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17"/>
  </p:notesMasterIdLst>
  <p:sldIdLst>
    <p:sldId id="256" r:id="rId2"/>
    <p:sldId id="348" r:id="rId3"/>
    <p:sldId id="349" r:id="rId4"/>
    <p:sldId id="350" r:id="rId5"/>
    <p:sldId id="351" r:id="rId6"/>
    <p:sldId id="352" r:id="rId7"/>
    <p:sldId id="353" r:id="rId8"/>
    <p:sldId id="346" r:id="rId9"/>
    <p:sldId id="339" r:id="rId10"/>
    <p:sldId id="340" r:id="rId11"/>
    <p:sldId id="341" r:id="rId12"/>
    <p:sldId id="342" r:id="rId13"/>
    <p:sldId id="343" r:id="rId14"/>
    <p:sldId id="344" r:id="rId15"/>
    <p:sldId id="345"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71" autoAdjust="0"/>
  </p:normalViewPr>
  <p:slideViewPr>
    <p:cSldViewPr>
      <p:cViewPr varScale="1">
        <p:scale>
          <a:sx n="66" d="100"/>
          <a:sy n="66" d="100"/>
        </p:scale>
        <p:origin x="-133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F87118E-F95A-4CE2-8373-9C056DF30DBD}" type="datetimeFigureOut">
              <a:rPr lang="en-NZ" smtClean="0"/>
              <a:t>19/06/2012</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F8A1EBA5-B23D-48A2-8252-FF5ED3AA11DE}" type="slidenum">
              <a:rPr lang="en-NZ" smtClean="0"/>
              <a:t>‹#›</a:t>
            </a:fld>
            <a:endParaRPr lang="en-NZ"/>
          </a:p>
        </p:txBody>
      </p:sp>
    </p:spTree>
    <p:extLst>
      <p:ext uri="{BB962C8B-B14F-4D97-AF65-F5344CB8AC3E}">
        <p14:creationId xmlns:p14="http://schemas.microsoft.com/office/powerpoint/2010/main" val="12991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8A1EBA5-B23D-48A2-8252-FF5ED3AA11DE}" type="slidenum">
              <a:rPr lang="en-NZ" smtClean="0"/>
              <a:t>1</a:t>
            </a:fld>
            <a:endParaRPr lang="en-NZ"/>
          </a:p>
        </p:txBody>
      </p:sp>
    </p:spTree>
    <p:extLst>
      <p:ext uri="{BB962C8B-B14F-4D97-AF65-F5344CB8AC3E}">
        <p14:creationId xmlns:p14="http://schemas.microsoft.com/office/powerpoint/2010/main" val="325140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A5525E-6244-441A-88B4-41BE3D59A698}" type="datetime1">
              <a:rPr lang="en-NZ" smtClean="0"/>
              <a:t>19/06/2012</a:t>
            </a:fld>
            <a:endParaRPr lang="en-NZ"/>
          </a:p>
        </p:txBody>
      </p:sp>
      <p:sp>
        <p:nvSpPr>
          <p:cNvPr id="5" name="Footer Placeholder 4"/>
          <p:cNvSpPr>
            <a:spLocks noGrp="1"/>
          </p:cNvSpPr>
          <p:nvPr>
            <p:ph type="ftr" sz="quarter" idx="11"/>
          </p:nvPr>
        </p:nvSpPr>
        <p:spPr/>
        <p:txBody>
          <a:bodyPr/>
          <a:lstStyle/>
          <a:p>
            <a:r>
              <a:rPr lang="en-NZ" smtClean="0"/>
              <a:t>NCEA L1 Science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E74D8-3EDB-4FF2-9438-3727B98A07FE}" type="datetime1">
              <a:rPr lang="en-NZ" smtClean="0"/>
              <a:t>19/06/2012</a:t>
            </a:fld>
            <a:endParaRPr lang="en-NZ"/>
          </a:p>
        </p:txBody>
      </p:sp>
      <p:sp>
        <p:nvSpPr>
          <p:cNvPr id="5" name="Footer Placeholder 4"/>
          <p:cNvSpPr>
            <a:spLocks noGrp="1"/>
          </p:cNvSpPr>
          <p:nvPr>
            <p:ph type="ftr" sz="quarter" idx="11"/>
          </p:nvPr>
        </p:nvSpPr>
        <p:spPr/>
        <p:txBody>
          <a:bodyPr/>
          <a:lstStyle/>
          <a:p>
            <a:r>
              <a:rPr lang="en-NZ" smtClean="0"/>
              <a:t>NCEA L1 Science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9E22D0F-FAD1-41A1-B3FB-889037B226DE}" type="datetime1">
              <a:rPr lang="en-NZ" smtClean="0"/>
              <a:t>19/06/2012</a:t>
            </a:fld>
            <a:endParaRPr lang="en-NZ"/>
          </a:p>
        </p:txBody>
      </p:sp>
      <p:sp>
        <p:nvSpPr>
          <p:cNvPr id="5" name="Footer Placeholder 4"/>
          <p:cNvSpPr>
            <a:spLocks noGrp="1"/>
          </p:cNvSpPr>
          <p:nvPr>
            <p:ph type="ftr" sz="quarter" idx="11"/>
          </p:nvPr>
        </p:nvSpPr>
        <p:spPr/>
        <p:txBody>
          <a:bodyPr/>
          <a:lstStyle/>
          <a:p>
            <a:r>
              <a:rPr lang="en-NZ" smtClean="0"/>
              <a:t>NCEA L1 Science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DABEA-EDE7-4770-99EB-ACF305559E39}" type="datetime1">
              <a:rPr lang="en-NZ" smtClean="0"/>
              <a:t>19/06/2012</a:t>
            </a:fld>
            <a:endParaRPr lang="en-NZ"/>
          </a:p>
        </p:txBody>
      </p:sp>
      <p:sp>
        <p:nvSpPr>
          <p:cNvPr id="5" name="Footer Placeholder 4"/>
          <p:cNvSpPr>
            <a:spLocks noGrp="1"/>
          </p:cNvSpPr>
          <p:nvPr>
            <p:ph type="ftr" sz="quarter" idx="11"/>
          </p:nvPr>
        </p:nvSpPr>
        <p:spPr/>
        <p:txBody>
          <a:bodyPr/>
          <a:lstStyle/>
          <a:p>
            <a:r>
              <a:rPr lang="en-NZ" smtClean="0"/>
              <a:t>NCEA L1 Science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1BC774-CA65-4A27-9B3D-6100CEC4E9C6}" type="datetime1">
              <a:rPr lang="en-NZ" smtClean="0"/>
              <a:t>19/06/2012</a:t>
            </a:fld>
            <a:endParaRPr lang="en-NZ"/>
          </a:p>
        </p:txBody>
      </p:sp>
      <p:sp>
        <p:nvSpPr>
          <p:cNvPr id="5" name="Footer Placeholder 4"/>
          <p:cNvSpPr>
            <a:spLocks noGrp="1"/>
          </p:cNvSpPr>
          <p:nvPr>
            <p:ph type="ftr" sz="quarter" idx="11"/>
          </p:nvPr>
        </p:nvSpPr>
        <p:spPr/>
        <p:txBody>
          <a:bodyPr/>
          <a:lstStyle/>
          <a:p>
            <a:r>
              <a:rPr lang="en-NZ" smtClean="0"/>
              <a:t>NCEA L1 Science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B54CD53-F48C-49EF-B873-BDE8A0E485D0}" type="datetime1">
              <a:rPr lang="en-NZ" smtClean="0"/>
              <a:t>19/06/2012</a:t>
            </a:fld>
            <a:endParaRPr lang="en-NZ"/>
          </a:p>
        </p:txBody>
      </p:sp>
      <p:sp>
        <p:nvSpPr>
          <p:cNvPr id="6" name="Footer Placeholder 5"/>
          <p:cNvSpPr>
            <a:spLocks noGrp="1"/>
          </p:cNvSpPr>
          <p:nvPr>
            <p:ph type="ftr" sz="quarter" idx="11"/>
          </p:nvPr>
        </p:nvSpPr>
        <p:spPr/>
        <p:txBody>
          <a:bodyPr/>
          <a:lstStyle/>
          <a:p>
            <a:r>
              <a:rPr lang="en-NZ" smtClean="0"/>
              <a:t>NCEA L1 Science 2012</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24C772-D010-43CB-8154-F070EEC89C7E}" type="datetime1">
              <a:rPr lang="en-NZ" smtClean="0"/>
              <a:t>19/06/2012</a:t>
            </a:fld>
            <a:endParaRPr lang="en-NZ"/>
          </a:p>
        </p:txBody>
      </p:sp>
      <p:sp>
        <p:nvSpPr>
          <p:cNvPr id="8" name="Footer Placeholder 7"/>
          <p:cNvSpPr>
            <a:spLocks noGrp="1"/>
          </p:cNvSpPr>
          <p:nvPr>
            <p:ph type="ftr" sz="quarter" idx="11"/>
          </p:nvPr>
        </p:nvSpPr>
        <p:spPr/>
        <p:txBody>
          <a:bodyPr/>
          <a:lstStyle/>
          <a:p>
            <a:r>
              <a:rPr lang="en-NZ" smtClean="0"/>
              <a:t>NCEA L1 Science 2012</a:t>
            </a:r>
            <a:endParaRPr lang="en-NZ"/>
          </a:p>
        </p:txBody>
      </p:sp>
      <p:sp>
        <p:nvSpPr>
          <p:cNvPr id="9" name="Slide Number Placeholder 8"/>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E8F559-BC89-43FD-AAC9-0FE4D2F6C195}" type="datetime1">
              <a:rPr lang="en-NZ" smtClean="0"/>
              <a:t>19/06/2012</a:t>
            </a:fld>
            <a:endParaRPr lang="en-NZ"/>
          </a:p>
        </p:txBody>
      </p:sp>
      <p:sp>
        <p:nvSpPr>
          <p:cNvPr id="4" name="Footer Placeholder 3"/>
          <p:cNvSpPr>
            <a:spLocks noGrp="1"/>
          </p:cNvSpPr>
          <p:nvPr>
            <p:ph type="ftr" sz="quarter" idx="11"/>
          </p:nvPr>
        </p:nvSpPr>
        <p:spPr/>
        <p:txBody>
          <a:bodyPr/>
          <a:lstStyle/>
          <a:p>
            <a:r>
              <a:rPr lang="en-NZ" smtClean="0"/>
              <a:t>NCEA L1 Science 2012</a:t>
            </a:r>
            <a:endParaRPr lang="en-NZ"/>
          </a:p>
        </p:txBody>
      </p:sp>
      <p:sp>
        <p:nvSpPr>
          <p:cNvPr id="5" name="Slide Number Placeholder 4"/>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954A430-A500-48D9-BEB0-986F35079452}" type="datetime1">
              <a:rPr lang="en-NZ" smtClean="0"/>
              <a:t>19/06/2012</a:t>
            </a:fld>
            <a:endParaRPr lang="en-NZ"/>
          </a:p>
        </p:txBody>
      </p:sp>
      <p:sp>
        <p:nvSpPr>
          <p:cNvPr id="3" name="Footer Placeholder 2"/>
          <p:cNvSpPr>
            <a:spLocks noGrp="1"/>
          </p:cNvSpPr>
          <p:nvPr>
            <p:ph type="ftr" sz="quarter" idx="11"/>
          </p:nvPr>
        </p:nvSpPr>
        <p:spPr/>
        <p:txBody>
          <a:bodyPr/>
          <a:lstStyle/>
          <a:p>
            <a:r>
              <a:rPr lang="en-NZ" smtClean="0"/>
              <a:t>NCEA L1 Science 2012</a:t>
            </a:r>
            <a:endParaRPr lang="en-NZ"/>
          </a:p>
        </p:txBody>
      </p:sp>
      <p:sp>
        <p:nvSpPr>
          <p:cNvPr id="4" name="Slide Number Placeholder 3"/>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819C48-C86C-486F-80EE-B48CA862B96D}" type="datetime1">
              <a:rPr lang="en-NZ" smtClean="0"/>
              <a:t>19/06/2012</a:t>
            </a:fld>
            <a:endParaRPr lang="en-NZ"/>
          </a:p>
        </p:txBody>
      </p:sp>
      <p:sp>
        <p:nvSpPr>
          <p:cNvPr id="6" name="Footer Placeholder 5"/>
          <p:cNvSpPr>
            <a:spLocks noGrp="1"/>
          </p:cNvSpPr>
          <p:nvPr>
            <p:ph type="ftr" sz="quarter" idx="11"/>
          </p:nvPr>
        </p:nvSpPr>
        <p:spPr/>
        <p:txBody>
          <a:bodyPr/>
          <a:lstStyle/>
          <a:p>
            <a:r>
              <a:rPr lang="en-NZ" smtClean="0"/>
              <a:t>NCEA L1 Science 2012</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4FB75-3748-4DF8-B16B-A0A94EE4F6D8}" type="datetime1">
              <a:rPr lang="en-NZ" smtClean="0"/>
              <a:t>19/06/2012</a:t>
            </a:fld>
            <a:endParaRPr lang="en-NZ"/>
          </a:p>
        </p:txBody>
      </p:sp>
      <p:sp>
        <p:nvSpPr>
          <p:cNvPr id="6" name="Footer Placeholder 5"/>
          <p:cNvSpPr>
            <a:spLocks noGrp="1"/>
          </p:cNvSpPr>
          <p:nvPr>
            <p:ph type="ftr" sz="quarter" idx="11"/>
          </p:nvPr>
        </p:nvSpPr>
        <p:spPr/>
        <p:txBody>
          <a:bodyPr/>
          <a:lstStyle/>
          <a:p>
            <a:r>
              <a:rPr lang="en-NZ" smtClean="0"/>
              <a:t>NCEA L1 Science 2012</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C67AAD0-33F8-47FF-8571-63F7AC156922}" type="datetime1">
              <a:rPr lang="en-NZ" smtClean="0"/>
              <a:t>19/06/2012</a:t>
            </a:fld>
            <a:endParaRPr lang="en-N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NZ" smtClean="0"/>
              <a:t>NCEA L1 Science 2012</a:t>
            </a:r>
            <a:endParaRPr lang="en-N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9733634-C35B-4CB9-8287-D9279767473E}" type="slidenum">
              <a:rPr lang="en-NZ" smtClean="0"/>
              <a:t>‹#›</a:t>
            </a:fld>
            <a:endParaRPr lang="en-N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02"/>
            <a:ext cx="9144000" cy="68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7008440" y="6492875"/>
            <a:ext cx="2133600" cy="365125"/>
          </a:xfrm>
        </p:spPr>
        <p:txBody>
          <a:bodyPr/>
          <a:lstStyle/>
          <a:p>
            <a:fld id="{A9733634-C35B-4CB9-8287-D9279767473E}" type="slidenum">
              <a:rPr lang="en-NZ" smtClean="0"/>
              <a:t>1</a:t>
            </a:fld>
            <a:endParaRPr lang="en-NZ"/>
          </a:p>
        </p:txBody>
      </p:sp>
      <p:sp>
        <p:nvSpPr>
          <p:cNvPr id="9" name="TextBox 8"/>
          <p:cNvSpPr txBox="1"/>
          <p:nvPr/>
        </p:nvSpPr>
        <p:spPr>
          <a:xfrm>
            <a:off x="0" y="4869160"/>
            <a:ext cx="9144000" cy="1446550"/>
          </a:xfrm>
          <a:prstGeom prst="rect">
            <a:avLst/>
          </a:prstGeom>
          <a:gradFill flip="none" rotWithShape="1">
            <a:gsLst>
              <a:gs pos="0">
                <a:schemeClr val="accent3">
                  <a:lumMod val="75000"/>
                </a:schemeClr>
              </a:gs>
              <a:gs pos="53000">
                <a:schemeClr val="accent3">
                  <a:lumMod val="60000"/>
                  <a:lumOff val="40000"/>
                </a:schemeClr>
              </a:gs>
              <a:gs pos="83000">
                <a:schemeClr val="accent3">
                  <a:lumMod val="20000"/>
                  <a:lumOff val="80000"/>
                </a:schemeClr>
              </a:gs>
              <a:gs pos="100000">
                <a:schemeClr val="accent2">
                  <a:lumMod val="20000"/>
                  <a:lumOff val="80000"/>
                </a:schemeClr>
              </a:gs>
            </a:gsLst>
            <a:lin ang="16200000" scaled="0"/>
            <a:tileRect/>
          </a:gradFill>
          <a:ln w="28575">
            <a:solidFill>
              <a:schemeClr val="tx1"/>
            </a:solidFill>
          </a:ln>
        </p:spPr>
        <p:txBody>
          <a:bodyPr wrap="square" rtlCol="0">
            <a:spAutoFit/>
          </a:bodyPr>
          <a:lstStyle/>
          <a:p>
            <a:pPr algn="ctr"/>
            <a:r>
              <a:rPr lang="en-NZ" sz="4400" b="1" dirty="0" smtClean="0"/>
              <a:t>Science </a:t>
            </a:r>
            <a:r>
              <a:rPr lang="en-NZ" sz="4400" dirty="0" smtClean="0"/>
              <a:t>NCEA L1</a:t>
            </a:r>
          </a:p>
          <a:p>
            <a:pPr algn="ctr"/>
            <a:r>
              <a:rPr lang="en-NZ" sz="4400" dirty="0" smtClean="0"/>
              <a:t>1.1 Reaction </a:t>
            </a:r>
            <a:r>
              <a:rPr lang="en-NZ" sz="4400" dirty="0" smtClean="0"/>
              <a:t>Rates Investigation</a:t>
            </a:r>
            <a:endParaRPr lang="en-NZ" sz="4400" dirty="0"/>
          </a:p>
        </p:txBody>
      </p:sp>
    </p:spTree>
    <p:extLst>
      <p:ext uri="{BB962C8B-B14F-4D97-AF65-F5344CB8AC3E}">
        <p14:creationId xmlns:p14="http://schemas.microsoft.com/office/powerpoint/2010/main" val="55695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NCEA L1 Science 2012</a:t>
            </a:r>
            <a:endParaRPr lang="en-NZ"/>
          </a:p>
        </p:txBody>
      </p:sp>
      <p:sp>
        <p:nvSpPr>
          <p:cNvPr id="3" name="Slide Number Placeholder 2"/>
          <p:cNvSpPr>
            <a:spLocks noGrp="1"/>
          </p:cNvSpPr>
          <p:nvPr>
            <p:ph type="sldNum" sz="quarter" idx="12"/>
          </p:nvPr>
        </p:nvSpPr>
        <p:spPr/>
        <p:txBody>
          <a:bodyPr/>
          <a:lstStyle/>
          <a:p>
            <a:fld id="{A9733634-C35B-4CB9-8287-D9279767473E}" type="slidenum">
              <a:rPr lang="en-NZ" smtClean="0"/>
              <a:t>10</a:t>
            </a:fld>
            <a:endParaRPr lang="en-NZ"/>
          </a:p>
        </p:txBody>
      </p:sp>
      <p:sp>
        <p:nvSpPr>
          <p:cNvPr id="9" name="Text Box 14"/>
          <p:cNvSpPr txBox="1">
            <a:spLocks noChangeArrowheads="1"/>
          </p:cNvSpPr>
          <p:nvPr/>
        </p:nvSpPr>
        <p:spPr bwMode="auto">
          <a:xfrm>
            <a:off x="304800" y="5683250"/>
            <a:ext cx="8534400" cy="641350"/>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b="0" dirty="0">
                <a:latin typeface="Verdana" pitchFamily="34" charset="0"/>
              </a:rPr>
              <a:t>Surface area can be increased by grinding and crushing large lumps into a finer powder.</a:t>
            </a:r>
            <a:endParaRPr lang="en-US" sz="1800" b="0" dirty="0">
              <a:latin typeface="Verdana" pitchFamily="34" charset="0"/>
            </a:endParaRPr>
          </a:p>
        </p:txBody>
      </p:sp>
      <p:sp>
        <p:nvSpPr>
          <p:cNvPr id="12" name="Text Box 17"/>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NZ" sz="1000" b="0">
                <a:latin typeface="Blackadder ITC" pitchFamily="82" charset="0"/>
              </a:rPr>
              <a:t>Gaze</a:t>
            </a:r>
            <a:endParaRPr lang="en-US" sz="1800" b="0">
              <a:latin typeface="Arial" pitchFamily="34" charset="0"/>
            </a:endParaRPr>
          </a:p>
        </p:txBody>
      </p:sp>
      <p:sp>
        <p:nvSpPr>
          <p:cNvPr id="13" name="Text Box 18"/>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NZ" sz="1000" b="0">
                <a:latin typeface="Blackadder ITC" pitchFamily="82" charset="0"/>
              </a:rPr>
              <a:t>SJ</a:t>
            </a:r>
            <a:endParaRPr lang="en-US" sz="1800" b="0">
              <a:latin typeface="Arial" pitchFamily="34" charset="0"/>
            </a:endParaRPr>
          </a:p>
        </p:txBody>
      </p:sp>
      <p:sp>
        <p:nvSpPr>
          <p:cNvPr id="14" name="Oval 19"/>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5" name="TextBox 1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Reaction </a:t>
            </a:r>
            <a:r>
              <a:rPr lang="en-NZ" sz="2000" b="1" dirty="0"/>
              <a:t>rate can be increased by increasing surface area</a:t>
            </a:r>
          </a:p>
        </p:txBody>
      </p:sp>
      <p:sp>
        <p:nvSpPr>
          <p:cNvPr id="16" name="Rectangle 13"/>
          <p:cNvSpPr>
            <a:spLocks noChangeArrowheads="1"/>
          </p:cNvSpPr>
          <p:nvPr/>
        </p:nvSpPr>
        <p:spPr bwMode="auto">
          <a:xfrm>
            <a:off x="4767943" y="1484784"/>
            <a:ext cx="4114800" cy="3581400"/>
          </a:xfrm>
          <a:prstGeom prst="rect">
            <a:avLst/>
          </a:prstGeom>
          <a:solidFill>
            <a:srgbClr val="BBE0E3"/>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17" name="Rectangle 12"/>
          <p:cNvSpPr>
            <a:spLocks noChangeArrowheads="1"/>
          </p:cNvSpPr>
          <p:nvPr/>
        </p:nvSpPr>
        <p:spPr bwMode="auto">
          <a:xfrm>
            <a:off x="348343" y="1484784"/>
            <a:ext cx="4114800" cy="3581400"/>
          </a:xfrm>
          <a:prstGeom prst="rect">
            <a:avLst/>
          </a:prstGeom>
          <a:solidFill>
            <a:srgbClr val="BBE0E3"/>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pic>
        <p:nvPicPr>
          <p:cNvPr id="18" name="Picture 8" descr="largepart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3" y="2018184"/>
            <a:ext cx="3762375" cy="29257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mallpart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543" y="2018184"/>
            <a:ext cx="3581400" cy="30003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5"/>
          <p:cNvSpPr txBox="1">
            <a:spLocks noChangeArrowheads="1"/>
          </p:cNvSpPr>
          <p:nvPr/>
        </p:nvSpPr>
        <p:spPr bwMode="auto">
          <a:xfrm>
            <a:off x="1110343" y="1637184"/>
            <a:ext cx="2743200" cy="366713"/>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a:latin typeface="Verdana" pitchFamily="34" charset="0"/>
              </a:rPr>
              <a:t>Low surface area</a:t>
            </a:r>
            <a:endParaRPr lang="en-US" sz="1800">
              <a:latin typeface="Verdana" pitchFamily="34" charset="0"/>
            </a:endParaRPr>
          </a:p>
        </p:txBody>
      </p:sp>
      <p:sp>
        <p:nvSpPr>
          <p:cNvPr id="21" name="Text Box 16"/>
          <p:cNvSpPr txBox="1">
            <a:spLocks noChangeArrowheads="1"/>
          </p:cNvSpPr>
          <p:nvPr/>
        </p:nvSpPr>
        <p:spPr bwMode="auto">
          <a:xfrm>
            <a:off x="5529943" y="1560984"/>
            <a:ext cx="2743200" cy="366713"/>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a:latin typeface="Verdana" pitchFamily="34" charset="0"/>
              </a:rPr>
              <a:t>High surface area</a:t>
            </a:r>
            <a:endParaRPr lang="en-US" sz="1800">
              <a:latin typeface="Verdana" pitchFamily="34" charset="0"/>
            </a:endParaRPr>
          </a:p>
        </p:txBody>
      </p:sp>
    </p:spTree>
    <p:extLst>
      <p:ext uri="{BB962C8B-B14F-4D97-AF65-F5344CB8AC3E}">
        <p14:creationId xmlns:p14="http://schemas.microsoft.com/office/powerpoint/2010/main" val="368020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NCEA L1 Science 2012</a:t>
            </a:r>
            <a:endParaRPr lang="en-NZ"/>
          </a:p>
        </p:txBody>
      </p:sp>
      <p:sp>
        <p:nvSpPr>
          <p:cNvPr id="3" name="Slide Number Placeholder 2"/>
          <p:cNvSpPr>
            <a:spLocks noGrp="1"/>
          </p:cNvSpPr>
          <p:nvPr>
            <p:ph type="sldNum" sz="quarter" idx="12"/>
          </p:nvPr>
        </p:nvSpPr>
        <p:spPr/>
        <p:txBody>
          <a:bodyPr/>
          <a:lstStyle/>
          <a:p>
            <a:fld id="{A9733634-C35B-4CB9-8287-D9279767473E}" type="slidenum">
              <a:rPr lang="en-NZ" smtClean="0"/>
              <a:t>11</a:t>
            </a:fld>
            <a:endParaRPr lang="en-NZ"/>
          </a:p>
        </p:txBody>
      </p:sp>
      <p:sp>
        <p:nvSpPr>
          <p:cNvPr id="7" name="Text Box 9"/>
          <p:cNvSpPr txBox="1">
            <a:spLocks noChangeArrowheads="1"/>
          </p:cNvSpPr>
          <p:nvPr/>
        </p:nvSpPr>
        <p:spPr bwMode="auto">
          <a:xfrm>
            <a:off x="304800" y="4797152"/>
            <a:ext cx="8382000" cy="1250950"/>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0" dirty="0">
                <a:latin typeface="Verdana" pitchFamily="34" charset="0"/>
              </a:rPr>
              <a:t>If there is more of a substance in a system, there is a greater chance that molecules will collide and speed up the rate of the reaction. If there is less of something, there will be fewer collisions and the reaction will probably happen at a slower speed.</a:t>
            </a:r>
            <a:r>
              <a:rPr lang="en-US" dirty="0"/>
              <a:t> </a:t>
            </a:r>
          </a:p>
        </p:txBody>
      </p:sp>
      <p:sp>
        <p:nvSpPr>
          <p:cNvPr id="30" name="Text Box 36"/>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NZ" sz="1000" b="0">
                <a:latin typeface="Blackadder ITC" pitchFamily="82" charset="0"/>
              </a:rPr>
              <a:t>Gaze</a:t>
            </a:r>
            <a:endParaRPr lang="en-US" sz="1800" b="0">
              <a:latin typeface="Arial" pitchFamily="34" charset="0"/>
            </a:endParaRPr>
          </a:p>
        </p:txBody>
      </p:sp>
      <p:sp>
        <p:nvSpPr>
          <p:cNvPr id="31" name="Text Box 37"/>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NZ" sz="1000" b="0">
                <a:latin typeface="Blackadder ITC" pitchFamily="82" charset="0"/>
              </a:rPr>
              <a:t>SJ</a:t>
            </a:r>
            <a:endParaRPr lang="en-US" sz="1800" b="0">
              <a:latin typeface="Arial" pitchFamily="34" charset="0"/>
            </a:endParaRPr>
          </a:p>
        </p:txBody>
      </p:sp>
      <p:sp>
        <p:nvSpPr>
          <p:cNvPr id="32" name="Oval 38"/>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3" name="TextBox 32"/>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a:t>Reaction rate can be increased by increasing the concentration</a:t>
            </a: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830" y="1700808"/>
            <a:ext cx="8632937" cy="287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96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74615" y="6381329"/>
            <a:ext cx="3786691" cy="365125"/>
          </a:xfrm>
        </p:spPr>
        <p:txBody>
          <a:bodyPr/>
          <a:lstStyle/>
          <a:p>
            <a:r>
              <a:rPr lang="en-NZ" smtClean="0"/>
              <a:t>NCEA L1 Science 2012</a:t>
            </a:r>
            <a:endParaRPr lang="en-NZ"/>
          </a:p>
        </p:txBody>
      </p:sp>
      <p:sp>
        <p:nvSpPr>
          <p:cNvPr id="3" name="Slide Number Placeholder 2"/>
          <p:cNvSpPr>
            <a:spLocks noGrp="1"/>
          </p:cNvSpPr>
          <p:nvPr>
            <p:ph type="sldNum" sz="quarter" idx="12"/>
          </p:nvPr>
        </p:nvSpPr>
        <p:spPr>
          <a:xfrm>
            <a:off x="3972065" y="6381328"/>
            <a:ext cx="1161826" cy="365125"/>
          </a:xfrm>
        </p:spPr>
        <p:txBody>
          <a:bodyPr/>
          <a:lstStyle/>
          <a:p>
            <a:fld id="{A9733634-C35B-4CB9-8287-D9279767473E}" type="slidenum">
              <a:rPr lang="en-NZ" smtClean="0"/>
              <a:t>12</a:t>
            </a:fld>
            <a:endParaRPr lang="en-NZ"/>
          </a:p>
        </p:txBody>
      </p:sp>
      <p:sp>
        <p:nvSpPr>
          <p:cNvPr id="5" name="Text Box 7"/>
          <p:cNvSpPr txBox="1">
            <a:spLocks noChangeArrowheads="1"/>
          </p:cNvSpPr>
          <p:nvPr/>
        </p:nvSpPr>
        <p:spPr bwMode="auto">
          <a:xfrm>
            <a:off x="285778" y="4076700"/>
            <a:ext cx="8534400" cy="1800225"/>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latin typeface="Verdana" pitchFamily="34" charset="0"/>
              </a:rPr>
              <a:t>When you raise the temperature of a system, the molecules bounce around a lot more (because they have more energy). When they bounce around more, they are more likely to collide. That fact means they are also more likely to combine. When you lower the temperature, the molecules are slower and collide less. That temperature drop lowers the rate of the reaction.</a:t>
            </a:r>
            <a:r>
              <a:rPr kumimoji="0" lang="en-US" sz="1800" b="0" i="0" u="none" strike="noStrike" kern="0" cap="none" spc="0" normalizeH="0" baseline="0" noProof="0" smtClean="0">
                <a:ln>
                  <a:noFill/>
                </a:ln>
                <a:solidFill>
                  <a:sysClr val="windowText" lastClr="000000"/>
                </a:solidFill>
                <a:effectLst/>
                <a:uLnTx/>
                <a:uFillTx/>
              </a:rPr>
              <a:t> </a:t>
            </a:r>
          </a:p>
        </p:txBody>
      </p:sp>
      <p:sp>
        <p:nvSpPr>
          <p:cNvPr id="6" name="Rectangle 9"/>
          <p:cNvSpPr>
            <a:spLocks noChangeArrowheads="1"/>
          </p:cNvSpPr>
          <p:nvPr/>
        </p:nvSpPr>
        <p:spPr bwMode="auto">
          <a:xfrm>
            <a:off x="285778" y="1257300"/>
            <a:ext cx="4114800" cy="2590800"/>
          </a:xfrm>
          <a:prstGeom prst="rect">
            <a:avLst/>
          </a:prstGeom>
          <a:solidFill>
            <a:srgbClr val="BBE0E3"/>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7" name="Oval 10"/>
          <p:cNvSpPr>
            <a:spLocks noChangeArrowheads="1"/>
          </p:cNvSpPr>
          <p:nvPr/>
        </p:nvSpPr>
        <p:spPr bwMode="auto">
          <a:xfrm>
            <a:off x="1733578" y="2171700"/>
            <a:ext cx="304800" cy="304800"/>
          </a:xfrm>
          <a:prstGeom prst="ellipse">
            <a:avLst/>
          </a:prstGeom>
          <a:solidFill>
            <a:srgbClr val="FA320A"/>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8" name="Oval 11"/>
          <p:cNvSpPr>
            <a:spLocks noChangeArrowheads="1"/>
          </p:cNvSpPr>
          <p:nvPr/>
        </p:nvSpPr>
        <p:spPr bwMode="auto">
          <a:xfrm>
            <a:off x="2419378" y="2019300"/>
            <a:ext cx="304800" cy="304800"/>
          </a:xfrm>
          <a:prstGeom prst="ellipse">
            <a:avLst/>
          </a:prstGeom>
          <a:solidFill>
            <a:srgbClr val="FA320A"/>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9" name="Oval 12"/>
          <p:cNvSpPr>
            <a:spLocks noChangeArrowheads="1"/>
          </p:cNvSpPr>
          <p:nvPr/>
        </p:nvSpPr>
        <p:spPr bwMode="auto">
          <a:xfrm>
            <a:off x="2419378" y="2781300"/>
            <a:ext cx="304800" cy="304800"/>
          </a:xfrm>
          <a:prstGeom prst="ellipse">
            <a:avLst/>
          </a:prstGeom>
          <a:solidFill>
            <a:srgbClr val="FA320A"/>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10" name="Oval 13"/>
          <p:cNvSpPr>
            <a:spLocks noChangeArrowheads="1"/>
          </p:cNvSpPr>
          <p:nvPr/>
        </p:nvSpPr>
        <p:spPr bwMode="auto">
          <a:xfrm>
            <a:off x="1352578" y="2705100"/>
            <a:ext cx="304800" cy="304800"/>
          </a:xfrm>
          <a:prstGeom prst="ellipse">
            <a:avLst/>
          </a:prstGeom>
          <a:solidFill>
            <a:srgbClr val="FA320A"/>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11" name="Oval 24"/>
          <p:cNvSpPr>
            <a:spLocks noChangeArrowheads="1"/>
          </p:cNvSpPr>
          <p:nvPr/>
        </p:nvSpPr>
        <p:spPr bwMode="auto">
          <a:xfrm>
            <a:off x="1962178" y="3009900"/>
            <a:ext cx="228600" cy="228600"/>
          </a:xfrm>
          <a:prstGeom prst="ellipse">
            <a:avLst/>
          </a:prstGeom>
          <a:solidFill>
            <a:srgbClr val="FFFF00"/>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12" name="Oval 25"/>
          <p:cNvSpPr>
            <a:spLocks noChangeArrowheads="1"/>
          </p:cNvSpPr>
          <p:nvPr/>
        </p:nvSpPr>
        <p:spPr bwMode="auto">
          <a:xfrm>
            <a:off x="895378" y="3086100"/>
            <a:ext cx="228600" cy="228600"/>
          </a:xfrm>
          <a:prstGeom prst="ellipse">
            <a:avLst/>
          </a:prstGeom>
          <a:solidFill>
            <a:srgbClr val="FFFF00"/>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13" name="Oval 26"/>
          <p:cNvSpPr>
            <a:spLocks noChangeArrowheads="1"/>
          </p:cNvSpPr>
          <p:nvPr/>
        </p:nvSpPr>
        <p:spPr bwMode="auto">
          <a:xfrm>
            <a:off x="3333778" y="3162300"/>
            <a:ext cx="228600" cy="228600"/>
          </a:xfrm>
          <a:prstGeom prst="ellipse">
            <a:avLst/>
          </a:prstGeom>
          <a:solidFill>
            <a:srgbClr val="FFFF00"/>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14" name="Text Box 30"/>
          <p:cNvSpPr txBox="1">
            <a:spLocks noChangeArrowheads="1"/>
          </p:cNvSpPr>
          <p:nvPr/>
        </p:nvSpPr>
        <p:spPr bwMode="auto">
          <a:xfrm>
            <a:off x="1123978" y="1257300"/>
            <a:ext cx="2743200" cy="366713"/>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a:latin typeface="Verdana" pitchFamily="34" charset="0"/>
              </a:rPr>
              <a:t>Low temperature</a:t>
            </a:r>
            <a:endParaRPr lang="en-US" sz="1800">
              <a:latin typeface="Verdana" pitchFamily="34" charset="0"/>
            </a:endParaRPr>
          </a:p>
        </p:txBody>
      </p:sp>
      <p:sp>
        <p:nvSpPr>
          <p:cNvPr id="15" name="Rectangle 32"/>
          <p:cNvSpPr>
            <a:spLocks noChangeArrowheads="1"/>
          </p:cNvSpPr>
          <p:nvPr/>
        </p:nvSpPr>
        <p:spPr bwMode="auto">
          <a:xfrm>
            <a:off x="4781578" y="1257300"/>
            <a:ext cx="4114800" cy="2590800"/>
          </a:xfrm>
          <a:prstGeom prst="rect">
            <a:avLst/>
          </a:prstGeom>
          <a:solidFill>
            <a:srgbClr val="BBE0E3"/>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16" name="Oval 33"/>
          <p:cNvSpPr>
            <a:spLocks noChangeArrowheads="1"/>
          </p:cNvSpPr>
          <p:nvPr/>
        </p:nvSpPr>
        <p:spPr bwMode="auto">
          <a:xfrm>
            <a:off x="6229378" y="2171700"/>
            <a:ext cx="304800" cy="304800"/>
          </a:xfrm>
          <a:prstGeom prst="ellipse">
            <a:avLst/>
          </a:prstGeom>
          <a:solidFill>
            <a:srgbClr val="FA320A"/>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17" name="Oval 34"/>
          <p:cNvSpPr>
            <a:spLocks noChangeArrowheads="1"/>
          </p:cNvSpPr>
          <p:nvPr/>
        </p:nvSpPr>
        <p:spPr bwMode="auto">
          <a:xfrm>
            <a:off x="6915178" y="2019300"/>
            <a:ext cx="304800" cy="304800"/>
          </a:xfrm>
          <a:prstGeom prst="ellipse">
            <a:avLst/>
          </a:prstGeom>
          <a:solidFill>
            <a:srgbClr val="FA320A"/>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18" name="Oval 35"/>
          <p:cNvSpPr>
            <a:spLocks noChangeArrowheads="1"/>
          </p:cNvSpPr>
          <p:nvPr/>
        </p:nvSpPr>
        <p:spPr bwMode="auto">
          <a:xfrm>
            <a:off x="6915178" y="2781300"/>
            <a:ext cx="304800" cy="304800"/>
          </a:xfrm>
          <a:prstGeom prst="ellipse">
            <a:avLst/>
          </a:prstGeom>
          <a:solidFill>
            <a:srgbClr val="FA320A"/>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19" name="Oval 36"/>
          <p:cNvSpPr>
            <a:spLocks noChangeArrowheads="1"/>
          </p:cNvSpPr>
          <p:nvPr/>
        </p:nvSpPr>
        <p:spPr bwMode="auto">
          <a:xfrm>
            <a:off x="5848378" y="2705100"/>
            <a:ext cx="304800" cy="304800"/>
          </a:xfrm>
          <a:prstGeom prst="ellipse">
            <a:avLst/>
          </a:prstGeom>
          <a:solidFill>
            <a:srgbClr val="FA320A"/>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20" name="Oval 37"/>
          <p:cNvSpPr>
            <a:spLocks noChangeArrowheads="1"/>
          </p:cNvSpPr>
          <p:nvPr/>
        </p:nvSpPr>
        <p:spPr bwMode="auto">
          <a:xfrm>
            <a:off x="6457978" y="3009900"/>
            <a:ext cx="228600" cy="228600"/>
          </a:xfrm>
          <a:prstGeom prst="ellipse">
            <a:avLst/>
          </a:prstGeom>
          <a:solidFill>
            <a:srgbClr val="FFFF00"/>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21" name="Oval 38"/>
          <p:cNvSpPr>
            <a:spLocks noChangeArrowheads="1"/>
          </p:cNvSpPr>
          <p:nvPr/>
        </p:nvSpPr>
        <p:spPr bwMode="auto">
          <a:xfrm>
            <a:off x="5391178" y="3086100"/>
            <a:ext cx="228600" cy="228600"/>
          </a:xfrm>
          <a:prstGeom prst="ellipse">
            <a:avLst/>
          </a:prstGeom>
          <a:solidFill>
            <a:srgbClr val="FFFF00"/>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22" name="Oval 39"/>
          <p:cNvSpPr>
            <a:spLocks noChangeArrowheads="1"/>
          </p:cNvSpPr>
          <p:nvPr/>
        </p:nvSpPr>
        <p:spPr bwMode="auto">
          <a:xfrm>
            <a:off x="7829578" y="3162300"/>
            <a:ext cx="228600" cy="228600"/>
          </a:xfrm>
          <a:prstGeom prst="ellipse">
            <a:avLst/>
          </a:prstGeom>
          <a:solidFill>
            <a:srgbClr val="FFFF00"/>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ysClr val="windowText" lastClr="000000"/>
              </a:solidFill>
              <a:effectLst/>
              <a:uLnTx/>
              <a:uFillTx/>
            </a:endParaRPr>
          </a:p>
        </p:txBody>
      </p:sp>
      <p:sp>
        <p:nvSpPr>
          <p:cNvPr id="23" name="Text Box 40"/>
          <p:cNvSpPr txBox="1">
            <a:spLocks noChangeArrowheads="1"/>
          </p:cNvSpPr>
          <p:nvPr/>
        </p:nvSpPr>
        <p:spPr bwMode="auto">
          <a:xfrm>
            <a:off x="5619778" y="1257300"/>
            <a:ext cx="2743200" cy="366713"/>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a:latin typeface="Verdana" pitchFamily="34" charset="0"/>
              </a:rPr>
              <a:t>High temperature</a:t>
            </a:r>
            <a:endParaRPr lang="en-US" sz="1800">
              <a:latin typeface="Verdana" pitchFamily="34" charset="0"/>
            </a:endParaRPr>
          </a:p>
        </p:txBody>
      </p:sp>
      <p:sp>
        <p:nvSpPr>
          <p:cNvPr id="27" name="TextBox 26"/>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a:t>Reaction rate can be increased by increasing temperature</a:t>
            </a:r>
          </a:p>
        </p:txBody>
      </p:sp>
    </p:spTree>
    <p:extLst>
      <p:ext uri="{BB962C8B-B14F-4D97-AF65-F5344CB8AC3E}">
        <p14:creationId xmlns:p14="http://schemas.microsoft.com/office/powerpoint/2010/main" val="81816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642 -0.01782 C -0.00538 -0.01389 -0.00538 -0.00856 -0.00035 -0.01458 C 0.00191 -0.01713 0.00451 -0.0243 0.00451 -0.0243 C 0.00347 -0.0419 0.00399 -0.04745 -0.00642 -0.05671 C -0.0151 -0.07407 -0.00538 -0.10463 0.00816 -0.11366 C 0.01094 -0.11921 0.01215 -0.12129 0.01684 -0.12338 C 0.02309 -0.12199 0.02622 -0.12153 0.03142 -0.1169 C 0.03611 -0.10764 0.03715 -0.10879 0.04601 -0.11041 C 0.05087 -0.1125 0.04983 -0.11088 0.05208 -0.11852 C 0.05295 -0.12176 0.05451 -0.12824 0.05451 -0.12824 C 0.05538 -0.14421 0.05503 -0.16041 0.06441 -0.17222 C 0.06684 -0.18217 0.06927 -0.18472 0.07778 -0.18842 C 0.08021 -0.18958 0.08507 -0.19166 0.08507 -0.19166 C 0.0974 -0.18958 0.1092 -0.18657 0.1217 -0.18518 C 0.13264 -0.18565 0.14358 -0.18541 0.15451 -0.1868 C 0.15955 -0.1875 0.15712 -0.19213 0.16059 -0.19491 C 0.16563 -0.19907 0.17535 -0.19907 0.18021 -0.19977 C 0.18958 -0.19907 0.19983 -0.20208 0.20816 -0.19653 C 0.21163 -0.19421 0.21528 -0.19004 0.21684 -0.18518 C 0.21788 -0.18217 0.21927 -0.17546 0.21927 -0.17546 C 0.22031 -0.13426 0.21059 -0.13148 0.22899 -0.12338 C 0.24878 -0.12523 0.24219 -0.12315 0.2533 -0.1331 C 0.25486 -0.13264 0.2566 -0.13194 0.25816 -0.13148 C 0.26059 -0.13078 0.26563 -0.12986 0.26563 -0.12986 " pathEditMode="relative" ptsTypes="fffffffffffffffffffffffA">
                                      <p:cBhvr>
                                        <p:cTn id="6" dur="5000" fill="hold"/>
                                        <p:tgtEl>
                                          <p:spTgt spid="1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4.72222E-6 4.44444E-6 C -0.00868 -0.00787 -0.00295 -0.02292 0.00365 -0.02917 C 0.01806 -0.0426 0.01945 -0.03912 0.04271 -0.04051 C 0.04948 -0.04954 0.04792 -0.0632 0.05365 -0.06991 C 0.05816 -0.07523 0.06458 -0.07963 0.06945 -0.08449 C 0.07431 -0.08403 0.07917 -0.08426 0.08403 -0.08287 C 0.08785 -0.08195 0.09063 -0.07431 0.09393 -0.07153 C 0.09809 -0.0632 0.10087 -0.0544 0.10608 -0.04699 C 0.10851 -0.0375 0.11493 -0.03218 0.12188 -0.02917 C 0.12518 -0.02963 0.12847 -0.0294 0.1316 -0.03079 C 0.14132 -0.03565 0.13785 -0.05834 0.13038 -0.06505 C 0.12865 -0.07223 0.12413 -0.07871 0.11945 -0.08287 C 0.11563 -0.09051 0.10434 -0.09769 0.09757 -0.1007 C 0.08663 -0.09954 0.07969 -0.09769 0.06945 -0.09584 C 0.06667 -0.09398 0.06372 -0.09306 0.06094 -0.09098 C 0.05226 -0.08449 0.04462 -0.0757 0.03646 -0.06829 C 0.03004 -0.05533 0.03854 -0.07107 0.03038 -0.06019 C 0.02552 -0.05371 0.02518 -0.04977 0.01823 -0.04699 C 0.01215 -0.04769 0.0059 -0.04699 -4.72222E-6 -0.04885 C -0.00295 -0.04977 -0.00347 -0.06297 -0.00364 -0.06343 C -0.0066 -0.07894 -0.00625 -0.07801 -0.01597 -0.08449 " pathEditMode="relative" ptsTypes="ffffffffffffffffffffA">
                                      <p:cBhvr>
                                        <p:cTn id="8" dur="5000" fill="hold"/>
                                        <p:tgtEl>
                                          <p:spTgt spid="11"/>
                                        </p:tgtEl>
                                        <p:attrNameLst>
                                          <p:attrName>ppt_x</p:attrName>
                                          <p:attrName>ppt_y</p:attrName>
                                        </p:attrNameLst>
                                      </p:cBhvr>
                                    </p:animMotion>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chemeClr val="accent2"/>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0" presetClass="path" presetSubtype="0" accel="50000" decel="50000" fill="hold" grpId="0" nodeType="withEffect">
                                  <p:stCondLst>
                                    <p:cond delay="0"/>
                                  </p:stCondLst>
                                  <p:childTnLst>
                                    <p:animMotion origin="layout" path="M 0.00503 -0.01759 C -0.00313 -0.025 3.33333E-6 -0.04027 0.00746 -0.04676 C 0.00885 -0.05208 0.01093 -0.05602 0.01232 -0.06134 C 0.0118 -0.0706 0.01336 -0.08102 0.00989 -0.08912 C 0.00902 -0.0912 0.00729 -0.09213 0.00625 -0.09398 C 0.00451 -0.09699 0.00416 -0.10254 0.00139 -0.1037 C -0.00104 -0.10486 -0.00608 -0.10694 -0.00608 -0.10694 C -0.02032 -0.11967 -0.04688 -0.10069 -0.06216 -0.09398 C -0.07552 -0.09444 -0.08889 -0.09421 -0.10226 -0.0956 C -0.11077 -0.09652 -0.11459 -0.11018 -0.11945 -0.11666 C -0.12848 -0.1287 -0.13021 -0.14421 -0.13889 -0.15578 C -0.14254 -0.17037 -0.14914 -0.18588 -0.15973 -0.19305 C -0.16545 -0.20439 -0.16216 -0.20069 -0.16823 -0.20602 C -0.17118 -0.21203 -0.17414 -0.21342 -0.17917 -0.21574 C -0.18316 -0.21527 -0.18733 -0.21527 -0.19132 -0.21412 C -0.19896 -0.21203 -0.19445 -0.2118 -0.1974 -0.20602 C -0.19931 -0.20208 -0.20191 -0.20046 -0.20486 -0.19791 C -0.20886 -0.18727 -0.20608 -0.19305 -0.21459 -0.18171 C -0.21893 -0.17592 -0.21632 -0.17384 -0.22188 -0.16875 C -0.22344 -0.16551 -0.22518 -0.16227 -0.22674 -0.15902 C -0.22813 -0.15625 -0.2316 -0.15995 -0.23403 -0.16064 C -0.24132 -0.1625 -0.25087 -0.16828 -0.25608 -0.17523 C -0.25868 -0.1787 -0.26337 -0.18981 -0.26702 -0.18981 " pathEditMode="relative" ptsTypes="ffffffffffffffffffffffA">
                                      <p:cBhvr>
                                        <p:cTn id="14" dur="5000" fill="hold"/>
                                        <p:tgtEl>
                                          <p:spTgt spid="1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174 -0.01782 C 0.00521 -0.01967 0.00885 -0.02268 0.01284 -0.03078 C 0.00729 -0.05578 0.00069 -0.05995 -0.01389 -0.07963 C -0.02466 -0.09398 -0.03473 -0.09722 -0.0408 -0.11366 C -0.03959 -0.125 -0.03924 -0.1368 -0.03716 -0.14791 C -0.03629 -0.15208 -0.03351 -0.15509 -0.03229 -0.15926 C -0.03143 -0.16227 -0.03212 -0.16597 -0.03108 -0.16898 C -0.02882 -0.17546 -0.02379 -0.18171 -0.02118 -0.18842 C -0.0224 -0.21366 -0.01858 -0.21134 -0.03108 -0.21944 C -0.03195 -0.21782 -0.03368 -0.21643 -0.03351 -0.21458 C -0.02865 -0.12384 -0.0316 -0.17407 -0.02361 -0.13148 C -0.0217 -0.12083 -0.02292 -0.11551 -0.01511 -0.11041 C -0.00938 -0.1 -0.00504 -0.10254 0.00434 -0.10069 C 0.03402 -0.10231 0.02534 -0.09838 0.04097 -0.10879 C 0.04271 -0.14004 0.04114 -0.13194 0.06649 -0.12986 C 0.07239 -0.12453 0.07187 -0.11875 0.07396 -0.12986 C 0.07222 -0.13912 0.06701 -0.14676 0.06527 -0.15602 C 0.06093 -0.17893 0.05243 -0.20023 0.04826 -0.22268 C 0.04982 -0.23565 0.05069 -0.23611 0.06041 -0.24051 C 0.06892 -0.24907 0.07274 -0.24629 0.07882 -0.23565 C 0.07847 -0.23078 0.07882 -0.22569 0.0776 -0.22106 C 0.07673 -0.21736 0.0743 -0.21458 0.07274 -0.21134 C 0.06649 -0.19768 0.06267 -0.18935 0.0592 -0.17546 C 0.06059 -0.1618 0.06527 -0.15139 0.06892 -0.13796 C 0.07187 -0.10972 0.06527 -0.07963 0.0776 -0.05509 C 0.08281 -0.04467 0.09166 -0.03588 0.09826 -0.02754 C 0.10156 -0.02338 0.10798 -0.01458 0.10798 -0.01458 C 0.12014 -0.03078 0.13073 -0.05347 0.13732 -0.07477 C 0.13611 -0.08078 0.13559 -0.08703 0.13368 -0.09259 C 0.12847 -0.10741 0.11562 -0.11551 0.1092 -0.12986 C 0.10885 -0.13264 0.10798 -0.13518 0.10798 -0.13796 C 0.10798 -0.15555 0.11979 -0.15324 0.13003 -0.1544 C 0.12673 -0.16296 0.1217 -0.17014 0.11649 -0.17708 C 0.11493 -0.18333 0.11198 -0.18472 0.1092 -0.19004 C 0.10416 -0.21666 0.12708 -0.22477 0.14218 -0.22754 C 0.1684 -0.22569 0.1592 -0.23009 0.17152 -0.21458 C 0.17048 -0.19907 0.171 -0.19537 0.16649 -0.18356 C 0.15902 -0.13333 0.15764 -0.09398 0.18854 -0.06643 C 0.19427 -0.0743 0.19896 -0.08287 0.20555 -0.08935 C 0.21146 -0.09514 0.22396 -0.10555 0.22396 -0.10555 C 0.23194 -0.12153 0.2276 -0.11944 0.2434 -0.11528 C 0.2526 -0.09977 0.25885 -0.08588 0.26163 -0.06643 C 0.25955 -0.05023 0.25972 -0.04583 0.25312 -0.03403 C 0.24392 -0.05231 0.25052 -0.08241 0.23125 -0.09097 C 0.21927 -0.08703 0.22187 -0.08541 0.22014 -0.06805 C 0.22083 -0.03541 0.22205 -0.00833 0.22396 0.02292 C 0.22361 0.02732 0.22448 0.03218 0.22274 0.03588 C 0.22135 0.03866 0.2085 0.04653 0.20555 0.04722 C 0.19635 0.03912 0.18229 0.02593 0.17639 0.0132 C 0.17534 0.01111 0.17534 0.00834 0.17396 0.00672 C 0.171 0.00324 0.16406 -0.00139 0.16406 -0.00139 C 0.16267 -0.00741 0.16215 -0.01366 0.16041 -0.01944 C 0.15694 -0.03078 0.15468 -0.02801 0.14705 -0.03727 C 0.13732 -0.04884 0.14965 -0.03958 0.13854 -0.04699 C 0.13559 -0.05301 0.13264 -0.0544 0.1276 -0.05671 C 0.12413 -0.06273 0.12343 -0.0625 0.12274 -0.06967 C 0.12066 -0.09143 0.12639 -0.08727 0.11771 -0.09097 C 0.11371 -0.08565 0.11041 -0.08009 0.10798 -0.07315 C 0.10659 -0.06898 0.10555 -0.06435 0.10434 -0.05995 C 0.10347 -0.05671 0.10364 -0.05254 0.10191 -0.05023 C 0.09271 -0.03796 0.08003 -0.03125 0.06771 -0.02592 C 0.05521 -0.03426 0.05729 -0.0618 0.06527 -0.07477 C 0.06875 -0.08055 0.07621 -0.08217 0.08003 -0.08611 C 0.08333 -0.08935 0.08975 -0.09583 0.08975 -0.09583 C 0.0901 -0.09953 0.09097 -0.10717 0.09097 -0.10717 " pathEditMode="relative" ptsTypes="ffffffffffffffffffffffffffffffffffffffffffffffffffffffffffffffffA">
                                      <p:cBhvr>
                                        <p:cTn id="18" dur="1000" fill="hold"/>
                                        <p:tgtEl>
                                          <p:spTgt spid="21"/>
                                        </p:tgtEl>
                                        <p:attrNameLst>
                                          <p:attrName>ppt_x</p:attrName>
                                          <p:attrName>ppt_y</p:attrName>
                                        </p:attrNameLst>
                                      </p:cBhvr>
                                    </p:animMotion>
                                  </p:childTnLst>
                                </p:cTn>
                              </p:par>
                              <p:par>
                                <p:cTn id="19" presetID="1" presetClass="emph" presetSubtype="2" fill="hold" nodeType="withEffect">
                                  <p:stCondLst>
                                    <p:cond delay="0"/>
                                  </p:stCondLst>
                                  <p:childTnLst>
                                    <p:animClr clrSpc="rgb" dir="cw">
                                      <p:cBhvr>
                                        <p:cTn id="20" dur="2000" fill="hold"/>
                                        <p:tgtEl>
                                          <p:spTgt spid="16"/>
                                        </p:tgtEl>
                                        <p:attrNameLst>
                                          <p:attrName>fillcolor</p:attrName>
                                        </p:attrNameLst>
                                      </p:cBhvr>
                                      <p:to>
                                        <a:schemeClr val="accent2"/>
                                      </p:to>
                                    </p:animClr>
                                    <p:set>
                                      <p:cBhvr>
                                        <p:cTn id="21" dur="2000" fill="hold"/>
                                        <p:tgtEl>
                                          <p:spTgt spid="16"/>
                                        </p:tgtEl>
                                        <p:attrNameLst>
                                          <p:attrName>fill.type</p:attrName>
                                        </p:attrNameLst>
                                      </p:cBhvr>
                                      <p:to>
                                        <p:strVal val="solid"/>
                                      </p:to>
                                    </p:set>
                                    <p:set>
                                      <p:cBhvr>
                                        <p:cTn id="22" dur="2000" fill="hold"/>
                                        <p:tgtEl>
                                          <p:spTgt spid="16"/>
                                        </p:tgtEl>
                                        <p:attrNameLst>
                                          <p:attrName>fill.on</p:attrName>
                                        </p:attrNameLst>
                                      </p:cBhvr>
                                      <p:to>
                                        <p:strVal val="true"/>
                                      </p:to>
                                    </p:set>
                                  </p:childTnLst>
                                </p:cTn>
                              </p:par>
                              <p:par>
                                <p:cTn id="23" presetID="0" presetClass="path" presetSubtype="0" accel="50000" decel="50000" fill="hold" grpId="0" nodeType="withEffect">
                                  <p:stCondLst>
                                    <p:cond delay="0"/>
                                  </p:stCondLst>
                                  <p:childTnLst>
                                    <p:animMotion origin="layout" path="M 3.61111E-6 4.44444E-6 C 0.00729 -0.00324 0.01059 -0.01297 0.01458 -0.02107 C 0.01545 -0.02593 0.01719 -0.03079 0.01701 -0.03565 C 0.01632 -0.05787 0.01285 -0.05996 3.61111E-6 -0.06343 C 0.00538 -0.08264 0.00469 -0.07986 0.01823 -0.08449 C 0.02535 -0.07824 0.0276 -0.06968 0.03646 -0.06667 C 0.04097 -0.06713 0.04549 -0.06736 0.05 -0.06829 C 0.05122 -0.06852 0.05243 -0.07061 0.05365 -0.06991 C 0.05625 -0.06806 0.05521 -0.06227 0.05608 -0.05857 C 0.05833 -0.04838 0.05955 -0.04352 0.0658 -0.03727 C 0.07309 -0.03912 0.07344 -0.04283 0.08038 -0.04051 C 0.08611 -0.04213 0.09201 -0.04283 0.0974 -0.04537 C 0.1033 -0.04815 0.10035 -0.05741 0.10608 -0.06019 C 0.11233 -0.0632 0.1191 -0.06459 0.12552 -0.06667 C 0.13316 -0.0838 0.13299 -0.09885 0.13403 -0.11875 C 0.13316 -0.14074 0.13733 -0.14885 0.12552 -0.15926 C 0.11649 -0.15787 0.11354 -0.15764 0.10608 -0.15278 C 0.08142 -0.15556 0.09566 -0.14746 0.08889 -0.1838 C 0.08819 -0.18727 0.07431 -0.19468 0.06944 -0.19676 C 0.03802 -0.19236 0.05399 -0.1963 0.03524 -0.1838 C 0.02569 -0.17084 0.02743 -0.17246 0.0158 -0.16574 C 0.00608 -0.16019 0.00243 -0.15486 -0.00747 -0.15278 C -0.01024 -0.15023 -0.01233 -0.15 -0.01233 -0.14468 C -0.01233 -0.12014 -0.0033 -0.12292 0.00851 -0.10718 C 0.00642 -0.08426 0.01215 -0.07639 -0.00382 -0.08287 C -0.00608 -0.0838 -0.00781 -0.08611 -0.0099 -0.08773 C -0.02188 -0.10926 -0.01545 -0.10718 -0.0184 -0.14468 C -0.01962 -0.16065 -0.04063 -0.16436 -0.04878 -0.16574 C -0.07604 -0.16135 -0.08247 -0.1676 -0.09028 -0.13658 C -0.08993 -0.13334 -0.09045 -0.12963 -0.08906 -0.12686 C -0.08802 -0.125 -0.08524 -0.12686 -0.0842 -0.12523 C -0.08281 -0.12315 -0.08351 -0.11968 -0.08299 -0.11713 C -0.08125 -0.10834 -0.07951 -0.09838 -0.07569 -0.09098 C -0.07778 -0.08125 -0.07882 -0.07338 -0.08663 -0.06991 C -0.08906 -0.07107 -0.09201 -0.07084 -0.09392 -0.07315 C -0.09792 -0.07778 -0.1 -0.09098 -0.1026 -0.09746 C -0.10469 -0.11181 -0.10503 -0.12153 -0.11476 -0.1301 C -0.1184 -0.12894 -0.12222 -0.12871 -0.12569 -0.12686 C -0.13368 -0.12246 -0.13958 -0.09005 -0.14149 -0.08125 C -0.14288 -0.0676 -0.14549 -0.06621 -0.13542 -0.06343 C -0.13455 -0.04815 -0.13524 -0.03287 -0.13299 -0.01783 C -0.13264 -0.01551 -0.13073 -0.0213 -0.12934 -0.02269 C -0.1283 -0.02385 -0.12708 -0.02523 -0.12569 -0.02593 C -0.11944 -0.02963 -0.11684 -0.0294 -0.1099 -0.03079 C -0.10573 -0.05834 -0.11024 -0.08473 -0.11476 -0.11204 C -0.11389 -0.12778 -0.11528 -0.14398 -0.11233 -0.15926 C -0.11181 -0.16204 -0.10799 -0.15787 -0.10625 -0.15602 C -0.10503 -0.15463 -0.09983 -0.14074 -0.09878 -0.1382 C -0.09583 -0.11898 -0.09618 -0.12477 -0.09878 -0.09098 C -0.09896 -0.0875 -0.10122 -0.08125 -0.10122 -0.08125 C -0.0974 -0.05556 -0.1026 -0.07176 -0.09392 -0.06019 C -0.09288 -0.0588 -0.09253 -0.05672 -0.09149 -0.05533 C -0.09028 -0.05371 -0.08056 -0.04468 -0.08056 -0.04375 " pathEditMode="relative" ptsTypes="ffffffffffffffffffffffffffffffffffffffffffffffffffffA">
                                      <p:cBhvr>
                                        <p:cTn id="24" dur="1000" fill="hold"/>
                                        <p:tgtEl>
                                          <p:spTgt spid="20"/>
                                        </p:tgtEl>
                                        <p:attrNameLst>
                                          <p:attrName>ppt_x</p:attrName>
                                          <p:attrName>ppt_y</p:attrName>
                                        </p:attrNameLst>
                                      </p:cBhvr>
                                    </p:animMotion>
                                  </p:childTnLst>
                                </p:cTn>
                              </p:par>
                              <p:par>
                                <p:cTn id="25" presetID="1" presetClass="emph" presetSubtype="2" fill="hold" nodeType="withEffect">
                                  <p:stCondLst>
                                    <p:cond delay="0"/>
                                  </p:stCondLst>
                                  <p:childTnLst>
                                    <p:animClr clrSpc="rgb" dir="cw">
                                      <p:cBhvr>
                                        <p:cTn id="26" dur="2000" fill="hold"/>
                                        <p:tgtEl>
                                          <p:spTgt spid="19"/>
                                        </p:tgtEl>
                                        <p:attrNameLst>
                                          <p:attrName>fillcolor</p:attrName>
                                        </p:attrNameLst>
                                      </p:cBhvr>
                                      <p:to>
                                        <a:schemeClr val="accent2"/>
                                      </p:to>
                                    </p:animClr>
                                    <p:set>
                                      <p:cBhvr>
                                        <p:cTn id="27" dur="2000" fill="hold"/>
                                        <p:tgtEl>
                                          <p:spTgt spid="19"/>
                                        </p:tgtEl>
                                        <p:attrNameLst>
                                          <p:attrName>fill.type</p:attrName>
                                        </p:attrNameLst>
                                      </p:cBhvr>
                                      <p:to>
                                        <p:strVal val="solid"/>
                                      </p:to>
                                    </p:set>
                                    <p:set>
                                      <p:cBhvr>
                                        <p:cTn id="28" dur="2000" fill="hold"/>
                                        <p:tgtEl>
                                          <p:spTgt spid="19"/>
                                        </p:tgtEl>
                                        <p:attrNameLst>
                                          <p:attrName>fill.on</p:attrName>
                                        </p:attrNameLst>
                                      </p:cBhvr>
                                      <p:to>
                                        <p:strVal val="true"/>
                                      </p:to>
                                    </p:set>
                                  </p:childTnLst>
                                </p:cTn>
                              </p:par>
                              <p:par>
                                <p:cTn id="29" presetID="0" presetClass="path" presetSubtype="0" accel="50000" decel="50000" fill="hold" grpId="0" nodeType="withEffect">
                                  <p:stCondLst>
                                    <p:cond delay="0"/>
                                  </p:stCondLst>
                                  <p:childTnLst>
                                    <p:animMotion origin="layout" path="M -0.00139 -0.01759 C 0.01632 -0.00764 0.00799 -0.00833 0.02309 -0.01088 C 0.0283 -0.02129 0.02361 -0.0331 0.01823 -0.04189 C 0.004 -0.06458 -0.00885 -0.07037 -0.02934 -0.07268 C -0.02812 -0.08865 -0.02274 -0.11389 -0.00746 -0.11666 C 0.00226 -0.11828 0.01216 -0.11782 0.02188 -0.11828 C 0.02639 -0.12731 0.0257 -0.12291 0.01823 -0.13773 C 0.00625 -0.16157 -0.01128 -0.16736 -0.03177 -0.17361 C -0.03611 -0.175 -0.04062 -0.17477 -0.04514 -0.17523 C -0.06562 -0.17037 -0.07031 -0.17615 -0.06718 -0.15092 C -0.06701 -0.14907 -0.06632 -0.14745 -0.06597 -0.14583 C -0.06632 -0.14305 -0.06614 -0.14004 -0.06718 -0.13773 C -0.06788 -0.13611 -0.06979 -0.13588 -0.07083 -0.13449 C -0.07586 -0.12708 -0.07812 -0.12222 -0.08177 -0.11504 C -0.08211 -0.11227 -0.08333 -0.10972 -0.08298 -0.10694 C -0.08125 -0.09398 -0.06562 -0.07939 -0.05989 -0.06782 C -0.05816 -0.05879 -0.05399 -0.05185 -0.04895 -0.04514 C -0.04652 -0.03541 -0.05277 -0.03703 -0.05868 -0.03541 C -0.06632 -0.0375 -0.07448 -0.03796 -0.08177 -0.04189 C -0.09045 -0.04652 -0.09184 -0.06273 -0.09392 -0.07268 C -0.0967 -0.12847 -0.0868 -0.12268 -0.11232 -0.13125 C -0.13541 -0.12963 -0.13298 -0.13727 -0.13663 -0.11828 C -0.13576 -0.10532 -0.13645 -0.09189 -0.1342 -0.07916 C -0.13264 -0.0706 -0.12309 -0.06412 -0.12083 -0.05486 C -0.125 -0.04652 -0.13003 -0.03935 -0.13541 -0.03217 C -0.13906 -0.01227 -0.13663 -0.00115 -0.12691 0.01181 C -0.12118 0.03102 -0.11128 0.04653 -0.10746 0.06713 C -0.09409 0.05949 -0.08246 0.04607 -0.07083 0.03449 C -0.06805 0.01922 -0.07708 0.01829 -0.08541 0.01019 C -0.10694 -0.01064 -0.09253 -0.00185 -0.10625 -0.00926 C -0.11354 -0.02847 -0.10382 -0.00532 -0.11232 -0.01921 C -0.11354 -0.02106 -0.11354 -0.02407 -0.11475 -0.02569 C -0.11753 -0.02939 -0.12413 -0.03495 -0.12812 -0.03865 C -0.1335 -0.05301 -0.13194 -0.04629 -0.12934 -0.0743 C -0.12934 -0.07477 -0.12639 -0.08634 -0.12569 -0.08912 C -0.12534 -0.09074 -0.12448 -0.09398 -0.12448 -0.09398 C -0.12621 -0.1037 -0.1283 -0.11064 -0.1342 -0.11666 C -0.14114 -0.1162 -0.14826 -0.11666 -0.15503 -0.11504 C -0.15729 -0.11458 -0.16406 -0.10717 -0.16597 -0.10532 C -0.17239 -0.0993 -0.17777 -0.09259 -0.18541 -0.08912 C -0.18871 -0.09074 -0.19288 -0.09051 -0.19514 -0.09398 C -0.19705 -0.09676 -0.196 -0.10162 -0.19652 -0.10532 C -0.19826 -0.11828 -0.20017 -0.13217 -0.20382 -0.14421 C -0.20503 -0.15301 -0.20659 -0.16412 -0.20989 -0.17199 C -0.21111 -0.175 -0.21354 -0.17708 -0.21475 -0.18009 C -0.23159 -0.2199 -0.2151 -0.18634 -0.22326 -0.20277 C -0.2276 -0.23217 -0.21493 -0.23426 -0.19774 -0.24189 C -0.16423 -0.23796 -0.17187 -0.24583 -0.15989 -0.21921 C -0.1585 -0.19953 -0.1585 -0.17847 -0.14514 -0.16713 C -0.14444 -0.16759 -0.13732 -0.17199 -0.13663 -0.17361 C -0.13524 -0.17662 -0.1342 -0.18333 -0.1342 -0.18333 C -0.13281 -0.20139 -0.13767 -0.2206 -0.12326 -0.21412 C -0.11736 -0.20787 -0.11267 -0.20092 -0.10989 -0.19143 C -0.10902 -0.18819 -0.10989 -0.1824 -0.10746 -0.18171 C -0.10538 -0.18125 -0.10139 -0.18009 -0.10139 -0.18009 " pathEditMode="relative" ptsTypes="ffffffffffffffffffffffffffffffffffffffffffffffffffffffA">
                                      <p:cBhvr>
                                        <p:cTn id="30" dur="2000" fill="hold"/>
                                        <p:tgtEl>
                                          <p:spTgt spid="22"/>
                                        </p:tgtEl>
                                        <p:attrNameLst>
                                          <p:attrName>ppt_x</p:attrName>
                                          <p:attrName>ppt_y</p:attrName>
                                        </p:attrNameLst>
                                      </p:cBhvr>
                                    </p:animMotion>
                                  </p:childTnLst>
                                </p:cTn>
                              </p:par>
                              <p:par>
                                <p:cTn id="31" presetID="1" presetClass="emph" presetSubtype="2" fill="hold" nodeType="withEffect">
                                  <p:stCondLst>
                                    <p:cond delay="0"/>
                                  </p:stCondLst>
                                  <p:childTnLst>
                                    <p:animClr clrSpc="rgb" dir="cw">
                                      <p:cBhvr>
                                        <p:cTn id="32" dur="2000" fill="hold"/>
                                        <p:tgtEl>
                                          <p:spTgt spid="17"/>
                                        </p:tgtEl>
                                        <p:attrNameLst>
                                          <p:attrName>fillcolor</p:attrName>
                                        </p:attrNameLst>
                                      </p:cBhvr>
                                      <p:to>
                                        <a:schemeClr val="accent2"/>
                                      </p:to>
                                    </p:animClr>
                                    <p:set>
                                      <p:cBhvr>
                                        <p:cTn id="33" dur="2000" fill="hold"/>
                                        <p:tgtEl>
                                          <p:spTgt spid="17"/>
                                        </p:tgtEl>
                                        <p:attrNameLst>
                                          <p:attrName>fill.type</p:attrName>
                                        </p:attrNameLst>
                                      </p:cBhvr>
                                      <p:to>
                                        <p:strVal val="solid"/>
                                      </p:to>
                                    </p:set>
                                    <p:set>
                                      <p:cBhvr>
                                        <p:cTn id="34" dur="2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NCEA L1 Science 2012</a:t>
            </a:r>
            <a:endParaRPr lang="en-NZ"/>
          </a:p>
        </p:txBody>
      </p:sp>
      <p:sp>
        <p:nvSpPr>
          <p:cNvPr id="3" name="Slide Number Placeholder 2"/>
          <p:cNvSpPr>
            <a:spLocks noGrp="1"/>
          </p:cNvSpPr>
          <p:nvPr>
            <p:ph type="sldNum" sz="quarter" idx="12"/>
          </p:nvPr>
        </p:nvSpPr>
        <p:spPr/>
        <p:txBody>
          <a:bodyPr/>
          <a:lstStyle/>
          <a:p>
            <a:fld id="{A9733634-C35B-4CB9-8287-D9279767473E}" type="slidenum">
              <a:rPr lang="en-NZ" smtClean="0"/>
              <a:t>13</a:t>
            </a:fld>
            <a:endParaRPr lang="en-NZ"/>
          </a:p>
        </p:txBody>
      </p:sp>
      <p:sp>
        <p:nvSpPr>
          <p:cNvPr id="5" name="Text Box 9"/>
          <p:cNvSpPr txBox="1">
            <a:spLocks noChangeArrowheads="1"/>
          </p:cNvSpPr>
          <p:nvPr/>
        </p:nvSpPr>
        <p:spPr bwMode="auto">
          <a:xfrm>
            <a:off x="228600" y="6324600"/>
            <a:ext cx="8763000" cy="385763"/>
          </a:xfrm>
          <a:prstGeom prst="rect">
            <a:avLst/>
          </a:prstGeom>
          <a:solidFill>
            <a:srgbClr val="CFBFA9"/>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0">
                <a:latin typeface="Arial" pitchFamily="34" charset="0"/>
              </a:rPr>
              <a:t>Reaction rate can be slowed down by decreasing these factor</a:t>
            </a:r>
            <a:r>
              <a:rPr lang="en-US" sz="1800" b="0">
                <a:latin typeface="Arial" pitchFamily="34" charset="0"/>
              </a:rPr>
              <a:t>s </a:t>
            </a:r>
          </a:p>
        </p:txBody>
      </p:sp>
      <p:sp>
        <p:nvSpPr>
          <p:cNvPr id="7" name="Line 12"/>
          <p:cNvSpPr>
            <a:spLocks noChangeShapeType="1"/>
          </p:cNvSpPr>
          <p:nvPr/>
        </p:nvSpPr>
        <p:spPr bwMode="auto">
          <a:xfrm>
            <a:off x="1295400" y="5562600"/>
            <a:ext cx="2895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8" name="Text Box 15"/>
          <p:cNvSpPr txBox="1">
            <a:spLocks noChangeArrowheads="1"/>
          </p:cNvSpPr>
          <p:nvPr/>
        </p:nvSpPr>
        <p:spPr bwMode="auto">
          <a:xfrm>
            <a:off x="838200" y="5715000"/>
            <a:ext cx="3124200" cy="366713"/>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a:latin typeface="Verdana" pitchFamily="34" charset="0"/>
              </a:rPr>
              <a:t>Reaction proceeding</a:t>
            </a:r>
            <a:endParaRPr lang="en-US" sz="1800">
              <a:latin typeface="Verdana" pitchFamily="34" charset="0"/>
            </a:endParaRPr>
          </a:p>
        </p:txBody>
      </p:sp>
      <p:sp>
        <p:nvSpPr>
          <p:cNvPr id="9" name="Line 16"/>
          <p:cNvSpPr>
            <a:spLocks noChangeShapeType="1"/>
          </p:cNvSpPr>
          <p:nvPr/>
        </p:nvSpPr>
        <p:spPr bwMode="auto">
          <a:xfrm>
            <a:off x="3657600" y="5867400"/>
            <a:ext cx="457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10" name="Text Box 17"/>
          <p:cNvSpPr txBox="1">
            <a:spLocks noChangeArrowheads="1"/>
          </p:cNvSpPr>
          <p:nvPr/>
        </p:nvSpPr>
        <p:spPr bwMode="auto">
          <a:xfrm>
            <a:off x="228600" y="3810000"/>
            <a:ext cx="1219200" cy="641350"/>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a:latin typeface="Verdana" pitchFamily="34" charset="0"/>
              </a:rPr>
              <a:t>Energy level</a:t>
            </a:r>
            <a:endParaRPr lang="en-US" sz="1800">
              <a:latin typeface="Verdana" pitchFamily="34" charset="0"/>
            </a:endParaRPr>
          </a:p>
        </p:txBody>
      </p:sp>
      <p:sp>
        <p:nvSpPr>
          <p:cNvPr id="11" name="Line 18"/>
          <p:cNvSpPr>
            <a:spLocks noChangeShapeType="1"/>
          </p:cNvSpPr>
          <p:nvPr/>
        </p:nvSpPr>
        <p:spPr bwMode="auto">
          <a:xfrm flipV="1">
            <a:off x="2590800" y="2362200"/>
            <a:ext cx="0" cy="1066800"/>
          </a:xfrm>
          <a:prstGeom prst="line">
            <a:avLst/>
          </a:prstGeom>
          <a:noFill/>
          <a:ln w="19050">
            <a:solidFill>
              <a:srgbClr val="FA320A"/>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12" name="Text Box 19"/>
          <p:cNvSpPr txBox="1">
            <a:spLocks noChangeArrowheads="1"/>
          </p:cNvSpPr>
          <p:nvPr/>
        </p:nvSpPr>
        <p:spPr bwMode="auto">
          <a:xfrm>
            <a:off x="3200400" y="2133600"/>
            <a:ext cx="1752600" cy="641350"/>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b="0">
                <a:latin typeface="Verdana" pitchFamily="34" charset="0"/>
              </a:rPr>
              <a:t>Activation energy</a:t>
            </a:r>
            <a:endParaRPr lang="en-US" sz="1800" b="0">
              <a:latin typeface="Verdana" pitchFamily="34" charset="0"/>
            </a:endParaRPr>
          </a:p>
        </p:txBody>
      </p:sp>
      <p:sp>
        <p:nvSpPr>
          <p:cNvPr id="13" name="Line 20"/>
          <p:cNvSpPr>
            <a:spLocks noChangeShapeType="1"/>
          </p:cNvSpPr>
          <p:nvPr/>
        </p:nvSpPr>
        <p:spPr bwMode="auto">
          <a:xfrm flipV="1">
            <a:off x="2667000" y="2514600"/>
            <a:ext cx="60960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14" name="Rectangle 21"/>
          <p:cNvSpPr>
            <a:spLocks noChangeArrowheads="1"/>
          </p:cNvSpPr>
          <p:nvPr/>
        </p:nvSpPr>
        <p:spPr bwMode="auto">
          <a:xfrm>
            <a:off x="228600" y="1905000"/>
            <a:ext cx="4267200" cy="42672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CFBFA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NZ"/>
          </a:p>
        </p:txBody>
      </p:sp>
      <p:sp>
        <p:nvSpPr>
          <p:cNvPr id="15" name="Text Box 22"/>
          <p:cNvSpPr txBox="1">
            <a:spLocks noChangeArrowheads="1"/>
          </p:cNvSpPr>
          <p:nvPr/>
        </p:nvSpPr>
        <p:spPr bwMode="auto">
          <a:xfrm>
            <a:off x="1295400" y="3505200"/>
            <a:ext cx="1371600" cy="366713"/>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b="0">
                <a:latin typeface="Verdana" pitchFamily="34" charset="0"/>
              </a:rPr>
              <a:t>reactants</a:t>
            </a:r>
            <a:endParaRPr lang="en-US" sz="1800" b="0">
              <a:latin typeface="Verdana" pitchFamily="34" charset="0"/>
            </a:endParaRPr>
          </a:p>
        </p:txBody>
      </p:sp>
      <p:sp>
        <p:nvSpPr>
          <p:cNvPr id="16" name="Text Box 23"/>
          <p:cNvSpPr txBox="1">
            <a:spLocks noChangeArrowheads="1"/>
          </p:cNvSpPr>
          <p:nvPr/>
        </p:nvSpPr>
        <p:spPr bwMode="auto">
          <a:xfrm>
            <a:off x="3124200" y="4495800"/>
            <a:ext cx="1295400" cy="366713"/>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b="0">
                <a:latin typeface="Verdana" pitchFamily="34" charset="0"/>
              </a:rPr>
              <a:t>products</a:t>
            </a:r>
            <a:endParaRPr lang="en-US" sz="1800" b="0">
              <a:latin typeface="Verdana" pitchFamily="34" charset="0"/>
            </a:endParaRPr>
          </a:p>
        </p:txBody>
      </p:sp>
      <p:pic>
        <p:nvPicPr>
          <p:cNvPr id="17" name="Picture 25" descr="image_arts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971800"/>
            <a:ext cx="685800" cy="439738"/>
          </a:xfrm>
          <a:prstGeom prst="rect">
            <a:avLst/>
          </a:prstGeom>
          <a:noFill/>
          <a:extLst>
            <a:ext uri="{909E8E84-426E-40DD-AFC4-6F175D3DCCD1}">
              <a14:hiddenFill xmlns:a14="http://schemas.microsoft.com/office/drawing/2010/main">
                <a:solidFill>
                  <a:srgbClr val="FFFFFF"/>
                </a:solidFill>
              </a14:hiddenFill>
            </a:ext>
          </a:extLst>
        </p:spPr>
      </p:pic>
      <p:sp>
        <p:nvSpPr>
          <p:cNvPr id="18" name="Line 11"/>
          <p:cNvSpPr>
            <a:spLocks noChangeShapeType="1"/>
          </p:cNvSpPr>
          <p:nvPr/>
        </p:nvSpPr>
        <p:spPr bwMode="auto">
          <a:xfrm>
            <a:off x="1295400" y="2819400"/>
            <a:ext cx="0" cy="2743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19" name="Freeform 28"/>
          <p:cNvSpPr>
            <a:spLocks/>
          </p:cNvSpPr>
          <p:nvPr/>
        </p:nvSpPr>
        <p:spPr bwMode="auto">
          <a:xfrm>
            <a:off x="1295400" y="2336800"/>
            <a:ext cx="2971800" cy="2209800"/>
          </a:xfrm>
          <a:custGeom>
            <a:avLst/>
            <a:gdLst>
              <a:gd name="T0" fmla="*/ 0 w 1872"/>
              <a:gd name="T1" fmla="*/ 688 h 1392"/>
              <a:gd name="T2" fmla="*/ 432 w 1872"/>
              <a:gd name="T3" fmla="*/ 688 h 1392"/>
              <a:gd name="T4" fmla="*/ 576 w 1872"/>
              <a:gd name="T5" fmla="*/ 496 h 1392"/>
              <a:gd name="T6" fmla="*/ 816 w 1872"/>
              <a:gd name="T7" fmla="*/ 16 h 1392"/>
              <a:gd name="T8" fmla="*/ 1056 w 1872"/>
              <a:gd name="T9" fmla="*/ 592 h 1392"/>
              <a:gd name="T10" fmla="*/ 1200 w 1872"/>
              <a:gd name="T11" fmla="*/ 1264 h 1392"/>
              <a:gd name="T12" fmla="*/ 1872 w 1872"/>
              <a:gd name="T13" fmla="*/ 1360 h 1392"/>
            </a:gdLst>
            <a:ahLst/>
            <a:cxnLst>
              <a:cxn ang="0">
                <a:pos x="T0" y="T1"/>
              </a:cxn>
              <a:cxn ang="0">
                <a:pos x="T2" y="T3"/>
              </a:cxn>
              <a:cxn ang="0">
                <a:pos x="T4" y="T5"/>
              </a:cxn>
              <a:cxn ang="0">
                <a:pos x="T6" y="T7"/>
              </a:cxn>
              <a:cxn ang="0">
                <a:pos x="T8" y="T9"/>
              </a:cxn>
              <a:cxn ang="0">
                <a:pos x="T10" y="T11"/>
              </a:cxn>
              <a:cxn ang="0">
                <a:pos x="T12" y="T13"/>
              </a:cxn>
            </a:cxnLst>
            <a:rect l="0" t="0" r="r" b="b"/>
            <a:pathLst>
              <a:path w="1872" h="1392">
                <a:moveTo>
                  <a:pt x="0" y="688"/>
                </a:moveTo>
                <a:cubicBezTo>
                  <a:pt x="168" y="704"/>
                  <a:pt x="336" y="720"/>
                  <a:pt x="432" y="688"/>
                </a:cubicBezTo>
                <a:cubicBezTo>
                  <a:pt x="528" y="656"/>
                  <a:pt x="512" y="608"/>
                  <a:pt x="576" y="496"/>
                </a:cubicBezTo>
                <a:cubicBezTo>
                  <a:pt x="640" y="384"/>
                  <a:pt x="736" y="0"/>
                  <a:pt x="816" y="16"/>
                </a:cubicBezTo>
                <a:cubicBezTo>
                  <a:pt x="896" y="32"/>
                  <a:pt x="992" y="384"/>
                  <a:pt x="1056" y="592"/>
                </a:cubicBezTo>
                <a:cubicBezTo>
                  <a:pt x="1120" y="800"/>
                  <a:pt x="1064" y="1136"/>
                  <a:pt x="1200" y="1264"/>
                </a:cubicBezTo>
                <a:cubicBezTo>
                  <a:pt x="1336" y="1392"/>
                  <a:pt x="1604" y="1376"/>
                  <a:pt x="1872" y="1360"/>
                </a:cubicBezTo>
              </a:path>
            </a:pathLst>
          </a:custGeom>
          <a:noFill/>
          <a:ln w="57150" cap="flat" cmpd="sng">
            <a:solidFill>
              <a:srgbClr val="596BC7"/>
            </a:solidFill>
            <a:prstDash val="solid"/>
            <a:round/>
            <a:headEnd/>
            <a:tailEnd/>
          </a:ln>
          <a:effectLst/>
          <a:extLst>
            <a:ext uri="{909E8E84-426E-40DD-AFC4-6F175D3DCCD1}">
              <a14:hiddenFill xmlns:a14="http://schemas.microsoft.com/office/drawing/2010/main">
                <a:solidFill>
                  <a:srgbClr val="CFBFA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20" name="Line 29"/>
          <p:cNvSpPr>
            <a:spLocks noChangeShapeType="1"/>
          </p:cNvSpPr>
          <p:nvPr/>
        </p:nvSpPr>
        <p:spPr bwMode="auto">
          <a:xfrm>
            <a:off x="5867400" y="5486400"/>
            <a:ext cx="2895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21" name="Text Box 30"/>
          <p:cNvSpPr txBox="1">
            <a:spLocks noChangeArrowheads="1"/>
          </p:cNvSpPr>
          <p:nvPr/>
        </p:nvSpPr>
        <p:spPr bwMode="auto">
          <a:xfrm>
            <a:off x="5410200" y="5638800"/>
            <a:ext cx="3124200" cy="366713"/>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a:latin typeface="Verdana" pitchFamily="34" charset="0"/>
              </a:rPr>
              <a:t>Reaction proceeding</a:t>
            </a:r>
            <a:endParaRPr lang="en-US" sz="1800">
              <a:latin typeface="Verdana" pitchFamily="34" charset="0"/>
            </a:endParaRPr>
          </a:p>
        </p:txBody>
      </p:sp>
      <p:sp>
        <p:nvSpPr>
          <p:cNvPr id="22" name="Line 31"/>
          <p:cNvSpPr>
            <a:spLocks noChangeShapeType="1"/>
          </p:cNvSpPr>
          <p:nvPr/>
        </p:nvSpPr>
        <p:spPr bwMode="auto">
          <a:xfrm>
            <a:off x="8229600" y="5791200"/>
            <a:ext cx="457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23" name="Text Box 32"/>
          <p:cNvSpPr txBox="1">
            <a:spLocks noChangeArrowheads="1"/>
          </p:cNvSpPr>
          <p:nvPr/>
        </p:nvSpPr>
        <p:spPr bwMode="auto">
          <a:xfrm>
            <a:off x="4800600" y="3733800"/>
            <a:ext cx="1219200" cy="641350"/>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a:latin typeface="Verdana" pitchFamily="34" charset="0"/>
              </a:rPr>
              <a:t>Energy level</a:t>
            </a:r>
            <a:endParaRPr lang="en-US" sz="1800">
              <a:latin typeface="Verdana" pitchFamily="34" charset="0"/>
            </a:endParaRPr>
          </a:p>
        </p:txBody>
      </p:sp>
      <p:sp>
        <p:nvSpPr>
          <p:cNvPr id="24" name="Line 33"/>
          <p:cNvSpPr>
            <a:spLocks noChangeShapeType="1"/>
          </p:cNvSpPr>
          <p:nvPr/>
        </p:nvSpPr>
        <p:spPr bwMode="auto">
          <a:xfrm flipV="1">
            <a:off x="7162800" y="3048000"/>
            <a:ext cx="0" cy="381000"/>
          </a:xfrm>
          <a:prstGeom prst="line">
            <a:avLst/>
          </a:prstGeom>
          <a:noFill/>
          <a:ln w="19050">
            <a:solidFill>
              <a:srgbClr val="FA320A"/>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25" name="Text Box 34"/>
          <p:cNvSpPr txBox="1">
            <a:spLocks noChangeArrowheads="1"/>
          </p:cNvSpPr>
          <p:nvPr/>
        </p:nvSpPr>
        <p:spPr bwMode="auto">
          <a:xfrm>
            <a:off x="7620000" y="3048000"/>
            <a:ext cx="1752600" cy="641350"/>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b="0">
                <a:latin typeface="Verdana" pitchFamily="34" charset="0"/>
              </a:rPr>
              <a:t>Activation energy</a:t>
            </a:r>
            <a:endParaRPr lang="en-US" sz="1800" b="0">
              <a:latin typeface="Verdana" pitchFamily="34" charset="0"/>
            </a:endParaRPr>
          </a:p>
        </p:txBody>
      </p:sp>
      <p:sp>
        <p:nvSpPr>
          <p:cNvPr id="26" name="Text Box 37"/>
          <p:cNvSpPr txBox="1">
            <a:spLocks noChangeArrowheads="1"/>
          </p:cNvSpPr>
          <p:nvPr/>
        </p:nvSpPr>
        <p:spPr bwMode="auto">
          <a:xfrm>
            <a:off x="5867400" y="3429000"/>
            <a:ext cx="1371600" cy="366713"/>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b="0">
                <a:latin typeface="Verdana" pitchFamily="34" charset="0"/>
              </a:rPr>
              <a:t>reactants</a:t>
            </a:r>
            <a:endParaRPr lang="en-US" sz="1800" b="0">
              <a:latin typeface="Verdana" pitchFamily="34" charset="0"/>
            </a:endParaRPr>
          </a:p>
        </p:txBody>
      </p:sp>
      <p:sp>
        <p:nvSpPr>
          <p:cNvPr id="27" name="Text Box 38"/>
          <p:cNvSpPr txBox="1">
            <a:spLocks noChangeArrowheads="1"/>
          </p:cNvSpPr>
          <p:nvPr/>
        </p:nvSpPr>
        <p:spPr bwMode="auto">
          <a:xfrm>
            <a:off x="7696200" y="4419600"/>
            <a:ext cx="1295400" cy="366713"/>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b="0">
                <a:latin typeface="Verdana" pitchFamily="34" charset="0"/>
              </a:rPr>
              <a:t>products</a:t>
            </a:r>
            <a:endParaRPr lang="en-US" sz="1800" b="0">
              <a:latin typeface="Verdana" pitchFamily="34" charset="0"/>
            </a:endParaRPr>
          </a:p>
        </p:txBody>
      </p:sp>
      <p:pic>
        <p:nvPicPr>
          <p:cNvPr id="28" name="Picture 39" descr="image_arts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895600"/>
            <a:ext cx="685800" cy="439738"/>
          </a:xfrm>
          <a:prstGeom prst="rect">
            <a:avLst/>
          </a:prstGeom>
          <a:noFill/>
          <a:extLst>
            <a:ext uri="{909E8E84-426E-40DD-AFC4-6F175D3DCCD1}">
              <a14:hiddenFill xmlns:a14="http://schemas.microsoft.com/office/drawing/2010/main">
                <a:solidFill>
                  <a:srgbClr val="FFFFFF"/>
                </a:solidFill>
              </a14:hiddenFill>
            </a:ext>
          </a:extLst>
        </p:spPr>
      </p:pic>
      <p:sp>
        <p:nvSpPr>
          <p:cNvPr id="29" name="Line 40"/>
          <p:cNvSpPr>
            <a:spLocks noChangeShapeType="1"/>
          </p:cNvSpPr>
          <p:nvPr/>
        </p:nvSpPr>
        <p:spPr bwMode="auto">
          <a:xfrm>
            <a:off x="5867400" y="2743200"/>
            <a:ext cx="0" cy="2743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30" name="Freeform 41"/>
          <p:cNvSpPr>
            <a:spLocks/>
          </p:cNvSpPr>
          <p:nvPr/>
        </p:nvSpPr>
        <p:spPr bwMode="auto">
          <a:xfrm>
            <a:off x="5867400" y="2209800"/>
            <a:ext cx="2971800" cy="2209800"/>
          </a:xfrm>
          <a:custGeom>
            <a:avLst/>
            <a:gdLst>
              <a:gd name="T0" fmla="*/ 0 w 1872"/>
              <a:gd name="T1" fmla="*/ 688 h 1392"/>
              <a:gd name="T2" fmla="*/ 432 w 1872"/>
              <a:gd name="T3" fmla="*/ 688 h 1392"/>
              <a:gd name="T4" fmla="*/ 576 w 1872"/>
              <a:gd name="T5" fmla="*/ 496 h 1392"/>
              <a:gd name="T6" fmla="*/ 816 w 1872"/>
              <a:gd name="T7" fmla="*/ 16 h 1392"/>
              <a:gd name="T8" fmla="*/ 1056 w 1872"/>
              <a:gd name="T9" fmla="*/ 592 h 1392"/>
              <a:gd name="T10" fmla="*/ 1200 w 1872"/>
              <a:gd name="T11" fmla="*/ 1264 h 1392"/>
              <a:gd name="T12" fmla="*/ 1872 w 1872"/>
              <a:gd name="T13" fmla="*/ 1360 h 1392"/>
            </a:gdLst>
            <a:ahLst/>
            <a:cxnLst>
              <a:cxn ang="0">
                <a:pos x="T0" y="T1"/>
              </a:cxn>
              <a:cxn ang="0">
                <a:pos x="T2" y="T3"/>
              </a:cxn>
              <a:cxn ang="0">
                <a:pos x="T4" y="T5"/>
              </a:cxn>
              <a:cxn ang="0">
                <a:pos x="T6" y="T7"/>
              </a:cxn>
              <a:cxn ang="0">
                <a:pos x="T8" y="T9"/>
              </a:cxn>
              <a:cxn ang="0">
                <a:pos x="T10" y="T11"/>
              </a:cxn>
              <a:cxn ang="0">
                <a:pos x="T12" y="T13"/>
              </a:cxn>
            </a:cxnLst>
            <a:rect l="0" t="0" r="r" b="b"/>
            <a:pathLst>
              <a:path w="1872" h="1392">
                <a:moveTo>
                  <a:pt x="0" y="688"/>
                </a:moveTo>
                <a:cubicBezTo>
                  <a:pt x="168" y="704"/>
                  <a:pt x="336" y="720"/>
                  <a:pt x="432" y="688"/>
                </a:cubicBezTo>
                <a:cubicBezTo>
                  <a:pt x="528" y="656"/>
                  <a:pt x="512" y="608"/>
                  <a:pt x="576" y="496"/>
                </a:cubicBezTo>
                <a:cubicBezTo>
                  <a:pt x="640" y="384"/>
                  <a:pt x="736" y="0"/>
                  <a:pt x="816" y="16"/>
                </a:cubicBezTo>
                <a:cubicBezTo>
                  <a:pt x="896" y="32"/>
                  <a:pt x="992" y="384"/>
                  <a:pt x="1056" y="592"/>
                </a:cubicBezTo>
                <a:cubicBezTo>
                  <a:pt x="1120" y="800"/>
                  <a:pt x="1064" y="1136"/>
                  <a:pt x="1200" y="1264"/>
                </a:cubicBezTo>
                <a:cubicBezTo>
                  <a:pt x="1336" y="1392"/>
                  <a:pt x="1604" y="1376"/>
                  <a:pt x="1872" y="1360"/>
                </a:cubicBezTo>
              </a:path>
            </a:pathLst>
          </a:custGeom>
          <a:noFill/>
          <a:ln w="57150" cap="flat" cmpd="sng">
            <a:solidFill>
              <a:srgbClr val="596BC7"/>
            </a:solidFill>
            <a:prstDash val="solid"/>
            <a:round/>
            <a:headEnd/>
            <a:tailEnd/>
          </a:ln>
          <a:effectLst/>
          <a:extLst>
            <a:ext uri="{909E8E84-426E-40DD-AFC4-6F175D3DCCD1}">
              <a14:hiddenFill xmlns:a14="http://schemas.microsoft.com/office/drawing/2010/main">
                <a:solidFill>
                  <a:srgbClr val="CFBFA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31" name="Freeform 43"/>
          <p:cNvSpPr>
            <a:spLocks/>
          </p:cNvSpPr>
          <p:nvPr/>
        </p:nvSpPr>
        <p:spPr bwMode="auto">
          <a:xfrm>
            <a:off x="6400800" y="3009900"/>
            <a:ext cx="2362200" cy="1409700"/>
          </a:xfrm>
          <a:custGeom>
            <a:avLst/>
            <a:gdLst>
              <a:gd name="T0" fmla="*/ 0 w 1488"/>
              <a:gd name="T1" fmla="*/ 216 h 936"/>
              <a:gd name="T2" fmla="*/ 144 w 1488"/>
              <a:gd name="T3" fmla="*/ 168 h 936"/>
              <a:gd name="T4" fmla="*/ 336 w 1488"/>
              <a:gd name="T5" fmla="*/ 24 h 936"/>
              <a:gd name="T6" fmla="*/ 576 w 1488"/>
              <a:gd name="T7" fmla="*/ 24 h 936"/>
              <a:gd name="T8" fmla="*/ 720 w 1488"/>
              <a:gd name="T9" fmla="*/ 168 h 936"/>
              <a:gd name="T10" fmla="*/ 768 w 1488"/>
              <a:gd name="T11" fmla="*/ 648 h 936"/>
              <a:gd name="T12" fmla="*/ 960 w 1488"/>
              <a:gd name="T13" fmla="*/ 888 h 936"/>
              <a:gd name="T14" fmla="*/ 1488 w 1488"/>
              <a:gd name="T15" fmla="*/ 936 h 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8" h="936">
                <a:moveTo>
                  <a:pt x="0" y="216"/>
                </a:moveTo>
                <a:cubicBezTo>
                  <a:pt x="44" y="208"/>
                  <a:pt x="88" y="200"/>
                  <a:pt x="144" y="168"/>
                </a:cubicBezTo>
                <a:cubicBezTo>
                  <a:pt x="200" y="136"/>
                  <a:pt x="264" y="48"/>
                  <a:pt x="336" y="24"/>
                </a:cubicBezTo>
                <a:cubicBezTo>
                  <a:pt x="408" y="0"/>
                  <a:pt x="512" y="0"/>
                  <a:pt x="576" y="24"/>
                </a:cubicBezTo>
                <a:cubicBezTo>
                  <a:pt x="640" y="48"/>
                  <a:pt x="688" y="64"/>
                  <a:pt x="720" y="168"/>
                </a:cubicBezTo>
                <a:cubicBezTo>
                  <a:pt x="752" y="272"/>
                  <a:pt x="728" y="528"/>
                  <a:pt x="768" y="648"/>
                </a:cubicBezTo>
                <a:cubicBezTo>
                  <a:pt x="808" y="768"/>
                  <a:pt x="840" y="840"/>
                  <a:pt x="960" y="888"/>
                </a:cubicBezTo>
                <a:cubicBezTo>
                  <a:pt x="1080" y="936"/>
                  <a:pt x="1284" y="936"/>
                  <a:pt x="1488" y="936"/>
                </a:cubicBezTo>
              </a:path>
            </a:pathLst>
          </a:custGeom>
          <a:noFill/>
          <a:ln w="19050" cap="flat" cmpd="sng">
            <a:solidFill>
              <a:srgbClr val="FA320A"/>
            </a:solidFill>
            <a:prstDash val="solid"/>
            <a:round/>
            <a:headEnd/>
            <a:tailEnd/>
          </a:ln>
          <a:effectLst/>
          <a:extLst>
            <a:ext uri="{909E8E84-426E-40DD-AFC4-6F175D3DCCD1}">
              <a14:hiddenFill xmlns:a14="http://schemas.microsoft.com/office/drawing/2010/main">
                <a:solidFill>
                  <a:srgbClr val="CFBFA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32" name="Line 45"/>
          <p:cNvSpPr>
            <a:spLocks noChangeShapeType="1"/>
          </p:cNvSpPr>
          <p:nvPr/>
        </p:nvSpPr>
        <p:spPr bwMode="auto">
          <a:xfrm>
            <a:off x="7239000" y="3200400"/>
            <a:ext cx="4572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33" name="Text Box 46"/>
          <p:cNvSpPr txBox="1">
            <a:spLocks noChangeArrowheads="1"/>
          </p:cNvSpPr>
          <p:nvPr/>
        </p:nvSpPr>
        <p:spPr bwMode="auto">
          <a:xfrm>
            <a:off x="7391400" y="1981200"/>
            <a:ext cx="1447800" cy="366713"/>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NZ" sz="1800" b="0">
                <a:latin typeface="Verdana" pitchFamily="34" charset="0"/>
              </a:rPr>
              <a:t>Catalyst</a:t>
            </a:r>
            <a:endParaRPr lang="en-US" sz="1800" b="0">
              <a:latin typeface="Verdana" pitchFamily="34" charset="0"/>
            </a:endParaRPr>
          </a:p>
        </p:txBody>
      </p:sp>
      <p:sp>
        <p:nvSpPr>
          <p:cNvPr id="34" name="Line 47"/>
          <p:cNvSpPr>
            <a:spLocks noChangeShapeType="1"/>
          </p:cNvSpPr>
          <p:nvPr/>
        </p:nvSpPr>
        <p:spPr bwMode="auto">
          <a:xfrm flipH="1">
            <a:off x="7162800" y="2286000"/>
            <a:ext cx="3048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NZ"/>
          </a:p>
        </p:txBody>
      </p:sp>
      <p:sp>
        <p:nvSpPr>
          <p:cNvPr id="35" name="Rectangle 36"/>
          <p:cNvSpPr>
            <a:spLocks noChangeArrowheads="1"/>
          </p:cNvSpPr>
          <p:nvPr/>
        </p:nvSpPr>
        <p:spPr bwMode="auto">
          <a:xfrm>
            <a:off x="4724400" y="1905000"/>
            <a:ext cx="4267200" cy="42672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CFBFA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NZ"/>
          </a:p>
        </p:txBody>
      </p:sp>
      <p:sp>
        <p:nvSpPr>
          <p:cNvPr id="39" name="TextBox 38"/>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a:t>Reaction rate can be increased by using a catalyst.</a:t>
            </a:r>
          </a:p>
        </p:txBody>
      </p:sp>
    </p:spTree>
    <p:extLst>
      <p:ext uri="{BB962C8B-B14F-4D97-AF65-F5344CB8AC3E}">
        <p14:creationId xmlns:p14="http://schemas.microsoft.com/office/powerpoint/2010/main" val="11374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3.33333E-6 L 0.03334 3.33333E-6 L 0.05 -0.02246 L 0.075 -0.1 L 0.04167 -0.01111 L 0.025 0.01111 L -0.01666 3.33333E-6 " pathEditMode="relative" rAng="0" ptsTypes="AAAAAAA">
                                      <p:cBhvr>
                                        <p:cTn id="6" dur="5000" fill="hold"/>
                                        <p:tgtEl>
                                          <p:spTgt spid="17"/>
                                        </p:tgtEl>
                                        <p:attrNameLst>
                                          <p:attrName>ppt_x</p:attrName>
                                          <p:attrName>ppt_y</p:attrName>
                                        </p:attrNameLst>
                                      </p:cBhvr>
                                      <p:rCtr x="2917" y="-444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16667E-6 -6.66667E-6 C 0.00816 0.00115 0.01632 0.00254 0.03038 -0.00487 C 0.04445 -0.01228 0.06597 -0.0389 0.08403 -0.04399 C 0.10208 -0.04908 0.125 -0.04329 0.13889 -0.03589 C 0.15278 -0.02848 0.16076 -0.02339 0.16701 -6.66667E-6 C 0.17326 0.02337 0.1717 0.08078 0.17674 0.10393 C 0.18177 0.12708 0.18125 0.13147 0.19757 0.13819 C 0.21389 0.1449 0.2441 0.14467 0.27431 0.14467 " pathEditMode="relative" ptsTypes="aaaaaaaA">
                                      <p:cBhvr>
                                        <p:cTn id="10" dur="2000" fill="hold"/>
                                        <p:tgtEl>
                                          <p:spTgt spid="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NCEA L1 Science 2012</a:t>
            </a:r>
            <a:endParaRPr lang="en-NZ"/>
          </a:p>
        </p:txBody>
      </p:sp>
      <p:sp>
        <p:nvSpPr>
          <p:cNvPr id="3" name="Slide Number Placeholder 2"/>
          <p:cNvSpPr>
            <a:spLocks noGrp="1"/>
          </p:cNvSpPr>
          <p:nvPr>
            <p:ph type="sldNum" sz="quarter" idx="12"/>
          </p:nvPr>
        </p:nvSpPr>
        <p:spPr/>
        <p:txBody>
          <a:bodyPr/>
          <a:lstStyle/>
          <a:p>
            <a:fld id="{A9733634-C35B-4CB9-8287-D9279767473E}" type="slidenum">
              <a:rPr lang="en-NZ" smtClean="0"/>
              <a:t>14</a:t>
            </a:fld>
            <a:endParaRPr lang="en-NZ"/>
          </a:p>
        </p:txBody>
      </p:sp>
      <p:sp>
        <p:nvSpPr>
          <p:cNvPr id="4" name="Rectangle 9"/>
          <p:cNvSpPr>
            <a:spLocks noChangeArrowheads="1"/>
          </p:cNvSpPr>
          <p:nvPr/>
        </p:nvSpPr>
        <p:spPr bwMode="auto">
          <a:xfrm>
            <a:off x="457200" y="1295400"/>
            <a:ext cx="8305800" cy="1066800"/>
          </a:xfrm>
          <a:prstGeom prst="rect">
            <a:avLst/>
          </a:prstGeom>
          <a:solidFill>
            <a:srgbClr val="CFBFA9"/>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NZ"/>
          </a:p>
        </p:txBody>
      </p:sp>
      <p:sp>
        <p:nvSpPr>
          <p:cNvPr id="5" name="Rectangle 4"/>
          <p:cNvSpPr>
            <a:spLocks noChangeArrowheads="1"/>
          </p:cNvSpPr>
          <p:nvPr/>
        </p:nvSpPr>
        <p:spPr bwMode="auto">
          <a:xfrm>
            <a:off x="0" y="1714500"/>
            <a:ext cx="9144000" cy="0"/>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NZ"/>
          </a:p>
        </p:txBody>
      </p:sp>
      <p:sp>
        <p:nvSpPr>
          <p:cNvPr id="6" name="Text Box 6"/>
          <p:cNvSpPr txBox="1">
            <a:spLocks noChangeArrowheads="1"/>
          </p:cNvSpPr>
          <p:nvPr/>
        </p:nvSpPr>
        <p:spPr bwMode="auto">
          <a:xfrm>
            <a:off x="323528" y="2492896"/>
            <a:ext cx="4402832" cy="3693319"/>
          </a:xfrm>
          <a:prstGeom prst="rect">
            <a:avLst/>
          </a:prstGeom>
          <a:noFill/>
          <a:ln>
            <a:noFill/>
          </a:ln>
          <a:effectLst/>
          <a:extLst>
            <a:ext uri="{909E8E84-426E-40DD-AFC4-6F175D3DCCD1}">
              <a14:hiddenFill xmlns:a14="http://schemas.microsoft.com/office/drawing/2010/main">
                <a:solidFill>
                  <a:srgbClr val="CFBFA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dirty="0" smtClean="0">
                <a:latin typeface="Calibri" pitchFamily="34" charset="0"/>
                <a:cs typeface="Calibri" pitchFamily="34" charset="0"/>
              </a:rPr>
              <a:t>How </a:t>
            </a:r>
            <a:r>
              <a:rPr lang="en-US" sz="1800" dirty="0">
                <a:latin typeface="Calibri" pitchFamily="34" charset="0"/>
                <a:cs typeface="Calibri" pitchFamily="34" charset="0"/>
              </a:rPr>
              <a:t>does a catalyst work?</a:t>
            </a:r>
          </a:p>
          <a:p>
            <a:r>
              <a:rPr lang="en-US" sz="1800" b="0" dirty="0">
                <a:latin typeface="Calibri" pitchFamily="34" charset="0"/>
                <a:cs typeface="Calibri" pitchFamily="34" charset="0"/>
              </a:rPr>
              <a:t>1) A catalyst provides a surface on which the reaction can take place. This increases the number of collisions between the particles of the substances that are reacting.</a:t>
            </a:r>
          </a:p>
          <a:p>
            <a:r>
              <a:rPr lang="en-US" sz="1800" b="0" dirty="0">
                <a:latin typeface="Calibri" pitchFamily="34" charset="0"/>
                <a:cs typeface="Calibri" pitchFamily="34" charset="0"/>
              </a:rPr>
              <a:t>2) A catalyst lowers the activation energy (the minimum amount of energy needed for a reaction to take place). This means that the particles can react with less energy than they needed before the catalyst was added. If we lower the amount of energy needed for particles to react, then more particles can react).</a:t>
            </a:r>
          </a:p>
        </p:txBody>
      </p:sp>
      <p:sp>
        <p:nvSpPr>
          <p:cNvPr id="7" name="TextBox 6"/>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a:t>Reaction rate can be increased by using a catalyst.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272" y="3212976"/>
            <a:ext cx="3648915" cy="273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67544" y="1295400"/>
            <a:ext cx="8208912" cy="1292662"/>
          </a:xfrm>
          <a:prstGeom prst="rect">
            <a:avLst/>
          </a:prstGeom>
          <a:noFill/>
        </p:spPr>
        <p:txBody>
          <a:bodyPr wrap="square" rtlCol="0">
            <a:spAutoFit/>
          </a:bodyPr>
          <a:lstStyle/>
          <a:p>
            <a:r>
              <a:rPr lang="en-NZ" sz="2000" dirty="0"/>
              <a:t>A catalyst is a substance that speeds up a reaction without being used up itself. Some reactions have catalysts that can speed them up, but for many reactions there is no catalyst that works.</a:t>
            </a:r>
          </a:p>
          <a:p>
            <a:endParaRPr lang="en-NZ" dirty="0"/>
          </a:p>
        </p:txBody>
      </p:sp>
    </p:spTree>
    <p:extLst>
      <p:ext uri="{BB962C8B-B14F-4D97-AF65-F5344CB8AC3E}">
        <p14:creationId xmlns:p14="http://schemas.microsoft.com/office/powerpoint/2010/main" val="262555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NCEA L1 Science 2012</a:t>
            </a:r>
            <a:endParaRPr lang="en-NZ"/>
          </a:p>
        </p:txBody>
      </p:sp>
      <p:sp>
        <p:nvSpPr>
          <p:cNvPr id="3" name="Slide Number Placeholder 2"/>
          <p:cNvSpPr>
            <a:spLocks noGrp="1"/>
          </p:cNvSpPr>
          <p:nvPr>
            <p:ph type="sldNum" sz="quarter" idx="12"/>
          </p:nvPr>
        </p:nvSpPr>
        <p:spPr/>
        <p:txBody>
          <a:bodyPr/>
          <a:lstStyle/>
          <a:p>
            <a:fld id="{A9733634-C35B-4CB9-8287-D9279767473E}" type="slidenum">
              <a:rPr lang="en-NZ" smtClean="0"/>
              <a:t>15</a:t>
            </a:fld>
            <a:endParaRPr lang="en-NZ"/>
          </a:p>
        </p:txBody>
      </p:sp>
      <p:sp>
        <p:nvSpPr>
          <p:cNvPr id="4" name="Text Box 6"/>
          <p:cNvSpPr txBox="1">
            <a:spLocks noChangeArrowheads="1"/>
          </p:cNvSpPr>
          <p:nvPr/>
        </p:nvSpPr>
        <p:spPr bwMode="auto">
          <a:xfrm>
            <a:off x="684213" y="1196975"/>
            <a:ext cx="2592387" cy="4500563"/>
          </a:xfrm>
          <a:prstGeom prst="rect">
            <a:avLst/>
          </a:prstGeom>
          <a:solidFill>
            <a:srgbClr val="ECD6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u="sng"/>
              <a:t>Increase the frequency of collisions</a:t>
            </a:r>
          </a:p>
          <a:p>
            <a:pPr>
              <a:spcBef>
                <a:spcPct val="50000"/>
              </a:spcBef>
              <a:buFont typeface="Wingdings" pitchFamily="2" charset="2"/>
              <a:buChar char="Ø"/>
            </a:pPr>
            <a:r>
              <a:rPr lang="en-GB"/>
              <a:t>By </a:t>
            </a:r>
            <a:r>
              <a:rPr lang="en-GB" b="1"/>
              <a:t>increasing surface area</a:t>
            </a:r>
            <a:r>
              <a:rPr lang="en-GB"/>
              <a:t>: smaller pieces of reactant expose more reactant particles to collisions. Stirring will also in crease the reaction rate</a:t>
            </a:r>
          </a:p>
          <a:p>
            <a:pPr>
              <a:spcBef>
                <a:spcPct val="50000"/>
              </a:spcBef>
              <a:buFont typeface="Wingdings" pitchFamily="2" charset="2"/>
              <a:buChar char="Ø"/>
            </a:pPr>
            <a:r>
              <a:rPr lang="en-GB"/>
              <a:t>By </a:t>
            </a:r>
            <a:r>
              <a:rPr lang="en-GB" b="1"/>
              <a:t>increasing the concentrations</a:t>
            </a:r>
            <a:r>
              <a:rPr lang="en-GB"/>
              <a:t>: more reactant particles exist in a given volume so more collisions occur</a:t>
            </a:r>
            <a:endParaRPr lang="en-US"/>
          </a:p>
        </p:txBody>
      </p:sp>
      <p:sp>
        <p:nvSpPr>
          <p:cNvPr id="5" name="Text Box 7"/>
          <p:cNvSpPr txBox="1">
            <a:spLocks noChangeArrowheads="1"/>
          </p:cNvSpPr>
          <p:nvPr/>
        </p:nvSpPr>
        <p:spPr bwMode="auto">
          <a:xfrm>
            <a:off x="3419475" y="1196975"/>
            <a:ext cx="2592388" cy="3814763"/>
          </a:xfrm>
          <a:prstGeom prst="rect">
            <a:avLst/>
          </a:prstGeom>
          <a:solidFill>
            <a:srgbClr val="E6C9B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u="sng"/>
              <a:t>Increase the energy of collisions</a:t>
            </a:r>
          </a:p>
          <a:p>
            <a:pPr>
              <a:spcBef>
                <a:spcPct val="50000"/>
              </a:spcBef>
            </a:pPr>
            <a:r>
              <a:rPr lang="en-GB"/>
              <a:t>&gt;by </a:t>
            </a:r>
            <a:r>
              <a:rPr lang="en-GB" b="1"/>
              <a:t>increasing temperature</a:t>
            </a:r>
            <a:r>
              <a:rPr lang="en-GB"/>
              <a:t>: particles move faster so have more kinetic energy. More collisions will be effective.</a:t>
            </a:r>
          </a:p>
          <a:p>
            <a:pPr>
              <a:spcBef>
                <a:spcPct val="50000"/>
              </a:spcBef>
            </a:pPr>
            <a:endParaRPr lang="en-GB"/>
          </a:p>
          <a:p>
            <a:pPr>
              <a:spcBef>
                <a:spcPct val="50000"/>
              </a:spcBef>
            </a:pPr>
            <a:r>
              <a:rPr lang="en-GB"/>
              <a:t>Note: increasing temp also increases frequency of collisions</a:t>
            </a:r>
            <a:endParaRPr lang="en-US"/>
          </a:p>
        </p:txBody>
      </p:sp>
      <p:sp>
        <p:nvSpPr>
          <p:cNvPr id="6" name="Text Box 8"/>
          <p:cNvSpPr txBox="1">
            <a:spLocks noChangeArrowheads="1"/>
          </p:cNvSpPr>
          <p:nvPr/>
        </p:nvSpPr>
        <p:spPr bwMode="auto">
          <a:xfrm>
            <a:off x="6156325" y="1196975"/>
            <a:ext cx="2376488" cy="2714625"/>
          </a:xfrm>
          <a:prstGeom prst="rect">
            <a:avLst/>
          </a:prstGeom>
          <a:solidFill>
            <a:srgbClr val="D9AB9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u="sng"/>
              <a:t>Make it easier for reaction to occur</a:t>
            </a:r>
          </a:p>
          <a:p>
            <a:pPr>
              <a:spcBef>
                <a:spcPct val="50000"/>
              </a:spcBef>
            </a:pPr>
            <a:r>
              <a:rPr lang="en-GB"/>
              <a:t>&gt;by </a:t>
            </a:r>
            <a:r>
              <a:rPr lang="en-GB" b="1"/>
              <a:t>using a catalyst</a:t>
            </a:r>
            <a:r>
              <a:rPr lang="en-GB"/>
              <a:t>: allows reaction to occur along a different pathway that requires less activation energy</a:t>
            </a:r>
            <a:endParaRPr lang="en-US"/>
          </a:p>
        </p:txBody>
      </p:sp>
      <p:sp>
        <p:nvSpPr>
          <p:cNvPr id="7" name="Text Box 9"/>
          <p:cNvSpPr txBox="1">
            <a:spLocks noChangeArrowheads="1"/>
          </p:cNvSpPr>
          <p:nvPr/>
        </p:nvSpPr>
        <p:spPr bwMode="auto">
          <a:xfrm>
            <a:off x="684213" y="5805488"/>
            <a:ext cx="8135937" cy="3794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t>Reaction rate can also be slowed down by decreasing these</a:t>
            </a:r>
            <a:endParaRPr lang="en-US"/>
          </a:p>
        </p:txBody>
      </p:sp>
      <p:sp>
        <p:nvSpPr>
          <p:cNvPr id="10" name="TextBox 9"/>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Factors affecting Reaction Rate</a:t>
            </a:r>
            <a:endParaRPr lang="en-NZ" sz="2000" b="1" dirty="0"/>
          </a:p>
        </p:txBody>
      </p:sp>
    </p:spTree>
    <p:extLst>
      <p:ext uri="{BB962C8B-B14F-4D97-AF65-F5344CB8AC3E}">
        <p14:creationId xmlns:p14="http://schemas.microsoft.com/office/powerpoint/2010/main" val="21806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991088" y="6250163"/>
            <a:ext cx="1161826" cy="365125"/>
          </a:xfrm>
        </p:spPr>
        <p:txBody>
          <a:bodyPr/>
          <a:lstStyle/>
          <a:p>
            <a:fld id="{A9733634-C35B-4CB9-8287-D9279767473E}" type="slidenum">
              <a:rPr lang="en-NZ" smtClean="0"/>
              <a:t>2</a:t>
            </a:fld>
            <a:endParaRPr lang="en-NZ"/>
          </a:p>
        </p:txBody>
      </p:sp>
      <p:sp>
        <p:nvSpPr>
          <p:cNvPr id="4" name="TextBox 3"/>
          <p:cNvSpPr txBox="1"/>
          <p:nvPr/>
        </p:nvSpPr>
        <p:spPr>
          <a:xfrm>
            <a:off x="409241" y="1268760"/>
            <a:ext cx="8424936" cy="3693319"/>
          </a:xfrm>
          <a:prstGeom prst="rect">
            <a:avLst/>
          </a:prstGeom>
          <a:solidFill>
            <a:schemeClr val="bg1"/>
          </a:solidFill>
          <a:ln>
            <a:solidFill>
              <a:schemeClr val="tx1"/>
            </a:solidFill>
          </a:ln>
        </p:spPr>
        <p:txBody>
          <a:bodyPr wrap="square" rtlCol="0">
            <a:spAutoFit/>
          </a:bodyPr>
          <a:lstStyle/>
          <a:p>
            <a:r>
              <a:rPr lang="en-NZ" dirty="0" smtClean="0"/>
              <a:t>Scientific </a:t>
            </a:r>
            <a:r>
              <a:rPr lang="en-NZ" dirty="0"/>
              <a:t>experiments are written up in a standard way under the following headings:</a:t>
            </a:r>
          </a:p>
          <a:p>
            <a:endParaRPr lang="en-NZ" dirty="0"/>
          </a:p>
          <a:p>
            <a:r>
              <a:rPr lang="en-NZ" b="1" dirty="0" smtClean="0"/>
              <a:t>Aim </a:t>
            </a:r>
            <a:r>
              <a:rPr lang="en-NZ" b="1" dirty="0"/>
              <a:t>: </a:t>
            </a:r>
            <a:r>
              <a:rPr lang="en-NZ" dirty="0"/>
              <a:t>what you are trying to find out or prove by doing the experiment</a:t>
            </a:r>
          </a:p>
          <a:p>
            <a:r>
              <a:rPr lang="en-NZ" b="1" dirty="0" smtClean="0"/>
              <a:t>Equipment </a:t>
            </a:r>
            <a:r>
              <a:rPr lang="en-NZ" b="1" dirty="0"/>
              <a:t>: </a:t>
            </a:r>
            <a:r>
              <a:rPr lang="en-NZ" dirty="0"/>
              <a:t>the things that you need to do the experiment</a:t>
            </a:r>
          </a:p>
          <a:p>
            <a:r>
              <a:rPr lang="en-NZ" b="1" dirty="0" smtClean="0"/>
              <a:t>Method </a:t>
            </a:r>
            <a:r>
              <a:rPr lang="en-NZ" b="1" dirty="0"/>
              <a:t>: </a:t>
            </a:r>
            <a:r>
              <a:rPr lang="en-NZ" dirty="0"/>
              <a:t>A simple, clear statement of what you will do – and can be repeated by another person</a:t>
            </a:r>
          </a:p>
          <a:p>
            <a:r>
              <a:rPr lang="en-NZ" b="1" dirty="0" smtClean="0"/>
              <a:t>Results </a:t>
            </a:r>
            <a:r>
              <a:rPr lang="en-NZ" b="1" dirty="0"/>
              <a:t>: </a:t>
            </a:r>
            <a:r>
              <a:rPr lang="en-NZ" dirty="0"/>
              <a:t>data, tables and graphs collected from experiment</a:t>
            </a:r>
          </a:p>
          <a:p>
            <a:r>
              <a:rPr lang="en-NZ" b="1" dirty="0" smtClean="0"/>
              <a:t>Conclusion </a:t>
            </a:r>
            <a:r>
              <a:rPr lang="en-NZ" b="1" dirty="0"/>
              <a:t>: </a:t>
            </a:r>
            <a:r>
              <a:rPr lang="en-NZ" dirty="0"/>
              <a:t>what your results tell you </a:t>
            </a:r>
            <a:endParaRPr lang="en-NZ" dirty="0" smtClean="0"/>
          </a:p>
          <a:p>
            <a:r>
              <a:rPr lang="en-NZ" dirty="0" smtClean="0"/>
              <a:t>– </a:t>
            </a:r>
            <a:r>
              <a:rPr lang="en-NZ" dirty="0"/>
              <a:t>linked back to the aim</a:t>
            </a:r>
          </a:p>
          <a:p>
            <a:r>
              <a:rPr lang="en-NZ" b="1" dirty="0" smtClean="0"/>
              <a:t>Discussion </a:t>
            </a:r>
            <a:r>
              <a:rPr lang="en-NZ" b="1" dirty="0"/>
              <a:t>: </a:t>
            </a:r>
            <a:r>
              <a:rPr lang="en-NZ" dirty="0"/>
              <a:t>Science ideas to explain </a:t>
            </a:r>
            <a:endParaRPr lang="en-NZ" dirty="0" smtClean="0"/>
          </a:p>
          <a:p>
            <a:r>
              <a:rPr lang="en-NZ" dirty="0" smtClean="0"/>
              <a:t>your </a:t>
            </a:r>
            <a:r>
              <a:rPr lang="en-NZ" dirty="0"/>
              <a:t>results – possible improvements </a:t>
            </a:r>
            <a:endParaRPr lang="en-NZ" dirty="0" smtClean="0"/>
          </a:p>
          <a:p>
            <a:r>
              <a:rPr lang="en-NZ" dirty="0" smtClean="0"/>
              <a:t>to </a:t>
            </a:r>
            <a:r>
              <a:rPr lang="en-NZ" dirty="0"/>
              <a:t>the experiments</a:t>
            </a:r>
          </a:p>
          <a:p>
            <a:endParaRPr lang="en-NZ" dirty="0"/>
          </a:p>
        </p:txBody>
      </p:sp>
      <p:sp>
        <p:nvSpPr>
          <p:cNvPr id="5" name="TextBox 4"/>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t>The </a:t>
            </a:r>
            <a:r>
              <a:rPr lang="en-NZ" sz="2000" b="1" dirty="0"/>
              <a:t>typical way that scientists work is called the Scientific method</a:t>
            </a:r>
            <a:r>
              <a:rPr lang="en-NZ" sz="2000" dirty="0" smtClean="0"/>
              <a:t>.</a:t>
            </a:r>
            <a:endParaRPr lang="en-NZ" sz="2000" dirty="0"/>
          </a:p>
        </p:txBody>
      </p:sp>
      <p:pic>
        <p:nvPicPr>
          <p:cNvPr id="6"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02"/>
          <a:stretch/>
        </p:blipFill>
        <p:spPr bwMode="auto">
          <a:xfrm>
            <a:off x="4544244" y="3140967"/>
            <a:ext cx="4104456" cy="3601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60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93638" y="6250164"/>
            <a:ext cx="3786691" cy="365125"/>
          </a:xfrm>
        </p:spPr>
        <p:txBody>
          <a:bodyPr/>
          <a:lstStyle/>
          <a:p>
            <a:r>
              <a:rPr lang="en-NZ" smtClean="0"/>
              <a:t>Year 9 Science 2012</a:t>
            </a:r>
            <a:endParaRPr lang="en-NZ"/>
          </a:p>
        </p:txBody>
      </p:sp>
      <p:sp>
        <p:nvSpPr>
          <p:cNvPr id="3" name="Slide Number Placeholder 2"/>
          <p:cNvSpPr>
            <a:spLocks noGrp="1"/>
          </p:cNvSpPr>
          <p:nvPr>
            <p:ph type="sldNum" sz="quarter" idx="12"/>
          </p:nvPr>
        </p:nvSpPr>
        <p:spPr>
          <a:xfrm>
            <a:off x="3991088" y="6250163"/>
            <a:ext cx="1161826" cy="365125"/>
          </a:xfrm>
        </p:spPr>
        <p:txBody>
          <a:bodyPr/>
          <a:lstStyle/>
          <a:p>
            <a:fld id="{A9733634-C35B-4CB9-8287-D9279767473E}" type="slidenum">
              <a:rPr lang="en-NZ" smtClean="0"/>
              <a:t>3</a:t>
            </a:fld>
            <a:endParaRPr lang="en-NZ"/>
          </a:p>
        </p:txBody>
      </p:sp>
      <p:sp>
        <p:nvSpPr>
          <p:cNvPr id="4" name="Footer Placeholder 1"/>
          <p:cNvSpPr txBox="1">
            <a:spLocks/>
          </p:cNvSpPr>
          <p:nvPr/>
        </p:nvSpPr>
        <p:spPr>
          <a:xfrm>
            <a:off x="193638" y="6250164"/>
            <a:ext cx="3786691"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mtClean="0"/>
              <a:t>Year 9 Science 2012</a:t>
            </a:r>
            <a:endParaRPr lang="en-NZ"/>
          </a:p>
        </p:txBody>
      </p:sp>
      <p:sp>
        <p:nvSpPr>
          <p:cNvPr id="5" name="Slide Number Placeholder 2"/>
          <p:cNvSpPr txBox="1">
            <a:spLocks/>
          </p:cNvSpPr>
          <p:nvPr/>
        </p:nvSpPr>
        <p:spPr>
          <a:xfrm>
            <a:off x="3991088" y="6250163"/>
            <a:ext cx="1161826"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733634-C35B-4CB9-8287-D9279767473E}" type="slidenum">
              <a:rPr lang="en-NZ" smtClean="0"/>
              <a:pPr/>
              <a:t>3</a:t>
            </a:fld>
            <a:endParaRPr lang="en-NZ"/>
          </a:p>
        </p:txBody>
      </p:sp>
      <p:sp>
        <p:nvSpPr>
          <p:cNvPr id="6" name="TextBox 5"/>
          <p:cNvSpPr txBox="1"/>
          <p:nvPr/>
        </p:nvSpPr>
        <p:spPr>
          <a:xfrm>
            <a:off x="409241" y="1268759"/>
            <a:ext cx="8424936" cy="4524315"/>
          </a:xfrm>
          <a:prstGeom prst="rect">
            <a:avLst/>
          </a:prstGeom>
          <a:solidFill>
            <a:schemeClr val="bg1"/>
          </a:solidFill>
          <a:ln>
            <a:solidFill>
              <a:schemeClr val="tx1"/>
            </a:solidFill>
          </a:ln>
        </p:spPr>
        <p:txBody>
          <a:bodyPr wrap="square" rtlCol="0">
            <a:spAutoFit/>
          </a:bodyPr>
          <a:lstStyle/>
          <a:p>
            <a:r>
              <a:rPr lang="en-NZ" b="1" dirty="0" smtClean="0"/>
              <a:t>Variables</a:t>
            </a:r>
            <a:r>
              <a:rPr lang="en-NZ" dirty="0" smtClean="0"/>
              <a:t> </a:t>
            </a:r>
            <a:r>
              <a:rPr lang="en-NZ" dirty="0"/>
              <a:t>are all the things that could change during an investigation.</a:t>
            </a:r>
          </a:p>
          <a:p>
            <a:endParaRPr lang="en-NZ" dirty="0"/>
          </a:p>
          <a:p>
            <a:r>
              <a:rPr lang="en-NZ" dirty="0"/>
              <a:t>In a bouncing ball investigation many things could change from one experiment to the next.</a:t>
            </a:r>
          </a:p>
          <a:p>
            <a:r>
              <a:rPr lang="en-NZ" dirty="0" smtClean="0"/>
              <a:t>A </a:t>
            </a:r>
            <a:r>
              <a:rPr lang="en-NZ" dirty="0"/>
              <a:t>different </a:t>
            </a:r>
            <a:r>
              <a:rPr lang="en-NZ" dirty="0" smtClean="0"/>
              <a:t>ball.</a:t>
            </a:r>
          </a:p>
          <a:p>
            <a:r>
              <a:rPr lang="en-NZ" dirty="0" smtClean="0"/>
              <a:t>A </a:t>
            </a:r>
            <a:r>
              <a:rPr lang="en-NZ" dirty="0"/>
              <a:t>different drop height.</a:t>
            </a:r>
          </a:p>
          <a:p>
            <a:endParaRPr lang="en-NZ" dirty="0"/>
          </a:p>
          <a:p>
            <a:r>
              <a:rPr lang="en-NZ" dirty="0" smtClean="0"/>
              <a:t>You </a:t>
            </a:r>
            <a:r>
              <a:rPr lang="en-NZ" dirty="0"/>
              <a:t>should only change one thing in your experiments. This called the </a:t>
            </a:r>
            <a:r>
              <a:rPr lang="en-NZ" b="1" dirty="0"/>
              <a:t>independent variable</a:t>
            </a:r>
            <a:r>
              <a:rPr lang="en-NZ" dirty="0"/>
              <a:t>.</a:t>
            </a:r>
          </a:p>
          <a:p>
            <a:endParaRPr lang="en-NZ" dirty="0"/>
          </a:p>
          <a:p>
            <a:r>
              <a:rPr lang="en-NZ" dirty="0"/>
              <a:t>As a result of your experiment your results should show  something changing. (How high the ball bounces might change).</a:t>
            </a:r>
          </a:p>
          <a:p>
            <a:r>
              <a:rPr lang="en-NZ" dirty="0"/>
              <a:t>This is called a </a:t>
            </a:r>
            <a:r>
              <a:rPr lang="en-NZ" b="1" dirty="0"/>
              <a:t>dependent</a:t>
            </a:r>
            <a:r>
              <a:rPr lang="en-NZ" dirty="0"/>
              <a:t> variable.</a:t>
            </a:r>
          </a:p>
          <a:p>
            <a:endParaRPr lang="en-NZ" dirty="0"/>
          </a:p>
          <a:p>
            <a:r>
              <a:rPr lang="en-NZ" dirty="0"/>
              <a:t>The factors you keep the same in your experiments (fair test) are called </a:t>
            </a:r>
            <a:r>
              <a:rPr lang="en-NZ" b="1" dirty="0"/>
              <a:t>control variables</a:t>
            </a:r>
          </a:p>
        </p:txBody>
      </p:sp>
      <p:sp>
        <p:nvSpPr>
          <p:cNvPr id="7" name="TextBox 6"/>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t>A </a:t>
            </a:r>
            <a:r>
              <a:rPr lang="en-NZ" sz="2000" b="1" dirty="0"/>
              <a:t>'fair test' is one in which you only change one thing (variable</a:t>
            </a:r>
            <a:r>
              <a:rPr lang="en-NZ" sz="2000" b="1" dirty="0" smtClean="0"/>
              <a:t>).</a:t>
            </a:r>
            <a:endParaRPr lang="en-NZ" sz="2000" b="1" dirty="0"/>
          </a:p>
        </p:txBody>
      </p:sp>
      <p:pic>
        <p:nvPicPr>
          <p:cNvPr id="8"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8574"/>
          <a:stretch/>
        </p:blipFill>
        <p:spPr bwMode="auto">
          <a:xfrm>
            <a:off x="4014077" y="5342792"/>
            <a:ext cx="4876800" cy="151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69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t>Focus Question / Purpose</a:t>
            </a:r>
            <a:endParaRPr lang="en-NZ" sz="2000" b="1" dirty="0"/>
          </a:p>
        </p:txBody>
      </p:sp>
      <p:sp>
        <p:nvSpPr>
          <p:cNvPr id="4" name="TextBox 3"/>
          <p:cNvSpPr txBox="1"/>
          <p:nvPr/>
        </p:nvSpPr>
        <p:spPr>
          <a:xfrm>
            <a:off x="409241" y="1268760"/>
            <a:ext cx="8424936" cy="2031325"/>
          </a:xfrm>
          <a:prstGeom prst="rect">
            <a:avLst/>
          </a:prstGeom>
          <a:solidFill>
            <a:schemeClr val="bg1"/>
          </a:solidFill>
          <a:ln>
            <a:solidFill>
              <a:schemeClr val="tx1"/>
            </a:solidFill>
          </a:ln>
        </p:spPr>
        <p:txBody>
          <a:bodyPr wrap="square" rtlCol="0">
            <a:spAutoFit/>
          </a:bodyPr>
          <a:lstStyle/>
          <a:p>
            <a:r>
              <a:rPr lang="en-NZ" dirty="0" smtClean="0"/>
              <a:t>Your purpose or focus question must include both variables.</a:t>
            </a:r>
          </a:p>
          <a:p>
            <a:r>
              <a:rPr lang="en-NZ" dirty="0" smtClean="0"/>
              <a:t>For example: If I change (independent variable) how will it affect (dependant variable)</a:t>
            </a:r>
          </a:p>
          <a:p>
            <a:endParaRPr lang="en-NZ" dirty="0"/>
          </a:p>
          <a:p>
            <a:r>
              <a:rPr lang="en-NZ" dirty="0" smtClean="0"/>
              <a:t>Such as: If I change the temperature of the water (independent) how will it affect how much sugar I can dissolve  into the water (dependant)</a:t>
            </a:r>
            <a:endParaRPr lang="en-NZ" dirty="0"/>
          </a:p>
          <a:p>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514" y="3573016"/>
            <a:ext cx="38195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1792" y="3904754"/>
            <a:ext cx="3988196" cy="2308324"/>
          </a:xfrm>
          <a:prstGeom prst="rect">
            <a:avLst/>
          </a:prstGeom>
          <a:noFill/>
        </p:spPr>
        <p:txBody>
          <a:bodyPr wrap="square" rtlCol="0">
            <a:spAutoFit/>
          </a:bodyPr>
          <a:lstStyle/>
          <a:p>
            <a:r>
              <a:rPr lang="en-NZ" b="1" dirty="0" smtClean="0"/>
              <a:t>Independent variable </a:t>
            </a:r>
            <a:r>
              <a:rPr lang="en-NZ" dirty="0" smtClean="0"/>
              <a:t>– amount of light a plant receives</a:t>
            </a:r>
          </a:p>
          <a:p>
            <a:r>
              <a:rPr lang="en-NZ" b="1" dirty="0" smtClean="0"/>
              <a:t>Dependant variable </a:t>
            </a:r>
            <a:r>
              <a:rPr lang="en-NZ" dirty="0" smtClean="0"/>
              <a:t>-  height that plant grows</a:t>
            </a:r>
          </a:p>
          <a:p>
            <a:endParaRPr lang="en-NZ" dirty="0"/>
          </a:p>
          <a:p>
            <a:r>
              <a:rPr lang="en-NZ" b="1" dirty="0" smtClean="0"/>
              <a:t>Focus Question: </a:t>
            </a:r>
            <a:r>
              <a:rPr lang="en-NZ" dirty="0" smtClean="0"/>
              <a:t>How does the amount of light a plant receives affect the height it grows to</a:t>
            </a:r>
            <a:endParaRPr lang="en-NZ" dirty="0"/>
          </a:p>
        </p:txBody>
      </p:sp>
      <p:sp>
        <p:nvSpPr>
          <p:cNvPr id="6" name="Rectangle 5"/>
          <p:cNvSpPr/>
          <p:nvPr/>
        </p:nvSpPr>
        <p:spPr>
          <a:xfrm>
            <a:off x="409241" y="3429000"/>
            <a:ext cx="8424936"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1938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t>Task </a:t>
            </a:r>
            <a:r>
              <a:rPr lang="en-NZ" sz="2000" b="1" dirty="0"/>
              <a:t>1: Develop a procedure </a:t>
            </a:r>
          </a:p>
        </p:txBody>
      </p:sp>
      <p:sp>
        <p:nvSpPr>
          <p:cNvPr id="3" name="TextBox 2"/>
          <p:cNvSpPr txBox="1"/>
          <p:nvPr/>
        </p:nvSpPr>
        <p:spPr>
          <a:xfrm>
            <a:off x="409241" y="1268760"/>
            <a:ext cx="8424936" cy="4524315"/>
          </a:xfrm>
          <a:prstGeom prst="rect">
            <a:avLst/>
          </a:prstGeom>
          <a:solidFill>
            <a:schemeClr val="bg1"/>
          </a:solidFill>
          <a:ln>
            <a:solidFill>
              <a:schemeClr val="tx1"/>
            </a:solidFill>
          </a:ln>
        </p:spPr>
        <p:txBody>
          <a:bodyPr wrap="square" rtlCol="0">
            <a:spAutoFit/>
          </a:bodyPr>
          <a:lstStyle/>
          <a:p>
            <a:r>
              <a:rPr lang="en-NZ" dirty="0" smtClean="0"/>
              <a:t>You </a:t>
            </a:r>
            <a:r>
              <a:rPr lang="en-NZ" dirty="0"/>
              <a:t>are to develop a step-by-step procedure to determine how </a:t>
            </a:r>
            <a:r>
              <a:rPr lang="en-NZ" dirty="0" smtClean="0"/>
              <a:t>altering one variable (the independent variable) affects the variable you measure (dependant variable).</a:t>
            </a:r>
          </a:p>
          <a:p>
            <a:endParaRPr lang="en-NZ" dirty="0"/>
          </a:p>
          <a:p>
            <a:r>
              <a:rPr lang="en-NZ" dirty="0" smtClean="0"/>
              <a:t>You must also include variable that you are going to keep the same. (controlled variables</a:t>
            </a:r>
            <a:r>
              <a:rPr lang="en-NZ" dirty="0" smtClean="0"/>
              <a:t>)</a:t>
            </a:r>
          </a:p>
          <a:p>
            <a:endParaRPr lang="en-NZ" dirty="0"/>
          </a:p>
          <a:p>
            <a:r>
              <a:rPr lang="en-NZ" dirty="0" smtClean="0"/>
              <a:t>A range given for the independent variable – the one you will change – must be stated in the method including how you will alter it and what units it will have, such as ml for volume or </a:t>
            </a:r>
            <a:r>
              <a:rPr lang="en-NZ" dirty="0" err="1" smtClean="0"/>
              <a:t>gms</a:t>
            </a:r>
            <a:r>
              <a:rPr lang="en-NZ" dirty="0" smtClean="0"/>
              <a:t> for mass. </a:t>
            </a:r>
          </a:p>
          <a:p>
            <a:endParaRPr lang="en-NZ" dirty="0"/>
          </a:p>
          <a:p>
            <a:r>
              <a:rPr lang="en-NZ" dirty="0" smtClean="0"/>
              <a:t>Be accurate:  select the correct equipment and list it within the method. Decide how you will measure the dependant variable and keep it consistent every time. </a:t>
            </a:r>
          </a:p>
          <a:p>
            <a:endParaRPr lang="en-NZ" dirty="0"/>
          </a:p>
          <a:p>
            <a:r>
              <a:rPr lang="en-NZ" dirty="0" smtClean="0"/>
              <a:t>Be reliable: include at least 3 trials into your investigation and average the results. Use at least a range of 4 different values of independent variables. Spread the range evenly.</a:t>
            </a:r>
            <a:endParaRPr lang="en-NZ" dirty="0"/>
          </a:p>
        </p:txBody>
      </p:sp>
    </p:spTree>
    <p:extLst>
      <p:ext uri="{BB962C8B-B14F-4D97-AF65-F5344CB8AC3E}">
        <p14:creationId xmlns:p14="http://schemas.microsoft.com/office/powerpoint/2010/main" val="2307284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47"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t>Task </a:t>
            </a:r>
            <a:r>
              <a:rPr lang="en-NZ" sz="2000" b="1" dirty="0"/>
              <a:t>2: Collect, record and process </a:t>
            </a:r>
            <a:r>
              <a:rPr lang="en-NZ" sz="2000" b="1" dirty="0" smtClean="0"/>
              <a:t>results</a:t>
            </a:r>
            <a:endParaRPr lang="en-NZ" sz="2000" b="1" dirty="0"/>
          </a:p>
        </p:txBody>
      </p:sp>
      <p:sp>
        <p:nvSpPr>
          <p:cNvPr id="3" name="Rectangle 2"/>
          <p:cNvSpPr/>
          <p:nvPr/>
        </p:nvSpPr>
        <p:spPr>
          <a:xfrm>
            <a:off x="427690" y="1340768"/>
            <a:ext cx="8380684" cy="3970318"/>
          </a:xfrm>
          <a:prstGeom prst="rect">
            <a:avLst/>
          </a:prstGeom>
          <a:solidFill>
            <a:schemeClr val="bg1"/>
          </a:solidFill>
          <a:ln>
            <a:solidFill>
              <a:schemeClr val="accent1"/>
            </a:solidFill>
          </a:ln>
        </p:spPr>
        <p:txBody>
          <a:bodyPr wrap="square">
            <a:spAutoFit/>
          </a:bodyPr>
          <a:lstStyle/>
          <a:p>
            <a:r>
              <a:rPr lang="en-NZ" dirty="0" smtClean="0"/>
              <a:t>Carry </a:t>
            </a:r>
            <a:r>
              <a:rPr lang="en-NZ" dirty="0"/>
              <a:t>out your procedure to collect data and record the results in a table, or other systematic way. Remember to record any changes to your procedure and the reasons for the changes e.g., to increase accuracy or </a:t>
            </a:r>
            <a:r>
              <a:rPr lang="en-NZ" dirty="0" smtClean="0"/>
              <a:t>reliability.</a:t>
            </a:r>
          </a:p>
          <a:p>
            <a:endParaRPr lang="en-NZ" dirty="0"/>
          </a:p>
          <a:p>
            <a:r>
              <a:rPr lang="en-NZ" dirty="0" smtClean="0"/>
              <a:t>Your data table must be labelled and include units. It must provide areas to record at least 3 repeats of trials and an area which shows the data averaged. It must include at least a range of 4 independent variables.</a:t>
            </a:r>
          </a:p>
          <a:p>
            <a:endParaRPr lang="en-NZ" dirty="0" smtClean="0"/>
          </a:p>
          <a:p>
            <a:r>
              <a:rPr lang="en-NZ" dirty="0" smtClean="0"/>
              <a:t>Process </a:t>
            </a:r>
            <a:r>
              <a:rPr lang="en-NZ" dirty="0"/>
              <a:t>your results in ways that will help you reach a conclusion that is linked to the purpose of the investigation. This will usually involve some calculations (e.g., averages) and/or graphing to establish a relevant pattern</a:t>
            </a:r>
            <a:r>
              <a:rPr lang="en-NZ" dirty="0" smtClean="0"/>
              <a:t>.</a:t>
            </a:r>
          </a:p>
          <a:p>
            <a:endParaRPr lang="en-NZ" dirty="0"/>
          </a:p>
          <a:p>
            <a:r>
              <a:rPr lang="en-NZ" dirty="0" smtClean="0"/>
              <a:t>Your graph must be labelled, with units, and give information about both the independent and dependant variables.</a:t>
            </a:r>
            <a:endParaRPr lang="en-NZ" dirty="0"/>
          </a:p>
        </p:txBody>
      </p:sp>
    </p:spTree>
    <p:extLst>
      <p:ext uri="{BB962C8B-B14F-4D97-AF65-F5344CB8AC3E}">
        <p14:creationId xmlns:p14="http://schemas.microsoft.com/office/powerpoint/2010/main" val="23723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47"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t>Task </a:t>
            </a:r>
            <a:r>
              <a:rPr lang="en-NZ" sz="2000" b="1" dirty="0"/>
              <a:t>3: Interpret information and present a </a:t>
            </a:r>
            <a:r>
              <a:rPr lang="en-NZ" sz="2000" b="1" dirty="0" smtClean="0"/>
              <a:t>report</a:t>
            </a:r>
            <a:endParaRPr lang="en-NZ" sz="2000" b="1" dirty="0"/>
          </a:p>
        </p:txBody>
      </p:sp>
      <p:sp>
        <p:nvSpPr>
          <p:cNvPr id="3" name="Rectangle 2"/>
          <p:cNvSpPr/>
          <p:nvPr/>
        </p:nvSpPr>
        <p:spPr>
          <a:xfrm>
            <a:off x="557749" y="1412776"/>
            <a:ext cx="8097906" cy="4247317"/>
          </a:xfrm>
          <a:prstGeom prst="rect">
            <a:avLst/>
          </a:prstGeom>
        </p:spPr>
        <p:txBody>
          <a:bodyPr wrap="square">
            <a:spAutoFit/>
          </a:bodyPr>
          <a:lstStyle/>
          <a:p>
            <a:r>
              <a:rPr lang="en-NZ" dirty="0" smtClean="0"/>
              <a:t>Present </a:t>
            </a:r>
            <a:r>
              <a:rPr lang="en-NZ" dirty="0"/>
              <a:t>a report on your investigation. This will include:</a:t>
            </a:r>
          </a:p>
          <a:p>
            <a:r>
              <a:rPr lang="en-NZ" dirty="0" smtClean="0"/>
              <a:t>Your </a:t>
            </a:r>
            <a:r>
              <a:rPr lang="en-NZ" dirty="0"/>
              <a:t>step-by-step procedure, including any changes made during your </a:t>
            </a:r>
            <a:r>
              <a:rPr lang="en-NZ" dirty="0" smtClean="0"/>
              <a:t>investigation</a:t>
            </a:r>
          </a:p>
          <a:p>
            <a:r>
              <a:rPr lang="en-NZ" dirty="0" smtClean="0"/>
              <a:t>The </a:t>
            </a:r>
            <a:r>
              <a:rPr lang="en-NZ" dirty="0"/>
              <a:t>recorded and processed data, with relevant </a:t>
            </a:r>
            <a:r>
              <a:rPr lang="en-NZ" dirty="0" smtClean="0"/>
              <a:t>units.</a:t>
            </a:r>
          </a:p>
          <a:p>
            <a:endParaRPr lang="en-NZ" dirty="0"/>
          </a:p>
          <a:p>
            <a:r>
              <a:rPr lang="en-NZ" dirty="0" smtClean="0"/>
              <a:t>A</a:t>
            </a:r>
            <a:r>
              <a:rPr lang="en-NZ" b="1" dirty="0" smtClean="0"/>
              <a:t> </a:t>
            </a:r>
            <a:r>
              <a:rPr lang="en-NZ" b="1" dirty="0"/>
              <a:t>conclusion </a:t>
            </a:r>
            <a:r>
              <a:rPr lang="en-NZ" dirty="0"/>
              <a:t>based on the processed data that links to the purpose of the investigation</a:t>
            </a:r>
          </a:p>
          <a:p>
            <a:r>
              <a:rPr lang="en-NZ" dirty="0" smtClean="0"/>
              <a:t>A </a:t>
            </a:r>
            <a:r>
              <a:rPr lang="en-NZ" b="1" dirty="0"/>
              <a:t>discussion </a:t>
            </a:r>
            <a:r>
              <a:rPr lang="en-NZ" dirty="0"/>
              <a:t>that includes</a:t>
            </a:r>
          </a:p>
          <a:p>
            <a:r>
              <a:rPr lang="en-NZ" dirty="0"/>
              <a:t> &gt;</a:t>
            </a:r>
            <a:r>
              <a:rPr lang="en-NZ" dirty="0" smtClean="0"/>
              <a:t>justification </a:t>
            </a:r>
            <a:r>
              <a:rPr lang="en-NZ" dirty="0"/>
              <a:t>of the choices you made to increase accuracy during the</a:t>
            </a:r>
          </a:p>
          <a:p>
            <a:r>
              <a:rPr lang="en-NZ" dirty="0"/>
              <a:t>investigation</a:t>
            </a:r>
          </a:p>
          <a:p>
            <a:r>
              <a:rPr lang="en-NZ" dirty="0"/>
              <a:t> </a:t>
            </a:r>
            <a:r>
              <a:rPr lang="en-NZ" dirty="0" smtClean="0"/>
              <a:t>&gt;justification </a:t>
            </a:r>
            <a:r>
              <a:rPr lang="en-NZ" dirty="0"/>
              <a:t>of your conclusion in terms of the processed data and the purpose</a:t>
            </a:r>
          </a:p>
          <a:p>
            <a:r>
              <a:rPr lang="en-NZ" dirty="0"/>
              <a:t>of the </a:t>
            </a:r>
            <a:r>
              <a:rPr lang="en-NZ" dirty="0" smtClean="0"/>
              <a:t>investigation</a:t>
            </a:r>
          </a:p>
          <a:p>
            <a:r>
              <a:rPr lang="en-NZ" dirty="0"/>
              <a:t> </a:t>
            </a:r>
            <a:r>
              <a:rPr lang="en-NZ" dirty="0" smtClean="0"/>
              <a:t>&gt;relating </a:t>
            </a:r>
            <a:r>
              <a:rPr lang="en-NZ" dirty="0"/>
              <a:t>the findings of the investigation to </a:t>
            </a:r>
            <a:r>
              <a:rPr lang="en-NZ" dirty="0" smtClean="0"/>
              <a:t>known  Science concepts</a:t>
            </a:r>
          </a:p>
          <a:p>
            <a:r>
              <a:rPr lang="en-NZ" dirty="0"/>
              <a:t> </a:t>
            </a:r>
            <a:r>
              <a:rPr lang="en-NZ" dirty="0" smtClean="0"/>
              <a:t>&gt;using </a:t>
            </a:r>
            <a:r>
              <a:rPr lang="en-NZ" dirty="0"/>
              <a:t>appropriate chemistry vocabulary, symbols and conventions throughout</a:t>
            </a:r>
          </a:p>
          <a:p>
            <a:r>
              <a:rPr lang="en-NZ" dirty="0"/>
              <a:t>your report.</a:t>
            </a:r>
          </a:p>
        </p:txBody>
      </p:sp>
    </p:spTree>
    <p:extLst>
      <p:ext uri="{BB962C8B-B14F-4D97-AF65-F5344CB8AC3E}">
        <p14:creationId xmlns:p14="http://schemas.microsoft.com/office/powerpoint/2010/main" val="3572380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NCEA L1 Science 2012</a:t>
            </a:r>
            <a:endParaRPr lang="en-NZ"/>
          </a:p>
        </p:txBody>
      </p:sp>
      <p:sp>
        <p:nvSpPr>
          <p:cNvPr id="3" name="Slide Number Placeholder 2"/>
          <p:cNvSpPr>
            <a:spLocks noGrp="1"/>
          </p:cNvSpPr>
          <p:nvPr>
            <p:ph type="sldNum" sz="quarter" idx="12"/>
          </p:nvPr>
        </p:nvSpPr>
        <p:spPr/>
        <p:txBody>
          <a:bodyPr/>
          <a:lstStyle/>
          <a:p>
            <a:fld id="{A9733634-C35B-4CB9-8287-D9279767473E}" type="slidenum">
              <a:rPr lang="en-NZ" smtClean="0"/>
              <a:t>8</a:t>
            </a:fld>
            <a:endParaRPr lang="en-NZ"/>
          </a:p>
        </p:txBody>
      </p:sp>
      <p:sp>
        <p:nvSpPr>
          <p:cNvPr id="4" name="Rectangle 4"/>
          <p:cNvSpPr>
            <a:spLocks noChangeArrowheads="1"/>
          </p:cNvSpPr>
          <p:nvPr/>
        </p:nvSpPr>
        <p:spPr bwMode="auto">
          <a:xfrm>
            <a:off x="468313" y="996645"/>
            <a:ext cx="8207375" cy="936774"/>
          </a:xfrm>
          <a:prstGeom prst="rect">
            <a:avLst/>
          </a:prstGeom>
          <a:solidFill>
            <a:srgbClr val="E6C9B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NZ" sz="2000" dirty="0" smtClean="0">
                <a:latin typeface="Calibri" pitchFamily="34" charset="0"/>
                <a:cs typeface="Calibri" pitchFamily="34" charset="0"/>
              </a:rPr>
              <a:t>This </a:t>
            </a:r>
            <a:r>
              <a:rPr lang="en-NZ" sz="2000" dirty="0">
                <a:latin typeface="Calibri" pitchFamily="34" charset="0"/>
                <a:cs typeface="Calibri" pitchFamily="34" charset="0"/>
              </a:rPr>
              <a:t>is measured by how quickly the reactants change into products.</a:t>
            </a:r>
          </a:p>
          <a:p>
            <a:pPr marL="342900" indent="-342900">
              <a:spcBef>
                <a:spcPct val="20000"/>
              </a:spcBef>
            </a:pPr>
            <a:r>
              <a:rPr lang="en-NZ" sz="2000" dirty="0">
                <a:latin typeface="Calibri" pitchFamily="34" charset="0"/>
                <a:cs typeface="Calibri" pitchFamily="34" charset="0"/>
              </a:rPr>
              <a:t>Reactions can vary in their reaction rate</a:t>
            </a:r>
            <a:endParaRPr lang="en-US" sz="2000" dirty="0">
              <a:latin typeface="Calibri" pitchFamily="34" charset="0"/>
              <a:cs typeface="Calibri" pitchFamily="34" charset="0"/>
            </a:endParaRPr>
          </a:p>
        </p:txBody>
      </p:sp>
      <p:pic>
        <p:nvPicPr>
          <p:cNvPr id="5" name="Picture 38" descr="Rusting-Iron-Poster-C121352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133600"/>
            <a:ext cx="3810000" cy="304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41"/>
          <p:cNvSpPr>
            <a:spLocks noChangeArrowheads="1"/>
          </p:cNvSpPr>
          <p:nvPr/>
        </p:nvSpPr>
        <p:spPr bwMode="auto">
          <a:xfrm>
            <a:off x="4643438" y="3573463"/>
            <a:ext cx="3960812" cy="2781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pic>
        <p:nvPicPr>
          <p:cNvPr id="7" name="Picture 40" descr="cu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716338"/>
            <a:ext cx="3311525" cy="248126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2"/>
          <p:cNvSpPr txBox="1">
            <a:spLocks noChangeArrowheads="1"/>
          </p:cNvSpPr>
          <p:nvPr/>
        </p:nvSpPr>
        <p:spPr bwMode="auto">
          <a:xfrm>
            <a:off x="1042988" y="5300663"/>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sz="2400" b="1">
                <a:latin typeface="Futura Bk" pitchFamily="34" charset="0"/>
              </a:rPr>
              <a:t>Iron oxidising</a:t>
            </a:r>
            <a:endParaRPr lang="en-GB" sz="2400" b="1">
              <a:latin typeface="Futura Bk" pitchFamily="34" charset="0"/>
            </a:endParaRPr>
          </a:p>
        </p:txBody>
      </p:sp>
      <p:sp>
        <p:nvSpPr>
          <p:cNvPr id="9" name="Text Box 43"/>
          <p:cNvSpPr txBox="1">
            <a:spLocks noChangeArrowheads="1"/>
          </p:cNvSpPr>
          <p:nvPr/>
        </p:nvSpPr>
        <p:spPr bwMode="auto">
          <a:xfrm>
            <a:off x="4716463" y="2852738"/>
            <a:ext cx="381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sz="2400" b="1">
                <a:latin typeface="Futura Bk" pitchFamily="34" charset="0"/>
              </a:rPr>
              <a:t>Copper and Nitric Acid</a:t>
            </a:r>
            <a:endParaRPr lang="en-GB" sz="2400" b="1">
              <a:latin typeface="Futura Bk" pitchFamily="34" charset="0"/>
            </a:endParaRPr>
          </a:p>
        </p:txBody>
      </p:sp>
      <p:sp>
        <p:nvSpPr>
          <p:cNvPr id="10" name="TextBox 9"/>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a:t>Reaction rate is the speed at which a chemical reaction occurs</a:t>
            </a:r>
          </a:p>
        </p:txBody>
      </p:sp>
    </p:spTree>
    <p:extLst>
      <p:ext uri="{BB962C8B-B14F-4D97-AF65-F5344CB8AC3E}">
        <p14:creationId xmlns:p14="http://schemas.microsoft.com/office/powerpoint/2010/main" val="110926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NCEA L1 Science 2012</a:t>
            </a:r>
            <a:endParaRPr lang="en-NZ"/>
          </a:p>
        </p:txBody>
      </p:sp>
      <p:sp>
        <p:nvSpPr>
          <p:cNvPr id="3" name="Slide Number Placeholder 2"/>
          <p:cNvSpPr>
            <a:spLocks noGrp="1"/>
          </p:cNvSpPr>
          <p:nvPr>
            <p:ph type="sldNum" sz="quarter" idx="12"/>
          </p:nvPr>
        </p:nvSpPr>
        <p:spPr/>
        <p:txBody>
          <a:bodyPr/>
          <a:lstStyle/>
          <a:p>
            <a:fld id="{A9733634-C35B-4CB9-8287-D9279767473E}" type="slidenum">
              <a:rPr lang="en-NZ" smtClean="0"/>
              <a:t>9</a:t>
            </a:fld>
            <a:endParaRPr lang="en-NZ"/>
          </a:p>
        </p:txBody>
      </p:sp>
      <p:sp>
        <p:nvSpPr>
          <p:cNvPr id="13" name="TextBox 12"/>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a:t>Reaction rate is the speed at which a chemical reaction occurs</a:t>
            </a:r>
          </a:p>
        </p:txBody>
      </p:sp>
      <p:sp>
        <p:nvSpPr>
          <p:cNvPr id="14" name="Text Box 6"/>
          <p:cNvSpPr txBox="1">
            <a:spLocks noChangeArrowheads="1"/>
          </p:cNvSpPr>
          <p:nvPr/>
        </p:nvSpPr>
        <p:spPr bwMode="auto">
          <a:xfrm>
            <a:off x="304800" y="1124744"/>
            <a:ext cx="8458200" cy="1015663"/>
          </a:xfrm>
          <a:prstGeom prst="rect">
            <a:avLst/>
          </a:prstGeom>
          <a:solidFill>
            <a:schemeClr val="accent6">
              <a:lumMod val="20000"/>
              <a:lumOff val="80000"/>
            </a:schemeClr>
          </a:solidFill>
          <a:ln w="19050" algn="ctr">
            <a:solidFill>
              <a:srgbClr val="000000"/>
            </a:solidFill>
            <a:miter lim="800000"/>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The </a:t>
            </a:r>
            <a:r>
              <a:rPr kumimoji="0" lang="en-GB" sz="20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Collision </a:t>
            </a:r>
            <a:r>
              <a:rPr kumimoji="0" lang="en-GB" sz="2000" i="0"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Theory</a:t>
            </a:r>
            <a:r>
              <a:rPr lang="en-GB" sz="2000" kern="0" dirty="0">
                <a:solidFill>
                  <a:sysClr val="windowText" lastClr="000000"/>
                </a:solidFill>
                <a:latin typeface="Calibri" pitchFamily="34" charset="0"/>
                <a:cs typeface="Calibri" pitchFamily="34" charset="0"/>
              </a:rPr>
              <a:t> </a:t>
            </a:r>
            <a:r>
              <a:rPr kumimoji="0" lang="en-GB" sz="2000" i="0"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states</a:t>
            </a:r>
            <a:r>
              <a:rPr kumimoji="0" lang="en-GB"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that for a reaction to occur: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Particles must collide with enough energy (called activation energy) and with the correct orientation</a:t>
            </a:r>
            <a:endPar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551060"/>
            <a:ext cx="6378076" cy="361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647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14276</TotalTime>
  <Words>1365</Words>
  <Application>Microsoft Office PowerPoint</Application>
  <PresentationFormat>On-screen Show (4:3)</PresentationFormat>
  <Paragraphs>142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116</cp:revision>
  <cp:lastPrinted>2012-03-08T22:47:07Z</cp:lastPrinted>
  <dcterms:created xsi:type="dcterms:W3CDTF">2012-02-15T01:02:31Z</dcterms:created>
  <dcterms:modified xsi:type="dcterms:W3CDTF">2012-06-18T22:20:34Z</dcterms:modified>
</cp:coreProperties>
</file>