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CD"/>
    <a:srgbClr val="FF8181"/>
    <a:srgbClr val="FFFF99"/>
    <a:srgbClr val="FFCC00"/>
    <a:srgbClr val="00FF00"/>
    <a:srgbClr val="FF0066"/>
    <a:srgbClr val="66FF99"/>
    <a:srgbClr val="4CEB1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71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9BC75-35E9-410C-98D0-6A8EA228BB89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8D962-61BA-4583-B876-259DB369254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166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098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337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8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248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981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12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98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530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44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662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329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6C4C-A148-4545-975C-42523881FE81}" type="datetimeFigureOut">
              <a:rPr lang="en-NZ" smtClean="0"/>
              <a:t>28/06/2016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49AF-FA56-41AD-8162-5B102A021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665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Straight Arrow Connector 169"/>
          <p:cNvCxnSpPr/>
          <p:nvPr/>
        </p:nvCxnSpPr>
        <p:spPr>
          <a:xfrm flipV="1">
            <a:off x="3939384" y="3096701"/>
            <a:ext cx="0" cy="50315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58855" y="244877"/>
            <a:ext cx="138791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20000"/>
                <a:lumOff val="8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31445" y="2390997"/>
            <a:ext cx="1440160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Alkenes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36021" y="3940903"/>
            <a:ext cx="1463088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40000"/>
                <a:lumOff val="6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  <a:p>
            <a:pPr algn="ctr"/>
            <a:endParaRPr lang="en-NZ" sz="1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14707" y="6630615"/>
            <a:ext cx="151216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08317" y="6522893"/>
            <a:ext cx="1512168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Carboxylic salt</a:t>
            </a:r>
          </a:p>
          <a:p>
            <a:pPr algn="ctr"/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5981" y="7910790"/>
            <a:ext cx="1578346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Esters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cxnSp>
        <p:nvCxnSpPr>
          <p:cNvPr id="11" name="Straight Arrow Connector 10"/>
          <p:cNvCxnSpPr>
            <a:stCxn id="5" idx="0"/>
            <a:endCxn id="4" idx="2"/>
          </p:cNvCxnSpPr>
          <p:nvPr/>
        </p:nvCxnSpPr>
        <p:spPr>
          <a:xfrm flipV="1">
            <a:off x="3251525" y="768097"/>
            <a:ext cx="1285" cy="162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46829" y="3041506"/>
            <a:ext cx="145201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40000"/>
                <a:lumOff val="6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err="1" smtClean="0"/>
              <a:t>Haloalkanes</a:t>
            </a:r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609189" y="3138929"/>
            <a:ext cx="0" cy="82478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87201" y="3135947"/>
            <a:ext cx="18925" cy="8247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3267565" y="4895010"/>
            <a:ext cx="28842" cy="42090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488048" y="773945"/>
            <a:ext cx="1443709" cy="2210313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78761" y="3124893"/>
            <a:ext cx="898970" cy="181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8" idx="1"/>
          </p:cNvCxnSpPr>
          <p:nvPr/>
        </p:nvCxnSpPr>
        <p:spPr>
          <a:xfrm>
            <a:off x="4026875" y="6999947"/>
            <a:ext cx="108144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019634" y="4644010"/>
            <a:ext cx="507517" cy="825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49109" y="6336196"/>
            <a:ext cx="0" cy="29441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138838" y="6853545"/>
            <a:ext cx="0" cy="1075033"/>
          </a:xfrm>
          <a:prstGeom prst="straightConnector1">
            <a:avLst/>
          </a:prstGeom>
          <a:ln w="38100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955398" y="6336196"/>
            <a:ext cx="159371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75154" y="6336196"/>
            <a:ext cx="0" cy="155444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025410" y="4637335"/>
            <a:ext cx="0" cy="16839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138838" y="6892225"/>
            <a:ext cx="1364415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495995" y="4897580"/>
            <a:ext cx="1047278" cy="5253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32118" y="4970206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Oxidation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88435" y="3267774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Elimination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32441" y="6873483"/>
            <a:ext cx="14641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Condensation</a:t>
            </a:r>
          </a:p>
          <a:p>
            <a:r>
              <a:rPr lang="en-NZ" sz="8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esterification</a:t>
            </a:r>
            <a:endParaRPr lang="en-NZ" sz="8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57371" y="7093105"/>
            <a:ext cx="13167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1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Acid-Base reaction</a:t>
            </a:r>
            <a:endParaRPr lang="en-NZ" sz="11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507952" y="2693273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01875" y="2859224"/>
            <a:ext cx="13167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Addition</a:t>
            </a:r>
          </a:p>
          <a:p>
            <a:r>
              <a:rPr lang="en-NZ" sz="8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halogenation</a:t>
            </a:r>
            <a:endParaRPr lang="en-NZ" sz="8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95461" y="983541"/>
            <a:ext cx="138551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Addition</a:t>
            </a:r>
          </a:p>
          <a:p>
            <a:r>
              <a:rPr lang="en-NZ" sz="8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hydrogenation</a:t>
            </a:r>
            <a:endParaRPr lang="en-NZ" sz="8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00205" y="2585038"/>
            <a:ext cx="131678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1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Addition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32728" y="6407175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Hydrolysis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14706" y="8073335"/>
            <a:ext cx="1494167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Acid Chlorides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5108317" y="7928578"/>
            <a:ext cx="1512168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  <a:p>
            <a:pPr algn="ctr"/>
            <a:endParaRPr lang="en-NZ" sz="1400" b="1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2558537" y="5305331"/>
            <a:ext cx="1481090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Aldehydes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5075494" y="5290925"/>
            <a:ext cx="151216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Ketones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4871317" y="1507605"/>
            <a:ext cx="143658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1° Amines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5312110" y="254413"/>
            <a:ext cx="143658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40000"/>
                <a:lumOff val="6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2° and 3° Amines</a:t>
            </a:r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37378" y="2450495"/>
            <a:ext cx="1436588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20000"/>
                <a:lumOff val="8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err="1" smtClean="0"/>
              <a:t>Dibromoalkane</a:t>
            </a:r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cxnSp>
        <p:nvCxnSpPr>
          <p:cNvPr id="133" name="Straight Arrow Connector 132"/>
          <p:cNvCxnSpPr>
            <a:stCxn id="5" idx="1"/>
          </p:cNvCxnSpPr>
          <p:nvPr/>
        </p:nvCxnSpPr>
        <p:spPr>
          <a:xfrm flipH="1" flipV="1">
            <a:off x="1519375" y="2693273"/>
            <a:ext cx="1012070" cy="67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2" idx="0"/>
            <a:endCxn id="119" idx="2"/>
          </p:cNvCxnSpPr>
          <p:nvPr/>
        </p:nvCxnSpPr>
        <p:spPr>
          <a:xfrm flipV="1">
            <a:off x="5572837" y="2246269"/>
            <a:ext cx="16774" cy="795237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28" idx="2"/>
          </p:cNvCxnSpPr>
          <p:nvPr/>
        </p:nvCxnSpPr>
        <p:spPr>
          <a:xfrm flipV="1">
            <a:off x="6030404" y="993077"/>
            <a:ext cx="0" cy="503155"/>
          </a:xfrm>
          <a:prstGeom prst="straightConnector1">
            <a:avLst/>
          </a:prstGeom>
          <a:ln w="38100">
            <a:solidFill>
              <a:srgbClr val="00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6030404" y="1311778"/>
            <a:ext cx="617897" cy="0"/>
          </a:xfrm>
          <a:prstGeom prst="line">
            <a:avLst/>
          </a:prstGeom>
          <a:ln w="38100">
            <a:solidFill>
              <a:srgbClr val="00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6298168" y="3351660"/>
            <a:ext cx="356594" cy="0"/>
          </a:xfrm>
          <a:prstGeom prst="line">
            <a:avLst/>
          </a:prstGeom>
          <a:ln w="38100">
            <a:solidFill>
              <a:srgbClr val="00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654761" y="1438369"/>
            <a:ext cx="1" cy="1916714"/>
          </a:xfrm>
          <a:prstGeom prst="line">
            <a:avLst/>
          </a:prstGeom>
          <a:ln w="38100">
            <a:solidFill>
              <a:srgbClr val="00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5917517" y="3776664"/>
            <a:ext cx="19384" cy="649115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984032" y="4687391"/>
            <a:ext cx="1880369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3947328" y="4560888"/>
            <a:ext cx="1921686" cy="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V="1">
            <a:off x="5178353" y="3758051"/>
            <a:ext cx="0" cy="329764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5831578" y="4687391"/>
            <a:ext cx="5933" cy="617940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3995048" y="4158843"/>
            <a:ext cx="1203695" cy="856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09" idx="2"/>
            <a:endCxn id="7" idx="0"/>
          </p:cNvCxnSpPr>
          <p:nvPr/>
        </p:nvCxnSpPr>
        <p:spPr>
          <a:xfrm flipH="1">
            <a:off x="3270791" y="6043995"/>
            <a:ext cx="28291" cy="58662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8" idx="2"/>
            <a:endCxn id="99" idx="0"/>
          </p:cNvCxnSpPr>
          <p:nvPr/>
        </p:nvCxnSpPr>
        <p:spPr>
          <a:xfrm>
            <a:off x="5864401" y="7477000"/>
            <a:ext cx="0" cy="451578"/>
          </a:xfrm>
          <a:prstGeom prst="straightConnector1">
            <a:avLst/>
          </a:prstGeom>
          <a:ln w="38100">
            <a:solidFill>
              <a:srgbClr val="00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H="1">
            <a:off x="1764327" y="8605545"/>
            <a:ext cx="750379" cy="0"/>
          </a:xfrm>
          <a:prstGeom prst="straightConnector1">
            <a:avLst/>
          </a:prstGeom>
          <a:ln w="38100">
            <a:solidFill>
              <a:srgbClr val="7030A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97" idx="3"/>
            <a:endCxn id="99" idx="1"/>
          </p:cNvCxnSpPr>
          <p:nvPr/>
        </p:nvCxnSpPr>
        <p:spPr>
          <a:xfrm flipV="1">
            <a:off x="4008873" y="8405632"/>
            <a:ext cx="1099444" cy="37035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955397" y="8877674"/>
            <a:ext cx="415292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9" idx="2"/>
          </p:cNvCxnSpPr>
          <p:nvPr/>
        </p:nvCxnSpPr>
        <p:spPr>
          <a:xfrm>
            <a:off x="975154" y="8649454"/>
            <a:ext cx="0" cy="22822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3086852" y="7369279"/>
            <a:ext cx="0" cy="704056"/>
          </a:xfrm>
          <a:prstGeom prst="straightConnector1">
            <a:avLst/>
          </a:prstGeom>
          <a:ln w="38100">
            <a:solidFill>
              <a:srgbClr val="00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3534197" y="7366144"/>
            <a:ext cx="0" cy="707192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H="1">
            <a:off x="3997770" y="6732240"/>
            <a:ext cx="502735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4488977" y="4880853"/>
            <a:ext cx="23056" cy="18513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4008875" y="4866757"/>
            <a:ext cx="503158" cy="140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4462893" y="5974161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Oxidation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829658" y="3169654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Addition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4388664" y="4265316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1873055" y="7815175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4150256" y="7556352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5481852" y="7540007"/>
            <a:ext cx="667003" cy="206416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100" dirty="0" smtClean="0">
                <a:solidFill>
                  <a:schemeClr val="tx1"/>
                </a:solidFill>
              </a:rPr>
              <a:t>Heat</a:t>
            </a:r>
            <a:endParaRPr lang="en-NZ" sz="1100" dirty="0">
              <a:solidFill>
                <a:schemeClr val="tx1"/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183768" y="8633590"/>
            <a:ext cx="14641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Condensation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89" name="Straight Arrow Connector 288"/>
          <p:cNvCxnSpPr/>
          <p:nvPr/>
        </p:nvCxnSpPr>
        <p:spPr>
          <a:xfrm flipH="1">
            <a:off x="3789040" y="3526333"/>
            <a:ext cx="1076682" cy="2801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/>
          <p:cNvSpPr txBox="1"/>
          <p:nvPr/>
        </p:nvSpPr>
        <p:spPr>
          <a:xfrm>
            <a:off x="3978761" y="3806535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Elimination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960390" y="8854575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Hydrolysis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2295403" y="3389679"/>
            <a:ext cx="667003" cy="32328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Heat</a:t>
            </a:r>
          </a:p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170°C</a:t>
            </a:r>
            <a:endParaRPr lang="en-NZ" sz="800" dirty="0">
              <a:solidFill>
                <a:schemeClr val="tx1"/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3399871" y="3389560"/>
            <a:ext cx="667003" cy="32328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100" dirty="0" smtClean="0">
                <a:solidFill>
                  <a:schemeClr val="tx1"/>
                </a:solidFill>
              </a:rPr>
              <a:t>Heat</a:t>
            </a:r>
            <a:endParaRPr lang="en-NZ" sz="1100" dirty="0">
              <a:solidFill>
                <a:schemeClr val="tx1"/>
              </a:solidFill>
            </a:endParaRPr>
          </a:p>
        </p:txBody>
      </p:sp>
      <p:sp>
        <p:nvSpPr>
          <p:cNvPr id="302" name="Cloud 301"/>
          <p:cNvSpPr/>
          <p:nvPr/>
        </p:nvSpPr>
        <p:spPr>
          <a:xfrm>
            <a:off x="2976871" y="1177278"/>
            <a:ext cx="504056" cy="357093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666" y="1393062"/>
            <a:ext cx="735598" cy="5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" name="Oval 319"/>
          <p:cNvSpPr/>
          <p:nvPr/>
        </p:nvSpPr>
        <p:spPr>
          <a:xfrm>
            <a:off x="5263556" y="2475794"/>
            <a:ext cx="636122" cy="256136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Warm</a:t>
            </a:r>
            <a:endParaRPr lang="en-NZ" sz="800" dirty="0">
              <a:solidFill>
                <a:schemeClr val="tx1"/>
              </a:solidFill>
            </a:endParaRPr>
          </a:p>
        </p:txBody>
      </p:sp>
      <p:sp>
        <p:nvSpPr>
          <p:cNvPr id="322" name="Cloud 321"/>
          <p:cNvSpPr/>
          <p:nvPr/>
        </p:nvSpPr>
        <p:spPr>
          <a:xfrm>
            <a:off x="5747026" y="2346179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5" name="Cloud 324"/>
          <p:cNvSpPr/>
          <p:nvPr/>
        </p:nvSpPr>
        <p:spPr>
          <a:xfrm>
            <a:off x="1824436" y="2495519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4" name="Hexagon 263"/>
          <p:cNvSpPr/>
          <p:nvPr/>
        </p:nvSpPr>
        <p:spPr>
          <a:xfrm>
            <a:off x="5621499" y="4267544"/>
            <a:ext cx="705624" cy="293344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900" dirty="0" smtClean="0">
                <a:solidFill>
                  <a:schemeClr val="tx1"/>
                </a:solidFill>
              </a:rPr>
              <a:t>Reflux</a:t>
            </a:r>
            <a:endParaRPr lang="en-NZ" sz="900" dirty="0">
              <a:solidFill>
                <a:schemeClr val="tx1"/>
              </a:solidFill>
            </a:endParaRPr>
          </a:p>
        </p:txBody>
      </p:sp>
      <p:sp>
        <p:nvSpPr>
          <p:cNvPr id="329" name="Cloud 328"/>
          <p:cNvSpPr/>
          <p:nvPr/>
        </p:nvSpPr>
        <p:spPr>
          <a:xfrm>
            <a:off x="6086222" y="4030272"/>
            <a:ext cx="593794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8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127226" y="4092097"/>
            <a:ext cx="8465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baseline="-25000" dirty="0" smtClean="0"/>
              <a:t>)</a:t>
            </a:r>
            <a:endParaRPr lang="en-NZ" sz="1050" baseline="-25000" dirty="0"/>
          </a:p>
        </p:txBody>
      </p:sp>
      <p:sp>
        <p:nvSpPr>
          <p:cNvPr id="334" name="Hexagon 333"/>
          <p:cNvSpPr/>
          <p:nvPr/>
        </p:nvSpPr>
        <p:spPr>
          <a:xfrm>
            <a:off x="4671053" y="4020734"/>
            <a:ext cx="684219" cy="293344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900" dirty="0" smtClean="0">
                <a:solidFill>
                  <a:schemeClr val="tx1"/>
                </a:solidFill>
              </a:rPr>
              <a:t>Reflux</a:t>
            </a:r>
            <a:endParaRPr lang="en-NZ" sz="900" dirty="0">
              <a:solidFill>
                <a:schemeClr val="tx1"/>
              </a:solidFill>
            </a:endParaRPr>
          </a:p>
        </p:txBody>
      </p:sp>
      <p:sp>
        <p:nvSpPr>
          <p:cNvPr id="337" name="Hexagon 336"/>
          <p:cNvSpPr/>
          <p:nvPr/>
        </p:nvSpPr>
        <p:spPr>
          <a:xfrm>
            <a:off x="4156423" y="3320500"/>
            <a:ext cx="588527" cy="221797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Reflux</a:t>
            </a:r>
            <a:endParaRPr lang="en-NZ" sz="800" dirty="0">
              <a:solidFill>
                <a:schemeClr val="tx1"/>
              </a:solidFill>
            </a:endParaRPr>
          </a:p>
        </p:txBody>
      </p:sp>
      <p:sp>
        <p:nvSpPr>
          <p:cNvPr id="340" name="Cloud 339"/>
          <p:cNvSpPr/>
          <p:nvPr/>
        </p:nvSpPr>
        <p:spPr>
          <a:xfrm>
            <a:off x="4180603" y="3503960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4" name="Hexagon 343"/>
          <p:cNvSpPr/>
          <p:nvPr/>
        </p:nvSpPr>
        <p:spPr>
          <a:xfrm>
            <a:off x="4089440" y="5506898"/>
            <a:ext cx="705624" cy="293344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900" dirty="0" smtClean="0">
                <a:solidFill>
                  <a:schemeClr val="tx1"/>
                </a:solidFill>
              </a:rPr>
              <a:t>Reflux</a:t>
            </a:r>
            <a:endParaRPr lang="en-NZ" sz="900" dirty="0">
              <a:solidFill>
                <a:schemeClr val="tx1"/>
              </a:solidFill>
            </a:endParaRPr>
          </a:p>
        </p:txBody>
      </p:sp>
      <p:sp>
        <p:nvSpPr>
          <p:cNvPr id="345" name="Hexagon 344"/>
          <p:cNvSpPr/>
          <p:nvPr/>
        </p:nvSpPr>
        <p:spPr>
          <a:xfrm>
            <a:off x="2908977" y="6159463"/>
            <a:ext cx="705624" cy="240563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900" dirty="0" smtClean="0">
                <a:solidFill>
                  <a:schemeClr val="tx1"/>
                </a:solidFill>
              </a:rPr>
              <a:t>Reflux</a:t>
            </a:r>
            <a:endParaRPr lang="en-NZ" sz="900" dirty="0">
              <a:solidFill>
                <a:schemeClr val="tx1"/>
              </a:solidFill>
            </a:endParaRPr>
          </a:p>
        </p:txBody>
      </p:sp>
      <p:cxnSp>
        <p:nvCxnSpPr>
          <p:cNvPr id="296" name="Straight Arrow Connector 295"/>
          <p:cNvCxnSpPr/>
          <p:nvPr/>
        </p:nvCxnSpPr>
        <p:spPr>
          <a:xfrm>
            <a:off x="697318" y="6092753"/>
            <a:ext cx="429442" cy="21338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Cloud 348"/>
          <p:cNvSpPr/>
          <p:nvPr/>
        </p:nvSpPr>
        <p:spPr>
          <a:xfrm>
            <a:off x="185981" y="6286769"/>
            <a:ext cx="658390" cy="33557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b="1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NZ" sz="1000" b="1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NZ" sz="1000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n-NZ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6" name="Cloud 345"/>
          <p:cNvSpPr/>
          <p:nvPr/>
        </p:nvSpPr>
        <p:spPr>
          <a:xfrm>
            <a:off x="199971" y="5823891"/>
            <a:ext cx="658390" cy="33557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b="1" dirty="0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en-NZ" sz="1000" b="1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NZ" sz="1000" b="1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n-NZ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03" name="Straight Arrow Connector 302"/>
          <p:cNvCxnSpPr/>
          <p:nvPr/>
        </p:nvCxnSpPr>
        <p:spPr>
          <a:xfrm flipH="1" flipV="1">
            <a:off x="707406" y="6591237"/>
            <a:ext cx="573358" cy="30098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Hexagon 354"/>
          <p:cNvSpPr/>
          <p:nvPr/>
        </p:nvSpPr>
        <p:spPr>
          <a:xfrm>
            <a:off x="2707585" y="7540007"/>
            <a:ext cx="705624" cy="293344"/>
          </a:xfrm>
          <a:prstGeom prst="hexagon">
            <a:avLst/>
          </a:prstGeom>
          <a:solidFill>
            <a:srgbClr val="FFCC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900" dirty="0" smtClean="0">
                <a:solidFill>
                  <a:schemeClr val="tx1"/>
                </a:solidFill>
              </a:rPr>
              <a:t>Reflux</a:t>
            </a:r>
            <a:endParaRPr lang="en-NZ" sz="900" dirty="0">
              <a:solidFill>
                <a:schemeClr val="tx1"/>
              </a:solidFill>
            </a:endParaRPr>
          </a:p>
        </p:txBody>
      </p:sp>
      <p:sp>
        <p:nvSpPr>
          <p:cNvPr id="357" name="Cloud 356"/>
          <p:cNvSpPr/>
          <p:nvPr/>
        </p:nvSpPr>
        <p:spPr>
          <a:xfrm>
            <a:off x="2277972" y="7480021"/>
            <a:ext cx="595642" cy="37960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4" name="Cloud 363"/>
          <p:cNvSpPr/>
          <p:nvPr/>
        </p:nvSpPr>
        <p:spPr>
          <a:xfrm>
            <a:off x="3399871" y="7502035"/>
            <a:ext cx="658390" cy="33557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4" name="Flowchart: Process 313"/>
          <p:cNvSpPr/>
          <p:nvPr/>
        </p:nvSpPr>
        <p:spPr>
          <a:xfrm>
            <a:off x="3013003" y="4940528"/>
            <a:ext cx="523076" cy="164801"/>
          </a:xfrm>
          <a:prstGeom prst="flowChartProcess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Cold</a:t>
            </a:r>
            <a:endParaRPr lang="en-NZ" sz="800" dirty="0">
              <a:solidFill>
                <a:schemeClr val="tx1"/>
              </a:solidFill>
            </a:endParaRPr>
          </a:p>
        </p:txBody>
      </p:sp>
      <p:sp>
        <p:nvSpPr>
          <p:cNvPr id="374" name="Rounded Rectangle 373"/>
          <p:cNvSpPr/>
          <p:nvPr/>
        </p:nvSpPr>
        <p:spPr>
          <a:xfrm>
            <a:off x="4647620" y="6225839"/>
            <a:ext cx="2115647" cy="239005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000" b="1" dirty="0" smtClean="0">
                <a:solidFill>
                  <a:schemeClr val="accent4">
                    <a:lumMod val="50000"/>
                  </a:schemeClr>
                </a:solidFill>
              </a:rPr>
              <a:t>Acid + Base → Carboxylic salt + NH</a:t>
            </a:r>
            <a:r>
              <a:rPr lang="en-NZ" sz="1000" b="1" baseline="-250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NZ" sz="1000" b="1" baseline="30000" dirty="0" smtClean="0">
                <a:solidFill>
                  <a:schemeClr val="accent4">
                    <a:lumMod val="50000"/>
                  </a:schemeClr>
                </a:solidFill>
              </a:rPr>
              <a:t>+</a:t>
            </a:r>
            <a:endParaRPr lang="en-NZ" sz="1000" b="1" baseline="30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5" name="Cloud 374"/>
          <p:cNvSpPr/>
          <p:nvPr/>
        </p:nvSpPr>
        <p:spPr>
          <a:xfrm>
            <a:off x="4047910" y="6776708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8" name="Cloud 377"/>
          <p:cNvSpPr/>
          <p:nvPr/>
        </p:nvSpPr>
        <p:spPr>
          <a:xfrm>
            <a:off x="4146438" y="7840862"/>
            <a:ext cx="708135" cy="60841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1" name="Cloud 380"/>
          <p:cNvSpPr/>
          <p:nvPr/>
        </p:nvSpPr>
        <p:spPr>
          <a:xfrm>
            <a:off x="4229120" y="8518971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3" name="Cloud 332"/>
          <p:cNvSpPr/>
          <p:nvPr/>
        </p:nvSpPr>
        <p:spPr>
          <a:xfrm>
            <a:off x="5184031" y="3877380"/>
            <a:ext cx="595642" cy="37960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1" name="Cloud 340"/>
          <p:cNvSpPr/>
          <p:nvPr/>
        </p:nvSpPr>
        <p:spPr>
          <a:xfrm>
            <a:off x="5580438" y="4608508"/>
            <a:ext cx="599785" cy="404971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2" name="Cloud 341"/>
          <p:cNvSpPr/>
          <p:nvPr/>
        </p:nvSpPr>
        <p:spPr>
          <a:xfrm>
            <a:off x="4137056" y="5174534"/>
            <a:ext cx="528720" cy="39065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1" name="Cloud 390"/>
          <p:cNvSpPr/>
          <p:nvPr/>
        </p:nvSpPr>
        <p:spPr>
          <a:xfrm>
            <a:off x="3431670" y="6174175"/>
            <a:ext cx="528720" cy="39065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2" name="TextBox 391"/>
          <p:cNvSpPr txBox="1"/>
          <p:nvPr/>
        </p:nvSpPr>
        <p:spPr>
          <a:xfrm>
            <a:off x="3370398" y="6183861"/>
            <a:ext cx="6878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/>
              <a:t>Oxidant</a:t>
            </a:r>
          </a:p>
          <a:p>
            <a:pPr algn="ctr"/>
            <a:r>
              <a:rPr lang="en-NZ" sz="1050" dirty="0" smtClean="0"/>
              <a:t>H</a:t>
            </a:r>
            <a:r>
              <a:rPr lang="en-NZ" sz="1050" baseline="30000" dirty="0" smtClean="0"/>
              <a:t>+</a:t>
            </a:r>
            <a:endParaRPr lang="en-NZ" sz="1050" baseline="30000" dirty="0"/>
          </a:p>
        </p:txBody>
      </p:sp>
      <p:sp>
        <p:nvSpPr>
          <p:cNvPr id="393" name="Cloud 392"/>
          <p:cNvSpPr/>
          <p:nvPr/>
        </p:nvSpPr>
        <p:spPr>
          <a:xfrm>
            <a:off x="2284515" y="4940185"/>
            <a:ext cx="528720" cy="39065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5" name="Cloud 394"/>
          <p:cNvSpPr/>
          <p:nvPr/>
        </p:nvSpPr>
        <p:spPr>
          <a:xfrm>
            <a:off x="2136146" y="6007088"/>
            <a:ext cx="528720" cy="39065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TextBox 54"/>
          <p:cNvSpPr txBox="1"/>
          <p:nvPr/>
        </p:nvSpPr>
        <p:spPr>
          <a:xfrm>
            <a:off x="2167771" y="5991677"/>
            <a:ext cx="8465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baseline="-25000" dirty="0" smtClean="0"/>
              <a:t>)</a:t>
            </a:r>
            <a:endParaRPr lang="en-NZ" sz="1050" baseline="-25000" dirty="0"/>
          </a:p>
        </p:txBody>
      </p:sp>
      <p:sp>
        <p:nvSpPr>
          <p:cNvPr id="397" name="Cloud 396"/>
          <p:cNvSpPr/>
          <p:nvPr/>
        </p:nvSpPr>
        <p:spPr>
          <a:xfrm>
            <a:off x="977404" y="7235496"/>
            <a:ext cx="778287" cy="47388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TextBox 55"/>
          <p:cNvSpPr txBox="1"/>
          <p:nvPr/>
        </p:nvSpPr>
        <p:spPr>
          <a:xfrm>
            <a:off x="1062643" y="7227717"/>
            <a:ext cx="10889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baseline="-25000" dirty="0" smtClean="0"/>
              <a:t>)</a:t>
            </a:r>
            <a:endParaRPr lang="en-NZ" sz="1050" baseline="-25000" dirty="0"/>
          </a:p>
        </p:txBody>
      </p:sp>
      <p:sp>
        <p:nvSpPr>
          <p:cNvPr id="404" name="Cloud 403"/>
          <p:cNvSpPr/>
          <p:nvPr/>
        </p:nvSpPr>
        <p:spPr>
          <a:xfrm>
            <a:off x="1908602" y="3569974"/>
            <a:ext cx="562876" cy="45076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5" name="Cloud 404"/>
          <p:cNvSpPr/>
          <p:nvPr/>
        </p:nvSpPr>
        <p:spPr>
          <a:xfrm>
            <a:off x="2990016" y="3500221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6" name="Cloud 405"/>
          <p:cNvSpPr/>
          <p:nvPr/>
        </p:nvSpPr>
        <p:spPr>
          <a:xfrm>
            <a:off x="1907611" y="8231170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1930745" y="8281784"/>
            <a:ext cx="10316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/>
              <a:t>l</a:t>
            </a:r>
            <a:endParaRPr lang="en-NZ" sz="1050" baseline="-25000" dirty="0"/>
          </a:p>
        </p:txBody>
      </p:sp>
      <p:sp>
        <p:nvSpPr>
          <p:cNvPr id="407" name="Cloud 406"/>
          <p:cNvSpPr/>
          <p:nvPr/>
        </p:nvSpPr>
        <p:spPr>
          <a:xfrm>
            <a:off x="3984032" y="2048516"/>
            <a:ext cx="595642" cy="39550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8" name="Cloud 407"/>
          <p:cNvSpPr/>
          <p:nvPr/>
        </p:nvSpPr>
        <p:spPr>
          <a:xfrm>
            <a:off x="4008873" y="2819827"/>
            <a:ext cx="690697" cy="494825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000" b="1" baseline="-25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695831" y="1093267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Substitution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103492" y="1263185"/>
            <a:ext cx="5400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b="1" dirty="0" smtClean="0"/>
              <a:t>Slow</a:t>
            </a:r>
            <a:endParaRPr lang="en-NZ" sz="900" b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4070115" y="2492421"/>
            <a:ext cx="5400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00" b="1" dirty="0" smtClean="0"/>
              <a:t>fast</a:t>
            </a:r>
            <a:endParaRPr lang="en-NZ" sz="9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184129" y="3505100"/>
            <a:ext cx="1436588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2">
                <a:lumMod val="20000"/>
                <a:lumOff val="8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NZ" sz="1400" b="1" dirty="0" smtClean="0"/>
              <a:t>Amino Acid</a:t>
            </a:r>
          </a:p>
          <a:p>
            <a:pPr algn="ctr"/>
            <a:endParaRPr lang="en-NZ" sz="1400" b="1" dirty="0" smtClean="0"/>
          </a:p>
          <a:p>
            <a:pPr algn="ctr"/>
            <a:endParaRPr lang="en-NZ" sz="1400" b="1" dirty="0"/>
          </a:p>
          <a:p>
            <a:pPr algn="ctr"/>
            <a:endParaRPr lang="en-NZ" sz="1400" b="1" dirty="0" smtClean="0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42" y="1093267"/>
            <a:ext cx="6223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3" name="Straight Arrow Connector 212"/>
          <p:cNvCxnSpPr/>
          <p:nvPr/>
        </p:nvCxnSpPr>
        <p:spPr>
          <a:xfrm flipH="1" flipV="1">
            <a:off x="1126762" y="1411311"/>
            <a:ext cx="305222" cy="970869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H="1">
            <a:off x="1452930" y="436922"/>
            <a:ext cx="1083091" cy="44883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loud 215"/>
          <p:cNvSpPr/>
          <p:nvPr/>
        </p:nvSpPr>
        <p:spPr>
          <a:xfrm>
            <a:off x="255136" y="687762"/>
            <a:ext cx="1197793" cy="80847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8" name="TextBox 217"/>
          <p:cNvSpPr txBox="1"/>
          <p:nvPr/>
        </p:nvSpPr>
        <p:spPr>
          <a:xfrm>
            <a:off x="773594" y="301519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Combustion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202595" y="1969270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Combustion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2" name="Cloud 221"/>
          <p:cNvSpPr/>
          <p:nvPr/>
        </p:nvSpPr>
        <p:spPr>
          <a:xfrm>
            <a:off x="968189" y="1684469"/>
            <a:ext cx="504056" cy="357093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1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4" name="Cloud 223"/>
          <p:cNvSpPr/>
          <p:nvPr/>
        </p:nvSpPr>
        <p:spPr>
          <a:xfrm>
            <a:off x="1708455" y="516964"/>
            <a:ext cx="504056" cy="357093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1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26311" y="-67813"/>
            <a:ext cx="5386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Z" b="1" dirty="0">
                <a:solidFill>
                  <a:prstClr val="black"/>
                </a:solidFill>
              </a:rPr>
              <a:t>Organic </a:t>
            </a:r>
            <a:r>
              <a:rPr lang="en-NZ" b="1" dirty="0" smtClean="0">
                <a:solidFill>
                  <a:prstClr val="black"/>
                </a:solidFill>
              </a:rPr>
              <a:t>Chemistry Reaction Scheme</a:t>
            </a:r>
            <a:endParaRPr lang="en-NZ" b="1" dirty="0">
              <a:solidFill>
                <a:prstClr val="black"/>
              </a:solidFill>
            </a:endParaRPr>
          </a:p>
        </p:txBody>
      </p:sp>
      <p:cxnSp>
        <p:nvCxnSpPr>
          <p:cNvPr id="225" name="Straight Arrow Connector 224"/>
          <p:cNvCxnSpPr/>
          <p:nvPr/>
        </p:nvCxnSpPr>
        <p:spPr>
          <a:xfrm flipH="1">
            <a:off x="358213" y="4459207"/>
            <a:ext cx="1" cy="475112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03820" y="4452214"/>
            <a:ext cx="15611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Polymerisation</a:t>
            </a:r>
          </a:p>
          <a:p>
            <a:r>
              <a:rPr lang="en-NZ" sz="8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Condensation</a:t>
            </a:r>
            <a:endParaRPr lang="en-NZ" sz="8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6005" r="6831" b="61654"/>
          <a:stretch/>
        </p:blipFill>
        <p:spPr bwMode="auto">
          <a:xfrm>
            <a:off x="21573" y="5079027"/>
            <a:ext cx="1259191" cy="47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" name="Oval 244"/>
          <p:cNvSpPr/>
          <p:nvPr/>
        </p:nvSpPr>
        <p:spPr>
          <a:xfrm>
            <a:off x="1519375" y="1369097"/>
            <a:ext cx="1654002" cy="64286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>
              <a:solidFill>
                <a:schemeClr val="tx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1903442" y="1336373"/>
            <a:ext cx="1097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Polymers</a:t>
            </a:r>
            <a:endParaRPr lang="en-NZ" sz="1400" b="1" dirty="0"/>
          </a:p>
        </p:txBody>
      </p:sp>
      <p:cxnSp>
        <p:nvCxnSpPr>
          <p:cNvPr id="249" name="Straight Arrow Connector 248"/>
          <p:cNvCxnSpPr/>
          <p:nvPr/>
        </p:nvCxnSpPr>
        <p:spPr>
          <a:xfrm flipH="1" flipV="1">
            <a:off x="2723215" y="1986008"/>
            <a:ext cx="308643" cy="396172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1408131" y="2390997"/>
            <a:ext cx="1119020" cy="104522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400667" y="2013960"/>
            <a:ext cx="15611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Polymerisation</a:t>
            </a:r>
          </a:p>
          <a:p>
            <a:r>
              <a:rPr lang="en-NZ" sz="8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Addition</a:t>
            </a:r>
            <a:endParaRPr lang="en-NZ" sz="8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2918655" y="1890731"/>
            <a:ext cx="667003" cy="323284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Heat</a:t>
            </a:r>
          </a:p>
          <a:p>
            <a:pPr algn="ctr"/>
            <a:r>
              <a:rPr lang="en-NZ" sz="800" dirty="0" smtClean="0">
                <a:solidFill>
                  <a:schemeClr val="tx1"/>
                </a:solidFill>
              </a:rPr>
              <a:t>300°C</a:t>
            </a:r>
            <a:endParaRPr lang="en-NZ" sz="800" dirty="0">
              <a:solidFill>
                <a:schemeClr val="tx1"/>
              </a:solidFill>
            </a:endParaRPr>
          </a:p>
        </p:txBody>
      </p:sp>
      <p:pic>
        <p:nvPicPr>
          <p:cNvPr id="1059" name="Picture 35" descr="http://www.mpcfaculty.net/mark_bishop/Addition_polymer_steps.jpg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84903" r="19896"/>
          <a:stretch/>
        </p:blipFill>
        <p:spPr bwMode="auto">
          <a:xfrm>
            <a:off x="1573966" y="1521262"/>
            <a:ext cx="1512886" cy="32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9" name="Straight Connector 178"/>
          <p:cNvCxnSpPr/>
          <p:nvPr/>
        </p:nvCxnSpPr>
        <p:spPr>
          <a:xfrm flipH="1" flipV="1">
            <a:off x="1479990" y="4897580"/>
            <a:ext cx="12095" cy="1975903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65358" y="4827557"/>
            <a:ext cx="1284095" cy="94187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400" b="1" dirty="0">
              <a:solidFill>
                <a:schemeClr val="tx1"/>
              </a:solidFill>
            </a:endParaRPr>
          </a:p>
        </p:txBody>
      </p:sp>
      <p:sp>
        <p:nvSpPr>
          <p:cNvPr id="146" name="Cloud 145"/>
          <p:cNvSpPr/>
          <p:nvPr/>
        </p:nvSpPr>
        <p:spPr>
          <a:xfrm>
            <a:off x="3596758" y="4638885"/>
            <a:ext cx="656001" cy="585945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7" name="TextBox 146"/>
          <p:cNvSpPr txBox="1"/>
          <p:nvPr/>
        </p:nvSpPr>
        <p:spPr>
          <a:xfrm>
            <a:off x="4500505" y="4793993"/>
            <a:ext cx="131678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NZ" sz="1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Reduction</a:t>
            </a:r>
            <a:endParaRPr lang="en-NZ" sz="1200" b="1" dirty="0">
              <a:solidFill>
                <a:schemeClr val="accent4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11834</TotalTime>
  <Words>90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Cambridge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Sarah Gaze</cp:lastModifiedBy>
  <cp:revision>68</cp:revision>
  <cp:lastPrinted>2016-06-28T00:23:29Z</cp:lastPrinted>
  <dcterms:created xsi:type="dcterms:W3CDTF">2011-09-21T23:45:23Z</dcterms:created>
  <dcterms:modified xsi:type="dcterms:W3CDTF">2016-06-28T00:26:28Z</dcterms:modified>
</cp:coreProperties>
</file>