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79"/>
  </p:notesMasterIdLst>
  <p:handoutMasterIdLst>
    <p:handoutMasterId r:id="rId80"/>
  </p:handoutMasterIdLst>
  <p:sldIdLst>
    <p:sldId id="256" r:id="rId2"/>
    <p:sldId id="314" r:id="rId3"/>
    <p:sldId id="257" r:id="rId4"/>
    <p:sldId id="316" r:id="rId5"/>
    <p:sldId id="317" r:id="rId6"/>
    <p:sldId id="259" r:id="rId7"/>
    <p:sldId id="258" r:id="rId8"/>
    <p:sldId id="315" r:id="rId9"/>
    <p:sldId id="318" r:id="rId10"/>
    <p:sldId id="319" r:id="rId11"/>
    <p:sldId id="320" r:id="rId12"/>
    <p:sldId id="260" r:id="rId13"/>
    <p:sldId id="321" r:id="rId14"/>
    <p:sldId id="322" r:id="rId15"/>
    <p:sldId id="286" r:id="rId16"/>
    <p:sldId id="262" r:id="rId17"/>
    <p:sldId id="372" r:id="rId18"/>
    <p:sldId id="374" r:id="rId19"/>
    <p:sldId id="323" r:id="rId20"/>
    <p:sldId id="373" r:id="rId21"/>
    <p:sldId id="291" r:id="rId22"/>
    <p:sldId id="344" r:id="rId23"/>
    <p:sldId id="345" r:id="rId24"/>
    <p:sldId id="346" r:id="rId25"/>
    <p:sldId id="347" r:id="rId26"/>
    <p:sldId id="295" r:id="rId27"/>
    <p:sldId id="368" r:id="rId28"/>
    <p:sldId id="351" r:id="rId29"/>
    <p:sldId id="270" r:id="rId30"/>
    <p:sldId id="271" r:id="rId31"/>
    <p:sldId id="288" r:id="rId32"/>
    <p:sldId id="350" r:id="rId33"/>
    <p:sldId id="324" r:id="rId34"/>
    <p:sldId id="325" r:id="rId35"/>
    <p:sldId id="326" r:id="rId36"/>
    <p:sldId id="287" r:id="rId37"/>
    <p:sldId id="303" r:id="rId38"/>
    <p:sldId id="268" r:id="rId39"/>
    <p:sldId id="327" r:id="rId40"/>
    <p:sldId id="328" r:id="rId41"/>
    <p:sldId id="272" r:id="rId42"/>
    <p:sldId id="274" r:id="rId43"/>
    <p:sldId id="375" r:id="rId44"/>
    <p:sldId id="329" r:id="rId45"/>
    <p:sldId id="339" r:id="rId46"/>
    <p:sldId id="340" r:id="rId47"/>
    <p:sldId id="341" r:id="rId48"/>
    <p:sldId id="342" r:id="rId49"/>
    <p:sldId id="343" r:id="rId50"/>
    <p:sldId id="334" r:id="rId51"/>
    <p:sldId id="335" r:id="rId52"/>
    <p:sldId id="338" r:id="rId53"/>
    <p:sldId id="304" r:id="rId54"/>
    <p:sldId id="330" r:id="rId55"/>
    <p:sldId id="332" r:id="rId56"/>
    <p:sldId id="352" r:id="rId57"/>
    <p:sldId id="333" r:id="rId58"/>
    <p:sldId id="336" r:id="rId59"/>
    <p:sldId id="337" r:id="rId60"/>
    <p:sldId id="348" r:id="rId61"/>
    <p:sldId id="349" r:id="rId62"/>
    <p:sldId id="300" r:id="rId63"/>
    <p:sldId id="369" r:id="rId64"/>
    <p:sldId id="301" r:id="rId65"/>
    <p:sldId id="353" r:id="rId66"/>
    <p:sldId id="354" r:id="rId67"/>
    <p:sldId id="302" r:id="rId68"/>
    <p:sldId id="359" r:id="rId69"/>
    <p:sldId id="279" r:id="rId70"/>
    <p:sldId id="365" r:id="rId71"/>
    <p:sldId id="366" r:id="rId72"/>
    <p:sldId id="367" r:id="rId73"/>
    <p:sldId id="356" r:id="rId74"/>
    <p:sldId id="371" r:id="rId75"/>
    <p:sldId id="357" r:id="rId76"/>
    <p:sldId id="358" r:id="rId77"/>
    <p:sldId id="370" r:id="rId78"/>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FB03"/>
    <a:srgbClr val="E2FFC5"/>
    <a:srgbClr val="C1DE32"/>
    <a:srgbClr val="928A8F"/>
    <a:srgbClr val="F4AFAA"/>
    <a:srgbClr val="58F6FA"/>
    <a:srgbClr val="E0BEDA"/>
    <a:srgbClr val="B5D1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9" autoAdjust="0"/>
    <p:restoredTop sz="94660"/>
  </p:normalViewPr>
  <p:slideViewPr>
    <p:cSldViewPr>
      <p:cViewPr varScale="1">
        <p:scale>
          <a:sx n="45" d="100"/>
          <a:sy n="45" d="100"/>
        </p:scale>
        <p:origin x="-54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3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45059" name="Rectangle 3"/>
          <p:cNvSpPr>
            <a:spLocks noGrp="1" noChangeArrowheads="1"/>
          </p:cNvSpPr>
          <p:nvPr>
            <p:ph type="dt" sz="quarter"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45060" name="Rectangle 4"/>
          <p:cNvSpPr>
            <a:spLocks noGrp="1" noChangeArrowheads="1"/>
          </p:cNvSpPr>
          <p:nvPr>
            <p:ph type="ftr" sz="quarter" idx="2"/>
          </p:nvPr>
        </p:nvSpPr>
        <p:spPr bwMode="auto">
          <a:xfrm>
            <a:off x="0" y="8847138"/>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45061" name="Rectangle 5"/>
          <p:cNvSpPr>
            <a:spLocks noGrp="1" noChangeArrowheads="1"/>
          </p:cNvSpPr>
          <p:nvPr>
            <p:ph type="sldNum" sz="quarter" idx="3"/>
          </p:nvPr>
        </p:nvSpPr>
        <p:spPr bwMode="auto">
          <a:xfrm>
            <a:off x="3884613" y="8847138"/>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6A155038-1F6F-4BF5-A9FA-0D1FA4E45EA7}" type="slidenum">
              <a:rPr lang="en-US"/>
              <a:pPr>
                <a:defRPr/>
              </a:pPr>
              <a:t>‹#›</a:t>
            </a:fld>
            <a:endParaRPr lang="en-US"/>
          </a:p>
        </p:txBody>
      </p:sp>
    </p:spTree>
    <p:extLst>
      <p:ext uri="{BB962C8B-B14F-4D97-AF65-F5344CB8AC3E}">
        <p14:creationId xmlns:p14="http://schemas.microsoft.com/office/powerpoint/2010/main" val="792015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951C3B72-D66C-4EFB-A04E-E455F7CD7637}" type="datetimeFigureOut">
              <a:rPr lang="en-NZ" smtClean="0"/>
              <a:t>06/08/2013</a:t>
            </a:fld>
            <a:endParaRPr lang="en-NZ"/>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24363"/>
            <a:ext cx="5486400" cy="4191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847138"/>
            <a:ext cx="2971800" cy="46513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847138"/>
            <a:ext cx="2971800" cy="465137"/>
          </a:xfrm>
          <a:prstGeom prst="rect">
            <a:avLst/>
          </a:prstGeom>
        </p:spPr>
        <p:txBody>
          <a:bodyPr vert="horz" lIns="91440" tIns="45720" rIns="91440" bIns="45720" rtlCol="0" anchor="b"/>
          <a:lstStyle>
            <a:lvl1pPr algn="r">
              <a:defRPr sz="1200"/>
            </a:lvl1pPr>
          </a:lstStyle>
          <a:p>
            <a:fld id="{8C32E543-2B09-46B2-99DD-C6D0F5C12622}" type="slidenum">
              <a:rPr lang="en-NZ" smtClean="0"/>
              <a:t>‹#›</a:t>
            </a:fld>
            <a:endParaRPr lang="en-NZ"/>
          </a:p>
        </p:txBody>
      </p:sp>
    </p:spTree>
    <p:extLst>
      <p:ext uri="{BB962C8B-B14F-4D97-AF65-F5344CB8AC3E}">
        <p14:creationId xmlns:p14="http://schemas.microsoft.com/office/powerpoint/2010/main" val="3961198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GZ Science Resources 2013</a:t>
            </a:r>
            <a:endParaRPr lang="en-US"/>
          </a:p>
        </p:txBody>
      </p:sp>
      <p:sp>
        <p:nvSpPr>
          <p:cNvPr id="6" name="Slide Number Placeholder 5"/>
          <p:cNvSpPr>
            <a:spLocks noGrp="1"/>
          </p:cNvSpPr>
          <p:nvPr>
            <p:ph type="sldNum" sz="quarter" idx="12"/>
          </p:nvPr>
        </p:nvSpPr>
        <p:spPr/>
        <p:txBody>
          <a:bodyPr/>
          <a:lstStyle/>
          <a:p>
            <a:pPr>
              <a:defRPr/>
            </a:pPr>
            <a:fld id="{CF14872A-C751-4CFB-A16A-E0FAC960544A}"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GZ Science Resources 2013</a:t>
            </a:r>
            <a:endParaRPr lang="en-US"/>
          </a:p>
        </p:txBody>
      </p:sp>
      <p:sp>
        <p:nvSpPr>
          <p:cNvPr id="6" name="Slide Number Placeholder 5"/>
          <p:cNvSpPr>
            <a:spLocks noGrp="1"/>
          </p:cNvSpPr>
          <p:nvPr>
            <p:ph type="sldNum" sz="quarter" idx="12"/>
          </p:nvPr>
        </p:nvSpPr>
        <p:spPr/>
        <p:txBody>
          <a:bodyPr/>
          <a:lstStyle/>
          <a:p>
            <a:pPr>
              <a:defRPr/>
            </a:pPr>
            <a:fld id="{658A060E-5F7F-4934-B349-CCD19D25F64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GZ Science Resources 2013</a:t>
            </a:r>
            <a:endParaRPr lang="en-US"/>
          </a:p>
        </p:txBody>
      </p:sp>
      <p:sp>
        <p:nvSpPr>
          <p:cNvPr id="6" name="Slide Number Placeholder 5"/>
          <p:cNvSpPr>
            <a:spLocks noGrp="1"/>
          </p:cNvSpPr>
          <p:nvPr>
            <p:ph type="sldNum" sz="quarter" idx="12"/>
          </p:nvPr>
        </p:nvSpPr>
        <p:spPr/>
        <p:txBody>
          <a:bodyPr/>
          <a:lstStyle/>
          <a:p>
            <a:pPr>
              <a:defRPr/>
            </a:pPr>
            <a:fld id="{5E413535-1438-4E0C-8494-5CC4007916FF}" type="slidenum">
              <a:rPr lang="en-US" smtClean="0"/>
              <a:pPr>
                <a:defRPr/>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1"/>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NZ"/>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GZ Science Resources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B65019-2742-4D93-90FD-1D2490A338D7}" type="slidenum">
              <a:rPr lang="en-US"/>
              <a:pPr>
                <a:defRPr/>
              </a:pPr>
              <a:t>‹#›</a:t>
            </a:fld>
            <a:endParaRPr lang="en-US"/>
          </a:p>
        </p:txBody>
      </p:sp>
    </p:spTree>
    <p:extLst>
      <p:ext uri="{BB962C8B-B14F-4D97-AF65-F5344CB8AC3E}">
        <p14:creationId xmlns:p14="http://schemas.microsoft.com/office/powerpoint/2010/main" val="405905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GZ Science Resources 2013</a:t>
            </a:r>
            <a:endParaRPr lang="en-US"/>
          </a:p>
        </p:txBody>
      </p:sp>
      <p:sp>
        <p:nvSpPr>
          <p:cNvPr id="6" name="Slide Number Placeholder 5"/>
          <p:cNvSpPr>
            <a:spLocks noGrp="1"/>
          </p:cNvSpPr>
          <p:nvPr>
            <p:ph type="sldNum" sz="quarter" idx="12"/>
          </p:nvPr>
        </p:nvSpPr>
        <p:spPr/>
        <p:txBody>
          <a:bodyPr/>
          <a:lstStyle/>
          <a:p>
            <a:pPr>
              <a:defRPr/>
            </a:pPr>
            <a:fld id="{4360E07A-D549-40E8-B1D0-11B6FB9E1FF7}" type="slidenum">
              <a:rPr lang="en-US" smtClean="0"/>
              <a:pPr>
                <a:defRPr/>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9"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9" y="4087563"/>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5"/>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6"/>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6" y="1437449"/>
            <a:ext cx="6417735"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GZ Science Resources 2013</a:t>
            </a:r>
            <a:endParaRPr lang="en-US"/>
          </a:p>
        </p:txBody>
      </p:sp>
      <p:sp>
        <p:nvSpPr>
          <p:cNvPr id="6" name="Slide Number Placeholder 5"/>
          <p:cNvSpPr>
            <a:spLocks noGrp="1"/>
          </p:cNvSpPr>
          <p:nvPr>
            <p:ph type="sldNum" sz="quarter" idx="12"/>
          </p:nvPr>
        </p:nvSpPr>
        <p:spPr/>
        <p:txBody>
          <a:bodyPr/>
          <a:lstStyle/>
          <a:p>
            <a:pPr>
              <a:defRPr/>
            </a:pPr>
            <a:fld id="{E3ACA96D-91D0-4783-8B1D-2DCE6CDDBD71}"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GZ Science Resources 2013</a:t>
            </a:r>
            <a:endParaRPr lang="en-US"/>
          </a:p>
        </p:txBody>
      </p:sp>
      <p:sp>
        <p:nvSpPr>
          <p:cNvPr id="7" name="Slide Number Placeholder 6"/>
          <p:cNvSpPr>
            <a:spLocks noGrp="1"/>
          </p:cNvSpPr>
          <p:nvPr>
            <p:ph type="sldNum" sz="quarter" idx="12"/>
          </p:nvPr>
        </p:nvSpPr>
        <p:spPr/>
        <p:txBody>
          <a:bodyPr/>
          <a:lstStyle/>
          <a:p>
            <a:pPr>
              <a:defRPr/>
            </a:pPr>
            <a:fld id="{7C29DBF2-58FD-45BB-8E0A-375C336E4850}" type="slidenum">
              <a:rPr lang="en-US" smtClean="0"/>
              <a:pPr>
                <a:defRPr/>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4" y="3429001"/>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1"/>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smtClean="0"/>
              <a:t>GZ Science Resources 2013</a:t>
            </a:r>
            <a:endParaRPr lang="en-US"/>
          </a:p>
        </p:txBody>
      </p:sp>
      <p:sp>
        <p:nvSpPr>
          <p:cNvPr id="9" name="Slide Number Placeholder 8"/>
          <p:cNvSpPr>
            <a:spLocks noGrp="1"/>
          </p:cNvSpPr>
          <p:nvPr>
            <p:ph type="sldNum" sz="quarter" idx="12"/>
          </p:nvPr>
        </p:nvSpPr>
        <p:spPr/>
        <p:txBody>
          <a:bodyPr/>
          <a:lstStyle/>
          <a:p>
            <a:pPr>
              <a:defRPr/>
            </a:pPr>
            <a:fld id="{A1D28E88-5A9A-449F-9019-C7FD501ADA23}"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GZ Science Resources 2013</a:t>
            </a:r>
            <a:endParaRPr lang="en-US"/>
          </a:p>
        </p:txBody>
      </p:sp>
      <p:sp>
        <p:nvSpPr>
          <p:cNvPr id="5" name="Slide Number Placeholder 4"/>
          <p:cNvSpPr>
            <a:spLocks noGrp="1"/>
          </p:cNvSpPr>
          <p:nvPr>
            <p:ph type="sldNum" sz="quarter" idx="12"/>
          </p:nvPr>
        </p:nvSpPr>
        <p:spPr/>
        <p:txBody>
          <a:bodyPr/>
          <a:lstStyle/>
          <a:p>
            <a:pPr>
              <a:defRPr/>
            </a:pPr>
            <a:fld id="{908DB09A-3BB5-4484-B7BC-47C4AEB7CB9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2"/>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smtClean="0"/>
              <a:t>GZ Science Resources 2013</a:t>
            </a:r>
            <a:endParaRPr lang="en-US"/>
          </a:p>
        </p:txBody>
      </p:sp>
      <p:sp>
        <p:nvSpPr>
          <p:cNvPr id="4" name="Slide Number Placeholder 3"/>
          <p:cNvSpPr>
            <a:spLocks noGrp="1"/>
          </p:cNvSpPr>
          <p:nvPr>
            <p:ph type="sldNum" sz="quarter" idx="12"/>
          </p:nvPr>
        </p:nvSpPr>
        <p:spPr/>
        <p:txBody>
          <a:bodyPr/>
          <a:lstStyle/>
          <a:p>
            <a:pPr>
              <a:defRPr/>
            </a:pPr>
            <a:fld id="{C4A273C3-33B8-4BFF-8B21-8D1A73DA3FC0}"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GZ Science Resources 2013</a:t>
            </a:r>
            <a:endParaRPr lang="en-US"/>
          </a:p>
        </p:txBody>
      </p:sp>
      <p:sp>
        <p:nvSpPr>
          <p:cNvPr id="7" name="Slide Number Placeholder 6"/>
          <p:cNvSpPr>
            <a:spLocks noGrp="1"/>
          </p:cNvSpPr>
          <p:nvPr>
            <p:ph type="sldNum" sz="quarter" idx="12"/>
          </p:nvPr>
        </p:nvSpPr>
        <p:spPr/>
        <p:txBody>
          <a:bodyPr/>
          <a:lstStyle/>
          <a:p>
            <a:pPr>
              <a:defRPr/>
            </a:pPr>
            <a:fld id="{6BA85D2C-DD3D-45E6-9625-76AC117FE95B}" type="slidenum">
              <a:rPr lang="en-US" smtClean="0"/>
              <a:pPr>
                <a:defRPr/>
              </a:pPr>
              <a:t>‹#›</a:t>
            </a:fld>
            <a:endParaRPr lang="en-US"/>
          </a:p>
        </p:txBody>
      </p:sp>
      <p:sp>
        <p:nvSpPr>
          <p:cNvPr id="4" name="Text Placeholder 3"/>
          <p:cNvSpPr>
            <a:spLocks noGrp="1"/>
          </p:cNvSpPr>
          <p:nvPr>
            <p:ph type="body" sz="half" idx="2"/>
          </p:nvPr>
        </p:nvSpPr>
        <p:spPr>
          <a:xfrm>
            <a:off x="914400" y="3581401"/>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6"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4"/>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GZ Science Resources 2013</a:t>
            </a:r>
            <a:endParaRPr lang="en-US"/>
          </a:p>
        </p:txBody>
      </p:sp>
      <p:sp>
        <p:nvSpPr>
          <p:cNvPr id="7" name="Slide Number Placeholder 6"/>
          <p:cNvSpPr>
            <a:spLocks noGrp="1"/>
          </p:cNvSpPr>
          <p:nvPr>
            <p:ph type="sldNum" sz="quarter" idx="12"/>
          </p:nvPr>
        </p:nvSpPr>
        <p:spPr/>
        <p:txBody>
          <a:bodyPr/>
          <a:lstStyle/>
          <a:p>
            <a:pPr>
              <a:defRPr/>
            </a:pPr>
            <a:fld id="{8BB5ABD3-1DFF-498C-93F7-811282AF2476}" type="slidenum">
              <a:rPr lang="en-US" smtClean="0"/>
              <a:pPr>
                <a:defRPr/>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30"/>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5"/>
            <a:ext cx="3786691" cy="365125"/>
          </a:xfrm>
          <a:prstGeom prst="rect">
            <a:avLst/>
          </a:prstGeom>
        </p:spPr>
        <p:txBody>
          <a:bodyPr vert="horz" lIns="91440" tIns="45720" rIns="91440" bIns="45720" rtlCol="0" anchor="ctr"/>
          <a:lstStyle>
            <a:lvl1pPr algn="r">
              <a:defRPr sz="1000">
                <a:solidFill>
                  <a:schemeClr val="tx2"/>
                </a:solidFill>
              </a:defRPr>
            </a:lvl1pPr>
          </a:lstStyle>
          <a:p>
            <a:pPr>
              <a:defRPr/>
            </a:pPr>
            <a:endParaRPr lang="en-US"/>
          </a:p>
        </p:txBody>
      </p:sp>
      <p:sp>
        <p:nvSpPr>
          <p:cNvPr id="5" name="Footer Placeholder 4"/>
          <p:cNvSpPr>
            <a:spLocks noGrp="1"/>
          </p:cNvSpPr>
          <p:nvPr>
            <p:ph type="ftr" sz="quarter" idx="3"/>
          </p:nvPr>
        </p:nvSpPr>
        <p:spPr>
          <a:xfrm>
            <a:off x="193639" y="6250165"/>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r>
              <a:rPr lang="en-US" smtClean="0"/>
              <a:t>GZ Science Resources 2013</a:t>
            </a:r>
            <a:endParaRPr lang="en-US"/>
          </a:p>
        </p:txBody>
      </p:sp>
      <p:sp>
        <p:nvSpPr>
          <p:cNvPr id="6" name="Slide Number Placeholder 5"/>
          <p:cNvSpPr>
            <a:spLocks noGrp="1"/>
          </p:cNvSpPr>
          <p:nvPr>
            <p:ph type="sldNum" sz="quarter" idx="4"/>
          </p:nvPr>
        </p:nvSpPr>
        <p:spPr>
          <a:xfrm>
            <a:off x="3991088" y="6250164"/>
            <a:ext cx="1161827" cy="365125"/>
          </a:xfrm>
          <a:prstGeom prst="rect">
            <a:avLst/>
          </a:prstGeom>
        </p:spPr>
        <p:txBody>
          <a:bodyPr vert="horz" lIns="91440" tIns="45720" rIns="91440" bIns="45720" rtlCol="0" anchor="ctr"/>
          <a:lstStyle>
            <a:lvl1pPr algn="ctr">
              <a:defRPr sz="1000">
                <a:solidFill>
                  <a:schemeClr val="tx2"/>
                </a:solidFill>
              </a:defRPr>
            </a:lvl1pPr>
          </a:lstStyle>
          <a:p>
            <a:pPr>
              <a:defRPr/>
            </a:pPr>
            <a:fld id="{734F0AF6-730D-4F38-BCA1-817A766300B6}" type="slidenum">
              <a:rPr lang="en-US" smtClean="0"/>
              <a:pPr>
                <a:defRPr/>
              </a:pPr>
              <a:t>‹#›</a:t>
            </a:fld>
            <a:endParaRPr lang="en-US"/>
          </a:p>
        </p:txBody>
      </p:sp>
      <p:sp>
        <p:nvSpPr>
          <p:cNvPr id="3" name="Text Placeholder 2"/>
          <p:cNvSpPr>
            <a:spLocks noGrp="1"/>
          </p:cNvSpPr>
          <p:nvPr>
            <p:ph type="body" idx="1"/>
          </p:nvPr>
        </p:nvSpPr>
        <p:spPr>
          <a:xfrm>
            <a:off x="872068"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7.xml"/><Relationship Id="rId5" Type="http://schemas.openxmlformats.org/officeDocument/2006/relationships/image" Target="../media/image33.wmf"/><Relationship Id="rId4" Type="http://schemas.openxmlformats.org/officeDocument/2006/relationships/image" Target="../media/image32.wmf"/></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wmf"/><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7.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1.wmf"/><Relationship Id="rId5" Type="http://schemas.openxmlformats.org/officeDocument/2006/relationships/oleObject" Target="../embeddings/oleObject2.bin"/><Relationship Id="rId4" Type="http://schemas.openxmlformats.org/officeDocument/2006/relationships/image" Target="../media/image50.wmf"/><Relationship Id="rId9" Type="http://schemas.openxmlformats.org/officeDocument/2006/relationships/image" Target="../media/image52.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w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6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3.wmf"/><Relationship Id="rId1" Type="http://schemas.openxmlformats.org/officeDocument/2006/relationships/slideLayout" Target="../slideLayouts/slideLayout7.xml"/><Relationship Id="rId4" Type="http://schemas.openxmlformats.org/officeDocument/2006/relationships/image" Target="../media/image79.jpeg"/></Relationships>
</file>

<file path=ppt/slides/_rels/slide6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slideLayout" Target="../slideLayouts/slideLayout7.xml"/><Relationship Id="rId4" Type="http://schemas.openxmlformats.org/officeDocument/2006/relationships/image" Target="../media/image78.wmf"/></Relationships>
</file>

<file path=ppt/slides/_rels/slide6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24.media.tumblr.com/tumblr_m7acjy1k841rytoxjo1_1280.jp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r="11036"/>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4868863"/>
            <a:ext cx="9144000" cy="1446550"/>
          </a:xfrm>
          <a:prstGeom prst="rect">
            <a:avLst/>
          </a:prstGeom>
          <a:gradFill flip="none" rotWithShape="1">
            <a:gsLst>
              <a:gs pos="0">
                <a:schemeClr val="accent2">
                  <a:lumMod val="50000"/>
                </a:schemeClr>
              </a:gs>
              <a:gs pos="53000">
                <a:schemeClr val="accent3">
                  <a:lumMod val="20000"/>
                  <a:lumOff val="80000"/>
                </a:schemeClr>
              </a:gs>
              <a:gs pos="83000">
                <a:srgbClr val="D2CB6C">
                  <a:lumMod val="20000"/>
                  <a:lumOff val="80000"/>
                </a:srgbClr>
              </a:gs>
              <a:gs pos="100000">
                <a:srgbClr val="9CBEBD">
                  <a:lumMod val="20000"/>
                  <a:lumOff val="80000"/>
                </a:srgbClr>
              </a:gs>
            </a:gsLst>
            <a:lin ang="16200000" scaled="0"/>
            <a:tileRect/>
          </a:gradFill>
          <a:ln w="28575">
            <a:solidFill>
              <a:srgbClr val="2F2B20"/>
            </a:solidFill>
          </a:ln>
        </p:spPr>
        <p:txBody>
          <a:bodyPr>
            <a:spAutoFit/>
          </a:bodyPr>
          <a:lstStyle/>
          <a:p>
            <a:pPr algn="ctr" fontAlgn="auto">
              <a:spcBef>
                <a:spcPts val="0"/>
              </a:spcBef>
              <a:spcAft>
                <a:spcPts val="0"/>
              </a:spcAft>
              <a:defRPr/>
            </a:pPr>
            <a:r>
              <a:rPr lang="en-NZ" sz="4400" b="1" kern="0" dirty="0">
                <a:solidFill>
                  <a:sysClr val="windowText" lastClr="000000"/>
                </a:solidFill>
                <a:latin typeface="Calibri" pitchFamily="34" charset="0"/>
                <a:cs typeface="Calibri" pitchFamily="34" charset="0"/>
              </a:rPr>
              <a:t>Chemistry </a:t>
            </a:r>
            <a:r>
              <a:rPr lang="en-NZ" sz="4400" kern="0" dirty="0">
                <a:solidFill>
                  <a:sysClr val="windowText" lastClr="000000"/>
                </a:solidFill>
                <a:latin typeface="Calibri" pitchFamily="34" charset="0"/>
                <a:cs typeface="Calibri" pitchFamily="34" charset="0"/>
              </a:rPr>
              <a:t>NCEA </a:t>
            </a:r>
            <a:r>
              <a:rPr lang="en-NZ" sz="4400" kern="0" dirty="0" smtClean="0">
                <a:solidFill>
                  <a:sysClr val="windowText" lastClr="000000"/>
                </a:solidFill>
                <a:latin typeface="Calibri" pitchFamily="34" charset="0"/>
                <a:cs typeface="Calibri" pitchFamily="34" charset="0"/>
              </a:rPr>
              <a:t>L2</a:t>
            </a:r>
            <a:endParaRPr lang="en-NZ" sz="4400" kern="0" dirty="0">
              <a:solidFill>
                <a:sysClr val="windowText" lastClr="000000"/>
              </a:solidFill>
              <a:latin typeface="Calibri" pitchFamily="34" charset="0"/>
              <a:cs typeface="Calibri" pitchFamily="34" charset="0"/>
            </a:endParaRPr>
          </a:p>
          <a:p>
            <a:pPr algn="ctr" fontAlgn="auto">
              <a:spcBef>
                <a:spcPts val="0"/>
              </a:spcBef>
              <a:spcAft>
                <a:spcPts val="0"/>
              </a:spcAft>
              <a:defRPr/>
            </a:pPr>
            <a:r>
              <a:rPr lang="en-NZ" sz="4400" kern="0" dirty="0" smtClean="0">
                <a:solidFill>
                  <a:sysClr val="windowText" lastClr="000000"/>
                </a:solidFill>
                <a:latin typeface="Calibri" pitchFamily="34" charset="0"/>
                <a:cs typeface="Calibri" pitchFamily="34" charset="0"/>
              </a:rPr>
              <a:t>2.5 Organic Chemistry</a:t>
            </a:r>
            <a:endParaRPr lang="en-NZ" sz="4400" kern="0" dirty="0">
              <a:solidFill>
                <a:sysClr val="windowText" lastClr="000000"/>
              </a:solidFill>
              <a:latin typeface="Calibri" pitchFamily="34" charset="0"/>
              <a:cs typeface="Calibri" pitchFamily="34" charset="0"/>
            </a:endParaRPr>
          </a:p>
        </p:txBody>
      </p:sp>
      <p:sp>
        <p:nvSpPr>
          <p:cNvPr id="3" name="Footer Placeholder 2"/>
          <p:cNvSpPr>
            <a:spLocks noGrp="1"/>
          </p:cNvSpPr>
          <p:nvPr>
            <p:ph type="ftr" sz="quarter" idx="11"/>
          </p:nvPr>
        </p:nvSpPr>
        <p:spPr/>
        <p:txBody>
          <a:bodyPr/>
          <a:lstStyle/>
          <a:p>
            <a:pPr>
              <a:defRPr/>
            </a:pPr>
            <a:r>
              <a:rPr lang="en-US" smtClean="0"/>
              <a:t>GZ Science Resources 2013</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4"/>
          <p:cNvSpPr txBox="1">
            <a:spLocks noChangeArrowheads="1"/>
          </p:cNvSpPr>
          <p:nvPr/>
        </p:nvSpPr>
        <p:spPr bwMode="auto">
          <a:xfrm>
            <a:off x="381000" y="1644098"/>
            <a:ext cx="8305800" cy="3847207"/>
          </a:xfrm>
          <a:prstGeom prst="rect">
            <a:avLst/>
          </a:prstGeom>
          <a:solidFill>
            <a:srgbClr val="FFFFFF"/>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dirty="0">
                <a:latin typeface="Calibri" pitchFamily="34" charset="0"/>
                <a:cs typeface="Calibri" pitchFamily="34" charset="0"/>
              </a:rPr>
              <a:t>Straight-chain hydrocarbons</a:t>
            </a:r>
            <a:r>
              <a:rPr lang="en-US" sz="2000" dirty="0">
                <a:latin typeface="Calibri" pitchFamily="34" charset="0"/>
                <a:cs typeface="Calibri" pitchFamily="34" charset="0"/>
              </a:rPr>
              <a:t>, in which the carbon atoms form a chain that runs from one end of the molecule to the other  .i.e. butane</a:t>
            </a:r>
          </a:p>
          <a:p>
            <a:pPr eaLnBrk="1" hangingPunct="1">
              <a:spcBef>
                <a:spcPct val="50000"/>
              </a:spcBef>
            </a:pPr>
            <a:r>
              <a:rPr lang="en-US" sz="2000" dirty="0">
                <a:latin typeface="Calibri" pitchFamily="34" charset="0"/>
                <a:cs typeface="Calibri" pitchFamily="34" charset="0"/>
              </a:rPr>
              <a:t> </a:t>
            </a:r>
          </a:p>
          <a:p>
            <a:pPr eaLnBrk="1" hangingPunct="1">
              <a:spcBef>
                <a:spcPct val="50000"/>
              </a:spcBef>
            </a:pPr>
            <a:endParaRPr lang="en-US" sz="2000" dirty="0">
              <a:latin typeface="Calibri" pitchFamily="34" charset="0"/>
              <a:cs typeface="Calibri" pitchFamily="34" charset="0"/>
            </a:endParaRPr>
          </a:p>
          <a:p>
            <a:pPr eaLnBrk="1" hangingPunct="1">
              <a:spcBef>
                <a:spcPct val="50000"/>
              </a:spcBef>
            </a:pPr>
            <a:r>
              <a:rPr lang="en-US" sz="2000" dirty="0" smtClean="0">
                <a:latin typeface="Calibri" pitchFamily="34" charset="0"/>
                <a:cs typeface="Calibri" pitchFamily="34" charset="0"/>
              </a:rPr>
              <a:t>Alkanes </a:t>
            </a:r>
            <a:r>
              <a:rPr lang="en-US" sz="2000" dirty="0">
                <a:latin typeface="Calibri" pitchFamily="34" charset="0"/>
                <a:cs typeface="Calibri" pitchFamily="34" charset="0"/>
              </a:rPr>
              <a:t>also form </a:t>
            </a:r>
            <a:r>
              <a:rPr lang="en-US" sz="2000" b="1" dirty="0">
                <a:latin typeface="Calibri" pitchFamily="34" charset="0"/>
                <a:cs typeface="Calibri" pitchFamily="34" charset="0"/>
              </a:rPr>
              <a:t>branched</a:t>
            </a:r>
            <a:r>
              <a:rPr lang="en-US" sz="2000" dirty="0">
                <a:latin typeface="Calibri" pitchFamily="34" charset="0"/>
                <a:cs typeface="Calibri" pitchFamily="34" charset="0"/>
              </a:rPr>
              <a:t> structures. The smallest hydrocarbon in which a branch can occur has four carbon atoms. This compound has the same formula as butane (C</a:t>
            </a:r>
            <a:r>
              <a:rPr lang="en-US" sz="2000" baseline="-25000" dirty="0">
                <a:latin typeface="Calibri" pitchFamily="34" charset="0"/>
                <a:cs typeface="Calibri" pitchFamily="34" charset="0"/>
              </a:rPr>
              <a:t>4</a:t>
            </a:r>
            <a:r>
              <a:rPr lang="en-US" sz="2000" dirty="0">
                <a:latin typeface="Calibri" pitchFamily="34" charset="0"/>
                <a:cs typeface="Calibri" pitchFamily="34" charset="0"/>
              </a:rPr>
              <a:t>H</a:t>
            </a:r>
            <a:r>
              <a:rPr lang="en-US" sz="2000" baseline="-25000" dirty="0">
                <a:latin typeface="Calibri" pitchFamily="34" charset="0"/>
                <a:cs typeface="Calibri" pitchFamily="34" charset="0"/>
              </a:rPr>
              <a:t>10</a:t>
            </a:r>
            <a:r>
              <a:rPr lang="en-US" sz="2000" dirty="0">
                <a:latin typeface="Calibri" pitchFamily="34" charset="0"/>
                <a:cs typeface="Calibri" pitchFamily="34" charset="0"/>
              </a:rPr>
              <a:t>), but a different structure. Compounds with the same formula and different </a:t>
            </a:r>
            <a:r>
              <a:rPr lang="en-US" sz="2000" dirty="0" smtClean="0">
                <a:latin typeface="Calibri" pitchFamily="34" charset="0"/>
                <a:cs typeface="Calibri" pitchFamily="34" charset="0"/>
              </a:rPr>
              <a:t>structure are called </a:t>
            </a:r>
            <a:r>
              <a:rPr lang="en-US" sz="2000" b="1" dirty="0" smtClean="0">
                <a:latin typeface="Calibri" pitchFamily="34" charset="0"/>
                <a:cs typeface="Calibri" pitchFamily="34" charset="0"/>
              </a:rPr>
              <a:t>structural isomers</a:t>
            </a:r>
            <a:r>
              <a:rPr lang="en-US" sz="2000" dirty="0" smtClean="0">
                <a:latin typeface="Calibri" pitchFamily="34" charset="0"/>
                <a:cs typeface="Calibri" pitchFamily="34" charset="0"/>
              </a:rPr>
              <a:t>.</a:t>
            </a:r>
            <a:endParaRPr lang="en-US" sz="2000" dirty="0">
              <a:latin typeface="Calibri" pitchFamily="34" charset="0"/>
              <a:cs typeface="Calibri" pitchFamily="34" charset="0"/>
            </a:endParaRPr>
          </a:p>
          <a:p>
            <a:pPr eaLnBrk="1" hangingPunct="1">
              <a:spcBef>
                <a:spcPct val="50000"/>
              </a:spcBef>
            </a:pPr>
            <a:endParaRPr lang="en-US" dirty="0"/>
          </a:p>
          <a:p>
            <a:pPr eaLnBrk="1" hangingPunct="1">
              <a:spcBef>
                <a:spcPct val="50000"/>
              </a:spcBef>
            </a:pPr>
            <a:endParaRPr lang="en-US" dirty="0"/>
          </a:p>
        </p:txBody>
      </p:sp>
      <p:pic>
        <p:nvPicPr>
          <p:cNvPr id="18" name="Picture 30" descr="but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938" y="2129874"/>
            <a:ext cx="2582863" cy="131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9552" y="2297423"/>
            <a:ext cx="2282825"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3" descr="isobuta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5250" y="4948478"/>
            <a:ext cx="1571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2" y="4871484"/>
            <a:ext cx="1908175" cy="135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11"/>
          <p:cNvSpPr>
            <a:spLocks noChangeArrowheads="1"/>
          </p:cNvSpPr>
          <p:nvPr/>
        </p:nvSpPr>
        <p:spPr bwMode="auto">
          <a:xfrm>
            <a:off x="641351" y="388939"/>
            <a:ext cx="7770813" cy="520700"/>
          </a:xfrm>
          <a:prstGeom prst="rect">
            <a:avLst/>
          </a:prstGeom>
          <a:solidFill>
            <a:srgbClr val="67FB03"/>
          </a:solidFill>
          <a:ln w="19050">
            <a:solidFill>
              <a:schemeClr val="tx1"/>
            </a:solidFill>
            <a:miter lim="800000"/>
            <a:headEnd/>
            <a:tailEnd/>
          </a:ln>
          <a:effectLst/>
        </p:spPr>
        <p:txBody>
          <a:bodyPr lIns="91418" tIns="45709" rIns="91418" bIns="45709" anchor="ctr"/>
          <a:lstStyle/>
          <a:p>
            <a:pPr algn="ctr">
              <a:defRPr/>
            </a:pPr>
            <a:r>
              <a:rPr lang="en-NZ" sz="2400" b="1" dirty="0">
                <a:latin typeface="Candara" pitchFamily="34" charset="0"/>
                <a:cs typeface="Arial" pitchFamily="34" charset="0"/>
              </a:rPr>
              <a:t>Alkanes</a:t>
            </a:r>
            <a:endParaRPr lang="en-US" sz="2400" b="1" dirty="0">
              <a:latin typeface="Candara" pitchFamily="34" charset="0"/>
              <a:cs typeface="Arial" pitchFamily="34" charset="0"/>
            </a:endParaRPr>
          </a:p>
        </p:txBody>
      </p:sp>
      <p:sp>
        <p:nvSpPr>
          <p:cNvPr id="23" name="Text Box 5"/>
          <p:cNvSpPr txBox="1">
            <a:spLocks noChangeArrowheads="1"/>
          </p:cNvSpPr>
          <p:nvPr/>
        </p:nvSpPr>
        <p:spPr bwMode="auto">
          <a:xfrm>
            <a:off x="674688" y="4948479"/>
            <a:ext cx="2362200" cy="830997"/>
          </a:xfrm>
          <a:prstGeom prst="rect">
            <a:avLst/>
          </a:prstGeom>
          <a:solidFill>
            <a:schemeClr val="accent3">
              <a:lumMod val="20000"/>
              <a:lumOff val="80000"/>
            </a:schemeClr>
          </a:solidFill>
          <a:ln w="19050">
            <a:solidFill>
              <a:schemeClr val="tx1"/>
            </a:solidFill>
            <a:miter lim="800000"/>
            <a:headEnd/>
            <a:tailEnd/>
          </a:ln>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2400" dirty="0" smtClean="0">
                <a:latin typeface="Calibri" pitchFamily="34" charset="0"/>
                <a:cs typeface="Calibri" pitchFamily="34" charset="0"/>
              </a:rPr>
              <a:t>generic formula C</a:t>
            </a:r>
            <a:r>
              <a:rPr lang="en-US" sz="2400" i="1" baseline="-25000" dirty="0" smtClean="0">
                <a:latin typeface="Calibri" pitchFamily="34" charset="0"/>
                <a:cs typeface="Calibri" pitchFamily="34" charset="0"/>
              </a:rPr>
              <a:t>n</a:t>
            </a:r>
            <a:r>
              <a:rPr lang="en-US" sz="2400" dirty="0" smtClean="0">
                <a:latin typeface="Calibri" pitchFamily="34" charset="0"/>
                <a:cs typeface="Calibri" pitchFamily="34" charset="0"/>
              </a:rPr>
              <a:t>H</a:t>
            </a:r>
            <a:r>
              <a:rPr lang="en-US" sz="2400" baseline="-25000" dirty="0" smtClean="0">
                <a:latin typeface="Calibri" pitchFamily="34" charset="0"/>
                <a:cs typeface="Calibri" pitchFamily="34" charset="0"/>
              </a:rPr>
              <a:t>2</a:t>
            </a:r>
            <a:r>
              <a:rPr lang="en-US" sz="2400" i="1" baseline="-25000" dirty="0" smtClean="0">
                <a:latin typeface="Calibri" pitchFamily="34" charset="0"/>
                <a:cs typeface="Calibri" pitchFamily="34" charset="0"/>
              </a:rPr>
              <a:t>n</a:t>
            </a:r>
            <a:r>
              <a:rPr lang="en-US" sz="2400" baseline="-25000" dirty="0" smtClean="0">
                <a:latin typeface="Calibri" pitchFamily="34" charset="0"/>
                <a:cs typeface="Calibri" pitchFamily="34" charset="0"/>
              </a:rPr>
              <a:t>+2</a:t>
            </a:r>
            <a:r>
              <a:rPr lang="en-US" dirty="0" smtClean="0">
                <a:latin typeface="Calibri" pitchFamily="34" charset="0"/>
                <a:cs typeface="Calibri" pitchFamily="34" charset="0"/>
              </a:rPr>
              <a:t> </a:t>
            </a:r>
          </a:p>
        </p:txBody>
      </p:sp>
      <p:pic>
        <p:nvPicPr>
          <p:cNvPr id="24"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8629" y="46858"/>
            <a:ext cx="2444063" cy="131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a:xfrm>
            <a:off x="118560" y="6381329"/>
            <a:ext cx="3786691" cy="365125"/>
          </a:xfrm>
        </p:spPr>
        <p:txBody>
          <a:bodyPr/>
          <a:lstStyle/>
          <a:p>
            <a:r>
              <a:rPr lang="en-NZ" smtClean="0"/>
              <a:t>GZ Science Resources 2013</a:t>
            </a:r>
            <a:endParaRPr lang="en-NZ" dirty="0"/>
          </a:p>
        </p:txBody>
      </p:sp>
    </p:spTree>
    <p:extLst>
      <p:ext uri="{BB962C8B-B14F-4D97-AF65-F5344CB8AC3E}">
        <p14:creationId xmlns:p14="http://schemas.microsoft.com/office/powerpoint/2010/main" val="2086410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worldcng.com/blog/wp-content/uploads/2010/10/ngflam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55" r="6556" b="3521"/>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79513" y="404665"/>
            <a:ext cx="8712969" cy="461665"/>
          </a:xfrm>
          <a:prstGeom prst="rect">
            <a:avLst/>
          </a:prstGeom>
          <a:solidFill>
            <a:srgbClr val="67FB03"/>
          </a:solidFill>
          <a:ln>
            <a:solidFill>
              <a:schemeClr val="tx1"/>
            </a:solidFill>
          </a:ln>
        </p:spPr>
        <p:txBody>
          <a:bodyPr wrap="square" rtlCol="0">
            <a:spAutoFit/>
          </a:bodyPr>
          <a:lstStyle/>
          <a:p>
            <a:pPr algn="ctr"/>
            <a:r>
              <a:rPr lang="en-NZ" sz="2400" b="1" dirty="0" smtClean="0">
                <a:latin typeface="+mn-lt"/>
              </a:rPr>
              <a:t>Sources of Alkanes</a:t>
            </a:r>
            <a:endParaRPr lang="en-NZ" sz="2400" b="1" dirty="0">
              <a:latin typeface="+mn-lt"/>
            </a:endParaRPr>
          </a:p>
        </p:txBody>
      </p:sp>
      <p:sp>
        <p:nvSpPr>
          <p:cNvPr id="2" name="Footer Placeholder 1"/>
          <p:cNvSpPr>
            <a:spLocks noGrp="1"/>
          </p:cNvSpPr>
          <p:nvPr>
            <p:ph type="ftr" sz="quarter" idx="11"/>
          </p:nvPr>
        </p:nvSpPr>
        <p:spPr/>
        <p:txBody>
          <a:bodyPr/>
          <a:lstStyle/>
          <a:p>
            <a:r>
              <a:rPr lang="en-NZ" smtClean="0"/>
              <a:t>GZ Science Resources 2013</a:t>
            </a:r>
            <a:endParaRPr lang="en-NZ"/>
          </a:p>
        </p:txBody>
      </p:sp>
      <p:sp>
        <p:nvSpPr>
          <p:cNvPr id="3" name="TextBox 2"/>
          <p:cNvSpPr txBox="1"/>
          <p:nvPr/>
        </p:nvSpPr>
        <p:spPr>
          <a:xfrm>
            <a:off x="179514" y="1124745"/>
            <a:ext cx="8735935" cy="2554545"/>
          </a:xfrm>
          <a:prstGeom prst="rect">
            <a:avLst/>
          </a:prstGeom>
          <a:noFill/>
        </p:spPr>
        <p:txBody>
          <a:bodyPr wrap="square" rtlCol="0">
            <a:spAutoFit/>
          </a:bodyPr>
          <a:lstStyle/>
          <a:p>
            <a:r>
              <a:rPr lang="en-NZ" sz="2000" dirty="0" smtClean="0">
                <a:solidFill>
                  <a:schemeClr val="bg1"/>
                </a:solidFill>
                <a:latin typeface="Calibri" pitchFamily="34" charset="0"/>
                <a:cs typeface="Calibri" pitchFamily="34" charset="0"/>
              </a:rPr>
              <a:t>Alkanes are found in petroleum (either crude oil or natural gas). They are formed by the </a:t>
            </a:r>
            <a:r>
              <a:rPr lang="en-NZ" sz="2000" b="1" dirty="0" smtClean="0">
                <a:solidFill>
                  <a:schemeClr val="bg1"/>
                </a:solidFill>
                <a:latin typeface="Calibri" pitchFamily="34" charset="0"/>
                <a:cs typeface="Calibri" pitchFamily="34" charset="0"/>
              </a:rPr>
              <a:t>anaerobic</a:t>
            </a:r>
            <a:r>
              <a:rPr lang="en-NZ" sz="2000" dirty="0" smtClean="0">
                <a:solidFill>
                  <a:schemeClr val="bg1"/>
                </a:solidFill>
                <a:latin typeface="Calibri" pitchFamily="34" charset="0"/>
                <a:cs typeface="Calibri" pitchFamily="34" charset="0"/>
              </a:rPr>
              <a:t> decomposition of marine plant and animal organisms. The main components in new Zealand natural gas are methane (one carbon alkanes) and carbon dioxide. </a:t>
            </a:r>
          </a:p>
          <a:p>
            <a:r>
              <a:rPr lang="en-NZ" sz="2000" dirty="0" smtClean="0">
                <a:solidFill>
                  <a:schemeClr val="bg1"/>
                </a:solidFill>
                <a:latin typeface="Calibri" pitchFamily="34" charset="0"/>
                <a:cs typeface="Calibri" pitchFamily="34" charset="0"/>
              </a:rPr>
              <a:t>Crude oil is imported into New Zealand from other countries and contains a mixture of different hydrocarbons with different length carbon chains. The different chain length  hydrocarbons are separated by a process called </a:t>
            </a:r>
            <a:r>
              <a:rPr lang="en-NZ" sz="2000" b="1" dirty="0" smtClean="0">
                <a:solidFill>
                  <a:schemeClr val="bg1"/>
                </a:solidFill>
                <a:latin typeface="Calibri" pitchFamily="34" charset="0"/>
                <a:cs typeface="Calibri" pitchFamily="34" charset="0"/>
              </a:rPr>
              <a:t>fractional distillation </a:t>
            </a:r>
            <a:r>
              <a:rPr lang="en-NZ" sz="2000" dirty="0" smtClean="0">
                <a:solidFill>
                  <a:schemeClr val="bg1"/>
                </a:solidFill>
                <a:latin typeface="Calibri" pitchFamily="34" charset="0"/>
                <a:cs typeface="Calibri" pitchFamily="34" charset="0"/>
              </a:rPr>
              <a:t>as they have different boiling points.</a:t>
            </a:r>
            <a:endParaRPr lang="en-NZ" sz="20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179754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sz="half" idx="4294967295"/>
          </p:nvPr>
        </p:nvSpPr>
        <p:spPr>
          <a:xfrm>
            <a:off x="438151" y="1066800"/>
            <a:ext cx="8153400" cy="533400"/>
          </a:xfrm>
          <a:solidFill>
            <a:srgbClr val="E2FFC5"/>
          </a:solidFill>
          <a:ln w="19050">
            <a:solidFill>
              <a:schemeClr val="tx1"/>
            </a:solidFill>
            <a:miter lim="800000"/>
            <a:headEnd/>
            <a:tailEnd/>
          </a:ln>
        </p:spPr>
        <p:txBody>
          <a:bodyPr>
            <a:normAutofit/>
          </a:bodyPr>
          <a:lstStyle/>
          <a:p>
            <a:pPr marL="0" indent="0" algn="ctr">
              <a:buNone/>
              <a:defRPr/>
            </a:pPr>
            <a:r>
              <a:rPr lang="en-NZ" sz="1800" dirty="0">
                <a:latin typeface="Calibri" pitchFamily="34" charset="0"/>
                <a:cs typeface="Calibri" pitchFamily="34" charset="0"/>
              </a:rPr>
              <a:t>Prefixes are used to indicate number of carbon atoms in the longest carbon chain</a:t>
            </a:r>
            <a:endParaRPr lang="en-US" sz="1800" dirty="0">
              <a:latin typeface="Calibri" pitchFamily="34" charset="0"/>
              <a:cs typeface="Calibri" pitchFamily="34" charset="0"/>
            </a:endParaRPr>
          </a:p>
        </p:txBody>
      </p:sp>
      <p:sp>
        <p:nvSpPr>
          <p:cNvPr id="7202" name="Rectangle 44"/>
          <p:cNvSpPr>
            <a:spLocks noChangeArrowheads="1"/>
          </p:cNvSpPr>
          <p:nvPr/>
        </p:nvSpPr>
        <p:spPr bwMode="auto">
          <a:xfrm>
            <a:off x="457200" y="381000"/>
            <a:ext cx="8229600" cy="533400"/>
          </a:xfrm>
          <a:prstGeom prst="rect">
            <a:avLst/>
          </a:prstGeom>
          <a:solidFill>
            <a:srgbClr val="67FB03"/>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NZ" sz="2400" b="1" dirty="0">
                <a:solidFill>
                  <a:schemeClr val="tx2"/>
                </a:solidFill>
                <a:latin typeface="+mn-lt"/>
                <a:cs typeface="Calibri" pitchFamily="34" charset="0"/>
              </a:rPr>
              <a:t>Prefixes</a:t>
            </a:r>
            <a:endParaRPr lang="en-US" sz="2400" b="1" dirty="0">
              <a:solidFill>
                <a:schemeClr val="tx2"/>
              </a:solidFill>
              <a:latin typeface="+mn-lt"/>
              <a:cs typeface="Calibri" pitchFamily="34" charset="0"/>
            </a:endParaRPr>
          </a:p>
        </p:txBody>
      </p:sp>
      <p:pic>
        <p:nvPicPr>
          <p:cNvPr id="7204" name="Picture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1" y="1752600"/>
            <a:ext cx="88773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GZ Science Resources 2013</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NZ" smtClean="0"/>
              <a:t>GZ Science Resources 2013</a:t>
            </a:r>
            <a:endParaRPr lang="en-NZ"/>
          </a:p>
        </p:txBody>
      </p:sp>
      <p:sp>
        <p:nvSpPr>
          <p:cNvPr id="4" name="Text Box 26"/>
          <p:cNvSpPr txBox="1">
            <a:spLocks noChangeArrowheads="1"/>
          </p:cNvSpPr>
          <p:nvPr/>
        </p:nvSpPr>
        <p:spPr bwMode="auto">
          <a:xfrm>
            <a:off x="533400" y="1096964"/>
            <a:ext cx="8229600" cy="2246769"/>
          </a:xfrm>
          <a:prstGeom prst="rect">
            <a:avLst/>
          </a:prstGeom>
          <a:solidFill>
            <a:srgbClr val="FF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800100" indent="-3429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dirty="0">
                <a:latin typeface="Calibri" pitchFamily="34" charset="0"/>
                <a:cs typeface="Calibri" pitchFamily="34" charset="0"/>
              </a:rPr>
              <a:t>Write </a:t>
            </a:r>
            <a:r>
              <a:rPr lang="en-US" sz="2000" dirty="0" smtClean="0">
                <a:latin typeface="Calibri" pitchFamily="34" charset="0"/>
                <a:cs typeface="Calibri" pitchFamily="34" charset="0"/>
              </a:rPr>
              <a:t>the name of the alkane as </a:t>
            </a:r>
            <a:r>
              <a:rPr lang="en-US" sz="2000" dirty="0">
                <a:latin typeface="Calibri" pitchFamily="34" charset="0"/>
                <a:cs typeface="Calibri" pitchFamily="34" charset="0"/>
              </a:rPr>
              <a:t>– </a:t>
            </a:r>
          </a:p>
          <a:p>
            <a:pPr eaLnBrk="1" hangingPunct="1">
              <a:spcBef>
                <a:spcPct val="50000"/>
              </a:spcBef>
              <a:buFontTx/>
              <a:buAutoNum type="arabicPeriod"/>
            </a:pPr>
            <a:r>
              <a:rPr lang="en-US" sz="2000" dirty="0">
                <a:latin typeface="Calibri" pitchFamily="34" charset="0"/>
                <a:cs typeface="Calibri" pitchFamily="34" charset="0"/>
              </a:rPr>
              <a:t>Identify the longest C chain</a:t>
            </a:r>
          </a:p>
          <a:p>
            <a:pPr eaLnBrk="1" hangingPunct="1">
              <a:spcBef>
                <a:spcPct val="50000"/>
              </a:spcBef>
              <a:buFontTx/>
              <a:buAutoNum type="arabicPeriod"/>
            </a:pPr>
            <a:r>
              <a:rPr lang="en-US" sz="2000" dirty="0" smtClean="0">
                <a:latin typeface="Calibri" pitchFamily="34" charset="0"/>
                <a:cs typeface="Calibri" pitchFamily="34" charset="0"/>
              </a:rPr>
              <a:t>Write </a:t>
            </a:r>
            <a:r>
              <a:rPr lang="en-US" sz="2000" dirty="0">
                <a:latin typeface="Calibri" pitchFamily="34" charset="0"/>
                <a:cs typeface="Calibri" pitchFamily="34" charset="0"/>
              </a:rPr>
              <a:t>the name</a:t>
            </a:r>
          </a:p>
          <a:p>
            <a:pPr lvl="1" eaLnBrk="1" hangingPunct="1">
              <a:spcBef>
                <a:spcPct val="50000"/>
              </a:spcBef>
              <a:buFontTx/>
              <a:buAutoNum type="arabicPeriod"/>
            </a:pPr>
            <a:r>
              <a:rPr lang="en-US" sz="2000" dirty="0" smtClean="0">
                <a:latin typeface="Calibri" pitchFamily="34" charset="0"/>
                <a:cs typeface="Calibri" pitchFamily="34" charset="0"/>
              </a:rPr>
              <a:t>Prefix </a:t>
            </a:r>
            <a:r>
              <a:rPr lang="en-US" sz="2000" dirty="0">
                <a:latin typeface="Calibri" pitchFamily="34" charset="0"/>
                <a:cs typeface="Calibri" pitchFamily="34" charset="0"/>
              </a:rPr>
              <a:t>of long chain</a:t>
            </a:r>
          </a:p>
          <a:p>
            <a:pPr lvl="1" eaLnBrk="1" hangingPunct="1">
              <a:spcBef>
                <a:spcPct val="50000"/>
              </a:spcBef>
              <a:buFontTx/>
              <a:buAutoNum type="arabicPeriod"/>
            </a:pPr>
            <a:r>
              <a:rPr lang="en-US" sz="2000" dirty="0">
                <a:latin typeface="Calibri" pitchFamily="34" charset="0"/>
                <a:cs typeface="Calibri" pitchFamily="34" charset="0"/>
              </a:rPr>
              <a:t>-</a:t>
            </a:r>
            <a:r>
              <a:rPr lang="en-US" sz="2000" dirty="0" err="1">
                <a:latin typeface="Calibri" pitchFamily="34" charset="0"/>
                <a:cs typeface="Calibri" pitchFamily="34" charset="0"/>
              </a:rPr>
              <a:t>ane</a:t>
            </a:r>
            <a:endParaRPr lang="en-US" sz="2000" dirty="0">
              <a:latin typeface="Calibri" pitchFamily="34" charset="0"/>
              <a:cs typeface="Calibri" pitchFamily="34" charset="0"/>
            </a:endParaRPr>
          </a:p>
        </p:txBody>
      </p:sp>
      <p:sp>
        <p:nvSpPr>
          <p:cNvPr id="7" name="TextBox 6"/>
          <p:cNvSpPr txBox="1"/>
          <p:nvPr/>
        </p:nvSpPr>
        <p:spPr>
          <a:xfrm>
            <a:off x="179513" y="404665"/>
            <a:ext cx="8712969" cy="461665"/>
          </a:xfrm>
          <a:prstGeom prst="rect">
            <a:avLst/>
          </a:prstGeom>
          <a:solidFill>
            <a:srgbClr val="67FB03"/>
          </a:solidFill>
          <a:ln>
            <a:solidFill>
              <a:schemeClr val="tx1"/>
            </a:solidFill>
          </a:ln>
        </p:spPr>
        <p:txBody>
          <a:bodyPr wrap="square" rtlCol="0">
            <a:spAutoFit/>
          </a:bodyPr>
          <a:lstStyle/>
          <a:p>
            <a:pPr algn="ctr"/>
            <a:r>
              <a:rPr lang="en-NZ" sz="2400" b="1" dirty="0" smtClean="0">
                <a:latin typeface="+mn-lt"/>
              </a:rPr>
              <a:t>Naming  straight chain alkanes</a:t>
            </a:r>
            <a:endParaRPr lang="en-NZ" sz="2400" b="1" dirty="0">
              <a:latin typeface="+mn-lt"/>
            </a:endParaRPr>
          </a:p>
        </p:txBody>
      </p:sp>
      <p:pic>
        <p:nvPicPr>
          <p:cNvPr id="3074" name="Picture 2" descr="http://images.flatworldknowledge.com/averillfwk/averillfwk-fig02_015.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2977" y="2708921"/>
            <a:ext cx="7820025" cy="356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347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http://www.daviddarling.info/images/alkan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116633"/>
            <a:ext cx="8085179" cy="6598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647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83" name="Group 31"/>
          <p:cNvGraphicFramePr>
            <a:graphicFrameLocks noGrp="1"/>
          </p:cNvGraphicFramePr>
          <p:nvPr/>
        </p:nvGraphicFramePr>
        <p:xfrm>
          <a:off x="533400" y="5257801"/>
          <a:ext cx="8153400" cy="1363690"/>
        </p:xfrm>
        <a:graphic>
          <a:graphicData uri="http://schemas.openxmlformats.org/drawingml/2006/table">
            <a:tbl>
              <a:tblPr/>
              <a:tblGrid>
                <a:gridCol w="2717800"/>
                <a:gridCol w="2717800"/>
                <a:gridCol w="2717800"/>
              </a:tblGrid>
              <a:tr h="3657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methyl</a:t>
                      </a:r>
                    </a:p>
                  </a:txBody>
                  <a:tcPr marT="45695" marB="456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ethyl</a:t>
                      </a: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propyl</a:t>
                      </a:r>
                    </a:p>
                  </a:txBody>
                  <a:tcPr marT="45695" marB="456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997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a:t>
                      </a:r>
                    </a:p>
                  </a:txBody>
                  <a:tcPr marT="45695" marB="456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2</a:t>
                      </a: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3</a:t>
                      </a:r>
                    </a:p>
                  </a:txBody>
                  <a:tcPr marT="45695" marB="456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981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-CH</a:t>
                      </a:r>
                      <a:r>
                        <a:rPr kumimoji="0" lang="en-US" sz="1800" b="0" i="0" u="none" strike="noStrike" cap="none" normalizeH="0" baseline="-25000" smtClean="0">
                          <a:ln>
                            <a:noFill/>
                          </a:ln>
                          <a:solidFill>
                            <a:schemeClr val="tx1"/>
                          </a:solidFill>
                          <a:effectLst/>
                          <a:latin typeface="Arial" pitchFamily="34" charset="0"/>
                          <a:cs typeface="Arial" pitchFamily="34" charset="0"/>
                        </a:rPr>
                        <a:t>3</a:t>
                      </a:r>
                    </a:p>
                  </a:txBody>
                  <a:tcPr marT="45695" marB="456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-CH</a:t>
                      </a:r>
                      <a:r>
                        <a:rPr kumimoji="0" lang="en-US" sz="1800" b="0" i="0" u="none" strike="noStrike" cap="none" normalizeH="0" baseline="-25000" smtClean="0">
                          <a:ln>
                            <a:noFill/>
                          </a:ln>
                          <a:solidFill>
                            <a:schemeClr val="tx1"/>
                          </a:solidFill>
                          <a:effectLst/>
                          <a:latin typeface="Arial" pitchFamily="34" charset="0"/>
                          <a:cs typeface="Arial" pitchFamily="34" charset="0"/>
                        </a:rPr>
                        <a:t>2</a:t>
                      </a:r>
                      <a:r>
                        <a:rPr kumimoji="0" lang="en-US" sz="1800" b="0" i="0" u="none" strike="noStrike" cap="none" normalizeH="0" baseline="0" smtClean="0">
                          <a:ln>
                            <a:noFill/>
                          </a:ln>
                          <a:solidFill>
                            <a:schemeClr val="tx1"/>
                          </a:solidFill>
                          <a:effectLst/>
                          <a:latin typeface="Arial" pitchFamily="34" charset="0"/>
                          <a:cs typeface="Arial" pitchFamily="34" charset="0"/>
                        </a:rPr>
                        <a:t>CH</a:t>
                      </a:r>
                      <a:r>
                        <a:rPr kumimoji="0" lang="en-US" sz="1800" b="0" i="0" u="none" strike="noStrike" cap="none" normalizeH="0" baseline="-25000" smtClean="0">
                          <a:ln>
                            <a:noFill/>
                          </a:ln>
                          <a:solidFill>
                            <a:schemeClr val="tx1"/>
                          </a:solidFill>
                          <a:effectLst/>
                          <a:latin typeface="Arial" pitchFamily="34" charset="0"/>
                          <a:cs typeface="Arial" pitchFamily="34" charset="0"/>
                        </a:rPr>
                        <a:t>3</a:t>
                      </a: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-CH</a:t>
                      </a:r>
                      <a:r>
                        <a:rPr kumimoji="0" lang="en-US" sz="1800" b="0" i="0" u="none" strike="noStrike" cap="none" normalizeH="0" baseline="-25000" smtClean="0">
                          <a:ln>
                            <a:noFill/>
                          </a:ln>
                          <a:solidFill>
                            <a:schemeClr val="tx1"/>
                          </a:solidFill>
                          <a:effectLst/>
                          <a:latin typeface="Arial" pitchFamily="34" charset="0"/>
                          <a:cs typeface="Arial" pitchFamily="34" charset="0"/>
                        </a:rPr>
                        <a:t>2</a:t>
                      </a:r>
                      <a:r>
                        <a:rPr kumimoji="0" lang="en-US" sz="1800" b="0" i="0" u="none" strike="noStrike" cap="none" normalizeH="0" baseline="0" smtClean="0">
                          <a:ln>
                            <a:noFill/>
                          </a:ln>
                          <a:solidFill>
                            <a:schemeClr val="tx1"/>
                          </a:solidFill>
                          <a:effectLst/>
                          <a:latin typeface="Arial" pitchFamily="34" charset="0"/>
                          <a:cs typeface="Arial" pitchFamily="34" charset="0"/>
                        </a:rPr>
                        <a:t>CH</a:t>
                      </a:r>
                      <a:r>
                        <a:rPr kumimoji="0" lang="en-US" sz="1800" b="0" i="0" u="none" strike="noStrike" cap="none" normalizeH="0" baseline="-25000" smtClean="0">
                          <a:ln>
                            <a:noFill/>
                          </a:ln>
                          <a:solidFill>
                            <a:schemeClr val="tx1"/>
                          </a:solidFill>
                          <a:effectLst/>
                          <a:latin typeface="Arial" pitchFamily="34" charset="0"/>
                          <a:cs typeface="Arial" pitchFamily="34" charset="0"/>
                        </a:rPr>
                        <a:t>2</a:t>
                      </a:r>
                      <a:r>
                        <a:rPr kumimoji="0" lang="en-US" sz="1800" b="0" i="0" u="none" strike="noStrike" cap="none" normalizeH="0" baseline="0" smtClean="0">
                          <a:ln>
                            <a:noFill/>
                          </a:ln>
                          <a:solidFill>
                            <a:schemeClr val="tx1"/>
                          </a:solidFill>
                          <a:effectLst/>
                          <a:latin typeface="Arial" pitchFamily="34" charset="0"/>
                          <a:cs typeface="Arial" pitchFamily="34" charset="0"/>
                        </a:rPr>
                        <a:t>CH</a:t>
                      </a:r>
                      <a:r>
                        <a:rPr kumimoji="0" lang="en-US" sz="1800" b="0" i="0" u="none" strike="noStrike" cap="none" normalizeH="0" baseline="-25000" smtClean="0">
                          <a:ln>
                            <a:noFill/>
                          </a:ln>
                          <a:solidFill>
                            <a:schemeClr val="tx1"/>
                          </a:solidFill>
                          <a:effectLst/>
                          <a:latin typeface="Arial" pitchFamily="34" charset="0"/>
                          <a:cs typeface="Arial" pitchFamily="34" charset="0"/>
                        </a:rPr>
                        <a:t>3</a:t>
                      </a:r>
                    </a:p>
                  </a:txBody>
                  <a:tcPr marT="45695" marB="456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15381" name="Text Box 26"/>
          <p:cNvSpPr txBox="1">
            <a:spLocks noChangeArrowheads="1"/>
          </p:cNvSpPr>
          <p:nvPr/>
        </p:nvSpPr>
        <p:spPr bwMode="auto">
          <a:xfrm>
            <a:off x="533400" y="1143000"/>
            <a:ext cx="8229600" cy="3970318"/>
          </a:xfrm>
          <a:prstGeom prst="rect">
            <a:avLst/>
          </a:prstGeom>
          <a:solidFill>
            <a:srgbClr val="E2FFC5"/>
          </a:solidFill>
          <a:ln w="19050">
            <a:solidFill>
              <a:schemeClr val="tx1"/>
            </a:solidFill>
            <a:miter lim="800000"/>
            <a:headEnd/>
            <a:tailEnd/>
          </a:ln>
        </p:spPr>
        <p:txBody>
          <a:bodyPr>
            <a:spAutoFit/>
          </a:bodyPr>
          <a:lstStyle>
            <a:lvl1pPr marL="342900" indent="-342900" eaLnBrk="0" hangingPunct="0">
              <a:defRPr>
                <a:solidFill>
                  <a:schemeClr val="tx1"/>
                </a:solidFill>
                <a:latin typeface="Arial" pitchFamily="34" charset="0"/>
                <a:cs typeface="Arial" pitchFamily="34" charset="0"/>
              </a:defRPr>
            </a:lvl1pPr>
            <a:lvl2pPr marL="800100" indent="-34290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atin typeface="Futura Bk" pitchFamily="34" charset="0"/>
              </a:rPr>
              <a:t>Write name as – </a:t>
            </a:r>
          </a:p>
          <a:p>
            <a:pPr eaLnBrk="1" hangingPunct="1">
              <a:spcBef>
                <a:spcPct val="50000"/>
              </a:spcBef>
              <a:buFontTx/>
              <a:buAutoNum type="arabicPeriod"/>
            </a:pPr>
            <a:r>
              <a:rPr lang="en-US">
                <a:latin typeface="Futura Bk" pitchFamily="34" charset="0"/>
              </a:rPr>
              <a:t>Identify the longest C chain</a:t>
            </a:r>
          </a:p>
          <a:p>
            <a:pPr eaLnBrk="1" hangingPunct="1">
              <a:spcBef>
                <a:spcPct val="50000"/>
              </a:spcBef>
              <a:buFontTx/>
              <a:buAutoNum type="arabicPeriod"/>
            </a:pPr>
            <a:r>
              <a:rPr lang="en-US">
                <a:latin typeface="Futura Bk" pitchFamily="34" charset="0"/>
              </a:rPr>
              <a:t>Identify any branches</a:t>
            </a:r>
          </a:p>
          <a:p>
            <a:pPr eaLnBrk="1" hangingPunct="1">
              <a:spcBef>
                <a:spcPct val="50000"/>
              </a:spcBef>
              <a:buFontTx/>
              <a:buAutoNum type="arabicPeriod"/>
            </a:pPr>
            <a:r>
              <a:rPr lang="en-US">
                <a:latin typeface="Futura Bk" pitchFamily="34" charset="0"/>
              </a:rPr>
              <a:t>Number the C atoms in longest chain so branches are on the lowest numbers</a:t>
            </a:r>
          </a:p>
          <a:p>
            <a:pPr eaLnBrk="1" hangingPunct="1">
              <a:spcBef>
                <a:spcPct val="50000"/>
              </a:spcBef>
              <a:buFontTx/>
              <a:buAutoNum type="arabicPeriod"/>
            </a:pPr>
            <a:r>
              <a:rPr lang="en-US">
                <a:latin typeface="Futura Bk" pitchFamily="34" charset="0"/>
              </a:rPr>
              <a:t>Write the name</a:t>
            </a:r>
          </a:p>
          <a:p>
            <a:pPr lvl="1" eaLnBrk="1" hangingPunct="1">
              <a:spcBef>
                <a:spcPct val="50000"/>
              </a:spcBef>
              <a:buFontTx/>
              <a:buAutoNum type="arabicPeriod"/>
            </a:pPr>
            <a:r>
              <a:rPr lang="en-US">
                <a:latin typeface="Futura Bk" pitchFamily="34" charset="0"/>
              </a:rPr>
              <a:t>Location of branch</a:t>
            </a:r>
          </a:p>
          <a:p>
            <a:pPr lvl="1" eaLnBrk="1" hangingPunct="1">
              <a:spcBef>
                <a:spcPct val="50000"/>
              </a:spcBef>
              <a:buFontTx/>
              <a:buAutoNum type="arabicPeriod"/>
            </a:pPr>
            <a:r>
              <a:rPr lang="en-US">
                <a:latin typeface="Futura Bk" pitchFamily="34" charset="0"/>
              </a:rPr>
              <a:t>Name of branch</a:t>
            </a:r>
          </a:p>
          <a:p>
            <a:pPr lvl="1" eaLnBrk="1" hangingPunct="1">
              <a:spcBef>
                <a:spcPct val="50000"/>
              </a:spcBef>
              <a:buFontTx/>
              <a:buAutoNum type="arabicPeriod"/>
            </a:pPr>
            <a:r>
              <a:rPr lang="en-US">
                <a:latin typeface="Futura Bk" pitchFamily="34" charset="0"/>
              </a:rPr>
              <a:t>Prefix of long chain</a:t>
            </a:r>
          </a:p>
          <a:p>
            <a:pPr lvl="1" eaLnBrk="1" hangingPunct="1">
              <a:spcBef>
                <a:spcPct val="50000"/>
              </a:spcBef>
              <a:buFontTx/>
              <a:buAutoNum type="arabicPeriod"/>
            </a:pPr>
            <a:r>
              <a:rPr lang="en-US">
                <a:latin typeface="Futura Bk" pitchFamily="34" charset="0"/>
              </a:rPr>
              <a:t>-ane</a:t>
            </a:r>
          </a:p>
        </p:txBody>
      </p:sp>
      <p:sp>
        <p:nvSpPr>
          <p:cNvPr id="15382" name="Rectangle 33"/>
          <p:cNvSpPr>
            <a:spLocks noChangeArrowheads="1"/>
          </p:cNvSpPr>
          <p:nvPr/>
        </p:nvSpPr>
        <p:spPr bwMode="auto">
          <a:xfrm>
            <a:off x="457200" y="304800"/>
            <a:ext cx="8229600" cy="381000"/>
          </a:xfrm>
          <a:prstGeom prst="rect">
            <a:avLst/>
          </a:prstGeom>
          <a:solidFill>
            <a:srgbClr val="67FB03"/>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NZ" sz="2400" b="1" dirty="0" smtClean="0">
                <a:solidFill>
                  <a:schemeClr val="tx2"/>
                </a:solidFill>
                <a:latin typeface="+mn-lt"/>
                <a:cs typeface="Calibri" pitchFamily="34" charset="0"/>
              </a:rPr>
              <a:t>Naming Branched chain Alkanes</a:t>
            </a:r>
            <a:endParaRPr lang="en-US" sz="2400" b="1" dirty="0">
              <a:solidFill>
                <a:schemeClr val="tx2"/>
              </a:solidFill>
              <a:latin typeface="+mn-lt"/>
              <a:cs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ChangeArrowheads="1"/>
          </p:cNvSpPr>
          <p:nvPr/>
        </p:nvSpPr>
        <p:spPr bwMode="auto">
          <a:xfrm>
            <a:off x="1066800" y="897251"/>
            <a:ext cx="6934200" cy="3185488"/>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b="1">
                <a:latin typeface="Futura Bk" pitchFamily="34" charset="0"/>
              </a:rPr>
              <a:t>IUPAC Rules for Alkane Nomenclature</a:t>
            </a:r>
          </a:p>
          <a:p>
            <a:r>
              <a:rPr lang="en-US">
                <a:latin typeface="Futura Bk" pitchFamily="34" charset="0"/>
              </a:rPr>
              <a:t> </a:t>
            </a:r>
            <a:r>
              <a:rPr lang="en-US" b="1">
                <a:latin typeface="Futura Bk" pitchFamily="34" charset="0"/>
              </a:rPr>
              <a:t>1.</a:t>
            </a:r>
            <a:r>
              <a:rPr lang="en-US">
                <a:latin typeface="Futura Bk" pitchFamily="34" charset="0"/>
              </a:rPr>
              <a:t>   Find and name the longest continuous carbon chain.</a:t>
            </a:r>
            <a:br>
              <a:rPr lang="en-US">
                <a:latin typeface="Futura Bk" pitchFamily="34" charset="0"/>
              </a:rPr>
            </a:br>
            <a:r>
              <a:rPr lang="en-US">
                <a:latin typeface="Futura Bk" pitchFamily="34" charset="0"/>
              </a:rPr>
              <a:t> </a:t>
            </a:r>
            <a:r>
              <a:rPr lang="en-US" b="1">
                <a:latin typeface="Futura Bk" pitchFamily="34" charset="0"/>
              </a:rPr>
              <a:t>2.</a:t>
            </a:r>
            <a:r>
              <a:rPr lang="en-US">
                <a:latin typeface="Futura Bk" pitchFamily="34" charset="0"/>
              </a:rPr>
              <a:t>   Identify and name groups attached to this chain.</a:t>
            </a:r>
            <a:br>
              <a:rPr lang="en-US">
                <a:latin typeface="Futura Bk" pitchFamily="34" charset="0"/>
              </a:rPr>
            </a:br>
            <a:r>
              <a:rPr lang="en-US">
                <a:latin typeface="Futura Bk" pitchFamily="34" charset="0"/>
              </a:rPr>
              <a:t> </a:t>
            </a:r>
            <a:r>
              <a:rPr lang="en-US" b="1">
                <a:latin typeface="Futura Bk" pitchFamily="34" charset="0"/>
              </a:rPr>
              <a:t>3.</a:t>
            </a:r>
            <a:r>
              <a:rPr lang="en-US">
                <a:latin typeface="Futura Bk" pitchFamily="34" charset="0"/>
              </a:rPr>
              <a:t>   Number the chain consecutively, starting at the end nearest a        substituent group. </a:t>
            </a:r>
            <a:br>
              <a:rPr lang="en-US">
                <a:latin typeface="Futura Bk" pitchFamily="34" charset="0"/>
              </a:rPr>
            </a:br>
            <a:r>
              <a:rPr lang="en-US">
                <a:latin typeface="Futura Bk" pitchFamily="34" charset="0"/>
              </a:rPr>
              <a:t> </a:t>
            </a:r>
            <a:r>
              <a:rPr lang="en-US" b="1">
                <a:latin typeface="Futura Bk" pitchFamily="34" charset="0"/>
              </a:rPr>
              <a:t>4.</a:t>
            </a:r>
            <a:r>
              <a:rPr lang="en-US">
                <a:latin typeface="Futura Bk" pitchFamily="34" charset="0"/>
              </a:rPr>
              <a:t>   Designate the location of each substituent group by an appropriate number and name.</a:t>
            </a:r>
            <a:br>
              <a:rPr lang="en-US">
                <a:latin typeface="Futura Bk" pitchFamily="34" charset="0"/>
              </a:rPr>
            </a:br>
            <a:r>
              <a:rPr lang="en-US">
                <a:latin typeface="Futura Bk" pitchFamily="34" charset="0"/>
              </a:rPr>
              <a:t> </a:t>
            </a:r>
            <a:r>
              <a:rPr lang="en-US" b="1">
                <a:latin typeface="Futura Bk" pitchFamily="34" charset="0"/>
              </a:rPr>
              <a:t>5.</a:t>
            </a:r>
            <a:r>
              <a:rPr lang="en-US">
                <a:latin typeface="Futura Bk" pitchFamily="34" charset="0"/>
              </a:rPr>
              <a:t>   Assemble the name, listing groups in alphabetical order. </a:t>
            </a:r>
            <a:br>
              <a:rPr lang="en-US">
                <a:latin typeface="Futura Bk" pitchFamily="34" charset="0"/>
              </a:rPr>
            </a:br>
            <a:r>
              <a:rPr lang="en-US">
                <a:latin typeface="Futura Bk" pitchFamily="34" charset="0"/>
              </a:rPr>
              <a:t>    The prefixes di, tri, tetra etc., used to designate several groups of the same kind, are not considered when alphabetising.</a:t>
            </a:r>
          </a:p>
          <a:p>
            <a:pPr algn="ctr" eaLnBrk="0" hangingPunct="0"/>
            <a:endParaRPr lang="en-US">
              <a:latin typeface="Futura Bk" pitchFamily="34" charset="0"/>
            </a:endParaRPr>
          </a:p>
        </p:txBody>
      </p:sp>
      <p:graphicFrame>
        <p:nvGraphicFramePr>
          <p:cNvPr id="11294" name="Group 30"/>
          <p:cNvGraphicFramePr>
            <a:graphicFrameLocks noGrp="1"/>
          </p:cNvGraphicFramePr>
          <p:nvPr/>
        </p:nvGraphicFramePr>
        <p:xfrm>
          <a:off x="533400" y="4343400"/>
          <a:ext cx="8077200" cy="2646325"/>
        </p:xfrm>
        <a:graphic>
          <a:graphicData uri="http://schemas.openxmlformats.org/drawingml/2006/table">
            <a:tbl>
              <a:tblPr/>
              <a:tblGrid>
                <a:gridCol w="2692400"/>
                <a:gridCol w="2692400"/>
                <a:gridCol w="2692400"/>
              </a:tblGrid>
              <a:tr h="5181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Futura Bk" pitchFamily="34" charset="0"/>
                          <a:cs typeface="Arial" pitchFamily="34" charset="0"/>
                        </a:rPr>
                        <a:t>methyl</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Futura Bk" pitchFamily="34" charset="0"/>
                          <a:cs typeface="Arial" pitchFamily="34" charset="0"/>
                        </a:rPr>
                        <a:t>ethyl</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Futura Bk" pitchFamily="34" charset="0"/>
                          <a:cs typeface="Arial" pitchFamily="34" charset="0"/>
                        </a:rPr>
                        <a:t>propyl</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768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Futura Bk" pitchFamily="34" charset="0"/>
                          <a:cs typeface="Arial" pitchFamily="34" charset="0"/>
                        </a:rPr>
                        <a:t>1</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Futura Bk" pitchFamily="34" charset="0"/>
                          <a:cs typeface="Arial" pitchFamily="34" charset="0"/>
                        </a:rPr>
                        <a:t>2</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Futura Bk" pitchFamily="34" charset="0"/>
                          <a:cs typeface="Arial" pitchFamily="34" charset="0"/>
                        </a:rPr>
                        <a:t>3</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3601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Futura Bk" pitchFamily="34" charset="0"/>
                          <a:cs typeface="Arial" pitchFamily="34" charset="0"/>
                        </a:rPr>
                        <a:t>-CH</a:t>
                      </a:r>
                      <a:r>
                        <a:rPr kumimoji="0" lang="en-US" sz="2800" b="0" i="0" u="none" strike="noStrike" cap="none" normalizeH="0" baseline="-25000" smtClean="0">
                          <a:ln>
                            <a:noFill/>
                          </a:ln>
                          <a:solidFill>
                            <a:schemeClr val="tx1"/>
                          </a:solidFill>
                          <a:effectLst/>
                          <a:latin typeface="Futura Bk" pitchFamily="34" charset="0"/>
                          <a:cs typeface="Arial" pitchFamily="34" charset="0"/>
                        </a:rPr>
                        <a:t>3</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Futura Bk" pitchFamily="34" charset="0"/>
                          <a:cs typeface="Arial" pitchFamily="34" charset="0"/>
                        </a:rPr>
                        <a:t>-CH</a:t>
                      </a:r>
                      <a:r>
                        <a:rPr kumimoji="0" lang="en-US" sz="2800" b="0" i="0" u="none" strike="noStrike" cap="none" normalizeH="0" baseline="-25000" smtClean="0">
                          <a:ln>
                            <a:noFill/>
                          </a:ln>
                          <a:solidFill>
                            <a:schemeClr val="tx1"/>
                          </a:solidFill>
                          <a:effectLst/>
                          <a:latin typeface="Futura Bk" pitchFamily="34" charset="0"/>
                          <a:cs typeface="Arial" pitchFamily="34" charset="0"/>
                        </a:rPr>
                        <a:t>2</a:t>
                      </a:r>
                      <a:r>
                        <a:rPr kumimoji="0" lang="en-US" sz="2800" b="0" i="0" u="none" strike="noStrike" cap="none" normalizeH="0" baseline="0" smtClean="0">
                          <a:ln>
                            <a:noFill/>
                          </a:ln>
                          <a:solidFill>
                            <a:schemeClr val="tx1"/>
                          </a:solidFill>
                          <a:effectLst/>
                          <a:latin typeface="Futura Bk" pitchFamily="34" charset="0"/>
                          <a:cs typeface="Arial" pitchFamily="34" charset="0"/>
                        </a:rPr>
                        <a:t>CH</a:t>
                      </a:r>
                      <a:r>
                        <a:rPr kumimoji="0" lang="en-US" sz="2800" b="0" i="0" u="none" strike="noStrike" cap="none" normalizeH="0" baseline="-25000" smtClean="0">
                          <a:ln>
                            <a:noFill/>
                          </a:ln>
                          <a:solidFill>
                            <a:schemeClr val="tx1"/>
                          </a:solidFill>
                          <a:effectLst/>
                          <a:latin typeface="Futura Bk" pitchFamily="34" charset="0"/>
                          <a:cs typeface="Arial" pitchFamily="34" charset="0"/>
                        </a:rPr>
                        <a:t>3</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Futura Bk" pitchFamily="34" charset="0"/>
                          <a:cs typeface="Arial" pitchFamily="34" charset="0"/>
                        </a:rPr>
                        <a:t>-CH</a:t>
                      </a:r>
                      <a:r>
                        <a:rPr kumimoji="0" lang="en-US" sz="2800" b="0" i="0" u="none" strike="noStrike" cap="none" normalizeH="0" baseline="-25000" smtClean="0">
                          <a:ln>
                            <a:noFill/>
                          </a:ln>
                          <a:solidFill>
                            <a:schemeClr val="tx1"/>
                          </a:solidFill>
                          <a:effectLst/>
                          <a:latin typeface="Futura Bk" pitchFamily="34" charset="0"/>
                          <a:cs typeface="Arial" pitchFamily="34" charset="0"/>
                        </a:rPr>
                        <a:t>2</a:t>
                      </a:r>
                      <a:r>
                        <a:rPr kumimoji="0" lang="en-US" sz="2800" b="0" i="0" u="none" strike="noStrike" cap="none" normalizeH="0" baseline="0" smtClean="0">
                          <a:ln>
                            <a:noFill/>
                          </a:ln>
                          <a:solidFill>
                            <a:schemeClr val="tx1"/>
                          </a:solidFill>
                          <a:effectLst/>
                          <a:latin typeface="Futura Bk" pitchFamily="34" charset="0"/>
                          <a:cs typeface="Arial" pitchFamily="34" charset="0"/>
                        </a:rPr>
                        <a:t>CH</a:t>
                      </a:r>
                      <a:r>
                        <a:rPr kumimoji="0" lang="en-US" sz="2800" b="0" i="0" u="none" strike="noStrike" cap="none" normalizeH="0" baseline="-25000" smtClean="0">
                          <a:ln>
                            <a:noFill/>
                          </a:ln>
                          <a:solidFill>
                            <a:schemeClr val="tx1"/>
                          </a:solidFill>
                          <a:effectLst/>
                          <a:latin typeface="Futura Bk" pitchFamily="34" charset="0"/>
                          <a:cs typeface="Arial" pitchFamily="34" charset="0"/>
                        </a:rPr>
                        <a:t>2</a:t>
                      </a:r>
                      <a:r>
                        <a:rPr kumimoji="0" lang="en-US" sz="2800" b="0" i="0" u="none" strike="noStrike" cap="none" normalizeH="0" baseline="0" smtClean="0">
                          <a:ln>
                            <a:noFill/>
                          </a:ln>
                          <a:solidFill>
                            <a:schemeClr val="tx1"/>
                          </a:solidFill>
                          <a:effectLst/>
                          <a:latin typeface="Futura Bk" pitchFamily="34" charset="0"/>
                          <a:cs typeface="Arial" pitchFamily="34" charset="0"/>
                        </a:rPr>
                        <a:t>CH</a:t>
                      </a:r>
                      <a:r>
                        <a:rPr kumimoji="0" lang="en-US" sz="2800" b="0" i="0" u="none" strike="noStrike" cap="none" normalizeH="0" baseline="-25000" smtClean="0">
                          <a:ln>
                            <a:noFill/>
                          </a:ln>
                          <a:solidFill>
                            <a:schemeClr val="tx1"/>
                          </a:solidFill>
                          <a:effectLst/>
                          <a:latin typeface="Futura Bk" pitchFamily="34" charset="0"/>
                          <a:cs typeface="Arial" pitchFamily="34" charset="0"/>
                        </a:rPr>
                        <a:t>3</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16406" name="Rectangle 33"/>
          <p:cNvSpPr>
            <a:spLocks noChangeArrowheads="1"/>
          </p:cNvSpPr>
          <p:nvPr/>
        </p:nvSpPr>
        <p:spPr bwMode="auto">
          <a:xfrm>
            <a:off x="457200" y="304800"/>
            <a:ext cx="8229600" cy="381000"/>
          </a:xfrm>
          <a:prstGeom prst="rect">
            <a:avLst/>
          </a:prstGeom>
          <a:solidFill>
            <a:srgbClr val="67FB03"/>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NZ" sz="2400" b="1" dirty="0" smtClean="0">
                <a:solidFill>
                  <a:schemeClr val="tx2"/>
                </a:solidFill>
                <a:latin typeface="+mn-lt"/>
                <a:cs typeface="Calibri" pitchFamily="34" charset="0"/>
              </a:rPr>
              <a:t>IUPAC rules for Naming </a:t>
            </a:r>
            <a:r>
              <a:rPr lang="en-NZ" sz="2400" b="1" dirty="0">
                <a:solidFill>
                  <a:schemeClr val="tx2"/>
                </a:solidFill>
                <a:latin typeface="+mn-lt"/>
                <a:cs typeface="Calibri" pitchFamily="34" charset="0"/>
              </a:rPr>
              <a:t>Branches</a:t>
            </a:r>
            <a:endParaRPr lang="en-US" sz="2400" b="1" dirty="0">
              <a:solidFill>
                <a:schemeClr val="tx2"/>
              </a:solidFill>
              <a:latin typeface="+mn-lt"/>
              <a:cs typeface="Calibri" pitchFamily="34" charset="0"/>
            </a:endParaRPr>
          </a:p>
        </p:txBody>
      </p:sp>
      <p:sp>
        <p:nvSpPr>
          <p:cNvPr id="2" name="Footer Placeholder 1"/>
          <p:cNvSpPr>
            <a:spLocks noGrp="1"/>
          </p:cNvSpPr>
          <p:nvPr>
            <p:ph type="ftr" sz="quarter" idx="11"/>
          </p:nvPr>
        </p:nvSpPr>
        <p:spPr>
          <a:xfrm>
            <a:off x="152401" y="6324601"/>
            <a:ext cx="3786691" cy="365125"/>
          </a:xfrm>
        </p:spPr>
        <p:txBody>
          <a:bodyPr/>
          <a:lstStyle/>
          <a:p>
            <a:pPr>
              <a:defRPr/>
            </a:pPr>
            <a:r>
              <a:rPr lang="en-US" dirty="0" smtClean="0"/>
              <a:t>GZ Science Resources 2013</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GZ Science Resources 2013</a:t>
            </a:r>
            <a:endParaRPr lang="en-US"/>
          </a:p>
        </p:txBody>
      </p:sp>
      <p:pic>
        <p:nvPicPr>
          <p:cNvPr id="36866" name="Picture 2" descr="http://upload.wikimedia.org/wikipedia/commons/thumb/3/3a/IUPAC-alkane-4.svg/2000px-IUPAC-alkane-4.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775" y="2665209"/>
            <a:ext cx="7146451" cy="33004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3"/>
          <p:cNvSpPr>
            <a:spLocks noChangeArrowheads="1"/>
          </p:cNvSpPr>
          <p:nvPr/>
        </p:nvSpPr>
        <p:spPr bwMode="auto">
          <a:xfrm>
            <a:off x="457200" y="304800"/>
            <a:ext cx="8229600" cy="381000"/>
          </a:xfrm>
          <a:prstGeom prst="rect">
            <a:avLst/>
          </a:prstGeom>
          <a:solidFill>
            <a:srgbClr val="67FB03"/>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NZ" sz="2400" b="1" dirty="0" smtClean="0">
                <a:solidFill>
                  <a:schemeClr val="tx2"/>
                </a:solidFill>
                <a:latin typeface="+mn-lt"/>
                <a:cs typeface="Calibri" pitchFamily="34" charset="0"/>
              </a:rPr>
              <a:t>Naming Branched chain Alkanes</a:t>
            </a:r>
            <a:endParaRPr lang="en-US" sz="2400" b="1" dirty="0">
              <a:solidFill>
                <a:schemeClr val="tx2"/>
              </a:solidFill>
              <a:latin typeface="+mn-lt"/>
              <a:cs typeface="Calibri" pitchFamily="34" charset="0"/>
            </a:endParaRPr>
          </a:p>
        </p:txBody>
      </p:sp>
      <p:sp>
        <p:nvSpPr>
          <p:cNvPr id="3" name="TextBox 2"/>
          <p:cNvSpPr txBox="1"/>
          <p:nvPr/>
        </p:nvSpPr>
        <p:spPr>
          <a:xfrm>
            <a:off x="692624" y="1676401"/>
            <a:ext cx="8001000" cy="646331"/>
          </a:xfrm>
          <a:prstGeom prst="rect">
            <a:avLst/>
          </a:prstGeom>
          <a:noFill/>
        </p:spPr>
        <p:txBody>
          <a:bodyPr wrap="square" rtlCol="0">
            <a:spAutoFit/>
          </a:bodyPr>
          <a:lstStyle/>
          <a:p>
            <a:r>
              <a:rPr lang="en-NZ" dirty="0" smtClean="0">
                <a:latin typeface="Calibri" pitchFamily="34" charset="0"/>
                <a:cs typeface="Calibri" pitchFamily="34" charset="0"/>
              </a:rPr>
              <a:t>Always make sure the longest possible chain of carbons – and therefore the shortest possible branches – is used. </a:t>
            </a:r>
            <a:endParaRPr lang="en-NZ" dirty="0">
              <a:latin typeface="Calibri" pitchFamily="34" charset="0"/>
              <a:cs typeface="Calibri" pitchFamily="34" charset="0"/>
            </a:endParaRPr>
          </a:p>
        </p:txBody>
      </p:sp>
    </p:spTree>
    <p:extLst>
      <p:ext uri="{BB962C8B-B14F-4D97-AF65-F5344CB8AC3E}">
        <p14:creationId xmlns:p14="http://schemas.microsoft.com/office/powerpoint/2010/main" val="514085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GZ Science Resources 2013</a:t>
            </a:r>
            <a:endParaRPr lang="en-US"/>
          </a:p>
        </p:txBody>
      </p:sp>
      <p:pic>
        <p:nvPicPr>
          <p:cNvPr id="39938" name="Picture 2" descr="http://www.nyu.edu/classes/tuckerman/adv.chem/lectures/lecture_17/img4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43200"/>
            <a:ext cx="7008632" cy="27908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3"/>
          <p:cNvSpPr>
            <a:spLocks noChangeArrowheads="1"/>
          </p:cNvSpPr>
          <p:nvPr/>
        </p:nvSpPr>
        <p:spPr bwMode="auto">
          <a:xfrm>
            <a:off x="457200" y="304800"/>
            <a:ext cx="8229600" cy="381000"/>
          </a:xfrm>
          <a:prstGeom prst="rect">
            <a:avLst/>
          </a:prstGeom>
          <a:solidFill>
            <a:srgbClr val="67FB03"/>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NZ" sz="2400" b="1" dirty="0" smtClean="0">
                <a:solidFill>
                  <a:schemeClr val="tx2"/>
                </a:solidFill>
                <a:latin typeface="+mn-lt"/>
                <a:cs typeface="Calibri" pitchFamily="34" charset="0"/>
              </a:rPr>
              <a:t>Naming cyclic Alkanes</a:t>
            </a:r>
            <a:endParaRPr lang="en-US" sz="2400" b="1" dirty="0">
              <a:solidFill>
                <a:schemeClr val="tx2"/>
              </a:solidFill>
              <a:latin typeface="+mn-lt"/>
              <a:cs typeface="Calibri" pitchFamily="34" charset="0"/>
            </a:endParaRPr>
          </a:p>
        </p:txBody>
      </p:sp>
      <p:sp>
        <p:nvSpPr>
          <p:cNvPr id="3" name="TextBox 2"/>
          <p:cNvSpPr txBox="1"/>
          <p:nvPr/>
        </p:nvSpPr>
        <p:spPr>
          <a:xfrm>
            <a:off x="381000" y="1865531"/>
            <a:ext cx="8382000" cy="646331"/>
          </a:xfrm>
          <a:prstGeom prst="rect">
            <a:avLst/>
          </a:prstGeom>
          <a:noFill/>
        </p:spPr>
        <p:txBody>
          <a:bodyPr wrap="square" rtlCol="0">
            <a:spAutoFit/>
          </a:bodyPr>
          <a:lstStyle/>
          <a:p>
            <a:r>
              <a:rPr lang="en-NZ" dirty="0" smtClean="0">
                <a:latin typeface="Calibri" pitchFamily="34" charset="0"/>
                <a:cs typeface="Calibri" pitchFamily="34" charset="0"/>
              </a:rPr>
              <a:t>Alkanes can also form cyclic molecules. These are named by placing </a:t>
            </a:r>
            <a:r>
              <a:rPr lang="en-NZ" dirty="0" err="1" smtClean="0">
                <a:latin typeface="Calibri" pitchFamily="34" charset="0"/>
                <a:cs typeface="Calibri" pitchFamily="34" charset="0"/>
              </a:rPr>
              <a:t>cyclo</a:t>
            </a:r>
            <a:r>
              <a:rPr lang="en-NZ" dirty="0" smtClean="0">
                <a:latin typeface="Calibri" pitchFamily="34" charset="0"/>
                <a:cs typeface="Calibri" pitchFamily="34" charset="0"/>
              </a:rPr>
              <a:t>- in front of the longest chain. At this level knowledge of branched chain cyclic alkanes is not required</a:t>
            </a:r>
            <a:endParaRPr lang="en-NZ" dirty="0">
              <a:latin typeface="Calibri" pitchFamily="34" charset="0"/>
              <a:cs typeface="Calibri" pitchFamily="34" charset="0"/>
            </a:endParaRPr>
          </a:p>
        </p:txBody>
      </p:sp>
      <p:sp>
        <p:nvSpPr>
          <p:cNvPr id="5" name="TextBox 4"/>
          <p:cNvSpPr txBox="1"/>
          <p:nvPr/>
        </p:nvSpPr>
        <p:spPr>
          <a:xfrm>
            <a:off x="914400" y="5638801"/>
            <a:ext cx="1752600" cy="369332"/>
          </a:xfrm>
          <a:prstGeom prst="rect">
            <a:avLst/>
          </a:prstGeom>
          <a:noFill/>
        </p:spPr>
        <p:txBody>
          <a:bodyPr wrap="square" rtlCol="0">
            <a:spAutoFit/>
          </a:bodyPr>
          <a:lstStyle/>
          <a:p>
            <a:r>
              <a:rPr lang="en-NZ" dirty="0" err="1" smtClean="0">
                <a:latin typeface="Calibri" pitchFamily="34" charset="0"/>
                <a:cs typeface="Calibri" pitchFamily="34" charset="0"/>
              </a:rPr>
              <a:t>cyclopropane</a:t>
            </a:r>
            <a:r>
              <a:rPr lang="en-NZ" dirty="0" smtClean="0"/>
              <a:t> </a:t>
            </a:r>
            <a:endParaRPr lang="en-NZ" dirty="0"/>
          </a:p>
        </p:txBody>
      </p:sp>
      <p:sp>
        <p:nvSpPr>
          <p:cNvPr id="7" name="TextBox 6"/>
          <p:cNvSpPr txBox="1"/>
          <p:nvPr/>
        </p:nvSpPr>
        <p:spPr>
          <a:xfrm>
            <a:off x="3429000" y="5638800"/>
            <a:ext cx="1752600" cy="369332"/>
          </a:xfrm>
          <a:prstGeom prst="rect">
            <a:avLst/>
          </a:prstGeom>
          <a:noFill/>
        </p:spPr>
        <p:txBody>
          <a:bodyPr wrap="square" rtlCol="0">
            <a:spAutoFit/>
          </a:bodyPr>
          <a:lstStyle/>
          <a:p>
            <a:r>
              <a:rPr lang="en-NZ" dirty="0" err="1" smtClean="0">
                <a:latin typeface="Calibri" pitchFamily="34" charset="0"/>
                <a:cs typeface="Calibri" pitchFamily="34" charset="0"/>
              </a:rPr>
              <a:t>cyclobutane</a:t>
            </a:r>
            <a:r>
              <a:rPr lang="en-NZ" dirty="0" smtClean="0"/>
              <a:t> </a:t>
            </a:r>
            <a:endParaRPr lang="en-NZ" dirty="0"/>
          </a:p>
        </p:txBody>
      </p:sp>
      <p:sp>
        <p:nvSpPr>
          <p:cNvPr id="8" name="TextBox 7"/>
          <p:cNvSpPr txBox="1"/>
          <p:nvPr/>
        </p:nvSpPr>
        <p:spPr>
          <a:xfrm>
            <a:off x="6170432" y="5638801"/>
            <a:ext cx="1752600" cy="369332"/>
          </a:xfrm>
          <a:prstGeom prst="rect">
            <a:avLst/>
          </a:prstGeom>
          <a:noFill/>
        </p:spPr>
        <p:txBody>
          <a:bodyPr wrap="square" rtlCol="0">
            <a:spAutoFit/>
          </a:bodyPr>
          <a:lstStyle/>
          <a:p>
            <a:r>
              <a:rPr lang="en-NZ" dirty="0" smtClean="0">
                <a:latin typeface="Calibri" pitchFamily="34" charset="0"/>
                <a:cs typeface="Calibri" pitchFamily="34" charset="0"/>
              </a:rPr>
              <a:t>cyclohexane</a:t>
            </a:r>
            <a:r>
              <a:rPr lang="en-NZ" dirty="0" smtClean="0"/>
              <a:t> </a:t>
            </a:r>
            <a:endParaRPr lang="en-NZ" dirty="0"/>
          </a:p>
        </p:txBody>
      </p:sp>
    </p:spTree>
    <p:extLst>
      <p:ext uri="{BB962C8B-B14F-4D97-AF65-F5344CB8AC3E}">
        <p14:creationId xmlns:p14="http://schemas.microsoft.com/office/powerpoint/2010/main" val="2960564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
          <p:cNvSpPr txBox="1">
            <a:spLocks noChangeArrowheads="1"/>
          </p:cNvSpPr>
          <p:nvPr/>
        </p:nvSpPr>
        <p:spPr bwMode="auto">
          <a:xfrm>
            <a:off x="457200" y="1371601"/>
            <a:ext cx="8382000" cy="4708981"/>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AutoNum type="arabicPeriod"/>
            </a:pPr>
            <a:r>
              <a:rPr lang="en-AU" sz="2000" b="1" dirty="0">
                <a:latin typeface="Calibri" pitchFamily="34" charset="0"/>
                <a:cs typeface="Calibri" pitchFamily="34" charset="0"/>
              </a:rPr>
              <a:t>Non reactivity of alkanes</a:t>
            </a:r>
            <a:r>
              <a:rPr lang="en-AU" sz="2000" dirty="0">
                <a:latin typeface="Calibri" pitchFamily="34" charset="0"/>
                <a:cs typeface="Calibri" pitchFamily="34" charset="0"/>
              </a:rPr>
              <a:t> (in relation to acids, alkalis, metals, water, because they are non-polar molecules).</a:t>
            </a:r>
          </a:p>
          <a:p>
            <a:pPr eaLnBrk="1" hangingPunct="1">
              <a:buFontTx/>
              <a:buAutoNum type="arabicPeriod"/>
            </a:pPr>
            <a:r>
              <a:rPr lang="en-AU" sz="2000" b="1" dirty="0">
                <a:latin typeface="Calibri" pitchFamily="34" charset="0"/>
                <a:cs typeface="Calibri" pitchFamily="34" charset="0"/>
              </a:rPr>
              <a:t>Low melting and boiling points</a:t>
            </a:r>
            <a:r>
              <a:rPr lang="en-AU" sz="2000" dirty="0">
                <a:latin typeface="Calibri" pitchFamily="34" charset="0"/>
                <a:cs typeface="Calibri" pitchFamily="34" charset="0"/>
              </a:rPr>
              <a:t> – intermolecular forces are weak van der Waal forces.</a:t>
            </a:r>
          </a:p>
          <a:p>
            <a:pPr eaLnBrk="1" hangingPunct="1">
              <a:buFontTx/>
              <a:buAutoNum type="arabicPeriod"/>
            </a:pPr>
            <a:r>
              <a:rPr lang="en-AU" sz="2000" b="1" dirty="0">
                <a:latin typeface="Calibri" pitchFamily="34" charset="0"/>
                <a:cs typeface="Calibri" pitchFamily="34" charset="0"/>
              </a:rPr>
              <a:t>Odour </a:t>
            </a:r>
            <a:r>
              <a:rPr lang="en-AU" sz="2000" dirty="0">
                <a:latin typeface="Calibri" pitchFamily="34" charset="0"/>
                <a:cs typeface="Calibri" pitchFamily="34" charset="0"/>
              </a:rPr>
              <a:t>– hydrocarbons are volatile because they have weak intermolecular forces and they have characteristic smells.</a:t>
            </a:r>
          </a:p>
          <a:p>
            <a:pPr eaLnBrk="1" hangingPunct="1">
              <a:buFontTx/>
              <a:buAutoNum type="arabicPeriod"/>
            </a:pPr>
            <a:r>
              <a:rPr lang="en-AU" sz="2000" dirty="0">
                <a:latin typeface="Calibri" pitchFamily="34" charset="0"/>
                <a:cs typeface="Calibri" pitchFamily="34" charset="0"/>
              </a:rPr>
              <a:t>Do not conduct heat or electricity.</a:t>
            </a:r>
          </a:p>
          <a:p>
            <a:pPr eaLnBrk="1" hangingPunct="1">
              <a:buFontTx/>
              <a:buAutoNum type="arabicPeriod"/>
            </a:pPr>
            <a:r>
              <a:rPr lang="en-AU" sz="2000" dirty="0">
                <a:latin typeface="Calibri" pitchFamily="34" charset="0"/>
                <a:cs typeface="Calibri" pitchFamily="34" charset="0"/>
              </a:rPr>
              <a:t>As the C chain gets longer the hydrocarbons change from gas to liquid to solid.</a:t>
            </a:r>
          </a:p>
          <a:p>
            <a:pPr eaLnBrk="1" hangingPunct="1">
              <a:buFontTx/>
              <a:buAutoNum type="arabicPeriod"/>
            </a:pPr>
            <a:r>
              <a:rPr lang="en-AU" sz="2000" dirty="0">
                <a:latin typeface="Calibri" pitchFamily="34" charset="0"/>
                <a:cs typeface="Calibri" pitchFamily="34" charset="0"/>
              </a:rPr>
              <a:t>Combustion of alkanes. Alkanes are very good fuels.  You must know the equations for </a:t>
            </a:r>
            <a:r>
              <a:rPr lang="en-AU" sz="2000" b="1" dirty="0">
                <a:latin typeface="Calibri" pitchFamily="34" charset="0"/>
                <a:cs typeface="Calibri" pitchFamily="34" charset="0"/>
              </a:rPr>
              <a:t>complete and incomplete combustion.</a:t>
            </a:r>
            <a:r>
              <a:rPr lang="en-AU" sz="2000" dirty="0">
                <a:latin typeface="Calibri" pitchFamily="34" charset="0"/>
                <a:cs typeface="Calibri" pitchFamily="34" charset="0"/>
              </a:rPr>
              <a:t>  You must know that the products of combustion for both complete and incomplete combustion</a:t>
            </a:r>
            <a:r>
              <a:rPr lang="en-AU" sz="2000" dirty="0" smtClean="0">
                <a:latin typeface="Calibri" pitchFamily="34" charset="0"/>
                <a:cs typeface="Calibri" pitchFamily="34" charset="0"/>
              </a:rPr>
              <a:t>.</a:t>
            </a:r>
          </a:p>
          <a:p>
            <a:pPr eaLnBrk="1" hangingPunct="1">
              <a:buFontTx/>
              <a:buAutoNum type="arabicPeriod"/>
            </a:pPr>
            <a:r>
              <a:rPr lang="en-AU" sz="2000" dirty="0" smtClean="0">
                <a:latin typeface="Calibri" pitchFamily="34" charset="0"/>
                <a:cs typeface="Calibri" pitchFamily="34" charset="0"/>
              </a:rPr>
              <a:t>Alkanes are non-polar so they are</a:t>
            </a:r>
          </a:p>
          <a:p>
            <a:pPr marL="0" indent="0" eaLnBrk="1" hangingPunct="1"/>
            <a:r>
              <a:rPr lang="en-AU" sz="2000" dirty="0" smtClean="0">
                <a:latin typeface="Calibri" pitchFamily="34" charset="0"/>
                <a:cs typeface="Calibri" pitchFamily="34" charset="0"/>
              </a:rPr>
              <a:t>        </a:t>
            </a:r>
            <a:r>
              <a:rPr lang="en-AU" sz="2000" b="1" dirty="0" smtClean="0">
                <a:latin typeface="Calibri" pitchFamily="34" charset="0"/>
                <a:cs typeface="Calibri" pitchFamily="34" charset="0"/>
              </a:rPr>
              <a:t>not soluble </a:t>
            </a:r>
            <a:r>
              <a:rPr lang="en-AU" sz="2000" dirty="0" smtClean="0">
                <a:latin typeface="Calibri" pitchFamily="34" charset="0"/>
                <a:cs typeface="Calibri" pitchFamily="34" charset="0"/>
              </a:rPr>
              <a:t>in water</a:t>
            </a:r>
            <a:endParaRPr lang="en-GB" sz="2000" dirty="0">
              <a:latin typeface="Calibri" pitchFamily="34" charset="0"/>
              <a:cs typeface="Calibri" pitchFamily="34" charset="0"/>
            </a:endParaRPr>
          </a:p>
        </p:txBody>
      </p:sp>
      <p:pic>
        <p:nvPicPr>
          <p:cNvPr id="13"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7200" y="4981575"/>
            <a:ext cx="4572000" cy="181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79513" y="404665"/>
            <a:ext cx="8712969" cy="461665"/>
          </a:xfrm>
          <a:prstGeom prst="rect">
            <a:avLst/>
          </a:prstGeom>
          <a:solidFill>
            <a:srgbClr val="67FB03"/>
          </a:solidFill>
          <a:ln>
            <a:solidFill>
              <a:schemeClr val="tx1"/>
            </a:solidFill>
          </a:ln>
        </p:spPr>
        <p:txBody>
          <a:bodyPr wrap="square" rtlCol="0">
            <a:spAutoFit/>
          </a:bodyPr>
          <a:lstStyle/>
          <a:p>
            <a:pPr algn="ctr"/>
            <a:r>
              <a:rPr lang="en-NZ" sz="2400" b="1" dirty="0" smtClean="0">
                <a:latin typeface="+mn-lt"/>
                <a:cs typeface="Calibri" pitchFamily="34" charset="0"/>
              </a:rPr>
              <a:t>Chemical and physical properties of alkanes</a:t>
            </a:r>
            <a:endParaRPr lang="en-NZ" sz="2400" b="1" dirty="0">
              <a:latin typeface="+mn-lt"/>
              <a:cs typeface="Calibri" pitchFamily="34" charset="0"/>
            </a:endParaRPr>
          </a:p>
        </p:txBody>
      </p:sp>
      <p:sp>
        <p:nvSpPr>
          <p:cNvPr id="3" name="Footer Placeholder 2"/>
          <p:cNvSpPr>
            <a:spLocks noGrp="1"/>
          </p:cNvSpPr>
          <p:nvPr>
            <p:ph type="ftr" sz="quarter" idx="11"/>
          </p:nvPr>
        </p:nvSpPr>
        <p:spPr/>
        <p:txBody>
          <a:bodyPr/>
          <a:lstStyle/>
          <a:p>
            <a:pPr>
              <a:defRPr/>
            </a:pPr>
            <a:r>
              <a:rPr lang="en-US" smtClean="0"/>
              <a:t>GZ Science Resources 2013</a:t>
            </a:r>
            <a:endParaRPr lang="en-US"/>
          </a:p>
        </p:txBody>
      </p:sp>
    </p:spTree>
    <p:extLst>
      <p:ext uri="{BB962C8B-B14F-4D97-AF65-F5344CB8AC3E}">
        <p14:creationId xmlns:p14="http://schemas.microsoft.com/office/powerpoint/2010/main" val="721758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79400" y="1143000"/>
            <a:ext cx="8610600" cy="553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NZ" sz="1600" b="1" dirty="0">
                <a:latin typeface="Calibri" pitchFamily="34" charset="0"/>
                <a:cs typeface="Calibri" pitchFamily="34" charset="0"/>
              </a:rPr>
              <a:t>This achievement standard involves demonstrating understanding of the properties of selected organic compounds.</a:t>
            </a:r>
          </a:p>
          <a:p>
            <a:pPr eaLnBrk="1" hangingPunct="1"/>
            <a:r>
              <a:rPr lang="en-NZ" sz="1400" dirty="0">
                <a:latin typeface="Calibri" pitchFamily="34" charset="0"/>
                <a:cs typeface="Calibri" pitchFamily="34" charset="0"/>
              </a:rPr>
              <a:t>Selected organic compounds are limited to: alkanes, alkenes, alkynes, </a:t>
            </a:r>
            <a:r>
              <a:rPr lang="en-NZ" sz="1400" dirty="0" err="1">
                <a:latin typeface="Calibri" pitchFamily="34" charset="0"/>
                <a:cs typeface="Calibri" pitchFamily="34" charset="0"/>
              </a:rPr>
              <a:t>haloalkanes</a:t>
            </a:r>
            <a:r>
              <a:rPr lang="en-NZ" sz="1400" dirty="0">
                <a:latin typeface="Calibri" pitchFamily="34" charset="0"/>
                <a:cs typeface="Calibri" pitchFamily="34" charset="0"/>
              </a:rPr>
              <a:t>, primary amines, alcohols, and carboxylic acids.</a:t>
            </a:r>
          </a:p>
          <a:p>
            <a:pPr eaLnBrk="1" hangingPunct="1"/>
            <a:endParaRPr lang="en-NZ" sz="1400" dirty="0">
              <a:latin typeface="Calibri" pitchFamily="34" charset="0"/>
              <a:cs typeface="Calibri" pitchFamily="34" charset="0"/>
            </a:endParaRPr>
          </a:p>
          <a:p>
            <a:pPr eaLnBrk="1" hangingPunct="1"/>
            <a:r>
              <a:rPr lang="en-NZ" sz="1400" dirty="0">
                <a:latin typeface="Calibri" pitchFamily="34" charset="0"/>
                <a:cs typeface="Calibri" pitchFamily="34" charset="0"/>
              </a:rPr>
              <a:t>Properties are limited to:</a:t>
            </a:r>
          </a:p>
          <a:p>
            <a:pPr eaLnBrk="1" hangingPunct="1"/>
            <a:r>
              <a:rPr lang="en-NZ" sz="1400" dirty="0">
                <a:latin typeface="Calibri" pitchFamily="34" charset="0"/>
                <a:cs typeface="Calibri" pitchFamily="34" charset="0"/>
              </a:rPr>
              <a:t>•	structural and geometric (</a:t>
            </a:r>
            <a:r>
              <a:rPr lang="en-NZ" sz="1400" dirty="0" err="1">
                <a:latin typeface="Calibri" pitchFamily="34" charset="0"/>
                <a:cs typeface="Calibri" pitchFamily="34" charset="0"/>
              </a:rPr>
              <a:t>cis</a:t>
            </a:r>
            <a:r>
              <a:rPr lang="en-NZ" sz="1400" dirty="0">
                <a:latin typeface="Calibri" pitchFamily="34" charset="0"/>
                <a:cs typeface="Calibri" pitchFamily="34" charset="0"/>
              </a:rPr>
              <a:t>–trans) isomerism.</a:t>
            </a:r>
          </a:p>
          <a:p>
            <a:pPr eaLnBrk="1" hangingPunct="1"/>
            <a:r>
              <a:rPr lang="en-NZ" sz="1400" dirty="0">
                <a:latin typeface="Calibri" pitchFamily="34" charset="0"/>
                <a:cs typeface="Calibri" pitchFamily="34" charset="0"/>
              </a:rPr>
              <a:t>•	classification of alcohols and </a:t>
            </a:r>
            <a:r>
              <a:rPr lang="en-NZ" sz="1400" dirty="0" err="1">
                <a:latin typeface="Calibri" pitchFamily="34" charset="0"/>
                <a:cs typeface="Calibri" pitchFamily="34" charset="0"/>
              </a:rPr>
              <a:t>haloalkanes</a:t>
            </a:r>
            <a:r>
              <a:rPr lang="en-NZ" sz="1400" dirty="0">
                <a:latin typeface="Calibri" pitchFamily="34" charset="0"/>
                <a:cs typeface="Calibri" pitchFamily="34" charset="0"/>
              </a:rPr>
              <a:t> as primary, secondary or tertiary.</a:t>
            </a:r>
          </a:p>
          <a:p>
            <a:pPr eaLnBrk="1" hangingPunct="1"/>
            <a:r>
              <a:rPr lang="en-NZ" sz="1400" dirty="0">
                <a:latin typeface="Calibri" pitchFamily="34" charset="0"/>
                <a:cs typeface="Calibri" pitchFamily="34" charset="0"/>
              </a:rPr>
              <a:t>•	solubility, melting and boiling points.</a:t>
            </a:r>
          </a:p>
          <a:p>
            <a:pPr eaLnBrk="1" hangingPunct="1"/>
            <a:r>
              <a:rPr lang="en-NZ" sz="1400" dirty="0">
                <a:latin typeface="Calibri" pitchFamily="34" charset="0"/>
                <a:cs typeface="Calibri" pitchFamily="34" charset="0"/>
              </a:rPr>
              <a:t>•	chemical reactions.</a:t>
            </a:r>
          </a:p>
          <a:p>
            <a:pPr eaLnBrk="1" hangingPunct="1"/>
            <a:endParaRPr lang="en-GB" sz="1400" dirty="0">
              <a:latin typeface="Calibri" pitchFamily="34" charset="0"/>
              <a:cs typeface="Calibri" pitchFamily="34" charset="0"/>
            </a:endParaRPr>
          </a:p>
          <a:p>
            <a:pPr eaLnBrk="1" hangingPunct="1"/>
            <a:r>
              <a:rPr lang="en-GB" sz="1400" dirty="0" smtClean="0">
                <a:latin typeface="Calibri" pitchFamily="34" charset="0"/>
                <a:cs typeface="Calibri" pitchFamily="34" charset="0"/>
              </a:rPr>
              <a:t>Chemical </a:t>
            </a:r>
            <a:r>
              <a:rPr lang="en-GB" sz="1400" dirty="0">
                <a:latin typeface="Calibri" pitchFamily="34" charset="0"/>
                <a:cs typeface="Calibri" pitchFamily="34" charset="0"/>
              </a:rPr>
              <a:t>reactions are limited to:</a:t>
            </a:r>
          </a:p>
          <a:p>
            <a:pPr eaLnBrk="1" hangingPunct="1"/>
            <a:r>
              <a:rPr lang="en-GB" sz="1400" dirty="0">
                <a:latin typeface="Calibri" pitchFamily="34" charset="0"/>
                <a:cs typeface="Calibri" pitchFamily="34" charset="0"/>
              </a:rPr>
              <a:t>•	addition reactions of alkenes with H</a:t>
            </a:r>
            <a:r>
              <a:rPr lang="en-GB" sz="1400" baseline="-25000" dirty="0">
                <a:latin typeface="Calibri" pitchFamily="34" charset="0"/>
                <a:cs typeface="Calibri" pitchFamily="34" charset="0"/>
              </a:rPr>
              <a:t>2</a:t>
            </a:r>
            <a:r>
              <a:rPr lang="en-GB" sz="1400" dirty="0">
                <a:latin typeface="Calibri" pitchFamily="34" charset="0"/>
                <a:cs typeface="Calibri" pitchFamily="34" charset="0"/>
              </a:rPr>
              <a:t>/</a:t>
            </a:r>
            <a:r>
              <a:rPr lang="en-GB" sz="1400" dirty="0" err="1">
                <a:latin typeface="Calibri" pitchFamily="34" charset="0"/>
                <a:cs typeface="Calibri" pitchFamily="34" charset="0"/>
              </a:rPr>
              <a:t>Pt</a:t>
            </a:r>
            <a:r>
              <a:rPr lang="en-GB" sz="1400" dirty="0">
                <a:latin typeface="Calibri" pitchFamily="34" charset="0"/>
                <a:cs typeface="Calibri" pitchFamily="34" charset="0"/>
              </a:rPr>
              <a:t>, Cl</a:t>
            </a:r>
            <a:r>
              <a:rPr lang="en-GB" sz="1400" baseline="-25000" dirty="0">
                <a:latin typeface="Calibri" pitchFamily="34" charset="0"/>
                <a:cs typeface="Calibri" pitchFamily="34" charset="0"/>
              </a:rPr>
              <a:t>2</a:t>
            </a:r>
            <a:r>
              <a:rPr lang="en-GB" sz="1400" dirty="0">
                <a:latin typeface="Calibri" pitchFamily="34" charset="0"/>
                <a:cs typeface="Calibri" pitchFamily="34" charset="0"/>
              </a:rPr>
              <a:t>, Br</a:t>
            </a:r>
            <a:r>
              <a:rPr lang="en-GB" sz="1400" baseline="-25000" dirty="0">
                <a:latin typeface="Calibri" pitchFamily="34" charset="0"/>
                <a:cs typeface="Calibri" pitchFamily="34" charset="0"/>
              </a:rPr>
              <a:t>2</a:t>
            </a:r>
            <a:r>
              <a:rPr lang="en-GB" sz="1400" dirty="0">
                <a:latin typeface="Calibri" pitchFamily="34" charset="0"/>
                <a:cs typeface="Calibri" pitchFamily="34" charset="0"/>
              </a:rPr>
              <a:t>, H</a:t>
            </a:r>
            <a:r>
              <a:rPr lang="en-GB" sz="1400" baseline="-25000" dirty="0">
                <a:latin typeface="Calibri" pitchFamily="34" charset="0"/>
                <a:cs typeface="Calibri" pitchFamily="34" charset="0"/>
              </a:rPr>
              <a:t>2</a:t>
            </a:r>
            <a:r>
              <a:rPr lang="en-GB" sz="1400" dirty="0">
                <a:latin typeface="Calibri" pitchFamily="34" charset="0"/>
                <a:cs typeface="Calibri" pitchFamily="34" charset="0"/>
              </a:rPr>
              <a:t>O/H</a:t>
            </a:r>
            <a:r>
              <a:rPr lang="en-GB" sz="1400" baseline="30000" dirty="0">
                <a:latin typeface="Calibri" pitchFamily="34" charset="0"/>
                <a:cs typeface="Calibri" pitchFamily="34" charset="0"/>
              </a:rPr>
              <a:t>+</a:t>
            </a:r>
            <a:r>
              <a:rPr lang="en-GB" sz="1400" dirty="0">
                <a:latin typeface="Calibri" pitchFamily="34" charset="0"/>
                <a:cs typeface="Calibri" pitchFamily="34" charset="0"/>
              </a:rPr>
              <a:t> (conc. H</a:t>
            </a:r>
            <a:r>
              <a:rPr lang="en-GB" sz="1400" baseline="-25000" dirty="0">
                <a:latin typeface="Calibri" pitchFamily="34" charset="0"/>
                <a:cs typeface="Calibri" pitchFamily="34" charset="0"/>
              </a:rPr>
              <a:t>2</a:t>
            </a:r>
            <a:r>
              <a:rPr lang="en-GB" sz="1400" dirty="0">
                <a:latin typeface="Calibri" pitchFamily="34" charset="0"/>
                <a:cs typeface="Calibri" pitchFamily="34" charset="0"/>
              </a:rPr>
              <a:t>SO</a:t>
            </a:r>
            <a:r>
              <a:rPr lang="en-GB" sz="1400" baseline="-25000" dirty="0">
                <a:latin typeface="Calibri" pitchFamily="34" charset="0"/>
                <a:cs typeface="Calibri" pitchFamily="34" charset="0"/>
              </a:rPr>
              <a:t>4</a:t>
            </a:r>
            <a:r>
              <a:rPr lang="en-GB" sz="1400" dirty="0">
                <a:latin typeface="Calibri" pitchFamily="34" charset="0"/>
                <a:cs typeface="Calibri" pitchFamily="34" charset="0"/>
              </a:rPr>
              <a:t>/H</a:t>
            </a:r>
            <a:r>
              <a:rPr lang="en-GB" sz="1400" baseline="-25000" dirty="0">
                <a:latin typeface="Calibri" pitchFamily="34" charset="0"/>
                <a:cs typeface="Calibri" pitchFamily="34" charset="0"/>
              </a:rPr>
              <a:t>2</a:t>
            </a:r>
            <a:r>
              <a:rPr lang="en-GB" sz="1400" dirty="0">
                <a:latin typeface="Calibri" pitchFamily="34" charset="0"/>
                <a:cs typeface="Calibri" pitchFamily="34" charset="0"/>
              </a:rPr>
              <a:t>O) and hydrogen halides (including identification of major and minor products on addition to asymmetric alkenes), polymerisation</a:t>
            </a:r>
          </a:p>
          <a:p>
            <a:pPr eaLnBrk="1" hangingPunct="1"/>
            <a:r>
              <a:rPr lang="en-GB" sz="1400" dirty="0">
                <a:latin typeface="Calibri" pitchFamily="34" charset="0"/>
                <a:cs typeface="Calibri" pitchFamily="34" charset="0"/>
              </a:rPr>
              <a:t>•	substitution reactions of:</a:t>
            </a:r>
          </a:p>
          <a:p>
            <a:pPr eaLnBrk="1" hangingPunct="1"/>
            <a:r>
              <a:rPr lang="en-GB" sz="1400" dirty="0">
                <a:latin typeface="Calibri" pitchFamily="34" charset="0"/>
                <a:cs typeface="Calibri" pitchFamily="34" charset="0"/>
              </a:rPr>
              <a:t>-	alkanes with halogens (limited to </a:t>
            </a:r>
            <a:r>
              <a:rPr lang="en-GB" sz="1400" dirty="0" err="1">
                <a:latin typeface="Calibri" pitchFamily="34" charset="0"/>
                <a:cs typeface="Calibri" pitchFamily="34" charset="0"/>
              </a:rPr>
              <a:t>monosubstitution</a:t>
            </a:r>
            <a:r>
              <a:rPr lang="en-GB" sz="1400" dirty="0">
                <a:latin typeface="Calibri" pitchFamily="34" charset="0"/>
                <a:cs typeface="Calibri" pitchFamily="34" charset="0"/>
              </a:rPr>
              <a:t>)</a:t>
            </a:r>
          </a:p>
          <a:p>
            <a:pPr eaLnBrk="1" hangingPunct="1"/>
            <a:r>
              <a:rPr lang="en-GB" sz="1400" dirty="0">
                <a:latin typeface="Calibri" pitchFamily="34" charset="0"/>
                <a:cs typeface="Calibri" pitchFamily="34" charset="0"/>
              </a:rPr>
              <a:t>-	alcohols with hydrogen halides</a:t>
            </a:r>
          </a:p>
          <a:p>
            <a:pPr eaLnBrk="1" hangingPunct="1"/>
            <a:r>
              <a:rPr lang="en-GB" sz="1400" dirty="0">
                <a:latin typeface="Calibri" pitchFamily="34" charset="0"/>
                <a:cs typeface="Calibri" pitchFamily="34" charset="0"/>
              </a:rPr>
              <a:t>-	</a:t>
            </a:r>
            <a:r>
              <a:rPr lang="en-GB" sz="1400" dirty="0" err="1">
                <a:latin typeface="Calibri" pitchFamily="34" charset="0"/>
                <a:cs typeface="Calibri" pitchFamily="34" charset="0"/>
              </a:rPr>
              <a:t>haloalkanes</a:t>
            </a:r>
            <a:r>
              <a:rPr lang="en-GB" sz="1400" dirty="0">
                <a:latin typeface="Calibri" pitchFamily="34" charset="0"/>
                <a:cs typeface="Calibri" pitchFamily="34" charset="0"/>
              </a:rPr>
              <a:t> with ammonia</a:t>
            </a:r>
          </a:p>
          <a:p>
            <a:pPr eaLnBrk="1" hangingPunct="1"/>
            <a:r>
              <a:rPr lang="en-GB" sz="1400" dirty="0">
                <a:latin typeface="Calibri" pitchFamily="34" charset="0"/>
                <a:cs typeface="Calibri" pitchFamily="34" charset="0"/>
              </a:rPr>
              <a:t>•	oxidation of:</a:t>
            </a:r>
          </a:p>
          <a:p>
            <a:pPr eaLnBrk="1" hangingPunct="1"/>
            <a:r>
              <a:rPr lang="en-GB" sz="1400" dirty="0">
                <a:latin typeface="Calibri" pitchFamily="34" charset="0"/>
                <a:cs typeface="Calibri" pitchFamily="34" charset="0"/>
              </a:rPr>
              <a:t>-	primary alcohols to form carboxylic acids with </a:t>
            </a:r>
            <a:r>
              <a:rPr lang="en-GB" sz="1400" dirty="0" smtClean="0">
                <a:latin typeface="Calibri" pitchFamily="34" charset="0"/>
                <a:cs typeface="Calibri" pitchFamily="34" charset="0"/>
              </a:rPr>
              <a:t>MnO</a:t>
            </a:r>
            <a:r>
              <a:rPr lang="en-GB" sz="1400" baseline="-25000" dirty="0" smtClean="0">
                <a:latin typeface="Calibri" pitchFamily="34" charset="0"/>
                <a:cs typeface="Calibri" pitchFamily="34" charset="0"/>
              </a:rPr>
              <a:t>4</a:t>
            </a:r>
            <a:r>
              <a:rPr lang="en-GB" sz="1400" baseline="30000" dirty="0" smtClean="0">
                <a:latin typeface="Calibri" pitchFamily="34" charset="0"/>
                <a:cs typeface="Calibri" pitchFamily="34" charset="0"/>
              </a:rPr>
              <a:t>-</a:t>
            </a:r>
            <a:r>
              <a:rPr lang="en-GB" sz="1400" dirty="0">
                <a:latin typeface="Calibri" pitchFamily="34" charset="0"/>
                <a:cs typeface="Calibri" pitchFamily="34" charset="0"/>
              </a:rPr>
              <a:t>/H</a:t>
            </a:r>
            <a:r>
              <a:rPr lang="en-GB" sz="1400" baseline="30000" dirty="0">
                <a:latin typeface="Calibri" pitchFamily="34" charset="0"/>
                <a:cs typeface="Calibri" pitchFamily="34" charset="0"/>
              </a:rPr>
              <a:t>+</a:t>
            </a:r>
            <a:r>
              <a:rPr lang="en-GB" sz="1400" dirty="0">
                <a:latin typeface="Calibri" pitchFamily="34" charset="0"/>
                <a:cs typeface="Calibri" pitchFamily="34" charset="0"/>
              </a:rPr>
              <a:t> or Cr</a:t>
            </a:r>
            <a:r>
              <a:rPr lang="en-GB" sz="1400" baseline="-25000" dirty="0">
                <a:latin typeface="Calibri" pitchFamily="34" charset="0"/>
                <a:cs typeface="Calibri" pitchFamily="34" charset="0"/>
              </a:rPr>
              <a:t>2</a:t>
            </a:r>
            <a:r>
              <a:rPr lang="en-GB" sz="1400" dirty="0">
                <a:latin typeface="Calibri" pitchFamily="34" charset="0"/>
                <a:cs typeface="Calibri" pitchFamily="34" charset="0"/>
              </a:rPr>
              <a:t>O</a:t>
            </a:r>
            <a:r>
              <a:rPr lang="en-GB" sz="1400" baseline="-25000" dirty="0">
                <a:latin typeface="Calibri" pitchFamily="34" charset="0"/>
                <a:cs typeface="Calibri" pitchFamily="34" charset="0"/>
              </a:rPr>
              <a:t>7</a:t>
            </a:r>
            <a:r>
              <a:rPr lang="en-GB" sz="1400" baseline="30000" dirty="0">
                <a:latin typeface="Calibri" pitchFamily="34" charset="0"/>
                <a:cs typeface="Calibri" pitchFamily="34" charset="0"/>
              </a:rPr>
              <a:t>2-</a:t>
            </a:r>
            <a:r>
              <a:rPr lang="en-GB" sz="1400" dirty="0">
                <a:latin typeface="Calibri" pitchFamily="34" charset="0"/>
                <a:cs typeface="Calibri" pitchFamily="34" charset="0"/>
              </a:rPr>
              <a:t>/H</a:t>
            </a:r>
            <a:r>
              <a:rPr lang="en-GB" sz="1400" baseline="30000" dirty="0">
                <a:latin typeface="Calibri" pitchFamily="34" charset="0"/>
                <a:cs typeface="Calibri" pitchFamily="34" charset="0"/>
              </a:rPr>
              <a:t>+</a:t>
            </a:r>
          </a:p>
          <a:p>
            <a:pPr eaLnBrk="1" hangingPunct="1"/>
            <a:r>
              <a:rPr lang="en-GB" sz="1400" dirty="0">
                <a:latin typeface="Calibri" pitchFamily="34" charset="0"/>
                <a:cs typeface="Calibri" pitchFamily="34" charset="0"/>
              </a:rPr>
              <a:t>-	alkenes with MnO</a:t>
            </a:r>
            <a:r>
              <a:rPr lang="en-GB" sz="1400" baseline="-25000" dirty="0">
                <a:latin typeface="Calibri" pitchFamily="34" charset="0"/>
                <a:cs typeface="Calibri" pitchFamily="34" charset="0"/>
              </a:rPr>
              <a:t>4</a:t>
            </a:r>
            <a:r>
              <a:rPr lang="en-GB" sz="1400" baseline="30000" dirty="0">
                <a:latin typeface="Calibri" pitchFamily="34" charset="0"/>
                <a:cs typeface="Calibri" pitchFamily="34" charset="0"/>
              </a:rPr>
              <a:t>–</a:t>
            </a:r>
            <a:r>
              <a:rPr lang="en-GB" sz="1400" dirty="0">
                <a:latin typeface="Calibri" pitchFamily="34" charset="0"/>
                <a:cs typeface="Calibri" pitchFamily="34" charset="0"/>
              </a:rPr>
              <a:t>/H</a:t>
            </a:r>
            <a:r>
              <a:rPr lang="en-GB" sz="1400" baseline="30000" dirty="0">
                <a:latin typeface="Calibri" pitchFamily="34" charset="0"/>
                <a:cs typeface="Calibri" pitchFamily="34" charset="0"/>
              </a:rPr>
              <a:t>+</a:t>
            </a:r>
          </a:p>
          <a:p>
            <a:pPr eaLnBrk="1" hangingPunct="1"/>
            <a:r>
              <a:rPr lang="en-GB" sz="1400" dirty="0">
                <a:latin typeface="Calibri" pitchFamily="34" charset="0"/>
                <a:cs typeface="Calibri" pitchFamily="34" charset="0"/>
              </a:rPr>
              <a:t>•	elimination of:</a:t>
            </a:r>
          </a:p>
          <a:p>
            <a:pPr eaLnBrk="1" hangingPunct="1"/>
            <a:r>
              <a:rPr lang="en-GB" sz="1400" dirty="0">
                <a:latin typeface="Calibri" pitchFamily="34" charset="0"/>
                <a:cs typeface="Calibri" pitchFamily="34" charset="0"/>
              </a:rPr>
              <a:t>-	water from alcohols</a:t>
            </a:r>
          </a:p>
          <a:p>
            <a:pPr eaLnBrk="1" hangingPunct="1"/>
            <a:r>
              <a:rPr lang="en-GB" sz="1400" dirty="0">
                <a:latin typeface="Calibri" pitchFamily="34" charset="0"/>
                <a:cs typeface="Calibri" pitchFamily="34" charset="0"/>
              </a:rPr>
              <a:t>-	hydrogen halides from </a:t>
            </a:r>
            <a:r>
              <a:rPr lang="en-GB" sz="1400" dirty="0" err="1">
                <a:latin typeface="Calibri" pitchFamily="34" charset="0"/>
                <a:cs typeface="Calibri" pitchFamily="34" charset="0"/>
              </a:rPr>
              <a:t>haloalkanes</a:t>
            </a:r>
            <a:endParaRPr lang="en-GB" sz="1400" dirty="0">
              <a:latin typeface="Calibri" pitchFamily="34" charset="0"/>
              <a:cs typeface="Calibri" pitchFamily="34" charset="0"/>
            </a:endParaRPr>
          </a:p>
          <a:p>
            <a:pPr eaLnBrk="1" hangingPunct="1"/>
            <a:r>
              <a:rPr lang="en-GB" sz="1400" dirty="0">
                <a:latin typeface="Calibri" pitchFamily="34" charset="0"/>
                <a:cs typeface="Calibri" pitchFamily="34" charset="0"/>
              </a:rPr>
              <a:t>•	acid–base reactions of carboxylic acids and amines.</a:t>
            </a:r>
          </a:p>
        </p:txBody>
      </p:sp>
      <p:sp>
        <p:nvSpPr>
          <p:cNvPr id="4" name="Rectangle 10"/>
          <p:cNvSpPr txBox="1">
            <a:spLocks noChangeArrowheads="1"/>
          </p:cNvSpPr>
          <p:nvPr/>
        </p:nvSpPr>
        <p:spPr>
          <a:xfrm>
            <a:off x="519752" y="381000"/>
            <a:ext cx="8229600" cy="381000"/>
          </a:xfrm>
          <a:prstGeom prst="rect">
            <a:avLst/>
          </a:prstGeom>
          <a:solidFill>
            <a:srgbClr val="67FB03"/>
          </a:solidFill>
          <a:ln w="12700">
            <a:solidFill>
              <a:schemeClr val="hlink"/>
            </a:solidFill>
            <a:miter lim="800000"/>
            <a:headEnd/>
            <a:tailEnd/>
          </a:ln>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NZ" sz="2400" b="1" dirty="0" smtClean="0">
                <a:solidFill>
                  <a:schemeClr val="tx1"/>
                </a:solidFill>
                <a:latin typeface="+mn-lt"/>
                <a:cs typeface="Calibri" pitchFamily="34" charset="0"/>
              </a:rPr>
              <a:t>Achievement Standard</a:t>
            </a:r>
            <a:endParaRPr lang="en-US" sz="2400" b="1" dirty="0" smtClean="0">
              <a:solidFill>
                <a:schemeClr val="tx1"/>
              </a:solidFill>
              <a:latin typeface="+mn-lt"/>
              <a:cs typeface="Calibri" pitchFamily="34" charset="0"/>
            </a:endParaRPr>
          </a:p>
        </p:txBody>
      </p:sp>
    </p:spTree>
    <p:extLst>
      <p:ext uri="{BB962C8B-B14F-4D97-AF65-F5344CB8AC3E}">
        <p14:creationId xmlns:p14="http://schemas.microsoft.com/office/powerpoint/2010/main" val="21337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GZ Science Resources 2013</a:t>
            </a:r>
            <a:endParaRPr lang="en-US"/>
          </a:p>
        </p:txBody>
      </p:sp>
      <p:pic>
        <p:nvPicPr>
          <p:cNvPr id="37892" name="Picture 4" descr="http://ncealevel3science.wikispaces.com/file/view/stategraph.png/43371079/stategraph.png"/>
          <p:cNvPicPr>
            <a:picLocks noChangeAspect="1" noChangeArrowheads="1"/>
          </p:cNvPicPr>
          <p:nvPr/>
        </p:nvPicPr>
        <p:blipFill>
          <a:blip r:embed="rId2">
            <a:clrChange>
              <a:clrFrom>
                <a:srgbClr val="F9F9F9"/>
              </a:clrFrom>
              <a:clrTo>
                <a:srgbClr val="F9F9F9">
                  <a:alpha val="0"/>
                </a:srgbClr>
              </a:clrTo>
            </a:clrChange>
            <a:extLst>
              <a:ext uri="{28A0092B-C50C-407E-A947-70E740481C1C}">
                <a14:useLocalDpi xmlns:a14="http://schemas.microsoft.com/office/drawing/2010/main" val="0"/>
              </a:ext>
            </a:extLst>
          </a:blip>
          <a:srcRect/>
          <a:stretch>
            <a:fillRect/>
          </a:stretch>
        </p:blipFill>
        <p:spPr bwMode="auto">
          <a:xfrm>
            <a:off x="2918479" y="1524000"/>
            <a:ext cx="6431203" cy="40831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3" y="404665"/>
            <a:ext cx="8712969" cy="461665"/>
          </a:xfrm>
          <a:prstGeom prst="rect">
            <a:avLst/>
          </a:prstGeom>
          <a:solidFill>
            <a:srgbClr val="67FB03"/>
          </a:solidFill>
          <a:ln>
            <a:solidFill>
              <a:schemeClr val="tx1"/>
            </a:solidFill>
          </a:ln>
        </p:spPr>
        <p:txBody>
          <a:bodyPr wrap="square" rtlCol="0">
            <a:spAutoFit/>
          </a:bodyPr>
          <a:lstStyle/>
          <a:p>
            <a:pPr algn="ctr"/>
            <a:r>
              <a:rPr lang="en-NZ" sz="2400" b="1" dirty="0" smtClean="0">
                <a:latin typeface="+mn-lt"/>
                <a:cs typeface="Calibri" pitchFamily="34" charset="0"/>
              </a:rPr>
              <a:t>Melting and boiling points of alkanes</a:t>
            </a:r>
            <a:endParaRPr lang="en-NZ" sz="2400" b="1" dirty="0">
              <a:latin typeface="+mn-lt"/>
              <a:cs typeface="Calibri" pitchFamily="34" charset="0"/>
            </a:endParaRPr>
          </a:p>
        </p:txBody>
      </p:sp>
      <p:sp>
        <p:nvSpPr>
          <p:cNvPr id="3" name="TextBox 2"/>
          <p:cNvSpPr txBox="1"/>
          <p:nvPr/>
        </p:nvSpPr>
        <p:spPr>
          <a:xfrm>
            <a:off x="179512" y="1295401"/>
            <a:ext cx="2944688" cy="4801314"/>
          </a:xfrm>
          <a:prstGeom prst="rect">
            <a:avLst/>
          </a:prstGeom>
          <a:noFill/>
        </p:spPr>
        <p:txBody>
          <a:bodyPr wrap="square" rtlCol="0">
            <a:spAutoFit/>
          </a:bodyPr>
          <a:lstStyle/>
          <a:p>
            <a:r>
              <a:rPr lang="en-NZ" dirty="0" smtClean="0">
                <a:latin typeface="Calibri" pitchFamily="34" charset="0"/>
                <a:cs typeface="Calibri" pitchFamily="34" charset="0"/>
              </a:rPr>
              <a:t>Alkanes are non-polar molecules and are bonded together by weak intermolecular forces. As the number of carbons increase so does the Molar Mass of the molecule. The larger the molar mass the more total valence electrons are available. These valance electrons can randomly cluster on one side or the other creating an instantaneous polar end – thereby creating a bond to another molecules instantaneous polar end </a:t>
            </a:r>
            <a:endParaRPr lang="en-NZ" dirty="0">
              <a:latin typeface="Calibri" pitchFamily="34" charset="0"/>
              <a:cs typeface="Calibri" pitchFamily="34" charset="0"/>
            </a:endParaRPr>
          </a:p>
        </p:txBody>
      </p:sp>
      <p:sp>
        <p:nvSpPr>
          <p:cNvPr id="4" name="TextBox 3"/>
          <p:cNvSpPr txBox="1"/>
          <p:nvPr/>
        </p:nvSpPr>
        <p:spPr>
          <a:xfrm>
            <a:off x="3581401" y="5607139"/>
            <a:ext cx="5311081" cy="923330"/>
          </a:xfrm>
          <a:prstGeom prst="rect">
            <a:avLst/>
          </a:prstGeom>
          <a:noFill/>
        </p:spPr>
        <p:txBody>
          <a:bodyPr wrap="square" rtlCol="0">
            <a:spAutoFit/>
          </a:bodyPr>
          <a:lstStyle/>
          <a:p>
            <a:r>
              <a:rPr lang="en-NZ" dirty="0" smtClean="0">
                <a:latin typeface="Calibri" pitchFamily="34" charset="0"/>
                <a:cs typeface="Calibri" pitchFamily="34" charset="0"/>
              </a:rPr>
              <a:t>The greater the number of carbons the stronger the bond between molecules therefore the higher the melting and boiling point.</a:t>
            </a:r>
            <a:endParaRPr lang="en-NZ" dirty="0">
              <a:latin typeface="Calibri" pitchFamily="34" charset="0"/>
              <a:cs typeface="Calibri" pitchFamily="34" charset="0"/>
            </a:endParaRPr>
          </a:p>
        </p:txBody>
      </p:sp>
    </p:spTree>
    <p:extLst>
      <p:ext uri="{BB962C8B-B14F-4D97-AF65-F5344CB8AC3E}">
        <p14:creationId xmlns:p14="http://schemas.microsoft.com/office/powerpoint/2010/main" val="2309235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4"/>
          <p:cNvSpPr txBox="1">
            <a:spLocks noChangeArrowheads="1"/>
          </p:cNvSpPr>
          <p:nvPr/>
        </p:nvSpPr>
        <p:spPr bwMode="auto">
          <a:xfrm>
            <a:off x="457200" y="1219201"/>
            <a:ext cx="8229600" cy="1323439"/>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AU" sz="2000" dirty="0">
                <a:latin typeface="Calibri" pitchFamily="34" charset="0"/>
                <a:cs typeface="Calibri" pitchFamily="34" charset="0"/>
              </a:rPr>
              <a:t>In petroleum there are many more long chain molecules than can be used (at the present time anyhow) and not enough short chain ones for petrol.  So the long chain molecules are split up into shorter molecules.  This is called </a:t>
            </a:r>
            <a:r>
              <a:rPr lang="en-AU" sz="2000" b="1" dirty="0">
                <a:latin typeface="Calibri" pitchFamily="34" charset="0"/>
                <a:cs typeface="Calibri" pitchFamily="34" charset="0"/>
              </a:rPr>
              <a:t>cracking.</a:t>
            </a:r>
            <a:endParaRPr lang="en-GB" sz="2000" b="1" dirty="0">
              <a:latin typeface="Calibri" pitchFamily="34" charset="0"/>
              <a:cs typeface="Calibri" pitchFamily="34" charset="0"/>
            </a:endParaRPr>
          </a:p>
        </p:txBody>
      </p:sp>
      <p:sp>
        <p:nvSpPr>
          <p:cNvPr id="14340" name="Rectangle 5"/>
          <p:cNvSpPr>
            <a:spLocks noChangeArrowheads="1"/>
          </p:cNvSpPr>
          <p:nvPr/>
        </p:nvSpPr>
        <p:spPr bwMode="auto">
          <a:xfrm>
            <a:off x="457200" y="304800"/>
            <a:ext cx="8229600" cy="381000"/>
          </a:xfrm>
          <a:prstGeom prst="rect">
            <a:avLst/>
          </a:prstGeom>
          <a:solidFill>
            <a:srgbClr val="67FB0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AU" sz="2400" b="1" dirty="0">
                <a:latin typeface="+mn-lt"/>
                <a:cs typeface="Calibri" pitchFamily="34" charset="0"/>
              </a:rPr>
              <a:t>Cracking of alkanes to get Alkenes</a:t>
            </a:r>
            <a:endParaRPr lang="en-US" sz="2400" b="1" dirty="0">
              <a:latin typeface="+mn-lt"/>
              <a:cs typeface="Calibri" pitchFamily="34" charset="0"/>
            </a:endParaRPr>
          </a:p>
        </p:txBody>
      </p:sp>
      <p:sp>
        <p:nvSpPr>
          <p:cNvPr id="14341" name="Text Box 6"/>
          <p:cNvSpPr txBox="1">
            <a:spLocks noChangeArrowheads="1"/>
          </p:cNvSpPr>
          <p:nvPr/>
        </p:nvSpPr>
        <p:spPr bwMode="auto">
          <a:xfrm>
            <a:off x="1333500" y="2895600"/>
            <a:ext cx="6477000" cy="12954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NZ" sz="1000"/>
          </a:p>
          <a:p>
            <a:pPr eaLnBrk="1" hangingPunct="1"/>
            <a:r>
              <a:rPr lang="en-NZ" sz="2000"/>
              <a:t>	          Temp, pressure, catalyst</a:t>
            </a:r>
          </a:p>
          <a:p>
            <a:pPr eaLnBrk="1" hangingPunct="1"/>
            <a:r>
              <a:rPr lang="en-NZ" sz="2000"/>
              <a:t>          C</a:t>
            </a:r>
            <a:r>
              <a:rPr lang="en-NZ" sz="2000" baseline="-25000"/>
              <a:t>10</a:t>
            </a:r>
            <a:r>
              <a:rPr lang="en-NZ" sz="2000"/>
              <a:t>H</a:t>
            </a:r>
            <a:r>
              <a:rPr lang="en-NZ" sz="2000" baseline="-25000"/>
              <a:t>22</a:t>
            </a:r>
            <a:r>
              <a:rPr lang="en-NZ" sz="2000"/>
              <a:t>     ----------------------</a:t>
            </a:r>
            <a:r>
              <a:rPr lang="en-NZ" sz="2000">
                <a:sym typeface="Wingdings" pitchFamily="2" charset="2"/>
              </a:rPr>
              <a:t></a:t>
            </a:r>
            <a:r>
              <a:rPr lang="en-NZ" sz="2000"/>
              <a:t>   C</a:t>
            </a:r>
            <a:r>
              <a:rPr lang="en-NZ" sz="2000" baseline="-25000"/>
              <a:t>8</a:t>
            </a:r>
            <a:r>
              <a:rPr lang="en-NZ" sz="2000"/>
              <a:t>H</a:t>
            </a:r>
            <a:r>
              <a:rPr lang="en-NZ" sz="2000" baseline="-25000"/>
              <a:t>18</a:t>
            </a:r>
            <a:r>
              <a:rPr lang="en-NZ" sz="2000"/>
              <a:t>   +   C</a:t>
            </a:r>
            <a:r>
              <a:rPr lang="en-NZ" sz="2000" baseline="-25000"/>
              <a:t>2</a:t>
            </a:r>
            <a:r>
              <a:rPr lang="en-NZ" sz="2000"/>
              <a:t>H</a:t>
            </a:r>
            <a:r>
              <a:rPr lang="en-NZ" sz="2000" baseline="-25000"/>
              <a:t>4</a:t>
            </a:r>
            <a:endParaRPr lang="en-NZ" sz="2000"/>
          </a:p>
          <a:p>
            <a:pPr eaLnBrk="1" hangingPunct="1"/>
            <a:r>
              <a:rPr lang="en-NZ" sz="2000"/>
              <a:t>     Long hydrocarbon chain             alkane   +   alkene</a:t>
            </a:r>
            <a:endParaRPr lang="en-GB" sz="2000"/>
          </a:p>
        </p:txBody>
      </p:sp>
      <p:sp>
        <p:nvSpPr>
          <p:cNvPr id="2" name="Footer Placeholder 1"/>
          <p:cNvSpPr>
            <a:spLocks noGrp="1"/>
          </p:cNvSpPr>
          <p:nvPr>
            <p:ph type="ftr" sz="quarter" idx="11"/>
          </p:nvPr>
        </p:nvSpPr>
        <p:spPr/>
        <p:txBody>
          <a:bodyPr/>
          <a:lstStyle/>
          <a:p>
            <a:pPr>
              <a:defRPr/>
            </a:pPr>
            <a:r>
              <a:rPr lang="en-US" smtClean="0"/>
              <a:t>GZ Science Resources 2013</a:t>
            </a:r>
            <a:endParaRPr lang="en-US"/>
          </a:p>
        </p:txBody>
      </p:sp>
      <p:pic>
        <p:nvPicPr>
          <p:cNvPr id="40964" name="Picture 4" descr="http://www.swotrevision.com/pages/alevel/chemistry/images/img_3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709" y="4495801"/>
            <a:ext cx="7518585" cy="1352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8047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2" descr="http://2.bp.blogspot.com/-tZNMrc0u5L0/UGCC1KsK4GI/AAAAAAAACJk/YPj4DbglrcQ/s1600/fir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1411"/>
            <a:ext cx="9144000" cy="6096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4175" y="404665"/>
            <a:ext cx="8208912" cy="461665"/>
          </a:xfrm>
          <a:prstGeom prst="rect">
            <a:avLst/>
          </a:prstGeom>
          <a:solidFill>
            <a:srgbClr val="67FB03"/>
          </a:solidFill>
          <a:ln>
            <a:solidFill>
              <a:schemeClr val="tx1"/>
            </a:solidFill>
          </a:ln>
        </p:spPr>
        <p:txBody>
          <a:bodyPr wrap="square" rtlCol="0">
            <a:spAutoFit/>
          </a:bodyPr>
          <a:lstStyle/>
          <a:p>
            <a:pPr algn="ctr"/>
            <a:r>
              <a:rPr lang="en-NZ" sz="2400" b="1" dirty="0" smtClean="0">
                <a:latin typeface="+mn-lt"/>
              </a:rPr>
              <a:t>Combustion of Alkanes</a:t>
            </a:r>
            <a:endParaRPr lang="en-NZ" sz="2400" b="1" dirty="0">
              <a:latin typeface="+mn-lt"/>
            </a:endParaRPr>
          </a:p>
        </p:txBody>
      </p:sp>
      <p:sp>
        <p:nvSpPr>
          <p:cNvPr id="10" name="Text Box 17"/>
          <p:cNvSpPr txBox="1">
            <a:spLocks noChangeArrowheads="1"/>
          </p:cNvSpPr>
          <p:nvPr/>
        </p:nvSpPr>
        <p:spPr bwMode="auto">
          <a:xfrm>
            <a:off x="457200" y="1052737"/>
            <a:ext cx="8229600" cy="1323439"/>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NZ" sz="2000" dirty="0" smtClean="0">
                <a:solidFill>
                  <a:schemeClr val="bg1"/>
                </a:solidFill>
                <a:latin typeface="Calibri" pitchFamily="34" charset="0"/>
                <a:cs typeface="Calibri" pitchFamily="34" charset="0"/>
              </a:rPr>
              <a:t>Combustion </a:t>
            </a:r>
            <a:r>
              <a:rPr lang="en-NZ" sz="2000" dirty="0">
                <a:solidFill>
                  <a:schemeClr val="bg1"/>
                </a:solidFill>
                <a:latin typeface="Calibri" pitchFamily="34" charset="0"/>
                <a:cs typeface="Calibri" pitchFamily="34" charset="0"/>
              </a:rPr>
              <a:t>of hydrocarbons involves the breaking of bonds </a:t>
            </a:r>
            <a:r>
              <a:rPr lang="en-NZ" sz="2000" b="1" dirty="0">
                <a:solidFill>
                  <a:schemeClr val="bg1"/>
                </a:solidFill>
                <a:latin typeface="Calibri" pitchFamily="34" charset="0"/>
                <a:cs typeface="Calibri" pitchFamily="34" charset="0"/>
              </a:rPr>
              <a:t>between the atoms</a:t>
            </a:r>
            <a:r>
              <a:rPr lang="en-NZ" sz="2000" dirty="0">
                <a:solidFill>
                  <a:schemeClr val="bg1"/>
                </a:solidFill>
                <a:latin typeface="Calibri" pitchFamily="34" charset="0"/>
                <a:cs typeface="Calibri" pitchFamily="34" charset="0"/>
              </a:rPr>
              <a:t>, </a:t>
            </a:r>
            <a:r>
              <a:rPr lang="en-NZ" sz="2000" dirty="0" smtClean="0">
                <a:solidFill>
                  <a:schemeClr val="bg1"/>
                </a:solidFill>
                <a:latin typeface="Calibri" pitchFamily="34" charset="0"/>
                <a:cs typeface="Calibri" pitchFamily="34" charset="0"/>
              </a:rPr>
              <a:t>(as opposed to melting) either </a:t>
            </a:r>
            <a:r>
              <a:rPr lang="en-NZ" sz="2000" dirty="0">
                <a:solidFill>
                  <a:schemeClr val="bg1"/>
                </a:solidFill>
                <a:latin typeface="Calibri" pitchFamily="34" charset="0"/>
                <a:cs typeface="Calibri" pitchFamily="34" charset="0"/>
              </a:rPr>
              <a:t>with plentiful oxygen – complete combustion, or limited oxygen – incomplete combustion. The products formed are water plus CO</a:t>
            </a:r>
            <a:r>
              <a:rPr lang="en-NZ" sz="2000" baseline="-25000" dirty="0">
                <a:solidFill>
                  <a:schemeClr val="bg1"/>
                </a:solidFill>
                <a:latin typeface="Calibri" pitchFamily="34" charset="0"/>
                <a:cs typeface="Calibri" pitchFamily="34" charset="0"/>
              </a:rPr>
              <a:t>2</a:t>
            </a:r>
            <a:r>
              <a:rPr lang="en-NZ" sz="2000" dirty="0">
                <a:solidFill>
                  <a:schemeClr val="bg1"/>
                </a:solidFill>
                <a:latin typeface="Calibri" pitchFamily="34" charset="0"/>
                <a:cs typeface="Calibri" pitchFamily="34" charset="0"/>
              </a:rPr>
              <a:t> (or CO/C with limited oxygen).</a:t>
            </a:r>
            <a:endParaRPr lang="en-GB" sz="2000" dirty="0">
              <a:solidFill>
                <a:schemeClr val="bg1"/>
              </a:solidFill>
              <a:latin typeface="Calibri" pitchFamily="34" charset="0"/>
              <a:cs typeface="Calibri" pitchFamily="34" charset="0"/>
            </a:endParaRPr>
          </a:p>
        </p:txBody>
      </p:sp>
      <p:sp>
        <p:nvSpPr>
          <p:cNvPr id="2" name="Footer Placeholder 1"/>
          <p:cNvSpPr>
            <a:spLocks noGrp="1"/>
          </p:cNvSpPr>
          <p:nvPr>
            <p:ph type="ftr" sz="quarter" idx="11"/>
          </p:nvPr>
        </p:nvSpPr>
        <p:spPr/>
        <p:txBody>
          <a:bodyPr/>
          <a:lstStyle/>
          <a:p>
            <a:r>
              <a:rPr lang="en-NZ" smtClean="0"/>
              <a:t>NCEA L1 Science 2013 Chem 1.3</a:t>
            </a:r>
            <a:endParaRPr lang="en-NZ"/>
          </a:p>
        </p:txBody>
      </p:sp>
    </p:spTree>
    <p:extLst>
      <p:ext uri="{BB962C8B-B14F-4D97-AF65-F5344CB8AC3E}">
        <p14:creationId xmlns:p14="http://schemas.microsoft.com/office/powerpoint/2010/main" val="1019845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6575" y="557065"/>
            <a:ext cx="8208912" cy="461665"/>
          </a:xfrm>
          <a:prstGeom prst="rect">
            <a:avLst/>
          </a:prstGeom>
          <a:solidFill>
            <a:srgbClr val="67FB03"/>
          </a:solidFill>
          <a:ln>
            <a:solidFill>
              <a:schemeClr val="tx1"/>
            </a:solidFill>
          </a:ln>
        </p:spPr>
        <p:txBody>
          <a:bodyPr wrap="square" rtlCol="0">
            <a:spAutoFit/>
          </a:bodyPr>
          <a:lstStyle/>
          <a:p>
            <a:pPr algn="ctr"/>
            <a:r>
              <a:rPr lang="en-NZ" sz="2400" b="1" dirty="0" smtClean="0">
                <a:latin typeface="Calibri" pitchFamily="34" charset="0"/>
                <a:cs typeface="Calibri" pitchFamily="34" charset="0"/>
              </a:rPr>
              <a:t>Combustion of Alkanes</a:t>
            </a:r>
            <a:endParaRPr lang="en-NZ" sz="2400" b="1" dirty="0">
              <a:latin typeface="Calibri" pitchFamily="34" charset="0"/>
              <a:cs typeface="Calibri" pitchFamily="34" charset="0"/>
            </a:endParaRPr>
          </a:p>
        </p:txBody>
      </p:sp>
      <p:sp>
        <p:nvSpPr>
          <p:cNvPr id="5" name="Rectangle 19"/>
          <p:cNvSpPr>
            <a:spLocks noChangeArrowheads="1"/>
          </p:cNvSpPr>
          <p:nvPr/>
        </p:nvSpPr>
        <p:spPr bwMode="auto">
          <a:xfrm>
            <a:off x="566577" y="1124744"/>
            <a:ext cx="8229600" cy="2819400"/>
          </a:xfrm>
          <a:prstGeom prst="rect">
            <a:avLst/>
          </a:prstGeom>
          <a:solidFill>
            <a:schemeClr val="bg1"/>
          </a:solidFill>
          <a:ln w="9525">
            <a:solidFill>
              <a:schemeClr val="tx1"/>
            </a:solidFill>
            <a:miter lim="800000"/>
            <a:headEnd/>
            <a:tailEnd/>
          </a:ln>
          <a:effectLst/>
        </p:spPr>
        <p:txBody>
          <a:bodyPr wrap="none" anchor="ctr"/>
          <a:lstStyle/>
          <a:p>
            <a:pPr algn="ctr">
              <a:defRPr/>
            </a:pPr>
            <a:r>
              <a:rPr lang="en-NZ" sz="2000" b="1" dirty="0">
                <a:latin typeface="Calibri" pitchFamily="34" charset="0"/>
                <a:cs typeface="Calibri" pitchFamily="34" charset="0"/>
              </a:rPr>
              <a:t>Complete combustion</a:t>
            </a:r>
          </a:p>
          <a:p>
            <a:pPr algn="ctr">
              <a:defRPr/>
            </a:pPr>
            <a:r>
              <a:rPr lang="en-NZ" sz="2000" dirty="0">
                <a:latin typeface="Calibri" pitchFamily="34" charset="0"/>
                <a:cs typeface="Calibri" pitchFamily="34" charset="0"/>
              </a:rPr>
              <a:t>Alkane + Oxygen → Carbon Dioxide + water </a:t>
            </a:r>
          </a:p>
          <a:p>
            <a:pPr algn="ctr">
              <a:defRPr/>
            </a:pPr>
            <a:endParaRPr lang="en-NZ" sz="2000" dirty="0">
              <a:latin typeface="Calibri" pitchFamily="34" charset="0"/>
              <a:cs typeface="Calibri" pitchFamily="34" charset="0"/>
            </a:endParaRPr>
          </a:p>
          <a:p>
            <a:pPr algn="ctr">
              <a:defRPr/>
            </a:pPr>
            <a:endParaRPr lang="en-NZ" sz="2000" b="1" dirty="0">
              <a:latin typeface="Calibri" pitchFamily="34" charset="0"/>
              <a:cs typeface="Calibri" pitchFamily="34" charset="0"/>
            </a:endParaRPr>
          </a:p>
          <a:p>
            <a:pPr algn="ctr">
              <a:defRPr/>
            </a:pPr>
            <a:r>
              <a:rPr lang="en-NZ" sz="2000" b="1" dirty="0">
                <a:latin typeface="Calibri" pitchFamily="34" charset="0"/>
                <a:cs typeface="Calibri" pitchFamily="34" charset="0"/>
              </a:rPr>
              <a:t>Incomplete combustion</a:t>
            </a:r>
          </a:p>
          <a:p>
            <a:pPr algn="ctr">
              <a:defRPr/>
            </a:pPr>
            <a:r>
              <a:rPr lang="en-NZ" sz="2000" dirty="0">
                <a:latin typeface="Calibri" pitchFamily="34" charset="0"/>
                <a:cs typeface="Calibri" pitchFamily="34" charset="0"/>
              </a:rPr>
              <a:t>Alkane + limited oxygen → Carbon Monoxide or Soot + Water</a:t>
            </a:r>
          </a:p>
        </p:txBody>
      </p:sp>
      <p:pic>
        <p:nvPicPr>
          <p:cNvPr id="21508" name="Picture 4" descr="http://mac122.icu.ac.jp/biobk/chemrx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9" y="4035185"/>
            <a:ext cx="5442199" cy="2596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724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0159" y="1196752"/>
            <a:ext cx="8496944" cy="1200329"/>
          </a:xfrm>
          <a:prstGeom prst="rect">
            <a:avLst/>
          </a:prstGeom>
          <a:noFill/>
        </p:spPr>
        <p:txBody>
          <a:bodyPr wrap="square" rtlCol="0">
            <a:spAutoFit/>
          </a:bodyPr>
          <a:lstStyle/>
          <a:p>
            <a:r>
              <a:rPr lang="en-NZ" b="1" dirty="0" smtClean="0">
                <a:latin typeface="Calibri" pitchFamily="34" charset="0"/>
                <a:cs typeface="Calibri" pitchFamily="34" charset="0"/>
              </a:rPr>
              <a:t>Complete combustion</a:t>
            </a:r>
            <a:r>
              <a:rPr lang="en-NZ" dirty="0" smtClean="0">
                <a:latin typeface="Calibri" pitchFamily="34" charset="0"/>
                <a:cs typeface="Calibri" pitchFamily="34" charset="0"/>
              </a:rPr>
              <a:t>: needs plentiful O</a:t>
            </a:r>
            <a:r>
              <a:rPr lang="en-NZ" baseline="-25000" dirty="0" smtClean="0">
                <a:latin typeface="Calibri" pitchFamily="34" charset="0"/>
                <a:cs typeface="Calibri" pitchFamily="34" charset="0"/>
              </a:rPr>
              <a:t>2</a:t>
            </a:r>
            <a:r>
              <a:rPr lang="en-NZ" dirty="0" smtClean="0">
                <a:latin typeface="Calibri" pitchFamily="34" charset="0"/>
                <a:cs typeface="Calibri" pitchFamily="34" charset="0"/>
              </a:rPr>
              <a:t> / good ventilation. Flame burns clear / blue. The products are CO</a:t>
            </a:r>
            <a:r>
              <a:rPr lang="en-NZ" baseline="-25000" dirty="0" smtClean="0">
                <a:latin typeface="Calibri" pitchFamily="34" charset="0"/>
                <a:cs typeface="Calibri" pitchFamily="34" charset="0"/>
              </a:rPr>
              <a:t>2</a:t>
            </a:r>
            <a:r>
              <a:rPr lang="en-NZ" dirty="0" smtClean="0">
                <a:latin typeface="Calibri" pitchFamily="34" charset="0"/>
                <a:cs typeface="Calibri" pitchFamily="34" charset="0"/>
              </a:rPr>
              <a:t> and H</a:t>
            </a:r>
            <a:r>
              <a:rPr lang="en-NZ" baseline="-25000" dirty="0" smtClean="0">
                <a:latin typeface="Calibri" pitchFamily="34" charset="0"/>
                <a:cs typeface="Calibri" pitchFamily="34" charset="0"/>
              </a:rPr>
              <a:t>2</a:t>
            </a:r>
            <a:r>
              <a:rPr lang="en-NZ" dirty="0" smtClean="0">
                <a:latin typeface="Calibri" pitchFamily="34" charset="0"/>
                <a:cs typeface="Calibri" pitchFamily="34" charset="0"/>
              </a:rPr>
              <a:t>O</a:t>
            </a:r>
          </a:p>
          <a:p>
            <a:r>
              <a:rPr lang="en-NZ" dirty="0" smtClean="0">
                <a:latin typeface="Calibri" pitchFamily="34" charset="0"/>
                <a:cs typeface="Calibri" pitchFamily="34" charset="0"/>
              </a:rPr>
              <a:t>Energy efficient -  maximum amount of energy in hydrocarbon released</a:t>
            </a:r>
          </a:p>
          <a:p>
            <a:endParaRPr lang="en-NZ" dirty="0">
              <a:latin typeface="Calibri" pitchFamily="34" charset="0"/>
              <a:cs typeface="Calibri" pitchFamily="34" charset="0"/>
            </a:endParaRPr>
          </a:p>
        </p:txBody>
      </p:sp>
      <p:sp>
        <p:nvSpPr>
          <p:cNvPr id="4" name="TextBox 3"/>
          <p:cNvSpPr txBox="1"/>
          <p:nvPr/>
        </p:nvSpPr>
        <p:spPr>
          <a:xfrm>
            <a:off x="444175" y="404665"/>
            <a:ext cx="8208912" cy="461665"/>
          </a:xfrm>
          <a:prstGeom prst="rect">
            <a:avLst/>
          </a:prstGeom>
          <a:solidFill>
            <a:srgbClr val="67FB03"/>
          </a:solidFill>
          <a:ln>
            <a:solidFill>
              <a:schemeClr val="tx1"/>
            </a:solidFill>
          </a:ln>
        </p:spPr>
        <p:txBody>
          <a:bodyPr wrap="square" rtlCol="0">
            <a:spAutoFit/>
          </a:bodyPr>
          <a:lstStyle/>
          <a:p>
            <a:pPr algn="ctr"/>
            <a:r>
              <a:rPr lang="en-NZ" sz="2400" b="1" dirty="0" smtClean="0">
                <a:latin typeface="+mn-lt"/>
              </a:rPr>
              <a:t>Combustion</a:t>
            </a:r>
            <a:endParaRPr lang="en-NZ" sz="2400" b="1" dirty="0">
              <a:latin typeface="+mn-lt"/>
            </a:endParaRPr>
          </a:p>
        </p:txBody>
      </p:sp>
      <p:pic>
        <p:nvPicPr>
          <p:cNvPr id="20484" name="Picture 4" descr="http://blogs.triplealearning.com/wp-content/uploads/2011/03/667px-Bunsen_burner_flame_types_.jpg"/>
          <p:cNvPicPr>
            <a:picLocks noChangeAspect="1" noChangeArrowheads="1"/>
          </p:cNvPicPr>
          <p:nvPr/>
        </p:nvPicPr>
        <p:blipFill rotWithShape="1">
          <a:blip r:embed="rId2">
            <a:extLst>
              <a:ext uri="{28A0092B-C50C-407E-A947-70E740481C1C}">
                <a14:useLocalDpi xmlns:a14="http://schemas.microsoft.com/office/drawing/2010/main" val="0"/>
              </a:ext>
            </a:extLst>
          </a:blip>
          <a:srcRect b="7252"/>
          <a:stretch/>
        </p:blipFill>
        <p:spPr bwMode="auto">
          <a:xfrm flipH="1">
            <a:off x="3582527" y="2233102"/>
            <a:ext cx="5562600" cy="463799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0159" y="2132857"/>
            <a:ext cx="3097943" cy="4247317"/>
          </a:xfrm>
          <a:prstGeom prst="rect">
            <a:avLst/>
          </a:prstGeom>
        </p:spPr>
        <p:txBody>
          <a:bodyPr wrap="square">
            <a:spAutoFit/>
          </a:bodyPr>
          <a:lstStyle/>
          <a:p>
            <a:r>
              <a:rPr lang="en-NZ" b="1" dirty="0">
                <a:latin typeface="Calibri" pitchFamily="34" charset="0"/>
                <a:cs typeface="Calibri" pitchFamily="34" charset="0"/>
              </a:rPr>
              <a:t>Incomplete combustion: </a:t>
            </a:r>
            <a:r>
              <a:rPr lang="en-NZ" dirty="0">
                <a:latin typeface="Calibri" pitchFamily="34" charset="0"/>
                <a:cs typeface="Calibri" pitchFamily="34" charset="0"/>
              </a:rPr>
              <a:t>occurs in limited O</a:t>
            </a:r>
            <a:r>
              <a:rPr lang="en-NZ" baseline="-25000" dirty="0">
                <a:latin typeface="Calibri" pitchFamily="34" charset="0"/>
                <a:cs typeface="Calibri" pitchFamily="34" charset="0"/>
              </a:rPr>
              <a:t>2</a:t>
            </a:r>
            <a:r>
              <a:rPr lang="en-NZ" dirty="0">
                <a:latin typeface="Calibri" pitchFamily="34" charset="0"/>
                <a:cs typeface="Calibri" pitchFamily="34" charset="0"/>
              </a:rPr>
              <a:t> / poor ventilation. Flame burns dirty yellow/orange. The products CO and C (soot) and H</a:t>
            </a:r>
            <a:r>
              <a:rPr lang="en-NZ" baseline="-25000" dirty="0">
                <a:latin typeface="Calibri" pitchFamily="34" charset="0"/>
                <a:cs typeface="Calibri" pitchFamily="34" charset="0"/>
              </a:rPr>
              <a:t>2</a:t>
            </a:r>
            <a:r>
              <a:rPr lang="en-NZ" dirty="0">
                <a:latin typeface="Calibri" pitchFamily="34" charset="0"/>
                <a:cs typeface="Calibri" pitchFamily="34" charset="0"/>
              </a:rPr>
              <a:t>O.</a:t>
            </a:r>
          </a:p>
          <a:p>
            <a:r>
              <a:rPr lang="en-NZ" dirty="0">
                <a:latin typeface="Calibri" pitchFamily="34" charset="0"/>
                <a:cs typeface="Calibri" pitchFamily="34" charset="0"/>
              </a:rPr>
              <a:t>Reduced energy efficiency – less than the maximum amount of energy in hydrocarbon is released</a:t>
            </a:r>
          </a:p>
          <a:p>
            <a:endParaRPr lang="en-NZ" dirty="0">
              <a:latin typeface="Calibri" pitchFamily="34" charset="0"/>
              <a:cs typeface="Calibri" pitchFamily="34" charset="0"/>
            </a:endParaRPr>
          </a:p>
          <a:p>
            <a:r>
              <a:rPr lang="en-NZ" dirty="0">
                <a:latin typeface="Calibri" pitchFamily="34" charset="0"/>
                <a:cs typeface="Calibri" pitchFamily="34" charset="0"/>
              </a:rPr>
              <a:t>As C chain length increases you get more incomplete combustion occurring as bigger molecules need more O</a:t>
            </a:r>
            <a:r>
              <a:rPr lang="en-NZ" baseline="-25000" dirty="0">
                <a:latin typeface="Calibri" pitchFamily="34" charset="0"/>
                <a:cs typeface="Calibri" pitchFamily="34" charset="0"/>
              </a:rPr>
              <a:t>2</a:t>
            </a:r>
            <a:r>
              <a:rPr lang="en-NZ" dirty="0">
                <a:latin typeface="Calibri" pitchFamily="34" charset="0"/>
                <a:cs typeface="Calibri" pitchFamily="34" charset="0"/>
              </a:rPr>
              <a:t> from complete combustion</a:t>
            </a:r>
          </a:p>
        </p:txBody>
      </p:sp>
      <p:sp>
        <p:nvSpPr>
          <p:cNvPr id="7" name="TextBox 6"/>
          <p:cNvSpPr txBox="1"/>
          <p:nvPr/>
        </p:nvSpPr>
        <p:spPr>
          <a:xfrm>
            <a:off x="3900559" y="2359000"/>
            <a:ext cx="1296144" cy="369332"/>
          </a:xfrm>
          <a:prstGeom prst="rect">
            <a:avLst/>
          </a:prstGeom>
          <a:noFill/>
        </p:spPr>
        <p:txBody>
          <a:bodyPr wrap="square" rtlCol="0">
            <a:spAutoFit/>
          </a:bodyPr>
          <a:lstStyle/>
          <a:p>
            <a:r>
              <a:rPr lang="en-NZ" dirty="0" smtClean="0">
                <a:solidFill>
                  <a:schemeClr val="bg1"/>
                </a:solidFill>
              </a:rPr>
              <a:t>complete</a:t>
            </a:r>
            <a:endParaRPr lang="en-NZ" dirty="0">
              <a:solidFill>
                <a:schemeClr val="bg1"/>
              </a:solidFill>
            </a:endParaRPr>
          </a:p>
        </p:txBody>
      </p:sp>
      <p:sp>
        <p:nvSpPr>
          <p:cNvPr id="10" name="TextBox 9"/>
          <p:cNvSpPr txBox="1"/>
          <p:nvPr/>
        </p:nvSpPr>
        <p:spPr>
          <a:xfrm>
            <a:off x="7020272" y="2364816"/>
            <a:ext cx="1296144" cy="369332"/>
          </a:xfrm>
          <a:prstGeom prst="rect">
            <a:avLst/>
          </a:prstGeom>
          <a:noFill/>
        </p:spPr>
        <p:txBody>
          <a:bodyPr wrap="square" rtlCol="0">
            <a:spAutoFit/>
          </a:bodyPr>
          <a:lstStyle/>
          <a:p>
            <a:r>
              <a:rPr lang="en-NZ" dirty="0" smtClean="0">
                <a:solidFill>
                  <a:schemeClr val="bg1"/>
                </a:solidFill>
              </a:rPr>
              <a:t>incomplete</a:t>
            </a:r>
            <a:endParaRPr lang="en-NZ" dirty="0">
              <a:solidFill>
                <a:schemeClr val="bg1"/>
              </a:solidFill>
            </a:endParaRPr>
          </a:p>
        </p:txBody>
      </p:sp>
    </p:spTree>
    <p:extLst>
      <p:ext uri="{BB962C8B-B14F-4D97-AF65-F5344CB8AC3E}">
        <p14:creationId xmlns:p14="http://schemas.microsoft.com/office/powerpoint/2010/main" val="1695701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3"/>
          <p:cNvSpPr txBox="1">
            <a:spLocks/>
          </p:cNvSpPr>
          <p:nvPr/>
        </p:nvSpPr>
        <p:spPr>
          <a:xfrm>
            <a:off x="7000253" y="649287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733634-C35B-4CB9-8287-D9279767473E}" type="slidenum">
              <a:rPr lang="en-NZ" smtClean="0"/>
              <a:pPr/>
              <a:t>25</a:t>
            </a:fld>
            <a:endParaRPr lang="en-NZ" dirty="0"/>
          </a:p>
        </p:txBody>
      </p:sp>
      <p:sp>
        <p:nvSpPr>
          <p:cNvPr id="12" name="Text Box 6"/>
          <p:cNvSpPr txBox="1">
            <a:spLocks noChangeArrowheads="1"/>
          </p:cNvSpPr>
          <p:nvPr/>
        </p:nvSpPr>
        <p:spPr bwMode="auto">
          <a:xfrm>
            <a:off x="457200" y="914401"/>
            <a:ext cx="8229600" cy="3277820"/>
          </a:xfrm>
          <a:prstGeom prst="rect">
            <a:avLst/>
          </a:prstGeom>
          <a:solidFill>
            <a:srgbClr val="E2FFC5"/>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NZ" b="1" dirty="0">
                <a:latin typeface="Calibri" pitchFamily="34" charset="0"/>
                <a:cs typeface="Calibri" pitchFamily="34" charset="0"/>
              </a:rPr>
              <a:t>Combustion Equations</a:t>
            </a:r>
          </a:p>
          <a:p>
            <a:pPr eaLnBrk="1" hangingPunct="1">
              <a:spcBef>
                <a:spcPct val="50000"/>
              </a:spcBef>
            </a:pPr>
            <a:r>
              <a:rPr lang="en-NZ" dirty="0">
                <a:latin typeface="Calibri" pitchFamily="34" charset="0"/>
                <a:cs typeface="Calibri" pitchFamily="34" charset="0"/>
              </a:rPr>
              <a:t>Step 1. Write down the molecular formula of the alkane plus O</a:t>
            </a:r>
            <a:r>
              <a:rPr lang="en-NZ" baseline="-25000" dirty="0">
                <a:latin typeface="Calibri" pitchFamily="34" charset="0"/>
                <a:cs typeface="Calibri" pitchFamily="34" charset="0"/>
              </a:rPr>
              <a:t>2</a:t>
            </a:r>
            <a:r>
              <a:rPr lang="en-NZ" dirty="0">
                <a:latin typeface="Calibri" pitchFamily="34" charset="0"/>
                <a:cs typeface="Calibri" pitchFamily="34" charset="0"/>
              </a:rPr>
              <a:t> on the left hand side</a:t>
            </a:r>
          </a:p>
          <a:p>
            <a:pPr eaLnBrk="1" hangingPunct="1">
              <a:spcBef>
                <a:spcPct val="50000"/>
              </a:spcBef>
            </a:pPr>
            <a:r>
              <a:rPr lang="en-NZ" dirty="0">
                <a:latin typeface="Calibri" pitchFamily="34" charset="0"/>
                <a:cs typeface="Calibri" pitchFamily="34" charset="0"/>
              </a:rPr>
              <a:t>Step 2. Write down CO</a:t>
            </a:r>
            <a:r>
              <a:rPr lang="en-NZ" baseline="-25000" dirty="0">
                <a:latin typeface="Calibri" pitchFamily="34" charset="0"/>
                <a:cs typeface="Calibri" pitchFamily="34" charset="0"/>
              </a:rPr>
              <a:t>2</a:t>
            </a:r>
            <a:r>
              <a:rPr lang="en-NZ" dirty="0">
                <a:latin typeface="Calibri" pitchFamily="34" charset="0"/>
                <a:cs typeface="Calibri" pitchFamily="34" charset="0"/>
              </a:rPr>
              <a:t> plus H</a:t>
            </a:r>
            <a:r>
              <a:rPr lang="en-NZ" baseline="-25000" dirty="0">
                <a:latin typeface="Calibri" pitchFamily="34" charset="0"/>
                <a:cs typeface="Calibri" pitchFamily="34" charset="0"/>
              </a:rPr>
              <a:t>2</a:t>
            </a:r>
            <a:r>
              <a:rPr lang="en-NZ" dirty="0">
                <a:latin typeface="Calibri" pitchFamily="34" charset="0"/>
                <a:cs typeface="Calibri" pitchFamily="34" charset="0"/>
              </a:rPr>
              <a:t>O on the right hand side</a:t>
            </a:r>
          </a:p>
          <a:p>
            <a:pPr eaLnBrk="1" hangingPunct="1">
              <a:spcBef>
                <a:spcPct val="50000"/>
              </a:spcBef>
            </a:pPr>
            <a:r>
              <a:rPr lang="en-NZ" dirty="0">
                <a:latin typeface="Calibri" pitchFamily="34" charset="0"/>
                <a:cs typeface="Calibri" pitchFamily="34" charset="0"/>
              </a:rPr>
              <a:t>Step 3. Add the number of carbon atoms in the Alkane and balance the number of CO</a:t>
            </a:r>
            <a:r>
              <a:rPr lang="en-NZ" baseline="-25000" dirty="0">
                <a:latin typeface="Calibri" pitchFamily="34" charset="0"/>
                <a:cs typeface="Calibri" pitchFamily="34" charset="0"/>
              </a:rPr>
              <a:t>2</a:t>
            </a:r>
            <a:r>
              <a:rPr lang="en-NZ" dirty="0">
                <a:latin typeface="Calibri" pitchFamily="34" charset="0"/>
                <a:cs typeface="Calibri" pitchFamily="34" charset="0"/>
              </a:rPr>
              <a:t> (same as number of Cs)</a:t>
            </a:r>
          </a:p>
          <a:p>
            <a:pPr eaLnBrk="1" hangingPunct="1">
              <a:spcBef>
                <a:spcPct val="50000"/>
              </a:spcBef>
            </a:pPr>
            <a:r>
              <a:rPr lang="en-NZ" dirty="0">
                <a:latin typeface="Calibri" pitchFamily="34" charset="0"/>
                <a:cs typeface="Calibri" pitchFamily="34" charset="0"/>
              </a:rPr>
              <a:t>Step 4. Add number of Hydrogen atoms in the Alkane and balance the number of H</a:t>
            </a:r>
            <a:r>
              <a:rPr lang="en-NZ" baseline="-25000" dirty="0">
                <a:latin typeface="Calibri" pitchFamily="34" charset="0"/>
                <a:cs typeface="Calibri" pitchFamily="34" charset="0"/>
              </a:rPr>
              <a:t>2</a:t>
            </a:r>
            <a:r>
              <a:rPr lang="en-NZ" dirty="0">
                <a:latin typeface="Calibri" pitchFamily="34" charset="0"/>
                <a:cs typeface="Calibri" pitchFamily="34" charset="0"/>
              </a:rPr>
              <a:t>O (will be half number of </a:t>
            </a:r>
            <a:r>
              <a:rPr lang="en-NZ" dirty="0" err="1">
                <a:latin typeface="Calibri" pitchFamily="34" charset="0"/>
                <a:cs typeface="Calibri" pitchFamily="34" charset="0"/>
              </a:rPr>
              <a:t>Os</a:t>
            </a:r>
            <a:r>
              <a:rPr lang="en-NZ" dirty="0">
                <a:latin typeface="Calibri" pitchFamily="34" charset="0"/>
                <a:cs typeface="Calibri" pitchFamily="34" charset="0"/>
              </a:rPr>
              <a:t>)</a:t>
            </a:r>
          </a:p>
          <a:p>
            <a:pPr eaLnBrk="1" hangingPunct="1">
              <a:spcBef>
                <a:spcPct val="50000"/>
              </a:spcBef>
            </a:pPr>
            <a:r>
              <a:rPr lang="en-NZ" dirty="0">
                <a:latin typeface="Calibri" pitchFamily="34" charset="0"/>
                <a:cs typeface="Calibri" pitchFamily="34" charset="0"/>
              </a:rPr>
              <a:t>Step 5. add the total number of </a:t>
            </a:r>
            <a:r>
              <a:rPr lang="en-NZ" dirty="0" err="1">
                <a:latin typeface="Calibri" pitchFamily="34" charset="0"/>
                <a:cs typeface="Calibri" pitchFamily="34" charset="0"/>
              </a:rPr>
              <a:t>Os</a:t>
            </a:r>
            <a:r>
              <a:rPr lang="en-NZ" dirty="0">
                <a:latin typeface="Calibri" pitchFamily="34" charset="0"/>
                <a:cs typeface="Calibri" pitchFamily="34" charset="0"/>
              </a:rPr>
              <a:t> on the RHS and balance the LHS of O</a:t>
            </a:r>
            <a:r>
              <a:rPr lang="en-NZ" baseline="-25000" dirty="0">
                <a:latin typeface="Calibri" pitchFamily="34" charset="0"/>
                <a:cs typeface="Calibri" pitchFamily="34" charset="0"/>
              </a:rPr>
              <a:t>2</a:t>
            </a:r>
            <a:r>
              <a:rPr lang="en-NZ" dirty="0">
                <a:latin typeface="Calibri" pitchFamily="34" charset="0"/>
                <a:cs typeface="Calibri" pitchFamily="34" charset="0"/>
              </a:rPr>
              <a:t> (if there is an uneven number then you can use ½ </a:t>
            </a:r>
            <a:r>
              <a:rPr lang="en-NZ" dirty="0" err="1">
                <a:latin typeface="Calibri" pitchFamily="34" charset="0"/>
                <a:cs typeface="Calibri" pitchFamily="34" charset="0"/>
              </a:rPr>
              <a:t>Os</a:t>
            </a:r>
            <a:r>
              <a:rPr lang="en-NZ" dirty="0">
                <a:latin typeface="Calibri" pitchFamily="34" charset="0"/>
                <a:cs typeface="Calibri" pitchFamily="34" charset="0"/>
              </a:rPr>
              <a:t>)</a:t>
            </a:r>
            <a:endParaRPr lang="en-GB" dirty="0">
              <a:latin typeface="Calibri" pitchFamily="34" charset="0"/>
              <a:cs typeface="Calibri" pitchFamily="34" charset="0"/>
            </a:endParaRPr>
          </a:p>
        </p:txBody>
      </p:sp>
      <p:sp>
        <p:nvSpPr>
          <p:cNvPr id="13" name="Text Box 8"/>
          <p:cNvSpPr txBox="1">
            <a:spLocks noChangeArrowheads="1"/>
          </p:cNvSpPr>
          <p:nvPr/>
        </p:nvSpPr>
        <p:spPr bwMode="auto">
          <a:xfrm>
            <a:off x="457200" y="4495801"/>
            <a:ext cx="822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GB"/>
          </a:p>
        </p:txBody>
      </p:sp>
      <p:sp>
        <p:nvSpPr>
          <p:cNvPr id="14" name="Text Box 9"/>
          <p:cNvSpPr txBox="1">
            <a:spLocks noChangeArrowheads="1"/>
          </p:cNvSpPr>
          <p:nvPr/>
        </p:nvSpPr>
        <p:spPr bwMode="auto">
          <a:xfrm>
            <a:off x="457200" y="4800601"/>
            <a:ext cx="8229600" cy="1200329"/>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NZ" b="1" dirty="0">
                <a:latin typeface="Calibri" pitchFamily="34" charset="0"/>
                <a:cs typeface="Calibri" pitchFamily="34" charset="0"/>
              </a:rPr>
              <a:t>Incomplete combustion</a:t>
            </a:r>
          </a:p>
          <a:p>
            <a:pPr eaLnBrk="1" hangingPunct="1">
              <a:spcBef>
                <a:spcPct val="50000"/>
              </a:spcBef>
            </a:pPr>
            <a:r>
              <a:rPr lang="en-NZ" dirty="0">
                <a:latin typeface="Calibri" pitchFamily="34" charset="0"/>
                <a:cs typeface="Calibri" pitchFamily="34" charset="0"/>
              </a:rPr>
              <a:t>For limited oxygen replace CO</a:t>
            </a:r>
            <a:r>
              <a:rPr lang="en-NZ" baseline="-25000" dirty="0">
                <a:latin typeface="Calibri" pitchFamily="34" charset="0"/>
                <a:cs typeface="Calibri" pitchFamily="34" charset="0"/>
              </a:rPr>
              <a:t>2</a:t>
            </a:r>
            <a:r>
              <a:rPr lang="en-NZ" dirty="0">
                <a:latin typeface="Calibri" pitchFamily="34" charset="0"/>
                <a:cs typeface="Calibri" pitchFamily="34" charset="0"/>
              </a:rPr>
              <a:t> with CO and use same steps</a:t>
            </a:r>
          </a:p>
          <a:p>
            <a:pPr eaLnBrk="1" hangingPunct="1">
              <a:spcBef>
                <a:spcPct val="50000"/>
              </a:spcBef>
            </a:pPr>
            <a:r>
              <a:rPr lang="en-NZ" dirty="0">
                <a:latin typeface="Calibri" pitchFamily="34" charset="0"/>
                <a:cs typeface="Calibri" pitchFamily="34" charset="0"/>
              </a:rPr>
              <a:t>For very limited oxygen replace CO</a:t>
            </a:r>
            <a:r>
              <a:rPr lang="en-NZ" baseline="-25000" dirty="0">
                <a:latin typeface="Calibri" pitchFamily="34" charset="0"/>
                <a:cs typeface="Calibri" pitchFamily="34" charset="0"/>
              </a:rPr>
              <a:t>2</a:t>
            </a:r>
            <a:r>
              <a:rPr lang="en-NZ" dirty="0">
                <a:latin typeface="Calibri" pitchFamily="34" charset="0"/>
                <a:cs typeface="Calibri" pitchFamily="34" charset="0"/>
              </a:rPr>
              <a:t> with C and use same steps</a:t>
            </a:r>
            <a:endParaRPr lang="en-GB" dirty="0">
              <a:latin typeface="Calibri" pitchFamily="34" charset="0"/>
              <a:cs typeface="Calibri" pitchFamily="34" charset="0"/>
            </a:endParaRPr>
          </a:p>
        </p:txBody>
      </p:sp>
      <p:sp>
        <p:nvSpPr>
          <p:cNvPr id="16" name="TextBox 15"/>
          <p:cNvSpPr txBox="1"/>
          <p:nvPr/>
        </p:nvSpPr>
        <p:spPr>
          <a:xfrm>
            <a:off x="179513" y="404665"/>
            <a:ext cx="8712969" cy="461665"/>
          </a:xfrm>
          <a:prstGeom prst="rect">
            <a:avLst/>
          </a:prstGeom>
          <a:solidFill>
            <a:srgbClr val="67FB03"/>
          </a:solidFill>
          <a:ln>
            <a:solidFill>
              <a:schemeClr val="tx1"/>
            </a:solidFill>
          </a:ln>
        </p:spPr>
        <p:txBody>
          <a:bodyPr wrap="square" rtlCol="0">
            <a:spAutoFit/>
          </a:bodyPr>
          <a:lstStyle/>
          <a:p>
            <a:pPr algn="ctr"/>
            <a:r>
              <a:rPr lang="en-NZ" sz="2400" b="1" dirty="0" smtClean="0">
                <a:latin typeface="+mn-lt"/>
              </a:rPr>
              <a:t>Combustion equations</a:t>
            </a:r>
            <a:endParaRPr lang="en-NZ" sz="2400" b="1" dirty="0">
              <a:latin typeface="+mn-lt"/>
            </a:endParaRPr>
          </a:p>
        </p:txBody>
      </p:sp>
    </p:spTree>
    <p:extLst>
      <p:ext uri="{BB962C8B-B14F-4D97-AF65-F5344CB8AC3E}">
        <p14:creationId xmlns:p14="http://schemas.microsoft.com/office/powerpoint/2010/main" val="680716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8"/>
          <p:cNvSpPr>
            <a:spLocks noChangeArrowheads="1"/>
          </p:cNvSpPr>
          <p:nvPr/>
        </p:nvSpPr>
        <p:spPr bwMode="auto">
          <a:xfrm>
            <a:off x="457200" y="304800"/>
            <a:ext cx="8229600" cy="381000"/>
          </a:xfrm>
          <a:prstGeom prst="rect">
            <a:avLst/>
          </a:prstGeom>
          <a:solidFill>
            <a:srgbClr val="67FB03"/>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NZ" sz="2400" b="1" dirty="0">
                <a:solidFill>
                  <a:schemeClr val="tx2"/>
                </a:solidFill>
                <a:latin typeface="+mn-lt"/>
              </a:rPr>
              <a:t>Alkane Reactions - Substitution</a:t>
            </a:r>
            <a:endParaRPr lang="en-US" sz="2400" b="1" dirty="0">
              <a:solidFill>
                <a:schemeClr val="tx2"/>
              </a:solidFill>
              <a:latin typeface="+mn-lt"/>
            </a:endParaRPr>
          </a:p>
        </p:txBody>
      </p:sp>
      <p:sp>
        <p:nvSpPr>
          <p:cNvPr id="18436" name="Text Box 30"/>
          <p:cNvSpPr txBox="1">
            <a:spLocks noChangeArrowheads="1"/>
          </p:cNvSpPr>
          <p:nvPr/>
        </p:nvSpPr>
        <p:spPr bwMode="auto">
          <a:xfrm>
            <a:off x="457200" y="838201"/>
            <a:ext cx="8229600" cy="2169825"/>
          </a:xfrm>
          <a:prstGeom prst="rect">
            <a:avLst/>
          </a:prstGeom>
          <a:solidFill>
            <a:srgbClr val="E2FFC5"/>
          </a:solidFill>
          <a:ln w="12700">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dirty="0">
                <a:latin typeface="Calibri" pitchFamily="34" charset="0"/>
                <a:cs typeface="Calibri" pitchFamily="34" charset="0"/>
              </a:rPr>
              <a:t>Alkanes are </a:t>
            </a:r>
            <a:r>
              <a:rPr lang="en-NZ" b="1" dirty="0">
                <a:latin typeface="Calibri" pitchFamily="34" charset="0"/>
                <a:cs typeface="Calibri" pitchFamily="34" charset="0"/>
              </a:rPr>
              <a:t>saturated</a:t>
            </a:r>
            <a:r>
              <a:rPr lang="en-NZ" dirty="0">
                <a:latin typeface="Calibri" pitchFamily="34" charset="0"/>
                <a:cs typeface="Calibri" pitchFamily="34" charset="0"/>
              </a:rPr>
              <a:t> molecules, that is that every carbon atom has the maximum amount of atoms bonded to it. If any other atoms are to be added to an alkane one atom must be removed first.</a:t>
            </a:r>
          </a:p>
          <a:p>
            <a:pPr eaLnBrk="1" hangingPunct="1">
              <a:spcBef>
                <a:spcPct val="50000"/>
              </a:spcBef>
            </a:pPr>
            <a:r>
              <a:rPr lang="en-NZ" dirty="0">
                <a:latin typeface="Calibri" pitchFamily="34" charset="0"/>
                <a:cs typeface="Calibri" pitchFamily="34" charset="0"/>
              </a:rPr>
              <a:t>This reaction is known as a </a:t>
            </a:r>
            <a:r>
              <a:rPr lang="en-NZ" b="1" dirty="0">
                <a:latin typeface="Calibri" pitchFamily="34" charset="0"/>
                <a:cs typeface="Calibri" pitchFamily="34" charset="0"/>
              </a:rPr>
              <a:t>substitution </a:t>
            </a:r>
            <a:r>
              <a:rPr lang="en-NZ" dirty="0">
                <a:latin typeface="Calibri" pitchFamily="34" charset="0"/>
                <a:cs typeface="Calibri" pitchFamily="34" charset="0"/>
              </a:rPr>
              <a:t>reaction. For this reaction to proceed enough energy must be available to overcome the activation energy required to break the strong C-H bond. The available site can then be occupied by the provided atom. This energy may be provided by heat or UV light </a:t>
            </a:r>
            <a:endParaRPr lang="en-GB" dirty="0">
              <a:latin typeface="Calibri" pitchFamily="34" charset="0"/>
              <a:cs typeface="Calibri" pitchFamily="34" charset="0"/>
            </a:endParaRPr>
          </a:p>
        </p:txBody>
      </p:sp>
      <p:pic>
        <p:nvPicPr>
          <p:cNvPr id="18437" name="Picture 32" descr="Sci_chem_prod_alk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2" y="3352801"/>
            <a:ext cx="5972175" cy="29384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GZ Science Resources 2013</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yteach-ph.ictlearning.com/files/lessons/import_090918_101717/chemistry_ks5/uc_c5t_l070/uc_c5t_l070_23.jpg"/>
          <p:cNvPicPr>
            <a:picLocks noChangeAspect="1" noChangeArrowheads="1"/>
          </p:cNvPicPr>
          <p:nvPr/>
        </p:nvPicPr>
        <p:blipFill rotWithShape="1">
          <a:blip r:embed="rId2">
            <a:extLst>
              <a:ext uri="{28A0092B-C50C-407E-A947-70E740481C1C}">
                <a14:useLocalDpi xmlns:a14="http://schemas.microsoft.com/office/drawing/2010/main" val="0"/>
              </a:ext>
            </a:extLst>
          </a:blip>
          <a:srcRect l="4587" t="11884" r="50000" b="30667"/>
          <a:stretch/>
        </p:blipFill>
        <p:spPr bwMode="auto">
          <a:xfrm>
            <a:off x="457201" y="1905000"/>
            <a:ext cx="3790161" cy="3200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tangle 11"/>
          <p:cNvSpPr>
            <a:spLocks noChangeArrowheads="1"/>
          </p:cNvSpPr>
          <p:nvPr/>
        </p:nvSpPr>
        <p:spPr bwMode="auto">
          <a:xfrm>
            <a:off x="687389" y="381001"/>
            <a:ext cx="7769225" cy="520700"/>
          </a:xfrm>
          <a:prstGeom prst="rect">
            <a:avLst/>
          </a:prstGeom>
          <a:solidFill>
            <a:srgbClr val="67FB03"/>
          </a:solidFill>
          <a:ln w="19050">
            <a:solidFill>
              <a:schemeClr val="tx1"/>
            </a:solidFill>
            <a:miter lim="800000"/>
            <a:headEnd/>
            <a:tailEnd/>
          </a:ln>
          <a:effectLst/>
        </p:spPr>
        <p:txBody>
          <a:bodyPr lIns="91418" tIns="45709" rIns="91418" bIns="45709" anchor="ctr"/>
          <a:lstStyle/>
          <a:p>
            <a:pPr algn="ctr">
              <a:defRPr/>
            </a:pPr>
            <a:r>
              <a:rPr lang="en-NZ" sz="2400" b="1" dirty="0" smtClean="0">
                <a:latin typeface="Candara" pitchFamily="34" charset="0"/>
                <a:cs typeface="Arial" pitchFamily="34" charset="0"/>
              </a:rPr>
              <a:t>Elimination Reactions</a:t>
            </a:r>
            <a:endParaRPr lang="en-US" sz="2400" b="1" dirty="0">
              <a:latin typeface="Candara" pitchFamily="34" charset="0"/>
              <a:cs typeface="Arial" pitchFamily="34" charset="0"/>
            </a:endParaRPr>
          </a:p>
        </p:txBody>
      </p:sp>
      <p:sp>
        <p:nvSpPr>
          <p:cNvPr id="2" name="TextBox 1"/>
          <p:cNvSpPr txBox="1"/>
          <p:nvPr/>
        </p:nvSpPr>
        <p:spPr>
          <a:xfrm>
            <a:off x="4747147" y="2243316"/>
            <a:ext cx="3886200" cy="2523768"/>
          </a:xfrm>
          <a:prstGeom prst="rect">
            <a:avLst/>
          </a:prstGeom>
          <a:noFill/>
        </p:spPr>
        <p:txBody>
          <a:bodyPr wrap="square" rtlCol="0">
            <a:spAutoFit/>
          </a:bodyPr>
          <a:lstStyle/>
          <a:p>
            <a:r>
              <a:rPr lang="en-NZ" sz="2000" dirty="0">
                <a:latin typeface="Calibri" pitchFamily="34" charset="0"/>
                <a:cs typeface="Calibri" pitchFamily="34" charset="0"/>
              </a:rPr>
              <a:t>Elimination reactions decrease the number of single bonds by removing atoms and new  double bonds are often formed. </a:t>
            </a:r>
            <a:endParaRPr lang="en-NZ" sz="2000" dirty="0" smtClean="0">
              <a:latin typeface="Calibri" pitchFamily="34" charset="0"/>
              <a:cs typeface="Calibri" pitchFamily="34" charset="0"/>
            </a:endParaRPr>
          </a:p>
          <a:p>
            <a:r>
              <a:rPr lang="en-NZ" sz="2000" dirty="0" smtClean="0">
                <a:latin typeface="Calibri" pitchFamily="34" charset="0"/>
                <a:cs typeface="Calibri" pitchFamily="34" charset="0"/>
              </a:rPr>
              <a:t>The Halogen atom is removed and a double bond forms between the two carbon atoms.</a:t>
            </a:r>
            <a:endParaRPr lang="en-NZ" sz="2000" dirty="0">
              <a:latin typeface="Calibri" pitchFamily="34" charset="0"/>
              <a:cs typeface="Calibri" pitchFamily="34" charset="0"/>
            </a:endParaRPr>
          </a:p>
          <a:p>
            <a:endParaRPr lang="en-NZ" dirty="0"/>
          </a:p>
        </p:txBody>
      </p:sp>
    </p:spTree>
    <p:extLst>
      <p:ext uri="{BB962C8B-B14F-4D97-AF65-F5344CB8AC3E}">
        <p14:creationId xmlns:p14="http://schemas.microsoft.com/office/powerpoint/2010/main" val="102241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txBox="1">
            <a:spLocks noChangeArrowheads="1"/>
          </p:cNvSpPr>
          <p:nvPr/>
        </p:nvSpPr>
        <p:spPr bwMode="auto">
          <a:xfrm>
            <a:off x="457200" y="1066801"/>
            <a:ext cx="8229600" cy="5059363"/>
          </a:xfrm>
          <a:prstGeom prst="rect">
            <a:avLst/>
          </a:prstGeom>
          <a:solidFill>
            <a:srgbClr val="FF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lang="en-AU" sz="2000" dirty="0">
                <a:latin typeface="Calibri" pitchFamily="34" charset="0"/>
                <a:cs typeface="Calibri" pitchFamily="34" charset="0"/>
              </a:rPr>
              <a:t>Named as a </a:t>
            </a:r>
            <a:r>
              <a:rPr lang="en-AU" sz="2000" dirty="0" err="1">
                <a:latin typeface="Calibri" pitchFamily="34" charset="0"/>
                <a:cs typeface="Calibri" pitchFamily="34" charset="0"/>
              </a:rPr>
              <a:t>chloroalkane</a:t>
            </a:r>
            <a:r>
              <a:rPr lang="en-AU" sz="2000" dirty="0">
                <a:latin typeface="Calibri" pitchFamily="34" charset="0"/>
                <a:cs typeface="Calibri" pitchFamily="34" charset="0"/>
              </a:rPr>
              <a:t> or </a:t>
            </a:r>
            <a:r>
              <a:rPr lang="en-AU" sz="2000" dirty="0" err="1">
                <a:latin typeface="Calibri" pitchFamily="34" charset="0"/>
                <a:cs typeface="Calibri" pitchFamily="34" charset="0"/>
              </a:rPr>
              <a:t>bromoalkane</a:t>
            </a:r>
            <a:r>
              <a:rPr lang="en-AU" sz="2000" dirty="0">
                <a:latin typeface="Calibri" pitchFamily="34" charset="0"/>
                <a:cs typeface="Calibri" pitchFamily="34" charset="0"/>
              </a:rPr>
              <a:t>  </a:t>
            </a:r>
            <a:r>
              <a:rPr lang="en-AU" sz="2000" dirty="0" smtClean="0">
                <a:latin typeface="Calibri" pitchFamily="34" charset="0"/>
                <a:cs typeface="Calibri" pitchFamily="34" charset="0"/>
              </a:rPr>
              <a:t>                                                                         </a:t>
            </a:r>
            <a:r>
              <a:rPr lang="en-AU" sz="2000" dirty="0" err="1" smtClean="0">
                <a:latin typeface="Calibri" pitchFamily="34" charset="0"/>
                <a:cs typeface="Calibri" pitchFamily="34" charset="0"/>
              </a:rPr>
              <a:t>etc</a:t>
            </a:r>
            <a:r>
              <a:rPr lang="en-AU" sz="2000" dirty="0">
                <a:latin typeface="Calibri" pitchFamily="34" charset="0"/>
                <a:cs typeface="Calibri" pitchFamily="34" charset="0"/>
              </a:rPr>
              <a:t>, with the </a:t>
            </a:r>
            <a:r>
              <a:rPr lang="en-AU" sz="2000" dirty="0" smtClean="0">
                <a:latin typeface="Calibri" pitchFamily="34" charset="0"/>
                <a:cs typeface="Calibri" pitchFamily="34" charset="0"/>
              </a:rPr>
              <a:t>position </a:t>
            </a:r>
            <a:r>
              <a:rPr lang="en-AU" sz="2000" dirty="0">
                <a:latin typeface="Calibri" pitchFamily="34" charset="0"/>
                <a:cs typeface="Calibri" pitchFamily="34" charset="0"/>
              </a:rPr>
              <a:t>of the halogen </a:t>
            </a:r>
            <a:r>
              <a:rPr lang="en-AU" sz="2000" dirty="0" smtClean="0">
                <a:latin typeface="Calibri" pitchFamily="34" charset="0"/>
                <a:cs typeface="Calibri" pitchFamily="34" charset="0"/>
              </a:rPr>
              <a:t>given                                                                                                     </a:t>
            </a:r>
            <a:r>
              <a:rPr lang="en-AU" sz="2000" dirty="0">
                <a:latin typeface="Calibri" pitchFamily="34" charset="0"/>
                <a:cs typeface="Calibri" pitchFamily="34" charset="0"/>
              </a:rPr>
              <a:t>by the appropriate </a:t>
            </a:r>
            <a:r>
              <a:rPr lang="en-AU" sz="2000" dirty="0" smtClean="0">
                <a:latin typeface="Calibri" pitchFamily="34" charset="0"/>
                <a:cs typeface="Calibri" pitchFamily="34" charset="0"/>
              </a:rPr>
              <a:t>number of </a:t>
            </a:r>
            <a:r>
              <a:rPr lang="en-AU" sz="2000" dirty="0">
                <a:latin typeface="Calibri" pitchFamily="34" charset="0"/>
                <a:cs typeface="Calibri" pitchFamily="34" charset="0"/>
              </a:rPr>
              <a:t>the carbon </a:t>
            </a:r>
            <a:r>
              <a:rPr lang="en-AU" sz="2000" dirty="0" smtClean="0">
                <a:latin typeface="Calibri" pitchFamily="34" charset="0"/>
                <a:cs typeface="Calibri" pitchFamily="34" charset="0"/>
              </a:rPr>
              <a:t>                                                                               that </a:t>
            </a:r>
            <a:r>
              <a:rPr lang="en-AU" sz="2000" dirty="0">
                <a:latin typeface="Calibri" pitchFamily="34" charset="0"/>
                <a:cs typeface="Calibri" pitchFamily="34" charset="0"/>
              </a:rPr>
              <a:t>it is attached to in the chain.</a:t>
            </a:r>
          </a:p>
          <a:p>
            <a:pPr>
              <a:spcBef>
                <a:spcPct val="20000"/>
              </a:spcBef>
            </a:pPr>
            <a:r>
              <a:rPr lang="en-AU" sz="2000" dirty="0">
                <a:latin typeface="Calibri" pitchFamily="34" charset="0"/>
                <a:cs typeface="Calibri" pitchFamily="34" charset="0"/>
              </a:rPr>
              <a:t> </a:t>
            </a:r>
            <a:endParaRPr lang="en-NZ" sz="2000" dirty="0">
              <a:latin typeface="Calibri" pitchFamily="34" charset="0"/>
              <a:cs typeface="Calibri" pitchFamily="34" charset="0"/>
            </a:endParaRPr>
          </a:p>
          <a:p>
            <a:pPr>
              <a:spcBef>
                <a:spcPct val="20000"/>
              </a:spcBef>
            </a:pPr>
            <a:r>
              <a:rPr lang="en-AU" sz="2000" dirty="0">
                <a:latin typeface="Calibri" pitchFamily="34" charset="0"/>
                <a:cs typeface="Calibri" pitchFamily="34" charset="0"/>
              </a:rPr>
              <a:t>The </a:t>
            </a:r>
            <a:r>
              <a:rPr lang="en-AU" sz="2000" dirty="0" err="1">
                <a:latin typeface="Calibri" pitchFamily="34" charset="0"/>
                <a:cs typeface="Calibri" pitchFamily="34" charset="0"/>
              </a:rPr>
              <a:t>haloalkanes</a:t>
            </a:r>
            <a:r>
              <a:rPr lang="en-AU" sz="2000" dirty="0">
                <a:latin typeface="Calibri" pitchFamily="34" charset="0"/>
                <a:cs typeface="Calibri" pitchFamily="34" charset="0"/>
              </a:rPr>
              <a:t> can be classified as </a:t>
            </a:r>
            <a:endParaRPr lang="en-NZ" sz="2000" dirty="0">
              <a:latin typeface="Calibri" pitchFamily="34" charset="0"/>
              <a:cs typeface="Calibri" pitchFamily="34" charset="0"/>
            </a:endParaRPr>
          </a:p>
          <a:p>
            <a:pPr>
              <a:spcBef>
                <a:spcPct val="20000"/>
              </a:spcBef>
            </a:pPr>
            <a:r>
              <a:rPr lang="en-AU" sz="2000" b="1" dirty="0">
                <a:latin typeface="Calibri" pitchFamily="34" charset="0"/>
                <a:cs typeface="Calibri" pitchFamily="34" charset="0"/>
              </a:rPr>
              <a:t>Primary</a:t>
            </a:r>
            <a:r>
              <a:rPr lang="en-AU" sz="2000" dirty="0">
                <a:latin typeface="Calibri" pitchFamily="34" charset="0"/>
                <a:cs typeface="Calibri" pitchFamily="34" charset="0"/>
              </a:rPr>
              <a:t> R</a:t>
            </a:r>
            <a:r>
              <a:rPr lang="en-AU" sz="2000" b="1" dirty="0">
                <a:latin typeface="Calibri" pitchFamily="34" charset="0"/>
                <a:cs typeface="Calibri" pitchFamily="34" charset="0"/>
              </a:rPr>
              <a:t>C</a:t>
            </a:r>
            <a:r>
              <a:rPr lang="en-AU" sz="2000" dirty="0">
                <a:latin typeface="Calibri" pitchFamily="34" charset="0"/>
                <a:cs typeface="Calibri" pitchFamily="34" charset="0"/>
              </a:rPr>
              <a:t>H</a:t>
            </a:r>
            <a:r>
              <a:rPr lang="en-AU" sz="2000" baseline="-25000" dirty="0">
                <a:latin typeface="Calibri" pitchFamily="34" charset="0"/>
                <a:cs typeface="Calibri" pitchFamily="34" charset="0"/>
              </a:rPr>
              <a:t>2</a:t>
            </a:r>
            <a:r>
              <a:rPr lang="en-AU" sz="2000" dirty="0">
                <a:latin typeface="Calibri" pitchFamily="34" charset="0"/>
                <a:cs typeface="Calibri" pitchFamily="34" charset="0"/>
              </a:rPr>
              <a:t>X  -  the C atom to which X is </a:t>
            </a:r>
            <a:r>
              <a:rPr lang="en-AU" sz="2000" dirty="0" smtClean="0">
                <a:latin typeface="Calibri" pitchFamily="34" charset="0"/>
                <a:cs typeface="Calibri" pitchFamily="34" charset="0"/>
              </a:rPr>
              <a:t>                                                            attached </a:t>
            </a:r>
            <a:r>
              <a:rPr lang="en-AU" sz="2000" dirty="0">
                <a:latin typeface="Calibri" pitchFamily="34" charset="0"/>
                <a:cs typeface="Calibri" pitchFamily="34" charset="0"/>
              </a:rPr>
              <a:t>is only attached to one other C atom</a:t>
            </a:r>
            <a:endParaRPr lang="en-NZ" sz="2000" dirty="0">
              <a:latin typeface="Calibri" pitchFamily="34" charset="0"/>
              <a:cs typeface="Calibri" pitchFamily="34" charset="0"/>
            </a:endParaRPr>
          </a:p>
          <a:p>
            <a:pPr>
              <a:spcBef>
                <a:spcPct val="20000"/>
              </a:spcBef>
            </a:pPr>
            <a:r>
              <a:rPr lang="en-AU" sz="2000" b="1" dirty="0">
                <a:latin typeface="Calibri" pitchFamily="34" charset="0"/>
                <a:cs typeface="Calibri" pitchFamily="34" charset="0"/>
              </a:rPr>
              <a:t>Secondary</a:t>
            </a:r>
            <a:r>
              <a:rPr lang="en-AU" sz="2000" dirty="0">
                <a:latin typeface="Calibri" pitchFamily="34" charset="0"/>
                <a:cs typeface="Calibri" pitchFamily="34" charset="0"/>
              </a:rPr>
              <a:t> R</a:t>
            </a:r>
            <a:r>
              <a:rPr lang="en-AU" sz="2000" baseline="-25000" dirty="0">
                <a:latin typeface="Calibri" pitchFamily="34" charset="0"/>
                <a:cs typeface="Calibri" pitchFamily="34" charset="0"/>
              </a:rPr>
              <a:t>2</a:t>
            </a:r>
            <a:r>
              <a:rPr lang="en-AU" sz="2000" b="1" dirty="0">
                <a:latin typeface="Calibri" pitchFamily="34" charset="0"/>
                <a:cs typeface="Calibri" pitchFamily="34" charset="0"/>
              </a:rPr>
              <a:t>C</a:t>
            </a:r>
            <a:r>
              <a:rPr lang="en-AU" sz="2000" dirty="0">
                <a:latin typeface="Calibri" pitchFamily="34" charset="0"/>
                <a:cs typeface="Calibri" pitchFamily="34" charset="0"/>
              </a:rPr>
              <a:t>HX -  the C atom to which X is attached, is attached to two other C atoms</a:t>
            </a:r>
            <a:endParaRPr lang="en-NZ" sz="2000" dirty="0">
              <a:latin typeface="Calibri" pitchFamily="34" charset="0"/>
              <a:cs typeface="Calibri" pitchFamily="34" charset="0"/>
            </a:endParaRPr>
          </a:p>
          <a:p>
            <a:pPr>
              <a:spcBef>
                <a:spcPct val="20000"/>
              </a:spcBef>
            </a:pPr>
            <a:r>
              <a:rPr lang="en-AU" sz="2000" b="1" dirty="0">
                <a:latin typeface="Calibri" pitchFamily="34" charset="0"/>
                <a:cs typeface="Calibri" pitchFamily="34" charset="0"/>
              </a:rPr>
              <a:t>Tertiary</a:t>
            </a:r>
            <a:r>
              <a:rPr lang="en-AU" sz="2000" dirty="0">
                <a:latin typeface="Calibri" pitchFamily="34" charset="0"/>
                <a:cs typeface="Calibri" pitchFamily="34" charset="0"/>
              </a:rPr>
              <a:t> R</a:t>
            </a:r>
            <a:r>
              <a:rPr lang="en-AU" sz="2000" baseline="-25000" dirty="0">
                <a:latin typeface="Calibri" pitchFamily="34" charset="0"/>
                <a:cs typeface="Calibri" pitchFamily="34" charset="0"/>
              </a:rPr>
              <a:t>3</a:t>
            </a:r>
            <a:r>
              <a:rPr lang="en-AU" sz="2000" b="1" dirty="0">
                <a:latin typeface="Calibri" pitchFamily="34" charset="0"/>
                <a:cs typeface="Calibri" pitchFamily="34" charset="0"/>
              </a:rPr>
              <a:t>C</a:t>
            </a:r>
            <a:r>
              <a:rPr lang="en-AU" sz="2000" dirty="0">
                <a:latin typeface="Calibri" pitchFamily="34" charset="0"/>
                <a:cs typeface="Calibri" pitchFamily="34" charset="0"/>
              </a:rPr>
              <a:t>X  -  the C atom to which X is attached, </a:t>
            </a:r>
          </a:p>
          <a:p>
            <a:pPr>
              <a:spcBef>
                <a:spcPct val="20000"/>
              </a:spcBef>
            </a:pPr>
            <a:r>
              <a:rPr lang="en-AU" sz="2000" dirty="0">
                <a:latin typeface="Calibri" pitchFamily="34" charset="0"/>
                <a:cs typeface="Calibri" pitchFamily="34" charset="0"/>
              </a:rPr>
              <a:t>is attached to three other C atoms.</a:t>
            </a:r>
            <a:endParaRPr lang="en-NZ" sz="2000" dirty="0">
              <a:latin typeface="Calibri" pitchFamily="34" charset="0"/>
              <a:cs typeface="Calibri" pitchFamily="34" charset="0"/>
            </a:endParaRPr>
          </a:p>
        </p:txBody>
      </p:sp>
      <p:sp>
        <p:nvSpPr>
          <p:cNvPr id="4" name="Rectangle 11"/>
          <p:cNvSpPr>
            <a:spLocks noChangeArrowheads="1"/>
          </p:cNvSpPr>
          <p:nvPr/>
        </p:nvSpPr>
        <p:spPr bwMode="auto">
          <a:xfrm>
            <a:off x="687389" y="381001"/>
            <a:ext cx="7769225" cy="520700"/>
          </a:xfrm>
          <a:prstGeom prst="rect">
            <a:avLst/>
          </a:prstGeom>
          <a:solidFill>
            <a:srgbClr val="67FB03"/>
          </a:solidFill>
          <a:ln w="19050">
            <a:solidFill>
              <a:schemeClr val="tx1"/>
            </a:solidFill>
            <a:miter lim="800000"/>
            <a:headEnd/>
            <a:tailEnd/>
          </a:ln>
          <a:effectLst/>
        </p:spPr>
        <p:txBody>
          <a:bodyPr lIns="91418" tIns="45709" rIns="91418" bIns="45709" anchor="ctr"/>
          <a:lstStyle/>
          <a:p>
            <a:pPr algn="ctr">
              <a:defRPr/>
            </a:pPr>
            <a:r>
              <a:rPr lang="en-NZ" sz="2400" b="1" dirty="0" err="1" smtClean="0">
                <a:latin typeface="Candara" pitchFamily="34" charset="0"/>
                <a:cs typeface="Arial" pitchFamily="34" charset="0"/>
              </a:rPr>
              <a:t>Haloalkanes</a:t>
            </a:r>
            <a:r>
              <a:rPr lang="en-NZ" sz="2400" b="1" dirty="0" smtClean="0">
                <a:latin typeface="Candara" pitchFamily="34" charset="0"/>
                <a:cs typeface="Arial" pitchFamily="34" charset="0"/>
              </a:rPr>
              <a:t> </a:t>
            </a:r>
            <a:r>
              <a:rPr lang="en-NZ" sz="2400" b="1" dirty="0">
                <a:latin typeface="Candara" pitchFamily="34" charset="0"/>
                <a:cs typeface="Arial" pitchFamily="34" charset="0"/>
              </a:rPr>
              <a:t>(alkyl halides)</a:t>
            </a:r>
            <a:endParaRPr lang="en-US" sz="2400" b="1" dirty="0">
              <a:latin typeface="Candara" pitchFamily="34" charset="0"/>
              <a:cs typeface="Arial" pitchFamily="34" charset="0"/>
            </a:endParaRPr>
          </a:p>
        </p:txBody>
      </p:sp>
      <p:pic>
        <p:nvPicPr>
          <p:cNvPr id="28676" name="Picture 4" descr="C:\Users\gz\Pictures\Picture\2bromopropa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213" y="3779838"/>
            <a:ext cx="20574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613" y="1327245"/>
            <a:ext cx="355770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3157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2"/>
          <p:cNvSpPr>
            <a:spLocks noChangeArrowheads="1"/>
          </p:cNvSpPr>
          <p:nvPr/>
        </p:nvSpPr>
        <p:spPr bwMode="auto">
          <a:xfrm>
            <a:off x="457200" y="3810000"/>
            <a:ext cx="8305800" cy="1981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0484" name="Text Box 4"/>
          <p:cNvSpPr txBox="1">
            <a:spLocks noChangeArrowheads="1"/>
          </p:cNvSpPr>
          <p:nvPr/>
        </p:nvSpPr>
        <p:spPr bwMode="auto">
          <a:xfrm>
            <a:off x="533400" y="1143001"/>
            <a:ext cx="8305800" cy="2031325"/>
          </a:xfrm>
          <a:prstGeom prst="rect">
            <a:avLst/>
          </a:prstGeom>
          <a:solidFill>
            <a:srgbClr val="E2FFC5"/>
          </a:solidFill>
          <a:ln w="28575">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err="1">
                <a:latin typeface="Calibri" pitchFamily="34" charset="0"/>
                <a:cs typeface="Calibri" pitchFamily="34" charset="0"/>
              </a:rPr>
              <a:t>Haloalkanes</a:t>
            </a:r>
            <a:r>
              <a:rPr lang="en-US" dirty="0">
                <a:latin typeface="Calibri" pitchFamily="34" charset="0"/>
                <a:cs typeface="Calibri" pitchFamily="34" charset="0"/>
              </a:rPr>
              <a:t> are single bonded hydrocarbons with one or more hydrogen atoms are substituted (replaced) by a group 17 halogen atom. </a:t>
            </a:r>
          </a:p>
          <a:p>
            <a:pPr eaLnBrk="1" hangingPunct="1">
              <a:spcBef>
                <a:spcPct val="50000"/>
              </a:spcBef>
            </a:pPr>
            <a:r>
              <a:rPr lang="en-US" dirty="0" err="1">
                <a:latin typeface="Calibri" pitchFamily="34" charset="0"/>
                <a:cs typeface="Calibri" pitchFamily="34" charset="0"/>
              </a:rPr>
              <a:t>Haloalkanes</a:t>
            </a:r>
            <a:r>
              <a:rPr lang="en-US" dirty="0">
                <a:latin typeface="Calibri" pitchFamily="34" charset="0"/>
                <a:cs typeface="Calibri" pitchFamily="34" charset="0"/>
              </a:rPr>
              <a:t> can be formed when alkanes undergo a substitution reaction or alkenes undergo an addition reaction </a:t>
            </a:r>
          </a:p>
          <a:p>
            <a:pPr eaLnBrk="1" hangingPunct="1">
              <a:spcBef>
                <a:spcPct val="50000"/>
              </a:spcBef>
            </a:pPr>
            <a:r>
              <a:rPr lang="en-US" dirty="0">
                <a:latin typeface="Calibri" pitchFamily="34" charset="0"/>
                <a:cs typeface="Calibri" pitchFamily="34" charset="0"/>
              </a:rPr>
              <a:t>For example, methane undergoes a series of substitution reactions with chlorine gas (Cl</a:t>
            </a:r>
            <a:r>
              <a:rPr lang="en-US" baseline="-25000" dirty="0">
                <a:latin typeface="Calibri" pitchFamily="34" charset="0"/>
                <a:cs typeface="Calibri" pitchFamily="34" charset="0"/>
              </a:rPr>
              <a:t>2</a:t>
            </a:r>
            <a:r>
              <a:rPr lang="en-US" dirty="0">
                <a:latin typeface="Calibri" pitchFamily="34" charset="0"/>
                <a:cs typeface="Calibri" pitchFamily="34" charset="0"/>
              </a:rPr>
              <a:t>) in the presence of ultraviolet light.</a:t>
            </a:r>
          </a:p>
        </p:txBody>
      </p:sp>
      <p:pic>
        <p:nvPicPr>
          <p:cNvPr id="2048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86201"/>
            <a:ext cx="2057400" cy="173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3962400"/>
            <a:ext cx="121761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4038601"/>
            <a:ext cx="19050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4343401"/>
            <a:ext cx="16764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9" name="Text Box 9"/>
          <p:cNvSpPr txBox="1">
            <a:spLocks noChangeArrowheads="1"/>
          </p:cNvSpPr>
          <p:nvPr/>
        </p:nvSpPr>
        <p:spPr bwMode="auto">
          <a:xfrm>
            <a:off x="2362200" y="4495800"/>
            <a:ext cx="838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a:t>+</a:t>
            </a:r>
          </a:p>
        </p:txBody>
      </p:sp>
      <p:sp>
        <p:nvSpPr>
          <p:cNvPr id="20490" name="Line 10"/>
          <p:cNvSpPr>
            <a:spLocks noChangeShapeType="1"/>
          </p:cNvSpPr>
          <p:nvPr/>
        </p:nvSpPr>
        <p:spPr bwMode="auto">
          <a:xfrm>
            <a:off x="4038600" y="4724400"/>
            <a:ext cx="685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0491" name="Text Box 11"/>
          <p:cNvSpPr txBox="1">
            <a:spLocks noChangeArrowheads="1"/>
          </p:cNvSpPr>
          <p:nvPr/>
        </p:nvSpPr>
        <p:spPr bwMode="auto">
          <a:xfrm>
            <a:off x="6629400" y="4495800"/>
            <a:ext cx="45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a:t>+</a:t>
            </a:r>
          </a:p>
        </p:txBody>
      </p:sp>
      <p:sp>
        <p:nvSpPr>
          <p:cNvPr id="20492" name="Rectangle 17"/>
          <p:cNvSpPr>
            <a:spLocks noChangeArrowheads="1"/>
          </p:cNvSpPr>
          <p:nvPr/>
        </p:nvSpPr>
        <p:spPr bwMode="auto">
          <a:xfrm>
            <a:off x="457200" y="304800"/>
            <a:ext cx="8229600" cy="381000"/>
          </a:xfrm>
          <a:prstGeom prst="rect">
            <a:avLst/>
          </a:prstGeom>
          <a:solidFill>
            <a:srgbClr val="67FB03"/>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NZ" sz="2400" b="1" dirty="0" err="1">
                <a:solidFill>
                  <a:schemeClr val="tx2"/>
                </a:solidFill>
                <a:latin typeface="+mn-lt"/>
              </a:rPr>
              <a:t>Haloalkanes</a:t>
            </a:r>
            <a:endParaRPr lang="en-US" sz="2400" b="1" dirty="0">
              <a:solidFill>
                <a:schemeClr val="tx2"/>
              </a:solidFill>
              <a:latin typeface="+mn-lt"/>
            </a:endParaRPr>
          </a:p>
        </p:txBody>
      </p:sp>
      <p:sp>
        <p:nvSpPr>
          <p:cNvPr id="2" name="Footer Placeholder 1"/>
          <p:cNvSpPr>
            <a:spLocks noGrp="1"/>
          </p:cNvSpPr>
          <p:nvPr>
            <p:ph type="ftr" sz="quarter" idx="11"/>
          </p:nvPr>
        </p:nvSpPr>
        <p:spPr/>
        <p:txBody>
          <a:bodyPr/>
          <a:lstStyle/>
          <a:p>
            <a:pPr>
              <a:defRPr/>
            </a:pPr>
            <a:r>
              <a:rPr lang="en-US" smtClean="0"/>
              <a:t>GZ Science Resources 2013</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0"/>
          <p:cNvSpPr>
            <a:spLocks noGrp="1" noChangeArrowheads="1"/>
          </p:cNvSpPr>
          <p:nvPr>
            <p:ph type="title" idx="4294967295"/>
          </p:nvPr>
        </p:nvSpPr>
        <p:spPr>
          <a:xfrm>
            <a:off x="519752" y="381000"/>
            <a:ext cx="8229600" cy="381000"/>
          </a:xfrm>
          <a:solidFill>
            <a:srgbClr val="67FB03"/>
          </a:solidFill>
          <a:ln w="12700">
            <a:solidFill>
              <a:schemeClr val="hlink"/>
            </a:solidFill>
            <a:miter lim="800000"/>
            <a:headEnd/>
            <a:tailEnd/>
          </a:ln>
        </p:spPr>
        <p:txBody>
          <a:bodyPr>
            <a:noAutofit/>
          </a:bodyPr>
          <a:lstStyle/>
          <a:p>
            <a:pPr eaLnBrk="1" hangingPunct="1"/>
            <a:r>
              <a:rPr lang="en-NZ" sz="2400" b="1" dirty="0" smtClean="0">
                <a:solidFill>
                  <a:schemeClr val="tx1"/>
                </a:solidFill>
                <a:latin typeface="+mn-lt"/>
                <a:cs typeface="Calibri" pitchFamily="34" charset="0"/>
              </a:rPr>
              <a:t>Organic Chemistry</a:t>
            </a:r>
            <a:endParaRPr lang="en-US" sz="2400" b="1" dirty="0" smtClean="0">
              <a:solidFill>
                <a:schemeClr val="tx1"/>
              </a:solidFill>
              <a:latin typeface="+mn-lt"/>
              <a:cs typeface="Calibri" pitchFamily="34" charset="0"/>
            </a:endParaRPr>
          </a:p>
        </p:txBody>
      </p:sp>
      <p:sp>
        <p:nvSpPr>
          <p:cNvPr id="3075" name="Rectangle 3"/>
          <p:cNvSpPr>
            <a:spLocks noGrp="1" noChangeArrowheads="1"/>
          </p:cNvSpPr>
          <p:nvPr>
            <p:ph idx="4294967295"/>
          </p:nvPr>
        </p:nvSpPr>
        <p:spPr>
          <a:xfrm>
            <a:off x="528851" y="914400"/>
            <a:ext cx="8229600" cy="762000"/>
          </a:xfrm>
          <a:solidFill>
            <a:srgbClr val="E2FFC5"/>
          </a:solidFill>
          <a:ln w="19050">
            <a:solidFill>
              <a:schemeClr val="tx1"/>
            </a:solidFill>
            <a:miter lim="800000"/>
            <a:headEnd/>
            <a:tailEnd/>
          </a:ln>
        </p:spPr>
        <p:txBody>
          <a:bodyPr>
            <a:normAutofit lnSpcReduction="10000"/>
          </a:bodyPr>
          <a:lstStyle/>
          <a:p>
            <a:pPr algn="ctr" eaLnBrk="1" hangingPunct="1">
              <a:buFontTx/>
              <a:buNone/>
            </a:pPr>
            <a:r>
              <a:rPr lang="en-US" sz="2400" dirty="0" smtClean="0">
                <a:latin typeface="Calibri" pitchFamily="34" charset="0"/>
                <a:cs typeface="Calibri" pitchFamily="34" charset="0"/>
              </a:rPr>
              <a:t>We define organic chemistry </a:t>
            </a:r>
            <a:r>
              <a:rPr lang="en-US" sz="2400" i="1" dirty="0" smtClean="0">
                <a:latin typeface="Calibri" pitchFamily="34" charset="0"/>
                <a:cs typeface="Calibri" pitchFamily="34" charset="0"/>
              </a:rPr>
              <a:t>as the chemistry of compounds that contain both </a:t>
            </a:r>
            <a:r>
              <a:rPr lang="en-US" sz="2400" b="1" i="1" dirty="0" smtClean="0">
                <a:latin typeface="Calibri" pitchFamily="34" charset="0"/>
                <a:cs typeface="Calibri" pitchFamily="34" charset="0"/>
              </a:rPr>
              <a:t>carbon</a:t>
            </a:r>
            <a:r>
              <a:rPr lang="en-US" sz="2400" i="1" dirty="0" smtClean="0">
                <a:latin typeface="Calibri" pitchFamily="34" charset="0"/>
                <a:cs typeface="Calibri" pitchFamily="34" charset="0"/>
              </a:rPr>
              <a:t> and </a:t>
            </a:r>
            <a:r>
              <a:rPr lang="en-US" sz="2400" b="1" i="1" dirty="0" smtClean="0">
                <a:latin typeface="Calibri" pitchFamily="34" charset="0"/>
                <a:cs typeface="Calibri" pitchFamily="34" charset="0"/>
              </a:rPr>
              <a:t>hydrogen</a:t>
            </a:r>
            <a:r>
              <a:rPr lang="en-US" sz="2400" dirty="0" smtClean="0">
                <a:latin typeface="Futura Bk" pitchFamily="34" charset="0"/>
              </a:rPr>
              <a:t>.</a:t>
            </a:r>
          </a:p>
        </p:txBody>
      </p:sp>
      <p:sp>
        <p:nvSpPr>
          <p:cNvPr id="3076" name="Text Box 4"/>
          <p:cNvSpPr txBox="1">
            <a:spLocks noChangeArrowheads="1"/>
          </p:cNvSpPr>
          <p:nvPr/>
        </p:nvSpPr>
        <p:spPr bwMode="auto">
          <a:xfrm>
            <a:off x="534537" y="2154852"/>
            <a:ext cx="3429000" cy="4224233"/>
          </a:xfrm>
          <a:prstGeom prst="rect">
            <a:avLst/>
          </a:prstGeom>
          <a:solidFill>
            <a:srgbClr val="FFFFFF"/>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pPr>
            <a:r>
              <a:rPr lang="en-US" sz="2000" dirty="0">
                <a:latin typeface="Calibri" pitchFamily="34" charset="0"/>
                <a:cs typeface="Calibri" pitchFamily="34" charset="0"/>
              </a:rPr>
              <a:t>Carbon has four valence electrons. The electronegativity of carbon is too small for carbon to gain electrons from most elements to form C</a:t>
            </a:r>
            <a:r>
              <a:rPr lang="en-US" sz="2000" baseline="30000" dirty="0">
                <a:latin typeface="Calibri" pitchFamily="34" charset="0"/>
                <a:cs typeface="Calibri" pitchFamily="34" charset="0"/>
              </a:rPr>
              <a:t>4-</a:t>
            </a:r>
            <a:r>
              <a:rPr lang="en-US" sz="2000" dirty="0">
                <a:latin typeface="Calibri" pitchFamily="34" charset="0"/>
                <a:cs typeface="Calibri" pitchFamily="34" charset="0"/>
              </a:rPr>
              <a:t> ions, and too large for carbon to lose electrons to form C</a:t>
            </a:r>
            <a:r>
              <a:rPr lang="en-US" sz="2000" baseline="30000" dirty="0">
                <a:latin typeface="Calibri" pitchFamily="34" charset="0"/>
                <a:cs typeface="Calibri" pitchFamily="34" charset="0"/>
              </a:rPr>
              <a:t>4+</a:t>
            </a:r>
            <a:r>
              <a:rPr lang="en-US" sz="2000" dirty="0">
                <a:latin typeface="Calibri" pitchFamily="34" charset="0"/>
                <a:cs typeface="Calibri" pitchFamily="34" charset="0"/>
              </a:rPr>
              <a:t> ions. Carbon therefore forms covalent bonds with a large number of other elements, including the hydrogen, nitrogen, oxygen, phosphorus, and sulfur</a:t>
            </a:r>
            <a:r>
              <a:rPr lang="en-US" dirty="0">
                <a:latin typeface="Calibri" pitchFamily="34" charset="0"/>
                <a:cs typeface="Calibri" pitchFamily="34" charset="0"/>
              </a:rPr>
              <a:t>.</a:t>
            </a:r>
          </a:p>
        </p:txBody>
      </p:sp>
      <p:sp>
        <p:nvSpPr>
          <p:cNvPr id="2" name="Footer Placeholder 1"/>
          <p:cNvSpPr>
            <a:spLocks noGrp="1"/>
          </p:cNvSpPr>
          <p:nvPr>
            <p:ph type="ftr" sz="quarter" idx="11"/>
          </p:nvPr>
        </p:nvSpPr>
        <p:spPr/>
        <p:txBody>
          <a:bodyPr/>
          <a:lstStyle/>
          <a:p>
            <a:pPr>
              <a:defRPr/>
            </a:pPr>
            <a:r>
              <a:rPr lang="en-US" smtClean="0"/>
              <a:t>GZ Science Resources 2013</a:t>
            </a:r>
            <a:endParaRPr lang="en-US"/>
          </a:p>
        </p:txBody>
      </p:sp>
      <p:pic>
        <p:nvPicPr>
          <p:cNvPr id="35842" name="Picture 2" descr="C:\Users\gz\school work\Chem NCEA L3\general-chemistry-principles-patterns-and-applications-v1.0\section_05\6fe205bcf099e852cab6a591415a8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1" y="1843467"/>
            <a:ext cx="3774327" cy="4983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4"/>
          <p:cNvSpPr txBox="1">
            <a:spLocks noChangeArrowheads="1"/>
          </p:cNvSpPr>
          <p:nvPr/>
        </p:nvSpPr>
        <p:spPr bwMode="auto">
          <a:xfrm>
            <a:off x="457200" y="990600"/>
            <a:ext cx="8153400" cy="2354491"/>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err="1">
                <a:latin typeface="Calibri" pitchFamily="34" charset="0"/>
                <a:cs typeface="Calibri" pitchFamily="34" charset="0"/>
              </a:rPr>
              <a:t>Haloalkanes</a:t>
            </a:r>
            <a:r>
              <a:rPr lang="en-US" dirty="0">
                <a:latin typeface="Calibri" pitchFamily="34" charset="0"/>
                <a:cs typeface="Calibri" pitchFamily="34" charset="0"/>
              </a:rPr>
              <a:t> are classified according to the position of the halogen atom bonded in the molecule. </a:t>
            </a:r>
          </a:p>
          <a:p>
            <a:pPr eaLnBrk="1" hangingPunct="1">
              <a:spcBef>
                <a:spcPct val="50000"/>
              </a:spcBef>
            </a:pPr>
            <a:r>
              <a:rPr lang="en-US" dirty="0">
                <a:latin typeface="Calibri" pitchFamily="34" charset="0"/>
                <a:cs typeface="Calibri" pitchFamily="34" charset="0"/>
              </a:rPr>
              <a:t>This leads to the existence of </a:t>
            </a:r>
          </a:p>
          <a:p>
            <a:pPr eaLnBrk="1" hangingPunct="1">
              <a:spcBef>
                <a:spcPct val="50000"/>
              </a:spcBef>
            </a:pPr>
            <a:r>
              <a:rPr lang="en-US" dirty="0">
                <a:latin typeface="Calibri" pitchFamily="34" charset="0"/>
                <a:cs typeface="Calibri" pitchFamily="34" charset="0"/>
              </a:rPr>
              <a:t>	&gt;primary (1°) – bonded to a C that is bonded to only 1 other C</a:t>
            </a:r>
          </a:p>
          <a:p>
            <a:pPr eaLnBrk="1" hangingPunct="1">
              <a:spcBef>
                <a:spcPct val="50000"/>
              </a:spcBef>
            </a:pPr>
            <a:r>
              <a:rPr lang="en-US" dirty="0">
                <a:latin typeface="Calibri" pitchFamily="34" charset="0"/>
                <a:cs typeface="Calibri" pitchFamily="34" charset="0"/>
              </a:rPr>
              <a:t>	&gt;secondary (2°) – bonded to a C that is bonded to 2 other C</a:t>
            </a:r>
          </a:p>
          <a:p>
            <a:pPr eaLnBrk="1" hangingPunct="1">
              <a:spcBef>
                <a:spcPct val="50000"/>
              </a:spcBef>
            </a:pPr>
            <a:r>
              <a:rPr lang="en-US" dirty="0">
                <a:latin typeface="Calibri" pitchFamily="34" charset="0"/>
                <a:cs typeface="Calibri" pitchFamily="34" charset="0"/>
              </a:rPr>
              <a:t>	&gt;tertiary (3°) – bonded to a C that is bonded to 3 other C</a:t>
            </a:r>
          </a:p>
        </p:txBody>
      </p:sp>
      <p:pic>
        <p:nvPicPr>
          <p:cNvPr id="2150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581401"/>
            <a:ext cx="3200400" cy="1306513"/>
          </a:xfrm>
          <a:prstGeom prst="rect">
            <a:avLst/>
          </a:prstGeom>
          <a:solidFill>
            <a:srgbClr val="E2FFC5"/>
          </a:solidFill>
          <a:ln w="9525">
            <a:solidFill>
              <a:schemeClr val="tx1"/>
            </a:solidFill>
            <a:miter lim="800000"/>
            <a:headEnd/>
            <a:tailEnd/>
          </a:ln>
        </p:spPr>
      </p:pic>
      <p:pic>
        <p:nvPicPr>
          <p:cNvPr id="2150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5181601"/>
            <a:ext cx="2971800" cy="1393825"/>
          </a:xfrm>
          <a:prstGeom prst="rect">
            <a:avLst/>
          </a:prstGeom>
          <a:solidFill>
            <a:srgbClr val="E2FFC5"/>
          </a:solidFill>
          <a:ln w="9525">
            <a:solidFill>
              <a:schemeClr val="tx1"/>
            </a:solidFill>
            <a:miter lim="800000"/>
            <a:headEnd/>
            <a:tailEnd/>
          </a:ln>
        </p:spPr>
      </p:pic>
      <p:pic>
        <p:nvPicPr>
          <p:cNvPr id="2151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2" y="3657600"/>
            <a:ext cx="2746375" cy="2076450"/>
          </a:xfrm>
          <a:prstGeom prst="rect">
            <a:avLst/>
          </a:prstGeom>
          <a:solidFill>
            <a:srgbClr val="E2FFC5"/>
          </a:solidFill>
          <a:ln w="9525">
            <a:solidFill>
              <a:schemeClr val="tx1"/>
            </a:solidFill>
            <a:miter lim="800000"/>
            <a:headEnd/>
            <a:tailEnd/>
          </a:ln>
        </p:spPr>
      </p:pic>
      <p:sp>
        <p:nvSpPr>
          <p:cNvPr id="21511" name="Text Box 8"/>
          <p:cNvSpPr txBox="1">
            <a:spLocks noChangeArrowheads="1"/>
          </p:cNvSpPr>
          <p:nvPr/>
        </p:nvSpPr>
        <p:spPr bwMode="auto">
          <a:xfrm>
            <a:off x="3810000" y="3657601"/>
            <a:ext cx="1752600" cy="7848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1-chlorobutane</a:t>
            </a:r>
          </a:p>
          <a:p>
            <a:pPr eaLnBrk="1" hangingPunct="1">
              <a:spcBef>
                <a:spcPct val="50000"/>
              </a:spcBef>
            </a:pPr>
            <a:r>
              <a:rPr lang="en-US"/>
              <a:t>(1°haloalkane)</a:t>
            </a:r>
          </a:p>
        </p:txBody>
      </p:sp>
      <p:sp>
        <p:nvSpPr>
          <p:cNvPr id="21512" name="Text Box 9"/>
          <p:cNvSpPr txBox="1">
            <a:spLocks noChangeArrowheads="1"/>
          </p:cNvSpPr>
          <p:nvPr/>
        </p:nvSpPr>
        <p:spPr bwMode="auto">
          <a:xfrm>
            <a:off x="685800" y="5486401"/>
            <a:ext cx="1752600" cy="7848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2-chlorobutane</a:t>
            </a:r>
          </a:p>
          <a:p>
            <a:pPr eaLnBrk="1" hangingPunct="1">
              <a:spcBef>
                <a:spcPct val="50000"/>
              </a:spcBef>
            </a:pPr>
            <a:r>
              <a:rPr lang="en-US"/>
              <a:t>(2°haloalkane)</a:t>
            </a:r>
          </a:p>
        </p:txBody>
      </p:sp>
      <p:sp>
        <p:nvSpPr>
          <p:cNvPr id="21513" name="Text Box 10"/>
          <p:cNvSpPr txBox="1">
            <a:spLocks noChangeArrowheads="1"/>
          </p:cNvSpPr>
          <p:nvPr/>
        </p:nvSpPr>
        <p:spPr bwMode="auto">
          <a:xfrm>
            <a:off x="5791200" y="5867401"/>
            <a:ext cx="2971800" cy="7963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2-chloro-2-methylpropane</a:t>
            </a:r>
          </a:p>
          <a:p>
            <a:pPr eaLnBrk="1" hangingPunct="1">
              <a:spcBef>
                <a:spcPct val="50000"/>
              </a:spcBef>
            </a:pPr>
            <a:r>
              <a:rPr lang="en-US"/>
              <a:t>(3°haloalkane)</a:t>
            </a:r>
          </a:p>
        </p:txBody>
      </p:sp>
      <p:sp>
        <p:nvSpPr>
          <p:cNvPr id="21514" name="Rectangle 14"/>
          <p:cNvSpPr>
            <a:spLocks noChangeArrowheads="1"/>
          </p:cNvSpPr>
          <p:nvPr/>
        </p:nvSpPr>
        <p:spPr bwMode="auto">
          <a:xfrm>
            <a:off x="457200" y="304800"/>
            <a:ext cx="8229600" cy="381000"/>
          </a:xfrm>
          <a:prstGeom prst="rect">
            <a:avLst/>
          </a:prstGeom>
          <a:solidFill>
            <a:srgbClr val="67FB03"/>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NZ" sz="2400" b="1" dirty="0">
                <a:solidFill>
                  <a:schemeClr val="tx2"/>
                </a:solidFill>
                <a:latin typeface="Calibri" pitchFamily="34" charset="0"/>
                <a:cs typeface="Calibri" pitchFamily="34" charset="0"/>
              </a:rPr>
              <a:t>Naming </a:t>
            </a:r>
            <a:r>
              <a:rPr lang="en-NZ" sz="2400" b="1" dirty="0" err="1">
                <a:solidFill>
                  <a:schemeClr val="tx2"/>
                </a:solidFill>
                <a:latin typeface="Calibri" pitchFamily="34" charset="0"/>
                <a:cs typeface="Calibri" pitchFamily="34" charset="0"/>
              </a:rPr>
              <a:t>Haloalkanes</a:t>
            </a:r>
            <a:endParaRPr lang="en-US" sz="2400" b="1" dirty="0">
              <a:solidFill>
                <a:schemeClr val="tx2"/>
              </a:solidFill>
              <a:latin typeface="Calibri" pitchFamily="34" charset="0"/>
              <a:cs typeface="Calibri" pitchFamily="34" charset="0"/>
            </a:endParaRPr>
          </a:p>
        </p:txBody>
      </p:sp>
      <p:sp>
        <p:nvSpPr>
          <p:cNvPr id="2" name="Footer Placeholder 1"/>
          <p:cNvSpPr>
            <a:spLocks noGrp="1"/>
          </p:cNvSpPr>
          <p:nvPr>
            <p:ph type="ftr" sz="quarter" idx="11"/>
          </p:nvPr>
        </p:nvSpPr>
        <p:spPr/>
        <p:txBody>
          <a:bodyPr/>
          <a:lstStyle/>
          <a:p>
            <a:pPr>
              <a:defRPr/>
            </a:pPr>
            <a:r>
              <a:rPr lang="en-US" smtClean="0"/>
              <a:t>GZ Science Resources 2013</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34" name="Group 34"/>
          <p:cNvGraphicFramePr>
            <a:graphicFrameLocks noGrp="1"/>
          </p:cNvGraphicFramePr>
          <p:nvPr>
            <p:extLst>
              <p:ext uri="{D42A27DB-BD31-4B8C-83A1-F6EECF244321}">
                <p14:modId xmlns:p14="http://schemas.microsoft.com/office/powerpoint/2010/main" val="3404978062"/>
              </p:ext>
            </p:extLst>
          </p:nvPr>
        </p:nvGraphicFramePr>
        <p:xfrm>
          <a:off x="533400" y="1752600"/>
          <a:ext cx="3352800" cy="3805301"/>
        </p:xfrm>
        <a:graphic>
          <a:graphicData uri="http://schemas.openxmlformats.org/drawingml/2006/table">
            <a:tbl>
              <a:tblPr/>
              <a:tblGrid>
                <a:gridCol w="1676400"/>
                <a:gridCol w="1676400"/>
              </a:tblGrid>
              <a:tr h="1368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000" b="0" i="0" u="none" strike="noStrike" cap="none" normalizeH="0" baseline="0" dirty="0" smtClean="0">
                          <a:ln>
                            <a:noFill/>
                          </a:ln>
                          <a:solidFill>
                            <a:schemeClr val="tx1"/>
                          </a:solidFill>
                          <a:effectLst/>
                          <a:latin typeface="Calibri" pitchFamily="34" charset="0"/>
                          <a:cs typeface="Calibri" pitchFamily="34" charset="0"/>
                        </a:rPr>
                        <a:t>Atom</a:t>
                      </a:r>
                      <a:endParaRPr kumimoji="0" lang="en-GB" sz="2000" b="0" i="0" u="none" strike="noStrike" cap="none" normalizeH="0" baseline="0" dirty="0" smtClean="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FFC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000" b="0" i="0" u="none" strike="noStrike" cap="none" normalizeH="0" baseline="0" dirty="0" smtClean="0">
                          <a:ln>
                            <a:noFill/>
                          </a:ln>
                          <a:solidFill>
                            <a:schemeClr val="tx1"/>
                          </a:solidFill>
                          <a:effectLst/>
                          <a:latin typeface="Calibri" pitchFamily="34" charset="0"/>
                          <a:cs typeface="Calibri" pitchFamily="34" charset="0"/>
                        </a:rPr>
                        <a:t>Name used in </a:t>
                      </a:r>
                      <a:r>
                        <a:rPr kumimoji="0" lang="en-NZ" sz="2000" b="0" i="0" u="none" strike="noStrike" cap="none" normalizeH="0" baseline="0" dirty="0" err="1" smtClean="0">
                          <a:ln>
                            <a:noFill/>
                          </a:ln>
                          <a:solidFill>
                            <a:schemeClr val="tx1"/>
                          </a:solidFill>
                          <a:effectLst/>
                          <a:latin typeface="Calibri" pitchFamily="34" charset="0"/>
                          <a:cs typeface="Calibri" pitchFamily="34" charset="0"/>
                        </a:rPr>
                        <a:t>haloalkane</a:t>
                      </a:r>
                      <a:endParaRPr kumimoji="0" lang="en-GB" sz="2000" b="0" i="0" u="none" strike="noStrike" cap="none" normalizeH="0" baseline="0" dirty="0" smtClean="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FFC5"/>
                    </a:solidFill>
                  </a:tcPr>
                </a:tc>
              </a:tr>
              <a:tr h="24368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000" b="0" i="0" u="none" strike="noStrike" cap="none" normalizeH="0" baseline="0" smtClean="0">
                          <a:ln>
                            <a:noFill/>
                          </a:ln>
                          <a:solidFill>
                            <a:schemeClr val="tx1"/>
                          </a:solidFill>
                          <a:effectLst/>
                          <a:latin typeface="Calibri" pitchFamily="34" charset="0"/>
                          <a:cs typeface="Calibri" pitchFamily="34" charset="0"/>
                        </a:rPr>
                        <a:t>Bromine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000" b="0" i="0" u="none" strike="noStrike" cap="none" normalizeH="0" baseline="0" smtClean="0">
                          <a:ln>
                            <a:noFill/>
                          </a:ln>
                          <a:solidFill>
                            <a:schemeClr val="tx1"/>
                          </a:solidFill>
                          <a:effectLst/>
                          <a:latin typeface="Calibri" pitchFamily="34" charset="0"/>
                          <a:cs typeface="Calibri" pitchFamily="34" charset="0"/>
                        </a:rPr>
                        <a:t>Chlorine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000" b="0" i="0" u="none" strike="noStrike" cap="none" normalizeH="0" baseline="0" smtClean="0">
                          <a:ln>
                            <a:noFill/>
                          </a:ln>
                          <a:solidFill>
                            <a:schemeClr val="tx1"/>
                          </a:solidFill>
                          <a:effectLst/>
                          <a:latin typeface="Calibri" pitchFamily="34" charset="0"/>
                          <a:cs typeface="Calibri" pitchFamily="34" charset="0"/>
                        </a:rPr>
                        <a:t>Fluorine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000" b="0" i="0" u="none" strike="noStrike" cap="none" normalizeH="0" baseline="0" smtClean="0">
                          <a:ln>
                            <a:noFill/>
                          </a:ln>
                          <a:solidFill>
                            <a:schemeClr val="tx1"/>
                          </a:solidFill>
                          <a:effectLst/>
                          <a:latin typeface="Calibri" pitchFamily="34" charset="0"/>
                          <a:cs typeface="Calibri" pitchFamily="34" charset="0"/>
                        </a:rPr>
                        <a:t>iodine</a:t>
                      </a:r>
                      <a:endParaRPr kumimoji="0" lang="en-GB" sz="2000" b="0" i="0" u="none" strike="noStrike" cap="none" normalizeH="0" baseline="0" smtClean="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000" b="0" i="0" u="none" strike="noStrike" cap="none" normalizeH="0" baseline="0" dirty="0" err="1" smtClean="0">
                          <a:ln>
                            <a:noFill/>
                          </a:ln>
                          <a:solidFill>
                            <a:schemeClr val="tx1"/>
                          </a:solidFill>
                          <a:effectLst/>
                          <a:latin typeface="Calibri" pitchFamily="34" charset="0"/>
                          <a:cs typeface="Calibri" pitchFamily="34" charset="0"/>
                        </a:rPr>
                        <a:t>Bromo</a:t>
                      </a:r>
                      <a:endParaRPr kumimoji="0" lang="en-NZ" sz="2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000" b="0" i="0" u="none" strike="noStrike" cap="none" normalizeH="0" baseline="0" dirty="0" err="1" smtClean="0">
                          <a:ln>
                            <a:noFill/>
                          </a:ln>
                          <a:solidFill>
                            <a:schemeClr val="tx1"/>
                          </a:solidFill>
                          <a:effectLst/>
                          <a:latin typeface="Calibri" pitchFamily="34" charset="0"/>
                          <a:cs typeface="Calibri" pitchFamily="34" charset="0"/>
                        </a:rPr>
                        <a:t>Chloro</a:t>
                      </a:r>
                      <a:endParaRPr kumimoji="0" lang="en-NZ" sz="2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000" b="0" i="0" u="none" strike="noStrike" cap="none" normalizeH="0" baseline="0" dirty="0" err="1" smtClean="0">
                          <a:ln>
                            <a:noFill/>
                          </a:ln>
                          <a:solidFill>
                            <a:schemeClr val="tx1"/>
                          </a:solidFill>
                          <a:effectLst/>
                          <a:latin typeface="Calibri" pitchFamily="34" charset="0"/>
                          <a:cs typeface="Calibri" pitchFamily="34" charset="0"/>
                        </a:rPr>
                        <a:t>Fluoro</a:t>
                      </a:r>
                      <a:endParaRPr kumimoji="0" lang="en-NZ" sz="2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000" b="0" i="0" u="none" strike="noStrike" cap="none" normalizeH="0" baseline="0" dirty="0" err="1" smtClean="0">
                          <a:ln>
                            <a:noFill/>
                          </a:ln>
                          <a:solidFill>
                            <a:schemeClr val="tx1"/>
                          </a:solidFill>
                          <a:effectLst/>
                          <a:latin typeface="Calibri" pitchFamily="34" charset="0"/>
                          <a:cs typeface="Calibri" pitchFamily="34" charset="0"/>
                        </a:rPr>
                        <a:t>iodo</a:t>
                      </a:r>
                      <a:endParaRPr kumimoji="0" lang="en-GB" sz="2000" b="0" i="0" u="none" strike="noStrike" cap="none" normalizeH="0" baseline="0" dirty="0" smtClean="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2542" name="Rectangle 30"/>
          <p:cNvSpPr>
            <a:spLocks noChangeArrowheads="1"/>
          </p:cNvSpPr>
          <p:nvPr/>
        </p:nvSpPr>
        <p:spPr bwMode="auto">
          <a:xfrm>
            <a:off x="457200" y="304800"/>
            <a:ext cx="8229600" cy="381000"/>
          </a:xfrm>
          <a:prstGeom prst="rect">
            <a:avLst/>
          </a:prstGeom>
          <a:solidFill>
            <a:srgbClr val="67FB03"/>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NZ" sz="2400" b="1" dirty="0">
                <a:solidFill>
                  <a:schemeClr val="tx2"/>
                </a:solidFill>
                <a:latin typeface="Calibri" pitchFamily="34" charset="0"/>
                <a:cs typeface="Calibri" pitchFamily="34" charset="0"/>
              </a:rPr>
              <a:t>Naming </a:t>
            </a:r>
            <a:r>
              <a:rPr lang="en-NZ" sz="2400" b="1" dirty="0" err="1">
                <a:solidFill>
                  <a:schemeClr val="tx2"/>
                </a:solidFill>
                <a:latin typeface="Calibri" pitchFamily="34" charset="0"/>
                <a:cs typeface="Calibri" pitchFamily="34" charset="0"/>
              </a:rPr>
              <a:t>Haloalkanes</a:t>
            </a:r>
            <a:endParaRPr lang="en-US" sz="2400" b="1" dirty="0">
              <a:solidFill>
                <a:schemeClr val="tx2"/>
              </a:solidFill>
              <a:latin typeface="Calibri" pitchFamily="34" charset="0"/>
              <a:cs typeface="Calibri" pitchFamily="34" charset="0"/>
            </a:endParaRPr>
          </a:p>
        </p:txBody>
      </p:sp>
      <p:pic>
        <p:nvPicPr>
          <p:cNvPr id="22543" name="Picture 33" descr="HaloIsomer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801" y="1524000"/>
            <a:ext cx="476091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GZ Science Resources 2013</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687389" y="381001"/>
            <a:ext cx="7769225" cy="520700"/>
          </a:xfrm>
          <a:prstGeom prst="rect">
            <a:avLst/>
          </a:prstGeom>
          <a:solidFill>
            <a:srgbClr val="67FB03"/>
          </a:solidFill>
          <a:ln w="19050">
            <a:solidFill>
              <a:schemeClr val="tx1"/>
            </a:solidFill>
            <a:miter lim="800000"/>
            <a:headEnd/>
            <a:tailEnd/>
          </a:ln>
          <a:effectLst/>
        </p:spPr>
        <p:txBody>
          <a:bodyPr lIns="91418" tIns="45709" rIns="91418" bIns="45709" anchor="ctr"/>
          <a:lstStyle/>
          <a:p>
            <a:pPr algn="ctr">
              <a:defRPr/>
            </a:pPr>
            <a:r>
              <a:rPr lang="en-NZ" sz="2400" b="1" dirty="0" err="1" smtClean="0">
                <a:latin typeface="Candara" pitchFamily="34" charset="0"/>
                <a:cs typeface="Arial" pitchFamily="34" charset="0"/>
              </a:rPr>
              <a:t>Haloalkane</a:t>
            </a:r>
            <a:r>
              <a:rPr lang="en-NZ" sz="2400" b="1" dirty="0" smtClean="0">
                <a:latin typeface="Candara" pitchFamily="34" charset="0"/>
                <a:cs typeface="Arial" pitchFamily="34" charset="0"/>
              </a:rPr>
              <a:t> preparation</a:t>
            </a:r>
          </a:p>
        </p:txBody>
      </p:sp>
      <p:sp>
        <p:nvSpPr>
          <p:cNvPr id="93" name="Rectangle 3"/>
          <p:cNvSpPr txBox="1">
            <a:spLocks noChangeArrowheads="1"/>
          </p:cNvSpPr>
          <p:nvPr/>
        </p:nvSpPr>
        <p:spPr bwMode="auto">
          <a:xfrm>
            <a:off x="4495800" y="3644795"/>
            <a:ext cx="4572000" cy="3124200"/>
          </a:xfrm>
          <a:prstGeom prst="rect">
            <a:avLst/>
          </a:prstGeom>
          <a:solidFill>
            <a:srgbClr val="FF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lang="en-AU" dirty="0" err="1">
                <a:latin typeface="Calibri" pitchFamily="34" charset="0"/>
                <a:cs typeface="Calibri" pitchFamily="34" charset="0"/>
              </a:rPr>
              <a:t>Haloalkanes</a:t>
            </a:r>
            <a:r>
              <a:rPr lang="en-AU" dirty="0">
                <a:latin typeface="Calibri" pitchFamily="34" charset="0"/>
                <a:cs typeface="Calibri" pitchFamily="34" charset="0"/>
              </a:rPr>
              <a:t> are relatively nonpolar overall (despite the polarity of the C-X bond) and are insoluble in water.  A </a:t>
            </a:r>
            <a:r>
              <a:rPr lang="en-AU" dirty="0" err="1">
                <a:latin typeface="Calibri" pitchFamily="34" charset="0"/>
                <a:cs typeface="Calibri" pitchFamily="34" charset="0"/>
              </a:rPr>
              <a:t>monohaloalkane</a:t>
            </a:r>
            <a:r>
              <a:rPr lang="en-AU" dirty="0">
                <a:latin typeface="Calibri" pitchFamily="34" charset="0"/>
                <a:cs typeface="Calibri" pitchFamily="34" charset="0"/>
              </a:rPr>
              <a:t> </a:t>
            </a:r>
            <a:r>
              <a:rPr lang="en-AU" dirty="0" err="1">
                <a:latin typeface="Calibri" pitchFamily="34" charset="0"/>
                <a:cs typeface="Calibri" pitchFamily="34" charset="0"/>
              </a:rPr>
              <a:t>eg</a:t>
            </a:r>
            <a:r>
              <a:rPr lang="en-AU" dirty="0">
                <a:latin typeface="Calibri" pitchFamily="34" charset="0"/>
                <a:cs typeface="Calibri" pitchFamily="34" charset="0"/>
              </a:rPr>
              <a:t>. 2-bromopropane can be formed by</a:t>
            </a:r>
            <a:endParaRPr lang="en-NZ" dirty="0">
              <a:latin typeface="Calibri" pitchFamily="34" charset="0"/>
              <a:cs typeface="Calibri" pitchFamily="34" charset="0"/>
            </a:endParaRPr>
          </a:p>
          <a:p>
            <a:pPr>
              <a:spcBef>
                <a:spcPct val="20000"/>
              </a:spcBef>
            </a:pPr>
            <a:r>
              <a:rPr lang="en-AU" dirty="0" smtClean="0">
                <a:latin typeface="Calibri" pitchFamily="34" charset="0"/>
                <a:cs typeface="Calibri" pitchFamily="34" charset="0"/>
              </a:rPr>
              <a:t>a) </a:t>
            </a:r>
            <a:r>
              <a:rPr lang="en-AU" b="1" dirty="0" smtClean="0">
                <a:latin typeface="Calibri" pitchFamily="34" charset="0"/>
                <a:cs typeface="Calibri" pitchFamily="34" charset="0"/>
              </a:rPr>
              <a:t>substitution</a:t>
            </a:r>
            <a:r>
              <a:rPr lang="en-AU" dirty="0" smtClean="0">
                <a:latin typeface="Calibri" pitchFamily="34" charset="0"/>
                <a:cs typeface="Calibri" pitchFamily="34" charset="0"/>
              </a:rPr>
              <a:t> </a:t>
            </a:r>
            <a:r>
              <a:rPr lang="en-AU" dirty="0">
                <a:latin typeface="Calibri" pitchFamily="34" charset="0"/>
                <a:cs typeface="Calibri" pitchFamily="34" charset="0"/>
              </a:rPr>
              <a:t>of propane using Br</a:t>
            </a:r>
            <a:r>
              <a:rPr lang="en-AU" baseline="-25000" dirty="0">
                <a:latin typeface="Calibri" pitchFamily="34" charset="0"/>
                <a:cs typeface="Calibri" pitchFamily="34" charset="0"/>
              </a:rPr>
              <a:t>2</a:t>
            </a:r>
            <a:r>
              <a:rPr lang="en-AU" dirty="0">
                <a:latin typeface="Calibri" pitchFamily="34" charset="0"/>
                <a:cs typeface="Calibri" pitchFamily="34" charset="0"/>
              </a:rPr>
              <a:t>.  (forming two products, the </a:t>
            </a:r>
            <a:r>
              <a:rPr lang="en-AU" dirty="0" err="1">
                <a:latin typeface="Calibri" pitchFamily="34" charset="0"/>
                <a:cs typeface="Calibri" pitchFamily="34" charset="0"/>
              </a:rPr>
              <a:t>bromoalkane</a:t>
            </a:r>
            <a:r>
              <a:rPr lang="en-AU" dirty="0">
                <a:latin typeface="Calibri" pitchFamily="34" charset="0"/>
                <a:cs typeface="Calibri" pitchFamily="34" charset="0"/>
              </a:rPr>
              <a:t> and </a:t>
            </a:r>
            <a:r>
              <a:rPr lang="en-AU" dirty="0" err="1">
                <a:latin typeface="Calibri" pitchFamily="34" charset="0"/>
                <a:cs typeface="Calibri" pitchFamily="34" charset="0"/>
              </a:rPr>
              <a:t>HBr</a:t>
            </a:r>
            <a:r>
              <a:rPr lang="en-AU" dirty="0" smtClean="0">
                <a:latin typeface="Calibri" pitchFamily="34" charset="0"/>
                <a:cs typeface="Calibri" pitchFamily="34" charset="0"/>
              </a:rPr>
              <a:t>)</a:t>
            </a:r>
            <a:r>
              <a:rPr lang="en-AU" b="1" dirty="0" smtClean="0">
                <a:latin typeface="Calibri" pitchFamily="34" charset="0"/>
                <a:cs typeface="Calibri" pitchFamily="34" charset="0"/>
              </a:rPr>
              <a:t> </a:t>
            </a:r>
          </a:p>
          <a:p>
            <a:pPr>
              <a:spcBef>
                <a:spcPct val="20000"/>
              </a:spcBef>
            </a:pPr>
            <a:r>
              <a:rPr lang="en-AU" dirty="0" smtClean="0">
                <a:latin typeface="Calibri" pitchFamily="34" charset="0"/>
                <a:cs typeface="Calibri" pitchFamily="34" charset="0"/>
              </a:rPr>
              <a:t>b) </a:t>
            </a:r>
            <a:r>
              <a:rPr lang="en-AU" b="1" dirty="0" smtClean="0">
                <a:latin typeface="Calibri" pitchFamily="34" charset="0"/>
                <a:cs typeface="Calibri" pitchFamily="34" charset="0"/>
              </a:rPr>
              <a:t>addition</a:t>
            </a:r>
            <a:r>
              <a:rPr lang="en-AU" dirty="0" smtClean="0">
                <a:latin typeface="Calibri" pitchFamily="34" charset="0"/>
                <a:cs typeface="Calibri" pitchFamily="34" charset="0"/>
              </a:rPr>
              <a:t> of </a:t>
            </a:r>
            <a:r>
              <a:rPr lang="en-AU" dirty="0" err="1" smtClean="0">
                <a:latin typeface="Calibri" pitchFamily="34" charset="0"/>
                <a:cs typeface="Calibri" pitchFamily="34" charset="0"/>
              </a:rPr>
              <a:t>HBr</a:t>
            </a:r>
            <a:r>
              <a:rPr lang="en-AU" dirty="0" smtClean="0">
                <a:latin typeface="Calibri" pitchFamily="34" charset="0"/>
                <a:cs typeface="Calibri" pitchFamily="34" charset="0"/>
              </a:rPr>
              <a:t> to propene (forming only one product)</a:t>
            </a:r>
            <a:endParaRPr lang="en-AU" b="1" dirty="0">
              <a:latin typeface="Calibri" pitchFamily="34" charset="0"/>
              <a:cs typeface="Calibri" pitchFamily="34" charset="0"/>
            </a:endParaRPr>
          </a:p>
          <a:p>
            <a:pPr>
              <a:spcBef>
                <a:spcPct val="20000"/>
              </a:spcBef>
            </a:pPr>
            <a:r>
              <a:rPr lang="en-AU" dirty="0" smtClean="0">
                <a:latin typeface="Calibri" pitchFamily="34" charset="0"/>
                <a:cs typeface="Calibri" pitchFamily="34" charset="0"/>
              </a:rPr>
              <a:t>c) </a:t>
            </a:r>
            <a:r>
              <a:rPr lang="en-AU" b="1" dirty="0" smtClean="0">
                <a:latin typeface="Calibri" pitchFamily="34" charset="0"/>
                <a:cs typeface="Calibri" pitchFamily="34" charset="0"/>
              </a:rPr>
              <a:t>substitution </a:t>
            </a:r>
            <a:r>
              <a:rPr lang="en-AU" dirty="0">
                <a:latin typeface="Calibri" pitchFamily="34" charset="0"/>
                <a:cs typeface="Calibri" pitchFamily="34" charset="0"/>
              </a:rPr>
              <a:t>of the OH on an alcohol using </a:t>
            </a:r>
            <a:r>
              <a:rPr lang="en-AU" dirty="0" err="1">
                <a:latin typeface="Calibri" pitchFamily="34" charset="0"/>
                <a:cs typeface="Calibri" pitchFamily="34" charset="0"/>
              </a:rPr>
              <a:t>eg</a:t>
            </a:r>
            <a:r>
              <a:rPr lang="en-AU" dirty="0">
                <a:latin typeface="Calibri" pitchFamily="34" charset="0"/>
                <a:cs typeface="Calibri" pitchFamily="34" charset="0"/>
              </a:rPr>
              <a:t>. PCl</a:t>
            </a:r>
            <a:r>
              <a:rPr lang="en-AU" baseline="-25000" dirty="0">
                <a:latin typeface="Calibri" pitchFamily="34" charset="0"/>
                <a:cs typeface="Calibri" pitchFamily="34" charset="0"/>
              </a:rPr>
              <a:t>3</a:t>
            </a:r>
            <a:r>
              <a:rPr lang="en-AU" dirty="0">
                <a:latin typeface="Calibri" pitchFamily="34" charset="0"/>
                <a:cs typeface="Calibri" pitchFamily="34" charset="0"/>
              </a:rPr>
              <a:t>, PCl</a:t>
            </a:r>
            <a:r>
              <a:rPr lang="en-AU" baseline="-25000" dirty="0">
                <a:latin typeface="Calibri" pitchFamily="34" charset="0"/>
                <a:cs typeface="Calibri" pitchFamily="34" charset="0"/>
              </a:rPr>
              <a:t>5</a:t>
            </a:r>
            <a:r>
              <a:rPr lang="en-AU" dirty="0">
                <a:latin typeface="Calibri" pitchFamily="34" charset="0"/>
                <a:cs typeface="Calibri" pitchFamily="34" charset="0"/>
              </a:rPr>
              <a:t>,SOCl</a:t>
            </a:r>
            <a:r>
              <a:rPr lang="en-AU" baseline="-25000" dirty="0">
                <a:latin typeface="Calibri" pitchFamily="34" charset="0"/>
                <a:cs typeface="Calibri" pitchFamily="34" charset="0"/>
              </a:rPr>
              <a:t>2</a:t>
            </a:r>
            <a:r>
              <a:rPr lang="en-AU" dirty="0">
                <a:latin typeface="Calibri" pitchFamily="34" charset="0"/>
                <a:cs typeface="Calibri" pitchFamily="34" charset="0"/>
              </a:rPr>
              <a:t> or </a:t>
            </a:r>
            <a:r>
              <a:rPr lang="en-AU" dirty="0" err="1">
                <a:latin typeface="Calibri" pitchFamily="34" charset="0"/>
                <a:cs typeface="Calibri" pitchFamily="34" charset="0"/>
              </a:rPr>
              <a:t>conc</a:t>
            </a:r>
            <a:r>
              <a:rPr lang="en-AU" dirty="0">
                <a:latin typeface="Calibri" pitchFamily="34" charset="0"/>
                <a:cs typeface="Calibri" pitchFamily="34" charset="0"/>
              </a:rPr>
              <a:t> </a:t>
            </a:r>
            <a:r>
              <a:rPr lang="en-AU" dirty="0" err="1">
                <a:latin typeface="Calibri" pitchFamily="34" charset="0"/>
                <a:cs typeface="Calibri" pitchFamily="34" charset="0"/>
              </a:rPr>
              <a:t>HCl</a:t>
            </a:r>
            <a:r>
              <a:rPr lang="en-AU" dirty="0">
                <a:latin typeface="Calibri" pitchFamily="34" charset="0"/>
                <a:cs typeface="Calibri" pitchFamily="34" charset="0"/>
              </a:rPr>
              <a:t>/ZnCl</a:t>
            </a:r>
            <a:r>
              <a:rPr lang="en-AU" baseline="-25000" dirty="0">
                <a:latin typeface="Calibri" pitchFamily="34" charset="0"/>
                <a:cs typeface="Calibri" pitchFamily="34" charset="0"/>
              </a:rPr>
              <a:t>2</a:t>
            </a:r>
            <a:r>
              <a:rPr lang="en-AU" dirty="0">
                <a:latin typeface="Calibri" pitchFamily="34" charset="0"/>
                <a:cs typeface="Calibri" pitchFamily="34" charset="0"/>
              </a:rPr>
              <a:t>  </a:t>
            </a:r>
            <a:endParaRPr lang="en-NZ" dirty="0">
              <a:latin typeface="Calibri" pitchFamily="34" charset="0"/>
              <a:cs typeface="Calibri" pitchFamily="34" charset="0"/>
            </a:endParaRPr>
          </a:p>
          <a:p>
            <a:pPr eaLnBrk="1" hangingPunct="1">
              <a:lnSpc>
                <a:spcPct val="80000"/>
              </a:lnSpc>
              <a:spcBef>
                <a:spcPct val="20000"/>
              </a:spcBef>
            </a:pPr>
            <a:r>
              <a:rPr lang="en-US" sz="2400" dirty="0">
                <a:latin typeface="Calibri" pitchFamily="34" charset="0"/>
                <a:cs typeface="Calibri" pitchFamily="34" charset="0"/>
              </a:rPr>
              <a:t>   </a:t>
            </a:r>
          </a:p>
        </p:txBody>
      </p:sp>
      <p:pic>
        <p:nvPicPr>
          <p:cNvPr id="1218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39232"/>
            <a:ext cx="5810251"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623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66395" y="6382746"/>
            <a:ext cx="3786691" cy="365125"/>
          </a:xfrm>
        </p:spPr>
        <p:txBody>
          <a:bodyPr/>
          <a:lstStyle/>
          <a:p>
            <a:r>
              <a:rPr lang="en-NZ" smtClean="0"/>
              <a:t>GZ Science Resources 2013</a:t>
            </a:r>
            <a:endParaRPr lang="en-NZ" dirty="0"/>
          </a:p>
        </p:txBody>
      </p:sp>
      <p:sp>
        <p:nvSpPr>
          <p:cNvPr id="3" name="TextBox 2"/>
          <p:cNvSpPr txBox="1"/>
          <p:nvPr/>
        </p:nvSpPr>
        <p:spPr>
          <a:xfrm>
            <a:off x="179513" y="404665"/>
            <a:ext cx="8712969" cy="461665"/>
          </a:xfrm>
          <a:prstGeom prst="rect">
            <a:avLst/>
          </a:prstGeom>
          <a:solidFill>
            <a:srgbClr val="67FB03"/>
          </a:solidFill>
          <a:ln>
            <a:solidFill>
              <a:schemeClr val="tx1"/>
            </a:solidFill>
          </a:ln>
        </p:spPr>
        <p:txBody>
          <a:bodyPr wrap="square" rtlCol="0">
            <a:spAutoFit/>
          </a:bodyPr>
          <a:lstStyle/>
          <a:p>
            <a:pPr algn="ctr"/>
            <a:r>
              <a:rPr lang="en-NZ" sz="2400" b="1" dirty="0" smtClean="0">
                <a:latin typeface="Calibri" pitchFamily="34" charset="0"/>
                <a:cs typeface="Calibri" pitchFamily="34" charset="0"/>
              </a:rPr>
              <a:t>Alkenes</a:t>
            </a:r>
            <a:endParaRPr lang="en-NZ" sz="2400" b="1" dirty="0">
              <a:latin typeface="Calibri" pitchFamily="34" charset="0"/>
              <a:cs typeface="Calibri" pitchFamily="34" charset="0"/>
            </a:endParaRPr>
          </a:p>
        </p:txBody>
      </p:sp>
      <p:sp>
        <p:nvSpPr>
          <p:cNvPr id="4" name="Text Box 4"/>
          <p:cNvSpPr txBox="1">
            <a:spLocks noChangeArrowheads="1"/>
          </p:cNvSpPr>
          <p:nvPr/>
        </p:nvSpPr>
        <p:spPr bwMode="auto">
          <a:xfrm>
            <a:off x="381000" y="1219200"/>
            <a:ext cx="8305800" cy="1631216"/>
          </a:xfrm>
          <a:prstGeom prst="rect">
            <a:avLst/>
          </a:prstGeom>
          <a:solidFill>
            <a:srgbClr val="FF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dirty="0" smtClean="0">
                <a:latin typeface="Calibri" pitchFamily="34" charset="0"/>
                <a:cs typeface="Calibri" pitchFamily="34" charset="0"/>
              </a:rPr>
              <a:t>Alkenes are known as </a:t>
            </a:r>
            <a:r>
              <a:rPr lang="en-US" sz="2000" i="1" dirty="0" smtClean="0">
                <a:latin typeface="Calibri" pitchFamily="34" charset="0"/>
                <a:cs typeface="Calibri" pitchFamily="34" charset="0"/>
              </a:rPr>
              <a:t>unsaturated</a:t>
            </a:r>
            <a:r>
              <a:rPr lang="en-US" sz="2000" dirty="0" smtClean="0">
                <a:latin typeface="Calibri" pitchFamily="34" charset="0"/>
                <a:cs typeface="Calibri" pitchFamily="34" charset="0"/>
              </a:rPr>
              <a:t> hydrocarbons. The carbons do not contain </a:t>
            </a:r>
            <a:r>
              <a:rPr lang="en-US" sz="2000" dirty="0">
                <a:latin typeface="Calibri" pitchFamily="34" charset="0"/>
                <a:cs typeface="Calibri" pitchFamily="34" charset="0"/>
              </a:rPr>
              <a:t>as many hydrogen atoms as possible </a:t>
            </a:r>
            <a:r>
              <a:rPr lang="en-US" sz="2000" dirty="0" smtClean="0">
                <a:latin typeface="Calibri" pitchFamily="34" charset="0"/>
                <a:cs typeface="Calibri" pitchFamily="34" charset="0"/>
              </a:rPr>
              <a:t>because two or more carbons are joined by a double bond. Each carbon atom involved in the bond shares two of its valance electrons therefore four electrons (in two pairs) are involved in the covalent bond. </a:t>
            </a:r>
            <a:endParaRPr lang="en-US" sz="2000" dirty="0">
              <a:latin typeface="Calibri" pitchFamily="34" charset="0"/>
              <a:cs typeface="Calibri" pitchFamily="34" charset="0"/>
            </a:endParaRPr>
          </a:p>
        </p:txBody>
      </p:sp>
      <p:pic>
        <p:nvPicPr>
          <p:cNvPr id="5122" name="Picture 2" descr="alke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750" y="2900243"/>
            <a:ext cx="7344495" cy="3474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200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3"/>
          <p:cNvSpPr txBox="1">
            <a:spLocks noChangeArrowheads="1"/>
          </p:cNvSpPr>
          <p:nvPr/>
        </p:nvSpPr>
        <p:spPr>
          <a:xfrm>
            <a:off x="465087" y="1508879"/>
            <a:ext cx="8229600" cy="1066800"/>
          </a:xfrm>
          <a:prstGeom prst="rect">
            <a:avLst/>
          </a:prstGeom>
          <a:solidFill>
            <a:schemeClr val="bg1"/>
          </a:solidFill>
          <a:ln w="19050">
            <a:solidFill>
              <a:schemeClr val="tx1"/>
            </a:solidFill>
            <a:miter lim="800000"/>
            <a:headEnd/>
            <a:tailEnd/>
          </a:ln>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Tx/>
              <a:buNone/>
            </a:pPr>
            <a:r>
              <a:rPr lang="en-US" sz="1800" b="1" dirty="0" smtClean="0">
                <a:latin typeface="Calibri" pitchFamily="34" charset="0"/>
                <a:cs typeface="Calibri" pitchFamily="34" charset="0"/>
              </a:rPr>
              <a:t>Functional Group</a:t>
            </a:r>
            <a:r>
              <a:rPr lang="en-US" sz="1800" dirty="0" smtClean="0">
                <a:latin typeface="Calibri" pitchFamily="34" charset="0"/>
                <a:cs typeface="Calibri" pitchFamily="34" charset="0"/>
              </a:rPr>
              <a:t> – One double carbon-carbon bond C=C</a:t>
            </a:r>
          </a:p>
          <a:p>
            <a:pPr>
              <a:buFontTx/>
              <a:buNone/>
            </a:pPr>
            <a:r>
              <a:rPr lang="en-US" sz="1800" dirty="0" smtClean="0">
                <a:latin typeface="Calibri" pitchFamily="34" charset="0"/>
                <a:cs typeface="Calibri" pitchFamily="34" charset="0"/>
              </a:rPr>
              <a:t>A </a:t>
            </a:r>
            <a:r>
              <a:rPr lang="en-US" sz="1800" b="1" dirty="0" smtClean="0">
                <a:latin typeface="Calibri" pitchFamily="34" charset="0"/>
                <a:cs typeface="Calibri" pitchFamily="34" charset="0"/>
              </a:rPr>
              <a:t>functional</a:t>
            </a:r>
            <a:r>
              <a:rPr lang="en-US" sz="1800" dirty="0" smtClean="0">
                <a:latin typeface="Calibri" pitchFamily="34" charset="0"/>
                <a:cs typeface="Calibri" pitchFamily="34" charset="0"/>
              </a:rPr>
              <a:t> group is the part of the molecule responsible for </a:t>
            </a:r>
          </a:p>
          <a:p>
            <a:pPr>
              <a:buFontTx/>
              <a:buNone/>
            </a:pPr>
            <a:r>
              <a:rPr lang="en-US" sz="1800" dirty="0" smtClean="0">
                <a:latin typeface="Calibri" pitchFamily="34" charset="0"/>
                <a:cs typeface="Calibri" pitchFamily="34" charset="0"/>
              </a:rPr>
              <a:t>reactions typical of the homologous series.</a:t>
            </a:r>
          </a:p>
          <a:p>
            <a:pPr>
              <a:buFontTx/>
              <a:buNone/>
            </a:pPr>
            <a:endParaRPr lang="en-US" sz="1800" b="1" u="sng" dirty="0" smtClean="0"/>
          </a:p>
        </p:txBody>
      </p:sp>
      <p:sp>
        <p:nvSpPr>
          <p:cNvPr id="58" name="Text Box 5"/>
          <p:cNvSpPr txBox="1">
            <a:spLocks noChangeArrowheads="1"/>
          </p:cNvSpPr>
          <p:nvPr/>
        </p:nvSpPr>
        <p:spPr bwMode="auto">
          <a:xfrm>
            <a:off x="453231" y="2667001"/>
            <a:ext cx="8229600" cy="3139321"/>
          </a:xfrm>
          <a:prstGeom prst="rect">
            <a:avLst/>
          </a:prstGeom>
          <a:solidFill>
            <a:srgbClr val="FFFFFF"/>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u="sng" dirty="0">
                <a:latin typeface="Calibri" pitchFamily="34" charset="0"/>
                <a:cs typeface="Calibri" pitchFamily="34" charset="0"/>
              </a:rPr>
              <a:t>Alkene Nomenclature</a:t>
            </a:r>
          </a:p>
          <a:p>
            <a:pPr eaLnBrk="1" hangingPunct="1"/>
            <a:r>
              <a:rPr lang="en-US" dirty="0">
                <a:latin typeface="Calibri" pitchFamily="34" charset="0"/>
                <a:cs typeface="Calibri" pitchFamily="34" charset="0"/>
              </a:rPr>
              <a:t>Alkenes are named in a similar way to alkanes, </a:t>
            </a:r>
            <a:r>
              <a:rPr lang="en-US" i="1" dirty="0">
                <a:latin typeface="Calibri" pitchFamily="34" charset="0"/>
                <a:cs typeface="Calibri" pitchFamily="34" charset="0"/>
              </a:rPr>
              <a:t>but the longest continuous carbon chain is numbered to give the carbon atoms in the double bond the lowest possible numbers</a:t>
            </a:r>
            <a:r>
              <a:rPr lang="en-US" dirty="0">
                <a:latin typeface="Calibri" pitchFamily="34" charset="0"/>
                <a:cs typeface="Calibri" pitchFamily="34" charset="0"/>
              </a:rPr>
              <a:t>.</a:t>
            </a:r>
          </a:p>
          <a:p>
            <a:pPr eaLnBrk="1" hangingPunct="1"/>
            <a:r>
              <a:rPr lang="en-US" dirty="0">
                <a:latin typeface="Calibri" pitchFamily="34" charset="0"/>
                <a:cs typeface="Calibri" pitchFamily="34" charset="0"/>
              </a:rPr>
              <a:t>The position of the double bond is given by the smaller number of the two carbon atoms involved.</a:t>
            </a:r>
          </a:p>
          <a:p>
            <a:pPr eaLnBrk="1" hangingPunct="1"/>
            <a:endParaRPr lang="en-US" dirty="0">
              <a:latin typeface="Calibri" pitchFamily="34" charset="0"/>
              <a:cs typeface="Calibri" pitchFamily="34" charset="0"/>
            </a:endParaRPr>
          </a:p>
          <a:p>
            <a:pPr eaLnBrk="1" hangingPunct="1"/>
            <a:r>
              <a:rPr lang="en-US" dirty="0" smtClean="0">
                <a:latin typeface="Calibri" pitchFamily="34" charset="0"/>
                <a:cs typeface="Calibri" pitchFamily="34" charset="0"/>
              </a:rPr>
              <a:t>After </a:t>
            </a:r>
            <a:r>
              <a:rPr lang="en-US" dirty="0">
                <a:latin typeface="Calibri" pitchFamily="34" charset="0"/>
                <a:cs typeface="Calibri" pitchFamily="34" charset="0"/>
              </a:rPr>
              <a:t>numbering the longest chain C1-C2=C3-C4, </a:t>
            </a:r>
            <a:r>
              <a:rPr lang="en-US" dirty="0" smtClean="0">
                <a:latin typeface="Calibri" pitchFamily="34" charset="0"/>
                <a:cs typeface="Calibri" pitchFamily="34" charset="0"/>
              </a:rPr>
              <a:t> </a:t>
            </a:r>
            <a:r>
              <a:rPr lang="en-US" dirty="0">
                <a:latin typeface="Calibri" pitchFamily="34" charset="0"/>
                <a:cs typeface="Calibri" pitchFamily="34" charset="0"/>
              </a:rPr>
              <a:t> </a:t>
            </a:r>
            <a:r>
              <a:rPr lang="en-US" dirty="0" smtClean="0">
                <a:latin typeface="Calibri" pitchFamily="34" charset="0"/>
                <a:cs typeface="Calibri" pitchFamily="34" charset="0"/>
              </a:rPr>
              <a:t>                                                                  the </a:t>
            </a:r>
            <a:r>
              <a:rPr lang="en-US" dirty="0">
                <a:latin typeface="Calibri" pitchFamily="34" charset="0"/>
                <a:cs typeface="Calibri" pitchFamily="34" charset="0"/>
              </a:rPr>
              <a:t>compound is named 2-butene or but-2-ene, </a:t>
            </a:r>
            <a:r>
              <a:rPr lang="en-US" dirty="0" smtClean="0">
                <a:latin typeface="Calibri" pitchFamily="34" charset="0"/>
                <a:cs typeface="Calibri" pitchFamily="34" charset="0"/>
              </a:rPr>
              <a:t>                                                                    but </a:t>
            </a:r>
            <a:r>
              <a:rPr lang="en-US" dirty="0">
                <a:latin typeface="Calibri" pitchFamily="34" charset="0"/>
                <a:cs typeface="Calibri" pitchFamily="34" charset="0"/>
              </a:rPr>
              <a:t>not 3-butene nor but-3-ene</a:t>
            </a:r>
            <a:r>
              <a:rPr lang="en-US" dirty="0"/>
              <a:t>.</a:t>
            </a:r>
          </a:p>
          <a:p>
            <a:pPr eaLnBrk="1" hangingPunct="1"/>
            <a:endParaRPr lang="en-US" dirty="0"/>
          </a:p>
        </p:txBody>
      </p:sp>
      <p:pic>
        <p:nvPicPr>
          <p:cNvPr id="59" name="Picture 6"/>
          <p:cNvPicPr>
            <a:picLocks noChangeAspect="1" noChangeArrowheads="1"/>
          </p:cNvPicPr>
          <p:nvPr/>
        </p:nvPicPr>
        <p:blipFill>
          <a:blip r:embed="rId2"/>
          <a:srcRect/>
          <a:stretch>
            <a:fillRect/>
          </a:stretch>
        </p:blipFill>
        <p:spPr bwMode="auto">
          <a:xfrm>
            <a:off x="6454775" y="4383087"/>
            <a:ext cx="1720851" cy="1589088"/>
          </a:xfrm>
          <a:prstGeom prst="rect">
            <a:avLst/>
          </a:prstGeom>
          <a:solidFill>
            <a:schemeClr val="accent4">
              <a:lumMod val="20000"/>
              <a:lumOff val="80000"/>
            </a:schemeClr>
          </a:solidFill>
          <a:ln w="19050">
            <a:solidFill>
              <a:schemeClr val="tx1"/>
            </a:solidFill>
            <a:miter lim="800000"/>
            <a:headEnd/>
            <a:tailEnd/>
          </a:ln>
          <a:effectLst/>
        </p:spPr>
      </p:pic>
      <p:sp>
        <p:nvSpPr>
          <p:cNvPr id="61" name="Text Box 9"/>
          <p:cNvSpPr txBox="1">
            <a:spLocks noChangeArrowheads="1"/>
          </p:cNvSpPr>
          <p:nvPr/>
        </p:nvSpPr>
        <p:spPr bwMode="auto">
          <a:xfrm>
            <a:off x="465087" y="5715001"/>
            <a:ext cx="2514600" cy="830997"/>
          </a:xfrm>
          <a:prstGeom prst="rect">
            <a:avLst/>
          </a:prstGeom>
          <a:solidFill>
            <a:schemeClr val="accent3">
              <a:lumMod val="20000"/>
              <a:lumOff val="80000"/>
            </a:schemeClr>
          </a:solidFill>
          <a:ln w="19050">
            <a:solidFill>
              <a:schemeClr val="tx1"/>
            </a:solidFill>
            <a:miter lim="800000"/>
            <a:headEnd/>
            <a:tailEnd/>
          </a:ln>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2400" dirty="0" smtClean="0">
                <a:latin typeface="Calibri" pitchFamily="34" charset="0"/>
                <a:cs typeface="Calibri" pitchFamily="34" charset="0"/>
              </a:rPr>
              <a:t>generic formula C</a:t>
            </a:r>
            <a:r>
              <a:rPr lang="en-US" sz="2400" i="1" baseline="-25000" dirty="0" smtClean="0">
                <a:latin typeface="Calibri" pitchFamily="34" charset="0"/>
                <a:cs typeface="Calibri" pitchFamily="34" charset="0"/>
              </a:rPr>
              <a:t>n</a:t>
            </a:r>
            <a:r>
              <a:rPr lang="en-US" sz="2400" dirty="0" smtClean="0">
                <a:latin typeface="Calibri" pitchFamily="34" charset="0"/>
                <a:cs typeface="Calibri" pitchFamily="34" charset="0"/>
              </a:rPr>
              <a:t>H</a:t>
            </a:r>
            <a:r>
              <a:rPr lang="en-US" sz="2400" baseline="-25000" dirty="0" smtClean="0">
                <a:latin typeface="Calibri" pitchFamily="34" charset="0"/>
                <a:cs typeface="Calibri" pitchFamily="34" charset="0"/>
              </a:rPr>
              <a:t>2</a:t>
            </a:r>
            <a:r>
              <a:rPr lang="en-US" sz="2400" i="1" baseline="-25000" dirty="0" smtClean="0">
                <a:latin typeface="Calibri" pitchFamily="34" charset="0"/>
                <a:cs typeface="Calibri" pitchFamily="34" charset="0"/>
              </a:rPr>
              <a:t>n</a:t>
            </a:r>
            <a:endParaRPr lang="en-US" baseline="-25000" dirty="0" smtClean="0">
              <a:latin typeface="Calibri" pitchFamily="34" charset="0"/>
              <a:cs typeface="Calibri" pitchFamily="34" charset="0"/>
            </a:endParaRPr>
          </a:p>
        </p:txBody>
      </p:sp>
      <p:pic>
        <p:nvPicPr>
          <p:cNvPr id="62" name="Picture 9"/>
          <p:cNvPicPr>
            <a:picLocks noChangeAspect="1" noChangeArrowheads="1"/>
          </p:cNvPicPr>
          <p:nvPr/>
        </p:nvPicPr>
        <p:blipFill>
          <a:blip r:embed="rId3">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6829414" y="1752601"/>
            <a:ext cx="1581151"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TextBox 63"/>
          <p:cNvSpPr txBox="1"/>
          <p:nvPr/>
        </p:nvSpPr>
        <p:spPr>
          <a:xfrm>
            <a:off x="179513" y="404665"/>
            <a:ext cx="8712969" cy="461665"/>
          </a:xfrm>
          <a:prstGeom prst="rect">
            <a:avLst/>
          </a:prstGeom>
          <a:solidFill>
            <a:srgbClr val="67FB03"/>
          </a:solidFill>
          <a:ln>
            <a:solidFill>
              <a:schemeClr val="tx1"/>
            </a:solidFill>
          </a:ln>
        </p:spPr>
        <p:txBody>
          <a:bodyPr wrap="square" rtlCol="0">
            <a:spAutoFit/>
          </a:bodyPr>
          <a:lstStyle/>
          <a:p>
            <a:pPr algn="ctr"/>
            <a:r>
              <a:rPr lang="en-NZ" sz="2400" b="1" dirty="0" smtClean="0">
                <a:latin typeface="Calibri" pitchFamily="34" charset="0"/>
                <a:cs typeface="Calibri" pitchFamily="34" charset="0"/>
              </a:rPr>
              <a:t>Alkenes</a:t>
            </a:r>
            <a:endParaRPr lang="en-NZ" sz="2400" b="1" dirty="0">
              <a:latin typeface="Calibri" pitchFamily="34" charset="0"/>
              <a:cs typeface="Calibri" pitchFamily="34" charset="0"/>
            </a:endParaRPr>
          </a:p>
        </p:txBody>
      </p:sp>
      <p:pic>
        <p:nvPicPr>
          <p:cNvPr id="6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8589" y="152401"/>
            <a:ext cx="2514600" cy="129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a:xfrm>
            <a:off x="6970484" y="6373813"/>
            <a:ext cx="1944216" cy="365125"/>
          </a:xfrm>
        </p:spPr>
        <p:txBody>
          <a:bodyPr/>
          <a:lstStyle/>
          <a:p>
            <a:r>
              <a:rPr lang="en-NZ" smtClean="0"/>
              <a:t>GZ Science Resources 2013</a:t>
            </a:r>
            <a:endParaRPr lang="en-NZ" dirty="0"/>
          </a:p>
        </p:txBody>
      </p:sp>
    </p:spTree>
    <p:extLst>
      <p:ext uri="{BB962C8B-B14F-4D97-AF65-F5344CB8AC3E}">
        <p14:creationId xmlns:p14="http://schemas.microsoft.com/office/powerpoint/2010/main" val="41446787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999136" y="6457199"/>
            <a:ext cx="3786691" cy="365125"/>
          </a:xfrm>
        </p:spPr>
        <p:txBody>
          <a:bodyPr/>
          <a:lstStyle/>
          <a:p>
            <a:r>
              <a:rPr lang="en-NZ" smtClean="0"/>
              <a:t>GZ Science Resources 2013</a:t>
            </a:r>
            <a:endParaRPr lang="en-NZ" dirty="0"/>
          </a:p>
        </p:txBody>
      </p:sp>
      <p:sp>
        <p:nvSpPr>
          <p:cNvPr id="4" name="Text Box 7"/>
          <p:cNvSpPr txBox="1">
            <a:spLocks noChangeArrowheads="1"/>
          </p:cNvSpPr>
          <p:nvPr/>
        </p:nvSpPr>
        <p:spPr bwMode="auto">
          <a:xfrm>
            <a:off x="533401" y="220980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p>
        </p:txBody>
      </p:sp>
      <p:sp>
        <p:nvSpPr>
          <p:cNvPr id="5" name="Text Box 12"/>
          <p:cNvSpPr txBox="1">
            <a:spLocks noChangeArrowheads="1"/>
          </p:cNvSpPr>
          <p:nvPr/>
        </p:nvSpPr>
        <p:spPr bwMode="auto">
          <a:xfrm>
            <a:off x="5004048" y="4952914"/>
            <a:ext cx="2736120" cy="1015663"/>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dirty="0">
                <a:latin typeface="Calibri" pitchFamily="34" charset="0"/>
                <a:cs typeface="Calibri" pitchFamily="34" charset="0"/>
              </a:rPr>
              <a:t>Number carbons so double bond has the lowest number. </a:t>
            </a:r>
          </a:p>
        </p:txBody>
      </p:sp>
      <p:sp>
        <p:nvSpPr>
          <p:cNvPr id="6" name="Text Box 14"/>
          <p:cNvSpPr txBox="1">
            <a:spLocks noChangeArrowheads="1"/>
          </p:cNvSpPr>
          <p:nvPr/>
        </p:nvSpPr>
        <p:spPr bwMode="auto">
          <a:xfrm>
            <a:off x="218139" y="1001175"/>
            <a:ext cx="8735704" cy="2662267"/>
          </a:xfrm>
          <a:prstGeom prst="rect">
            <a:avLst/>
          </a:prstGeom>
          <a:solidFill>
            <a:schemeClr val="bg1"/>
          </a:soli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2000" b="1" dirty="0" smtClean="0">
              <a:latin typeface="Calibri" pitchFamily="34" charset="0"/>
              <a:cs typeface="Calibri" pitchFamily="34" charset="0"/>
            </a:endParaRPr>
          </a:p>
          <a:p>
            <a:pPr eaLnBrk="1" hangingPunct="1">
              <a:spcBef>
                <a:spcPct val="50000"/>
              </a:spcBef>
            </a:pPr>
            <a:r>
              <a:rPr lang="en-US" sz="2000" b="1" dirty="0" smtClean="0">
                <a:latin typeface="Calibri" pitchFamily="34" charset="0"/>
                <a:cs typeface="Calibri" pitchFamily="34" charset="0"/>
              </a:rPr>
              <a:t>Write </a:t>
            </a:r>
            <a:r>
              <a:rPr lang="en-US" sz="2000" b="1" dirty="0">
                <a:latin typeface="Calibri" pitchFamily="34" charset="0"/>
                <a:cs typeface="Calibri" pitchFamily="34" charset="0"/>
              </a:rPr>
              <a:t>name as</a:t>
            </a:r>
          </a:p>
          <a:p>
            <a:pPr eaLnBrk="1" hangingPunct="1">
              <a:spcBef>
                <a:spcPct val="50000"/>
              </a:spcBef>
            </a:pPr>
            <a:r>
              <a:rPr lang="en-US" sz="2000" dirty="0" smtClean="0">
                <a:latin typeface="Calibri" pitchFamily="34" charset="0"/>
                <a:cs typeface="Calibri" pitchFamily="34" charset="0"/>
              </a:rPr>
              <a:t>1. Prefix </a:t>
            </a:r>
            <a:r>
              <a:rPr lang="en-US" sz="2000" dirty="0">
                <a:latin typeface="Calibri" pitchFamily="34" charset="0"/>
                <a:cs typeface="Calibri" pitchFamily="34" charset="0"/>
              </a:rPr>
              <a:t>of long chain</a:t>
            </a:r>
          </a:p>
          <a:p>
            <a:pPr eaLnBrk="1" hangingPunct="1">
              <a:spcBef>
                <a:spcPct val="50000"/>
              </a:spcBef>
            </a:pPr>
            <a:r>
              <a:rPr lang="en-US" sz="2000" dirty="0" smtClean="0">
                <a:latin typeface="Calibri" pitchFamily="34" charset="0"/>
                <a:cs typeface="Calibri" pitchFamily="34" charset="0"/>
              </a:rPr>
              <a:t>2. </a:t>
            </a:r>
            <a:r>
              <a:rPr lang="en-US" sz="2000" dirty="0">
                <a:latin typeface="Calibri" pitchFamily="34" charset="0"/>
                <a:cs typeface="Calibri" pitchFamily="34" charset="0"/>
              </a:rPr>
              <a:t>Location of C=C</a:t>
            </a:r>
          </a:p>
          <a:p>
            <a:pPr eaLnBrk="1" hangingPunct="1">
              <a:spcBef>
                <a:spcPct val="50000"/>
              </a:spcBef>
            </a:pPr>
            <a:r>
              <a:rPr lang="en-US" sz="2000" dirty="0" smtClean="0">
                <a:latin typeface="Calibri" pitchFamily="34" charset="0"/>
                <a:cs typeface="Calibri" pitchFamily="34" charset="0"/>
              </a:rPr>
              <a:t>3. –</a:t>
            </a:r>
            <a:r>
              <a:rPr lang="en-US" sz="2000" dirty="0" err="1" smtClean="0">
                <a:latin typeface="Calibri" pitchFamily="34" charset="0"/>
                <a:cs typeface="Calibri" pitchFamily="34" charset="0"/>
              </a:rPr>
              <a:t>ene</a:t>
            </a:r>
            <a:endParaRPr lang="en-US" sz="2000" dirty="0" smtClean="0">
              <a:latin typeface="Calibri" pitchFamily="34" charset="0"/>
              <a:cs typeface="Calibri" pitchFamily="34" charset="0"/>
            </a:endParaRPr>
          </a:p>
          <a:p>
            <a:pPr eaLnBrk="1" hangingPunct="1">
              <a:spcBef>
                <a:spcPct val="50000"/>
              </a:spcBef>
            </a:pPr>
            <a:endParaRPr lang="en-US" dirty="0" smtClean="0">
              <a:latin typeface="Calibri" pitchFamily="34" charset="0"/>
              <a:cs typeface="Calibri" pitchFamily="34" charset="0"/>
            </a:endParaRPr>
          </a:p>
        </p:txBody>
      </p:sp>
      <p:sp>
        <p:nvSpPr>
          <p:cNvPr id="9" name="TextBox 8"/>
          <p:cNvSpPr txBox="1"/>
          <p:nvPr/>
        </p:nvSpPr>
        <p:spPr>
          <a:xfrm>
            <a:off x="179513" y="404665"/>
            <a:ext cx="8712969" cy="461665"/>
          </a:xfrm>
          <a:prstGeom prst="rect">
            <a:avLst/>
          </a:prstGeom>
          <a:solidFill>
            <a:srgbClr val="67FB03"/>
          </a:solidFill>
          <a:ln>
            <a:solidFill>
              <a:schemeClr val="tx1"/>
            </a:solidFill>
          </a:ln>
        </p:spPr>
        <p:txBody>
          <a:bodyPr wrap="square" rtlCol="0">
            <a:spAutoFit/>
          </a:bodyPr>
          <a:lstStyle/>
          <a:p>
            <a:pPr algn="ctr"/>
            <a:r>
              <a:rPr lang="en-NZ" sz="2400" b="1" dirty="0" smtClean="0">
                <a:latin typeface="Calibri" pitchFamily="34" charset="0"/>
                <a:cs typeface="Calibri" pitchFamily="34" charset="0"/>
              </a:rPr>
              <a:t>Naming Straight Chain alkenes</a:t>
            </a:r>
            <a:endParaRPr lang="en-NZ" sz="2400" b="1" dirty="0">
              <a:latin typeface="Calibri" pitchFamily="34" charset="0"/>
              <a:cs typeface="Calibri" pitchFamily="34" charset="0"/>
            </a:endParaRPr>
          </a:p>
        </p:txBody>
      </p:sp>
      <p:pic>
        <p:nvPicPr>
          <p:cNvPr id="6146" name="Picture 2" descr="http://www.bbc.co.uk/schools/gcsebitesize/science/images/propene_model.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52935" y="1015626"/>
            <a:ext cx="3255140" cy="183101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barrygray.pwp.blueyonder.co.uk/Tutoring/Tutpix/OrgChem/Alken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145" y="3824944"/>
            <a:ext cx="2843449" cy="2930605"/>
          </a:xfrm>
          <a:prstGeom prst="rect">
            <a:avLst/>
          </a:prstGeom>
          <a:solidFill>
            <a:schemeClr val="bg1">
              <a:lumMod val="95000"/>
            </a:schemeClr>
          </a:solidFill>
          <a:ln>
            <a:solidFill>
              <a:schemeClr val="tx1"/>
            </a:solidFill>
          </a:ln>
        </p:spPr>
      </p:pic>
    </p:spTree>
    <p:extLst>
      <p:ext uri="{BB962C8B-B14F-4D97-AF65-F5344CB8AC3E}">
        <p14:creationId xmlns:p14="http://schemas.microsoft.com/office/powerpoint/2010/main" val="3782977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6"/>
          <p:cNvSpPr>
            <a:spLocks noChangeArrowheads="1"/>
          </p:cNvSpPr>
          <p:nvPr/>
        </p:nvSpPr>
        <p:spPr bwMode="auto">
          <a:xfrm>
            <a:off x="457200" y="1143000"/>
            <a:ext cx="8229600" cy="1066800"/>
          </a:xfrm>
          <a:prstGeom prst="rect">
            <a:avLst/>
          </a:prstGeom>
          <a:solidFill>
            <a:srgbClr val="E2FFC5"/>
          </a:solidFill>
          <a:ln w="19050">
            <a:solidFill>
              <a:schemeClr val="tx1"/>
            </a:solidFill>
            <a:miter lim="800000"/>
            <a:headEnd/>
            <a:tailEnd/>
          </a:ln>
        </p:spPr>
        <p:txBody>
          <a:bodyPr/>
          <a:lstStyle/>
          <a:p>
            <a:pPr marL="342900" indent="-342900">
              <a:spcBef>
                <a:spcPct val="20000"/>
              </a:spcBef>
            </a:pPr>
            <a:r>
              <a:rPr lang="en-US" b="1" dirty="0">
                <a:latin typeface="Calibri" pitchFamily="34" charset="0"/>
                <a:cs typeface="Calibri" pitchFamily="34" charset="0"/>
              </a:rPr>
              <a:t>Functional Group</a:t>
            </a:r>
            <a:r>
              <a:rPr lang="en-US" dirty="0">
                <a:latin typeface="Calibri" pitchFamily="34" charset="0"/>
                <a:cs typeface="Calibri" pitchFamily="34" charset="0"/>
              </a:rPr>
              <a:t> – One double carbon-carbon bond C=C</a:t>
            </a:r>
          </a:p>
          <a:p>
            <a:pPr marL="342900" indent="-342900">
              <a:spcBef>
                <a:spcPct val="20000"/>
              </a:spcBef>
            </a:pPr>
            <a:r>
              <a:rPr lang="en-US" dirty="0">
                <a:latin typeface="Calibri" pitchFamily="34" charset="0"/>
                <a:cs typeface="Calibri" pitchFamily="34" charset="0"/>
              </a:rPr>
              <a:t>A </a:t>
            </a:r>
            <a:r>
              <a:rPr lang="en-US" b="1" dirty="0">
                <a:latin typeface="Calibri" pitchFamily="34" charset="0"/>
                <a:cs typeface="Calibri" pitchFamily="34" charset="0"/>
              </a:rPr>
              <a:t>functional</a:t>
            </a:r>
            <a:r>
              <a:rPr lang="en-US" dirty="0">
                <a:latin typeface="Calibri" pitchFamily="34" charset="0"/>
                <a:cs typeface="Calibri" pitchFamily="34" charset="0"/>
              </a:rPr>
              <a:t> group is the part of the molecule responsible for reactions typical of the homologous series.</a:t>
            </a:r>
          </a:p>
          <a:p>
            <a:pPr marL="342900" indent="-342900">
              <a:spcBef>
                <a:spcPct val="20000"/>
              </a:spcBef>
            </a:pPr>
            <a:endParaRPr lang="en-US" b="1" u="sng" dirty="0">
              <a:latin typeface="Futura Bk" pitchFamily="34" charset="0"/>
            </a:endParaRPr>
          </a:p>
        </p:txBody>
      </p:sp>
      <p:sp>
        <p:nvSpPr>
          <p:cNvPr id="24580" name="Text Box 7"/>
          <p:cNvSpPr txBox="1">
            <a:spLocks noChangeArrowheads="1"/>
          </p:cNvSpPr>
          <p:nvPr/>
        </p:nvSpPr>
        <p:spPr bwMode="auto">
          <a:xfrm>
            <a:off x="533401" y="220980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p>
        </p:txBody>
      </p:sp>
      <p:sp>
        <p:nvSpPr>
          <p:cNvPr id="24581" name="Text Box 12"/>
          <p:cNvSpPr txBox="1">
            <a:spLocks noChangeArrowheads="1"/>
          </p:cNvSpPr>
          <p:nvPr/>
        </p:nvSpPr>
        <p:spPr bwMode="auto">
          <a:xfrm>
            <a:off x="457200" y="2438400"/>
            <a:ext cx="8153400" cy="1061829"/>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atin typeface="Futura Bk" pitchFamily="34" charset="0"/>
              </a:rPr>
              <a:t>Number carbons so double bond has the lowest number. </a:t>
            </a:r>
          </a:p>
          <a:p>
            <a:pPr eaLnBrk="1" hangingPunct="1">
              <a:spcBef>
                <a:spcPct val="50000"/>
              </a:spcBef>
            </a:pPr>
            <a:r>
              <a:rPr lang="en-US">
                <a:latin typeface="Futura Bk" pitchFamily="34" charset="0"/>
              </a:rPr>
              <a:t>The Alkene shown below is found to be 4-methylhex-2-ene by numbering the chain C1-C2=C3-C4-C5-C6. </a:t>
            </a:r>
          </a:p>
        </p:txBody>
      </p:sp>
      <p:pic>
        <p:nvPicPr>
          <p:cNvPr id="24582"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8075" y="3657600"/>
            <a:ext cx="2286000" cy="2971800"/>
          </a:xfrm>
          <a:prstGeom prst="rect">
            <a:avLst/>
          </a:prstGeom>
          <a:solidFill>
            <a:schemeClr val="accent3">
              <a:lumMod val="20000"/>
              <a:lumOff val="80000"/>
            </a:schemeClr>
          </a:solidFill>
          <a:ln w="19050">
            <a:solidFill>
              <a:schemeClr val="tx1"/>
            </a:solidFill>
            <a:miter lim="800000"/>
            <a:headEnd/>
            <a:tailEnd/>
          </a:ln>
          <a:effectLst/>
        </p:spPr>
      </p:pic>
      <p:sp>
        <p:nvSpPr>
          <p:cNvPr id="24583" name="Text Box 14"/>
          <p:cNvSpPr txBox="1">
            <a:spLocks noChangeArrowheads="1"/>
          </p:cNvSpPr>
          <p:nvPr/>
        </p:nvSpPr>
        <p:spPr bwMode="auto">
          <a:xfrm>
            <a:off x="4191000" y="3810001"/>
            <a:ext cx="3581400" cy="2708434"/>
          </a:xfrm>
          <a:prstGeom prst="rect">
            <a:avLst/>
          </a:prstGeom>
          <a:solidFill>
            <a:schemeClr val="bg1"/>
          </a:soli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a:t>Write name as</a:t>
            </a:r>
          </a:p>
          <a:p>
            <a:pPr eaLnBrk="1" hangingPunct="1">
              <a:spcBef>
                <a:spcPct val="50000"/>
              </a:spcBef>
            </a:pPr>
            <a:r>
              <a:rPr lang="en-US" sz="2000"/>
              <a:t>1.Location of branch</a:t>
            </a:r>
          </a:p>
          <a:p>
            <a:pPr eaLnBrk="1" hangingPunct="1">
              <a:spcBef>
                <a:spcPct val="50000"/>
              </a:spcBef>
            </a:pPr>
            <a:r>
              <a:rPr lang="en-US" sz="2000"/>
              <a:t>2. Name of branch</a:t>
            </a:r>
          </a:p>
          <a:p>
            <a:pPr eaLnBrk="1" hangingPunct="1">
              <a:spcBef>
                <a:spcPct val="50000"/>
              </a:spcBef>
            </a:pPr>
            <a:r>
              <a:rPr lang="en-US" sz="2000"/>
              <a:t>3.Prefix of long chain</a:t>
            </a:r>
          </a:p>
          <a:p>
            <a:pPr eaLnBrk="1" hangingPunct="1">
              <a:spcBef>
                <a:spcPct val="50000"/>
              </a:spcBef>
            </a:pPr>
            <a:r>
              <a:rPr lang="en-US" sz="2000"/>
              <a:t>4. Location of C=C</a:t>
            </a:r>
          </a:p>
          <a:p>
            <a:pPr eaLnBrk="1" hangingPunct="1">
              <a:spcBef>
                <a:spcPct val="50000"/>
              </a:spcBef>
            </a:pPr>
            <a:r>
              <a:rPr lang="en-US" sz="2000"/>
              <a:t>5.-ene</a:t>
            </a:r>
          </a:p>
        </p:txBody>
      </p:sp>
      <p:sp>
        <p:nvSpPr>
          <p:cNvPr id="24584" name="Rectangle 16"/>
          <p:cNvSpPr>
            <a:spLocks noChangeArrowheads="1"/>
          </p:cNvSpPr>
          <p:nvPr/>
        </p:nvSpPr>
        <p:spPr bwMode="auto">
          <a:xfrm>
            <a:off x="457200" y="304800"/>
            <a:ext cx="8229600" cy="381000"/>
          </a:xfrm>
          <a:prstGeom prst="rect">
            <a:avLst/>
          </a:prstGeom>
          <a:solidFill>
            <a:srgbClr val="67FB03"/>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NZ" sz="2400" b="1" dirty="0" smtClean="0">
                <a:solidFill>
                  <a:schemeClr val="tx2"/>
                </a:solidFill>
                <a:latin typeface="+mn-lt"/>
                <a:cs typeface="Calibri" pitchFamily="34" charset="0"/>
              </a:rPr>
              <a:t>Naming Branched Alkenes</a:t>
            </a:r>
            <a:endParaRPr lang="en-US" sz="2400" b="1" dirty="0">
              <a:solidFill>
                <a:schemeClr val="tx2"/>
              </a:solidFill>
              <a:latin typeface="+mn-lt"/>
              <a:cs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5"/>
          <p:cNvSpPr txBox="1">
            <a:spLocks noChangeArrowheads="1"/>
          </p:cNvSpPr>
          <p:nvPr/>
        </p:nvSpPr>
        <p:spPr bwMode="auto">
          <a:xfrm>
            <a:off x="228600" y="914401"/>
            <a:ext cx="8610600" cy="203132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b="1" i="1" dirty="0" err="1">
                <a:latin typeface="Calibri" pitchFamily="34" charset="0"/>
                <a:cs typeface="Calibri" pitchFamily="34" charset="0"/>
              </a:rPr>
              <a:t>Cis</a:t>
            </a:r>
            <a:r>
              <a:rPr lang="en-GB" b="1" i="1" dirty="0">
                <a:latin typeface="Calibri" pitchFamily="34" charset="0"/>
                <a:cs typeface="Calibri" pitchFamily="34" charset="0"/>
              </a:rPr>
              <a:t> – Trans Isomerism (geometric isomers)</a:t>
            </a:r>
            <a:endParaRPr lang="en-GB" dirty="0">
              <a:latin typeface="Calibri" pitchFamily="34" charset="0"/>
              <a:cs typeface="Calibri" pitchFamily="34" charset="0"/>
            </a:endParaRPr>
          </a:p>
          <a:p>
            <a:pPr eaLnBrk="1" hangingPunct="1"/>
            <a:r>
              <a:rPr lang="en-GB" dirty="0">
                <a:latin typeface="Calibri" pitchFamily="34" charset="0"/>
                <a:cs typeface="Calibri" pitchFamily="34" charset="0"/>
              </a:rPr>
              <a:t>Forms of an alkene which occur because carbon-carbon double bonds do not rotate. Also each carbon on the double bond must have two different groups attached.</a:t>
            </a:r>
          </a:p>
          <a:p>
            <a:pPr eaLnBrk="1" hangingPunct="1"/>
            <a:r>
              <a:rPr lang="en-GB" dirty="0" err="1">
                <a:latin typeface="Calibri" pitchFamily="34" charset="0"/>
                <a:cs typeface="Calibri" pitchFamily="34" charset="0"/>
              </a:rPr>
              <a:t>Cis</a:t>
            </a:r>
            <a:r>
              <a:rPr lang="en-GB" dirty="0">
                <a:latin typeface="Calibri" pitchFamily="34" charset="0"/>
                <a:cs typeface="Calibri" pitchFamily="34" charset="0"/>
              </a:rPr>
              <a:t> isomers have the same groups on the same side of the molecule. Trans isomers have the same groups on opposite sides of the double bond.</a:t>
            </a:r>
          </a:p>
          <a:p>
            <a:pPr eaLnBrk="1" hangingPunct="1"/>
            <a:r>
              <a:rPr lang="en-GB" dirty="0">
                <a:latin typeface="Calibri" pitchFamily="34" charset="0"/>
                <a:cs typeface="Calibri" pitchFamily="34" charset="0"/>
              </a:rPr>
              <a:t>Geometric isomers have different physical properties, but usually the same chemical properties. </a:t>
            </a:r>
          </a:p>
        </p:txBody>
      </p:sp>
      <p:sp>
        <p:nvSpPr>
          <p:cNvPr id="28676" name="Text Box 6"/>
          <p:cNvSpPr txBox="1">
            <a:spLocks noChangeArrowheads="1"/>
          </p:cNvSpPr>
          <p:nvPr/>
        </p:nvSpPr>
        <p:spPr bwMode="auto">
          <a:xfrm>
            <a:off x="609600" y="1752601"/>
            <a:ext cx="7696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p>
        </p:txBody>
      </p:sp>
      <p:pic>
        <p:nvPicPr>
          <p:cNvPr id="28677"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039" y="3373438"/>
            <a:ext cx="3048000" cy="2817812"/>
          </a:xfrm>
          <a:prstGeom prst="rect">
            <a:avLst/>
          </a:prstGeom>
          <a:solidFill>
            <a:srgbClr val="E2FFC5"/>
          </a:solidFill>
          <a:ln w="19050">
            <a:solidFill>
              <a:schemeClr val="tx1"/>
            </a:solidFill>
            <a:miter lim="800000"/>
            <a:headEnd/>
            <a:tailEnd/>
          </a:ln>
        </p:spPr>
      </p:pic>
      <p:pic>
        <p:nvPicPr>
          <p:cNvPr id="2867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6439" y="3336925"/>
            <a:ext cx="4191000" cy="2605088"/>
          </a:xfrm>
          <a:prstGeom prst="rect">
            <a:avLst/>
          </a:prstGeom>
          <a:solidFill>
            <a:srgbClr val="E2FFC5"/>
          </a:solidFill>
          <a:ln w="19050">
            <a:solidFill>
              <a:schemeClr val="tx1"/>
            </a:solidFill>
            <a:miter lim="800000"/>
            <a:headEnd/>
            <a:tailEnd/>
          </a:ln>
        </p:spPr>
      </p:pic>
      <p:sp>
        <p:nvSpPr>
          <p:cNvPr id="28679" name="Text Box 10"/>
          <p:cNvSpPr txBox="1">
            <a:spLocks noChangeArrowheads="1"/>
          </p:cNvSpPr>
          <p:nvPr/>
        </p:nvSpPr>
        <p:spPr bwMode="auto">
          <a:xfrm>
            <a:off x="5583239" y="6116639"/>
            <a:ext cx="1981200" cy="36933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Trans but-2-ene</a:t>
            </a:r>
          </a:p>
        </p:txBody>
      </p:sp>
      <p:sp>
        <p:nvSpPr>
          <p:cNvPr id="28680" name="Text Box 11"/>
          <p:cNvSpPr txBox="1">
            <a:spLocks noChangeArrowheads="1"/>
          </p:cNvSpPr>
          <p:nvPr/>
        </p:nvSpPr>
        <p:spPr bwMode="auto">
          <a:xfrm>
            <a:off x="1316039" y="6269038"/>
            <a:ext cx="1676400" cy="3693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Cis but-2-ene</a:t>
            </a:r>
          </a:p>
        </p:txBody>
      </p:sp>
      <p:sp>
        <p:nvSpPr>
          <p:cNvPr id="28681" name="Rectangle 12"/>
          <p:cNvSpPr>
            <a:spLocks noChangeArrowheads="1"/>
          </p:cNvSpPr>
          <p:nvPr/>
        </p:nvSpPr>
        <p:spPr bwMode="auto">
          <a:xfrm>
            <a:off x="457200" y="304800"/>
            <a:ext cx="8229600" cy="381000"/>
          </a:xfrm>
          <a:prstGeom prst="rect">
            <a:avLst/>
          </a:prstGeom>
          <a:solidFill>
            <a:srgbClr val="67FB0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NZ" sz="2400" b="1" dirty="0">
                <a:solidFill>
                  <a:schemeClr val="tx2"/>
                </a:solidFill>
                <a:latin typeface="+mn-lt"/>
                <a:cs typeface="Calibri" pitchFamily="34" charset="0"/>
              </a:rPr>
              <a:t>Alkenes – Geometric Isomers</a:t>
            </a:r>
            <a:endParaRPr lang="en-US" sz="2400" b="1" dirty="0">
              <a:solidFill>
                <a:schemeClr val="tx2"/>
              </a:solidFill>
              <a:latin typeface="+mn-lt"/>
              <a:cs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700087" y="4953000"/>
            <a:ext cx="7467600" cy="1200329"/>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u="sng" dirty="0">
                <a:latin typeface="Calibri" pitchFamily="34" charset="0"/>
                <a:cs typeface="Calibri" pitchFamily="34" charset="0"/>
              </a:rPr>
              <a:t>SUMMARY</a:t>
            </a:r>
          </a:p>
          <a:p>
            <a:pPr eaLnBrk="1" hangingPunct="1">
              <a:spcBef>
                <a:spcPct val="50000"/>
              </a:spcBef>
            </a:pPr>
            <a:r>
              <a:rPr lang="en-US" dirty="0" err="1">
                <a:latin typeface="Calibri" pitchFamily="34" charset="0"/>
                <a:cs typeface="Calibri" pitchFamily="34" charset="0"/>
              </a:rPr>
              <a:t>Cis</a:t>
            </a:r>
            <a:r>
              <a:rPr lang="en-US" dirty="0">
                <a:latin typeface="Calibri" pitchFamily="34" charset="0"/>
                <a:cs typeface="Calibri" pitchFamily="34" charset="0"/>
              </a:rPr>
              <a:t> if chain on </a:t>
            </a:r>
            <a:r>
              <a:rPr lang="en-US" b="1" dirty="0">
                <a:latin typeface="Calibri" pitchFamily="34" charset="0"/>
                <a:cs typeface="Calibri" pitchFamily="34" charset="0"/>
              </a:rPr>
              <a:t>same</a:t>
            </a:r>
            <a:r>
              <a:rPr lang="en-US" dirty="0">
                <a:latin typeface="Calibri" pitchFamily="34" charset="0"/>
                <a:cs typeface="Calibri" pitchFamily="34" charset="0"/>
              </a:rPr>
              <a:t> side of C=C (shaped like a C)</a:t>
            </a:r>
          </a:p>
          <a:p>
            <a:pPr eaLnBrk="1" hangingPunct="1">
              <a:spcBef>
                <a:spcPct val="50000"/>
              </a:spcBef>
            </a:pPr>
            <a:r>
              <a:rPr lang="en-US" dirty="0">
                <a:latin typeface="Calibri" pitchFamily="34" charset="0"/>
                <a:cs typeface="Calibri" pitchFamily="34" charset="0"/>
              </a:rPr>
              <a:t>Trans if on </a:t>
            </a:r>
            <a:r>
              <a:rPr lang="en-US" b="1" dirty="0">
                <a:latin typeface="Calibri" pitchFamily="34" charset="0"/>
                <a:cs typeface="Calibri" pitchFamily="34" charset="0"/>
              </a:rPr>
              <a:t>different</a:t>
            </a:r>
            <a:r>
              <a:rPr lang="en-US" dirty="0">
                <a:latin typeface="Calibri" pitchFamily="34" charset="0"/>
                <a:cs typeface="Calibri" pitchFamily="34" charset="0"/>
              </a:rPr>
              <a:t> sides (a transverse line)</a:t>
            </a:r>
          </a:p>
        </p:txBody>
      </p:sp>
      <p:sp>
        <p:nvSpPr>
          <p:cNvPr id="29700" name="Rectangle 12"/>
          <p:cNvSpPr>
            <a:spLocks noChangeArrowheads="1"/>
          </p:cNvSpPr>
          <p:nvPr/>
        </p:nvSpPr>
        <p:spPr bwMode="auto">
          <a:xfrm>
            <a:off x="457200" y="304800"/>
            <a:ext cx="8229600" cy="381000"/>
          </a:xfrm>
          <a:prstGeom prst="rect">
            <a:avLst/>
          </a:prstGeom>
          <a:solidFill>
            <a:srgbClr val="67FB0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NZ" sz="2400" b="1" dirty="0">
                <a:solidFill>
                  <a:schemeClr val="tx2"/>
                </a:solidFill>
                <a:latin typeface="+mn-lt"/>
              </a:rPr>
              <a:t>Alkenes – Geometric Isomers</a:t>
            </a:r>
            <a:endParaRPr lang="en-US" sz="2400" b="1" dirty="0">
              <a:solidFill>
                <a:schemeClr val="tx2"/>
              </a:solidFill>
              <a:latin typeface="+mn-lt"/>
            </a:endParaRPr>
          </a:p>
        </p:txBody>
      </p:sp>
      <p:pic>
        <p:nvPicPr>
          <p:cNvPr id="29701"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9965" y="1981201"/>
            <a:ext cx="3824287" cy="2376488"/>
          </a:xfrm>
          <a:prstGeom prst="rect">
            <a:avLst/>
          </a:prstGeom>
          <a:solidFill>
            <a:srgbClr val="E2FFC5"/>
          </a:solidFill>
          <a:ln w="19050">
            <a:solidFill>
              <a:schemeClr val="tx1"/>
            </a:solidFill>
            <a:miter lim="800000"/>
            <a:headEnd/>
            <a:tailEnd/>
          </a:ln>
        </p:spPr>
      </p:pic>
      <p:pic>
        <p:nvPicPr>
          <p:cNvPr id="2970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700088" y="1539875"/>
            <a:ext cx="3048000" cy="2817813"/>
          </a:xfrm>
          <a:prstGeom prst="rect">
            <a:avLst/>
          </a:prstGeom>
          <a:solidFill>
            <a:srgbClr val="E2FFC5"/>
          </a:solidFill>
          <a:ln w="19050">
            <a:solidFill>
              <a:schemeClr val="tx1"/>
            </a:solidFill>
            <a:miter lim="800000"/>
            <a:headEnd/>
            <a:tailEnd/>
          </a:ln>
        </p:spPr>
      </p:pic>
      <p:sp>
        <p:nvSpPr>
          <p:cNvPr id="4" name="Block Arc 3"/>
          <p:cNvSpPr/>
          <p:nvPr/>
        </p:nvSpPr>
        <p:spPr>
          <a:xfrm rot="13812432">
            <a:off x="2051051" y="1111250"/>
            <a:ext cx="1905000" cy="2819400"/>
          </a:xfrm>
          <a:prstGeom prst="blockArc">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solidFill>
                <a:schemeClr val="tx1"/>
              </a:solidFill>
            </a:endParaRPr>
          </a:p>
        </p:txBody>
      </p:sp>
      <p:sp>
        <p:nvSpPr>
          <p:cNvPr id="5" name="Flowchart: Process 4"/>
          <p:cNvSpPr/>
          <p:nvPr/>
        </p:nvSpPr>
        <p:spPr>
          <a:xfrm rot="1103149">
            <a:off x="5148264" y="2982913"/>
            <a:ext cx="2962275" cy="381000"/>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2" name="Footer Placeholder 1"/>
          <p:cNvSpPr>
            <a:spLocks noGrp="1"/>
          </p:cNvSpPr>
          <p:nvPr>
            <p:ph type="ftr" sz="quarter" idx="11"/>
          </p:nvPr>
        </p:nvSpPr>
        <p:spPr/>
        <p:txBody>
          <a:bodyPr/>
          <a:lstStyle/>
          <a:p>
            <a:pPr>
              <a:defRPr/>
            </a:pPr>
            <a:r>
              <a:rPr lang="en-US" smtClean="0"/>
              <a:t>GZ Science Resources 2013</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6"/>
          <p:cNvSpPr txBox="1">
            <a:spLocks noChangeArrowheads="1"/>
          </p:cNvSpPr>
          <p:nvPr/>
        </p:nvSpPr>
        <p:spPr bwMode="auto">
          <a:xfrm>
            <a:off x="457200" y="866633"/>
            <a:ext cx="8229600" cy="2446338"/>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NZ" sz="1800" b="0" i="0" u="none" strike="noStrike" kern="0" cap="none" spc="0" normalizeH="0" baseline="0" noProof="0" dirty="0" smtClean="0">
                <a:ln>
                  <a:noFill/>
                </a:ln>
                <a:solidFill>
                  <a:srgbClr val="000000"/>
                </a:solidFill>
                <a:effectLst/>
                <a:uLnTx/>
                <a:uFillTx/>
                <a:latin typeface="Calibri" pitchFamily="34" charset="0"/>
                <a:cs typeface="Calibri" pitchFamily="34" charset="0"/>
              </a:rPr>
              <a:t>Alkenes are </a:t>
            </a:r>
            <a:r>
              <a:rPr kumimoji="0" lang="en-NZ" sz="1800" b="1" i="0" u="none" strike="noStrike" kern="0" cap="none" spc="0" normalizeH="0" baseline="0" noProof="0" dirty="0" smtClean="0">
                <a:ln>
                  <a:noFill/>
                </a:ln>
                <a:solidFill>
                  <a:srgbClr val="000000"/>
                </a:solidFill>
                <a:effectLst/>
                <a:uLnTx/>
                <a:uFillTx/>
                <a:latin typeface="Calibri" pitchFamily="34" charset="0"/>
                <a:cs typeface="Calibri" pitchFamily="34" charset="0"/>
              </a:rPr>
              <a:t>unsaturated</a:t>
            </a:r>
            <a:r>
              <a:rPr kumimoji="0" lang="en-NZ" sz="1800" b="0" i="0" u="none" strike="noStrike" kern="0" cap="none" spc="0" normalizeH="0" baseline="0" noProof="0" dirty="0" smtClean="0">
                <a:ln>
                  <a:noFill/>
                </a:ln>
                <a:solidFill>
                  <a:srgbClr val="000000"/>
                </a:solidFill>
                <a:effectLst/>
                <a:uLnTx/>
                <a:uFillTx/>
                <a:latin typeface="Calibri" pitchFamily="34" charset="0"/>
                <a:cs typeface="Calibri" pitchFamily="34" charset="0"/>
              </a:rPr>
              <a:t> molecules, that is that not every carbon atom has the maximum amount of atoms bonded to it because it has one or more double bonds. If another atom is added to an alkene the double bond can be broken down to a single bond and the available site can be occupied by another atom.</a:t>
            </a:r>
          </a:p>
          <a:p>
            <a:pPr marL="0" marR="0" lvl="0" indent="0" defTabSz="914400" eaLnBrk="1" fontAlgn="auto" latinLnBrk="0" hangingPunct="1">
              <a:lnSpc>
                <a:spcPct val="100000"/>
              </a:lnSpc>
              <a:spcBef>
                <a:spcPct val="50000"/>
              </a:spcBef>
              <a:spcAft>
                <a:spcPts val="0"/>
              </a:spcAft>
              <a:buClrTx/>
              <a:buSzTx/>
              <a:buFontTx/>
              <a:buNone/>
              <a:tabLst/>
              <a:defRPr/>
            </a:pPr>
            <a:r>
              <a:rPr kumimoji="0" lang="en-NZ" sz="1800" b="0" i="0" u="none" strike="noStrike" kern="0" cap="none" spc="0" normalizeH="0" baseline="0" noProof="0" dirty="0" smtClean="0">
                <a:ln>
                  <a:noFill/>
                </a:ln>
                <a:solidFill>
                  <a:srgbClr val="000000"/>
                </a:solidFill>
                <a:effectLst/>
                <a:uLnTx/>
                <a:uFillTx/>
                <a:latin typeface="Calibri" pitchFamily="34" charset="0"/>
                <a:cs typeface="Calibri" pitchFamily="34" charset="0"/>
              </a:rPr>
              <a:t>This reaction is known as an </a:t>
            </a:r>
            <a:r>
              <a:rPr kumimoji="0" lang="en-NZ" sz="1800" b="1" i="0" u="none" strike="noStrike" kern="0" cap="none" spc="0" normalizeH="0" baseline="0" noProof="0" dirty="0" smtClean="0">
                <a:ln>
                  <a:noFill/>
                </a:ln>
                <a:solidFill>
                  <a:srgbClr val="000000"/>
                </a:solidFill>
                <a:effectLst/>
                <a:uLnTx/>
                <a:uFillTx/>
                <a:latin typeface="Calibri" pitchFamily="34" charset="0"/>
                <a:cs typeface="Calibri" pitchFamily="34" charset="0"/>
              </a:rPr>
              <a:t>addition </a:t>
            </a:r>
            <a:r>
              <a:rPr kumimoji="0" lang="en-NZ" sz="1800" b="0" i="0" u="none" strike="noStrike" kern="0" cap="none" spc="0" normalizeH="0" baseline="0" noProof="0" dirty="0" smtClean="0">
                <a:ln>
                  <a:noFill/>
                </a:ln>
                <a:solidFill>
                  <a:srgbClr val="000000"/>
                </a:solidFill>
                <a:effectLst/>
                <a:uLnTx/>
                <a:uFillTx/>
                <a:latin typeface="Calibri" pitchFamily="34" charset="0"/>
                <a:cs typeface="Calibri" pitchFamily="34" charset="0"/>
              </a:rPr>
              <a:t>reaction. This reaction has a lower activation energy requirement than substitution, that is it requires less energy to break a double bond than break a C-H bond, therefore it can proceed easier than a substitution reaction.</a:t>
            </a:r>
            <a:endParaRPr kumimoji="0" lang="en-GB" sz="1800" b="0" i="0" u="none" strike="noStrike" kern="0" cap="none" spc="0" normalizeH="0" baseline="0" noProof="0" dirty="0" smtClean="0">
              <a:ln>
                <a:noFill/>
              </a:ln>
              <a:solidFill>
                <a:srgbClr val="000000"/>
              </a:solidFill>
              <a:effectLst/>
              <a:uLnTx/>
              <a:uFillTx/>
              <a:latin typeface="Calibri" pitchFamily="34" charset="0"/>
              <a:cs typeface="Calibri" pitchFamily="34" charset="0"/>
            </a:endParaRPr>
          </a:p>
        </p:txBody>
      </p:sp>
      <p:sp>
        <p:nvSpPr>
          <p:cNvPr id="23" name="Rectangle 22"/>
          <p:cNvSpPr/>
          <p:nvPr/>
        </p:nvSpPr>
        <p:spPr>
          <a:xfrm>
            <a:off x="457200" y="3429000"/>
            <a:ext cx="8229600" cy="3048000"/>
          </a:xfrm>
          <a:prstGeom prst="rect">
            <a:avLst/>
          </a:prstGeom>
          <a:solidFill>
            <a:schemeClr val="accent3">
              <a:lumMod val="20000"/>
              <a:lumOff val="80000"/>
            </a:schemeClr>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Arial"/>
            </a:endParaRPr>
          </a:p>
        </p:txBody>
      </p:sp>
      <p:pic>
        <p:nvPicPr>
          <p:cNvPr id="2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038600"/>
            <a:ext cx="3225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
          <p:cNvSpPr txBox="1">
            <a:spLocks noChangeArrowheads="1"/>
          </p:cNvSpPr>
          <p:nvPr/>
        </p:nvSpPr>
        <p:spPr bwMode="auto">
          <a:xfrm>
            <a:off x="1854200" y="5808664"/>
            <a:ext cx="228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800" b="0" i="0" u="none" strike="noStrike" kern="0" cap="none" spc="0" normalizeH="0" baseline="0" noProof="0" smtClean="0">
                <a:ln>
                  <a:noFill/>
                </a:ln>
                <a:solidFill>
                  <a:srgbClr val="000000"/>
                </a:solidFill>
                <a:effectLst/>
                <a:uLnTx/>
                <a:uFillTx/>
                <a:latin typeface="Arial" charset="0"/>
                <a:cs typeface="Arial" charset="0"/>
              </a:rPr>
              <a:t>Break this bond</a:t>
            </a:r>
          </a:p>
        </p:txBody>
      </p:sp>
      <p:cxnSp>
        <p:nvCxnSpPr>
          <p:cNvPr id="26" name="Straight Arrow Connector 25"/>
          <p:cNvCxnSpPr/>
          <p:nvPr/>
        </p:nvCxnSpPr>
        <p:spPr>
          <a:xfrm flipV="1">
            <a:off x="2743200" y="5105400"/>
            <a:ext cx="0" cy="685800"/>
          </a:xfrm>
          <a:prstGeom prst="straightConnector1">
            <a:avLst/>
          </a:prstGeom>
          <a:noFill/>
          <a:ln w="19050" cap="flat" cmpd="sng" algn="ctr">
            <a:solidFill>
              <a:srgbClr val="FF0000"/>
            </a:solidFill>
            <a:prstDash val="solid"/>
            <a:tailEnd type="arrow"/>
          </a:ln>
          <a:effectLst/>
        </p:spPr>
      </p:cxnSp>
      <p:pic>
        <p:nvPicPr>
          <p:cNvPr id="27"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2700" y="3881438"/>
            <a:ext cx="3225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6540500" y="4757738"/>
            <a:ext cx="762000" cy="152400"/>
          </a:xfrm>
          <a:prstGeom prst="rect">
            <a:avLst/>
          </a:prstGeom>
          <a:solidFill>
            <a:schemeClr val="accent3">
              <a:lumMod val="20000"/>
              <a:lumOff val="80000"/>
            </a:scheme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Arial"/>
            </a:endParaRPr>
          </a:p>
        </p:txBody>
      </p:sp>
      <p:sp>
        <p:nvSpPr>
          <p:cNvPr id="29" name="TextBox 7"/>
          <p:cNvSpPr txBox="1">
            <a:spLocks noChangeArrowheads="1"/>
          </p:cNvSpPr>
          <p:nvPr/>
        </p:nvSpPr>
        <p:spPr bwMode="auto">
          <a:xfrm>
            <a:off x="5334000" y="5992814"/>
            <a:ext cx="3124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800" b="0" i="0" u="none" strike="noStrike" kern="0" cap="none" spc="0" normalizeH="0" baseline="0" noProof="0" smtClean="0">
                <a:ln>
                  <a:noFill/>
                </a:ln>
                <a:solidFill>
                  <a:srgbClr val="000000"/>
                </a:solidFill>
                <a:effectLst/>
                <a:uLnTx/>
                <a:uFillTx/>
                <a:latin typeface="Arial" charset="0"/>
                <a:cs typeface="Arial" charset="0"/>
              </a:rPr>
              <a:t>Two places to bond atoms to</a:t>
            </a:r>
          </a:p>
        </p:txBody>
      </p:sp>
      <p:cxnSp>
        <p:nvCxnSpPr>
          <p:cNvPr id="30" name="Straight Arrow Connector 29"/>
          <p:cNvCxnSpPr/>
          <p:nvPr/>
        </p:nvCxnSpPr>
        <p:spPr>
          <a:xfrm flipH="1" flipV="1">
            <a:off x="6464300" y="5040313"/>
            <a:ext cx="381000" cy="887412"/>
          </a:xfrm>
          <a:prstGeom prst="straightConnector1">
            <a:avLst/>
          </a:prstGeom>
          <a:noFill/>
          <a:ln w="19050" cap="flat" cmpd="sng" algn="ctr">
            <a:solidFill>
              <a:srgbClr val="FF0000"/>
            </a:solidFill>
            <a:prstDash val="solid"/>
            <a:tailEnd type="arrow"/>
          </a:ln>
          <a:effectLst/>
        </p:spPr>
      </p:cxnSp>
      <p:cxnSp>
        <p:nvCxnSpPr>
          <p:cNvPr id="31" name="Straight Arrow Connector 30"/>
          <p:cNvCxnSpPr/>
          <p:nvPr/>
        </p:nvCxnSpPr>
        <p:spPr>
          <a:xfrm flipV="1">
            <a:off x="7034214" y="5024439"/>
            <a:ext cx="344487" cy="928687"/>
          </a:xfrm>
          <a:prstGeom prst="straightConnector1">
            <a:avLst/>
          </a:prstGeom>
          <a:noFill/>
          <a:ln w="19050" cap="flat" cmpd="sng" algn="ctr">
            <a:solidFill>
              <a:srgbClr val="FF0000"/>
            </a:solidFill>
            <a:prstDash val="solid"/>
            <a:tailEnd type="arrow"/>
          </a:ln>
          <a:effectLst/>
        </p:spPr>
      </p:cxnSp>
      <p:cxnSp>
        <p:nvCxnSpPr>
          <p:cNvPr id="32" name="Straight Arrow Connector 31"/>
          <p:cNvCxnSpPr/>
          <p:nvPr/>
        </p:nvCxnSpPr>
        <p:spPr>
          <a:xfrm>
            <a:off x="4140200" y="5024438"/>
            <a:ext cx="1193800" cy="0"/>
          </a:xfrm>
          <a:prstGeom prst="straightConnector1">
            <a:avLst/>
          </a:prstGeom>
          <a:noFill/>
          <a:ln w="28575" cap="flat" cmpd="sng" algn="ctr">
            <a:solidFill>
              <a:srgbClr val="000000"/>
            </a:solidFill>
            <a:prstDash val="solid"/>
            <a:tailEnd type="arrow"/>
          </a:ln>
          <a:effectLst/>
        </p:spPr>
      </p:cxnSp>
      <p:sp>
        <p:nvSpPr>
          <p:cNvPr id="34" name="TextBox 33"/>
          <p:cNvSpPr txBox="1"/>
          <p:nvPr/>
        </p:nvSpPr>
        <p:spPr>
          <a:xfrm>
            <a:off x="179513" y="262239"/>
            <a:ext cx="8712969" cy="461665"/>
          </a:xfrm>
          <a:prstGeom prst="rect">
            <a:avLst/>
          </a:prstGeom>
          <a:solidFill>
            <a:srgbClr val="67FB03"/>
          </a:solidFill>
          <a:ln>
            <a:solidFill>
              <a:schemeClr val="tx1"/>
            </a:solidFill>
          </a:ln>
        </p:spPr>
        <p:txBody>
          <a:bodyPr wrap="square" rtlCol="0">
            <a:spAutoFit/>
          </a:bodyPr>
          <a:lstStyle/>
          <a:p>
            <a:pPr algn="ctr"/>
            <a:r>
              <a:rPr lang="en-NZ" sz="2400" b="1" dirty="0" smtClean="0">
                <a:latin typeface="+mn-lt"/>
              </a:rPr>
              <a:t>Addition reactions</a:t>
            </a:r>
            <a:endParaRPr lang="en-NZ" sz="2400" b="1" dirty="0">
              <a:latin typeface="+mn-lt"/>
            </a:endParaRPr>
          </a:p>
        </p:txBody>
      </p:sp>
      <p:sp>
        <p:nvSpPr>
          <p:cNvPr id="2" name="Footer Placeholder 1"/>
          <p:cNvSpPr>
            <a:spLocks noGrp="1"/>
          </p:cNvSpPr>
          <p:nvPr>
            <p:ph type="ftr" sz="quarter" idx="11"/>
          </p:nvPr>
        </p:nvSpPr>
        <p:spPr>
          <a:xfrm>
            <a:off x="833" y="6455839"/>
            <a:ext cx="3786691" cy="365125"/>
          </a:xfrm>
        </p:spPr>
        <p:txBody>
          <a:bodyPr/>
          <a:lstStyle/>
          <a:p>
            <a:r>
              <a:rPr lang="en-NZ" smtClean="0"/>
              <a:t>GZ Science Resources 2013</a:t>
            </a:r>
            <a:endParaRPr lang="en-NZ" dirty="0"/>
          </a:p>
        </p:txBody>
      </p:sp>
    </p:spTree>
    <p:extLst>
      <p:ext uri="{BB962C8B-B14F-4D97-AF65-F5344CB8AC3E}">
        <p14:creationId xmlns:p14="http://schemas.microsoft.com/office/powerpoint/2010/main" val="274551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NZ" smtClean="0"/>
              <a:t>GZ Science Resources 2013</a:t>
            </a:r>
            <a:endParaRPr lang="en-NZ"/>
          </a:p>
        </p:txBody>
      </p:sp>
      <p:sp>
        <p:nvSpPr>
          <p:cNvPr id="3" name="TextBox 2"/>
          <p:cNvSpPr txBox="1"/>
          <p:nvPr/>
        </p:nvSpPr>
        <p:spPr>
          <a:xfrm>
            <a:off x="179513" y="404665"/>
            <a:ext cx="8712969" cy="461665"/>
          </a:xfrm>
          <a:prstGeom prst="rect">
            <a:avLst/>
          </a:prstGeom>
          <a:solidFill>
            <a:srgbClr val="67FB03"/>
          </a:solidFill>
          <a:ln>
            <a:solidFill>
              <a:schemeClr val="tx1"/>
            </a:solidFill>
          </a:ln>
        </p:spPr>
        <p:txBody>
          <a:bodyPr wrap="square" rtlCol="0">
            <a:spAutoFit/>
          </a:bodyPr>
          <a:lstStyle/>
          <a:p>
            <a:pPr algn="ctr"/>
            <a:r>
              <a:rPr lang="en-NZ" sz="2400" b="1" dirty="0" smtClean="0">
                <a:latin typeface="+mn-lt"/>
                <a:cs typeface="Calibri" pitchFamily="34" charset="0"/>
              </a:rPr>
              <a:t>Covalent bonding between atoms</a:t>
            </a:r>
            <a:endParaRPr lang="en-NZ" sz="2400" b="1" dirty="0">
              <a:latin typeface="+mn-lt"/>
              <a:cs typeface="Calibri" pitchFamily="34" charset="0"/>
            </a:endParaRPr>
          </a:p>
        </p:txBody>
      </p:sp>
      <p:sp>
        <p:nvSpPr>
          <p:cNvPr id="4" name="Text Box 21"/>
          <p:cNvSpPr txBox="1">
            <a:spLocks noChangeArrowheads="1"/>
          </p:cNvSpPr>
          <p:nvPr/>
        </p:nvSpPr>
        <p:spPr bwMode="auto">
          <a:xfrm>
            <a:off x="533400" y="914401"/>
            <a:ext cx="8229600" cy="2246769"/>
          </a:xfrm>
          <a:prstGeom prst="rect">
            <a:avLst/>
          </a:prstGeom>
          <a:solidFill>
            <a:srgbClr val="FFFFA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sz="2000" b="1" dirty="0" smtClean="0">
                <a:latin typeface="Calibri" pitchFamily="34" charset="0"/>
                <a:cs typeface="Calibri" pitchFamily="34" charset="0"/>
              </a:rPr>
              <a:t>Covalent  bonding</a:t>
            </a:r>
            <a:r>
              <a:rPr lang="en-NZ" sz="2000" dirty="0" smtClean="0">
                <a:latin typeface="Calibri" pitchFamily="34" charset="0"/>
                <a:cs typeface="Calibri" pitchFamily="34" charset="0"/>
              </a:rPr>
              <a:t> occurs where </a:t>
            </a:r>
            <a:r>
              <a:rPr lang="en-NZ" sz="2000" dirty="0">
                <a:latin typeface="Calibri" pitchFamily="34" charset="0"/>
                <a:cs typeface="Calibri" pitchFamily="34" charset="0"/>
              </a:rPr>
              <a:t>valence electrons </a:t>
            </a:r>
            <a:r>
              <a:rPr lang="en-NZ" sz="2000" dirty="0" smtClean="0">
                <a:latin typeface="Calibri" pitchFamily="34" charset="0"/>
                <a:cs typeface="Calibri" pitchFamily="34" charset="0"/>
              </a:rPr>
              <a:t>around atoms are </a:t>
            </a:r>
            <a:r>
              <a:rPr lang="en-NZ" sz="2000" dirty="0">
                <a:latin typeface="Calibri" pitchFamily="34" charset="0"/>
                <a:cs typeface="Calibri" pitchFamily="34" charset="0"/>
              </a:rPr>
              <a:t>shared between neighbouring atoms. </a:t>
            </a:r>
            <a:r>
              <a:rPr lang="en-NZ" sz="2000" b="1" dirty="0">
                <a:latin typeface="Calibri" pitchFamily="34" charset="0"/>
                <a:cs typeface="Calibri" pitchFamily="34" charset="0"/>
              </a:rPr>
              <a:t> </a:t>
            </a:r>
            <a:r>
              <a:rPr lang="en-US" sz="2000" dirty="0" smtClean="0">
                <a:latin typeface="Calibri" pitchFamily="34" charset="0"/>
                <a:cs typeface="Calibri" pitchFamily="34" charset="0"/>
              </a:rPr>
              <a:t>This type of bonding is found between the C and H atoms in hydrocarbons and the C, H and O atoms in alcohol and is called </a:t>
            </a:r>
            <a:r>
              <a:rPr lang="en-US" sz="2000" b="1" dirty="0" err="1" smtClean="0">
                <a:latin typeface="Calibri" pitchFamily="34" charset="0"/>
                <a:cs typeface="Calibri" pitchFamily="34" charset="0"/>
              </a:rPr>
              <a:t>intramolecular</a:t>
            </a:r>
            <a:r>
              <a:rPr lang="en-US" sz="2000" dirty="0" smtClean="0">
                <a:latin typeface="Calibri" pitchFamily="34" charset="0"/>
                <a:cs typeface="Calibri" pitchFamily="34" charset="0"/>
              </a:rPr>
              <a:t> bonding. This bonding is very strong. The bonding between molecules is called </a:t>
            </a:r>
            <a:r>
              <a:rPr lang="en-US" sz="2000" b="1" dirty="0" smtClean="0">
                <a:latin typeface="Calibri" pitchFamily="34" charset="0"/>
                <a:cs typeface="Calibri" pitchFamily="34" charset="0"/>
              </a:rPr>
              <a:t>intermolecular </a:t>
            </a:r>
            <a:r>
              <a:rPr lang="en-US" sz="2000" dirty="0" smtClean="0">
                <a:latin typeface="Calibri" pitchFamily="34" charset="0"/>
                <a:cs typeface="Calibri" pitchFamily="34" charset="0"/>
              </a:rPr>
              <a:t>bonding and this is much weaker. When hydrocarbons are heated and they change state into liquids and gases it is this bonding that is broken </a:t>
            </a:r>
            <a:r>
              <a:rPr lang="en-US" sz="2000" b="1" dirty="0" smtClean="0">
                <a:latin typeface="Calibri" pitchFamily="34" charset="0"/>
                <a:cs typeface="Calibri" pitchFamily="34" charset="0"/>
              </a:rPr>
              <a:t>not</a:t>
            </a:r>
            <a:r>
              <a:rPr lang="en-US" sz="2000" dirty="0" smtClean="0">
                <a:latin typeface="Calibri" pitchFamily="34" charset="0"/>
                <a:cs typeface="Calibri" pitchFamily="34" charset="0"/>
              </a:rPr>
              <a:t> the covalent bonding.</a:t>
            </a:r>
            <a:endParaRPr lang="en-US" sz="2000" dirty="0">
              <a:latin typeface="Calibri" pitchFamily="34" charset="0"/>
              <a:cs typeface="Calibri" pitchFamily="34" charset="0"/>
            </a:endParaRPr>
          </a:p>
        </p:txBody>
      </p:sp>
      <p:sp>
        <p:nvSpPr>
          <p:cNvPr id="10" name="Text Box 15"/>
          <p:cNvSpPr txBox="1">
            <a:spLocks noChangeArrowheads="1"/>
          </p:cNvSpPr>
          <p:nvPr/>
        </p:nvSpPr>
        <p:spPr bwMode="auto">
          <a:xfrm>
            <a:off x="533400" y="3429001"/>
            <a:ext cx="4495800" cy="2862322"/>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700">
                <a:solidFill>
                  <a:schemeClr val="tx1"/>
                </a:solidFill>
                <a:latin typeface="Arial" pitchFamily="34" charset="0"/>
                <a:cs typeface="Arial" pitchFamily="34" charset="0"/>
              </a:defRPr>
            </a:lvl1pPr>
            <a:lvl2pPr marL="742950" indent="-285750" eaLnBrk="0" hangingPunct="0">
              <a:defRPr sz="1700">
                <a:solidFill>
                  <a:schemeClr val="tx1"/>
                </a:solidFill>
                <a:latin typeface="Arial" pitchFamily="34" charset="0"/>
                <a:cs typeface="Arial" pitchFamily="34" charset="0"/>
              </a:defRPr>
            </a:lvl2pPr>
            <a:lvl3pPr marL="1143000" indent="-228600" eaLnBrk="0" hangingPunct="0">
              <a:defRPr sz="1700">
                <a:solidFill>
                  <a:schemeClr val="tx1"/>
                </a:solidFill>
                <a:latin typeface="Arial" pitchFamily="34" charset="0"/>
                <a:cs typeface="Arial" pitchFamily="34" charset="0"/>
              </a:defRPr>
            </a:lvl3pPr>
            <a:lvl4pPr marL="1600200" indent="-228600" eaLnBrk="0" hangingPunct="0">
              <a:defRPr sz="1700">
                <a:solidFill>
                  <a:schemeClr val="tx1"/>
                </a:solidFill>
                <a:latin typeface="Arial" pitchFamily="34" charset="0"/>
                <a:cs typeface="Arial" pitchFamily="34" charset="0"/>
              </a:defRPr>
            </a:lvl4pPr>
            <a:lvl5pPr marL="2057400" indent="-228600" eaLnBrk="0" hangingPunct="0">
              <a:defRPr sz="17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7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7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7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700">
                <a:solidFill>
                  <a:schemeClr val="tx1"/>
                </a:solidFill>
                <a:latin typeface="Arial" pitchFamily="34" charset="0"/>
                <a:cs typeface="Arial" pitchFamily="34" charset="0"/>
              </a:defRPr>
            </a:lvl9pPr>
          </a:lstStyle>
          <a:p>
            <a:pPr eaLnBrk="1" hangingPunct="1">
              <a:defRPr/>
            </a:pPr>
            <a:r>
              <a:rPr lang="en-US" sz="2000" b="1" dirty="0" smtClean="0">
                <a:latin typeface="Calibri" pitchFamily="34" charset="0"/>
                <a:cs typeface="Calibri" pitchFamily="34" charset="0"/>
              </a:rPr>
              <a:t>Note the distinction:</a:t>
            </a:r>
          </a:p>
          <a:p>
            <a:pPr eaLnBrk="1" hangingPunct="1">
              <a:defRPr/>
            </a:pPr>
            <a:r>
              <a:rPr lang="en-US" sz="2000" b="1" dirty="0" smtClean="0">
                <a:latin typeface="Calibri" pitchFamily="34" charset="0"/>
                <a:cs typeface="Calibri" pitchFamily="34" charset="0"/>
              </a:rPr>
              <a:t>Intra-molecular Forces</a:t>
            </a:r>
            <a:r>
              <a:rPr lang="en-US" sz="2000" dirty="0" smtClean="0">
                <a:latin typeface="Calibri" pitchFamily="34" charset="0"/>
                <a:cs typeface="Calibri" pitchFamily="34" charset="0"/>
              </a:rPr>
              <a:t>: the strong bonding forces within a molecule. i.e. the covalent bonds holding the molecule together.</a:t>
            </a:r>
            <a:endParaRPr lang="en-US" sz="2000" b="1" dirty="0" smtClean="0">
              <a:latin typeface="Calibri" pitchFamily="34" charset="0"/>
              <a:cs typeface="Calibri" pitchFamily="34" charset="0"/>
            </a:endParaRPr>
          </a:p>
          <a:p>
            <a:pPr eaLnBrk="1" hangingPunct="1">
              <a:defRPr/>
            </a:pPr>
            <a:r>
              <a:rPr lang="en-US" sz="2000" b="1" dirty="0" smtClean="0">
                <a:latin typeface="Calibri" pitchFamily="34" charset="0"/>
                <a:cs typeface="Calibri" pitchFamily="34" charset="0"/>
              </a:rPr>
              <a:t>Inter-molecular Forces:</a:t>
            </a:r>
            <a:r>
              <a:rPr lang="en-US" sz="2000" dirty="0" smtClean="0">
                <a:latin typeface="Calibri" pitchFamily="34" charset="0"/>
                <a:cs typeface="Calibri" pitchFamily="34" charset="0"/>
              </a:rPr>
              <a:t> the weak bonding forces between molecules due to the attractions between partial charges. </a:t>
            </a:r>
            <a:endParaRPr lang="en-GB" sz="2000" dirty="0" smtClean="0">
              <a:latin typeface="Calibri" pitchFamily="34" charset="0"/>
              <a:cs typeface="Calibri" pitchFamily="34" charset="0"/>
            </a:endParaRPr>
          </a:p>
        </p:txBody>
      </p:sp>
      <p:pic>
        <p:nvPicPr>
          <p:cNvPr id="11" name="Picture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71382" y="3185376"/>
            <a:ext cx="3721100" cy="372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6679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NZ" smtClean="0"/>
              <a:t>GZ Science Resources 2013</a:t>
            </a:r>
            <a:endParaRPr lang="en-NZ"/>
          </a:p>
        </p:txBody>
      </p:sp>
      <p:sp>
        <p:nvSpPr>
          <p:cNvPr id="4" name="Text Box 4"/>
          <p:cNvSpPr txBox="1">
            <a:spLocks noChangeArrowheads="1"/>
          </p:cNvSpPr>
          <p:nvPr/>
        </p:nvSpPr>
        <p:spPr bwMode="auto">
          <a:xfrm>
            <a:off x="304800" y="1340769"/>
            <a:ext cx="8382000" cy="4247317"/>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0"/>
              </a:spcAft>
              <a:defRPr/>
            </a:pPr>
            <a:r>
              <a:rPr lang="en-AU" sz="2000" dirty="0">
                <a:latin typeface="Calibri" pitchFamily="34" charset="0"/>
                <a:ea typeface="Times New Roman"/>
                <a:cs typeface="Calibri" pitchFamily="34" charset="0"/>
              </a:rPr>
              <a:t>Alkenes </a:t>
            </a:r>
            <a:r>
              <a:rPr lang="en-AU" sz="2000" dirty="0" smtClean="0">
                <a:latin typeface="Calibri" pitchFamily="34" charset="0"/>
                <a:ea typeface="Times New Roman"/>
                <a:cs typeface="Calibri" pitchFamily="34" charset="0"/>
              </a:rPr>
              <a:t>undergo </a:t>
            </a:r>
            <a:r>
              <a:rPr lang="en-AU" sz="2000" b="1" dirty="0">
                <a:latin typeface="Calibri" pitchFamily="34" charset="0"/>
                <a:ea typeface="Times New Roman"/>
                <a:cs typeface="Calibri" pitchFamily="34" charset="0"/>
              </a:rPr>
              <a:t>addition </a:t>
            </a:r>
            <a:r>
              <a:rPr lang="en-AU" sz="2000" dirty="0">
                <a:latin typeface="Calibri" pitchFamily="34" charset="0"/>
                <a:ea typeface="Times New Roman"/>
                <a:cs typeface="Calibri" pitchFamily="34" charset="0"/>
              </a:rPr>
              <a:t>reactions - this means they can undergo addition of a </a:t>
            </a:r>
            <a:r>
              <a:rPr lang="en-AU" sz="2000" dirty="0" smtClean="0">
                <a:latin typeface="Calibri" pitchFamily="34" charset="0"/>
                <a:ea typeface="Times New Roman"/>
                <a:cs typeface="Calibri" pitchFamily="34" charset="0"/>
              </a:rPr>
              <a:t>halogen atom (chlorine, bromine, iodine) across </a:t>
            </a:r>
            <a:r>
              <a:rPr lang="en-AU" sz="2000" dirty="0">
                <a:latin typeface="Calibri" pitchFamily="34" charset="0"/>
                <a:ea typeface="Times New Roman"/>
                <a:cs typeface="Calibri" pitchFamily="34" charset="0"/>
              </a:rPr>
              <a:t>the double </a:t>
            </a:r>
            <a:r>
              <a:rPr lang="en-AU" sz="2000" dirty="0" smtClean="0">
                <a:latin typeface="Calibri" pitchFamily="34" charset="0"/>
                <a:ea typeface="Times New Roman"/>
                <a:cs typeface="Calibri" pitchFamily="34" charset="0"/>
              </a:rPr>
              <a:t>bond </a:t>
            </a:r>
            <a:r>
              <a:rPr lang="en-AU" sz="2000" dirty="0">
                <a:latin typeface="Calibri" pitchFamily="34" charset="0"/>
                <a:ea typeface="Times New Roman"/>
                <a:cs typeface="Calibri" pitchFamily="34" charset="0"/>
              </a:rPr>
              <a:t>to form a </a:t>
            </a:r>
            <a:r>
              <a:rPr lang="en-AU" sz="2000" dirty="0" err="1" smtClean="0">
                <a:latin typeface="Calibri" pitchFamily="34" charset="0"/>
                <a:ea typeface="Times New Roman"/>
                <a:cs typeface="Calibri" pitchFamily="34" charset="0"/>
              </a:rPr>
              <a:t>haloalkane</a:t>
            </a:r>
            <a:r>
              <a:rPr lang="en-AU" sz="2000" dirty="0" smtClean="0">
                <a:latin typeface="Calibri" pitchFamily="34" charset="0"/>
                <a:ea typeface="Times New Roman"/>
                <a:cs typeface="Calibri" pitchFamily="34" charset="0"/>
              </a:rPr>
              <a:t>.</a:t>
            </a:r>
            <a:endParaRPr lang="en-NZ" sz="2000" dirty="0">
              <a:latin typeface="Calibri" pitchFamily="34" charset="0"/>
              <a:ea typeface="Times New Roman"/>
              <a:cs typeface="Calibri" pitchFamily="34" charset="0"/>
            </a:endParaRPr>
          </a:p>
          <a:p>
            <a:pPr>
              <a:spcAft>
                <a:spcPts val="0"/>
              </a:spcAft>
              <a:defRPr/>
            </a:pPr>
            <a:r>
              <a:rPr lang="en-AU" sz="2000" dirty="0">
                <a:latin typeface="Calibri" pitchFamily="34" charset="0"/>
                <a:ea typeface="Times New Roman"/>
                <a:cs typeface="Calibri" pitchFamily="34" charset="0"/>
              </a:rPr>
              <a:t>The common test for an unsaturated </a:t>
            </a:r>
            <a:r>
              <a:rPr lang="en-AU" sz="2000" dirty="0" smtClean="0">
                <a:latin typeface="Calibri" pitchFamily="34" charset="0"/>
                <a:ea typeface="Times New Roman"/>
                <a:cs typeface="Calibri" pitchFamily="34" charset="0"/>
              </a:rPr>
              <a:t>hydrocarbon (alkene) to distinguish it from a saturated hydrocarbon (alkane) </a:t>
            </a:r>
            <a:r>
              <a:rPr lang="en-AU" sz="2000" dirty="0">
                <a:latin typeface="Calibri" pitchFamily="34" charset="0"/>
                <a:ea typeface="Times New Roman"/>
                <a:cs typeface="Calibri" pitchFamily="34" charset="0"/>
              </a:rPr>
              <a:t>is therefore the </a:t>
            </a:r>
            <a:r>
              <a:rPr lang="en-AU" sz="2000" b="1" dirty="0">
                <a:latin typeface="Calibri" pitchFamily="34" charset="0"/>
                <a:ea typeface="Times New Roman"/>
                <a:cs typeface="Calibri" pitchFamily="34" charset="0"/>
              </a:rPr>
              <a:t>rapid</a:t>
            </a:r>
            <a:r>
              <a:rPr lang="en-AU" sz="2000" dirty="0">
                <a:latin typeface="Calibri" pitchFamily="34" charset="0"/>
                <a:ea typeface="Times New Roman"/>
                <a:cs typeface="Calibri" pitchFamily="34" charset="0"/>
              </a:rPr>
              <a:t> decolourisation of an orange solution of bromine.  This occurs both in the presence or absence of sunlight </a:t>
            </a:r>
            <a:r>
              <a:rPr lang="en-NZ" sz="2000" dirty="0" smtClean="0">
                <a:latin typeface="Calibri" pitchFamily="34" charset="0"/>
                <a:ea typeface="Times New Roman"/>
                <a:cs typeface="Calibri" pitchFamily="34" charset="0"/>
              </a:rPr>
              <a:t>compared with the slower decolourisation (only with </a:t>
            </a:r>
            <a:r>
              <a:rPr lang="en-NZ" sz="2000" dirty="0" err="1" smtClean="0">
                <a:latin typeface="Calibri" pitchFamily="34" charset="0"/>
                <a:ea typeface="Times New Roman"/>
                <a:cs typeface="Calibri" pitchFamily="34" charset="0"/>
              </a:rPr>
              <a:t>uv</a:t>
            </a:r>
            <a:r>
              <a:rPr lang="en-NZ" sz="2000" dirty="0" smtClean="0">
                <a:latin typeface="Calibri" pitchFamily="34" charset="0"/>
                <a:ea typeface="Times New Roman"/>
                <a:cs typeface="Calibri" pitchFamily="34" charset="0"/>
              </a:rPr>
              <a:t> light) of the alkanes.</a:t>
            </a:r>
            <a:endParaRPr lang="en-NZ" sz="2000" dirty="0">
              <a:latin typeface="Calibri" pitchFamily="34" charset="0"/>
              <a:ea typeface="Times New Roman"/>
              <a:cs typeface="Calibri" pitchFamily="34" charset="0"/>
            </a:endParaRPr>
          </a:p>
          <a:p>
            <a:pPr marL="457200" indent="457200">
              <a:spcAft>
                <a:spcPts val="0"/>
              </a:spcAft>
              <a:defRPr/>
            </a:pPr>
            <a:r>
              <a:rPr lang="en-AU" sz="2000" dirty="0">
                <a:latin typeface="Calibri" pitchFamily="34" charset="0"/>
                <a:ea typeface="Times New Roman"/>
                <a:cs typeface="Calibri" pitchFamily="34" charset="0"/>
              </a:rPr>
              <a:t>CH</a:t>
            </a:r>
            <a:r>
              <a:rPr lang="en-AU" sz="2000" baseline="-25000" dirty="0">
                <a:latin typeface="Calibri" pitchFamily="34" charset="0"/>
                <a:ea typeface="Times New Roman"/>
                <a:cs typeface="Calibri" pitchFamily="34" charset="0"/>
              </a:rPr>
              <a:t>3</a:t>
            </a:r>
            <a:r>
              <a:rPr lang="en-AU" sz="2000" dirty="0">
                <a:latin typeface="Calibri" pitchFamily="34" charset="0"/>
                <a:ea typeface="Times New Roman"/>
                <a:cs typeface="Calibri" pitchFamily="34" charset="0"/>
              </a:rPr>
              <a:t>CH=CH</a:t>
            </a:r>
            <a:r>
              <a:rPr lang="en-AU" sz="2000" baseline="-25000" dirty="0">
                <a:latin typeface="Calibri" pitchFamily="34" charset="0"/>
                <a:ea typeface="Times New Roman"/>
                <a:cs typeface="Calibri" pitchFamily="34" charset="0"/>
              </a:rPr>
              <a:t>2</a:t>
            </a:r>
            <a:r>
              <a:rPr lang="en-AU" sz="2000" dirty="0">
                <a:latin typeface="Calibri" pitchFamily="34" charset="0"/>
                <a:ea typeface="Times New Roman"/>
                <a:cs typeface="Calibri" pitchFamily="34" charset="0"/>
              </a:rPr>
              <a:t>   +  Br</a:t>
            </a:r>
            <a:r>
              <a:rPr lang="en-AU" sz="2000" baseline="-25000" dirty="0">
                <a:latin typeface="Calibri" pitchFamily="34" charset="0"/>
                <a:ea typeface="Times New Roman"/>
                <a:cs typeface="Calibri" pitchFamily="34" charset="0"/>
              </a:rPr>
              <a:t>2</a:t>
            </a:r>
            <a:r>
              <a:rPr lang="en-AU" sz="2000" dirty="0">
                <a:latin typeface="Calibri" pitchFamily="34" charset="0"/>
                <a:ea typeface="Times New Roman"/>
                <a:cs typeface="Calibri" pitchFamily="34" charset="0"/>
              </a:rPr>
              <a:t>     </a:t>
            </a:r>
            <a:r>
              <a:rPr lang="en-AU" sz="2000" dirty="0">
                <a:latin typeface="Calibri" pitchFamily="34" charset="0"/>
                <a:ea typeface="Times New Roman"/>
                <a:cs typeface="Calibri" pitchFamily="34" charset="0"/>
                <a:sym typeface="Symbol"/>
              </a:rPr>
              <a:t></a:t>
            </a:r>
            <a:r>
              <a:rPr lang="en-AU" sz="2000" dirty="0">
                <a:latin typeface="Calibri" pitchFamily="34" charset="0"/>
                <a:ea typeface="Times New Roman"/>
                <a:cs typeface="Calibri" pitchFamily="34" charset="0"/>
              </a:rPr>
              <a:t>	</a:t>
            </a:r>
            <a:endParaRPr lang="en-NZ" sz="2000" dirty="0">
              <a:latin typeface="Calibri" pitchFamily="34" charset="0"/>
              <a:ea typeface="Times New Roman"/>
              <a:cs typeface="Calibri" pitchFamily="34" charset="0"/>
            </a:endParaRPr>
          </a:p>
          <a:p>
            <a:pPr>
              <a:spcAft>
                <a:spcPts val="0"/>
              </a:spcAft>
              <a:defRPr/>
            </a:pPr>
            <a:r>
              <a:rPr lang="en-AU" sz="2000" dirty="0">
                <a:latin typeface="Calibri" pitchFamily="34" charset="0"/>
                <a:ea typeface="Times New Roman"/>
                <a:cs typeface="Calibri" pitchFamily="34" charset="0"/>
              </a:rPr>
              <a:t>			</a:t>
            </a:r>
            <a:endParaRPr lang="en-NZ" sz="2000" dirty="0">
              <a:latin typeface="Calibri" pitchFamily="34" charset="0"/>
              <a:ea typeface="Times New Roman"/>
              <a:cs typeface="Calibri" pitchFamily="34" charset="0"/>
            </a:endParaRPr>
          </a:p>
          <a:p>
            <a:pPr>
              <a:spcAft>
                <a:spcPts val="0"/>
              </a:spcAft>
              <a:defRPr/>
            </a:pPr>
            <a:r>
              <a:rPr lang="en-AU" sz="2000" dirty="0">
                <a:latin typeface="Calibri" pitchFamily="34" charset="0"/>
                <a:ea typeface="Times New Roman"/>
                <a:cs typeface="Calibri" pitchFamily="34" charset="0"/>
              </a:rPr>
              <a:t> </a:t>
            </a:r>
            <a:endParaRPr lang="en-NZ" sz="2000" dirty="0">
              <a:latin typeface="Calibri" pitchFamily="34" charset="0"/>
              <a:ea typeface="Times New Roman"/>
              <a:cs typeface="Calibri" pitchFamily="34" charset="0"/>
            </a:endParaRPr>
          </a:p>
          <a:p>
            <a:pPr marL="2286000" indent="457200">
              <a:lnSpc>
                <a:spcPct val="150000"/>
              </a:lnSpc>
              <a:spcAft>
                <a:spcPts val="0"/>
              </a:spcAft>
              <a:defRPr/>
            </a:pPr>
            <a:r>
              <a:rPr lang="en-AU" sz="2000" dirty="0">
                <a:latin typeface="Calibri" pitchFamily="34" charset="0"/>
                <a:ea typeface="Times New Roman"/>
                <a:cs typeface="Calibri" pitchFamily="34" charset="0"/>
              </a:rPr>
              <a:t>               1,2-dibromopropane</a:t>
            </a:r>
            <a:endParaRPr lang="en-NZ" sz="2000" dirty="0">
              <a:latin typeface="Calibri" pitchFamily="34" charset="0"/>
              <a:ea typeface="Times New Roman"/>
              <a:cs typeface="Calibri" pitchFamily="34" charset="0"/>
            </a:endParaRPr>
          </a:p>
          <a:p>
            <a:pPr>
              <a:defRPr/>
            </a:pPr>
            <a:r>
              <a:rPr lang="en-AU" sz="2000" dirty="0">
                <a:latin typeface="Calibri" pitchFamily="34" charset="0"/>
                <a:cs typeface="Calibri" pitchFamily="34" charset="0"/>
              </a:rPr>
              <a:t>				</a:t>
            </a:r>
            <a:endParaRPr lang="en-NZ" sz="2000" dirty="0">
              <a:latin typeface="Calibri" pitchFamily="34" charset="0"/>
              <a:cs typeface="Calibri"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1855" y="3645024"/>
            <a:ext cx="138112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79513" y="404665"/>
            <a:ext cx="8712969" cy="461665"/>
          </a:xfrm>
          <a:prstGeom prst="rect">
            <a:avLst/>
          </a:prstGeom>
          <a:solidFill>
            <a:srgbClr val="67FB03"/>
          </a:solidFill>
          <a:ln>
            <a:solidFill>
              <a:schemeClr val="tx1"/>
            </a:solidFill>
          </a:ln>
        </p:spPr>
        <p:txBody>
          <a:bodyPr wrap="square" rtlCol="0">
            <a:spAutoFit/>
          </a:bodyPr>
          <a:lstStyle/>
          <a:p>
            <a:pPr algn="ctr"/>
            <a:r>
              <a:rPr lang="en-NZ" sz="2400" b="1" dirty="0" smtClean="0">
                <a:latin typeface="+mn-lt"/>
                <a:cs typeface="Calibri" pitchFamily="34" charset="0"/>
              </a:rPr>
              <a:t>Addition reactions</a:t>
            </a:r>
            <a:endParaRPr lang="en-NZ" sz="2400" b="1" dirty="0">
              <a:latin typeface="+mn-lt"/>
              <a:cs typeface="Calibri" pitchFamily="34" charset="0"/>
            </a:endParaRPr>
          </a:p>
        </p:txBody>
      </p:sp>
    </p:spTree>
    <p:extLst>
      <p:ext uri="{BB962C8B-B14F-4D97-AF65-F5344CB8AC3E}">
        <p14:creationId xmlns:p14="http://schemas.microsoft.com/office/powerpoint/2010/main" val="1623794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21"/>
          <p:cNvSpPr txBox="1">
            <a:spLocks noChangeArrowheads="1"/>
          </p:cNvSpPr>
          <p:nvPr/>
        </p:nvSpPr>
        <p:spPr bwMode="auto">
          <a:xfrm>
            <a:off x="838200" y="990601"/>
            <a:ext cx="7696200" cy="5078313"/>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AU" dirty="0">
                <a:latin typeface="Calibri" pitchFamily="34" charset="0"/>
                <a:cs typeface="Calibri" pitchFamily="34" charset="0"/>
              </a:rPr>
              <a:t>Asymmetric molecules such as </a:t>
            </a:r>
            <a:r>
              <a:rPr lang="en-AU" dirty="0" err="1">
                <a:latin typeface="Calibri" pitchFamily="34" charset="0"/>
                <a:cs typeface="Calibri" pitchFamily="34" charset="0"/>
              </a:rPr>
              <a:t>HCl</a:t>
            </a:r>
            <a:r>
              <a:rPr lang="en-AU" dirty="0">
                <a:latin typeface="Calibri" pitchFamily="34" charset="0"/>
                <a:cs typeface="Calibri" pitchFamily="34" charset="0"/>
              </a:rPr>
              <a:t> and H</a:t>
            </a:r>
            <a:r>
              <a:rPr lang="en-AU" baseline="-25000" dirty="0">
                <a:latin typeface="Calibri" pitchFamily="34" charset="0"/>
                <a:cs typeface="Calibri" pitchFamily="34" charset="0"/>
              </a:rPr>
              <a:t>2</a:t>
            </a:r>
            <a:r>
              <a:rPr lang="en-AU" dirty="0">
                <a:latin typeface="Calibri" pitchFamily="34" charset="0"/>
                <a:cs typeface="Calibri" pitchFamily="34" charset="0"/>
              </a:rPr>
              <a:t>O can also be added to alkenes resulting in the formation of </a:t>
            </a:r>
            <a:r>
              <a:rPr lang="en-AU" b="1" dirty="0">
                <a:latin typeface="Calibri" pitchFamily="34" charset="0"/>
                <a:cs typeface="Calibri" pitchFamily="34" charset="0"/>
              </a:rPr>
              <a:t>two</a:t>
            </a:r>
            <a:r>
              <a:rPr lang="en-AU" dirty="0">
                <a:latin typeface="Calibri" pitchFamily="34" charset="0"/>
                <a:cs typeface="Calibri" pitchFamily="34" charset="0"/>
              </a:rPr>
              <a:t> possible products</a:t>
            </a:r>
            <a:r>
              <a:rPr lang="en-AU" dirty="0">
                <a:latin typeface="Futura Bk" pitchFamily="34" charset="0"/>
              </a:rPr>
              <a:t>. </a:t>
            </a:r>
          </a:p>
          <a:p>
            <a:pPr eaLnBrk="1" hangingPunct="1"/>
            <a:endParaRPr lang="en-AU" dirty="0">
              <a:latin typeface="Futura Bk" pitchFamily="34" charset="0"/>
            </a:endParaRPr>
          </a:p>
          <a:p>
            <a:pPr eaLnBrk="1" hangingPunct="1"/>
            <a:r>
              <a:rPr lang="en-US" dirty="0">
                <a:latin typeface="Futura Bk" pitchFamily="34" charset="0"/>
              </a:rPr>
              <a:t/>
            </a:r>
            <a:br>
              <a:rPr lang="en-US" dirty="0">
                <a:latin typeface="Futura Bk" pitchFamily="34" charset="0"/>
              </a:rPr>
            </a:br>
            <a:r>
              <a:rPr lang="en-AU" dirty="0">
                <a:latin typeface="Futura Bk" pitchFamily="34" charset="0"/>
              </a:rPr>
              <a:t>	 			+  </a:t>
            </a:r>
            <a:r>
              <a:rPr lang="en-AU" dirty="0" err="1">
                <a:latin typeface="Futura Bk" pitchFamily="34" charset="0"/>
              </a:rPr>
              <a:t>HBr</a:t>
            </a:r>
            <a:r>
              <a:rPr lang="en-AU" dirty="0">
                <a:latin typeface="Futura Bk" pitchFamily="34" charset="0"/>
              </a:rPr>
              <a:t>    </a:t>
            </a:r>
            <a:r>
              <a:rPr lang="en-AU" dirty="0">
                <a:latin typeface="Futura Bk" pitchFamily="34" charset="0"/>
                <a:sym typeface="Symbol" pitchFamily="18" charset="2"/>
              </a:rPr>
              <a:t></a:t>
            </a:r>
            <a:r>
              <a:rPr lang="en-AU" dirty="0">
                <a:latin typeface="Futura Bk" pitchFamily="34" charset="0"/>
              </a:rPr>
              <a:t>  </a:t>
            </a:r>
            <a:endParaRPr lang="en-US" dirty="0">
              <a:latin typeface="Futura Bk" pitchFamily="34" charset="0"/>
            </a:endParaRPr>
          </a:p>
          <a:p>
            <a:pPr eaLnBrk="1" hangingPunct="1"/>
            <a:r>
              <a:rPr lang="en-AU" dirty="0">
                <a:latin typeface="Futura Bk" pitchFamily="34" charset="0"/>
              </a:rPr>
              <a:t>	 </a:t>
            </a:r>
          </a:p>
          <a:p>
            <a:pPr eaLnBrk="1" hangingPunct="1"/>
            <a:r>
              <a:rPr lang="en-AU" dirty="0">
                <a:latin typeface="Futura Bk" pitchFamily="34" charset="0"/>
              </a:rPr>
              <a:t>					               1-bromopropane</a:t>
            </a:r>
            <a:endParaRPr lang="en-US" dirty="0">
              <a:latin typeface="Futura Bk" pitchFamily="34" charset="0"/>
            </a:endParaRPr>
          </a:p>
          <a:p>
            <a:pPr eaLnBrk="1" hangingPunct="1"/>
            <a:r>
              <a:rPr lang="en-US" dirty="0">
                <a:latin typeface="Futura Bk" pitchFamily="34" charset="0"/>
              </a:rPr>
              <a:t/>
            </a:r>
            <a:br>
              <a:rPr lang="en-US" dirty="0">
                <a:latin typeface="Futura Bk" pitchFamily="34" charset="0"/>
              </a:rPr>
            </a:br>
            <a:r>
              <a:rPr lang="en-AU" b="1" dirty="0">
                <a:latin typeface="Futura Bk" pitchFamily="34" charset="0"/>
              </a:rPr>
              <a:t>or </a:t>
            </a:r>
            <a:r>
              <a:rPr lang="en-AU" dirty="0">
                <a:latin typeface="Futura Bk" pitchFamily="34" charset="0"/>
              </a:rPr>
              <a:t>  	</a:t>
            </a:r>
            <a:endParaRPr lang="en-US" dirty="0">
              <a:latin typeface="Futura Bk" pitchFamily="34" charset="0"/>
            </a:endParaRPr>
          </a:p>
          <a:p>
            <a:pPr eaLnBrk="1" hangingPunct="1"/>
            <a:r>
              <a:rPr lang="en-AU" dirty="0">
                <a:latin typeface="Futura Bk" pitchFamily="34" charset="0"/>
              </a:rPr>
              <a:t>	 			+   </a:t>
            </a:r>
            <a:r>
              <a:rPr lang="en-AU" dirty="0" err="1">
                <a:latin typeface="Futura Bk" pitchFamily="34" charset="0"/>
              </a:rPr>
              <a:t>HBr</a:t>
            </a:r>
            <a:r>
              <a:rPr lang="en-AU" dirty="0">
                <a:latin typeface="Futura Bk" pitchFamily="34" charset="0"/>
              </a:rPr>
              <a:t>   </a:t>
            </a:r>
            <a:r>
              <a:rPr lang="en-AU" dirty="0">
                <a:latin typeface="Futura Bk" pitchFamily="34" charset="0"/>
                <a:sym typeface="Symbol" pitchFamily="18" charset="2"/>
              </a:rPr>
              <a:t></a:t>
            </a:r>
            <a:r>
              <a:rPr lang="en-AU" dirty="0">
                <a:latin typeface="Futura Bk" pitchFamily="34" charset="0"/>
              </a:rPr>
              <a:t>    </a:t>
            </a:r>
          </a:p>
          <a:p>
            <a:pPr eaLnBrk="1" hangingPunct="1"/>
            <a:r>
              <a:rPr lang="en-AU" dirty="0">
                <a:latin typeface="Futura Bk" pitchFamily="34" charset="0"/>
              </a:rPr>
              <a:t>	</a:t>
            </a:r>
          </a:p>
          <a:p>
            <a:pPr eaLnBrk="1" hangingPunct="1"/>
            <a:r>
              <a:rPr lang="en-AU" dirty="0">
                <a:latin typeface="Futura Bk" pitchFamily="34" charset="0"/>
              </a:rPr>
              <a:t>						</a:t>
            </a:r>
          </a:p>
          <a:p>
            <a:pPr eaLnBrk="1" hangingPunct="1"/>
            <a:r>
              <a:rPr lang="en-AU" dirty="0">
                <a:latin typeface="Futura Bk" pitchFamily="34" charset="0"/>
              </a:rPr>
              <a:t>                                                                                   2-bromopropane</a:t>
            </a:r>
          </a:p>
          <a:p>
            <a:pPr eaLnBrk="1" hangingPunct="1"/>
            <a:endParaRPr lang="en-AU" dirty="0">
              <a:latin typeface="Futura Bk" pitchFamily="34" charset="0"/>
            </a:endParaRPr>
          </a:p>
          <a:p>
            <a:pPr eaLnBrk="1" hangingPunct="1"/>
            <a:endParaRPr lang="en-AU" b="1" u="sng" dirty="0">
              <a:latin typeface="Calibri" pitchFamily="34" charset="0"/>
              <a:cs typeface="Calibri" pitchFamily="34" charset="0"/>
            </a:endParaRPr>
          </a:p>
          <a:p>
            <a:pPr eaLnBrk="1" hangingPunct="1"/>
            <a:r>
              <a:rPr lang="en-AU" b="1" u="sng" dirty="0" err="1">
                <a:latin typeface="Calibri" pitchFamily="34" charset="0"/>
                <a:cs typeface="Calibri" pitchFamily="34" charset="0"/>
              </a:rPr>
              <a:t>Markovnikov’s</a:t>
            </a:r>
            <a:r>
              <a:rPr lang="en-AU" b="1" u="sng" dirty="0">
                <a:latin typeface="Calibri" pitchFamily="34" charset="0"/>
                <a:cs typeface="Calibri" pitchFamily="34" charset="0"/>
              </a:rPr>
              <a:t> rule -sometimes called the “rich get richer” rule</a:t>
            </a:r>
            <a:r>
              <a:rPr lang="en-AU" dirty="0">
                <a:latin typeface="Calibri" pitchFamily="34" charset="0"/>
                <a:cs typeface="Calibri" pitchFamily="34" charset="0"/>
              </a:rPr>
              <a:t>  </a:t>
            </a:r>
          </a:p>
          <a:p>
            <a:pPr eaLnBrk="1" hangingPunct="1"/>
            <a:r>
              <a:rPr lang="en-AU" dirty="0">
                <a:latin typeface="Calibri" pitchFamily="34" charset="0"/>
                <a:cs typeface="Calibri" pitchFamily="34" charset="0"/>
              </a:rPr>
              <a:t>The </a:t>
            </a:r>
            <a:r>
              <a:rPr lang="en-AU" b="1" dirty="0">
                <a:latin typeface="Calibri" pitchFamily="34" charset="0"/>
                <a:cs typeface="Calibri" pitchFamily="34" charset="0"/>
              </a:rPr>
              <a:t>major</a:t>
            </a:r>
            <a:r>
              <a:rPr lang="en-AU" dirty="0">
                <a:latin typeface="Calibri" pitchFamily="34" charset="0"/>
                <a:cs typeface="Calibri" pitchFamily="34" charset="0"/>
              </a:rPr>
              <a:t> product is the one in which the H atom of </a:t>
            </a:r>
            <a:r>
              <a:rPr lang="en-AU" dirty="0" err="1">
                <a:latin typeface="Calibri" pitchFamily="34" charset="0"/>
                <a:cs typeface="Calibri" pitchFamily="34" charset="0"/>
              </a:rPr>
              <a:t>HBr</a:t>
            </a:r>
            <a:r>
              <a:rPr lang="en-AU" dirty="0">
                <a:latin typeface="Calibri" pitchFamily="34" charset="0"/>
                <a:cs typeface="Calibri" pitchFamily="34" charset="0"/>
              </a:rPr>
              <a:t> attaches to the C atom with the </a:t>
            </a:r>
            <a:r>
              <a:rPr lang="en-AU" b="1" dirty="0">
                <a:latin typeface="Calibri" pitchFamily="34" charset="0"/>
                <a:cs typeface="Calibri" pitchFamily="34" charset="0"/>
              </a:rPr>
              <a:t>most H atoms</a:t>
            </a:r>
            <a:r>
              <a:rPr lang="en-AU" dirty="0">
                <a:latin typeface="Calibri" pitchFamily="34" charset="0"/>
                <a:cs typeface="Calibri" pitchFamily="34" charset="0"/>
              </a:rPr>
              <a:t> already</a:t>
            </a:r>
            <a:endParaRPr lang="en-US" dirty="0">
              <a:latin typeface="Calibri" pitchFamily="34" charset="0"/>
              <a:cs typeface="Calibri" pitchFamily="34" charset="0"/>
            </a:endParaRPr>
          </a:p>
        </p:txBody>
      </p:sp>
      <p:graphicFrame>
        <p:nvGraphicFramePr>
          <p:cNvPr id="34820" name="Object 22"/>
          <p:cNvGraphicFramePr>
            <a:graphicFrameLocks noChangeAspect="1"/>
          </p:cNvGraphicFramePr>
          <p:nvPr/>
        </p:nvGraphicFramePr>
        <p:xfrm>
          <a:off x="1676400" y="1828801"/>
          <a:ext cx="1752600" cy="955675"/>
        </p:xfrm>
        <a:graphic>
          <a:graphicData uri="http://schemas.openxmlformats.org/presentationml/2006/ole">
            <mc:AlternateContent xmlns:mc="http://schemas.openxmlformats.org/markup-compatibility/2006">
              <mc:Choice xmlns:v="urn:schemas-microsoft-com:vml" Requires="v">
                <p:oleObj spid="_x0000_s34954" r:id="rId3" imgW="984504" imgH="536448" progId="">
                  <p:embed/>
                </p:oleObj>
              </mc:Choice>
              <mc:Fallback>
                <p:oleObj r:id="rId3" imgW="984504" imgH="536448" progId="">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828801"/>
                        <a:ext cx="1752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1" name="Object 23"/>
          <p:cNvGraphicFramePr>
            <a:graphicFrameLocks noChangeAspect="1"/>
          </p:cNvGraphicFramePr>
          <p:nvPr/>
        </p:nvGraphicFramePr>
        <p:xfrm>
          <a:off x="6019800" y="1828800"/>
          <a:ext cx="1371600" cy="865188"/>
        </p:xfrm>
        <a:graphic>
          <a:graphicData uri="http://schemas.openxmlformats.org/presentationml/2006/ole">
            <mc:AlternateContent xmlns:mc="http://schemas.openxmlformats.org/markup-compatibility/2006">
              <mc:Choice xmlns:v="urn:schemas-microsoft-com:vml" Requires="v">
                <p:oleObj spid="_x0000_s34955" r:id="rId5" imgW="981456" imgH="618744" progId="">
                  <p:embed/>
                </p:oleObj>
              </mc:Choice>
              <mc:Fallback>
                <p:oleObj r:id="rId5" imgW="981456" imgH="618744" progId="">
                  <p:embed/>
                  <p:pic>
                    <p:nvPicPr>
                      <p:cNvPr id="0"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1828800"/>
                        <a:ext cx="1371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2" name="Object 24"/>
          <p:cNvGraphicFramePr>
            <a:graphicFrameLocks noChangeAspect="1"/>
          </p:cNvGraphicFramePr>
          <p:nvPr/>
        </p:nvGraphicFramePr>
        <p:xfrm>
          <a:off x="1447800" y="3200400"/>
          <a:ext cx="1981200" cy="1079500"/>
        </p:xfrm>
        <a:graphic>
          <a:graphicData uri="http://schemas.openxmlformats.org/presentationml/2006/ole">
            <mc:AlternateContent xmlns:mc="http://schemas.openxmlformats.org/markup-compatibility/2006">
              <mc:Choice xmlns:v="urn:schemas-microsoft-com:vml" Requires="v">
                <p:oleObj spid="_x0000_s34956" r:id="rId7" imgW="984504" imgH="536448" progId="">
                  <p:embed/>
                </p:oleObj>
              </mc:Choice>
              <mc:Fallback>
                <p:oleObj r:id="rId7" imgW="984504" imgH="536448" progId="">
                  <p:embed/>
                  <p:pic>
                    <p:nvPicPr>
                      <p:cNvPr id="0"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200400"/>
                        <a:ext cx="19812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3" name="Object 25"/>
          <p:cNvGraphicFramePr>
            <a:graphicFrameLocks noChangeAspect="1"/>
          </p:cNvGraphicFramePr>
          <p:nvPr/>
        </p:nvGraphicFramePr>
        <p:xfrm>
          <a:off x="5867400" y="3124201"/>
          <a:ext cx="1676400" cy="1057275"/>
        </p:xfrm>
        <a:graphic>
          <a:graphicData uri="http://schemas.openxmlformats.org/presentationml/2006/ole">
            <mc:AlternateContent xmlns:mc="http://schemas.openxmlformats.org/markup-compatibility/2006">
              <mc:Choice xmlns:v="urn:schemas-microsoft-com:vml" Requires="v">
                <p:oleObj spid="_x0000_s34957" r:id="rId8" imgW="981456" imgH="618744" progId="">
                  <p:embed/>
                </p:oleObj>
              </mc:Choice>
              <mc:Fallback>
                <p:oleObj r:id="rId8" imgW="981456" imgH="618744" progId="">
                  <p:embed/>
                  <p:pic>
                    <p:nvPicPr>
                      <p:cNvPr id="0"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3124201"/>
                        <a:ext cx="16764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24" name="Oval 27"/>
          <p:cNvSpPr>
            <a:spLocks noChangeArrowheads="1"/>
          </p:cNvSpPr>
          <p:nvPr/>
        </p:nvSpPr>
        <p:spPr bwMode="auto">
          <a:xfrm>
            <a:off x="6934200" y="3810000"/>
            <a:ext cx="381000" cy="3810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34825" name="Text Box 30"/>
          <p:cNvSpPr txBox="1">
            <a:spLocks noChangeArrowheads="1"/>
          </p:cNvSpPr>
          <p:nvPr/>
        </p:nvSpPr>
        <p:spPr bwMode="auto">
          <a:xfrm>
            <a:off x="7543800" y="3886201"/>
            <a:ext cx="1295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a:solidFill>
                  <a:srgbClr val="FF0000"/>
                </a:solidFill>
              </a:rPr>
              <a:t>Major</a:t>
            </a:r>
            <a:endParaRPr lang="en-US">
              <a:solidFill>
                <a:srgbClr val="FF0000"/>
              </a:solidFill>
            </a:endParaRPr>
          </a:p>
        </p:txBody>
      </p:sp>
      <p:sp>
        <p:nvSpPr>
          <p:cNvPr id="34826" name="Oval 31"/>
          <p:cNvSpPr>
            <a:spLocks noChangeArrowheads="1"/>
          </p:cNvSpPr>
          <p:nvPr/>
        </p:nvSpPr>
        <p:spPr bwMode="auto">
          <a:xfrm>
            <a:off x="6553200" y="2438400"/>
            <a:ext cx="304800" cy="3048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34827" name="Text Box 32"/>
          <p:cNvSpPr txBox="1">
            <a:spLocks noChangeArrowheads="1"/>
          </p:cNvSpPr>
          <p:nvPr/>
        </p:nvSpPr>
        <p:spPr bwMode="auto">
          <a:xfrm>
            <a:off x="7620000" y="2438401"/>
            <a:ext cx="990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a:solidFill>
                  <a:srgbClr val="FF0000"/>
                </a:solidFill>
              </a:rPr>
              <a:t>Minor</a:t>
            </a:r>
            <a:endParaRPr lang="en-US">
              <a:solidFill>
                <a:srgbClr val="FF0000"/>
              </a:solidFill>
            </a:endParaRPr>
          </a:p>
        </p:txBody>
      </p:sp>
      <p:sp>
        <p:nvSpPr>
          <p:cNvPr id="34828" name="Rectangle 33"/>
          <p:cNvSpPr>
            <a:spLocks noChangeArrowheads="1"/>
          </p:cNvSpPr>
          <p:nvPr/>
        </p:nvSpPr>
        <p:spPr bwMode="auto">
          <a:xfrm>
            <a:off x="838200" y="5029200"/>
            <a:ext cx="7696200" cy="1295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34829" name="Rectangle 36"/>
          <p:cNvSpPr>
            <a:spLocks noChangeArrowheads="1"/>
          </p:cNvSpPr>
          <p:nvPr/>
        </p:nvSpPr>
        <p:spPr bwMode="auto">
          <a:xfrm>
            <a:off x="457200" y="304800"/>
            <a:ext cx="8229600" cy="381000"/>
          </a:xfrm>
          <a:prstGeom prst="rect">
            <a:avLst/>
          </a:prstGeom>
          <a:solidFill>
            <a:srgbClr val="67FB03"/>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NZ" sz="2400" b="1" dirty="0" smtClean="0">
                <a:solidFill>
                  <a:schemeClr val="tx2"/>
                </a:solidFill>
                <a:latin typeface="+mn-lt"/>
              </a:rPr>
              <a:t>Addition </a:t>
            </a:r>
            <a:r>
              <a:rPr lang="en-NZ" sz="2400" b="1" dirty="0">
                <a:solidFill>
                  <a:schemeClr val="tx2"/>
                </a:solidFill>
                <a:latin typeface="+mn-lt"/>
              </a:rPr>
              <a:t>to unsymmetrical Alkenes</a:t>
            </a:r>
            <a:endParaRPr lang="en-US" sz="2400" b="1" dirty="0">
              <a:solidFill>
                <a:schemeClr val="tx2"/>
              </a:solidFill>
              <a:latin typeface="+mn-lt"/>
            </a:endParaRPr>
          </a:p>
        </p:txBody>
      </p:sp>
      <p:sp>
        <p:nvSpPr>
          <p:cNvPr id="2" name="Footer Placeholder 1"/>
          <p:cNvSpPr>
            <a:spLocks noGrp="1"/>
          </p:cNvSpPr>
          <p:nvPr>
            <p:ph type="ftr" sz="quarter" idx="11"/>
          </p:nvPr>
        </p:nvSpPr>
        <p:spPr/>
        <p:txBody>
          <a:bodyPr/>
          <a:lstStyle/>
          <a:p>
            <a:pPr>
              <a:defRPr/>
            </a:pPr>
            <a:r>
              <a:rPr lang="en-US" smtClean="0"/>
              <a:t>GZ Science Resources 2013</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15"/>
          <p:cNvSpPr>
            <a:spLocks noChangeArrowheads="1"/>
          </p:cNvSpPr>
          <p:nvPr/>
        </p:nvSpPr>
        <p:spPr bwMode="auto">
          <a:xfrm>
            <a:off x="457200" y="5638800"/>
            <a:ext cx="8229600" cy="1066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33796" name="Rectangle 14"/>
          <p:cNvSpPr>
            <a:spLocks noChangeArrowheads="1"/>
          </p:cNvSpPr>
          <p:nvPr/>
        </p:nvSpPr>
        <p:spPr bwMode="auto">
          <a:xfrm>
            <a:off x="457200" y="4419600"/>
            <a:ext cx="8229600" cy="1143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33797" name="Rectangle 13"/>
          <p:cNvSpPr>
            <a:spLocks noChangeArrowheads="1"/>
          </p:cNvSpPr>
          <p:nvPr/>
        </p:nvSpPr>
        <p:spPr bwMode="auto">
          <a:xfrm>
            <a:off x="457200" y="3124200"/>
            <a:ext cx="8229600" cy="1219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33798" name="Rectangle 12"/>
          <p:cNvSpPr>
            <a:spLocks noChangeArrowheads="1"/>
          </p:cNvSpPr>
          <p:nvPr/>
        </p:nvSpPr>
        <p:spPr bwMode="auto">
          <a:xfrm>
            <a:off x="457200" y="1981200"/>
            <a:ext cx="8229600" cy="1066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33799" name="Rectangle 11"/>
          <p:cNvSpPr>
            <a:spLocks noChangeArrowheads="1"/>
          </p:cNvSpPr>
          <p:nvPr/>
        </p:nvSpPr>
        <p:spPr bwMode="auto">
          <a:xfrm>
            <a:off x="457200" y="838200"/>
            <a:ext cx="8229600" cy="1066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33800" name="Text Box 4"/>
          <p:cNvSpPr txBox="1">
            <a:spLocks noChangeArrowheads="1"/>
          </p:cNvSpPr>
          <p:nvPr/>
        </p:nvSpPr>
        <p:spPr bwMode="auto">
          <a:xfrm>
            <a:off x="609600" y="914401"/>
            <a:ext cx="8229600" cy="577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buFontTx/>
              <a:buAutoNum type="arabicPeriod"/>
            </a:pPr>
            <a:r>
              <a:rPr lang="en-NZ" b="1" u="sng" dirty="0">
                <a:latin typeface="Calibri" pitchFamily="34" charset="0"/>
                <a:cs typeface="Calibri" pitchFamily="34" charset="0"/>
              </a:rPr>
              <a:t>Hydrogenation</a:t>
            </a:r>
          </a:p>
          <a:p>
            <a:pPr eaLnBrk="1" hangingPunct="1">
              <a:spcBef>
                <a:spcPct val="50000"/>
              </a:spcBef>
            </a:pPr>
            <a:r>
              <a:rPr lang="en-NZ" dirty="0">
                <a:latin typeface="Calibri" pitchFamily="34" charset="0"/>
                <a:cs typeface="Calibri" pitchFamily="34" charset="0"/>
              </a:rPr>
              <a:t>Alkene + H</a:t>
            </a:r>
            <a:r>
              <a:rPr lang="en-NZ" baseline="-25000" dirty="0">
                <a:latin typeface="Calibri" pitchFamily="34" charset="0"/>
                <a:cs typeface="Calibri" pitchFamily="34" charset="0"/>
              </a:rPr>
              <a:t>2</a:t>
            </a:r>
            <a:r>
              <a:rPr lang="en-NZ" dirty="0">
                <a:latin typeface="Calibri" pitchFamily="34" charset="0"/>
                <a:cs typeface="Calibri" pitchFamily="34" charset="0"/>
              </a:rPr>
              <a:t>    </a:t>
            </a:r>
            <a:r>
              <a:rPr lang="en-NZ" dirty="0" smtClean="0">
                <a:latin typeface="Calibri" pitchFamily="34" charset="0"/>
                <a:cs typeface="Calibri" pitchFamily="34" charset="0"/>
              </a:rPr>
              <a:t>                  </a:t>
            </a:r>
            <a:r>
              <a:rPr lang="en-NZ" dirty="0">
                <a:latin typeface="Calibri" pitchFamily="34" charset="0"/>
                <a:cs typeface="Calibri" pitchFamily="34" charset="0"/>
              </a:rPr>
              <a:t>Alkane  (platinum is the catalyst)</a:t>
            </a:r>
          </a:p>
          <a:p>
            <a:pPr eaLnBrk="1" hangingPunct="1">
              <a:spcBef>
                <a:spcPct val="50000"/>
              </a:spcBef>
              <a:buFontTx/>
              <a:buAutoNum type="arabicPeriod" startAt="2"/>
            </a:pPr>
            <a:endParaRPr lang="en-NZ" u="sng" dirty="0">
              <a:latin typeface="Calibri" pitchFamily="34" charset="0"/>
              <a:cs typeface="Calibri" pitchFamily="34" charset="0"/>
            </a:endParaRPr>
          </a:p>
          <a:p>
            <a:pPr eaLnBrk="1" hangingPunct="1">
              <a:spcBef>
                <a:spcPct val="50000"/>
              </a:spcBef>
              <a:buFontTx/>
              <a:buAutoNum type="arabicPeriod" startAt="2"/>
            </a:pPr>
            <a:r>
              <a:rPr lang="en-NZ" b="1" u="sng" dirty="0">
                <a:latin typeface="Calibri" pitchFamily="34" charset="0"/>
                <a:cs typeface="Calibri" pitchFamily="34" charset="0"/>
              </a:rPr>
              <a:t>Hydration</a:t>
            </a:r>
          </a:p>
          <a:p>
            <a:pPr eaLnBrk="1" hangingPunct="1">
              <a:spcBef>
                <a:spcPct val="50000"/>
              </a:spcBef>
            </a:pPr>
            <a:r>
              <a:rPr lang="en-NZ" dirty="0">
                <a:latin typeface="Calibri" pitchFamily="34" charset="0"/>
                <a:cs typeface="Calibri" pitchFamily="34" charset="0"/>
              </a:rPr>
              <a:t>Alkene + H</a:t>
            </a:r>
            <a:r>
              <a:rPr lang="en-NZ" baseline="-25000" dirty="0">
                <a:latin typeface="Calibri" pitchFamily="34" charset="0"/>
                <a:cs typeface="Calibri" pitchFamily="34" charset="0"/>
              </a:rPr>
              <a:t>2</a:t>
            </a:r>
            <a:r>
              <a:rPr lang="en-NZ" dirty="0">
                <a:latin typeface="Calibri" pitchFamily="34" charset="0"/>
                <a:cs typeface="Calibri" pitchFamily="34" charset="0"/>
              </a:rPr>
              <a:t>O  </a:t>
            </a:r>
            <a:r>
              <a:rPr lang="en-NZ" dirty="0" smtClean="0">
                <a:latin typeface="Calibri" pitchFamily="34" charset="0"/>
                <a:cs typeface="Calibri" pitchFamily="34" charset="0"/>
              </a:rPr>
              <a:t>               </a:t>
            </a:r>
            <a:r>
              <a:rPr lang="en-NZ" dirty="0">
                <a:latin typeface="Calibri" pitchFamily="34" charset="0"/>
                <a:cs typeface="Calibri" pitchFamily="34" charset="0"/>
              </a:rPr>
              <a:t>Alcohol  (sulphuric acid is the catalyst)</a:t>
            </a:r>
          </a:p>
          <a:p>
            <a:pPr eaLnBrk="1" hangingPunct="1">
              <a:spcBef>
                <a:spcPct val="50000"/>
              </a:spcBef>
            </a:pPr>
            <a:endParaRPr lang="en-NZ" dirty="0">
              <a:latin typeface="Calibri" pitchFamily="34" charset="0"/>
              <a:cs typeface="Calibri" pitchFamily="34" charset="0"/>
            </a:endParaRPr>
          </a:p>
          <a:p>
            <a:pPr eaLnBrk="1" hangingPunct="1">
              <a:spcBef>
                <a:spcPct val="50000"/>
              </a:spcBef>
              <a:buFontTx/>
              <a:buAutoNum type="arabicPeriod" startAt="3"/>
            </a:pPr>
            <a:r>
              <a:rPr lang="en-NZ" b="1" u="sng" dirty="0">
                <a:latin typeface="Calibri" pitchFamily="34" charset="0"/>
                <a:cs typeface="Calibri" pitchFamily="34" charset="0"/>
              </a:rPr>
              <a:t>Reaction with </a:t>
            </a:r>
            <a:r>
              <a:rPr lang="en-NZ" b="1" u="sng" dirty="0" err="1">
                <a:latin typeface="Calibri" pitchFamily="34" charset="0"/>
                <a:cs typeface="Calibri" pitchFamily="34" charset="0"/>
              </a:rPr>
              <a:t>HCl</a:t>
            </a:r>
            <a:endParaRPr lang="en-NZ" b="1" u="sng" dirty="0">
              <a:latin typeface="Calibri" pitchFamily="34" charset="0"/>
              <a:cs typeface="Calibri" pitchFamily="34" charset="0"/>
            </a:endParaRPr>
          </a:p>
          <a:p>
            <a:pPr eaLnBrk="1" hangingPunct="1">
              <a:spcBef>
                <a:spcPct val="50000"/>
              </a:spcBef>
            </a:pPr>
            <a:r>
              <a:rPr lang="en-NZ" dirty="0">
                <a:latin typeface="Calibri" pitchFamily="34" charset="0"/>
                <a:cs typeface="Calibri" pitchFamily="34" charset="0"/>
              </a:rPr>
              <a:t>Alkene + </a:t>
            </a:r>
            <a:r>
              <a:rPr lang="en-NZ" dirty="0" err="1">
                <a:latin typeface="Calibri" pitchFamily="34" charset="0"/>
                <a:cs typeface="Calibri" pitchFamily="34" charset="0"/>
              </a:rPr>
              <a:t>HCl</a:t>
            </a:r>
            <a:r>
              <a:rPr lang="en-NZ" dirty="0">
                <a:latin typeface="Calibri" pitchFamily="34" charset="0"/>
                <a:cs typeface="Calibri" pitchFamily="34" charset="0"/>
              </a:rPr>
              <a:t>   </a:t>
            </a:r>
            <a:r>
              <a:rPr lang="en-NZ" dirty="0" smtClean="0">
                <a:latin typeface="Calibri" pitchFamily="34" charset="0"/>
                <a:cs typeface="Calibri" pitchFamily="34" charset="0"/>
              </a:rPr>
              <a:t>                </a:t>
            </a:r>
            <a:r>
              <a:rPr lang="en-NZ" dirty="0" err="1">
                <a:latin typeface="Calibri" pitchFamily="34" charset="0"/>
                <a:cs typeface="Calibri" pitchFamily="34" charset="0"/>
              </a:rPr>
              <a:t>Haloalkane</a:t>
            </a:r>
            <a:endParaRPr lang="en-NZ" dirty="0">
              <a:latin typeface="Calibri" pitchFamily="34" charset="0"/>
              <a:cs typeface="Calibri" pitchFamily="34" charset="0"/>
            </a:endParaRPr>
          </a:p>
          <a:p>
            <a:pPr eaLnBrk="1" hangingPunct="1">
              <a:spcBef>
                <a:spcPct val="50000"/>
              </a:spcBef>
            </a:pPr>
            <a:endParaRPr lang="en-NZ" dirty="0">
              <a:latin typeface="Calibri" pitchFamily="34" charset="0"/>
              <a:cs typeface="Calibri" pitchFamily="34" charset="0"/>
            </a:endParaRPr>
          </a:p>
          <a:p>
            <a:pPr eaLnBrk="1" hangingPunct="1">
              <a:spcBef>
                <a:spcPct val="50000"/>
              </a:spcBef>
              <a:buFontTx/>
              <a:buAutoNum type="arabicPeriod" startAt="4"/>
            </a:pPr>
            <a:r>
              <a:rPr lang="en-NZ" b="1" u="sng" dirty="0">
                <a:latin typeface="Calibri" pitchFamily="34" charset="0"/>
                <a:cs typeface="Calibri" pitchFamily="34" charset="0"/>
              </a:rPr>
              <a:t>Halogenation</a:t>
            </a:r>
            <a:r>
              <a:rPr lang="en-NZ" u="sng" dirty="0">
                <a:latin typeface="Calibri" pitchFamily="34" charset="0"/>
                <a:cs typeface="Calibri" pitchFamily="34" charset="0"/>
              </a:rPr>
              <a:t> </a:t>
            </a:r>
            <a:r>
              <a:rPr lang="en-NZ" dirty="0">
                <a:latin typeface="Calibri" pitchFamily="34" charset="0"/>
                <a:cs typeface="Calibri" pitchFamily="34" charset="0"/>
              </a:rPr>
              <a:t>(Bromine/Chlorine) </a:t>
            </a:r>
            <a:endParaRPr lang="en-NZ" u="sng" dirty="0">
              <a:latin typeface="Calibri" pitchFamily="34" charset="0"/>
              <a:cs typeface="Calibri" pitchFamily="34" charset="0"/>
            </a:endParaRPr>
          </a:p>
          <a:p>
            <a:pPr eaLnBrk="1" hangingPunct="1">
              <a:spcBef>
                <a:spcPct val="50000"/>
              </a:spcBef>
            </a:pPr>
            <a:r>
              <a:rPr lang="en-NZ" dirty="0">
                <a:latin typeface="Calibri" pitchFamily="34" charset="0"/>
                <a:cs typeface="Calibri" pitchFamily="34" charset="0"/>
              </a:rPr>
              <a:t>Alkene + Halogen     </a:t>
            </a:r>
            <a:r>
              <a:rPr lang="en-NZ" dirty="0" smtClean="0">
                <a:latin typeface="Calibri" pitchFamily="34" charset="0"/>
                <a:cs typeface="Calibri" pitchFamily="34" charset="0"/>
              </a:rPr>
              <a:t>                               </a:t>
            </a:r>
            <a:r>
              <a:rPr lang="en-NZ" dirty="0" err="1">
                <a:latin typeface="Calibri" pitchFamily="34" charset="0"/>
                <a:cs typeface="Calibri" pitchFamily="34" charset="0"/>
              </a:rPr>
              <a:t>Haloalkane</a:t>
            </a:r>
            <a:endParaRPr lang="en-NZ" dirty="0">
              <a:latin typeface="Calibri" pitchFamily="34" charset="0"/>
              <a:cs typeface="Calibri" pitchFamily="34" charset="0"/>
            </a:endParaRPr>
          </a:p>
          <a:p>
            <a:pPr eaLnBrk="1" hangingPunct="1">
              <a:spcBef>
                <a:spcPct val="50000"/>
              </a:spcBef>
            </a:pPr>
            <a:endParaRPr lang="en-NZ" dirty="0">
              <a:latin typeface="Calibri" pitchFamily="34" charset="0"/>
              <a:cs typeface="Calibri" pitchFamily="34" charset="0"/>
            </a:endParaRPr>
          </a:p>
          <a:p>
            <a:pPr eaLnBrk="1" hangingPunct="1">
              <a:spcBef>
                <a:spcPct val="50000"/>
              </a:spcBef>
              <a:buFontTx/>
              <a:buAutoNum type="arabicPeriod" startAt="5"/>
            </a:pPr>
            <a:r>
              <a:rPr lang="en-NZ" b="1" u="sng" dirty="0">
                <a:latin typeface="Calibri" pitchFamily="34" charset="0"/>
                <a:cs typeface="Calibri" pitchFamily="34" charset="0"/>
              </a:rPr>
              <a:t>Oxidation</a:t>
            </a:r>
            <a:r>
              <a:rPr lang="en-NZ" dirty="0">
                <a:latin typeface="Calibri" pitchFamily="34" charset="0"/>
                <a:cs typeface="Calibri" pitchFamily="34" charset="0"/>
              </a:rPr>
              <a:t> (addition of acidified potassium permanganate or similar)</a:t>
            </a:r>
          </a:p>
          <a:p>
            <a:pPr eaLnBrk="1" hangingPunct="1">
              <a:spcBef>
                <a:spcPct val="50000"/>
              </a:spcBef>
            </a:pPr>
            <a:r>
              <a:rPr lang="en-NZ" dirty="0">
                <a:latin typeface="Calibri" pitchFamily="34" charset="0"/>
                <a:cs typeface="Calibri" pitchFamily="34" charset="0"/>
              </a:rPr>
              <a:t>Alkene + H</a:t>
            </a:r>
            <a:r>
              <a:rPr lang="en-NZ" baseline="30000" dirty="0">
                <a:latin typeface="Calibri" pitchFamily="34" charset="0"/>
                <a:cs typeface="Calibri" pitchFamily="34" charset="0"/>
              </a:rPr>
              <a:t>+</a:t>
            </a:r>
            <a:r>
              <a:rPr lang="en-NZ" dirty="0">
                <a:latin typeface="Calibri" pitchFamily="34" charset="0"/>
                <a:cs typeface="Calibri" pitchFamily="34" charset="0"/>
              </a:rPr>
              <a:t>/MnO</a:t>
            </a:r>
            <a:r>
              <a:rPr lang="en-NZ" sz="1200" baseline="-25000" dirty="0">
                <a:latin typeface="Calibri" pitchFamily="34" charset="0"/>
                <a:cs typeface="Calibri" pitchFamily="34" charset="0"/>
              </a:rPr>
              <a:t>4</a:t>
            </a:r>
            <a:r>
              <a:rPr lang="en-NZ" sz="1200" dirty="0">
                <a:latin typeface="Calibri" pitchFamily="34" charset="0"/>
                <a:cs typeface="Calibri" pitchFamily="34" charset="0"/>
              </a:rPr>
              <a:t>-  </a:t>
            </a:r>
            <a:r>
              <a:rPr lang="en-NZ" sz="1200" dirty="0" smtClean="0">
                <a:latin typeface="Calibri" pitchFamily="34" charset="0"/>
                <a:cs typeface="Calibri" pitchFamily="34" charset="0"/>
              </a:rPr>
              <a:t>                                                </a:t>
            </a:r>
            <a:r>
              <a:rPr lang="en-NZ" dirty="0">
                <a:latin typeface="Calibri" pitchFamily="34" charset="0"/>
                <a:cs typeface="Calibri" pitchFamily="34" charset="0"/>
              </a:rPr>
              <a:t>Alcohol</a:t>
            </a:r>
            <a:endParaRPr lang="en-US" dirty="0">
              <a:latin typeface="Calibri" pitchFamily="34" charset="0"/>
              <a:cs typeface="Calibri" pitchFamily="34" charset="0"/>
            </a:endParaRPr>
          </a:p>
        </p:txBody>
      </p:sp>
      <p:sp>
        <p:nvSpPr>
          <p:cNvPr id="33801" name="Line 5"/>
          <p:cNvSpPr>
            <a:spLocks noChangeShapeType="1"/>
          </p:cNvSpPr>
          <p:nvPr/>
        </p:nvSpPr>
        <p:spPr bwMode="auto">
          <a:xfrm>
            <a:off x="2133600" y="15240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33802" name="Line 6"/>
          <p:cNvSpPr>
            <a:spLocks noChangeShapeType="1"/>
          </p:cNvSpPr>
          <p:nvPr/>
        </p:nvSpPr>
        <p:spPr bwMode="auto">
          <a:xfrm>
            <a:off x="2209800" y="27432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33803" name="Line 7"/>
          <p:cNvSpPr>
            <a:spLocks noChangeShapeType="1"/>
          </p:cNvSpPr>
          <p:nvPr/>
        </p:nvSpPr>
        <p:spPr bwMode="auto">
          <a:xfrm>
            <a:off x="2133600" y="40386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33804" name="Line 8"/>
          <p:cNvSpPr>
            <a:spLocks noChangeShapeType="1"/>
          </p:cNvSpPr>
          <p:nvPr/>
        </p:nvSpPr>
        <p:spPr bwMode="auto">
          <a:xfrm>
            <a:off x="2667000" y="5257800"/>
            <a:ext cx="1447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33805" name="Line 9"/>
          <p:cNvSpPr>
            <a:spLocks noChangeShapeType="1"/>
          </p:cNvSpPr>
          <p:nvPr/>
        </p:nvSpPr>
        <p:spPr bwMode="auto">
          <a:xfrm>
            <a:off x="2895600" y="64770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33806" name="Text Box 19"/>
          <p:cNvSpPr txBox="1">
            <a:spLocks noChangeArrowheads="1"/>
          </p:cNvSpPr>
          <p:nvPr/>
        </p:nvSpPr>
        <p:spPr bwMode="auto">
          <a:xfrm>
            <a:off x="2057400" y="1219201"/>
            <a:ext cx="838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sz="1000"/>
              <a:t>Pt @ 25</a:t>
            </a:r>
            <a:r>
              <a:rPr lang="en-US" sz="1000"/>
              <a:t>°C</a:t>
            </a:r>
          </a:p>
        </p:txBody>
      </p:sp>
      <p:sp>
        <p:nvSpPr>
          <p:cNvPr id="33807" name="Text Box 20"/>
          <p:cNvSpPr txBox="1">
            <a:spLocks noChangeArrowheads="1"/>
          </p:cNvSpPr>
          <p:nvPr/>
        </p:nvSpPr>
        <p:spPr bwMode="auto">
          <a:xfrm>
            <a:off x="2133600" y="2438401"/>
            <a:ext cx="685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sz="1000"/>
              <a:t>H</a:t>
            </a:r>
            <a:r>
              <a:rPr lang="en-NZ" sz="1000" baseline="-25000"/>
              <a:t>2</a:t>
            </a:r>
            <a:r>
              <a:rPr lang="en-NZ" sz="1000"/>
              <a:t>SO</a:t>
            </a:r>
            <a:r>
              <a:rPr lang="en-NZ" sz="1000" baseline="-25000"/>
              <a:t>4</a:t>
            </a:r>
            <a:endParaRPr lang="en-GB" sz="1000" baseline="-25000"/>
          </a:p>
        </p:txBody>
      </p:sp>
      <p:sp>
        <p:nvSpPr>
          <p:cNvPr id="33808" name="Rectangle 22"/>
          <p:cNvSpPr>
            <a:spLocks noChangeArrowheads="1"/>
          </p:cNvSpPr>
          <p:nvPr/>
        </p:nvSpPr>
        <p:spPr bwMode="auto">
          <a:xfrm>
            <a:off x="457200" y="304800"/>
            <a:ext cx="8229600" cy="381000"/>
          </a:xfrm>
          <a:prstGeom prst="rect">
            <a:avLst/>
          </a:prstGeom>
          <a:solidFill>
            <a:srgbClr val="67FB03"/>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NZ" sz="2400" b="1" dirty="0">
                <a:solidFill>
                  <a:schemeClr val="tx2"/>
                </a:solidFill>
                <a:latin typeface="+mn-lt"/>
                <a:cs typeface="Calibri" pitchFamily="34" charset="0"/>
              </a:rPr>
              <a:t>Alkene Reactions - Addition</a:t>
            </a:r>
            <a:endParaRPr lang="en-US" sz="2400" b="1" dirty="0">
              <a:solidFill>
                <a:schemeClr val="tx2"/>
              </a:solidFill>
              <a:latin typeface="+mn-lt"/>
              <a:cs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GZ Science Resources 2013</a:t>
            </a:r>
            <a:endParaRPr lang="en-US"/>
          </a:p>
        </p:txBody>
      </p:sp>
      <p:pic>
        <p:nvPicPr>
          <p:cNvPr id="43010" name="Picture 2" descr="http://4.bp.blogspot.com/-xUj0Sozo3GA/ThPUl4Xjt0I/AAAAAAAAJwI/pl_upXQV7wg/s1600/addition+reaction+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1676401"/>
            <a:ext cx="7565987" cy="46101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2"/>
          <p:cNvSpPr>
            <a:spLocks noChangeArrowheads="1"/>
          </p:cNvSpPr>
          <p:nvPr/>
        </p:nvSpPr>
        <p:spPr bwMode="auto">
          <a:xfrm>
            <a:off x="457200" y="304800"/>
            <a:ext cx="8229600" cy="381000"/>
          </a:xfrm>
          <a:prstGeom prst="rect">
            <a:avLst/>
          </a:prstGeom>
          <a:solidFill>
            <a:srgbClr val="67FB03"/>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NZ" sz="2400" b="1" dirty="0">
                <a:solidFill>
                  <a:schemeClr val="tx2"/>
                </a:solidFill>
                <a:latin typeface="+mn-lt"/>
                <a:cs typeface="Calibri" pitchFamily="34" charset="0"/>
              </a:rPr>
              <a:t>Alkene Reactions - Addition</a:t>
            </a:r>
            <a:endParaRPr lang="en-US" sz="2400" b="1" dirty="0">
              <a:solidFill>
                <a:schemeClr val="tx2"/>
              </a:solidFill>
              <a:latin typeface="+mn-lt"/>
              <a:cs typeface="Calibri" pitchFamily="34" charset="0"/>
            </a:endParaRPr>
          </a:p>
        </p:txBody>
      </p:sp>
    </p:spTree>
    <p:extLst>
      <p:ext uri="{BB962C8B-B14F-4D97-AF65-F5344CB8AC3E}">
        <p14:creationId xmlns:p14="http://schemas.microsoft.com/office/powerpoint/2010/main" val="197766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36"/>
          <p:cNvGraphicFramePr>
            <a:graphicFrameLocks/>
          </p:cNvGraphicFramePr>
          <p:nvPr>
            <p:extLst>
              <p:ext uri="{D42A27DB-BD31-4B8C-83A1-F6EECF244321}">
                <p14:modId xmlns:p14="http://schemas.microsoft.com/office/powerpoint/2010/main" val="4267023860"/>
              </p:ext>
            </p:extLst>
          </p:nvPr>
        </p:nvGraphicFramePr>
        <p:xfrm>
          <a:off x="449263" y="1981201"/>
          <a:ext cx="8229600" cy="7062549"/>
        </p:xfrm>
        <a:graphic>
          <a:graphicData uri="http://schemas.openxmlformats.org/drawingml/2006/table">
            <a:tbl>
              <a:tblPr/>
              <a:tblGrid>
                <a:gridCol w="4114800"/>
                <a:gridCol w="4114800"/>
              </a:tblGrid>
              <a:tr h="13258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000" b="1" i="0" u="none" strike="noStrike" cap="none" normalizeH="0" baseline="0" dirty="0" smtClean="0">
                          <a:ln>
                            <a:noFill/>
                          </a:ln>
                          <a:solidFill>
                            <a:schemeClr val="tx1"/>
                          </a:solidFill>
                          <a:effectLst/>
                          <a:latin typeface="Calibri" pitchFamily="34" charset="0"/>
                          <a:cs typeface="Calibri" pitchFamily="34" charset="0"/>
                        </a:rPr>
                        <a:t>Alkane – single bonds, saturated hydrocarbon</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000" b="1" i="0" u="none" strike="noStrike" cap="none" normalizeH="0" baseline="0" dirty="0" smtClean="0">
                          <a:ln>
                            <a:noFill/>
                          </a:ln>
                          <a:solidFill>
                            <a:schemeClr val="tx1"/>
                          </a:solidFill>
                          <a:effectLst/>
                          <a:latin typeface="Calibri" pitchFamily="34" charset="0"/>
                          <a:cs typeface="Calibri" pitchFamily="34" charset="0"/>
                        </a:rPr>
                        <a:t>Alkenes – at least one double bond, unsaturated hydrocarbon</a:t>
                      </a: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13258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000" b="0" i="0" u="none" strike="noStrike" cap="none" normalizeH="0" baseline="0" smtClean="0">
                          <a:ln>
                            <a:noFill/>
                          </a:ln>
                          <a:solidFill>
                            <a:schemeClr val="tx1"/>
                          </a:solidFill>
                          <a:effectLst/>
                          <a:latin typeface="Calibri" pitchFamily="34" charset="0"/>
                          <a:cs typeface="Calibri" pitchFamily="34" charset="0"/>
                        </a:rPr>
                        <a:t>Subsitution – one (or more) hydrogen replaced by another atom</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Addition reaction – double bond breaks and atoms added</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060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000" b="1" i="0" u="none" strike="noStrike" cap="none" normalizeH="0" baseline="0" smtClean="0">
                          <a:ln>
                            <a:noFill/>
                          </a:ln>
                          <a:solidFill>
                            <a:schemeClr val="tx1"/>
                          </a:solidFill>
                          <a:effectLst/>
                          <a:latin typeface="Calibri" pitchFamily="34" charset="0"/>
                          <a:cs typeface="Calibri" pitchFamily="34" charset="0"/>
                        </a:rPr>
                        <a:t>Halogenation (Bromine)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000" b="0" i="0" u="none" strike="noStrike" cap="none" normalizeH="0" baseline="0" smtClean="0">
                          <a:ln>
                            <a:noFill/>
                          </a:ln>
                          <a:solidFill>
                            <a:schemeClr val="tx1"/>
                          </a:solidFill>
                          <a:effectLst/>
                          <a:latin typeface="Calibri" pitchFamily="34" charset="0"/>
                          <a:cs typeface="Calibri" pitchFamily="34" charset="0"/>
                        </a:rPr>
                        <a:t>Orange colour fades slowly in UV light</a:t>
                      </a:r>
                      <a:endParaRPr kumimoji="0" lang="en-US" sz="2000" b="0" i="0" u="none" strike="noStrike" cap="none" normalizeH="0" baseline="0" smtClean="0">
                        <a:ln>
                          <a:noFill/>
                        </a:ln>
                        <a:solidFill>
                          <a:schemeClr val="tx1"/>
                        </a:solidFill>
                        <a:effectLst/>
                        <a:latin typeface="Calibri" pitchFamily="34" charset="0"/>
                        <a:cs typeface="Calibri" pitchFamily="34"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33400" marR="0" lvl="0" indent="-533400" algn="l"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Calibri" pitchFamily="34" charset="0"/>
                        </a:rPr>
                        <a:t>Halogenation (Bromine)</a:t>
                      </a:r>
                    </a:p>
                    <a:p>
                      <a:pPr marL="533400" marR="0" lvl="0" indent="-533400" algn="l" defTabSz="914400" rtl="0" eaLnBrk="1" fontAlgn="base" latinLnBrk="0" hangingPunct="1">
                        <a:lnSpc>
                          <a:spcPct val="100000"/>
                        </a:lnSpc>
                        <a:spcBef>
                          <a:spcPct val="50000"/>
                        </a:spcBef>
                        <a:spcAft>
                          <a:spcPct val="0"/>
                        </a:spcAft>
                        <a:buClrTx/>
                        <a:buSzTx/>
                        <a:buFontTx/>
                        <a:buNone/>
                        <a:tabLst/>
                      </a:pPr>
                      <a:r>
                        <a:rPr kumimoji="0" lang="en-NZ" sz="2000" b="0" i="0" u="none" strike="noStrike" cap="none" normalizeH="0" baseline="0" dirty="0" smtClean="0">
                          <a:ln>
                            <a:noFill/>
                          </a:ln>
                          <a:solidFill>
                            <a:schemeClr val="tx1"/>
                          </a:solidFill>
                          <a:effectLst/>
                          <a:latin typeface="Calibri" pitchFamily="34" charset="0"/>
                          <a:cs typeface="Calibri" pitchFamily="34" charset="0"/>
                        </a:rPr>
                        <a:t>Orange colour disappears immediately changes to </a:t>
                      </a:r>
                      <a:r>
                        <a:rPr kumimoji="0" lang="en-NZ" sz="2000" b="0" i="0" u="none" strike="noStrike" cap="none" normalizeH="0" baseline="0" dirty="0" err="1" smtClean="0">
                          <a:ln>
                            <a:noFill/>
                          </a:ln>
                          <a:solidFill>
                            <a:schemeClr val="tx1"/>
                          </a:solidFill>
                          <a:effectLst/>
                          <a:latin typeface="Calibri" pitchFamily="34" charset="0"/>
                          <a:cs typeface="Calibri" pitchFamily="34" charset="0"/>
                        </a:rPr>
                        <a:t>haloalkane</a:t>
                      </a: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048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000" b="1" i="0" u="none" strike="noStrike" cap="none" normalizeH="0" baseline="0" smtClean="0">
                          <a:ln>
                            <a:noFill/>
                          </a:ln>
                          <a:solidFill>
                            <a:schemeClr val="tx1"/>
                          </a:solidFill>
                          <a:effectLst/>
                          <a:latin typeface="Calibri" pitchFamily="34" charset="0"/>
                          <a:cs typeface="Calibri" pitchFamily="34" charset="0"/>
                        </a:rPr>
                        <a:t>Acidified Potassium Permanganate</a:t>
                      </a:r>
                      <a:endParaRPr kumimoji="0" lang="en-NZ" sz="2000" b="0" i="0" u="none" strike="noStrike" cap="none" normalizeH="0" baseline="0" smtClean="0">
                        <a:ln>
                          <a:noFill/>
                        </a:ln>
                        <a:solidFill>
                          <a:schemeClr val="tx1"/>
                        </a:solidFill>
                        <a:effectLst/>
                        <a:latin typeface="Calibri" pitchFamily="34" charset="0"/>
                        <a:cs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000" b="0" i="0" u="none" strike="noStrike" cap="none" normalizeH="0" baseline="0" smtClean="0">
                          <a:ln>
                            <a:noFill/>
                          </a:ln>
                          <a:solidFill>
                            <a:schemeClr val="tx1"/>
                          </a:solidFill>
                          <a:effectLst/>
                          <a:latin typeface="Calibri" pitchFamily="34" charset="0"/>
                          <a:cs typeface="Calibri" pitchFamily="34" charset="0"/>
                        </a:rPr>
                        <a:t>Doesn’t react – solution remains purple</a:t>
                      </a:r>
                      <a:endParaRPr kumimoji="0" lang="en-US" sz="2000" b="1" i="0" u="none" strike="noStrike" cap="none" normalizeH="0" baseline="0" smtClean="0">
                        <a:ln>
                          <a:noFill/>
                        </a:ln>
                        <a:solidFill>
                          <a:schemeClr val="tx1"/>
                        </a:solidFill>
                        <a:effectLst/>
                        <a:latin typeface="Calibri" pitchFamily="34" charset="0"/>
                        <a:cs typeface="Calibri" pitchFamily="34"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33400" marR="0" lvl="0" indent="-533400" algn="l"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Calibri" pitchFamily="34" charset="0"/>
                        </a:rPr>
                        <a:t>Acidified Potassium Permanganate</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NZ" sz="2000" b="0" i="0" u="none" strike="noStrike" cap="none" normalizeH="0" baseline="0" dirty="0" smtClean="0">
                          <a:ln>
                            <a:noFill/>
                          </a:ln>
                          <a:solidFill>
                            <a:schemeClr val="tx1"/>
                          </a:solidFill>
                          <a:effectLst/>
                          <a:latin typeface="Calibri" pitchFamily="34" charset="0"/>
                          <a:cs typeface="Calibri" pitchFamily="34" charset="0"/>
                        </a:rPr>
                        <a:t>Purple to colourless – oxidation changes to alcohol</a:t>
                      </a: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Text Box 6"/>
          <p:cNvSpPr txBox="1">
            <a:spLocks noChangeArrowheads="1"/>
          </p:cNvSpPr>
          <p:nvPr/>
        </p:nvSpPr>
        <p:spPr bwMode="auto">
          <a:xfrm>
            <a:off x="457200" y="1447800"/>
            <a:ext cx="8229600" cy="40011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NZ" sz="2000">
                <a:latin typeface="Calibri" pitchFamily="34" charset="0"/>
                <a:cs typeface="Calibri" pitchFamily="34" charset="0"/>
              </a:rPr>
              <a:t>We can use these to identify whether the molecule is an alkene or alkane</a:t>
            </a:r>
            <a:endParaRPr lang="en-US" sz="2000">
              <a:latin typeface="Calibri" pitchFamily="34" charset="0"/>
              <a:cs typeface="Calibri" pitchFamily="34" charset="0"/>
            </a:endParaRPr>
          </a:p>
        </p:txBody>
      </p:sp>
      <p:sp>
        <p:nvSpPr>
          <p:cNvPr id="12" name="TextBox 11"/>
          <p:cNvSpPr txBox="1"/>
          <p:nvPr/>
        </p:nvSpPr>
        <p:spPr>
          <a:xfrm>
            <a:off x="179513" y="404665"/>
            <a:ext cx="8712969" cy="461665"/>
          </a:xfrm>
          <a:prstGeom prst="rect">
            <a:avLst/>
          </a:prstGeom>
          <a:solidFill>
            <a:srgbClr val="67FB03"/>
          </a:solidFill>
          <a:ln>
            <a:solidFill>
              <a:schemeClr val="tx1"/>
            </a:solidFill>
          </a:ln>
        </p:spPr>
        <p:txBody>
          <a:bodyPr wrap="square" rtlCol="0">
            <a:spAutoFit/>
          </a:bodyPr>
          <a:lstStyle/>
          <a:p>
            <a:pPr algn="ctr"/>
            <a:r>
              <a:rPr lang="en-NZ" sz="2400" b="1" dirty="0" smtClean="0">
                <a:latin typeface="+mn-lt"/>
              </a:rPr>
              <a:t>Tests to distinguish between Alkanes and Alkenes</a:t>
            </a:r>
            <a:endParaRPr lang="en-NZ" sz="2400" b="1" dirty="0">
              <a:latin typeface="+mn-lt"/>
            </a:endParaRPr>
          </a:p>
        </p:txBody>
      </p:sp>
      <p:sp>
        <p:nvSpPr>
          <p:cNvPr id="2" name="Footer Placeholder 1"/>
          <p:cNvSpPr>
            <a:spLocks noGrp="1"/>
          </p:cNvSpPr>
          <p:nvPr>
            <p:ph type="ftr" sz="quarter" idx="11"/>
          </p:nvPr>
        </p:nvSpPr>
        <p:spPr/>
        <p:txBody>
          <a:bodyPr/>
          <a:lstStyle/>
          <a:p>
            <a:r>
              <a:rPr lang="en-NZ" smtClean="0"/>
              <a:t>GZ Science Resources 2013</a:t>
            </a:r>
            <a:endParaRPr lang="en-NZ"/>
          </a:p>
        </p:txBody>
      </p:sp>
    </p:spTree>
    <p:extLst>
      <p:ext uri="{BB962C8B-B14F-4D97-AF65-F5344CB8AC3E}">
        <p14:creationId xmlns:p14="http://schemas.microsoft.com/office/powerpoint/2010/main" val="18125120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3"/>
          <p:cNvSpPr txBox="1">
            <a:spLocks noChangeArrowheads="1"/>
          </p:cNvSpPr>
          <p:nvPr/>
        </p:nvSpPr>
        <p:spPr bwMode="auto">
          <a:xfrm>
            <a:off x="457200" y="1143000"/>
            <a:ext cx="8229600" cy="2508379"/>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AU" sz="2000" b="1" dirty="0">
                <a:latin typeface="Calibri" pitchFamily="34" charset="0"/>
                <a:cs typeface="Calibri" pitchFamily="34" charset="0"/>
              </a:rPr>
              <a:t>Addition polymers</a:t>
            </a:r>
            <a:r>
              <a:rPr lang="en-AU" sz="2000" dirty="0">
                <a:latin typeface="Calibri" pitchFamily="34" charset="0"/>
                <a:cs typeface="Calibri" pitchFamily="34" charset="0"/>
              </a:rPr>
              <a:t> are formed when alkene monomers undergo addition to form a polymer </a:t>
            </a:r>
            <a:r>
              <a:rPr lang="en-AU" sz="2000" dirty="0" err="1">
                <a:latin typeface="Calibri" pitchFamily="34" charset="0"/>
                <a:cs typeface="Calibri" pitchFamily="34" charset="0"/>
              </a:rPr>
              <a:t>eg</a:t>
            </a:r>
            <a:r>
              <a:rPr lang="en-AU" sz="2000" dirty="0">
                <a:latin typeface="Calibri" pitchFamily="34" charset="0"/>
                <a:cs typeface="Calibri" pitchFamily="34" charset="0"/>
              </a:rPr>
              <a:t>. polythene from </a:t>
            </a:r>
            <a:r>
              <a:rPr lang="en-AU" sz="2000" dirty="0" err="1">
                <a:latin typeface="Calibri" pitchFamily="34" charset="0"/>
                <a:cs typeface="Calibri" pitchFamily="34" charset="0"/>
              </a:rPr>
              <a:t>ethene</a:t>
            </a:r>
            <a:r>
              <a:rPr lang="en-AU" sz="2000" dirty="0">
                <a:latin typeface="Calibri" pitchFamily="34" charset="0"/>
                <a:cs typeface="Calibri" pitchFamily="34" charset="0"/>
              </a:rPr>
              <a:t>,  P.V.C. from vinyl chloride (</a:t>
            </a:r>
            <a:r>
              <a:rPr lang="en-AU" sz="2000" dirty="0" err="1">
                <a:latin typeface="Calibri" pitchFamily="34" charset="0"/>
                <a:cs typeface="Calibri" pitchFamily="34" charset="0"/>
              </a:rPr>
              <a:t>chloroethene</a:t>
            </a:r>
            <a:r>
              <a:rPr lang="en-AU" sz="2000" dirty="0">
                <a:latin typeface="Calibri" pitchFamily="34" charset="0"/>
                <a:cs typeface="Calibri" pitchFamily="34" charset="0"/>
              </a:rPr>
              <a:t>), </a:t>
            </a:r>
            <a:r>
              <a:rPr lang="en-AU" sz="2000" dirty="0" err="1">
                <a:latin typeface="Calibri" pitchFamily="34" charset="0"/>
                <a:cs typeface="Calibri" pitchFamily="34" charset="0"/>
              </a:rPr>
              <a:t>polypropene</a:t>
            </a:r>
            <a:r>
              <a:rPr lang="en-AU" sz="2000" dirty="0">
                <a:latin typeface="Calibri" pitchFamily="34" charset="0"/>
                <a:cs typeface="Calibri" pitchFamily="34" charset="0"/>
              </a:rPr>
              <a:t> from propene.</a:t>
            </a:r>
          </a:p>
          <a:p>
            <a:endParaRPr lang="en-NZ" sz="2000" dirty="0">
              <a:latin typeface="Times" pitchFamily="18" charset="0"/>
              <a:cs typeface="Times New Roman" pitchFamily="18" charset="0"/>
            </a:endParaRPr>
          </a:p>
          <a:p>
            <a:r>
              <a:rPr lang="en-AU" dirty="0">
                <a:cs typeface="Times New Roman" pitchFamily="18" charset="0"/>
              </a:rPr>
              <a:t>n(CH</a:t>
            </a:r>
            <a:r>
              <a:rPr lang="en-AU" baseline="-25000" dirty="0">
                <a:cs typeface="Times New Roman" pitchFamily="18" charset="0"/>
              </a:rPr>
              <a:t>3</a:t>
            </a:r>
            <a:r>
              <a:rPr lang="en-AU" dirty="0">
                <a:cs typeface="Times New Roman" pitchFamily="18" charset="0"/>
              </a:rPr>
              <a:t>CH=CH</a:t>
            </a:r>
            <a:r>
              <a:rPr lang="en-AU" baseline="-25000" dirty="0">
                <a:cs typeface="Times New Roman" pitchFamily="18" charset="0"/>
              </a:rPr>
              <a:t>2</a:t>
            </a:r>
            <a:r>
              <a:rPr lang="en-AU" dirty="0">
                <a:cs typeface="Times New Roman" pitchFamily="18" charset="0"/>
              </a:rPr>
              <a:t>)  </a:t>
            </a:r>
            <a:r>
              <a:rPr lang="en-AU" dirty="0">
                <a:cs typeface="Times New Roman" pitchFamily="18" charset="0"/>
                <a:sym typeface="Symbol" pitchFamily="18" charset="2"/>
              </a:rPr>
              <a:t></a:t>
            </a:r>
            <a:r>
              <a:rPr lang="en-AU" dirty="0">
                <a:cs typeface="Times New Roman" pitchFamily="18" charset="0"/>
              </a:rPr>
              <a:t>           </a:t>
            </a:r>
            <a:endParaRPr lang="en-NZ" sz="2000" dirty="0">
              <a:latin typeface="Times" pitchFamily="18" charset="0"/>
              <a:cs typeface="Times New Roman" pitchFamily="18" charset="0"/>
            </a:endParaRPr>
          </a:p>
          <a:p>
            <a:pPr>
              <a:lnSpc>
                <a:spcPct val="150000"/>
              </a:lnSpc>
            </a:pPr>
            <a:r>
              <a:rPr lang="en-AU" dirty="0">
                <a:cs typeface="Times New Roman" pitchFamily="18" charset="0"/>
              </a:rPr>
              <a:t>		</a:t>
            </a:r>
            <a:endParaRPr lang="en-NZ" sz="2000" dirty="0">
              <a:latin typeface="Times" pitchFamily="18" charset="0"/>
              <a:cs typeface="Times New Roman" pitchFamily="18" charset="0"/>
            </a:endParaRPr>
          </a:p>
          <a:p>
            <a:pPr eaLnBrk="1" hangingPunct="1">
              <a:spcBef>
                <a:spcPct val="50000"/>
              </a:spcBef>
            </a:pPr>
            <a:endParaRPr 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400300"/>
            <a:ext cx="5095875"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62139" y="3251200"/>
            <a:ext cx="5419725"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79513" y="404665"/>
            <a:ext cx="8712969" cy="461665"/>
          </a:xfrm>
          <a:prstGeom prst="rect">
            <a:avLst/>
          </a:prstGeom>
          <a:solidFill>
            <a:srgbClr val="67FB03"/>
          </a:solidFill>
          <a:ln>
            <a:solidFill>
              <a:schemeClr val="tx1"/>
            </a:solidFill>
          </a:ln>
        </p:spPr>
        <p:txBody>
          <a:bodyPr wrap="square" rtlCol="0">
            <a:spAutoFit/>
          </a:bodyPr>
          <a:lstStyle/>
          <a:p>
            <a:pPr algn="ctr"/>
            <a:r>
              <a:rPr lang="en-NZ" sz="2400" b="1" dirty="0" smtClean="0">
                <a:latin typeface="+mn-lt"/>
              </a:rPr>
              <a:t>Addition polymers</a:t>
            </a:r>
            <a:endParaRPr lang="en-NZ" sz="2400" b="1" dirty="0">
              <a:latin typeface="+mn-lt"/>
            </a:endParaRPr>
          </a:p>
        </p:txBody>
      </p:sp>
      <p:sp>
        <p:nvSpPr>
          <p:cNvPr id="2" name="Footer Placeholder 1"/>
          <p:cNvSpPr>
            <a:spLocks noGrp="1"/>
          </p:cNvSpPr>
          <p:nvPr>
            <p:ph type="ftr" sz="quarter" idx="11"/>
          </p:nvPr>
        </p:nvSpPr>
        <p:spPr>
          <a:xfrm>
            <a:off x="-31208" y="6437242"/>
            <a:ext cx="3786691" cy="365125"/>
          </a:xfrm>
        </p:spPr>
        <p:txBody>
          <a:bodyPr/>
          <a:lstStyle/>
          <a:p>
            <a:r>
              <a:rPr lang="en-NZ" smtClean="0"/>
              <a:t>GZ Science Resources 2013</a:t>
            </a:r>
            <a:endParaRPr lang="en-NZ" dirty="0"/>
          </a:p>
        </p:txBody>
      </p:sp>
    </p:spTree>
    <p:extLst>
      <p:ext uri="{BB962C8B-B14F-4D97-AF65-F5344CB8AC3E}">
        <p14:creationId xmlns:p14="http://schemas.microsoft.com/office/powerpoint/2010/main" val="37157817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457200" y="1035050"/>
            <a:ext cx="8153400" cy="1477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NZ" dirty="0">
                <a:latin typeface="Calibri" pitchFamily="34" charset="0"/>
                <a:cs typeface="Calibri" pitchFamily="34" charset="0"/>
              </a:rPr>
              <a:t>Monomers  - smallest repeating unit with a double bond</a:t>
            </a:r>
          </a:p>
          <a:p>
            <a:pPr eaLnBrk="1" hangingPunct="1">
              <a:spcBef>
                <a:spcPct val="50000"/>
              </a:spcBef>
            </a:pPr>
            <a:r>
              <a:rPr lang="en-NZ" dirty="0">
                <a:latin typeface="Calibri" pitchFamily="34" charset="0"/>
                <a:cs typeface="Calibri" pitchFamily="34" charset="0"/>
              </a:rPr>
              <a:t>Polymers – long chains of monomers joined together</a:t>
            </a:r>
          </a:p>
          <a:p>
            <a:pPr eaLnBrk="1" hangingPunct="1">
              <a:spcBef>
                <a:spcPct val="50000"/>
              </a:spcBef>
            </a:pPr>
            <a:r>
              <a:rPr lang="en-NZ" dirty="0">
                <a:latin typeface="Calibri" pitchFamily="34" charset="0"/>
                <a:cs typeface="Calibri" pitchFamily="34" charset="0"/>
              </a:rPr>
              <a:t>Polymerisation – breaking of the double bond of each monomer and joining together with single bonds</a:t>
            </a:r>
            <a:endParaRPr lang="en-US" dirty="0">
              <a:latin typeface="Calibri" pitchFamily="34" charset="0"/>
              <a:cs typeface="Calibri" pitchFamily="34" charset="0"/>
            </a:endParaRPr>
          </a:p>
        </p:txBody>
      </p:sp>
      <p:pic>
        <p:nvPicPr>
          <p:cNvPr id="1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971800"/>
            <a:ext cx="1524000" cy="11557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5562601"/>
            <a:ext cx="1524000" cy="11541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429001"/>
            <a:ext cx="4546600" cy="1450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4267200"/>
            <a:ext cx="1524000" cy="11557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ine 16"/>
          <p:cNvSpPr>
            <a:spLocks noChangeShapeType="1"/>
          </p:cNvSpPr>
          <p:nvPr/>
        </p:nvSpPr>
        <p:spPr bwMode="auto">
          <a:xfrm>
            <a:off x="2971800" y="4343400"/>
            <a:ext cx="12192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5" name="Text Box 17"/>
          <p:cNvSpPr txBox="1">
            <a:spLocks noChangeArrowheads="1"/>
          </p:cNvSpPr>
          <p:nvPr/>
        </p:nvSpPr>
        <p:spPr bwMode="auto">
          <a:xfrm>
            <a:off x="685800" y="2514601"/>
            <a:ext cx="1905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NZ"/>
              <a:t>MONOMERS</a:t>
            </a:r>
            <a:endParaRPr lang="en-US"/>
          </a:p>
        </p:txBody>
      </p:sp>
      <p:sp>
        <p:nvSpPr>
          <p:cNvPr id="16" name="Text Box 18"/>
          <p:cNvSpPr txBox="1">
            <a:spLocks noChangeArrowheads="1"/>
          </p:cNvSpPr>
          <p:nvPr/>
        </p:nvSpPr>
        <p:spPr bwMode="auto">
          <a:xfrm>
            <a:off x="5410200" y="3124201"/>
            <a:ext cx="2667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NZ"/>
              <a:t>POLYMER</a:t>
            </a:r>
            <a:endParaRPr lang="en-US"/>
          </a:p>
        </p:txBody>
      </p:sp>
      <p:sp>
        <p:nvSpPr>
          <p:cNvPr id="17" name="Text Box 19"/>
          <p:cNvSpPr txBox="1">
            <a:spLocks noChangeArrowheads="1"/>
          </p:cNvSpPr>
          <p:nvPr/>
        </p:nvSpPr>
        <p:spPr bwMode="auto">
          <a:xfrm>
            <a:off x="2438400" y="3733801"/>
            <a:ext cx="182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NZ"/>
              <a:t>polymerisation</a:t>
            </a:r>
            <a:endParaRPr lang="en-US"/>
          </a:p>
        </p:txBody>
      </p:sp>
      <p:sp>
        <p:nvSpPr>
          <p:cNvPr id="19" name="TextBox 18"/>
          <p:cNvSpPr txBox="1"/>
          <p:nvPr/>
        </p:nvSpPr>
        <p:spPr>
          <a:xfrm>
            <a:off x="179513" y="404665"/>
            <a:ext cx="8712969" cy="461665"/>
          </a:xfrm>
          <a:prstGeom prst="rect">
            <a:avLst/>
          </a:prstGeom>
          <a:solidFill>
            <a:srgbClr val="67FB03"/>
          </a:solidFill>
          <a:ln>
            <a:solidFill>
              <a:schemeClr val="tx1"/>
            </a:solidFill>
          </a:ln>
        </p:spPr>
        <p:txBody>
          <a:bodyPr wrap="square" rtlCol="0">
            <a:spAutoFit/>
          </a:bodyPr>
          <a:lstStyle/>
          <a:p>
            <a:pPr algn="ctr"/>
            <a:r>
              <a:rPr lang="en-NZ" sz="2400" b="1" dirty="0" smtClean="0">
                <a:latin typeface="+mn-lt"/>
                <a:cs typeface="Calibri" pitchFamily="34" charset="0"/>
              </a:rPr>
              <a:t>Addition polymerisation</a:t>
            </a:r>
            <a:endParaRPr lang="en-NZ" sz="2400" b="1" dirty="0">
              <a:latin typeface="+mn-lt"/>
              <a:cs typeface="Calibri" pitchFamily="34" charset="0"/>
            </a:endParaRPr>
          </a:p>
        </p:txBody>
      </p:sp>
      <p:sp>
        <p:nvSpPr>
          <p:cNvPr id="2" name="Footer Placeholder 1"/>
          <p:cNvSpPr>
            <a:spLocks noGrp="1"/>
          </p:cNvSpPr>
          <p:nvPr>
            <p:ph type="ftr" sz="quarter" idx="11"/>
          </p:nvPr>
        </p:nvSpPr>
        <p:spPr>
          <a:xfrm>
            <a:off x="6999136" y="6351589"/>
            <a:ext cx="1893347" cy="365125"/>
          </a:xfrm>
        </p:spPr>
        <p:txBody>
          <a:bodyPr/>
          <a:lstStyle/>
          <a:p>
            <a:r>
              <a:rPr lang="en-NZ" smtClean="0"/>
              <a:t>GZ Science Resources 2013</a:t>
            </a:r>
            <a:endParaRPr lang="en-NZ" dirty="0"/>
          </a:p>
        </p:txBody>
      </p:sp>
    </p:spTree>
    <p:extLst>
      <p:ext uri="{BB962C8B-B14F-4D97-AF65-F5344CB8AC3E}">
        <p14:creationId xmlns:p14="http://schemas.microsoft.com/office/powerpoint/2010/main" val="12900229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descr="http://blog.zintro.com/wp-content/uploads/2012/11/polymer-41.jpgw300"/>
          <p:cNvPicPr>
            <a:picLocks noChangeAspect="1" noChangeArrowheads="1"/>
          </p:cNvPicPr>
          <p:nvPr/>
        </p:nvPicPr>
        <p:blipFill rotWithShape="1">
          <a:blip r:embed="rId2">
            <a:extLst>
              <a:ext uri="{28A0092B-C50C-407E-A947-70E740481C1C}">
                <a14:useLocalDpi xmlns:a14="http://schemas.microsoft.com/office/drawing/2010/main" val="0"/>
              </a:ext>
            </a:extLst>
          </a:blip>
          <a:srcRect b="5915"/>
          <a:stretch/>
        </p:blipFill>
        <p:spPr bwMode="auto">
          <a:xfrm>
            <a:off x="-10464" y="405636"/>
            <a:ext cx="9144000" cy="645236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NZ" smtClean="0"/>
              <a:t>GZ Science Resources 2013</a:t>
            </a:r>
            <a:endParaRPr lang="en-NZ"/>
          </a:p>
        </p:txBody>
      </p:sp>
      <p:sp>
        <p:nvSpPr>
          <p:cNvPr id="3" name="TextBox 2"/>
          <p:cNvSpPr txBox="1"/>
          <p:nvPr/>
        </p:nvSpPr>
        <p:spPr>
          <a:xfrm>
            <a:off x="457080" y="182296"/>
            <a:ext cx="8208912" cy="461665"/>
          </a:xfrm>
          <a:prstGeom prst="rect">
            <a:avLst/>
          </a:prstGeom>
          <a:solidFill>
            <a:srgbClr val="67FB03"/>
          </a:solidFill>
          <a:ln>
            <a:solidFill>
              <a:schemeClr val="tx1"/>
            </a:solidFill>
          </a:ln>
        </p:spPr>
        <p:txBody>
          <a:bodyPr wrap="square" rtlCol="0">
            <a:spAutoFit/>
          </a:bodyPr>
          <a:lstStyle/>
          <a:p>
            <a:pPr algn="ctr"/>
            <a:r>
              <a:rPr lang="en-NZ" sz="2400" b="1" dirty="0" smtClean="0">
                <a:latin typeface="+mn-lt"/>
              </a:rPr>
              <a:t>Uses and importance of polymers from </a:t>
            </a:r>
            <a:r>
              <a:rPr lang="en-NZ" sz="2400" b="1" dirty="0" err="1" smtClean="0">
                <a:latin typeface="+mn-lt"/>
              </a:rPr>
              <a:t>ethene</a:t>
            </a:r>
            <a:r>
              <a:rPr lang="en-NZ" sz="2400" b="1" dirty="0" smtClean="0">
                <a:latin typeface="+mn-lt"/>
              </a:rPr>
              <a:t> and propene</a:t>
            </a:r>
            <a:endParaRPr lang="en-NZ" sz="2400" b="1" dirty="0">
              <a:latin typeface="+mn-lt"/>
            </a:endParaRPr>
          </a:p>
        </p:txBody>
      </p:sp>
      <p:sp>
        <p:nvSpPr>
          <p:cNvPr id="4" name="Rectangle 3"/>
          <p:cNvSpPr/>
          <p:nvPr/>
        </p:nvSpPr>
        <p:spPr>
          <a:xfrm>
            <a:off x="205052" y="805747"/>
            <a:ext cx="8712968" cy="3477875"/>
          </a:xfrm>
          <a:prstGeom prst="rect">
            <a:avLst/>
          </a:prstGeom>
        </p:spPr>
        <p:txBody>
          <a:bodyPr wrap="square">
            <a:spAutoFit/>
          </a:bodyPr>
          <a:lstStyle/>
          <a:p>
            <a:r>
              <a:rPr lang="en-NZ" sz="2000" dirty="0">
                <a:latin typeface="Calibri" pitchFamily="34" charset="0"/>
                <a:cs typeface="Calibri" pitchFamily="34" charset="0"/>
              </a:rPr>
              <a:t>The alkenes are used to make </a:t>
            </a:r>
            <a:r>
              <a:rPr lang="en-NZ" sz="2000" dirty="0" smtClean="0">
                <a:latin typeface="Calibri" pitchFamily="34" charset="0"/>
                <a:cs typeface="Calibri" pitchFamily="34" charset="0"/>
              </a:rPr>
              <a:t>polymers (which we also refer </a:t>
            </a:r>
          </a:p>
          <a:p>
            <a:r>
              <a:rPr lang="en-NZ" sz="2000" dirty="0" smtClean="0">
                <a:latin typeface="Calibri" pitchFamily="34" charset="0"/>
                <a:cs typeface="Calibri" pitchFamily="34" charset="0"/>
              </a:rPr>
              <a:t>to generally as plastics).</a:t>
            </a:r>
          </a:p>
          <a:p>
            <a:r>
              <a:rPr lang="en-NZ" sz="2000" dirty="0" smtClean="0">
                <a:latin typeface="Calibri" pitchFamily="34" charset="0"/>
                <a:cs typeface="Calibri" pitchFamily="34" charset="0"/>
              </a:rPr>
              <a:t>The </a:t>
            </a:r>
            <a:r>
              <a:rPr lang="en-NZ" sz="2000" b="1" dirty="0" smtClean="0">
                <a:latin typeface="Calibri" pitchFamily="34" charset="0"/>
                <a:cs typeface="Calibri" pitchFamily="34" charset="0"/>
              </a:rPr>
              <a:t>chemical </a:t>
            </a:r>
            <a:r>
              <a:rPr lang="en-NZ" sz="2000" b="1" dirty="0">
                <a:latin typeface="Calibri" pitchFamily="34" charset="0"/>
                <a:cs typeface="Calibri" pitchFamily="34" charset="0"/>
              </a:rPr>
              <a:t>properties </a:t>
            </a:r>
            <a:r>
              <a:rPr lang="en-NZ" sz="2000" dirty="0" smtClean="0">
                <a:latin typeface="Calibri" pitchFamily="34" charset="0"/>
                <a:cs typeface="Calibri" pitchFamily="34" charset="0"/>
              </a:rPr>
              <a:t>of these polymers such as low </a:t>
            </a:r>
          </a:p>
          <a:p>
            <a:r>
              <a:rPr lang="en-NZ" sz="2000" dirty="0" smtClean="0">
                <a:latin typeface="Calibri" pitchFamily="34" charset="0"/>
                <a:cs typeface="Calibri" pitchFamily="34" charset="0"/>
              </a:rPr>
              <a:t>chemical </a:t>
            </a:r>
            <a:r>
              <a:rPr lang="en-NZ" sz="2000" dirty="0">
                <a:latin typeface="Calibri" pitchFamily="34" charset="0"/>
                <a:cs typeface="Calibri" pitchFamily="34" charset="0"/>
              </a:rPr>
              <a:t>reactivity with air, water and many </a:t>
            </a:r>
            <a:r>
              <a:rPr lang="en-NZ" sz="2000" dirty="0" smtClean="0">
                <a:latin typeface="Calibri" pitchFamily="34" charset="0"/>
                <a:cs typeface="Calibri" pitchFamily="34" charset="0"/>
              </a:rPr>
              <a:t>chemicals </a:t>
            </a:r>
          </a:p>
          <a:p>
            <a:r>
              <a:rPr lang="en-NZ" sz="2000" dirty="0" smtClean="0">
                <a:latin typeface="Calibri" pitchFamily="34" charset="0"/>
                <a:cs typeface="Calibri" pitchFamily="34" charset="0"/>
              </a:rPr>
              <a:t>make them ideal as containers for liquids and chemicals </a:t>
            </a:r>
          </a:p>
          <a:p>
            <a:r>
              <a:rPr lang="en-NZ" sz="2000" dirty="0">
                <a:latin typeface="Calibri" pitchFamily="34" charset="0"/>
                <a:cs typeface="Calibri" pitchFamily="34" charset="0"/>
              </a:rPr>
              <a:t> </a:t>
            </a:r>
            <a:r>
              <a:rPr lang="en-NZ" sz="2000" dirty="0" smtClean="0">
                <a:latin typeface="Calibri" pitchFamily="34" charset="0"/>
                <a:cs typeface="Calibri" pitchFamily="34" charset="0"/>
              </a:rPr>
              <a:t>                                            as they will not corrode or </a:t>
            </a:r>
          </a:p>
          <a:p>
            <a:r>
              <a:rPr lang="en-NZ" sz="2000" dirty="0">
                <a:latin typeface="Calibri" pitchFamily="34" charset="0"/>
                <a:cs typeface="Calibri" pitchFamily="34" charset="0"/>
              </a:rPr>
              <a:t> </a:t>
            </a:r>
            <a:r>
              <a:rPr lang="en-NZ" sz="2000" dirty="0" smtClean="0">
                <a:latin typeface="Calibri" pitchFamily="34" charset="0"/>
                <a:cs typeface="Calibri" pitchFamily="34" charset="0"/>
              </a:rPr>
              <a:t>                                                 decompose. Polymers </a:t>
            </a:r>
          </a:p>
          <a:p>
            <a:r>
              <a:rPr lang="en-NZ" sz="2000" dirty="0">
                <a:latin typeface="Calibri" pitchFamily="34" charset="0"/>
                <a:cs typeface="Calibri" pitchFamily="34" charset="0"/>
              </a:rPr>
              <a:t> </a:t>
            </a:r>
            <a:r>
              <a:rPr lang="en-NZ" sz="2000" dirty="0" smtClean="0">
                <a:latin typeface="Calibri" pitchFamily="34" charset="0"/>
                <a:cs typeface="Calibri" pitchFamily="34" charset="0"/>
              </a:rPr>
              <a:t>                                                            are also ideal as </a:t>
            </a:r>
          </a:p>
          <a:p>
            <a:r>
              <a:rPr lang="en-NZ" sz="2000" dirty="0">
                <a:latin typeface="Calibri" pitchFamily="34" charset="0"/>
                <a:cs typeface="Calibri" pitchFamily="34" charset="0"/>
              </a:rPr>
              <a:t> </a:t>
            </a:r>
            <a:r>
              <a:rPr lang="en-NZ" sz="2000" dirty="0" smtClean="0">
                <a:latin typeface="Calibri" pitchFamily="34" charset="0"/>
                <a:cs typeface="Calibri" pitchFamily="34" charset="0"/>
              </a:rPr>
              <a:t>                                                                 clothing that </a:t>
            </a:r>
          </a:p>
          <a:p>
            <a:r>
              <a:rPr lang="en-NZ" sz="2000" dirty="0">
                <a:latin typeface="Calibri" pitchFamily="34" charset="0"/>
                <a:cs typeface="Calibri" pitchFamily="34" charset="0"/>
              </a:rPr>
              <a:t> </a:t>
            </a:r>
            <a:r>
              <a:rPr lang="en-NZ" sz="2000" dirty="0" smtClean="0">
                <a:latin typeface="Calibri" pitchFamily="34" charset="0"/>
                <a:cs typeface="Calibri" pitchFamily="34" charset="0"/>
              </a:rPr>
              <a:t>                                                                   can be washed </a:t>
            </a:r>
          </a:p>
          <a:p>
            <a:r>
              <a:rPr lang="en-NZ" sz="2000" dirty="0">
                <a:latin typeface="Calibri" pitchFamily="34" charset="0"/>
                <a:cs typeface="Calibri" pitchFamily="34" charset="0"/>
              </a:rPr>
              <a:t> </a:t>
            </a:r>
            <a:r>
              <a:rPr lang="en-NZ" sz="2000" dirty="0" smtClean="0">
                <a:latin typeface="Calibri" pitchFamily="34" charset="0"/>
                <a:cs typeface="Calibri" pitchFamily="34" charset="0"/>
              </a:rPr>
              <a:t>                                                                    repeatedly. </a:t>
            </a:r>
          </a:p>
        </p:txBody>
      </p:sp>
    </p:spTree>
    <p:extLst>
      <p:ext uri="{BB962C8B-B14F-4D97-AF65-F5344CB8AC3E}">
        <p14:creationId xmlns:p14="http://schemas.microsoft.com/office/powerpoint/2010/main" val="2051057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NZ" smtClean="0"/>
              <a:t>GZ Science Resources 2013</a:t>
            </a:r>
            <a:endParaRPr lang="en-NZ"/>
          </a:p>
        </p:txBody>
      </p:sp>
      <p:sp>
        <p:nvSpPr>
          <p:cNvPr id="3" name="Rectangle 2"/>
          <p:cNvSpPr/>
          <p:nvPr/>
        </p:nvSpPr>
        <p:spPr>
          <a:xfrm>
            <a:off x="179512" y="1160151"/>
            <a:ext cx="8640960" cy="1323439"/>
          </a:xfrm>
          <a:prstGeom prst="rect">
            <a:avLst/>
          </a:prstGeom>
        </p:spPr>
        <p:txBody>
          <a:bodyPr wrap="square">
            <a:spAutoFit/>
          </a:bodyPr>
          <a:lstStyle/>
          <a:p>
            <a:r>
              <a:rPr lang="en-NZ" sz="2000" dirty="0">
                <a:latin typeface="Calibri" pitchFamily="34" charset="0"/>
                <a:cs typeface="Calibri" pitchFamily="34" charset="0"/>
              </a:rPr>
              <a:t>The </a:t>
            </a:r>
            <a:r>
              <a:rPr lang="en-NZ" sz="2000" b="1" dirty="0">
                <a:latin typeface="Calibri" pitchFamily="34" charset="0"/>
                <a:cs typeface="Calibri" pitchFamily="34" charset="0"/>
              </a:rPr>
              <a:t>physical properties </a:t>
            </a:r>
            <a:r>
              <a:rPr lang="en-NZ" sz="2000" dirty="0">
                <a:latin typeface="Calibri" pitchFamily="34" charset="0"/>
                <a:cs typeface="Calibri" pitchFamily="34" charset="0"/>
              </a:rPr>
              <a:t>of polymers such as their density (low) and  strength make them ideal for strong yet light containers and clothing. Their ability to be melted and shaped makes production of </a:t>
            </a:r>
            <a:r>
              <a:rPr lang="en-NZ" sz="2000" dirty="0" smtClean="0">
                <a:latin typeface="Calibri" pitchFamily="34" charset="0"/>
                <a:cs typeface="Calibri" pitchFamily="34" charset="0"/>
              </a:rPr>
              <a:t>moulded </a:t>
            </a:r>
            <a:r>
              <a:rPr lang="en-NZ" sz="2000" dirty="0">
                <a:latin typeface="Calibri" pitchFamily="34" charset="0"/>
                <a:cs typeface="Calibri" pitchFamily="34" charset="0"/>
              </a:rPr>
              <a:t>shapes efficient and cheap, as well as making polymers </a:t>
            </a:r>
            <a:r>
              <a:rPr lang="en-NZ" sz="2000" dirty="0" smtClean="0">
                <a:latin typeface="Calibri" pitchFamily="34" charset="0"/>
                <a:cs typeface="Calibri" pitchFamily="34" charset="0"/>
              </a:rPr>
              <a:t>                  easy </a:t>
            </a:r>
            <a:r>
              <a:rPr lang="en-NZ" sz="2000" dirty="0">
                <a:latin typeface="Calibri" pitchFamily="34" charset="0"/>
                <a:cs typeface="Calibri" pitchFamily="34" charset="0"/>
              </a:rPr>
              <a:t>to recycle and reuse. </a:t>
            </a:r>
            <a:endParaRPr lang="en-NZ" sz="2000" dirty="0" smtClean="0">
              <a:latin typeface="Calibri" pitchFamily="34" charset="0"/>
              <a:cs typeface="Calibri" pitchFamily="34" charset="0"/>
            </a:endParaRPr>
          </a:p>
        </p:txBody>
      </p:sp>
      <p:sp>
        <p:nvSpPr>
          <p:cNvPr id="4" name="TextBox 3"/>
          <p:cNvSpPr txBox="1"/>
          <p:nvPr/>
        </p:nvSpPr>
        <p:spPr>
          <a:xfrm>
            <a:off x="457080" y="405637"/>
            <a:ext cx="8208912" cy="461665"/>
          </a:xfrm>
          <a:prstGeom prst="rect">
            <a:avLst/>
          </a:prstGeom>
          <a:solidFill>
            <a:srgbClr val="67FB03"/>
          </a:solidFill>
          <a:ln>
            <a:solidFill>
              <a:schemeClr val="tx1"/>
            </a:solidFill>
          </a:ln>
        </p:spPr>
        <p:txBody>
          <a:bodyPr wrap="square" rtlCol="0">
            <a:spAutoFit/>
          </a:bodyPr>
          <a:lstStyle/>
          <a:p>
            <a:pPr algn="ctr"/>
            <a:r>
              <a:rPr lang="en-NZ" sz="2400" b="1" dirty="0" smtClean="0">
                <a:latin typeface="+mn-lt"/>
              </a:rPr>
              <a:t>Uses and importance of Polymers from </a:t>
            </a:r>
            <a:r>
              <a:rPr lang="en-NZ" sz="2400" b="1" dirty="0" err="1" smtClean="0">
                <a:latin typeface="+mn-lt"/>
              </a:rPr>
              <a:t>ethene</a:t>
            </a:r>
            <a:r>
              <a:rPr lang="en-NZ" sz="2400" b="1" dirty="0" smtClean="0">
                <a:latin typeface="+mn-lt"/>
              </a:rPr>
              <a:t> and propene</a:t>
            </a:r>
            <a:endParaRPr lang="en-NZ" sz="2400" b="1" dirty="0">
              <a:latin typeface="+mn-lt"/>
            </a:endParaRPr>
          </a:p>
        </p:txBody>
      </p:sp>
      <p:pic>
        <p:nvPicPr>
          <p:cNvPr id="18434" name="Picture 2" descr="http://health.yahoo.net/yahoohealth/images/learning_center/plastic_new.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9833" y="2214421"/>
            <a:ext cx="5981700" cy="46482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9240" y="3068961"/>
            <a:ext cx="2850593" cy="3139321"/>
          </a:xfrm>
          <a:prstGeom prst="rect">
            <a:avLst/>
          </a:prstGeom>
        </p:spPr>
        <p:txBody>
          <a:bodyPr wrap="square">
            <a:spAutoFit/>
          </a:bodyPr>
          <a:lstStyle/>
          <a:p>
            <a:r>
              <a:rPr lang="en-NZ" sz="2000" dirty="0">
                <a:latin typeface="Calibri" pitchFamily="34" charset="0"/>
                <a:cs typeface="Calibri" pitchFamily="34" charset="0"/>
              </a:rPr>
              <a:t>As polymers are insoluble in water they will not dissolve when exposed to water. </a:t>
            </a:r>
            <a:r>
              <a:rPr lang="en-NZ" sz="2000" dirty="0" smtClean="0">
                <a:latin typeface="Calibri" pitchFamily="34" charset="0"/>
                <a:cs typeface="Calibri" pitchFamily="34" charset="0"/>
              </a:rPr>
              <a:t>Polymers </a:t>
            </a:r>
            <a:r>
              <a:rPr lang="en-NZ" sz="2000" dirty="0">
                <a:latin typeface="Calibri" pitchFamily="34" charset="0"/>
                <a:cs typeface="Calibri" pitchFamily="34" charset="0"/>
              </a:rPr>
              <a:t>are thermal and electrical insulators they have many uses in electrical applications, appliances and insulating wires.</a:t>
            </a:r>
          </a:p>
          <a:p>
            <a:endParaRPr lang="en-NZ" dirty="0">
              <a:latin typeface="Calibri" pitchFamily="34" charset="0"/>
              <a:cs typeface="Calibri" pitchFamily="34" charset="0"/>
            </a:endParaRPr>
          </a:p>
        </p:txBody>
      </p:sp>
    </p:spTree>
    <p:extLst>
      <p:ext uri="{BB962C8B-B14F-4D97-AF65-F5344CB8AC3E}">
        <p14:creationId xmlns:p14="http://schemas.microsoft.com/office/powerpoint/2010/main" val="25958773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NZ" smtClean="0"/>
              <a:t>GZ Science Resources 2013</a:t>
            </a:r>
            <a:endParaRPr lang="en-NZ"/>
          </a:p>
        </p:txBody>
      </p:sp>
      <p:sp>
        <p:nvSpPr>
          <p:cNvPr id="3" name="TextBox 2"/>
          <p:cNvSpPr txBox="1"/>
          <p:nvPr/>
        </p:nvSpPr>
        <p:spPr>
          <a:xfrm>
            <a:off x="457080" y="405637"/>
            <a:ext cx="8208912" cy="461665"/>
          </a:xfrm>
          <a:prstGeom prst="rect">
            <a:avLst/>
          </a:prstGeom>
          <a:solidFill>
            <a:srgbClr val="67FB03"/>
          </a:solidFill>
          <a:ln>
            <a:solidFill>
              <a:schemeClr val="tx1"/>
            </a:solidFill>
          </a:ln>
        </p:spPr>
        <p:txBody>
          <a:bodyPr wrap="square" rtlCol="0">
            <a:spAutoFit/>
          </a:bodyPr>
          <a:lstStyle/>
          <a:p>
            <a:pPr algn="ctr"/>
            <a:r>
              <a:rPr lang="en-NZ" sz="2400" b="1" dirty="0" smtClean="0">
                <a:latin typeface="+mn-lt"/>
              </a:rPr>
              <a:t>Uses and importance of Polymers from </a:t>
            </a:r>
            <a:r>
              <a:rPr lang="en-NZ" sz="2400" b="1" dirty="0" err="1" smtClean="0">
                <a:latin typeface="+mn-lt"/>
              </a:rPr>
              <a:t>ethene</a:t>
            </a:r>
            <a:r>
              <a:rPr lang="en-NZ" sz="2400" b="1" dirty="0" smtClean="0">
                <a:latin typeface="+mn-lt"/>
              </a:rPr>
              <a:t> and propene</a:t>
            </a:r>
            <a:endParaRPr lang="en-NZ" sz="2400" b="1" dirty="0">
              <a:latin typeface="+mn-lt"/>
            </a:endParaRPr>
          </a:p>
        </p:txBody>
      </p:sp>
      <p:sp>
        <p:nvSpPr>
          <p:cNvPr id="4" name="Rectangle 3"/>
          <p:cNvSpPr/>
          <p:nvPr/>
        </p:nvSpPr>
        <p:spPr>
          <a:xfrm>
            <a:off x="179512" y="1124744"/>
            <a:ext cx="4572000" cy="1631216"/>
          </a:xfrm>
          <a:prstGeom prst="rect">
            <a:avLst/>
          </a:prstGeom>
        </p:spPr>
        <p:txBody>
          <a:bodyPr>
            <a:spAutoFit/>
          </a:bodyPr>
          <a:lstStyle/>
          <a:p>
            <a:r>
              <a:rPr lang="en-NZ" sz="2000" dirty="0">
                <a:latin typeface="Calibri" pitchFamily="34" charset="0"/>
                <a:cs typeface="Calibri" pitchFamily="34" charset="0"/>
              </a:rPr>
              <a:t>Examples:</a:t>
            </a:r>
          </a:p>
          <a:p>
            <a:r>
              <a:rPr lang="en-NZ" sz="2000" b="1" dirty="0">
                <a:latin typeface="Calibri" pitchFamily="34" charset="0"/>
                <a:cs typeface="Calibri" pitchFamily="34" charset="0"/>
              </a:rPr>
              <a:t>Polythene</a:t>
            </a:r>
            <a:r>
              <a:rPr lang="en-NZ" sz="2000" dirty="0">
                <a:latin typeface="Calibri" pitchFamily="34" charset="0"/>
                <a:cs typeface="Calibri" pitchFamily="34" charset="0"/>
              </a:rPr>
              <a:t>, made from </a:t>
            </a:r>
            <a:r>
              <a:rPr lang="en-NZ" sz="2000" dirty="0" err="1">
                <a:latin typeface="Calibri" pitchFamily="34" charset="0"/>
                <a:cs typeface="Calibri" pitchFamily="34" charset="0"/>
              </a:rPr>
              <a:t>ethene</a:t>
            </a:r>
            <a:r>
              <a:rPr lang="en-NZ" sz="2000" dirty="0">
                <a:latin typeface="Calibri" pitchFamily="34" charset="0"/>
                <a:cs typeface="Calibri" pitchFamily="34" charset="0"/>
              </a:rPr>
              <a:t>, is very cheap and strong, and is easily </a:t>
            </a:r>
            <a:r>
              <a:rPr lang="en-NZ" sz="2000" dirty="0" err="1">
                <a:latin typeface="Calibri" pitchFamily="34" charset="0"/>
                <a:cs typeface="Calibri" pitchFamily="34" charset="0"/>
              </a:rPr>
              <a:t>molded</a:t>
            </a:r>
            <a:r>
              <a:rPr lang="en-NZ" sz="2000" dirty="0">
                <a:latin typeface="Calibri" pitchFamily="34" charset="0"/>
                <a:cs typeface="Calibri" pitchFamily="34" charset="0"/>
              </a:rPr>
              <a:t>. It is used to make, for example, plastic bags, bottles, and buckets</a:t>
            </a:r>
            <a:r>
              <a:rPr lang="en-NZ" sz="2000" dirty="0" smtClean="0">
                <a:latin typeface="Calibri" pitchFamily="34" charset="0"/>
                <a:cs typeface="Calibri" pitchFamily="34" charset="0"/>
              </a:rPr>
              <a:t>.</a:t>
            </a:r>
            <a:endParaRPr lang="en-NZ" sz="2000" dirty="0">
              <a:latin typeface="Calibri" pitchFamily="34" charset="0"/>
              <a:cs typeface="Calibri" pitchFamily="34" charset="0"/>
            </a:endParaRPr>
          </a:p>
        </p:txBody>
      </p:sp>
      <p:sp>
        <p:nvSpPr>
          <p:cNvPr id="5" name="Rectangle 4"/>
          <p:cNvSpPr/>
          <p:nvPr/>
        </p:nvSpPr>
        <p:spPr>
          <a:xfrm>
            <a:off x="4355976" y="5445225"/>
            <a:ext cx="4572000" cy="1323439"/>
          </a:xfrm>
          <a:prstGeom prst="rect">
            <a:avLst/>
          </a:prstGeom>
        </p:spPr>
        <p:txBody>
          <a:bodyPr>
            <a:spAutoFit/>
          </a:bodyPr>
          <a:lstStyle/>
          <a:p>
            <a:r>
              <a:rPr lang="en-NZ" sz="2000" b="1" dirty="0" err="1">
                <a:latin typeface="Calibri" pitchFamily="34" charset="0"/>
                <a:cs typeface="Calibri" pitchFamily="34" charset="0"/>
              </a:rPr>
              <a:t>Polypropene</a:t>
            </a:r>
            <a:r>
              <a:rPr lang="en-NZ" sz="2000" dirty="0">
                <a:latin typeface="Calibri" pitchFamily="34" charset="0"/>
                <a:cs typeface="Calibri" pitchFamily="34" charset="0"/>
              </a:rPr>
              <a:t>, made from propene, has strong </a:t>
            </a:r>
            <a:r>
              <a:rPr lang="en-NZ" sz="2000" dirty="0" err="1">
                <a:latin typeface="Calibri" pitchFamily="34" charset="0"/>
                <a:cs typeface="Calibri" pitchFamily="34" charset="0"/>
              </a:rPr>
              <a:t>fibers</a:t>
            </a:r>
            <a:r>
              <a:rPr lang="en-NZ" sz="2000" dirty="0">
                <a:latin typeface="Calibri" pitchFamily="34" charset="0"/>
                <a:cs typeface="Calibri" pitchFamily="34" charset="0"/>
              </a:rPr>
              <a:t> and a high elasticity. It is used, for example, in the manufacture of crates, ropes, and carpets</a:t>
            </a:r>
          </a:p>
        </p:txBody>
      </p:sp>
      <p:pic>
        <p:nvPicPr>
          <p:cNvPr id="19458" name="Picture 2" descr="http://www.wickes.co.uk/content/ebiz/wickes/invt/226579/Polythene-DPC-100mm-x-30m_large.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3992" y="2612934"/>
            <a:ext cx="3941080" cy="394108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www.foremostproducts.co.uk/wp-content/uploads/strand-hand-laid-polypropene-rope.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6565"/>
          <a:stretch/>
        </p:blipFill>
        <p:spPr bwMode="auto">
          <a:xfrm>
            <a:off x="4355976" y="589423"/>
            <a:ext cx="4788024" cy="512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24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NZ" smtClean="0"/>
              <a:t>GZ Science Resources 2013</a:t>
            </a:r>
            <a:endParaRPr lang="en-NZ"/>
          </a:p>
        </p:txBody>
      </p:sp>
      <p:sp>
        <p:nvSpPr>
          <p:cNvPr id="3" name="TextBox 2"/>
          <p:cNvSpPr txBox="1"/>
          <p:nvPr/>
        </p:nvSpPr>
        <p:spPr>
          <a:xfrm>
            <a:off x="186488" y="449826"/>
            <a:ext cx="8712969" cy="461665"/>
          </a:xfrm>
          <a:prstGeom prst="rect">
            <a:avLst/>
          </a:prstGeom>
          <a:solidFill>
            <a:srgbClr val="67FB03"/>
          </a:solidFill>
          <a:ln>
            <a:solidFill>
              <a:schemeClr val="tx1"/>
            </a:solidFill>
          </a:ln>
        </p:spPr>
        <p:txBody>
          <a:bodyPr wrap="square" rtlCol="0">
            <a:spAutoFit/>
          </a:bodyPr>
          <a:lstStyle/>
          <a:p>
            <a:pPr algn="ctr"/>
            <a:r>
              <a:rPr lang="en-NZ" sz="2400" b="1" dirty="0" smtClean="0">
                <a:latin typeface="+mn-lt"/>
                <a:cs typeface="Calibri" pitchFamily="34" charset="0"/>
              </a:rPr>
              <a:t>Covalent bonding between atoms</a:t>
            </a:r>
            <a:endParaRPr lang="en-NZ" sz="2400" b="1" dirty="0">
              <a:latin typeface="+mn-lt"/>
              <a:cs typeface="Calibri" pitchFamily="34" charset="0"/>
            </a:endParaRPr>
          </a:p>
        </p:txBody>
      </p:sp>
      <p:sp>
        <p:nvSpPr>
          <p:cNvPr id="4" name="Rectangle 26"/>
          <p:cNvSpPr>
            <a:spLocks noChangeArrowheads="1"/>
          </p:cNvSpPr>
          <p:nvPr/>
        </p:nvSpPr>
        <p:spPr bwMode="auto">
          <a:xfrm>
            <a:off x="2676071" y="1771421"/>
            <a:ext cx="3733800" cy="27509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5" name="Text Box 27"/>
          <p:cNvSpPr txBox="1">
            <a:spLocks noChangeArrowheads="1"/>
          </p:cNvSpPr>
          <p:nvPr/>
        </p:nvSpPr>
        <p:spPr bwMode="auto">
          <a:xfrm>
            <a:off x="3057071" y="2693534"/>
            <a:ext cx="990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sz="5400" dirty="0"/>
              <a:t>H</a:t>
            </a:r>
            <a:endParaRPr lang="en-GB" sz="5400" dirty="0"/>
          </a:p>
        </p:txBody>
      </p:sp>
      <p:sp>
        <p:nvSpPr>
          <p:cNvPr id="6" name="Text Box 28"/>
          <p:cNvSpPr txBox="1">
            <a:spLocks noChangeArrowheads="1"/>
          </p:cNvSpPr>
          <p:nvPr/>
        </p:nvSpPr>
        <p:spPr bwMode="auto">
          <a:xfrm>
            <a:off x="5190671" y="2713831"/>
            <a:ext cx="990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sz="5400"/>
              <a:t>H</a:t>
            </a:r>
            <a:endParaRPr lang="en-GB" sz="5400"/>
          </a:p>
        </p:txBody>
      </p:sp>
      <p:sp>
        <p:nvSpPr>
          <p:cNvPr id="7" name="Text Box 29"/>
          <p:cNvSpPr txBox="1">
            <a:spLocks noChangeArrowheads="1"/>
          </p:cNvSpPr>
          <p:nvPr/>
        </p:nvSpPr>
        <p:spPr bwMode="auto">
          <a:xfrm>
            <a:off x="4123871" y="2693534"/>
            <a:ext cx="990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sz="5400" dirty="0" smtClean="0"/>
              <a:t>C</a:t>
            </a:r>
            <a:endParaRPr lang="en-GB" sz="5400" dirty="0"/>
          </a:p>
        </p:txBody>
      </p:sp>
      <p:sp>
        <p:nvSpPr>
          <p:cNvPr id="8" name="Oval 30"/>
          <p:cNvSpPr>
            <a:spLocks noChangeArrowheads="1"/>
          </p:cNvSpPr>
          <p:nvPr/>
        </p:nvSpPr>
        <p:spPr bwMode="auto">
          <a:xfrm>
            <a:off x="3971471" y="3226934"/>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9" name="Oval 31"/>
          <p:cNvSpPr>
            <a:spLocks noChangeArrowheads="1"/>
          </p:cNvSpPr>
          <p:nvPr/>
        </p:nvSpPr>
        <p:spPr bwMode="auto">
          <a:xfrm>
            <a:off x="4276271" y="3531734"/>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1" name="Oval 33"/>
          <p:cNvSpPr>
            <a:spLocks noChangeArrowheads="1"/>
          </p:cNvSpPr>
          <p:nvPr/>
        </p:nvSpPr>
        <p:spPr bwMode="auto">
          <a:xfrm>
            <a:off x="4809671" y="3226934"/>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3" name="Oval 35"/>
          <p:cNvSpPr>
            <a:spLocks noChangeArrowheads="1"/>
          </p:cNvSpPr>
          <p:nvPr/>
        </p:nvSpPr>
        <p:spPr bwMode="auto">
          <a:xfrm>
            <a:off x="4504871" y="2617334"/>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4" name="Text Box 36"/>
          <p:cNvSpPr txBox="1">
            <a:spLocks noChangeArrowheads="1"/>
          </p:cNvSpPr>
          <p:nvPr/>
        </p:nvSpPr>
        <p:spPr bwMode="auto">
          <a:xfrm>
            <a:off x="3819071" y="2769734"/>
            <a:ext cx="38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sz="2800" b="1" dirty="0"/>
              <a:t>x</a:t>
            </a:r>
            <a:endParaRPr lang="en-GB" sz="2800" b="1" dirty="0"/>
          </a:p>
        </p:txBody>
      </p:sp>
      <p:sp>
        <p:nvSpPr>
          <p:cNvPr id="15" name="Rectangle 37"/>
          <p:cNvSpPr>
            <a:spLocks noChangeArrowheads="1"/>
          </p:cNvSpPr>
          <p:nvPr/>
        </p:nvSpPr>
        <p:spPr bwMode="auto">
          <a:xfrm>
            <a:off x="4733471" y="2722109"/>
            <a:ext cx="3850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NZ" sz="2800" b="1"/>
              <a:t>x</a:t>
            </a:r>
            <a:endParaRPr lang="en-GB" sz="2800" b="1"/>
          </a:p>
        </p:txBody>
      </p:sp>
      <p:sp>
        <p:nvSpPr>
          <p:cNvPr id="16" name="Text Box 38"/>
          <p:cNvSpPr txBox="1">
            <a:spLocks noChangeArrowheads="1"/>
          </p:cNvSpPr>
          <p:nvPr/>
        </p:nvSpPr>
        <p:spPr bwMode="auto">
          <a:xfrm>
            <a:off x="2502124" y="1200118"/>
            <a:ext cx="43102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sz="2000" b="1" dirty="0"/>
              <a:t>Lewis diagram of </a:t>
            </a:r>
            <a:r>
              <a:rPr lang="en-NZ" sz="2000" b="1" dirty="0" smtClean="0"/>
              <a:t>CH</a:t>
            </a:r>
            <a:r>
              <a:rPr lang="en-NZ" sz="2000" b="1" baseline="-25000" dirty="0" smtClean="0"/>
              <a:t>4</a:t>
            </a:r>
            <a:r>
              <a:rPr lang="en-NZ" sz="2000" b="1" dirty="0" smtClean="0"/>
              <a:t> (methane)</a:t>
            </a:r>
            <a:endParaRPr lang="en-GB" sz="2000" b="1" dirty="0"/>
          </a:p>
        </p:txBody>
      </p:sp>
      <p:sp>
        <p:nvSpPr>
          <p:cNvPr id="19" name="Text Box 41"/>
          <p:cNvSpPr txBox="1">
            <a:spLocks noChangeArrowheads="1"/>
          </p:cNvSpPr>
          <p:nvPr/>
        </p:nvSpPr>
        <p:spPr bwMode="auto">
          <a:xfrm>
            <a:off x="6714671" y="2388734"/>
            <a:ext cx="1905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sz="2000"/>
              <a:t>Bonded pair</a:t>
            </a:r>
            <a:endParaRPr lang="en-GB" sz="2000"/>
          </a:p>
        </p:txBody>
      </p:sp>
      <p:sp>
        <p:nvSpPr>
          <p:cNvPr id="20" name="Line 42"/>
          <p:cNvSpPr>
            <a:spLocks noChangeShapeType="1"/>
          </p:cNvSpPr>
          <p:nvPr/>
        </p:nvSpPr>
        <p:spPr bwMode="auto">
          <a:xfrm flipH="1">
            <a:off x="5114471" y="2617334"/>
            <a:ext cx="1600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2" name="Oval 44"/>
          <p:cNvSpPr>
            <a:spLocks noChangeArrowheads="1"/>
          </p:cNvSpPr>
          <p:nvPr/>
        </p:nvSpPr>
        <p:spPr bwMode="auto">
          <a:xfrm>
            <a:off x="4733471" y="2769734"/>
            <a:ext cx="381000"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3" name="Text Box 45"/>
          <p:cNvSpPr txBox="1">
            <a:spLocks noChangeArrowheads="1"/>
          </p:cNvSpPr>
          <p:nvPr/>
        </p:nvSpPr>
        <p:spPr bwMode="auto">
          <a:xfrm>
            <a:off x="999671" y="2160135"/>
            <a:ext cx="1600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a:t>Hydrogen electron</a:t>
            </a:r>
            <a:endParaRPr lang="en-GB"/>
          </a:p>
        </p:txBody>
      </p:sp>
      <p:sp>
        <p:nvSpPr>
          <p:cNvPr id="24" name="Line 46"/>
          <p:cNvSpPr>
            <a:spLocks noChangeShapeType="1"/>
          </p:cNvSpPr>
          <p:nvPr/>
        </p:nvSpPr>
        <p:spPr bwMode="auto">
          <a:xfrm>
            <a:off x="2142671" y="2312534"/>
            <a:ext cx="1752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5" name="Text Box 47"/>
          <p:cNvSpPr txBox="1">
            <a:spLocks noChangeArrowheads="1"/>
          </p:cNvSpPr>
          <p:nvPr/>
        </p:nvSpPr>
        <p:spPr bwMode="auto">
          <a:xfrm>
            <a:off x="680356" y="3957978"/>
            <a:ext cx="2133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dirty="0" smtClean="0"/>
              <a:t>Carbon </a:t>
            </a:r>
            <a:r>
              <a:rPr lang="en-NZ" dirty="0"/>
              <a:t>electron</a:t>
            </a:r>
            <a:endParaRPr lang="en-GB" dirty="0"/>
          </a:p>
        </p:txBody>
      </p:sp>
      <p:sp>
        <p:nvSpPr>
          <p:cNvPr id="26" name="Line 48"/>
          <p:cNvSpPr>
            <a:spLocks noChangeShapeType="1"/>
          </p:cNvSpPr>
          <p:nvPr/>
        </p:nvSpPr>
        <p:spPr bwMode="auto">
          <a:xfrm flipV="1">
            <a:off x="2599871" y="3379335"/>
            <a:ext cx="1295400" cy="76199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7" name="Text Box 27"/>
          <p:cNvSpPr txBox="1">
            <a:spLocks noChangeArrowheads="1"/>
          </p:cNvSpPr>
          <p:nvPr/>
        </p:nvSpPr>
        <p:spPr bwMode="auto">
          <a:xfrm>
            <a:off x="4134531" y="3607934"/>
            <a:ext cx="990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sz="5400" dirty="0"/>
              <a:t>H</a:t>
            </a:r>
            <a:endParaRPr lang="en-GB" sz="5400" dirty="0"/>
          </a:p>
        </p:txBody>
      </p:sp>
      <p:sp>
        <p:nvSpPr>
          <p:cNvPr id="28" name="Text Box 27"/>
          <p:cNvSpPr txBox="1">
            <a:spLocks noChangeArrowheads="1"/>
          </p:cNvSpPr>
          <p:nvPr/>
        </p:nvSpPr>
        <p:spPr bwMode="auto">
          <a:xfrm>
            <a:off x="4125459" y="1702934"/>
            <a:ext cx="990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sz="5400" dirty="0"/>
              <a:t>H</a:t>
            </a:r>
            <a:endParaRPr lang="en-GB" sz="5400" dirty="0"/>
          </a:p>
        </p:txBody>
      </p:sp>
      <p:sp>
        <p:nvSpPr>
          <p:cNvPr id="29" name="Text Box 36"/>
          <p:cNvSpPr txBox="1">
            <a:spLocks noChangeArrowheads="1"/>
          </p:cNvSpPr>
          <p:nvPr/>
        </p:nvSpPr>
        <p:spPr bwMode="auto">
          <a:xfrm>
            <a:off x="4430259" y="3303134"/>
            <a:ext cx="38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sz="2800" b="1" dirty="0"/>
              <a:t>x</a:t>
            </a:r>
            <a:endParaRPr lang="en-GB" sz="2800" b="1" dirty="0"/>
          </a:p>
        </p:txBody>
      </p:sp>
      <p:sp>
        <p:nvSpPr>
          <p:cNvPr id="30" name="Text Box 36"/>
          <p:cNvSpPr txBox="1">
            <a:spLocks noChangeArrowheads="1"/>
          </p:cNvSpPr>
          <p:nvPr/>
        </p:nvSpPr>
        <p:spPr bwMode="auto">
          <a:xfrm>
            <a:off x="4125459" y="2403022"/>
            <a:ext cx="38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sz="2800" b="1" dirty="0"/>
              <a:t>x</a:t>
            </a:r>
            <a:endParaRPr lang="en-GB" sz="2800" b="1" dirty="0"/>
          </a:p>
        </p:txBody>
      </p:sp>
      <p:sp>
        <p:nvSpPr>
          <p:cNvPr id="31" name="TextBox 30"/>
          <p:cNvSpPr txBox="1"/>
          <p:nvPr/>
        </p:nvSpPr>
        <p:spPr>
          <a:xfrm>
            <a:off x="470818" y="4694824"/>
            <a:ext cx="8068108" cy="2308324"/>
          </a:xfrm>
          <a:prstGeom prst="rect">
            <a:avLst/>
          </a:prstGeom>
          <a:noFill/>
        </p:spPr>
        <p:txBody>
          <a:bodyPr wrap="square" rtlCol="0">
            <a:spAutoFit/>
          </a:bodyPr>
          <a:lstStyle/>
          <a:p>
            <a:r>
              <a:rPr lang="en-NZ" dirty="0" smtClean="0">
                <a:latin typeface="Calibri" pitchFamily="34" charset="0"/>
                <a:cs typeface="Calibri" pitchFamily="34" charset="0"/>
              </a:rPr>
              <a:t>Lewis diagrams can be used to show how atoms are arranged in a molecule and which valence electrons are used in bonding. A bonding pair of electrons can also be shown as a line:</a:t>
            </a:r>
          </a:p>
          <a:p>
            <a:r>
              <a:rPr lang="en-NZ" dirty="0" smtClean="0"/>
              <a:t>                                                                                              </a:t>
            </a:r>
            <a:r>
              <a:rPr lang="en-NZ" sz="2400" b="1" dirty="0" smtClean="0"/>
              <a:t>H</a:t>
            </a:r>
          </a:p>
          <a:p>
            <a:r>
              <a:rPr lang="en-NZ" sz="2400" b="1" dirty="0"/>
              <a:t> </a:t>
            </a:r>
            <a:r>
              <a:rPr lang="en-NZ" sz="2400" b="1" dirty="0" smtClean="0"/>
              <a:t>                                                              H     C      H</a:t>
            </a:r>
          </a:p>
          <a:p>
            <a:r>
              <a:rPr lang="en-NZ" sz="2400" b="1" dirty="0"/>
              <a:t> </a:t>
            </a:r>
            <a:r>
              <a:rPr lang="en-NZ" sz="2400" b="1" dirty="0" smtClean="0"/>
              <a:t>                                                                      H</a:t>
            </a:r>
            <a:endParaRPr lang="en-NZ" sz="2400" b="1" dirty="0"/>
          </a:p>
          <a:p>
            <a:r>
              <a:rPr lang="en-NZ" dirty="0" smtClean="0"/>
              <a:t>                                                 </a:t>
            </a:r>
            <a:endParaRPr lang="en-NZ" dirty="0"/>
          </a:p>
        </p:txBody>
      </p:sp>
      <p:cxnSp>
        <p:nvCxnSpPr>
          <p:cNvPr id="33" name="Straight Connector 32"/>
          <p:cNvCxnSpPr/>
          <p:nvPr/>
        </p:nvCxnSpPr>
        <p:spPr>
          <a:xfrm>
            <a:off x="6718624" y="6093296"/>
            <a:ext cx="3261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168678" y="6093296"/>
            <a:ext cx="3261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612765" y="5835339"/>
            <a:ext cx="0" cy="1482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612765" y="6237313"/>
            <a:ext cx="0" cy="14820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8511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79513" y="6387909"/>
            <a:ext cx="3786691" cy="365125"/>
          </a:xfrm>
        </p:spPr>
        <p:txBody>
          <a:bodyPr/>
          <a:lstStyle/>
          <a:p>
            <a:r>
              <a:rPr lang="en-NZ" smtClean="0"/>
              <a:t>GZ Science Resources 2013</a:t>
            </a:r>
            <a:endParaRPr lang="en-NZ"/>
          </a:p>
        </p:txBody>
      </p:sp>
      <p:sp>
        <p:nvSpPr>
          <p:cNvPr id="3" name="TextBox 2"/>
          <p:cNvSpPr txBox="1"/>
          <p:nvPr/>
        </p:nvSpPr>
        <p:spPr>
          <a:xfrm>
            <a:off x="179513" y="404665"/>
            <a:ext cx="8712969" cy="461665"/>
          </a:xfrm>
          <a:prstGeom prst="rect">
            <a:avLst/>
          </a:prstGeom>
          <a:solidFill>
            <a:srgbClr val="67FB03"/>
          </a:solidFill>
          <a:ln>
            <a:solidFill>
              <a:schemeClr val="tx1"/>
            </a:solidFill>
          </a:ln>
        </p:spPr>
        <p:txBody>
          <a:bodyPr wrap="square" rtlCol="0">
            <a:spAutoFit/>
          </a:bodyPr>
          <a:lstStyle/>
          <a:p>
            <a:pPr algn="ctr"/>
            <a:r>
              <a:rPr lang="en-NZ" sz="2400" b="1" dirty="0" smtClean="0">
                <a:latin typeface="+mn-lt"/>
              </a:rPr>
              <a:t>Summary of solubility in Water –Alkanes and Alkenes</a:t>
            </a:r>
            <a:endParaRPr lang="en-NZ" sz="2400" b="1" dirty="0">
              <a:latin typeface="+mn-lt"/>
            </a:endParaRPr>
          </a:p>
        </p:txBody>
      </p:sp>
      <p:sp>
        <p:nvSpPr>
          <p:cNvPr id="5" name="TextBox 4"/>
          <p:cNvSpPr txBox="1"/>
          <p:nvPr/>
        </p:nvSpPr>
        <p:spPr>
          <a:xfrm>
            <a:off x="287525" y="980729"/>
            <a:ext cx="8496945" cy="2554545"/>
          </a:xfrm>
          <a:prstGeom prst="rect">
            <a:avLst/>
          </a:prstGeom>
          <a:solidFill>
            <a:schemeClr val="bg1"/>
          </a:solidFill>
          <a:ln>
            <a:solidFill>
              <a:schemeClr val="tx1"/>
            </a:solidFill>
          </a:ln>
        </p:spPr>
        <p:txBody>
          <a:bodyPr wrap="square" rtlCol="0">
            <a:spAutoFit/>
          </a:bodyPr>
          <a:lstStyle/>
          <a:p>
            <a:r>
              <a:rPr lang="en-NZ" sz="2000" dirty="0" smtClean="0">
                <a:latin typeface="Calibri" pitchFamily="34" charset="0"/>
                <a:cs typeface="Calibri" pitchFamily="34" charset="0"/>
              </a:rPr>
              <a:t>Alkanes and Alkenes: </a:t>
            </a:r>
            <a:r>
              <a:rPr lang="en-NZ" sz="2000" b="1" dirty="0" smtClean="0">
                <a:latin typeface="Calibri" pitchFamily="34" charset="0"/>
                <a:cs typeface="Calibri" pitchFamily="34" charset="0"/>
              </a:rPr>
              <a:t>Not soluble in water. </a:t>
            </a:r>
            <a:r>
              <a:rPr lang="en-NZ" sz="2000" dirty="0" smtClean="0">
                <a:latin typeface="Calibri" pitchFamily="34" charset="0"/>
                <a:cs typeface="Calibri" pitchFamily="34" charset="0"/>
              </a:rPr>
              <a:t>These molecules are non-polar (there is no negative or positive ends to the molecule) compared with water which is polar (having a negative area near the oxygen atom and positive area near the hydrogen atoms) so they are not attracted to each other. Alkanes and alkenes </a:t>
            </a:r>
            <a:r>
              <a:rPr lang="en-NZ" sz="2000" dirty="0">
                <a:latin typeface="Calibri" pitchFamily="34" charset="0"/>
                <a:cs typeface="Calibri" pitchFamily="34" charset="0"/>
              </a:rPr>
              <a:t>are </a:t>
            </a:r>
            <a:r>
              <a:rPr lang="en-NZ" sz="2000" b="1" dirty="0">
                <a:latin typeface="Calibri" pitchFamily="34" charset="0"/>
                <a:cs typeface="Calibri" pitchFamily="34" charset="0"/>
              </a:rPr>
              <a:t>immiscible</a:t>
            </a:r>
            <a:r>
              <a:rPr lang="en-NZ" sz="2000" dirty="0">
                <a:latin typeface="Calibri" pitchFamily="34" charset="0"/>
                <a:cs typeface="Calibri" pitchFamily="34" charset="0"/>
              </a:rPr>
              <a:t> (</a:t>
            </a:r>
            <a:r>
              <a:rPr lang="en-NZ" sz="2000" dirty="0" smtClean="0">
                <a:latin typeface="Calibri" pitchFamily="34" charset="0"/>
                <a:cs typeface="Calibri" pitchFamily="34" charset="0"/>
              </a:rPr>
              <a:t>two </a:t>
            </a:r>
            <a:r>
              <a:rPr lang="en-NZ" sz="2000" dirty="0">
                <a:latin typeface="Calibri" pitchFamily="34" charset="0"/>
                <a:cs typeface="Calibri" pitchFamily="34" charset="0"/>
              </a:rPr>
              <a:t>or more liquids that will not mix together to form a single homogeneous </a:t>
            </a:r>
            <a:r>
              <a:rPr lang="en-NZ" sz="2000" dirty="0" smtClean="0">
                <a:latin typeface="Calibri" pitchFamily="34" charset="0"/>
                <a:cs typeface="Calibri" pitchFamily="34" charset="0"/>
              </a:rPr>
              <a:t>substance) and form a distinct layer from the water. Smaller C chained alkanes and alkenes are less dense than water and float on top.</a:t>
            </a:r>
            <a:endParaRPr lang="en-NZ" sz="2000" dirty="0">
              <a:latin typeface="Calibri" pitchFamily="34" charset="0"/>
              <a:cs typeface="Calibri" pitchFamily="34" charset="0"/>
            </a:endParaRPr>
          </a:p>
        </p:txBody>
      </p:sp>
      <p:pic>
        <p:nvPicPr>
          <p:cNvPr id="10242" name="Picture 2" descr="[Pictures of oil and water separati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640" y="2985135"/>
            <a:ext cx="4392488" cy="36301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24128" y="4061547"/>
            <a:ext cx="2880320" cy="1477328"/>
          </a:xfrm>
          <a:prstGeom prst="rect">
            <a:avLst/>
          </a:prstGeom>
          <a:noFill/>
        </p:spPr>
        <p:txBody>
          <a:bodyPr wrap="square" rtlCol="0">
            <a:spAutoFit/>
          </a:bodyPr>
          <a:lstStyle/>
          <a:p>
            <a:r>
              <a:rPr lang="en-NZ" dirty="0" smtClean="0">
                <a:latin typeface="Calibri" pitchFamily="34" charset="0"/>
                <a:cs typeface="Calibri" pitchFamily="34" charset="0"/>
              </a:rPr>
              <a:t>If either an Alkane or Alkene is mixed into water eventually the two liquids will </a:t>
            </a:r>
            <a:r>
              <a:rPr lang="en-NZ" dirty="0">
                <a:latin typeface="Calibri" pitchFamily="34" charset="0"/>
                <a:cs typeface="Calibri" pitchFamily="34" charset="0"/>
              </a:rPr>
              <a:t>form </a:t>
            </a:r>
            <a:r>
              <a:rPr lang="en-NZ" dirty="0" smtClean="0">
                <a:latin typeface="Calibri" pitchFamily="34" charset="0"/>
                <a:cs typeface="Calibri" pitchFamily="34" charset="0"/>
              </a:rPr>
              <a:t> separate </a:t>
            </a:r>
            <a:r>
              <a:rPr lang="en-NZ" b="1" dirty="0" smtClean="0">
                <a:latin typeface="Calibri" pitchFamily="34" charset="0"/>
                <a:cs typeface="Calibri" pitchFamily="34" charset="0"/>
              </a:rPr>
              <a:t>immiscible</a:t>
            </a:r>
            <a:r>
              <a:rPr lang="en-NZ" dirty="0" smtClean="0">
                <a:latin typeface="Calibri" pitchFamily="34" charset="0"/>
                <a:cs typeface="Calibri" pitchFamily="34" charset="0"/>
              </a:rPr>
              <a:t> layers</a:t>
            </a:r>
            <a:endParaRPr lang="en-NZ" dirty="0">
              <a:latin typeface="Calibri" pitchFamily="34" charset="0"/>
              <a:cs typeface="Calibri" pitchFamily="34" charset="0"/>
            </a:endParaRPr>
          </a:p>
        </p:txBody>
      </p:sp>
    </p:spTree>
    <p:extLst>
      <p:ext uri="{BB962C8B-B14F-4D97-AF65-F5344CB8AC3E}">
        <p14:creationId xmlns:p14="http://schemas.microsoft.com/office/powerpoint/2010/main" val="14241840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mpcfaculty.net/mark_bishop/solubi10.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3648" y="106990"/>
            <a:ext cx="6696744" cy="65594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3" y="367610"/>
            <a:ext cx="8712969" cy="461665"/>
          </a:xfrm>
          <a:prstGeom prst="rect">
            <a:avLst/>
          </a:prstGeom>
          <a:solidFill>
            <a:srgbClr val="67FB03"/>
          </a:solidFill>
          <a:ln>
            <a:solidFill>
              <a:schemeClr val="tx1"/>
            </a:solidFill>
          </a:ln>
        </p:spPr>
        <p:txBody>
          <a:bodyPr wrap="square" rtlCol="0">
            <a:spAutoFit/>
          </a:bodyPr>
          <a:lstStyle/>
          <a:p>
            <a:pPr algn="ctr"/>
            <a:r>
              <a:rPr lang="en-NZ" sz="2400" b="1" dirty="0" smtClean="0">
                <a:latin typeface="+mn-lt"/>
              </a:rPr>
              <a:t>Summary of solubility in Water –Alkanes and Alkenes</a:t>
            </a:r>
            <a:endParaRPr lang="en-NZ" sz="2400" b="1" dirty="0">
              <a:latin typeface="+mn-lt"/>
            </a:endParaRPr>
          </a:p>
        </p:txBody>
      </p:sp>
      <p:sp>
        <p:nvSpPr>
          <p:cNvPr id="5" name="TextBox 4"/>
          <p:cNvSpPr txBox="1"/>
          <p:nvPr/>
        </p:nvSpPr>
        <p:spPr>
          <a:xfrm>
            <a:off x="3790950" y="5499719"/>
            <a:ext cx="2019215" cy="584775"/>
          </a:xfrm>
          <a:prstGeom prst="rect">
            <a:avLst/>
          </a:prstGeom>
          <a:solidFill>
            <a:schemeClr val="bg1"/>
          </a:solidFill>
        </p:spPr>
        <p:txBody>
          <a:bodyPr wrap="square" rtlCol="0">
            <a:spAutoFit/>
          </a:bodyPr>
          <a:lstStyle/>
          <a:p>
            <a:r>
              <a:rPr lang="en-NZ" sz="1600" dirty="0" smtClean="0">
                <a:latin typeface="Calibri" pitchFamily="34" charset="0"/>
                <a:cs typeface="Calibri" pitchFamily="34" charset="0"/>
              </a:rPr>
              <a:t>Alkanes and water  do not mix.</a:t>
            </a:r>
          </a:p>
        </p:txBody>
      </p:sp>
      <p:sp>
        <p:nvSpPr>
          <p:cNvPr id="7" name="TextBox 6"/>
          <p:cNvSpPr txBox="1"/>
          <p:nvPr/>
        </p:nvSpPr>
        <p:spPr>
          <a:xfrm>
            <a:off x="4067944" y="2628865"/>
            <a:ext cx="1094200" cy="1361912"/>
          </a:xfrm>
          <a:prstGeom prst="rect">
            <a:avLst/>
          </a:prstGeom>
          <a:solidFill>
            <a:schemeClr val="bg1"/>
          </a:solidFill>
        </p:spPr>
        <p:txBody>
          <a:bodyPr wrap="square" rtlCol="0">
            <a:spAutoFit/>
          </a:bodyPr>
          <a:lstStyle/>
          <a:p>
            <a:r>
              <a:rPr lang="en-NZ" sz="1600" dirty="0" smtClean="0">
                <a:latin typeface="Calibri" pitchFamily="34" charset="0"/>
                <a:cs typeface="Calibri" pitchFamily="34" charset="0"/>
              </a:rPr>
              <a:t>Hydrogen bonds between water molecules</a:t>
            </a:r>
          </a:p>
        </p:txBody>
      </p:sp>
      <p:sp>
        <p:nvSpPr>
          <p:cNvPr id="8" name="TextBox 7"/>
          <p:cNvSpPr txBox="1"/>
          <p:nvPr/>
        </p:nvSpPr>
        <p:spPr>
          <a:xfrm>
            <a:off x="4067946" y="963214"/>
            <a:ext cx="1207487" cy="1569660"/>
          </a:xfrm>
          <a:prstGeom prst="rect">
            <a:avLst/>
          </a:prstGeom>
          <a:solidFill>
            <a:schemeClr val="bg1"/>
          </a:solidFill>
        </p:spPr>
        <p:txBody>
          <a:bodyPr wrap="square" rtlCol="0">
            <a:spAutoFit/>
          </a:bodyPr>
          <a:lstStyle/>
          <a:p>
            <a:r>
              <a:rPr lang="en-NZ" sz="1600" dirty="0" smtClean="0">
                <a:latin typeface="Calibri" pitchFamily="34" charset="0"/>
                <a:cs typeface="Calibri" pitchFamily="34" charset="0"/>
              </a:rPr>
              <a:t>Weak intermolecular bonds between alkane molecules</a:t>
            </a:r>
          </a:p>
        </p:txBody>
      </p:sp>
      <p:sp>
        <p:nvSpPr>
          <p:cNvPr id="9" name="TextBox 8"/>
          <p:cNvSpPr txBox="1"/>
          <p:nvPr/>
        </p:nvSpPr>
        <p:spPr>
          <a:xfrm>
            <a:off x="4763155" y="3942837"/>
            <a:ext cx="4032448" cy="1077218"/>
          </a:xfrm>
          <a:prstGeom prst="rect">
            <a:avLst/>
          </a:prstGeom>
          <a:solidFill>
            <a:schemeClr val="bg1"/>
          </a:solidFill>
        </p:spPr>
        <p:txBody>
          <a:bodyPr wrap="square" rtlCol="0">
            <a:spAutoFit/>
          </a:bodyPr>
          <a:lstStyle/>
          <a:p>
            <a:r>
              <a:rPr lang="en-NZ" sz="1600" dirty="0" smtClean="0">
                <a:latin typeface="Calibri" pitchFamily="34" charset="0"/>
                <a:cs typeface="Calibri" pitchFamily="34" charset="0"/>
              </a:rPr>
              <a:t>Because attractions between water and alkane molecules are different from the water – water and alkane – alkane attractions the two types of molecules stay separate</a:t>
            </a:r>
          </a:p>
        </p:txBody>
      </p:sp>
      <p:sp>
        <p:nvSpPr>
          <p:cNvPr id="3" name="Rectangle 2"/>
          <p:cNvSpPr/>
          <p:nvPr/>
        </p:nvSpPr>
        <p:spPr>
          <a:xfrm>
            <a:off x="5275433" y="3804483"/>
            <a:ext cx="2680945" cy="138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2080282" y="3804484"/>
            <a:ext cx="1627623" cy="344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Box 5"/>
          <p:cNvSpPr txBox="1"/>
          <p:nvPr/>
        </p:nvSpPr>
        <p:spPr>
          <a:xfrm>
            <a:off x="2080282" y="3804484"/>
            <a:ext cx="1710668" cy="830997"/>
          </a:xfrm>
          <a:prstGeom prst="rect">
            <a:avLst/>
          </a:prstGeom>
          <a:noFill/>
        </p:spPr>
        <p:txBody>
          <a:bodyPr wrap="square" rtlCol="0">
            <a:spAutoFit/>
          </a:bodyPr>
          <a:lstStyle/>
          <a:p>
            <a:r>
              <a:rPr lang="en-NZ" sz="1600" dirty="0" smtClean="0">
                <a:latin typeface="Calibri" pitchFamily="34" charset="0"/>
                <a:cs typeface="Calibri" pitchFamily="34" charset="0"/>
              </a:rPr>
              <a:t>The less dense alkane floats on top of the water</a:t>
            </a:r>
          </a:p>
        </p:txBody>
      </p:sp>
    </p:spTree>
    <p:extLst>
      <p:ext uri="{BB962C8B-B14F-4D97-AF65-F5344CB8AC3E}">
        <p14:creationId xmlns:p14="http://schemas.microsoft.com/office/powerpoint/2010/main" val="24839941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NZ" smtClean="0"/>
              <a:t>GZ Science Resources 2013</a:t>
            </a:r>
            <a:endParaRPr lang="en-NZ"/>
          </a:p>
        </p:txBody>
      </p:sp>
      <p:pic>
        <p:nvPicPr>
          <p:cNvPr id="14338" name="Picture 2" descr="http://paraffindepositionandcontrol.wikispaces.com/file/view/AlkaneProperties.gif/182576917/484x299/AlkaneProperties.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0755" y="1628800"/>
            <a:ext cx="8136904" cy="49919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3" y="404665"/>
            <a:ext cx="8712969" cy="461665"/>
          </a:xfrm>
          <a:prstGeom prst="rect">
            <a:avLst/>
          </a:prstGeom>
          <a:solidFill>
            <a:srgbClr val="67FB03"/>
          </a:solidFill>
          <a:ln>
            <a:solidFill>
              <a:schemeClr val="tx1"/>
            </a:solidFill>
          </a:ln>
        </p:spPr>
        <p:txBody>
          <a:bodyPr wrap="square" rtlCol="0">
            <a:spAutoFit/>
          </a:bodyPr>
          <a:lstStyle/>
          <a:p>
            <a:pPr algn="ctr"/>
            <a:r>
              <a:rPr lang="en-NZ" sz="2400" b="1" dirty="0" smtClean="0">
                <a:latin typeface="+mn-lt"/>
              </a:rPr>
              <a:t>Summary of Boiling points</a:t>
            </a:r>
            <a:endParaRPr lang="en-NZ" sz="2400" b="1" dirty="0">
              <a:latin typeface="+mn-lt"/>
            </a:endParaRPr>
          </a:p>
        </p:txBody>
      </p:sp>
    </p:spTree>
    <p:extLst>
      <p:ext uri="{BB962C8B-B14F-4D97-AF65-F5344CB8AC3E}">
        <p14:creationId xmlns:p14="http://schemas.microsoft.com/office/powerpoint/2010/main" val="14564055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5"/>
          <p:cNvSpPr>
            <a:spLocks noChangeArrowheads="1"/>
          </p:cNvSpPr>
          <p:nvPr/>
        </p:nvSpPr>
        <p:spPr bwMode="auto">
          <a:xfrm>
            <a:off x="457200" y="1143000"/>
            <a:ext cx="8229600" cy="1066800"/>
          </a:xfrm>
          <a:prstGeom prst="rect">
            <a:avLst/>
          </a:prstGeom>
          <a:solidFill>
            <a:srgbClr val="E2FFC5"/>
          </a:solidFill>
          <a:ln w="19050">
            <a:solidFill>
              <a:schemeClr val="tx1"/>
            </a:solidFill>
            <a:miter lim="800000"/>
            <a:headEnd/>
            <a:tailEnd/>
          </a:ln>
        </p:spPr>
        <p:txBody>
          <a:bodyPr/>
          <a:lstStyle/>
          <a:p>
            <a:pPr marL="342900" indent="-342900">
              <a:spcBef>
                <a:spcPct val="20000"/>
              </a:spcBef>
            </a:pPr>
            <a:r>
              <a:rPr lang="en-US" b="1" dirty="0">
                <a:latin typeface="Calibri" pitchFamily="34" charset="0"/>
                <a:cs typeface="Calibri" pitchFamily="34" charset="0"/>
              </a:rPr>
              <a:t>Functional Group</a:t>
            </a:r>
            <a:r>
              <a:rPr lang="en-US" dirty="0">
                <a:latin typeface="Calibri" pitchFamily="34" charset="0"/>
                <a:cs typeface="Calibri" pitchFamily="34" charset="0"/>
              </a:rPr>
              <a:t> – One Triple carbon-carbon bond C=C</a:t>
            </a:r>
          </a:p>
          <a:p>
            <a:pPr marL="342900" indent="-342900">
              <a:spcBef>
                <a:spcPct val="20000"/>
              </a:spcBef>
            </a:pPr>
            <a:r>
              <a:rPr lang="en-US" dirty="0">
                <a:latin typeface="Calibri" pitchFamily="34" charset="0"/>
                <a:cs typeface="Calibri" pitchFamily="34" charset="0"/>
              </a:rPr>
              <a:t>A </a:t>
            </a:r>
            <a:r>
              <a:rPr lang="en-US" b="1" dirty="0">
                <a:latin typeface="Calibri" pitchFamily="34" charset="0"/>
                <a:cs typeface="Calibri" pitchFamily="34" charset="0"/>
              </a:rPr>
              <a:t>functional</a:t>
            </a:r>
            <a:r>
              <a:rPr lang="en-US" dirty="0">
                <a:latin typeface="Calibri" pitchFamily="34" charset="0"/>
                <a:cs typeface="Calibri" pitchFamily="34" charset="0"/>
              </a:rPr>
              <a:t> group is the part of the molecule responsible for reactions typical of the homologous series.</a:t>
            </a:r>
          </a:p>
          <a:p>
            <a:pPr marL="342900" indent="-342900">
              <a:spcBef>
                <a:spcPct val="20000"/>
              </a:spcBef>
            </a:pPr>
            <a:endParaRPr lang="en-US" b="1" u="sng" dirty="0">
              <a:latin typeface="Futura Bk" pitchFamily="34" charset="0"/>
            </a:endParaRPr>
          </a:p>
        </p:txBody>
      </p:sp>
      <p:sp>
        <p:nvSpPr>
          <p:cNvPr id="30724" name="Text Box 6"/>
          <p:cNvSpPr txBox="1">
            <a:spLocks noChangeArrowheads="1"/>
          </p:cNvSpPr>
          <p:nvPr/>
        </p:nvSpPr>
        <p:spPr bwMode="auto">
          <a:xfrm>
            <a:off x="533401" y="220980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p>
        </p:txBody>
      </p:sp>
      <p:sp>
        <p:nvSpPr>
          <p:cNvPr id="30725" name="Rectangle 10"/>
          <p:cNvSpPr>
            <a:spLocks noChangeArrowheads="1"/>
          </p:cNvSpPr>
          <p:nvPr/>
        </p:nvSpPr>
        <p:spPr bwMode="auto">
          <a:xfrm>
            <a:off x="457200" y="304800"/>
            <a:ext cx="8229600" cy="381000"/>
          </a:xfrm>
          <a:prstGeom prst="rect">
            <a:avLst/>
          </a:prstGeom>
          <a:solidFill>
            <a:srgbClr val="67FB03"/>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NZ" sz="2400" b="1" dirty="0">
                <a:solidFill>
                  <a:schemeClr val="tx2"/>
                </a:solidFill>
                <a:latin typeface="+mn-lt"/>
              </a:rPr>
              <a:t>Alkynes</a:t>
            </a:r>
            <a:endParaRPr lang="en-US" sz="2400" b="1" dirty="0">
              <a:solidFill>
                <a:schemeClr val="tx2"/>
              </a:solidFill>
              <a:latin typeface="+mn-lt"/>
            </a:endParaRPr>
          </a:p>
        </p:txBody>
      </p:sp>
      <p:sp>
        <p:nvSpPr>
          <p:cNvPr id="30726" name="Text Box 11"/>
          <p:cNvSpPr txBox="1">
            <a:spLocks noChangeArrowheads="1"/>
          </p:cNvSpPr>
          <p:nvPr/>
        </p:nvSpPr>
        <p:spPr bwMode="auto">
          <a:xfrm>
            <a:off x="685800" y="152401"/>
            <a:ext cx="2133600" cy="830997"/>
          </a:xfrm>
          <a:prstGeom prst="rect">
            <a:avLst/>
          </a:prstGeom>
          <a:solidFill>
            <a:schemeClr val="accent3">
              <a:lumMod val="20000"/>
              <a:lumOff val="80000"/>
            </a:schemeClr>
          </a:solidFill>
          <a:ln w="19050">
            <a:solidFill>
              <a:schemeClr val="tx1"/>
            </a:solidFill>
            <a:miter lim="800000"/>
            <a:headEnd/>
            <a:tailEnd/>
          </a:ln>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dirty="0">
                <a:latin typeface="Calibri" pitchFamily="34" charset="0"/>
                <a:cs typeface="Calibri" pitchFamily="34" charset="0"/>
              </a:rPr>
              <a:t>Triple c=c bonds</a:t>
            </a:r>
          </a:p>
        </p:txBody>
      </p:sp>
      <p:sp>
        <p:nvSpPr>
          <p:cNvPr id="30727" name="Text Box 12"/>
          <p:cNvSpPr txBox="1">
            <a:spLocks noChangeArrowheads="1"/>
          </p:cNvSpPr>
          <p:nvPr/>
        </p:nvSpPr>
        <p:spPr bwMode="auto">
          <a:xfrm>
            <a:off x="6096000" y="152401"/>
            <a:ext cx="2362200" cy="830997"/>
          </a:xfrm>
          <a:prstGeom prst="rect">
            <a:avLst/>
          </a:prstGeom>
          <a:solidFill>
            <a:schemeClr val="accent3">
              <a:lumMod val="20000"/>
              <a:lumOff val="80000"/>
            </a:schemeClr>
          </a:solidFill>
          <a:ln w="19050">
            <a:solidFill>
              <a:schemeClr val="tx1"/>
            </a:solidFill>
            <a:miter lim="800000"/>
            <a:headEnd/>
            <a:tailEnd/>
          </a:ln>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dirty="0">
                <a:latin typeface="Calibri" pitchFamily="34" charset="0"/>
                <a:cs typeface="Calibri" pitchFamily="34" charset="0"/>
              </a:rPr>
              <a:t>generic formula    C</a:t>
            </a:r>
            <a:r>
              <a:rPr lang="en-US" sz="2400" i="1" dirty="0">
                <a:latin typeface="Calibri" pitchFamily="34" charset="0"/>
                <a:cs typeface="Calibri" pitchFamily="34" charset="0"/>
              </a:rPr>
              <a:t>n</a:t>
            </a:r>
            <a:r>
              <a:rPr lang="en-US" sz="2400" dirty="0">
                <a:latin typeface="Calibri" pitchFamily="34" charset="0"/>
                <a:cs typeface="Calibri" pitchFamily="34" charset="0"/>
              </a:rPr>
              <a:t>H2</a:t>
            </a:r>
            <a:r>
              <a:rPr lang="en-US" sz="2400" i="1" dirty="0">
                <a:latin typeface="Calibri" pitchFamily="34" charset="0"/>
                <a:cs typeface="Calibri" pitchFamily="34" charset="0"/>
              </a:rPr>
              <a:t>n - 2</a:t>
            </a:r>
            <a:endParaRPr lang="en-US" dirty="0">
              <a:latin typeface="Calibri" pitchFamily="34" charset="0"/>
              <a:cs typeface="Calibri" pitchFamily="34" charset="0"/>
            </a:endParaRPr>
          </a:p>
        </p:txBody>
      </p:sp>
      <p:sp>
        <p:nvSpPr>
          <p:cNvPr id="30728" name="Line 13"/>
          <p:cNvSpPr>
            <a:spLocks noChangeShapeType="1"/>
          </p:cNvSpPr>
          <p:nvPr/>
        </p:nvSpPr>
        <p:spPr bwMode="auto">
          <a:xfrm>
            <a:off x="1600200" y="495300"/>
            <a:ext cx="152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30729" name="Text Box 15"/>
          <p:cNvSpPr txBox="1">
            <a:spLocks noChangeArrowheads="1"/>
          </p:cNvSpPr>
          <p:nvPr/>
        </p:nvSpPr>
        <p:spPr bwMode="auto">
          <a:xfrm>
            <a:off x="4953000" y="2362201"/>
            <a:ext cx="2971800" cy="2446824"/>
          </a:xfrm>
          <a:prstGeom prst="rect">
            <a:avLst/>
          </a:prstGeom>
          <a:solidFill>
            <a:schemeClr val="accent3">
              <a:lumMod val="20000"/>
              <a:lumOff val="80000"/>
            </a:schemeClr>
          </a:solidFill>
          <a:ln w="76200" cmpd="tri">
            <a:solidFill>
              <a:schemeClr val="tx1"/>
            </a:solidFill>
            <a:miter lim="800000"/>
            <a:headEnd/>
            <a:tailEnd/>
          </a:ln>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latin typeface="Calibri" pitchFamily="34" charset="0"/>
                <a:cs typeface="Calibri" pitchFamily="34" charset="0"/>
              </a:rPr>
              <a:t>Write name as</a:t>
            </a:r>
          </a:p>
          <a:p>
            <a:pPr eaLnBrk="1" hangingPunct="1">
              <a:spcBef>
                <a:spcPct val="50000"/>
              </a:spcBef>
            </a:pPr>
            <a:r>
              <a:rPr lang="en-US" dirty="0">
                <a:latin typeface="Calibri" pitchFamily="34" charset="0"/>
                <a:cs typeface="Calibri" pitchFamily="34" charset="0"/>
              </a:rPr>
              <a:t>1.Location of branch</a:t>
            </a:r>
          </a:p>
          <a:p>
            <a:pPr eaLnBrk="1" hangingPunct="1">
              <a:spcBef>
                <a:spcPct val="50000"/>
              </a:spcBef>
            </a:pPr>
            <a:r>
              <a:rPr lang="en-US" dirty="0">
                <a:latin typeface="Calibri" pitchFamily="34" charset="0"/>
                <a:cs typeface="Calibri" pitchFamily="34" charset="0"/>
              </a:rPr>
              <a:t>2. Name of branch</a:t>
            </a:r>
          </a:p>
          <a:p>
            <a:pPr eaLnBrk="1" hangingPunct="1">
              <a:spcBef>
                <a:spcPct val="50000"/>
              </a:spcBef>
            </a:pPr>
            <a:r>
              <a:rPr lang="en-US" dirty="0">
                <a:latin typeface="Calibri" pitchFamily="34" charset="0"/>
                <a:cs typeface="Calibri" pitchFamily="34" charset="0"/>
              </a:rPr>
              <a:t>3.Prefix of long chain</a:t>
            </a:r>
          </a:p>
          <a:p>
            <a:pPr eaLnBrk="1" hangingPunct="1">
              <a:spcBef>
                <a:spcPct val="50000"/>
              </a:spcBef>
            </a:pPr>
            <a:r>
              <a:rPr lang="en-US" dirty="0">
                <a:latin typeface="Calibri" pitchFamily="34" charset="0"/>
                <a:cs typeface="Calibri" pitchFamily="34" charset="0"/>
              </a:rPr>
              <a:t>4. Location of C=C</a:t>
            </a:r>
          </a:p>
          <a:p>
            <a:pPr eaLnBrk="1" hangingPunct="1">
              <a:spcBef>
                <a:spcPct val="50000"/>
              </a:spcBef>
            </a:pPr>
            <a:r>
              <a:rPr lang="en-US" dirty="0">
                <a:latin typeface="Calibri" pitchFamily="34" charset="0"/>
                <a:cs typeface="Calibri" pitchFamily="34" charset="0"/>
              </a:rPr>
              <a:t>5.-yne</a:t>
            </a:r>
          </a:p>
        </p:txBody>
      </p:sp>
      <p:pic>
        <p:nvPicPr>
          <p:cNvPr id="30730"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124201"/>
            <a:ext cx="3944939" cy="1762125"/>
          </a:xfrm>
          <a:prstGeom prst="rect">
            <a:avLst/>
          </a:prstGeom>
          <a:solidFill>
            <a:srgbClr val="E2FFC5"/>
          </a:solidFill>
          <a:ln w="12700">
            <a:solidFill>
              <a:schemeClr val="tx1"/>
            </a:solidFill>
            <a:miter lim="800000"/>
            <a:headEnd/>
            <a:tailEnd/>
          </a:ln>
        </p:spPr>
      </p:pic>
      <p:sp>
        <p:nvSpPr>
          <p:cNvPr id="30731" name="Text Box 18"/>
          <p:cNvSpPr txBox="1">
            <a:spLocks noChangeArrowheads="1"/>
          </p:cNvSpPr>
          <p:nvPr/>
        </p:nvSpPr>
        <p:spPr bwMode="auto">
          <a:xfrm>
            <a:off x="762000" y="5105401"/>
            <a:ext cx="7543800" cy="1200329"/>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dirty="0">
                <a:latin typeface="Calibri" pitchFamily="34" charset="0"/>
                <a:cs typeface="Calibri" pitchFamily="34" charset="0"/>
              </a:rPr>
              <a:t>Addition reactions of Alkynes are similar to Alkene</a:t>
            </a:r>
          </a:p>
          <a:p>
            <a:pPr eaLnBrk="1" hangingPunct="1">
              <a:spcBef>
                <a:spcPct val="50000"/>
              </a:spcBef>
            </a:pPr>
            <a:r>
              <a:rPr lang="en-NZ" b="1" dirty="0">
                <a:latin typeface="Calibri" pitchFamily="34" charset="0"/>
                <a:cs typeface="Calibri" pitchFamily="34" charset="0"/>
              </a:rPr>
              <a:t>First </a:t>
            </a:r>
            <a:r>
              <a:rPr lang="en-NZ" dirty="0">
                <a:latin typeface="Calibri" pitchFamily="34" charset="0"/>
                <a:cs typeface="Calibri" pitchFamily="34" charset="0"/>
              </a:rPr>
              <a:t>break triple bond to double bond- adding atoms and forming Alkene</a:t>
            </a:r>
          </a:p>
          <a:p>
            <a:pPr eaLnBrk="1" hangingPunct="1">
              <a:spcBef>
                <a:spcPct val="50000"/>
              </a:spcBef>
            </a:pPr>
            <a:r>
              <a:rPr lang="en-NZ" b="1" dirty="0">
                <a:latin typeface="Calibri" pitchFamily="34" charset="0"/>
                <a:cs typeface="Calibri" pitchFamily="34" charset="0"/>
              </a:rPr>
              <a:t>Next</a:t>
            </a:r>
            <a:r>
              <a:rPr lang="en-NZ" dirty="0">
                <a:latin typeface="Calibri" pitchFamily="34" charset="0"/>
                <a:cs typeface="Calibri" pitchFamily="34" charset="0"/>
              </a:rPr>
              <a:t> break double bond – adding atoms and forming Alkane</a:t>
            </a:r>
            <a:endParaRPr lang="en-US" b="1" dirty="0">
              <a:latin typeface="Calibri" pitchFamily="34" charset="0"/>
              <a:cs typeface="Calibri" pitchFamily="34" charset="0"/>
            </a:endParaRPr>
          </a:p>
        </p:txBody>
      </p:sp>
      <p:sp>
        <p:nvSpPr>
          <p:cNvPr id="30732" name="Text Box 19"/>
          <p:cNvSpPr txBox="1">
            <a:spLocks noChangeArrowheads="1"/>
          </p:cNvSpPr>
          <p:nvPr/>
        </p:nvSpPr>
        <p:spPr bwMode="auto">
          <a:xfrm>
            <a:off x="457200" y="2286000"/>
            <a:ext cx="4038600" cy="73866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400">
                <a:latin typeface="Futura Bk" pitchFamily="34" charset="0"/>
              </a:rPr>
              <a:t>The Alkyne shown below is found to be 4-methylhex-1-yne by numbering the chain C1-C2-C3-C4-C5-C6.</a:t>
            </a:r>
          </a:p>
        </p:txBody>
      </p:sp>
      <p:cxnSp>
        <p:nvCxnSpPr>
          <p:cNvPr id="3" name="Straight Connector 2"/>
          <p:cNvCxnSpPr/>
          <p:nvPr/>
        </p:nvCxnSpPr>
        <p:spPr>
          <a:xfrm>
            <a:off x="6096000" y="14478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629400" y="42672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retailinmotion.com/wp-content/uploads/2012/04/alcoho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56"/>
            <a:ext cx="9144000" cy="6876256"/>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NZ" smtClean="0"/>
              <a:t>GZ Science Resources 2013</a:t>
            </a:r>
            <a:endParaRPr lang="en-NZ"/>
          </a:p>
        </p:txBody>
      </p:sp>
      <p:sp>
        <p:nvSpPr>
          <p:cNvPr id="3" name="TextBox 2"/>
          <p:cNvSpPr txBox="1"/>
          <p:nvPr/>
        </p:nvSpPr>
        <p:spPr>
          <a:xfrm>
            <a:off x="179513" y="404665"/>
            <a:ext cx="8712969" cy="461665"/>
          </a:xfrm>
          <a:prstGeom prst="rect">
            <a:avLst/>
          </a:prstGeom>
          <a:solidFill>
            <a:srgbClr val="67FB03"/>
          </a:solidFill>
          <a:ln>
            <a:solidFill>
              <a:schemeClr val="tx1"/>
            </a:solidFill>
          </a:ln>
        </p:spPr>
        <p:txBody>
          <a:bodyPr wrap="square" rtlCol="0">
            <a:spAutoFit/>
          </a:bodyPr>
          <a:lstStyle/>
          <a:p>
            <a:pPr algn="ctr"/>
            <a:r>
              <a:rPr lang="en-NZ" sz="2400" b="1" dirty="0" smtClean="0">
                <a:latin typeface="+mn-lt"/>
              </a:rPr>
              <a:t>Alcohol</a:t>
            </a:r>
            <a:endParaRPr lang="en-NZ" sz="2400" b="1" dirty="0">
              <a:latin typeface="+mn-lt"/>
            </a:endParaRPr>
          </a:p>
        </p:txBody>
      </p:sp>
      <p:sp>
        <p:nvSpPr>
          <p:cNvPr id="4" name="Rectangle 3"/>
          <p:cNvSpPr/>
          <p:nvPr/>
        </p:nvSpPr>
        <p:spPr>
          <a:xfrm>
            <a:off x="251521" y="1052736"/>
            <a:ext cx="8568953" cy="1685077"/>
          </a:xfrm>
          <a:prstGeom prst="rect">
            <a:avLst/>
          </a:prstGeom>
          <a:solidFill>
            <a:schemeClr val="bg1"/>
          </a:solidFill>
          <a:ln>
            <a:solidFill>
              <a:schemeClr val="tx1"/>
            </a:solidFill>
          </a:ln>
        </p:spPr>
        <p:txBody>
          <a:bodyPr wrap="square">
            <a:spAutoFit/>
          </a:bodyPr>
          <a:lstStyle/>
          <a:p>
            <a:r>
              <a:rPr lang="en-NZ" sz="2000" dirty="0" smtClean="0">
                <a:latin typeface="Calibri" pitchFamily="34" charset="0"/>
                <a:cs typeface="Calibri" pitchFamily="34" charset="0"/>
              </a:rPr>
              <a:t>Alcohols are not considered hydrocarbons as they have one or more oxygen atoms attached in addition to the hydrogen and carbon atoms. Alcohols are organic substances however and share many of the same chemical and physical properties of the alkanes and alkenes. Alcohols are used </a:t>
            </a:r>
            <a:r>
              <a:rPr lang="en-NZ" sz="2000" dirty="0">
                <a:latin typeface="Calibri" pitchFamily="34" charset="0"/>
                <a:cs typeface="Calibri" pitchFamily="34" charset="0"/>
              </a:rPr>
              <a:t>as </a:t>
            </a:r>
            <a:r>
              <a:rPr lang="en-NZ" sz="2000" dirty="0" smtClean="0">
                <a:latin typeface="Calibri" pitchFamily="34" charset="0"/>
                <a:cs typeface="Calibri" pitchFamily="34" charset="0"/>
              </a:rPr>
              <a:t>solvents and </a:t>
            </a:r>
            <a:r>
              <a:rPr lang="en-NZ" sz="2000" dirty="0">
                <a:latin typeface="Calibri" pitchFamily="34" charset="0"/>
                <a:cs typeface="Calibri" pitchFamily="34" charset="0"/>
              </a:rPr>
              <a:t>fuels and ethanol </a:t>
            </a:r>
            <a:r>
              <a:rPr lang="en-NZ" sz="2000" dirty="0" smtClean="0">
                <a:latin typeface="Calibri" pitchFamily="34" charset="0"/>
                <a:cs typeface="Calibri" pitchFamily="34" charset="0"/>
              </a:rPr>
              <a:t>(a two carbon alcohol) is </a:t>
            </a:r>
            <a:r>
              <a:rPr lang="en-NZ" sz="2000" dirty="0">
                <a:latin typeface="Calibri" pitchFamily="34" charset="0"/>
                <a:cs typeface="Calibri" pitchFamily="34" charset="0"/>
              </a:rPr>
              <a:t>used as a </a:t>
            </a:r>
            <a:r>
              <a:rPr lang="en-NZ" sz="2000" dirty="0" smtClean="0">
                <a:latin typeface="Calibri" pitchFamily="34" charset="0"/>
                <a:cs typeface="Calibri" pitchFamily="34" charset="0"/>
              </a:rPr>
              <a:t>drink.</a:t>
            </a:r>
            <a:endParaRPr lang="en-NZ" sz="2000" dirty="0">
              <a:latin typeface="Calibri" pitchFamily="34" charset="0"/>
              <a:cs typeface="Calibri" pitchFamily="34" charset="0"/>
            </a:endParaRPr>
          </a:p>
        </p:txBody>
      </p:sp>
    </p:spTree>
    <p:extLst>
      <p:ext uri="{BB962C8B-B14F-4D97-AF65-F5344CB8AC3E}">
        <p14:creationId xmlns:p14="http://schemas.microsoft.com/office/powerpoint/2010/main" val="1279404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4"/>
          <p:cNvSpPr txBox="1">
            <a:spLocks noChangeArrowheads="1"/>
          </p:cNvSpPr>
          <p:nvPr/>
        </p:nvSpPr>
        <p:spPr bwMode="auto">
          <a:xfrm>
            <a:off x="463551" y="1020763"/>
            <a:ext cx="8229600" cy="369332"/>
          </a:xfrm>
          <a:prstGeom prst="rect">
            <a:avLst/>
          </a:prstGeom>
          <a:solidFill>
            <a:schemeClr val="accent3">
              <a:lumMod val="20000"/>
              <a:lumOff val="80000"/>
            </a:schemeClr>
          </a:solidFill>
          <a:ln w="12700">
            <a:solidFill>
              <a:schemeClr val="tx1"/>
            </a:solidFill>
            <a:miter lim="800000"/>
            <a:headEnd/>
            <a:tailEnd/>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NZ" dirty="0" smtClean="0">
                <a:latin typeface="Calibri" pitchFamily="34" charset="0"/>
                <a:cs typeface="Calibri" pitchFamily="34" charset="0"/>
              </a:rPr>
              <a:t>Functional group is the hydroxyl group –OH (not a hydroxide</a:t>
            </a:r>
            <a:r>
              <a:rPr lang="en-NZ" dirty="0" smtClean="0"/>
              <a:t>)</a:t>
            </a:r>
            <a:endParaRPr lang="en-US" dirty="0" smtClean="0"/>
          </a:p>
        </p:txBody>
      </p:sp>
      <p:sp>
        <p:nvSpPr>
          <p:cNvPr id="24" name="Text Box 9"/>
          <p:cNvSpPr txBox="1">
            <a:spLocks noChangeArrowheads="1"/>
          </p:cNvSpPr>
          <p:nvPr/>
        </p:nvSpPr>
        <p:spPr bwMode="auto">
          <a:xfrm>
            <a:off x="463551" y="1628801"/>
            <a:ext cx="66294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NZ" sz="2000" b="1" u="sng" dirty="0">
                <a:latin typeface="Calibri" pitchFamily="34" charset="0"/>
                <a:cs typeface="Calibri" pitchFamily="34" charset="0"/>
              </a:rPr>
              <a:t>Naming alcohols</a:t>
            </a:r>
          </a:p>
          <a:p>
            <a:pPr eaLnBrk="1" hangingPunct="1">
              <a:spcBef>
                <a:spcPct val="50000"/>
              </a:spcBef>
              <a:buFontTx/>
              <a:buAutoNum type="arabicPeriod"/>
            </a:pPr>
            <a:r>
              <a:rPr lang="en-NZ" sz="2000" dirty="0" smtClean="0">
                <a:latin typeface="Calibri" pitchFamily="34" charset="0"/>
                <a:cs typeface="Calibri" pitchFamily="34" charset="0"/>
              </a:rPr>
              <a:t>Prefix </a:t>
            </a:r>
            <a:r>
              <a:rPr lang="en-NZ" sz="2000" dirty="0">
                <a:latin typeface="Calibri" pitchFamily="34" charset="0"/>
                <a:cs typeface="Calibri" pitchFamily="34" charset="0"/>
              </a:rPr>
              <a:t>of long chain</a:t>
            </a:r>
          </a:p>
          <a:p>
            <a:pPr eaLnBrk="1" hangingPunct="1">
              <a:spcBef>
                <a:spcPct val="50000"/>
              </a:spcBef>
              <a:buFontTx/>
              <a:buAutoNum type="arabicPeriod"/>
            </a:pPr>
            <a:r>
              <a:rPr lang="en-NZ" sz="2000" dirty="0">
                <a:latin typeface="Calibri" pitchFamily="34" charset="0"/>
                <a:cs typeface="Calibri" pitchFamily="34" charset="0"/>
              </a:rPr>
              <a:t>an-</a:t>
            </a:r>
          </a:p>
          <a:p>
            <a:pPr eaLnBrk="1" hangingPunct="1">
              <a:spcBef>
                <a:spcPct val="50000"/>
              </a:spcBef>
              <a:buFontTx/>
              <a:buAutoNum type="arabicPeriod"/>
            </a:pPr>
            <a:r>
              <a:rPr lang="en-NZ" sz="2000" dirty="0">
                <a:latin typeface="Calibri" pitchFamily="34" charset="0"/>
                <a:cs typeface="Calibri" pitchFamily="34" charset="0"/>
              </a:rPr>
              <a:t>Location of </a:t>
            </a:r>
            <a:r>
              <a:rPr lang="en-NZ" sz="2000" dirty="0" smtClean="0">
                <a:latin typeface="Calibri" pitchFamily="34" charset="0"/>
                <a:cs typeface="Calibri" pitchFamily="34" charset="0"/>
              </a:rPr>
              <a:t>OH</a:t>
            </a:r>
          </a:p>
          <a:p>
            <a:pPr eaLnBrk="1" hangingPunct="1">
              <a:spcBef>
                <a:spcPct val="50000"/>
              </a:spcBef>
              <a:buFontTx/>
              <a:buAutoNum type="arabicPeriod"/>
            </a:pPr>
            <a:r>
              <a:rPr lang="en-NZ" sz="2000" dirty="0" smtClean="0">
                <a:latin typeface="Calibri" pitchFamily="34" charset="0"/>
                <a:cs typeface="Calibri" pitchFamily="34" charset="0"/>
              </a:rPr>
              <a:t>- </a:t>
            </a:r>
            <a:r>
              <a:rPr lang="en-NZ" sz="2000" dirty="0" err="1" smtClean="0">
                <a:latin typeface="Calibri" pitchFamily="34" charset="0"/>
                <a:cs typeface="Calibri" pitchFamily="34" charset="0"/>
              </a:rPr>
              <a:t>ol</a:t>
            </a:r>
            <a:endParaRPr lang="en-US" dirty="0">
              <a:latin typeface="Calibri" pitchFamily="34" charset="0"/>
              <a:cs typeface="Calibri" pitchFamily="34" charset="0"/>
            </a:endParaRPr>
          </a:p>
        </p:txBody>
      </p:sp>
      <p:sp>
        <p:nvSpPr>
          <p:cNvPr id="25" name="Text Box 10"/>
          <p:cNvSpPr txBox="1">
            <a:spLocks noChangeArrowheads="1"/>
          </p:cNvSpPr>
          <p:nvPr/>
        </p:nvSpPr>
        <p:spPr bwMode="auto">
          <a:xfrm>
            <a:off x="463551" y="4754563"/>
            <a:ext cx="838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GB"/>
          </a:p>
        </p:txBody>
      </p:sp>
      <p:sp>
        <p:nvSpPr>
          <p:cNvPr id="29" name="TextBox 28"/>
          <p:cNvSpPr txBox="1"/>
          <p:nvPr/>
        </p:nvSpPr>
        <p:spPr>
          <a:xfrm>
            <a:off x="179513" y="404665"/>
            <a:ext cx="8712969" cy="461665"/>
          </a:xfrm>
          <a:prstGeom prst="rect">
            <a:avLst/>
          </a:prstGeom>
          <a:solidFill>
            <a:srgbClr val="67FB03"/>
          </a:solidFill>
          <a:ln>
            <a:solidFill>
              <a:schemeClr val="tx1"/>
            </a:solidFill>
          </a:ln>
        </p:spPr>
        <p:txBody>
          <a:bodyPr wrap="square" rtlCol="0">
            <a:spAutoFit/>
          </a:bodyPr>
          <a:lstStyle/>
          <a:p>
            <a:pPr algn="ctr"/>
            <a:r>
              <a:rPr lang="en-NZ" sz="2400" b="1" dirty="0" smtClean="0">
                <a:latin typeface="+mn-lt"/>
              </a:rPr>
              <a:t>Naming Straight chain Alcohol</a:t>
            </a:r>
            <a:endParaRPr lang="en-NZ" sz="2400" b="1" dirty="0">
              <a:latin typeface="+mn-lt"/>
            </a:endParaRPr>
          </a:p>
        </p:txBody>
      </p:sp>
      <p:sp>
        <p:nvSpPr>
          <p:cNvPr id="2" name="Footer Placeholder 1"/>
          <p:cNvSpPr>
            <a:spLocks noGrp="1"/>
          </p:cNvSpPr>
          <p:nvPr>
            <p:ph type="ftr" sz="quarter" idx="11"/>
          </p:nvPr>
        </p:nvSpPr>
        <p:spPr>
          <a:xfrm>
            <a:off x="164141" y="6492876"/>
            <a:ext cx="3786691" cy="365125"/>
          </a:xfrm>
        </p:spPr>
        <p:txBody>
          <a:bodyPr/>
          <a:lstStyle/>
          <a:p>
            <a:r>
              <a:rPr lang="en-NZ" smtClean="0"/>
              <a:t>GZ Science Resources 2013</a:t>
            </a:r>
            <a:endParaRPr lang="en-NZ" dirty="0"/>
          </a:p>
        </p:txBody>
      </p:sp>
      <p:pic>
        <p:nvPicPr>
          <p:cNvPr id="9218" name="Picture 2" descr="http://trynerdy.com/wp-content/uploads/2012/08/alcoho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854" y="4013201"/>
            <a:ext cx="8258175"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6564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8"/>
          <p:cNvSpPr>
            <a:spLocks noChangeArrowheads="1"/>
          </p:cNvSpPr>
          <p:nvPr/>
        </p:nvSpPr>
        <p:spPr bwMode="auto">
          <a:xfrm>
            <a:off x="463551" y="1477963"/>
            <a:ext cx="1447800" cy="3200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45059" name="Text Box 4"/>
          <p:cNvSpPr txBox="1">
            <a:spLocks noChangeArrowheads="1"/>
          </p:cNvSpPr>
          <p:nvPr/>
        </p:nvSpPr>
        <p:spPr bwMode="auto">
          <a:xfrm>
            <a:off x="463551" y="1020763"/>
            <a:ext cx="8229600" cy="369332"/>
          </a:xfrm>
          <a:prstGeom prst="rect">
            <a:avLst/>
          </a:prstGeom>
          <a:solidFill>
            <a:schemeClr val="accent5">
              <a:lumMod val="20000"/>
              <a:lumOff val="80000"/>
            </a:schemeClr>
          </a:solidFill>
          <a:ln w="12700">
            <a:solidFill>
              <a:schemeClr val="tx1"/>
            </a:solidFill>
            <a:miter lim="800000"/>
            <a:headEnd/>
            <a:tailEnd/>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NZ" dirty="0" smtClean="0">
                <a:latin typeface="Calibri" pitchFamily="34" charset="0"/>
                <a:cs typeface="Calibri" pitchFamily="34" charset="0"/>
              </a:rPr>
              <a:t>Functional group is the hydroxyl group –OH (not a hydroxide</a:t>
            </a:r>
            <a:r>
              <a:rPr lang="en-NZ" dirty="0" smtClean="0"/>
              <a:t>)</a:t>
            </a:r>
            <a:endParaRPr lang="en-US" dirty="0" smtClean="0"/>
          </a:p>
        </p:txBody>
      </p:sp>
      <p:pic>
        <p:nvPicPr>
          <p:cNvPr id="3891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151" y="1554163"/>
            <a:ext cx="115887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7" name="Oval 6"/>
          <p:cNvSpPr>
            <a:spLocks noChangeArrowheads="1"/>
          </p:cNvSpPr>
          <p:nvPr/>
        </p:nvSpPr>
        <p:spPr bwMode="auto">
          <a:xfrm>
            <a:off x="844551" y="3382963"/>
            <a:ext cx="685800" cy="6858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38918" name="Text Box 7"/>
          <p:cNvSpPr txBox="1">
            <a:spLocks noChangeArrowheads="1"/>
          </p:cNvSpPr>
          <p:nvPr/>
        </p:nvSpPr>
        <p:spPr bwMode="auto">
          <a:xfrm>
            <a:off x="539751" y="4221163"/>
            <a:ext cx="182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NZ"/>
              <a:t>Butan-1-ol</a:t>
            </a:r>
            <a:endParaRPr lang="en-US"/>
          </a:p>
        </p:txBody>
      </p:sp>
      <p:sp>
        <p:nvSpPr>
          <p:cNvPr id="38919" name="Text Box 9"/>
          <p:cNvSpPr txBox="1">
            <a:spLocks noChangeArrowheads="1"/>
          </p:cNvSpPr>
          <p:nvPr/>
        </p:nvSpPr>
        <p:spPr bwMode="auto">
          <a:xfrm>
            <a:off x="2063751" y="1477964"/>
            <a:ext cx="66294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NZ" b="1" u="sng" dirty="0">
                <a:latin typeface="Calibri" pitchFamily="34" charset="0"/>
                <a:cs typeface="Calibri" pitchFamily="34" charset="0"/>
              </a:rPr>
              <a:t>Naming alcohols</a:t>
            </a:r>
          </a:p>
          <a:p>
            <a:pPr eaLnBrk="1" hangingPunct="1">
              <a:spcBef>
                <a:spcPct val="50000"/>
              </a:spcBef>
              <a:buFontTx/>
              <a:buAutoNum type="arabicPeriod"/>
            </a:pPr>
            <a:r>
              <a:rPr lang="en-NZ" dirty="0">
                <a:latin typeface="Calibri" pitchFamily="34" charset="0"/>
                <a:cs typeface="Calibri" pitchFamily="34" charset="0"/>
              </a:rPr>
              <a:t>Location of branch</a:t>
            </a:r>
          </a:p>
          <a:p>
            <a:pPr eaLnBrk="1" hangingPunct="1">
              <a:spcBef>
                <a:spcPct val="50000"/>
              </a:spcBef>
              <a:buFontTx/>
              <a:buAutoNum type="arabicPeriod"/>
            </a:pPr>
            <a:r>
              <a:rPr lang="en-NZ" dirty="0">
                <a:latin typeface="Calibri" pitchFamily="34" charset="0"/>
                <a:cs typeface="Calibri" pitchFamily="34" charset="0"/>
              </a:rPr>
              <a:t>Name of branch</a:t>
            </a:r>
          </a:p>
          <a:p>
            <a:pPr eaLnBrk="1" hangingPunct="1">
              <a:spcBef>
                <a:spcPct val="50000"/>
              </a:spcBef>
              <a:buFontTx/>
              <a:buAutoNum type="arabicPeriod"/>
            </a:pPr>
            <a:r>
              <a:rPr lang="en-NZ" dirty="0">
                <a:latin typeface="Calibri" pitchFamily="34" charset="0"/>
                <a:cs typeface="Calibri" pitchFamily="34" charset="0"/>
              </a:rPr>
              <a:t>Prefix of long chain</a:t>
            </a:r>
          </a:p>
          <a:p>
            <a:pPr eaLnBrk="1" hangingPunct="1">
              <a:spcBef>
                <a:spcPct val="50000"/>
              </a:spcBef>
              <a:buFontTx/>
              <a:buAutoNum type="arabicPeriod"/>
            </a:pPr>
            <a:r>
              <a:rPr lang="en-NZ" dirty="0">
                <a:latin typeface="Calibri" pitchFamily="34" charset="0"/>
                <a:cs typeface="Calibri" pitchFamily="34" charset="0"/>
              </a:rPr>
              <a:t>an-</a:t>
            </a:r>
          </a:p>
          <a:p>
            <a:pPr eaLnBrk="1" hangingPunct="1">
              <a:spcBef>
                <a:spcPct val="50000"/>
              </a:spcBef>
              <a:buFontTx/>
              <a:buAutoNum type="arabicPeriod"/>
            </a:pPr>
            <a:r>
              <a:rPr lang="en-NZ" dirty="0">
                <a:latin typeface="Calibri" pitchFamily="34" charset="0"/>
                <a:cs typeface="Calibri" pitchFamily="34" charset="0"/>
              </a:rPr>
              <a:t>Location of OH </a:t>
            </a:r>
            <a:r>
              <a:rPr lang="en-NZ" dirty="0" smtClean="0">
                <a:latin typeface="Calibri" pitchFamily="34" charset="0"/>
                <a:cs typeface="Calibri" pitchFamily="34" charset="0"/>
              </a:rPr>
              <a:t>                                                                                          (</a:t>
            </a:r>
            <a:r>
              <a:rPr lang="en-NZ" dirty="0">
                <a:latin typeface="Calibri" pitchFamily="34" charset="0"/>
                <a:cs typeface="Calibri" pitchFamily="34" charset="0"/>
              </a:rPr>
              <a:t>if multiple di, tri, tetra)</a:t>
            </a:r>
          </a:p>
          <a:p>
            <a:pPr eaLnBrk="1" hangingPunct="1">
              <a:spcBef>
                <a:spcPct val="50000"/>
              </a:spcBef>
              <a:buFontTx/>
              <a:buAutoNum type="arabicPeriod"/>
            </a:pPr>
            <a:r>
              <a:rPr lang="en-NZ" dirty="0">
                <a:latin typeface="Calibri" pitchFamily="34" charset="0"/>
                <a:cs typeface="Calibri" pitchFamily="34" charset="0"/>
              </a:rPr>
              <a:t>-</a:t>
            </a:r>
            <a:r>
              <a:rPr lang="en-NZ" dirty="0" err="1">
                <a:latin typeface="Calibri" pitchFamily="34" charset="0"/>
                <a:cs typeface="Calibri" pitchFamily="34" charset="0"/>
              </a:rPr>
              <a:t>ol</a:t>
            </a:r>
            <a:endParaRPr lang="en-US" dirty="0">
              <a:latin typeface="Calibri" pitchFamily="34" charset="0"/>
              <a:cs typeface="Calibri" pitchFamily="34" charset="0"/>
            </a:endParaRPr>
          </a:p>
        </p:txBody>
      </p:sp>
      <p:sp>
        <p:nvSpPr>
          <p:cNvPr id="38920" name="Text Box 10"/>
          <p:cNvSpPr txBox="1">
            <a:spLocks noChangeArrowheads="1"/>
          </p:cNvSpPr>
          <p:nvPr/>
        </p:nvSpPr>
        <p:spPr bwMode="auto">
          <a:xfrm>
            <a:off x="463551" y="4754563"/>
            <a:ext cx="838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GB"/>
          </a:p>
        </p:txBody>
      </p:sp>
      <p:sp>
        <p:nvSpPr>
          <p:cNvPr id="38921" name="Text Box 11"/>
          <p:cNvSpPr txBox="1">
            <a:spLocks noChangeArrowheads="1"/>
          </p:cNvSpPr>
          <p:nvPr/>
        </p:nvSpPr>
        <p:spPr bwMode="auto">
          <a:xfrm>
            <a:off x="463549" y="4754563"/>
            <a:ext cx="8458200" cy="175432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cs typeface="Calibri" pitchFamily="34" charset="0"/>
              </a:rPr>
              <a:t>Alcohols are classified according to the position of the hydroxyl group bonded in the molecule. </a:t>
            </a:r>
          </a:p>
          <a:p>
            <a:pPr eaLnBrk="1" hangingPunct="1"/>
            <a:r>
              <a:rPr lang="en-US">
                <a:latin typeface="Calibri" pitchFamily="34" charset="0"/>
                <a:cs typeface="Calibri" pitchFamily="34" charset="0"/>
              </a:rPr>
              <a:t>This leads to the existence of </a:t>
            </a:r>
          </a:p>
          <a:p>
            <a:pPr eaLnBrk="1" hangingPunct="1"/>
            <a:r>
              <a:rPr lang="en-US">
                <a:latin typeface="Calibri" pitchFamily="34" charset="0"/>
                <a:cs typeface="Calibri" pitchFamily="34" charset="0"/>
              </a:rPr>
              <a:t>	&gt;primary (1°) – bonded to a C that is bonded to only 1 other C</a:t>
            </a:r>
          </a:p>
          <a:p>
            <a:pPr eaLnBrk="1" hangingPunct="1"/>
            <a:r>
              <a:rPr lang="en-US">
                <a:latin typeface="Calibri" pitchFamily="34" charset="0"/>
                <a:cs typeface="Calibri" pitchFamily="34" charset="0"/>
              </a:rPr>
              <a:t>	&gt;secondary (2°) – bonded to a C that is bonded to 2 other C</a:t>
            </a:r>
          </a:p>
          <a:p>
            <a:pPr eaLnBrk="1" hangingPunct="1"/>
            <a:r>
              <a:rPr lang="en-US">
                <a:latin typeface="Calibri" pitchFamily="34" charset="0"/>
                <a:cs typeface="Calibri" pitchFamily="34" charset="0"/>
              </a:rPr>
              <a:t>	&gt;tertiary (3°) – bonded to a C that is bonded to 3 other C</a:t>
            </a:r>
          </a:p>
        </p:txBody>
      </p:sp>
      <p:sp>
        <p:nvSpPr>
          <p:cNvPr id="11" name="Rectangle 11"/>
          <p:cNvSpPr>
            <a:spLocks noChangeArrowheads="1"/>
          </p:cNvSpPr>
          <p:nvPr/>
        </p:nvSpPr>
        <p:spPr bwMode="auto">
          <a:xfrm>
            <a:off x="687389" y="381001"/>
            <a:ext cx="7769225" cy="520700"/>
          </a:xfrm>
          <a:prstGeom prst="rect">
            <a:avLst/>
          </a:prstGeom>
          <a:solidFill>
            <a:srgbClr val="67FB03"/>
          </a:solidFill>
          <a:ln w="19050">
            <a:solidFill>
              <a:schemeClr val="tx1"/>
            </a:solidFill>
            <a:miter lim="800000"/>
            <a:headEnd/>
            <a:tailEnd/>
          </a:ln>
          <a:effectLst/>
        </p:spPr>
        <p:txBody>
          <a:bodyPr lIns="91418" tIns="45709" rIns="91418" bIns="45709" anchor="ctr"/>
          <a:lstStyle/>
          <a:p>
            <a:pPr algn="ctr">
              <a:defRPr/>
            </a:pPr>
            <a:r>
              <a:rPr lang="en-NZ" sz="2400" b="1" dirty="0" smtClean="0">
                <a:latin typeface="Candara" pitchFamily="34" charset="0"/>
                <a:cs typeface="Arial" pitchFamily="34" charset="0"/>
              </a:rPr>
              <a:t>Naming </a:t>
            </a:r>
            <a:r>
              <a:rPr lang="en-NZ" sz="2400" b="1" dirty="0" smtClean="0">
                <a:latin typeface="Candara" pitchFamily="34" charset="0"/>
              </a:rPr>
              <a:t>Branched </a:t>
            </a:r>
            <a:r>
              <a:rPr lang="en-NZ" sz="2400" b="1" dirty="0" smtClean="0">
                <a:latin typeface="Candara" pitchFamily="34" charset="0"/>
                <a:cs typeface="Arial" pitchFamily="34" charset="0"/>
              </a:rPr>
              <a:t>Alcohol</a:t>
            </a:r>
            <a:endParaRPr lang="en-US" sz="2400" b="1" dirty="0">
              <a:latin typeface="Candara" pitchFamily="34" charset="0"/>
              <a:cs typeface="Arial" pitchFamily="34" charset="0"/>
            </a:endParaRPr>
          </a:p>
        </p:txBody>
      </p:sp>
      <p:pic>
        <p:nvPicPr>
          <p:cNvPr id="3892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849" y="1753902"/>
            <a:ext cx="3656012" cy="2394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7340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NZ" smtClean="0"/>
              <a:t>GZ Science Resources 2013</a:t>
            </a:r>
            <a:endParaRPr lang="en-NZ" dirty="0"/>
          </a:p>
        </p:txBody>
      </p:sp>
      <p:sp>
        <p:nvSpPr>
          <p:cNvPr id="4" name="Text Box 23"/>
          <p:cNvSpPr txBox="1">
            <a:spLocks noChangeArrowheads="1"/>
          </p:cNvSpPr>
          <p:nvPr/>
        </p:nvSpPr>
        <p:spPr bwMode="auto">
          <a:xfrm>
            <a:off x="421196" y="1052736"/>
            <a:ext cx="8229600" cy="40934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AU" sz="2000" dirty="0">
                <a:latin typeface="Calibri" pitchFamily="34" charset="0"/>
                <a:cs typeface="Calibri" pitchFamily="34" charset="0"/>
              </a:rPr>
              <a:t>Small alcohol molecules are polar and the presence of the OH group means they are able to undergo intermolecular </a:t>
            </a:r>
            <a:r>
              <a:rPr lang="en-AU" sz="2000" b="1" dirty="0">
                <a:latin typeface="Calibri" pitchFamily="34" charset="0"/>
                <a:cs typeface="Calibri" pitchFamily="34" charset="0"/>
              </a:rPr>
              <a:t>hydrogen bonding</a:t>
            </a:r>
            <a:r>
              <a:rPr lang="en-AU" sz="2000" dirty="0">
                <a:latin typeface="Calibri" pitchFamily="34" charset="0"/>
                <a:cs typeface="Calibri" pitchFamily="34" charset="0"/>
              </a:rPr>
              <a:t>.  The large difference in electronegativity </a:t>
            </a:r>
            <a:r>
              <a:rPr lang="en-AU" sz="2000" dirty="0" smtClean="0">
                <a:latin typeface="Calibri" pitchFamily="34" charset="0"/>
                <a:cs typeface="Calibri" pitchFamily="34" charset="0"/>
              </a:rPr>
              <a:t>(ability to “grab” electrons from another atom due to their pull from the </a:t>
            </a:r>
            <a:r>
              <a:rPr lang="en-AU" sz="2000" dirty="0">
                <a:latin typeface="Calibri" pitchFamily="34" charset="0"/>
                <a:cs typeface="Calibri" pitchFamily="34" charset="0"/>
              </a:rPr>
              <a:t>combined </a:t>
            </a:r>
            <a:r>
              <a:rPr lang="en-AU" sz="2000" dirty="0" smtClean="0">
                <a:latin typeface="Calibri" pitchFamily="34" charset="0"/>
                <a:cs typeface="Calibri" pitchFamily="34" charset="0"/>
              </a:rPr>
              <a:t>positive protons in their nucleus) between </a:t>
            </a:r>
            <a:r>
              <a:rPr lang="en-AU" sz="2000" dirty="0">
                <a:latin typeface="Calibri" pitchFamily="34" charset="0"/>
                <a:cs typeface="Calibri" pitchFamily="34" charset="0"/>
              </a:rPr>
              <a:t>the O and H atoms means the O-H bond is very polar and the slightly positive charge on this H atom is attracted to the non-bonding electron pairs of the oxygen on another molecule. </a:t>
            </a:r>
            <a:endParaRPr lang="en-AU" sz="2000" dirty="0" smtClean="0">
              <a:latin typeface="Calibri" pitchFamily="34" charset="0"/>
              <a:cs typeface="Calibri" pitchFamily="34" charset="0"/>
            </a:endParaRPr>
          </a:p>
          <a:p>
            <a:r>
              <a:rPr lang="en-AU" sz="2000" b="1" dirty="0" smtClean="0">
                <a:latin typeface="Calibri" pitchFamily="34" charset="0"/>
                <a:cs typeface="Calibri" pitchFamily="34" charset="0"/>
              </a:rPr>
              <a:t>Physical properties</a:t>
            </a:r>
            <a:r>
              <a:rPr lang="en-AU" sz="2000" dirty="0" smtClean="0">
                <a:latin typeface="Calibri" pitchFamily="34" charset="0"/>
                <a:cs typeface="Calibri" pitchFamily="34" charset="0"/>
              </a:rPr>
              <a:t>: This </a:t>
            </a:r>
            <a:r>
              <a:rPr lang="en-AU" sz="2000" dirty="0">
                <a:latin typeface="Calibri" pitchFamily="34" charset="0"/>
                <a:cs typeface="Calibri" pitchFamily="34" charset="0"/>
              </a:rPr>
              <a:t>means small alcohol molecules are </a:t>
            </a:r>
            <a:r>
              <a:rPr lang="en-AU" sz="2000" b="1" dirty="0">
                <a:latin typeface="Calibri" pitchFamily="34" charset="0"/>
                <a:cs typeface="Calibri" pitchFamily="34" charset="0"/>
              </a:rPr>
              <a:t>highly soluble in water</a:t>
            </a:r>
            <a:r>
              <a:rPr lang="en-AU" sz="2000" dirty="0">
                <a:latin typeface="Calibri" pitchFamily="34" charset="0"/>
                <a:cs typeface="Calibri" pitchFamily="34" charset="0"/>
              </a:rPr>
              <a:t>.  However as the length of the non-polar hydrocarbon chain increases this solubility in water decreases</a:t>
            </a:r>
            <a:r>
              <a:rPr lang="en-AU" sz="2000" dirty="0" smtClean="0">
                <a:latin typeface="Calibri" pitchFamily="34" charset="0"/>
                <a:cs typeface="Calibri" pitchFamily="34" charset="0"/>
              </a:rPr>
              <a:t>.</a:t>
            </a:r>
          </a:p>
          <a:p>
            <a:r>
              <a:rPr lang="en-NZ" sz="2000" b="1" dirty="0" smtClean="0">
                <a:latin typeface="Calibri" pitchFamily="34" charset="0"/>
                <a:cs typeface="Calibri" pitchFamily="34" charset="0"/>
              </a:rPr>
              <a:t>Chemical properties</a:t>
            </a:r>
            <a:r>
              <a:rPr lang="en-NZ" sz="2000" dirty="0" smtClean="0">
                <a:latin typeface="Calibri" pitchFamily="34" charset="0"/>
                <a:cs typeface="Calibri" pitchFamily="34" charset="0"/>
              </a:rPr>
              <a:t>: Aqueous solutions are neutral.  The presence of the OH group in this molecule is NOT the same as the OH- in sodium hydroxide, </a:t>
            </a:r>
            <a:r>
              <a:rPr lang="en-NZ" sz="2000" dirty="0" err="1" smtClean="0">
                <a:latin typeface="Calibri" pitchFamily="34" charset="0"/>
                <a:cs typeface="Calibri" pitchFamily="34" charset="0"/>
              </a:rPr>
              <a:t>NaOH</a:t>
            </a:r>
            <a:r>
              <a:rPr lang="en-NZ" sz="2000" dirty="0" smtClean="0">
                <a:latin typeface="Calibri" pitchFamily="34" charset="0"/>
                <a:cs typeface="Calibri" pitchFamily="34" charset="0"/>
              </a:rPr>
              <a:t> (an ionic compound). </a:t>
            </a:r>
            <a:endParaRPr lang="en-NZ" sz="2000" dirty="0">
              <a:latin typeface="Calibri" pitchFamily="34" charset="0"/>
              <a:cs typeface="Calibri" pitchFamily="34" charset="0"/>
            </a:endParaRPr>
          </a:p>
        </p:txBody>
      </p:sp>
      <p:sp>
        <p:nvSpPr>
          <p:cNvPr id="8" name="TextBox 7"/>
          <p:cNvSpPr txBox="1"/>
          <p:nvPr/>
        </p:nvSpPr>
        <p:spPr>
          <a:xfrm>
            <a:off x="179513" y="404665"/>
            <a:ext cx="8712969" cy="461665"/>
          </a:xfrm>
          <a:prstGeom prst="rect">
            <a:avLst/>
          </a:prstGeom>
          <a:solidFill>
            <a:srgbClr val="67FB03"/>
          </a:solidFill>
          <a:ln>
            <a:solidFill>
              <a:schemeClr val="tx1"/>
            </a:solidFill>
          </a:ln>
        </p:spPr>
        <p:txBody>
          <a:bodyPr wrap="square" rtlCol="0">
            <a:spAutoFit/>
          </a:bodyPr>
          <a:lstStyle/>
          <a:p>
            <a:pPr algn="ctr"/>
            <a:r>
              <a:rPr lang="en-NZ" sz="2400" b="1" dirty="0" smtClean="0">
                <a:latin typeface="+mn-lt"/>
              </a:rPr>
              <a:t>Alcohol properties</a:t>
            </a:r>
            <a:endParaRPr lang="en-NZ" sz="2400" b="1" dirty="0">
              <a:latin typeface="+mn-lt"/>
            </a:endParaRPr>
          </a:p>
        </p:txBody>
      </p:sp>
      <p:pic>
        <p:nvPicPr>
          <p:cNvPr id="8194" name="Picture 2" descr="http://www.eoearth.org/files/120501_120600/120561/288px-Ethanol-3D-structurecreativecomm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9" y="4609801"/>
            <a:ext cx="3286708" cy="22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0244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3" y="404665"/>
            <a:ext cx="8712969" cy="461665"/>
          </a:xfrm>
          <a:prstGeom prst="rect">
            <a:avLst/>
          </a:prstGeom>
          <a:solidFill>
            <a:srgbClr val="67FB03"/>
          </a:solidFill>
          <a:ln>
            <a:solidFill>
              <a:schemeClr val="tx1"/>
            </a:solidFill>
          </a:ln>
        </p:spPr>
        <p:txBody>
          <a:bodyPr wrap="square" rtlCol="0">
            <a:spAutoFit/>
          </a:bodyPr>
          <a:lstStyle/>
          <a:p>
            <a:pPr algn="ctr"/>
            <a:r>
              <a:rPr lang="en-NZ" sz="2400" b="1" dirty="0" smtClean="0">
                <a:latin typeface="+mn-lt"/>
              </a:rPr>
              <a:t>Summary of solubility in Water - Alcohol</a:t>
            </a:r>
            <a:endParaRPr lang="en-NZ" sz="2400" b="1" dirty="0">
              <a:latin typeface="+mn-lt"/>
            </a:endParaRPr>
          </a:p>
        </p:txBody>
      </p:sp>
      <p:sp>
        <p:nvSpPr>
          <p:cNvPr id="7" name="TextBox 6"/>
          <p:cNvSpPr txBox="1"/>
          <p:nvPr/>
        </p:nvSpPr>
        <p:spPr>
          <a:xfrm>
            <a:off x="255812" y="1124745"/>
            <a:ext cx="8496945" cy="1015663"/>
          </a:xfrm>
          <a:prstGeom prst="rect">
            <a:avLst/>
          </a:prstGeom>
          <a:solidFill>
            <a:schemeClr val="bg1"/>
          </a:solidFill>
          <a:ln>
            <a:solidFill>
              <a:schemeClr val="tx1"/>
            </a:solidFill>
          </a:ln>
        </p:spPr>
        <p:txBody>
          <a:bodyPr wrap="square" rtlCol="0">
            <a:spAutoFit/>
          </a:bodyPr>
          <a:lstStyle/>
          <a:p>
            <a:r>
              <a:rPr lang="en-NZ" sz="2000" dirty="0" smtClean="0">
                <a:latin typeface="Calibri" pitchFamily="34" charset="0"/>
                <a:cs typeface="Calibri" pitchFamily="34" charset="0"/>
              </a:rPr>
              <a:t>Alcohols: </a:t>
            </a:r>
            <a:r>
              <a:rPr lang="en-NZ" sz="2000" b="1" dirty="0" smtClean="0">
                <a:latin typeface="Calibri" pitchFamily="34" charset="0"/>
                <a:cs typeface="Calibri" pitchFamily="34" charset="0"/>
              </a:rPr>
              <a:t>Soluble in water. </a:t>
            </a:r>
            <a:r>
              <a:rPr lang="en-NZ" sz="2000" dirty="0" smtClean="0">
                <a:latin typeface="Calibri" pitchFamily="34" charset="0"/>
                <a:cs typeface="Calibri" pitchFamily="34" charset="0"/>
              </a:rPr>
              <a:t>These molecules are polar (due to the –OH end) and water, also being polar, will bond with the alcohol. The alcohol molecules will therefore disperse and mix within the water molecules.</a:t>
            </a:r>
            <a:endParaRPr lang="en-NZ" sz="2000" dirty="0">
              <a:latin typeface="Calibri" pitchFamily="34" charset="0"/>
              <a:cs typeface="Calibri" pitchFamily="34" charset="0"/>
            </a:endParaRPr>
          </a:p>
        </p:txBody>
      </p:sp>
      <p:pic>
        <p:nvPicPr>
          <p:cNvPr id="11266" name="Picture 2" descr="http://www.mpcfaculty.net/mark_bishop/Water_Ethanol_mixing_CS.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3011" y="2564905"/>
            <a:ext cx="8045972" cy="46960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45231" y="2276872"/>
            <a:ext cx="3780420" cy="1077218"/>
          </a:xfrm>
          <a:prstGeom prst="rect">
            <a:avLst/>
          </a:prstGeom>
          <a:solidFill>
            <a:schemeClr val="bg1"/>
          </a:solidFill>
        </p:spPr>
        <p:txBody>
          <a:bodyPr wrap="square" rtlCol="0">
            <a:spAutoFit/>
          </a:bodyPr>
          <a:lstStyle/>
          <a:p>
            <a:r>
              <a:rPr lang="en-NZ" sz="1600" dirty="0" smtClean="0">
                <a:latin typeface="Calibri" pitchFamily="34" charset="0"/>
                <a:cs typeface="Calibri" pitchFamily="34" charset="0"/>
              </a:rPr>
              <a:t>At the instant ethanol and water are mixed the ethanol floats on top of the water</a:t>
            </a:r>
          </a:p>
          <a:p>
            <a:endParaRPr lang="en-NZ" sz="1600" dirty="0" smtClean="0">
              <a:latin typeface="Calibri" pitchFamily="34" charset="0"/>
              <a:cs typeface="Calibri" pitchFamily="34" charset="0"/>
            </a:endParaRPr>
          </a:p>
          <a:p>
            <a:endParaRPr lang="en-NZ" sz="1600" dirty="0">
              <a:latin typeface="Calibri" pitchFamily="34" charset="0"/>
              <a:cs typeface="Calibri" pitchFamily="34" charset="0"/>
            </a:endParaRPr>
          </a:p>
        </p:txBody>
      </p:sp>
      <p:sp>
        <p:nvSpPr>
          <p:cNvPr id="11" name="TextBox 10"/>
          <p:cNvSpPr txBox="1"/>
          <p:nvPr/>
        </p:nvSpPr>
        <p:spPr>
          <a:xfrm>
            <a:off x="4878051" y="2259624"/>
            <a:ext cx="3780420" cy="1077218"/>
          </a:xfrm>
          <a:prstGeom prst="rect">
            <a:avLst/>
          </a:prstGeom>
          <a:solidFill>
            <a:schemeClr val="bg1"/>
          </a:solidFill>
        </p:spPr>
        <p:txBody>
          <a:bodyPr wrap="square" rtlCol="0">
            <a:spAutoFit/>
          </a:bodyPr>
          <a:lstStyle/>
          <a:p>
            <a:r>
              <a:rPr lang="en-NZ" sz="1600" dirty="0" smtClean="0">
                <a:latin typeface="Calibri" pitchFamily="34" charset="0"/>
                <a:cs typeface="Calibri" pitchFamily="34" charset="0"/>
              </a:rPr>
              <a:t>Because the attractions between their molecules are similar, the molecules mix freely, allowing each substance to disperse into the other</a:t>
            </a:r>
          </a:p>
        </p:txBody>
      </p:sp>
      <p:sp>
        <p:nvSpPr>
          <p:cNvPr id="10" name="Rectangle 9"/>
          <p:cNvSpPr/>
          <p:nvPr/>
        </p:nvSpPr>
        <p:spPr>
          <a:xfrm>
            <a:off x="4878050" y="3336842"/>
            <a:ext cx="1278127"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TextBox 12"/>
          <p:cNvSpPr txBox="1"/>
          <p:nvPr/>
        </p:nvSpPr>
        <p:spPr>
          <a:xfrm>
            <a:off x="908583" y="3249676"/>
            <a:ext cx="1152128" cy="1323439"/>
          </a:xfrm>
          <a:prstGeom prst="rect">
            <a:avLst/>
          </a:prstGeom>
          <a:solidFill>
            <a:schemeClr val="bg1"/>
          </a:solidFill>
        </p:spPr>
        <p:txBody>
          <a:bodyPr wrap="square" rtlCol="0">
            <a:spAutoFit/>
          </a:bodyPr>
          <a:lstStyle/>
          <a:p>
            <a:r>
              <a:rPr lang="en-NZ" sz="1600" dirty="0" smtClean="0">
                <a:latin typeface="Calibri" pitchFamily="34" charset="0"/>
                <a:cs typeface="Calibri" pitchFamily="34" charset="0"/>
              </a:rPr>
              <a:t>Hydrogen bonds between ethanol molecules.</a:t>
            </a:r>
          </a:p>
        </p:txBody>
      </p:sp>
      <p:sp>
        <p:nvSpPr>
          <p:cNvPr id="14" name="TextBox 13"/>
          <p:cNvSpPr txBox="1"/>
          <p:nvPr/>
        </p:nvSpPr>
        <p:spPr>
          <a:xfrm>
            <a:off x="4211643" y="3717033"/>
            <a:ext cx="1152128" cy="1361912"/>
          </a:xfrm>
          <a:prstGeom prst="rect">
            <a:avLst/>
          </a:prstGeom>
          <a:solidFill>
            <a:schemeClr val="bg1"/>
          </a:solidFill>
        </p:spPr>
        <p:txBody>
          <a:bodyPr wrap="square" rtlCol="0">
            <a:spAutoFit/>
          </a:bodyPr>
          <a:lstStyle/>
          <a:p>
            <a:r>
              <a:rPr lang="en-NZ" sz="1600" dirty="0" smtClean="0">
                <a:latin typeface="Calibri" pitchFamily="34" charset="0"/>
                <a:cs typeface="Calibri" pitchFamily="34" charset="0"/>
              </a:rPr>
              <a:t>Hydrogen bonds between water molecules.</a:t>
            </a:r>
          </a:p>
        </p:txBody>
      </p:sp>
      <p:sp>
        <p:nvSpPr>
          <p:cNvPr id="15" name="TextBox 14"/>
          <p:cNvSpPr txBox="1"/>
          <p:nvPr/>
        </p:nvSpPr>
        <p:spPr>
          <a:xfrm>
            <a:off x="7740353" y="3717033"/>
            <a:ext cx="1152128" cy="1569660"/>
          </a:xfrm>
          <a:prstGeom prst="rect">
            <a:avLst/>
          </a:prstGeom>
          <a:solidFill>
            <a:schemeClr val="bg1"/>
          </a:solidFill>
        </p:spPr>
        <p:txBody>
          <a:bodyPr wrap="square" rtlCol="0">
            <a:spAutoFit/>
          </a:bodyPr>
          <a:lstStyle/>
          <a:p>
            <a:r>
              <a:rPr lang="en-NZ" sz="1600" dirty="0" smtClean="0">
                <a:latin typeface="Calibri" pitchFamily="34" charset="0"/>
                <a:cs typeface="Calibri" pitchFamily="34" charset="0"/>
              </a:rPr>
              <a:t>Hydrogen bonds between ethanol and water molecules.</a:t>
            </a:r>
          </a:p>
        </p:txBody>
      </p:sp>
      <p:sp>
        <p:nvSpPr>
          <p:cNvPr id="16" name="TextBox 15"/>
          <p:cNvSpPr txBox="1"/>
          <p:nvPr/>
        </p:nvSpPr>
        <p:spPr>
          <a:xfrm>
            <a:off x="2204578" y="6442463"/>
            <a:ext cx="2286881" cy="338554"/>
          </a:xfrm>
          <a:prstGeom prst="rect">
            <a:avLst/>
          </a:prstGeom>
          <a:noFill/>
        </p:spPr>
        <p:txBody>
          <a:bodyPr wrap="square" rtlCol="0">
            <a:spAutoFit/>
          </a:bodyPr>
          <a:lstStyle/>
          <a:p>
            <a:r>
              <a:rPr lang="en-NZ" sz="1600" dirty="0" smtClean="0">
                <a:latin typeface="Calibri" pitchFamily="34" charset="0"/>
                <a:cs typeface="Calibri" pitchFamily="34" charset="0"/>
              </a:rPr>
              <a:t>Ethanol and water mix.</a:t>
            </a:r>
          </a:p>
        </p:txBody>
      </p:sp>
      <p:sp>
        <p:nvSpPr>
          <p:cNvPr id="12" name="Rectangle 11"/>
          <p:cNvSpPr/>
          <p:nvPr/>
        </p:nvSpPr>
        <p:spPr>
          <a:xfrm>
            <a:off x="2411761" y="6093296"/>
            <a:ext cx="1799883"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6386991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NZ" smtClean="0"/>
              <a:t>GZ Science Resources 2013</a:t>
            </a:r>
            <a:endParaRPr lang="en-NZ"/>
          </a:p>
        </p:txBody>
      </p:sp>
      <p:sp>
        <p:nvSpPr>
          <p:cNvPr id="3" name="TextBox 2"/>
          <p:cNvSpPr txBox="1"/>
          <p:nvPr/>
        </p:nvSpPr>
        <p:spPr>
          <a:xfrm>
            <a:off x="179513" y="404665"/>
            <a:ext cx="8712969" cy="461665"/>
          </a:xfrm>
          <a:prstGeom prst="rect">
            <a:avLst/>
          </a:prstGeom>
          <a:solidFill>
            <a:srgbClr val="67FB03"/>
          </a:solidFill>
          <a:ln>
            <a:solidFill>
              <a:schemeClr val="tx1"/>
            </a:solidFill>
          </a:ln>
        </p:spPr>
        <p:txBody>
          <a:bodyPr wrap="square" rtlCol="0">
            <a:spAutoFit/>
          </a:bodyPr>
          <a:lstStyle/>
          <a:p>
            <a:pPr algn="ctr"/>
            <a:r>
              <a:rPr lang="en-NZ" sz="2400" b="1" dirty="0" smtClean="0">
                <a:latin typeface="+mn-lt"/>
              </a:rPr>
              <a:t>Summary of Boiling points</a:t>
            </a:r>
            <a:endParaRPr lang="en-NZ" sz="2400" b="1" dirty="0">
              <a:latin typeface="+mn-lt"/>
            </a:endParaRPr>
          </a:p>
        </p:txBody>
      </p:sp>
      <p:sp>
        <p:nvSpPr>
          <p:cNvPr id="4" name="TextBox 3"/>
          <p:cNvSpPr txBox="1"/>
          <p:nvPr/>
        </p:nvSpPr>
        <p:spPr>
          <a:xfrm>
            <a:off x="287525" y="980729"/>
            <a:ext cx="8496945" cy="2031325"/>
          </a:xfrm>
          <a:prstGeom prst="rect">
            <a:avLst/>
          </a:prstGeom>
          <a:solidFill>
            <a:schemeClr val="bg1"/>
          </a:solidFill>
          <a:ln>
            <a:solidFill>
              <a:schemeClr val="tx1"/>
            </a:solidFill>
          </a:ln>
        </p:spPr>
        <p:txBody>
          <a:bodyPr wrap="square" rtlCol="0">
            <a:spAutoFit/>
          </a:bodyPr>
          <a:lstStyle/>
          <a:p>
            <a:r>
              <a:rPr lang="en-NZ" dirty="0" smtClean="0">
                <a:latin typeface="Calibri" pitchFamily="34" charset="0"/>
                <a:cs typeface="Calibri" pitchFamily="34" charset="0"/>
              </a:rPr>
              <a:t>Alkanes: The smaller the alkane molecule the lower the boiling point and the more volatile (easier to combust) the alkane. As the molar mass (Mass number of all the atoms combined) increases, the boiling points also increase as the strength of the intermolecular (between molecules) attractions increases. </a:t>
            </a:r>
          </a:p>
          <a:p>
            <a:r>
              <a:rPr lang="en-NZ" dirty="0" smtClean="0">
                <a:latin typeface="Calibri" pitchFamily="34" charset="0"/>
                <a:cs typeface="Calibri" pitchFamily="34" charset="0"/>
              </a:rPr>
              <a:t>The alkanes methane to butane (C1 – C4) are all gases at room temperature</a:t>
            </a:r>
          </a:p>
          <a:p>
            <a:r>
              <a:rPr lang="en-NZ" dirty="0" smtClean="0">
                <a:latin typeface="Calibri" pitchFamily="34" charset="0"/>
                <a:cs typeface="Calibri" pitchFamily="34" charset="0"/>
              </a:rPr>
              <a:t>Alkanes with between 5C and 15C atoms are all liquids</a:t>
            </a:r>
          </a:p>
          <a:p>
            <a:r>
              <a:rPr lang="en-NZ" dirty="0" smtClean="0">
                <a:latin typeface="Calibri" pitchFamily="34" charset="0"/>
                <a:cs typeface="Calibri" pitchFamily="34" charset="0"/>
              </a:rPr>
              <a:t>Alkanes with over 15 C atoms are soft solids </a:t>
            </a:r>
            <a:endParaRPr lang="en-NZ" dirty="0">
              <a:latin typeface="Calibri" pitchFamily="34" charset="0"/>
              <a:cs typeface="Calibri" pitchFamily="34" charset="0"/>
            </a:endParaRPr>
          </a:p>
        </p:txBody>
      </p:sp>
      <p:sp>
        <p:nvSpPr>
          <p:cNvPr id="5" name="TextBox 4"/>
          <p:cNvSpPr txBox="1"/>
          <p:nvPr/>
        </p:nvSpPr>
        <p:spPr>
          <a:xfrm>
            <a:off x="287524" y="3164453"/>
            <a:ext cx="8496945" cy="923330"/>
          </a:xfrm>
          <a:prstGeom prst="rect">
            <a:avLst/>
          </a:prstGeom>
          <a:solidFill>
            <a:schemeClr val="bg1"/>
          </a:solidFill>
          <a:ln>
            <a:solidFill>
              <a:schemeClr val="tx1"/>
            </a:solidFill>
          </a:ln>
        </p:spPr>
        <p:txBody>
          <a:bodyPr wrap="square" rtlCol="0">
            <a:spAutoFit/>
          </a:bodyPr>
          <a:lstStyle/>
          <a:p>
            <a:r>
              <a:rPr lang="en-NZ" dirty="0" smtClean="0">
                <a:latin typeface="Calibri" pitchFamily="34" charset="0"/>
                <a:cs typeface="Calibri" pitchFamily="34" charset="0"/>
              </a:rPr>
              <a:t>Alkenes: The boiling point trend is similar to alkanes where the larger the number of C atoms in the chain the higher the boiling point. The equivalent length C chain alkene has a slightly higher point than that of the alkanes.</a:t>
            </a:r>
          </a:p>
        </p:txBody>
      </p:sp>
      <p:sp>
        <p:nvSpPr>
          <p:cNvPr id="6" name="TextBox 5"/>
          <p:cNvSpPr txBox="1"/>
          <p:nvPr/>
        </p:nvSpPr>
        <p:spPr>
          <a:xfrm>
            <a:off x="287525" y="4221089"/>
            <a:ext cx="8496945" cy="2031325"/>
          </a:xfrm>
          <a:prstGeom prst="rect">
            <a:avLst/>
          </a:prstGeom>
          <a:solidFill>
            <a:schemeClr val="bg1"/>
          </a:solidFill>
          <a:ln>
            <a:solidFill>
              <a:schemeClr val="tx1"/>
            </a:solidFill>
          </a:ln>
        </p:spPr>
        <p:txBody>
          <a:bodyPr wrap="square" rtlCol="0">
            <a:spAutoFit/>
          </a:bodyPr>
          <a:lstStyle/>
          <a:p>
            <a:r>
              <a:rPr lang="en-NZ" dirty="0" smtClean="0">
                <a:latin typeface="Calibri" pitchFamily="34" charset="0"/>
                <a:cs typeface="Calibri" pitchFamily="34" charset="0"/>
              </a:rPr>
              <a:t>Alcohols: </a:t>
            </a:r>
            <a:r>
              <a:rPr lang="en-NZ" dirty="0">
                <a:latin typeface="Calibri" pitchFamily="34" charset="0"/>
                <a:cs typeface="Calibri" pitchFamily="34" charset="0"/>
              </a:rPr>
              <a:t>The boiling point trend is similar to </a:t>
            </a:r>
            <a:r>
              <a:rPr lang="en-NZ" dirty="0" smtClean="0">
                <a:latin typeface="Calibri" pitchFamily="34" charset="0"/>
                <a:cs typeface="Calibri" pitchFamily="34" charset="0"/>
              </a:rPr>
              <a:t>both alkanes and alkenes where </a:t>
            </a:r>
            <a:r>
              <a:rPr lang="en-NZ" dirty="0">
                <a:latin typeface="Calibri" pitchFamily="34" charset="0"/>
                <a:cs typeface="Calibri" pitchFamily="34" charset="0"/>
              </a:rPr>
              <a:t>the larger the number of C atoms in the chain the higher the boiling point</a:t>
            </a:r>
            <a:r>
              <a:rPr lang="en-NZ" dirty="0" smtClean="0">
                <a:latin typeface="Calibri" pitchFamily="34" charset="0"/>
                <a:cs typeface="Calibri" pitchFamily="34" charset="0"/>
              </a:rPr>
              <a:t>.</a:t>
            </a:r>
          </a:p>
          <a:p>
            <a:r>
              <a:rPr lang="en-NZ" dirty="0" smtClean="0">
                <a:latin typeface="Calibri" pitchFamily="34" charset="0"/>
                <a:cs typeface="Calibri" pitchFamily="34" charset="0"/>
              </a:rPr>
              <a:t>The boiling point is higher than both alkanes and alkenes as the intermolecular bonding is stronger due to being a polar molecule– which creates a positive and negative end and hold the individual alcohol molecules together stronger and thus needs more energy to break them (heat energy)</a:t>
            </a:r>
          </a:p>
          <a:p>
            <a:r>
              <a:rPr lang="en-NZ" dirty="0" smtClean="0">
                <a:latin typeface="Calibri" pitchFamily="34" charset="0"/>
                <a:cs typeface="Calibri" pitchFamily="34" charset="0"/>
              </a:rPr>
              <a:t>Even small chain alcohols are liquid at room temperature</a:t>
            </a:r>
            <a:endParaRPr lang="en-NZ" dirty="0">
              <a:latin typeface="Calibri" pitchFamily="34" charset="0"/>
              <a:cs typeface="Calibri" pitchFamily="34" charset="0"/>
            </a:endParaRPr>
          </a:p>
        </p:txBody>
      </p:sp>
    </p:spTree>
    <p:extLst>
      <p:ext uri="{BB962C8B-B14F-4D97-AF65-F5344CB8AC3E}">
        <p14:creationId xmlns:p14="http://schemas.microsoft.com/office/powerpoint/2010/main" val="3769813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12"/>
          <p:cNvSpPr>
            <a:spLocks noGrp="1" noChangeArrowheads="1"/>
          </p:cNvSpPr>
          <p:nvPr>
            <p:ph type="title" idx="4294967295"/>
          </p:nvPr>
        </p:nvSpPr>
        <p:spPr>
          <a:xfrm>
            <a:off x="381000" y="381000"/>
            <a:ext cx="8229600" cy="381000"/>
          </a:xfrm>
          <a:solidFill>
            <a:srgbClr val="67FB03"/>
          </a:solidFill>
          <a:ln w="12700">
            <a:solidFill>
              <a:schemeClr val="hlink"/>
            </a:solidFill>
            <a:miter lim="800000"/>
            <a:headEnd/>
            <a:tailEnd/>
          </a:ln>
        </p:spPr>
        <p:txBody>
          <a:bodyPr>
            <a:noAutofit/>
          </a:bodyPr>
          <a:lstStyle/>
          <a:p>
            <a:pPr eaLnBrk="1" hangingPunct="1"/>
            <a:r>
              <a:rPr lang="en-NZ" sz="2400" b="1" dirty="0" smtClean="0">
                <a:solidFill>
                  <a:schemeClr val="tx1"/>
                </a:solidFill>
                <a:latin typeface="+mn-lt"/>
                <a:cs typeface="Calibri" pitchFamily="34" charset="0"/>
              </a:rPr>
              <a:t>Organic Chemistry Formula</a:t>
            </a:r>
            <a:endParaRPr lang="en-US" sz="2400" b="1" dirty="0" smtClean="0">
              <a:solidFill>
                <a:schemeClr val="tx1"/>
              </a:solidFill>
              <a:latin typeface="+mn-lt"/>
              <a:cs typeface="Calibri" pitchFamily="34" charset="0"/>
            </a:endParaRPr>
          </a:p>
        </p:txBody>
      </p:sp>
      <p:sp>
        <p:nvSpPr>
          <p:cNvPr id="4099" name="Rectangle 3"/>
          <p:cNvSpPr>
            <a:spLocks noGrp="1" noChangeArrowheads="1"/>
          </p:cNvSpPr>
          <p:nvPr>
            <p:ph idx="4294967295"/>
          </p:nvPr>
        </p:nvSpPr>
        <p:spPr>
          <a:xfrm>
            <a:off x="457200" y="1219201"/>
            <a:ext cx="8229600" cy="5059363"/>
          </a:xfrm>
          <a:solidFill>
            <a:srgbClr val="FFFFFF"/>
          </a:solidFill>
          <a:ln w="19050">
            <a:solidFill>
              <a:schemeClr val="tx1"/>
            </a:solidFill>
            <a:miter lim="800000"/>
            <a:headEnd/>
            <a:tailEnd/>
          </a:ln>
        </p:spPr>
        <p:txBody>
          <a:bodyPr/>
          <a:lstStyle/>
          <a:p>
            <a:pPr eaLnBrk="1" hangingPunct="1">
              <a:lnSpc>
                <a:spcPct val="80000"/>
              </a:lnSpc>
              <a:buFontTx/>
              <a:buNone/>
            </a:pPr>
            <a:r>
              <a:rPr lang="en-US" sz="2400" b="1" dirty="0" smtClean="0">
                <a:latin typeface="Calibri" pitchFamily="34" charset="0"/>
                <a:cs typeface="Calibri" pitchFamily="34" charset="0"/>
              </a:rPr>
              <a:t>Molecular Formula</a:t>
            </a:r>
            <a:r>
              <a:rPr lang="en-US" sz="2400" dirty="0" smtClean="0">
                <a:latin typeface="Calibri" pitchFamily="34" charset="0"/>
                <a:cs typeface="Calibri" pitchFamily="34" charset="0"/>
              </a:rPr>
              <a:t> – type and number of each atom.</a:t>
            </a:r>
          </a:p>
          <a:p>
            <a:pPr eaLnBrk="1" hangingPunct="1">
              <a:lnSpc>
                <a:spcPct val="80000"/>
              </a:lnSpc>
              <a:buFontTx/>
              <a:buNone/>
            </a:pPr>
            <a:r>
              <a:rPr lang="en-US" sz="2400" dirty="0" smtClean="0">
                <a:latin typeface="Calibri" pitchFamily="34" charset="0"/>
                <a:cs typeface="Calibri" pitchFamily="34" charset="0"/>
              </a:rPr>
              <a:t>i.e.  Propane  C</a:t>
            </a:r>
            <a:r>
              <a:rPr lang="en-US" sz="1400" dirty="0" smtClean="0">
                <a:latin typeface="Calibri" pitchFamily="34" charset="0"/>
                <a:cs typeface="Calibri" pitchFamily="34" charset="0"/>
              </a:rPr>
              <a:t>3</a:t>
            </a:r>
            <a:r>
              <a:rPr lang="en-US" sz="2400" dirty="0" smtClean="0">
                <a:latin typeface="Calibri" pitchFamily="34" charset="0"/>
                <a:cs typeface="Calibri" pitchFamily="34" charset="0"/>
              </a:rPr>
              <a:t>H</a:t>
            </a:r>
            <a:r>
              <a:rPr lang="en-US" sz="1400" dirty="0" smtClean="0">
                <a:latin typeface="Calibri" pitchFamily="34" charset="0"/>
                <a:cs typeface="Calibri" pitchFamily="34" charset="0"/>
              </a:rPr>
              <a:t>8 </a:t>
            </a:r>
          </a:p>
          <a:p>
            <a:pPr eaLnBrk="1" hangingPunct="1">
              <a:lnSpc>
                <a:spcPct val="80000"/>
              </a:lnSpc>
              <a:buFontTx/>
              <a:buNone/>
            </a:pPr>
            <a:r>
              <a:rPr lang="en-US" sz="2400" b="1" dirty="0" smtClean="0">
                <a:latin typeface="Calibri" pitchFamily="34" charset="0"/>
                <a:cs typeface="Calibri" pitchFamily="34" charset="0"/>
              </a:rPr>
              <a:t>Structural Formula</a:t>
            </a:r>
            <a:r>
              <a:rPr lang="en-US" sz="2400" dirty="0" smtClean="0">
                <a:latin typeface="Calibri" pitchFamily="34" charset="0"/>
                <a:cs typeface="Calibri" pitchFamily="34" charset="0"/>
              </a:rPr>
              <a:t> – placement of each atom.</a:t>
            </a:r>
          </a:p>
          <a:p>
            <a:pPr eaLnBrk="1" hangingPunct="1">
              <a:lnSpc>
                <a:spcPct val="80000"/>
              </a:lnSpc>
              <a:buFontTx/>
              <a:buNone/>
            </a:pPr>
            <a:endParaRPr lang="en-US" sz="2400" dirty="0" smtClean="0">
              <a:latin typeface="Calibri" pitchFamily="34" charset="0"/>
              <a:cs typeface="Calibri" pitchFamily="34" charset="0"/>
            </a:endParaRPr>
          </a:p>
          <a:p>
            <a:pPr eaLnBrk="1" hangingPunct="1">
              <a:lnSpc>
                <a:spcPct val="80000"/>
              </a:lnSpc>
              <a:buFontTx/>
              <a:buNone/>
            </a:pPr>
            <a:r>
              <a:rPr lang="en-US" sz="2400" b="1" dirty="0" smtClean="0">
                <a:latin typeface="Calibri" pitchFamily="34" charset="0"/>
                <a:cs typeface="Calibri" pitchFamily="34" charset="0"/>
              </a:rPr>
              <a:t>Condensed Structural Formula</a:t>
            </a:r>
            <a:r>
              <a:rPr lang="en-US" sz="2400" dirty="0" smtClean="0">
                <a:latin typeface="Calibri" pitchFamily="34" charset="0"/>
                <a:cs typeface="Calibri" pitchFamily="34" charset="0"/>
              </a:rPr>
              <a:t> </a:t>
            </a:r>
          </a:p>
          <a:p>
            <a:pPr eaLnBrk="1" hangingPunct="1">
              <a:lnSpc>
                <a:spcPct val="80000"/>
              </a:lnSpc>
              <a:buFontTx/>
              <a:buNone/>
            </a:pPr>
            <a:r>
              <a:rPr lang="en-US" sz="2400" dirty="0" smtClean="0">
                <a:latin typeface="Calibri" pitchFamily="34" charset="0"/>
                <a:cs typeface="Calibri" pitchFamily="34" charset="0"/>
              </a:rPr>
              <a:t>  CH</a:t>
            </a:r>
            <a:r>
              <a:rPr lang="en-US" sz="1400" dirty="0" smtClean="0">
                <a:latin typeface="Calibri" pitchFamily="34" charset="0"/>
                <a:cs typeface="Calibri" pitchFamily="34" charset="0"/>
              </a:rPr>
              <a:t>3</a:t>
            </a:r>
            <a:r>
              <a:rPr lang="en-US" sz="2400" dirty="0" smtClean="0">
                <a:latin typeface="Calibri" pitchFamily="34" charset="0"/>
                <a:cs typeface="Calibri" pitchFamily="34" charset="0"/>
              </a:rPr>
              <a:t>-CH</a:t>
            </a:r>
            <a:r>
              <a:rPr lang="en-US" sz="1400" dirty="0" smtClean="0">
                <a:latin typeface="Calibri" pitchFamily="34" charset="0"/>
                <a:cs typeface="Calibri" pitchFamily="34" charset="0"/>
              </a:rPr>
              <a:t>2</a:t>
            </a:r>
            <a:r>
              <a:rPr lang="en-US" sz="2400" dirty="0" smtClean="0">
                <a:latin typeface="Calibri" pitchFamily="34" charset="0"/>
                <a:cs typeface="Calibri" pitchFamily="34" charset="0"/>
              </a:rPr>
              <a:t>-CH</a:t>
            </a:r>
            <a:r>
              <a:rPr lang="en-US" sz="1400" dirty="0" smtClean="0">
                <a:latin typeface="Calibri" pitchFamily="34" charset="0"/>
                <a:cs typeface="Calibri" pitchFamily="34" charset="0"/>
              </a:rPr>
              <a:t>3</a:t>
            </a:r>
          </a:p>
          <a:p>
            <a:pPr eaLnBrk="1" hangingPunct="1">
              <a:lnSpc>
                <a:spcPct val="80000"/>
              </a:lnSpc>
              <a:buFontTx/>
              <a:buNone/>
            </a:pPr>
            <a:endParaRPr lang="en-US" sz="2400" dirty="0" smtClean="0">
              <a:latin typeface="Calibri" pitchFamily="34" charset="0"/>
              <a:cs typeface="Calibri" pitchFamily="34" charset="0"/>
            </a:endParaRPr>
          </a:p>
          <a:p>
            <a:pPr eaLnBrk="1" hangingPunct="1">
              <a:lnSpc>
                <a:spcPct val="80000"/>
              </a:lnSpc>
              <a:buFontTx/>
              <a:buNone/>
            </a:pPr>
            <a:r>
              <a:rPr lang="en-US" sz="2400" dirty="0" smtClean="0">
                <a:latin typeface="Calibri" pitchFamily="34" charset="0"/>
                <a:cs typeface="Calibri" pitchFamily="34" charset="0"/>
              </a:rPr>
              <a:t>Structural </a:t>
            </a:r>
            <a:r>
              <a:rPr lang="en-US" sz="2400" b="1" dirty="0" smtClean="0">
                <a:latin typeface="Calibri" pitchFamily="34" charset="0"/>
                <a:cs typeface="Calibri" pitchFamily="34" charset="0"/>
              </a:rPr>
              <a:t>isomers</a:t>
            </a:r>
            <a:r>
              <a:rPr lang="en-US" sz="2400" dirty="0" smtClean="0">
                <a:latin typeface="Calibri" pitchFamily="34" charset="0"/>
                <a:cs typeface="Calibri" pitchFamily="34" charset="0"/>
              </a:rPr>
              <a:t> are molecules with </a:t>
            </a:r>
          </a:p>
          <a:p>
            <a:pPr eaLnBrk="1" hangingPunct="1">
              <a:lnSpc>
                <a:spcPct val="80000"/>
              </a:lnSpc>
              <a:buFontTx/>
              <a:buNone/>
            </a:pPr>
            <a:r>
              <a:rPr lang="en-US" sz="2400" dirty="0" smtClean="0">
                <a:latin typeface="Calibri" pitchFamily="34" charset="0"/>
                <a:cs typeface="Calibri" pitchFamily="34" charset="0"/>
              </a:rPr>
              <a:t>the same molecular formula but </a:t>
            </a:r>
            <a:r>
              <a:rPr lang="en-US" sz="2400" b="1" dirty="0" smtClean="0">
                <a:latin typeface="Calibri" pitchFamily="34" charset="0"/>
                <a:cs typeface="Calibri" pitchFamily="34" charset="0"/>
              </a:rPr>
              <a:t>different</a:t>
            </a:r>
            <a:r>
              <a:rPr lang="en-US" sz="2400" dirty="0" smtClean="0">
                <a:latin typeface="Calibri" pitchFamily="34" charset="0"/>
                <a:cs typeface="Calibri" pitchFamily="34" charset="0"/>
              </a:rPr>
              <a:t> </a:t>
            </a:r>
          </a:p>
          <a:p>
            <a:pPr eaLnBrk="1" hangingPunct="1">
              <a:lnSpc>
                <a:spcPct val="80000"/>
              </a:lnSpc>
              <a:buFontTx/>
              <a:buNone/>
            </a:pPr>
            <a:r>
              <a:rPr lang="en-US" sz="2400" dirty="0" smtClean="0">
                <a:latin typeface="Calibri" pitchFamily="34" charset="0"/>
                <a:cs typeface="Calibri" pitchFamily="34" charset="0"/>
              </a:rPr>
              <a:t>structural formula.</a:t>
            </a:r>
          </a:p>
          <a:p>
            <a:pPr eaLnBrk="1" hangingPunct="1">
              <a:lnSpc>
                <a:spcPct val="80000"/>
              </a:lnSpc>
              <a:buFontTx/>
              <a:buNone/>
            </a:pPr>
            <a:endParaRPr lang="en-US" sz="2400" dirty="0" smtClean="0">
              <a:latin typeface="Calibri" pitchFamily="34" charset="0"/>
              <a:cs typeface="Calibri" pitchFamily="34" charset="0"/>
            </a:endParaRPr>
          </a:p>
          <a:p>
            <a:pPr eaLnBrk="1" hangingPunct="1">
              <a:lnSpc>
                <a:spcPct val="80000"/>
              </a:lnSpc>
              <a:buFontTx/>
              <a:buNone/>
            </a:pPr>
            <a:r>
              <a:rPr lang="en-US" sz="2400" dirty="0" smtClean="0">
                <a:latin typeface="Calibri" pitchFamily="34" charset="0"/>
                <a:cs typeface="Calibri" pitchFamily="34" charset="0"/>
              </a:rPr>
              <a:t>How many ways can you draw C</a:t>
            </a:r>
            <a:r>
              <a:rPr lang="en-US" sz="2400" baseline="-25000" dirty="0" smtClean="0">
                <a:latin typeface="Calibri" pitchFamily="34" charset="0"/>
                <a:cs typeface="Calibri" pitchFamily="34" charset="0"/>
              </a:rPr>
              <a:t>6</a:t>
            </a:r>
            <a:r>
              <a:rPr lang="en-US" sz="2400" dirty="0" smtClean="0">
                <a:latin typeface="Calibri" pitchFamily="34" charset="0"/>
                <a:cs typeface="Calibri" pitchFamily="34" charset="0"/>
              </a:rPr>
              <a:t>H</a:t>
            </a:r>
            <a:r>
              <a:rPr lang="en-US" sz="2400" baseline="-25000" dirty="0" smtClean="0">
                <a:latin typeface="Calibri" pitchFamily="34" charset="0"/>
                <a:cs typeface="Calibri" pitchFamily="34" charset="0"/>
              </a:rPr>
              <a:t>14 ?</a:t>
            </a:r>
          </a:p>
          <a:p>
            <a:pPr eaLnBrk="1" hangingPunct="1">
              <a:lnSpc>
                <a:spcPct val="80000"/>
              </a:lnSpc>
              <a:buFontTx/>
              <a:buNone/>
            </a:pPr>
            <a:r>
              <a:rPr lang="en-US" sz="2400" dirty="0" smtClean="0"/>
              <a:t>   </a:t>
            </a:r>
          </a:p>
        </p:txBody>
      </p:sp>
      <p:pic>
        <p:nvPicPr>
          <p:cNvPr id="410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2514601"/>
            <a:ext cx="1854200" cy="2767013"/>
          </a:xfrm>
          <a:prstGeom prst="rect">
            <a:avLst/>
          </a:prstGeom>
          <a:solidFill>
            <a:srgbClr val="E2FFC5"/>
          </a:solidFill>
          <a:ln w="19050">
            <a:solidFill>
              <a:schemeClr val="tx1"/>
            </a:solidFill>
            <a:miter lim="800000"/>
            <a:headEnd/>
            <a:tailEnd/>
          </a:ln>
        </p:spPr>
      </p:pic>
      <p:sp>
        <p:nvSpPr>
          <p:cNvPr id="2" name="Footer Placeholder 1"/>
          <p:cNvSpPr>
            <a:spLocks noGrp="1"/>
          </p:cNvSpPr>
          <p:nvPr>
            <p:ph type="ftr" sz="quarter" idx="11"/>
          </p:nvPr>
        </p:nvSpPr>
        <p:spPr/>
        <p:txBody>
          <a:bodyPr/>
          <a:lstStyle/>
          <a:p>
            <a:pPr>
              <a:defRPr/>
            </a:pPr>
            <a:r>
              <a:rPr lang="en-US" smtClean="0"/>
              <a:t>GZ Science Resources 2013</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457200" y="916870"/>
            <a:ext cx="8229600" cy="1200329"/>
          </a:xfrm>
          <a:prstGeom prst="rect">
            <a:avLst/>
          </a:prstGeom>
          <a:solidFill>
            <a:srgbClr val="E2FFC5"/>
          </a:solidFill>
          <a:ln w="1270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NZ" b="1" u="sng" dirty="0" smtClean="0">
                <a:latin typeface="Calibri" pitchFamily="34" charset="0"/>
                <a:cs typeface="Calibri" pitchFamily="34" charset="0"/>
              </a:rPr>
              <a:t>Combustion</a:t>
            </a:r>
            <a:r>
              <a:rPr lang="en-NZ" dirty="0" smtClean="0">
                <a:latin typeface="Calibri" pitchFamily="34" charset="0"/>
                <a:cs typeface="Calibri" pitchFamily="34" charset="0"/>
              </a:rPr>
              <a:t> </a:t>
            </a:r>
            <a:endParaRPr lang="en-NZ" dirty="0">
              <a:latin typeface="Calibri" pitchFamily="34" charset="0"/>
              <a:cs typeface="Calibri" pitchFamily="34" charset="0"/>
            </a:endParaRPr>
          </a:p>
          <a:p>
            <a:pPr eaLnBrk="1" hangingPunct="1">
              <a:spcBef>
                <a:spcPct val="50000"/>
              </a:spcBef>
            </a:pPr>
            <a:r>
              <a:rPr lang="en-NZ" dirty="0">
                <a:latin typeface="Calibri" pitchFamily="34" charset="0"/>
                <a:cs typeface="Calibri" pitchFamily="34" charset="0"/>
              </a:rPr>
              <a:t>Complete              Alcohol + 1</a:t>
            </a:r>
            <a:r>
              <a:rPr lang="en-NZ" sz="1200" dirty="0">
                <a:latin typeface="Calibri" pitchFamily="34" charset="0"/>
                <a:cs typeface="Calibri" pitchFamily="34" charset="0"/>
              </a:rPr>
              <a:t>1/2</a:t>
            </a:r>
            <a:r>
              <a:rPr lang="en-NZ" dirty="0">
                <a:latin typeface="Calibri" pitchFamily="34" charset="0"/>
                <a:cs typeface="Calibri" pitchFamily="34" charset="0"/>
              </a:rPr>
              <a:t> Oxygen                CO</a:t>
            </a:r>
            <a:r>
              <a:rPr lang="en-NZ" sz="1200" dirty="0">
                <a:latin typeface="Calibri" pitchFamily="34" charset="0"/>
                <a:cs typeface="Calibri" pitchFamily="34" charset="0"/>
              </a:rPr>
              <a:t>2</a:t>
            </a:r>
            <a:r>
              <a:rPr lang="en-NZ" dirty="0">
                <a:latin typeface="Calibri" pitchFamily="34" charset="0"/>
                <a:cs typeface="Calibri" pitchFamily="34" charset="0"/>
              </a:rPr>
              <a:t> + 2H</a:t>
            </a:r>
            <a:r>
              <a:rPr lang="en-NZ" sz="1200" dirty="0">
                <a:latin typeface="Calibri" pitchFamily="34" charset="0"/>
                <a:cs typeface="Calibri" pitchFamily="34" charset="0"/>
              </a:rPr>
              <a:t>2</a:t>
            </a:r>
            <a:r>
              <a:rPr lang="en-NZ" dirty="0">
                <a:latin typeface="Calibri" pitchFamily="34" charset="0"/>
                <a:cs typeface="Calibri" pitchFamily="34" charset="0"/>
              </a:rPr>
              <a:t>O</a:t>
            </a:r>
          </a:p>
          <a:p>
            <a:pPr eaLnBrk="1" hangingPunct="1">
              <a:spcBef>
                <a:spcPct val="50000"/>
              </a:spcBef>
            </a:pPr>
            <a:r>
              <a:rPr lang="en-NZ" dirty="0">
                <a:latin typeface="Calibri" pitchFamily="34" charset="0"/>
                <a:cs typeface="Calibri" pitchFamily="34" charset="0"/>
              </a:rPr>
              <a:t>Incomplete            Alcohol + 1 Oxygen             CO  + 2H</a:t>
            </a:r>
            <a:r>
              <a:rPr lang="en-NZ" sz="1200" dirty="0">
                <a:latin typeface="Calibri" pitchFamily="34" charset="0"/>
                <a:cs typeface="Calibri" pitchFamily="34" charset="0"/>
              </a:rPr>
              <a:t>2</a:t>
            </a:r>
            <a:r>
              <a:rPr lang="en-NZ" dirty="0">
                <a:latin typeface="Calibri" pitchFamily="34" charset="0"/>
                <a:cs typeface="Calibri" pitchFamily="34" charset="0"/>
              </a:rPr>
              <a:t>O</a:t>
            </a:r>
            <a:endParaRPr lang="en-US" b="1" u="sng" dirty="0">
              <a:latin typeface="Calibri" pitchFamily="34" charset="0"/>
              <a:cs typeface="Calibri" pitchFamily="34" charset="0"/>
            </a:endParaRPr>
          </a:p>
        </p:txBody>
      </p:sp>
      <p:sp>
        <p:nvSpPr>
          <p:cNvPr id="11" name="Line 5"/>
          <p:cNvSpPr>
            <a:spLocks noChangeShapeType="1"/>
          </p:cNvSpPr>
          <p:nvPr/>
        </p:nvSpPr>
        <p:spPr bwMode="auto">
          <a:xfrm>
            <a:off x="4152900" y="18288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2" name="Line 6"/>
          <p:cNvSpPr>
            <a:spLocks noChangeShapeType="1"/>
          </p:cNvSpPr>
          <p:nvPr/>
        </p:nvSpPr>
        <p:spPr bwMode="auto">
          <a:xfrm>
            <a:off x="4343400" y="146685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pic>
        <p:nvPicPr>
          <p:cNvPr id="13" name="Picture 25" descr="2189441973_69a633aa5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62200"/>
            <a:ext cx="2863851"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6"/>
          <p:cNvSpPr txBox="1">
            <a:spLocks noChangeArrowheads="1"/>
          </p:cNvSpPr>
          <p:nvPr/>
        </p:nvSpPr>
        <p:spPr bwMode="auto">
          <a:xfrm>
            <a:off x="4114800" y="2895600"/>
            <a:ext cx="4343400"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NZ" sz="2000" dirty="0">
                <a:latin typeface="Calibri" pitchFamily="34" charset="0"/>
                <a:cs typeface="Calibri" pitchFamily="34" charset="0"/>
              </a:rPr>
              <a:t>The longer the chain of carbons in the alcohol the less vigorously the combustion reaction. Methanol and ethanol (drinking alcohol) combust more readily. </a:t>
            </a:r>
          </a:p>
          <a:p>
            <a:pPr eaLnBrk="1" hangingPunct="1">
              <a:spcBef>
                <a:spcPct val="50000"/>
              </a:spcBef>
            </a:pPr>
            <a:r>
              <a:rPr lang="en-NZ" sz="2000" dirty="0">
                <a:latin typeface="Calibri" pitchFamily="34" charset="0"/>
                <a:cs typeface="Calibri" pitchFamily="34" charset="0"/>
              </a:rPr>
              <a:t>Chefs will flambé a dish, setting alight the alcohol – this will reduce the alcohol content in the food or drink.</a:t>
            </a:r>
            <a:endParaRPr lang="en-GB" sz="2000" dirty="0">
              <a:latin typeface="Calibri" pitchFamily="34" charset="0"/>
              <a:cs typeface="Calibri" pitchFamily="34" charset="0"/>
            </a:endParaRPr>
          </a:p>
        </p:txBody>
      </p:sp>
      <p:sp>
        <p:nvSpPr>
          <p:cNvPr id="15" name="TextBox 14"/>
          <p:cNvSpPr txBox="1"/>
          <p:nvPr/>
        </p:nvSpPr>
        <p:spPr>
          <a:xfrm>
            <a:off x="179513" y="404665"/>
            <a:ext cx="8712969" cy="461665"/>
          </a:xfrm>
          <a:prstGeom prst="rect">
            <a:avLst/>
          </a:prstGeom>
          <a:solidFill>
            <a:srgbClr val="67FB03"/>
          </a:solidFill>
          <a:ln>
            <a:solidFill>
              <a:schemeClr val="tx1"/>
            </a:solidFill>
          </a:ln>
        </p:spPr>
        <p:txBody>
          <a:bodyPr wrap="square" rtlCol="0">
            <a:spAutoFit/>
          </a:bodyPr>
          <a:lstStyle/>
          <a:p>
            <a:pPr algn="ctr"/>
            <a:r>
              <a:rPr lang="en-NZ" sz="2400" b="1" dirty="0" smtClean="0">
                <a:latin typeface="+mn-lt"/>
              </a:rPr>
              <a:t>Combustion of Alcohol</a:t>
            </a:r>
            <a:endParaRPr lang="en-NZ" sz="2400" b="1" dirty="0">
              <a:latin typeface="+mn-lt"/>
            </a:endParaRPr>
          </a:p>
        </p:txBody>
      </p:sp>
    </p:spTree>
    <p:extLst>
      <p:ext uri="{BB962C8B-B14F-4D97-AF65-F5344CB8AC3E}">
        <p14:creationId xmlns:p14="http://schemas.microsoft.com/office/powerpoint/2010/main" val="39162952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080" y="405637"/>
            <a:ext cx="8208912" cy="461665"/>
          </a:xfrm>
          <a:prstGeom prst="rect">
            <a:avLst/>
          </a:prstGeom>
          <a:solidFill>
            <a:srgbClr val="67FB03"/>
          </a:solidFill>
          <a:ln>
            <a:solidFill>
              <a:schemeClr val="tx1"/>
            </a:solidFill>
          </a:ln>
        </p:spPr>
        <p:txBody>
          <a:bodyPr wrap="square" rtlCol="0">
            <a:spAutoFit/>
          </a:bodyPr>
          <a:lstStyle/>
          <a:p>
            <a:pPr algn="ctr"/>
            <a:r>
              <a:rPr lang="en-NZ" sz="2400" b="1" dirty="0" smtClean="0">
                <a:latin typeface="+mn-lt"/>
              </a:rPr>
              <a:t>Combustion summary</a:t>
            </a:r>
            <a:endParaRPr lang="en-NZ" sz="2400" b="1" dirty="0">
              <a:latin typeface="+mn-lt"/>
            </a:endParaRPr>
          </a:p>
        </p:txBody>
      </p:sp>
      <p:sp>
        <p:nvSpPr>
          <p:cNvPr id="8" name="Text Box 4"/>
          <p:cNvSpPr txBox="1">
            <a:spLocks noChangeArrowheads="1"/>
          </p:cNvSpPr>
          <p:nvPr/>
        </p:nvSpPr>
        <p:spPr bwMode="auto">
          <a:xfrm>
            <a:off x="457200" y="990601"/>
            <a:ext cx="8229600" cy="4108817"/>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NZ" b="1" u="sng" dirty="0">
                <a:latin typeface="Calibri" pitchFamily="34" charset="0"/>
                <a:cs typeface="Calibri" pitchFamily="34" charset="0"/>
              </a:rPr>
              <a:t>Complete combustion – plentiful supply of Oxygen (CO</a:t>
            </a:r>
            <a:r>
              <a:rPr lang="en-NZ" sz="1200" b="1" u="sng" dirty="0">
                <a:latin typeface="Calibri" pitchFamily="34" charset="0"/>
                <a:cs typeface="Calibri" pitchFamily="34" charset="0"/>
              </a:rPr>
              <a:t>2 </a:t>
            </a:r>
            <a:r>
              <a:rPr lang="en-NZ" b="1" u="sng" dirty="0">
                <a:latin typeface="Calibri" pitchFamily="34" charset="0"/>
                <a:cs typeface="Calibri" pitchFamily="34" charset="0"/>
              </a:rPr>
              <a:t>+ H</a:t>
            </a:r>
            <a:r>
              <a:rPr lang="en-NZ" sz="1200" b="1" u="sng" dirty="0">
                <a:latin typeface="Calibri" pitchFamily="34" charset="0"/>
                <a:cs typeface="Calibri" pitchFamily="34" charset="0"/>
              </a:rPr>
              <a:t>2</a:t>
            </a:r>
            <a:r>
              <a:rPr lang="en-NZ" b="1" u="sng" dirty="0">
                <a:latin typeface="Calibri" pitchFamily="34" charset="0"/>
                <a:cs typeface="Calibri" pitchFamily="34" charset="0"/>
              </a:rPr>
              <a:t>O)</a:t>
            </a:r>
          </a:p>
          <a:p>
            <a:pPr eaLnBrk="1" hangingPunct="1">
              <a:spcBef>
                <a:spcPct val="50000"/>
              </a:spcBef>
            </a:pPr>
            <a:r>
              <a:rPr lang="en-NZ" dirty="0">
                <a:latin typeface="Calibri" pitchFamily="34" charset="0"/>
                <a:cs typeface="Calibri" pitchFamily="34" charset="0"/>
              </a:rPr>
              <a:t>Alkane     C</a:t>
            </a:r>
            <a:r>
              <a:rPr lang="en-NZ" sz="1200" dirty="0">
                <a:latin typeface="Calibri" pitchFamily="34" charset="0"/>
                <a:cs typeface="Calibri" pitchFamily="34" charset="0"/>
              </a:rPr>
              <a:t>3</a:t>
            </a:r>
            <a:r>
              <a:rPr lang="en-NZ" dirty="0">
                <a:latin typeface="Calibri" pitchFamily="34" charset="0"/>
                <a:cs typeface="Calibri" pitchFamily="34" charset="0"/>
              </a:rPr>
              <a:t>H</a:t>
            </a:r>
            <a:r>
              <a:rPr lang="en-NZ" sz="1200" dirty="0">
                <a:latin typeface="Calibri" pitchFamily="34" charset="0"/>
                <a:cs typeface="Calibri" pitchFamily="34" charset="0"/>
              </a:rPr>
              <a:t>8</a:t>
            </a:r>
            <a:r>
              <a:rPr lang="en-NZ" dirty="0">
                <a:latin typeface="Calibri" pitchFamily="34" charset="0"/>
                <a:cs typeface="Calibri" pitchFamily="34" charset="0"/>
              </a:rPr>
              <a:t>   +  5O</a:t>
            </a:r>
            <a:r>
              <a:rPr lang="en-NZ" sz="1200" dirty="0">
                <a:latin typeface="Calibri" pitchFamily="34" charset="0"/>
                <a:cs typeface="Calibri" pitchFamily="34" charset="0"/>
              </a:rPr>
              <a:t>2</a:t>
            </a:r>
            <a:r>
              <a:rPr lang="en-NZ" dirty="0">
                <a:latin typeface="Calibri" pitchFamily="34" charset="0"/>
                <a:cs typeface="Calibri" pitchFamily="34" charset="0"/>
              </a:rPr>
              <a:t>     </a:t>
            </a:r>
            <a:r>
              <a:rPr lang="en-NZ" dirty="0" smtClean="0">
                <a:latin typeface="Calibri" pitchFamily="34" charset="0"/>
                <a:cs typeface="Calibri" pitchFamily="34" charset="0"/>
              </a:rPr>
              <a:t>                 </a:t>
            </a:r>
            <a:r>
              <a:rPr lang="en-NZ" dirty="0">
                <a:latin typeface="Calibri" pitchFamily="34" charset="0"/>
                <a:cs typeface="Calibri" pitchFamily="34" charset="0"/>
              </a:rPr>
              <a:t>3CO</a:t>
            </a:r>
            <a:r>
              <a:rPr lang="en-NZ" sz="1200" dirty="0">
                <a:latin typeface="Calibri" pitchFamily="34" charset="0"/>
                <a:cs typeface="Calibri" pitchFamily="34" charset="0"/>
              </a:rPr>
              <a:t>2</a:t>
            </a:r>
            <a:r>
              <a:rPr lang="en-NZ" dirty="0">
                <a:latin typeface="Calibri" pitchFamily="34" charset="0"/>
                <a:cs typeface="Calibri" pitchFamily="34" charset="0"/>
              </a:rPr>
              <a:t>   + 4H</a:t>
            </a:r>
            <a:r>
              <a:rPr lang="en-NZ" sz="1200" dirty="0">
                <a:latin typeface="Calibri" pitchFamily="34" charset="0"/>
                <a:cs typeface="Calibri" pitchFamily="34" charset="0"/>
              </a:rPr>
              <a:t>2</a:t>
            </a:r>
            <a:r>
              <a:rPr lang="en-NZ" dirty="0">
                <a:latin typeface="Calibri" pitchFamily="34" charset="0"/>
                <a:cs typeface="Calibri" pitchFamily="34" charset="0"/>
              </a:rPr>
              <a:t>O</a:t>
            </a:r>
          </a:p>
          <a:p>
            <a:pPr eaLnBrk="1" hangingPunct="1">
              <a:spcBef>
                <a:spcPct val="50000"/>
              </a:spcBef>
            </a:pPr>
            <a:r>
              <a:rPr lang="en-NZ" dirty="0">
                <a:latin typeface="Calibri" pitchFamily="34" charset="0"/>
                <a:cs typeface="Calibri" pitchFamily="34" charset="0"/>
              </a:rPr>
              <a:t>Alkene     C</a:t>
            </a:r>
            <a:r>
              <a:rPr lang="en-NZ" sz="1200" dirty="0">
                <a:latin typeface="Calibri" pitchFamily="34" charset="0"/>
                <a:cs typeface="Calibri" pitchFamily="34" charset="0"/>
              </a:rPr>
              <a:t>3</a:t>
            </a:r>
            <a:r>
              <a:rPr lang="en-NZ" dirty="0">
                <a:latin typeface="Calibri" pitchFamily="34" charset="0"/>
                <a:cs typeface="Calibri" pitchFamily="34" charset="0"/>
              </a:rPr>
              <a:t>H</a:t>
            </a:r>
            <a:r>
              <a:rPr lang="en-NZ" sz="1200" dirty="0">
                <a:latin typeface="Calibri" pitchFamily="34" charset="0"/>
                <a:cs typeface="Calibri" pitchFamily="34" charset="0"/>
              </a:rPr>
              <a:t>6 </a:t>
            </a:r>
            <a:r>
              <a:rPr lang="en-NZ" dirty="0">
                <a:latin typeface="Calibri" pitchFamily="34" charset="0"/>
                <a:cs typeface="Calibri" pitchFamily="34" charset="0"/>
              </a:rPr>
              <a:t>  + </a:t>
            </a:r>
            <a:r>
              <a:rPr lang="en-NZ" dirty="0" smtClean="0">
                <a:latin typeface="Calibri" pitchFamily="34" charset="0"/>
                <a:cs typeface="Calibri" pitchFamily="34" charset="0"/>
              </a:rPr>
              <a:t>4</a:t>
            </a:r>
            <a:r>
              <a:rPr lang="en-NZ" sz="1200" dirty="0" smtClean="0">
                <a:latin typeface="Calibri" pitchFamily="34" charset="0"/>
                <a:cs typeface="Calibri" pitchFamily="34" charset="0"/>
              </a:rPr>
              <a:t>1/2 </a:t>
            </a:r>
            <a:r>
              <a:rPr lang="en-NZ" dirty="0">
                <a:latin typeface="Calibri" pitchFamily="34" charset="0"/>
                <a:cs typeface="Calibri" pitchFamily="34" charset="0"/>
              </a:rPr>
              <a:t>O</a:t>
            </a:r>
            <a:r>
              <a:rPr lang="en-NZ" sz="1200" dirty="0">
                <a:latin typeface="Calibri" pitchFamily="34" charset="0"/>
                <a:cs typeface="Calibri" pitchFamily="34" charset="0"/>
              </a:rPr>
              <a:t>2</a:t>
            </a:r>
            <a:r>
              <a:rPr lang="en-NZ" dirty="0">
                <a:latin typeface="Calibri" pitchFamily="34" charset="0"/>
                <a:cs typeface="Calibri" pitchFamily="34" charset="0"/>
              </a:rPr>
              <a:t>   </a:t>
            </a:r>
            <a:r>
              <a:rPr lang="en-NZ" dirty="0" smtClean="0">
                <a:latin typeface="Calibri" pitchFamily="34" charset="0"/>
                <a:cs typeface="Calibri" pitchFamily="34" charset="0"/>
              </a:rPr>
              <a:t>               </a:t>
            </a:r>
            <a:r>
              <a:rPr lang="en-NZ" dirty="0">
                <a:latin typeface="Calibri" pitchFamily="34" charset="0"/>
                <a:cs typeface="Calibri" pitchFamily="34" charset="0"/>
              </a:rPr>
              <a:t>3CO</a:t>
            </a:r>
            <a:r>
              <a:rPr lang="en-NZ" sz="1200" dirty="0">
                <a:latin typeface="Calibri" pitchFamily="34" charset="0"/>
                <a:cs typeface="Calibri" pitchFamily="34" charset="0"/>
              </a:rPr>
              <a:t>2</a:t>
            </a:r>
            <a:r>
              <a:rPr lang="en-NZ" dirty="0">
                <a:latin typeface="Calibri" pitchFamily="34" charset="0"/>
                <a:cs typeface="Calibri" pitchFamily="34" charset="0"/>
              </a:rPr>
              <a:t>   + 3H</a:t>
            </a:r>
            <a:r>
              <a:rPr lang="en-NZ" sz="1200" dirty="0">
                <a:latin typeface="Calibri" pitchFamily="34" charset="0"/>
                <a:cs typeface="Calibri" pitchFamily="34" charset="0"/>
              </a:rPr>
              <a:t>2</a:t>
            </a:r>
            <a:r>
              <a:rPr lang="en-NZ" dirty="0">
                <a:latin typeface="Calibri" pitchFamily="34" charset="0"/>
                <a:cs typeface="Calibri" pitchFamily="34" charset="0"/>
              </a:rPr>
              <a:t>O</a:t>
            </a:r>
          </a:p>
          <a:p>
            <a:pPr eaLnBrk="1" hangingPunct="1">
              <a:spcBef>
                <a:spcPct val="50000"/>
              </a:spcBef>
            </a:pPr>
            <a:r>
              <a:rPr lang="en-NZ" dirty="0" smtClean="0">
                <a:latin typeface="Calibri" pitchFamily="34" charset="0"/>
                <a:cs typeface="Calibri" pitchFamily="34" charset="0"/>
              </a:rPr>
              <a:t>Alcohol     C</a:t>
            </a:r>
            <a:r>
              <a:rPr lang="en-NZ" sz="1200" dirty="0" smtClean="0">
                <a:latin typeface="Calibri" pitchFamily="34" charset="0"/>
                <a:cs typeface="Calibri" pitchFamily="34" charset="0"/>
              </a:rPr>
              <a:t>2</a:t>
            </a:r>
            <a:r>
              <a:rPr lang="en-NZ" dirty="0" smtClean="0">
                <a:latin typeface="Calibri" pitchFamily="34" charset="0"/>
                <a:cs typeface="Calibri" pitchFamily="34" charset="0"/>
              </a:rPr>
              <a:t>H</a:t>
            </a:r>
            <a:r>
              <a:rPr lang="en-NZ" sz="1200" dirty="0" smtClean="0">
                <a:latin typeface="Calibri" pitchFamily="34" charset="0"/>
                <a:cs typeface="Calibri" pitchFamily="34" charset="0"/>
              </a:rPr>
              <a:t>6</a:t>
            </a:r>
            <a:r>
              <a:rPr lang="en-NZ" dirty="0" smtClean="0">
                <a:latin typeface="Calibri" pitchFamily="34" charset="0"/>
                <a:cs typeface="Calibri" pitchFamily="34" charset="0"/>
              </a:rPr>
              <a:t>O   </a:t>
            </a:r>
            <a:r>
              <a:rPr lang="en-NZ" dirty="0">
                <a:latin typeface="Calibri" pitchFamily="34" charset="0"/>
                <a:cs typeface="Calibri" pitchFamily="34" charset="0"/>
              </a:rPr>
              <a:t>+ </a:t>
            </a:r>
            <a:r>
              <a:rPr lang="en-NZ" dirty="0" smtClean="0">
                <a:latin typeface="Calibri" pitchFamily="34" charset="0"/>
                <a:cs typeface="Calibri" pitchFamily="34" charset="0"/>
              </a:rPr>
              <a:t>3 O</a:t>
            </a:r>
            <a:r>
              <a:rPr lang="en-NZ" sz="1200" dirty="0" smtClean="0">
                <a:latin typeface="Calibri" pitchFamily="34" charset="0"/>
                <a:cs typeface="Calibri" pitchFamily="34" charset="0"/>
              </a:rPr>
              <a:t>2</a:t>
            </a:r>
            <a:r>
              <a:rPr lang="en-NZ" dirty="0" smtClean="0">
                <a:latin typeface="Calibri" pitchFamily="34" charset="0"/>
                <a:cs typeface="Calibri" pitchFamily="34" charset="0"/>
              </a:rPr>
              <a:t>                  2CO</a:t>
            </a:r>
            <a:r>
              <a:rPr lang="en-NZ" sz="1200" dirty="0" smtClean="0">
                <a:latin typeface="Calibri" pitchFamily="34" charset="0"/>
                <a:cs typeface="Calibri" pitchFamily="34" charset="0"/>
              </a:rPr>
              <a:t>2</a:t>
            </a:r>
            <a:r>
              <a:rPr lang="en-NZ" dirty="0" smtClean="0">
                <a:latin typeface="Calibri" pitchFamily="34" charset="0"/>
                <a:cs typeface="Calibri" pitchFamily="34" charset="0"/>
              </a:rPr>
              <a:t>    </a:t>
            </a:r>
            <a:r>
              <a:rPr lang="en-NZ" dirty="0">
                <a:latin typeface="Calibri" pitchFamily="34" charset="0"/>
                <a:cs typeface="Calibri" pitchFamily="34" charset="0"/>
              </a:rPr>
              <a:t>+ </a:t>
            </a:r>
            <a:r>
              <a:rPr lang="en-NZ" dirty="0" smtClean="0">
                <a:latin typeface="Calibri" pitchFamily="34" charset="0"/>
                <a:cs typeface="Calibri" pitchFamily="34" charset="0"/>
              </a:rPr>
              <a:t>3H</a:t>
            </a:r>
            <a:r>
              <a:rPr lang="en-NZ" sz="1200" dirty="0" smtClean="0">
                <a:latin typeface="Calibri" pitchFamily="34" charset="0"/>
                <a:cs typeface="Calibri" pitchFamily="34" charset="0"/>
              </a:rPr>
              <a:t>2</a:t>
            </a:r>
            <a:r>
              <a:rPr lang="en-NZ" dirty="0" smtClean="0">
                <a:latin typeface="Calibri" pitchFamily="34" charset="0"/>
                <a:cs typeface="Calibri" pitchFamily="34" charset="0"/>
              </a:rPr>
              <a:t>O</a:t>
            </a:r>
            <a:endParaRPr lang="en-NZ" dirty="0">
              <a:latin typeface="Calibri" pitchFamily="34" charset="0"/>
              <a:cs typeface="Calibri" pitchFamily="34" charset="0"/>
            </a:endParaRPr>
          </a:p>
          <a:p>
            <a:pPr eaLnBrk="1" hangingPunct="1">
              <a:spcBef>
                <a:spcPct val="50000"/>
              </a:spcBef>
            </a:pPr>
            <a:endParaRPr lang="en-NZ" dirty="0">
              <a:latin typeface="Calibri" pitchFamily="34" charset="0"/>
              <a:cs typeface="Calibri" pitchFamily="34" charset="0"/>
            </a:endParaRPr>
          </a:p>
          <a:p>
            <a:pPr eaLnBrk="1" hangingPunct="1">
              <a:spcBef>
                <a:spcPct val="50000"/>
              </a:spcBef>
            </a:pPr>
            <a:r>
              <a:rPr lang="en-NZ" b="1" u="sng" dirty="0">
                <a:latin typeface="Calibri" pitchFamily="34" charset="0"/>
                <a:cs typeface="Calibri" pitchFamily="34" charset="0"/>
              </a:rPr>
              <a:t>Incomplete combustion – limited supply  (CO + H</a:t>
            </a:r>
            <a:r>
              <a:rPr lang="en-NZ" sz="1200" b="1" u="sng" dirty="0">
                <a:latin typeface="Calibri" pitchFamily="34" charset="0"/>
                <a:cs typeface="Calibri" pitchFamily="34" charset="0"/>
              </a:rPr>
              <a:t>2</a:t>
            </a:r>
            <a:r>
              <a:rPr lang="en-NZ" b="1" u="sng" dirty="0">
                <a:latin typeface="Calibri" pitchFamily="34" charset="0"/>
                <a:cs typeface="Calibri" pitchFamily="34" charset="0"/>
              </a:rPr>
              <a:t>O)</a:t>
            </a:r>
          </a:p>
          <a:p>
            <a:pPr eaLnBrk="1" hangingPunct="1">
              <a:spcBef>
                <a:spcPct val="50000"/>
              </a:spcBef>
            </a:pPr>
            <a:r>
              <a:rPr lang="en-NZ" dirty="0">
                <a:latin typeface="Calibri" pitchFamily="34" charset="0"/>
                <a:cs typeface="Calibri" pitchFamily="34" charset="0"/>
              </a:rPr>
              <a:t>Alkane    C</a:t>
            </a:r>
            <a:r>
              <a:rPr lang="en-NZ" sz="1200" dirty="0">
                <a:latin typeface="Calibri" pitchFamily="34" charset="0"/>
                <a:cs typeface="Calibri" pitchFamily="34" charset="0"/>
              </a:rPr>
              <a:t>3</a:t>
            </a:r>
            <a:r>
              <a:rPr lang="en-NZ" dirty="0">
                <a:latin typeface="Calibri" pitchFamily="34" charset="0"/>
                <a:cs typeface="Calibri" pitchFamily="34" charset="0"/>
              </a:rPr>
              <a:t>H</a:t>
            </a:r>
            <a:r>
              <a:rPr lang="en-NZ" sz="1200" dirty="0">
                <a:latin typeface="Calibri" pitchFamily="34" charset="0"/>
                <a:cs typeface="Calibri" pitchFamily="34" charset="0"/>
              </a:rPr>
              <a:t>8</a:t>
            </a:r>
            <a:r>
              <a:rPr lang="en-NZ" dirty="0">
                <a:latin typeface="Calibri" pitchFamily="34" charset="0"/>
                <a:cs typeface="Calibri" pitchFamily="34" charset="0"/>
              </a:rPr>
              <a:t>   + 3</a:t>
            </a:r>
            <a:r>
              <a:rPr lang="en-NZ" sz="1200" dirty="0">
                <a:latin typeface="Calibri" pitchFamily="34" charset="0"/>
                <a:cs typeface="Calibri" pitchFamily="34" charset="0"/>
              </a:rPr>
              <a:t>1/2</a:t>
            </a:r>
            <a:r>
              <a:rPr lang="en-NZ" dirty="0">
                <a:latin typeface="Calibri" pitchFamily="34" charset="0"/>
                <a:cs typeface="Calibri" pitchFamily="34" charset="0"/>
              </a:rPr>
              <a:t>O</a:t>
            </a:r>
            <a:r>
              <a:rPr lang="en-NZ" sz="1200" dirty="0">
                <a:latin typeface="Calibri" pitchFamily="34" charset="0"/>
                <a:cs typeface="Calibri" pitchFamily="34" charset="0"/>
              </a:rPr>
              <a:t>2</a:t>
            </a:r>
            <a:r>
              <a:rPr lang="en-NZ" dirty="0">
                <a:latin typeface="Calibri" pitchFamily="34" charset="0"/>
                <a:cs typeface="Calibri" pitchFamily="34" charset="0"/>
              </a:rPr>
              <a:t>    </a:t>
            </a:r>
            <a:r>
              <a:rPr lang="en-NZ" dirty="0" smtClean="0">
                <a:latin typeface="Calibri" pitchFamily="34" charset="0"/>
                <a:cs typeface="Calibri" pitchFamily="34" charset="0"/>
              </a:rPr>
              <a:t>             </a:t>
            </a:r>
            <a:r>
              <a:rPr lang="en-NZ" dirty="0">
                <a:latin typeface="Calibri" pitchFamily="34" charset="0"/>
                <a:cs typeface="Calibri" pitchFamily="34" charset="0"/>
              </a:rPr>
              <a:t>3CO   +  4H</a:t>
            </a:r>
            <a:r>
              <a:rPr lang="en-NZ" sz="1200" dirty="0">
                <a:latin typeface="Calibri" pitchFamily="34" charset="0"/>
                <a:cs typeface="Calibri" pitchFamily="34" charset="0"/>
              </a:rPr>
              <a:t>2</a:t>
            </a:r>
            <a:r>
              <a:rPr lang="en-NZ" dirty="0">
                <a:latin typeface="Calibri" pitchFamily="34" charset="0"/>
                <a:cs typeface="Calibri" pitchFamily="34" charset="0"/>
              </a:rPr>
              <a:t>O</a:t>
            </a:r>
          </a:p>
          <a:p>
            <a:pPr eaLnBrk="1" hangingPunct="1">
              <a:spcBef>
                <a:spcPct val="50000"/>
              </a:spcBef>
            </a:pPr>
            <a:endParaRPr lang="en-NZ" dirty="0">
              <a:latin typeface="Calibri" pitchFamily="34" charset="0"/>
              <a:cs typeface="Calibri" pitchFamily="34" charset="0"/>
            </a:endParaRPr>
          </a:p>
          <a:p>
            <a:pPr eaLnBrk="1" hangingPunct="1">
              <a:spcBef>
                <a:spcPct val="50000"/>
              </a:spcBef>
            </a:pPr>
            <a:r>
              <a:rPr lang="en-NZ" b="1" u="sng" dirty="0">
                <a:latin typeface="Calibri" pitchFamily="34" charset="0"/>
                <a:cs typeface="Calibri" pitchFamily="34" charset="0"/>
              </a:rPr>
              <a:t>Incomplete combustion – very limited supply (C + H</a:t>
            </a:r>
            <a:r>
              <a:rPr lang="en-NZ" sz="1200" b="1" u="sng" dirty="0">
                <a:latin typeface="Calibri" pitchFamily="34" charset="0"/>
                <a:cs typeface="Calibri" pitchFamily="34" charset="0"/>
              </a:rPr>
              <a:t>2</a:t>
            </a:r>
            <a:r>
              <a:rPr lang="en-NZ" b="1" u="sng" dirty="0">
                <a:latin typeface="Calibri" pitchFamily="34" charset="0"/>
                <a:cs typeface="Calibri" pitchFamily="34" charset="0"/>
              </a:rPr>
              <a:t>O)</a:t>
            </a:r>
          </a:p>
          <a:p>
            <a:pPr eaLnBrk="1" hangingPunct="1">
              <a:spcBef>
                <a:spcPct val="50000"/>
              </a:spcBef>
            </a:pPr>
            <a:r>
              <a:rPr lang="en-NZ" dirty="0">
                <a:latin typeface="Calibri" pitchFamily="34" charset="0"/>
                <a:cs typeface="Calibri" pitchFamily="34" charset="0"/>
              </a:rPr>
              <a:t>Alkane    C</a:t>
            </a:r>
            <a:r>
              <a:rPr lang="en-NZ" sz="1200" dirty="0">
                <a:latin typeface="Calibri" pitchFamily="34" charset="0"/>
                <a:cs typeface="Calibri" pitchFamily="34" charset="0"/>
              </a:rPr>
              <a:t>3</a:t>
            </a:r>
            <a:r>
              <a:rPr lang="en-NZ" dirty="0">
                <a:latin typeface="Calibri" pitchFamily="34" charset="0"/>
                <a:cs typeface="Calibri" pitchFamily="34" charset="0"/>
              </a:rPr>
              <a:t>H</a:t>
            </a:r>
            <a:r>
              <a:rPr lang="en-NZ" sz="1200" dirty="0">
                <a:latin typeface="Calibri" pitchFamily="34" charset="0"/>
                <a:cs typeface="Calibri" pitchFamily="34" charset="0"/>
              </a:rPr>
              <a:t>8</a:t>
            </a:r>
            <a:r>
              <a:rPr lang="en-NZ" dirty="0">
                <a:latin typeface="Calibri" pitchFamily="34" charset="0"/>
                <a:cs typeface="Calibri" pitchFamily="34" charset="0"/>
              </a:rPr>
              <a:t>   + 2O</a:t>
            </a:r>
            <a:r>
              <a:rPr lang="en-NZ" sz="1200" dirty="0">
                <a:latin typeface="Calibri" pitchFamily="34" charset="0"/>
                <a:cs typeface="Calibri" pitchFamily="34" charset="0"/>
              </a:rPr>
              <a:t>2</a:t>
            </a:r>
            <a:r>
              <a:rPr lang="en-NZ" dirty="0">
                <a:latin typeface="Calibri" pitchFamily="34" charset="0"/>
                <a:cs typeface="Calibri" pitchFamily="34" charset="0"/>
              </a:rPr>
              <a:t>      </a:t>
            </a:r>
            <a:r>
              <a:rPr lang="en-NZ" dirty="0" smtClean="0">
                <a:latin typeface="Calibri" pitchFamily="34" charset="0"/>
                <a:cs typeface="Calibri" pitchFamily="34" charset="0"/>
              </a:rPr>
              <a:t>                </a:t>
            </a:r>
            <a:r>
              <a:rPr lang="en-NZ" dirty="0">
                <a:latin typeface="Calibri" pitchFamily="34" charset="0"/>
                <a:cs typeface="Calibri" pitchFamily="34" charset="0"/>
              </a:rPr>
              <a:t>3C     +  4H</a:t>
            </a:r>
            <a:r>
              <a:rPr lang="en-NZ" sz="1200" dirty="0">
                <a:latin typeface="Calibri" pitchFamily="34" charset="0"/>
                <a:cs typeface="Calibri" pitchFamily="34" charset="0"/>
              </a:rPr>
              <a:t>2</a:t>
            </a:r>
            <a:r>
              <a:rPr lang="en-NZ" dirty="0">
                <a:latin typeface="Calibri" pitchFamily="34" charset="0"/>
                <a:cs typeface="Calibri" pitchFamily="34" charset="0"/>
              </a:rPr>
              <a:t>O</a:t>
            </a:r>
            <a:endParaRPr lang="en-US" dirty="0">
              <a:latin typeface="Calibri" pitchFamily="34" charset="0"/>
              <a:cs typeface="Calibri" pitchFamily="34" charset="0"/>
            </a:endParaRPr>
          </a:p>
        </p:txBody>
      </p:sp>
      <p:sp>
        <p:nvSpPr>
          <p:cNvPr id="11" name="Line 5"/>
          <p:cNvSpPr>
            <a:spLocks noChangeShapeType="1"/>
          </p:cNvSpPr>
          <p:nvPr/>
        </p:nvSpPr>
        <p:spPr bwMode="auto">
          <a:xfrm>
            <a:off x="2971800" y="16002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2" name="Line 6"/>
          <p:cNvSpPr>
            <a:spLocks noChangeShapeType="1"/>
          </p:cNvSpPr>
          <p:nvPr/>
        </p:nvSpPr>
        <p:spPr bwMode="auto">
          <a:xfrm>
            <a:off x="3048000" y="20574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3" name="Line 7"/>
          <p:cNvSpPr>
            <a:spLocks noChangeShapeType="1"/>
          </p:cNvSpPr>
          <p:nvPr/>
        </p:nvSpPr>
        <p:spPr bwMode="auto">
          <a:xfrm>
            <a:off x="2971800" y="24384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4" name="Line 8"/>
          <p:cNvSpPr>
            <a:spLocks noChangeShapeType="1"/>
          </p:cNvSpPr>
          <p:nvPr/>
        </p:nvSpPr>
        <p:spPr bwMode="auto">
          <a:xfrm>
            <a:off x="3000375" y="36576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5" name="Line 9"/>
          <p:cNvSpPr>
            <a:spLocks noChangeShapeType="1"/>
          </p:cNvSpPr>
          <p:nvPr/>
        </p:nvSpPr>
        <p:spPr bwMode="auto">
          <a:xfrm>
            <a:off x="2895600" y="48768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6" name="Text Box 10"/>
          <p:cNvSpPr txBox="1">
            <a:spLocks noChangeArrowheads="1"/>
          </p:cNvSpPr>
          <p:nvPr/>
        </p:nvSpPr>
        <p:spPr bwMode="auto">
          <a:xfrm>
            <a:off x="457200" y="5410201"/>
            <a:ext cx="8229600" cy="1200329"/>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NZ" dirty="0">
                <a:latin typeface="Calibri" pitchFamily="34" charset="0"/>
                <a:cs typeface="Calibri" pitchFamily="34" charset="0"/>
              </a:rPr>
              <a:t>&gt;Balance Carbon and Hydrogen on RHS</a:t>
            </a:r>
          </a:p>
          <a:p>
            <a:pPr eaLnBrk="1" hangingPunct="1">
              <a:spcBef>
                <a:spcPct val="50000"/>
              </a:spcBef>
            </a:pPr>
            <a:r>
              <a:rPr lang="en-NZ" dirty="0">
                <a:latin typeface="Calibri" pitchFamily="34" charset="0"/>
                <a:cs typeface="Calibri" pitchFamily="34" charset="0"/>
              </a:rPr>
              <a:t>&gt;Add oxygen to make CO</a:t>
            </a:r>
            <a:r>
              <a:rPr lang="en-NZ" sz="1200" dirty="0">
                <a:latin typeface="Calibri" pitchFamily="34" charset="0"/>
                <a:cs typeface="Calibri" pitchFamily="34" charset="0"/>
              </a:rPr>
              <a:t>2</a:t>
            </a:r>
            <a:r>
              <a:rPr lang="en-NZ" dirty="0">
                <a:latin typeface="Calibri" pitchFamily="34" charset="0"/>
                <a:cs typeface="Calibri" pitchFamily="34" charset="0"/>
              </a:rPr>
              <a:t>/CO/C and H</a:t>
            </a:r>
            <a:r>
              <a:rPr lang="en-NZ" sz="1200" dirty="0">
                <a:latin typeface="Calibri" pitchFamily="34" charset="0"/>
                <a:cs typeface="Calibri" pitchFamily="34" charset="0"/>
              </a:rPr>
              <a:t>2</a:t>
            </a:r>
            <a:r>
              <a:rPr lang="en-NZ" dirty="0">
                <a:latin typeface="Calibri" pitchFamily="34" charset="0"/>
                <a:cs typeface="Calibri" pitchFamily="34" charset="0"/>
              </a:rPr>
              <a:t>O on RHS</a:t>
            </a:r>
          </a:p>
          <a:p>
            <a:pPr eaLnBrk="1" hangingPunct="1">
              <a:spcBef>
                <a:spcPct val="50000"/>
              </a:spcBef>
            </a:pPr>
            <a:r>
              <a:rPr lang="en-NZ" dirty="0">
                <a:latin typeface="Calibri" pitchFamily="34" charset="0"/>
                <a:cs typeface="Calibri" pitchFamily="34" charset="0"/>
              </a:rPr>
              <a:t>&gt;Balance Oxygen by adding number of O</a:t>
            </a:r>
            <a:r>
              <a:rPr lang="en-NZ" sz="1200" dirty="0">
                <a:latin typeface="Calibri" pitchFamily="34" charset="0"/>
                <a:cs typeface="Calibri" pitchFamily="34" charset="0"/>
              </a:rPr>
              <a:t>2</a:t>
            </a:r>
            <a:r>
              <a:rPr lang="en-NZ" dirty="0">
                <a:latin typeface="Calibri" pitchFamily="34" charset="0"/>
                <a:cs typeface="Calibri" pitchFamily="34" charset="0"/>
              </a:rPr>
              <a:t> to LHS</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7260029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9"/>
          <p:cNvSpPr txBox="1">
            <a:spLocks noChangeArrowheads="1"/>
          </p:cNvSpPr>
          <p:nvPr/>
        </p:nvSpPr>
        <p:spPr bwMode="auto">
          <a:xfrm>
            <a:off x="457200" y="838201"/>
            <a:ext cx="8229600" cy="285591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b="1" u="sng" dirty="0" smtClean="0">
                <a:latin typeface="Calibri" pitchFamily="34" charset="0"/>
                <a:cs typeface="Calibri" pitchFamily="34" charset="0"/>
              </a:rPr>
              <a:t>Oxidation</a:t>
            </a:r>
            <a:r>
              <a:rPr lang="en-NZ" dirty="0" smtClean="0">
                <a:latin typeface="Calibri" pitchFamily="34" charset="0"/>
                <a:cs typeface="Calibri" pitchFamily="34" charset="0"/>
              </a:rPr>
              <a:t> </a:t>
            </a:r>
            <a:r>
              <a:rPr lang="en-NZ" sz="1600" dirty="0">
                <a:latin typeface="Calibri" pitchFamily="34" charset="0"/>
                <a:cs typeface="Calibri" pitchFamily="34" charset="0"/>
              </a:rPr>
              <a:t>– using acidified potassium permanganate or acidified dichromate</a:t>
            </a:r>
          </a:p>
          <a:p>
            <a:pPr eaLnBrk="1" hangingPunct="1">
              <a:spcBef>
                <a:spcPct val="50000"/>
              </a:spcBef>
            </a:pPr>
            <a:r>
              <a:rPr lang="en-NZ" dirty="0">
                <a:latin typeface="Calibri" pitchFamily="34" charset="0"/>
                <a:cs typeface="Calibri" pitchFamily="34" charset="0"/>
              </a:rPr>
              <a:t>Alcohol                + oxidant   </a:t>
            </a:r>
            <a:r>
              <a:rPr lang="en-NZ" sz="1200" dirty="0">
                <a:latin typeface="Calibri" pitchFamily="34" charset="0"/>
                <a:cs typeface="Calibri" pitchFamily="34" charset="0"/>
              </a:rPr>
              <a:t>warmed</a:t>
            </a:r>
            <a:r>
              <a:rPr lang="en-NZ" dirty="0">
                <a:latin typeface="Calibri" pitchFamily="34" charset="0"/>
                <a:cs typeface="Calibri" pitchFamily="34" charset="0"/>
              </a:rPr>
              <a:t>                         </a:t>
            </a:r>
            <a:r>
              <a:rPr lang="en-NZ" dirty="0" smtClean="0">
                <a:latin typeface="Calibri" pitchFamily="34" charset="0"/>
                <a:cs typeface="Calibri" pitchFamily="34" charset="0"/>
              </a:rPr>
              <a:t>            carboxylic </a:t>
            </a:r>
            <a:r>
              <a:rPr lang="en-NZ" dirty="0">
                <a:latin typeface="Calibri" pitchFamily="34" charset="0"/>
                <a:cs typeface="Calibri" pitchFamily="34" charset="0"/>
              </a:rPr>
              <a:t>acid      + H</a:t>
            </a:r>
            <a:r>
              <a:rPr lang="en-NZ" sz="1200" dirty="0">
                <a:latin typeface="Calibri" pitchFamily="34" charset="0"/>
                <a:cs typeface="Calibri" pitchFamily="34" charset="0"/>
              </a:rPr>
              <a:t>2</a:t>
            </a:r>
            <a:r>
              <a:rPr lang="en-NZ" dirty="0">
                <a:latin typeface="Calibri" pitchFamily="34" charset="0"/>
                <a:cs typeface="Calibri" pitchFamily="34" charset="0"/>
              </a:rPr>
              <a:t>O</a:t>
            </a:r>
          </a:p>
          <a:p>
            <a:pPr eaLnBrk="1" hangingPunct="1">
              <a:spcBef>
                <a:spcPct val="50000"/>
              </a:spcBef>
            </a:pPr>
            <a:endParaRPr lang="en-NZ" dirty="0">
              <a:latin typeface="Calibri" pitchFamily="34" charset="0"/>
              <a:cs typeface="Calibri" pitchFamily="34" charset="0"/>
            </a:endParaRPr>
          </a:p>
          <a:p>
            <a:pPr eaLnBrk="1" hangingPunct="1">
              <a:spcBef>
                <a:spcPct val="50000"/>
              </a:spcBef>
            </a:pPr>
            <a:endParaRPr lang="en-NZ" dirty="0">
              <a:latin typeface="Calibri" pitchFamily="34" charset="0"/>
              <a:cs typeface="Calibri" pitchFamily="34" charset="0"/>
            </a:endParaRPr>
          </a:p>
          <a:p>
            <a:pPr eaLnBrk="1" hangingPunct="1">
              <a:spcBef>
                <a:spcPct val="50000"/>
              </a:spcBef>
            </a:pPr>
            <a:r>
              <a:rPr lang="en-NZ" dirty="0">
                <a:latin typeface="Calibri" pitchFamily="34" charset="0"/>
                <a:cs typeface="Calibri" pitchFamily="34" charset="0"/>
              </a:rPr>
              <a:t>                               +  KMnO</a:t>
            </a:r>
            <a:r>
              <a:rPr lang="en-NZ" sz="1200" dirty="0">
                <a:latin typeface="Calibri" pitchFamily="34" charset="0"/>
                <a:cs typeface="Calibri" pitchFamily="34" charset="0"/>
              </a:rPr>
              <a:t>4</a:t>
            </a:r>
            <a:endParaRPr lang="en-US" sz="1200" dirty="0">
              <a:latin typeface="Calibri" pitchFamily="34" charset="0"/>
              <a:cs typeface="Calibri" pitchFamily="34" charset="0"/>
            </a:endParaRPr>
          </a:p>
          <a:p>
            <a:pPr eaLnBrk="1" hangingPunct="1">
              <a:spcBef>
                <a:spcPct val="50000"/>
              </a:spcBef>
            </a:pPr>
            <a:endParaRPr lang="en-NZ" dirty="0">
              <a:latin typeface="Calibri" pitchFamily="34" charset="0"/>
              <a:cs typeface="Calibri" pitchFamily="34" charset="0"/>
            </a:endParaRPr>
          </a:p>
          <a:p>
            <a:pPr eaLnBrk="1" hangingPunct="1">
              <a:spcBef>
                <a:spcPct val="50000"/>
              </a:spcBef>
            </a:pPr>
            <a:r>
              <a:rPr lang="en-NZ" dirty="0">
                <a:latin typeface="Calibri" pitchFamily="34" charset="0"/>
                <a:cs typeface="Calibri" pitchFamily="34" charset="0"/>
              </a:rPr>
              <a:t>Lose 2 Hydrogen (as water)  and add a double bonded Oxygen to end carbon</a:t>
            </a:r>
          </a:p>
        </p:txBody>
      </p:sp>
      <p:sp>
        <p:nvSpPr>
          <p:cNvPr id="40964" name="Line 10"/>
          <p:cNvSpPr>
            <a:spLocks noChangeShapeType="1"/>
          </p:cNvSpPr>
          <p:nvPr/>
        </p:nvSpPr>
        <p:spPr bwMode="auto">
          <a:xfrm>
            <a:off x="4267200" y="15240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pic>
        <p:nvPicPr>
          <p:cNvPr id="40965"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2" y="1981200"/>
            <a:ext cx="1908175" cy="109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6"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1" y="1981201"/>
            <a:ext cx="19526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7" name="Line 16"/>
          <p:cNvSpPr>
            <a:spLocks noChangeShapeType="1"/>
          </p:cNvSpPr>
          <p:nvPr/>
        </p:nvSpPr>
        <p:spPr bwMode="auto">
          <a:xfrm>
            <a:off x="3886200" y="23622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0968" name="Oval 21"/>
          <p:cNvSpPr>
            <a:spLocks noChangeArrowheads="1"/>
          </p:cNvSpPr>
          <p:nvPr/>
        </p:nvSpPr>
        <p:spPr bwMode="auto">
          <a:xfrm rot="-2565255">
            <a:off x="1482725" y="2528888"/>
            <a:ext cx="914400" cy="304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40969" name="Line 22"/>
          <p:cNvSpPr>
            <a:spLocks noChangeShapeType="1"/>
          </p:cNvSpPr>
          <p:nvPr/>
        </p:nvSpPr>
        <p:spPr bwMode="auto">
          <a:xfrm>
            <a:off x="2057400" y="2743200"/>
            <a:ext cx="304800" cy="76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0970" name="Rectangle 23"/>
          <p:cNvSpPr>
            <a:spLocks noChangeArrowheads="1"/>
          </p:cNvSpPr>
          <p:nvPr/>
        </p:nvSpPr>
        <p:spPr bwMode="auto">
          <a:xfrm>
            <a:off x="457200" y="304800"/>
            <a:ext cx="8229600" cy="381000"/>
          </a:xfrm>
          <a:prstGeom prst="rect">
            <a:avLst/>
          </a:prstGeom>
          <a:solidFill>
            <a:srgbClr val="67FB03"/>
          </a:solidFill>
          <a:ln w="12700">
            <a:solidFill>
              <a:schemeClr val="tx1"/>
            </a:solidFill>
            <a:miter lim="800000"/>
            <a:headEnd/>
            <a:tailEnd/>
          </a:ln>
          <a:effectLst/>
        </p:spPr>
        <p:txBody>
          <a:bodyPr anchor="ctr"/>
          <a:lstStyle/>
          <a:p>
            <a:pPr algn="ctr"/>
            <a:r>
              <a:rPr lang="en-NZ" sz="2400" b="1" dirty="0">
                <a:solidFill>
                  <a:schemeClr val="tx2"/>
                </a:solidFill>
                <a:latin typeface="+mn-lt"/>
              </a:rPr>
              <a:t>Alcohol </a:t>
            </a:r>
            <a:r>
              <a:rPr lang="en-NZ" sz="2400" b="1" dirty="0" smtClean="0">
                <a:solidFill>
                  <a:schemeClr val="tx2"/>
                </a:solidFill>
                <a:latin typeface="+mn-lt"/>
              </a:rPr>
              <a:t>Reactions - Oxidation</a:t>
            </a:r>
            <a:endParaRPr lang="en-US" sz="2400" b="1" dirty="0">
              <a:solidFill>
                <a:schemeClr val="tx2"/>
              </a:solidFill>
              <a:latin typeface="+mn-lt"/>
            </a:endParaRPr>
          </a:p>
        </p:txBody>
      </p:sp>
      <p:pic>
        <p:nvPicPr>
          <p:cNvPr id="40971" name="Picture 25" descr="16815-004-83C140FA"/>
          <p:cNvPicPr>
            <a:picLocks noChangeAspect="1" noChangeArrowheads="1"/>
          </p:cNvPicPr>
          <p:nvPr/>
        </p:nvPicPr>
        <p:blipFill>
          <a:blip r:embed="rId4">
            <a:extLst>
              <a:ext uri="{28A0092B-C50C-407E-A947-70E740481C1C}">
                <a14:useLocalDpi xmlns:a14="http://schemas.microsoft.com/office/drawing/2010/main" val="0"/>
              </a:ext>
            </a:extLst>
          </a:blip>
          <a:srcRect b="57895"/>
          <a:stretch>
            <a:fillRect/>
          </a:stretch>
        </p:blipFill>
        <p:spPr bwMode="auto">
          <a:xfrm>
            <a:off x="1905001" y="3810001"/>
            <a:ext cx="5457825" cy="2841625"/>
          </a:xfrm>
          <a:prstGeom prst="rect">
            <a:avLst/>
          </a:prstGeom>
          <a:solidFill>
            <a:srgbClr val="E2FFC5"/>
          </a:solidFill>
          <a:ln w="9525">
            <a:solidFill>
              <a:srgbClr val="000000"/>
            </a:solidFill>
            <a:miter lim="800000"/>
            <a:headEnd/>
            <a:tailEnd/>
          </a:ln>
        </p:spPr>
      </p:pic>
      <p:sp>
        <p:nvSpPr>
          <p:cNvPr id="2" name="Footer Placeholder 1"/>
          <p:cNvSpPr>
            <a:spLocks noGrp="1"/>
          </p:cNvSpPr>
          <p:nvPr>
            <p:ph type="ftr" sz="quarter" idx="11"/>
          </p:nvPr>
        </p:nvSpPr>
        <p:spPr>
          <a:xfrm>
            <a:off x="46580" y="6469063"/>
            <a:ext cx="3786691" cy="365125"/>
          </a:xfrm>
        </p:spPr>
        <p:txBody>
          <a:bodyPr/>
          <a:lstStyle/>
          <a:p>
            <a:pPr>
              <a:defRPr/>
            </a:pPr>
            <a:r>
              <a:rPr lang="en-US" smtClean="0"/>
              <a:t>GZ Science Resources 2013</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28663" y="1143000"/>
            <a:ext cx="7770812" cy="2031325"/>
          </a:xfrm>
          <a:prstGeom prst="rect">
            <a:avLst/>
          </a:prstGeom>
          <a:solidFill>
            <a:schemeClr val="bg1"/>
          </a:solidFill>
          <a:ln w="19050">
            <a:solidFill>
              <a:schemeClr val="tx1"/>
            </a:solidFill>
          </a:ln>
        </p:spPr>
        <p:txBody>
          <a:bodyPr>
            <a:spAutoFit/>
          </a:bodyPr>
          <a:lstStyle/>
          <a:p>
            <a:pPr>
              <a:spcAft>
                <a:spcPts val="0"/>
              </a:spcAft>
              <a:defRPr/>
            </a:pPr>
            <a:r>
              <a:rPr lang="en-AU" sz="2000" b="1" dirty="0" smtClean="0">
                <a:latin typeface="Calibri" pitchFamily="34" charset="0"/>
                <a:ea typeface="Times New Roman"/>
                <a:cs typeface="Calibri" pitchFamily="34" charset="0"/>
              </a:rPr>
              <a:t>elimination </a:t>
            </a:r>
            <a:r>
              <a:rPr lang="en-AU" sz="2000" b="1" dirty="0">
                <a:latin typeface="Calibri" pitchFamily="34" charset="0"/>
                <a:ea typeface="Times New Roman"/>
                <a:cs typeface="Calibri" pitchFamily="34" charset="0"/>
              </a:rPr>
              <a:t>(or dehydration) - </a:t>
            </a:r>
            <a:r>
              <a:rPr lang="en-AU" sz="2000" dirty="0">
                <a:latin typeface="Calibri" pitchFamily="34" charset="0"/>
                <a:ea typeface="Times New Roman"/>
                <a:cs typeface="Calibri" pitchFamily="34" charset="0"/>
              </a:rPr>
              <a:t>forming an alkene and water</a:t>
            </a:r>
            <a:endParaRPr lang="en-NZ" sz="2000" dirty="0">
              <a:latin typeface="Calibri" pitchFamily="34" charset="0"/>
              <a:ea typeface="Times New Roman"/>
              <a:cs typeface="Calibri" pitchFamily="34" charset="0"/>
            </a:endParaRPr>
          </a:p>
          <a:p>
            <a:pPr>
              <a:spcAft>
                <a:spcPts val="0"/>
              </a:spcAft>
              <a:defRPr/>
            </a:pPr>
            <a:r>
              <a:rPr lang="en-AU" dirty="0">
                <a:latin typeface="Calibri" pitchFamily="34" charset="0"/>
                <a:ea typeface="Times New Roman"/>
                <a:cs typeface="Calibri" pitchFamily="34" charset="0"/>
              </a:rPr>
              <a:t>	             	  </a:t>
            </a:r>
            <a:r>
              <a:rPr lang="en-AU" sz="1400" dirty="0" err="1">
                <a:latin typeface="Calibri" pitchFamily="34" charset="0"/>
                <a:ea typeface="Times New Roman"/>
                <a:cs typeface="Calibri" pitchFamily="34" charset="0"/>
              </a:rPr>
              <a:t>conc</a:t>
            </a:r>
            <a:r>
              <a:rPr lang="en-AU" sz="1400" b="1" dirty="0">
                <a:latin typeface="Calibri" pitchFamily="34" charset="0"/>
                <a:ea typeface="Times New Roman"/>
                <a:cs typeface="Calibri" pitchFamily="34" charset="0"/>
              </a:rPr>
              <a:t> </a:t>
            </a:r>
            <a:r>
              <a:rPr lang="en-AU" sz="1400" dirty="0">
                <a:latin typeface="Calibri" pitchFamily="34" charset="0"/>
                <a:ea typeface="Times New Roman"/>
                <a:cs typeface="Calibri" pitchFamily="34" charset="0"/>
              </a:rPr>
              <a:t>H</a:t>
            </a:r>
            <a:r>
              <a:rPr lang="en-AU" sz="1400" baseline="-25000" dirty="0">
                <a:latin typeface="Calibri" pitchFamily="34" charset="0"/>
                <a:ea typeface="Times New Roman"/>
                <a:cs typeface="Calibri" pitchFamily="34" charset="0"/>
              </a:rPr>
              <a:t>2</a:t>
            </a:r>
            <a:r>
              <a:rPr lang="en-AU" sz="1400" dirty="0">
                <a:latin typeface="Calibri" pitchFamily="34" charset="0"/>
                <a:ea typeface="Times New Roman"/>
                <a:cs typeface="Calibri" pitchFamily="34" charset="0"/>
              </a:rPr>
              <a:t>SO</a:t>
            </a:r>
            <a:r>
              <a:rPr lang="en-AU" sz="1400" baseline="-25000" dirty="0">
                <a:latin typeface="Calibri" pitchFamily="34" charset="0"/>
                <a:ea typeface="Times New Roman"/>
                <a:cs typeface="Calibri" pitchFamily="34" charset="0"/>
              </a:rPr>
              <a:t>4</a:t>
            </a:r>
            <a:r>
              <a:rPr lang="en-AU" sz="1400" dirty="0">
                <a:latin typeface="Calibri" pitchFamily="34" charset="0"/>
                <a:ea typeface="Times New Roman"/>
                <a:cs typeface="Calibri" pitchFamily="34" charset="0"/>
              </a:rPr>
              <a:t>/heat   </a:t>
            </a:r>
            <a:endParaRPr lang="en-NZ" sz="2000" dirty="0">
              <a:latin typeface="Calibri" pitchFamily="34" charset="0"/>
              <a:ea typeface="Times New Roman"/>
              <a:cs typeface="Calibri" pitchFamily="34" charset="0"/>
            </a:endParaRPr>
          </a:p>
          <a:p>
            <a:pPr marL="914400" indent="457200">
              <a:lnSpc>
                <a:spcPct val="150000"/>
              </a:lnSpc>
              <a:spcAft>
                <a:spcPts val="0"/>
              </a:spcAft>
              <a:defRPr/>
            </a:pPr>
            <a:r>
              <a:rPr lang="en-AU" sz="2000" dirty="0">
                <a:latin typeface="Calibri" pitchFamily="34" charset="0"/>
                <a:ea typeface="Times New Roman"/>
                <a:cs typeface="Calibri" pitchFamily="34" charset="0"/>
              </a:rPr>
              <a:t>	          </a:t>
            </a:r>
            <a:r>
              <a:rPr lang="en-AU" sz="2000" dirty="0">
                <a:latin typeface="Calibri" pitchFamily="34" charset="0"/>
                <a:ea typeface="Times New Roman"/>
                <a:cs typeface="Calibri" pitchFamily="34" charset="0"/>
                <a:sym typeface="Symbol"/>
              </a:rPr>
              <a:t></a:t>
            </a:r>
            <a:r>
              <a:rPr lang="en-AU" sz="2000" dirty="0">
                <a:latin typeface="Calibri" pitchFamily="34" charset="0"/>
                <a:ea typeface="Times New Roman"/>
                <a:cs typeface="Calibri" pitchFamily="34" charset="0"/>
              </a:rPr>
              <a:t>	      CH</a:t>
            </a:r>
            <a:r>
              <a:rPr lang="en-AU" sz="2000" baseline="-25000" dirty="0">
                <a:latin typeface="Calibri" pitchFamily="34" charset="0"/>
                <a:ea typeface="Times New Roman"/>
                <a:cs typeface="Calibri" pitchFamily="34" charset="0"/>
              </a:rPr>
              <a:t>3</a:t>
            </a:r>
            <a:r>
              <a:rPr lang="en-AU" sz="2000" dirty="0">
                <a:latin typeface="Calibri" pitchFamily="34" charset="0"/>
                <a:ea typeface="Times New Roman"/>
                <a:cs typeface="Calibri" pitchFamily="34" charset="0"/>
              </a:rPr>
              <a:t>CH=CH</a:t>
            </a:r>
            <a:r>
              <a:rPr lang="en-AU" sz="2000" baseline="-25000" dirty="0">
                <a:latin typeface="Calibri" pitchFamily="34" charset="0"/>
                <a:ea typeface="Times New Roman"/>
                <a:cs typeface="Calibri" pitchFamily="34" charset="0"/>
              </a:rPr>
              <a:t>2</a:t>
            </a:r>
            <a:r>
              <a:rPr lang="en-AU" sz="2000" dirty="0">
                <a:latin typeface="Calibri" pitchFamily="34" charset="0"/>
                <a:ea typeface="Times New Roman"/>
                <a:cs typeface="Calibri" pitchFamily="34" charset="0"/>
              </a:rPr>
              <a:t>  +      H</a:t>
            </a:r>
            <a:r>
              <a:rPr lang="en-AU" sz="2000" baseline="-25000" dirty="0">
                <a:latin typeface="Calibri" pitchFamily="34" charset="0"/>
                <a:ea typeface="Times New Roman"/>
                <a:cs typeface="Calibri" pitchFamily="34" charset="0"/>
              </a:rPr>
              <a:t>2</a:t>
            </a:r>
            <a:r>
              <a:rPr lang="en-AU" sz="2000" dirty="0">
                <a:latin typeface="Calibri" pitchFamily="34" charset="0"/>
                <a:ea typeface="Times New Roman"/>
                <a:cs typeface="Calibri" pitchFamily="34" charset="0"/>
              </a:rPr>
              <a:t>O</a:t>
            </a:r>
            <a:endParaRPr lang="en-NZ" sz="2000" dirty="0">
              <a:latin typeface="Calibri" pitchFamily="34" charset="0"/>
              <a:ea typeface="Times New Roman"/>
              <a:cs typeface="Calibri" pitchFamily="34" charset="0"/>
            </a:endParaRPr>
          </a:p>
          <a:p>
            <a:pPr>
              <a:spcAft>
                <a:spcPts val="0"/>
              </a:spcAft>
              <a:defRPr/>
            </a:pPr>
            <a:r>
              <a:rPr lang="en-AU" sz="2000" dirty="0">
                <a:latin typeface="Calibri" pitchFamily="34" charset="0"/>
                <a:ea typeface="Times New Roman"/>
                <a:cs typeface="Calibri" pitchFamily="34" charset="0"/>
              </a:rPr>
              <a:t>			</a:t>
            </a:r>
            <a:endParaRPr lang="en-NZ" sz="2000" dirty="0">
              <a:latin typeface="Calibri" pitchFamily="34" charset="0"/>
              <a:ea typeface="Times New Roman"/>
              <a:cs typeface="Calibri" pitchFamily="34" charset="0"/>
            </a:endParaRPr>
          </a:p>
          <a:p>
            <a:pPr indent="457200">
              <a:spcAft>
                <a:spcPts val="0"/>
              </a:spcAft>
              <a:defRPr/>
            </a:pPr>
            <a:r>
              <a:rPr lang="en-AU" dirty="0">
                <a:latin typeface="Calibri" pitchFamily="34" charset="0"/>
                <a:ea typeface="Times New Roman"/>
                <a:cs typeface="Calibri" pitchFamily="34" charset="0"/>
              </a:rPr>
              <a:t>     propan-2-ol			             propene</a:t>
            </a:r>
            <a:endParaRPr lang="en-NZ" sz="2000" dirty="0">
              <a:latin typeface="Calibri" pitchFamily="34" charset="0"/>
              <a:ea typeface="Times New Roman"/>
              <a:cs typeface="Calibri" pitchFamily="34" charset="0"/>
            </a:endParaRPr>
          </a:p>
          <a:p>
            <a:pPr>
              <a:defRPr/>
            </a:pPr>
            <a:endParaRPr lang="en-NZ" dirty="0">
              <a:latin typeface="Arial" pitchFamily="34" charset="0"/>
              <a:cs typeface="Arial" pitchFamily="34" charset="0"/>
            </a:endParaRPr>
          </a:p>
        </p:txBody>
      </p:sp>
      <p:pic>
        <p:nvPicPr>
          <p:cNvPr id="430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519" y="1900144"/>
            <a:ext cx="17780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1"/>
          <p:cNvSpPr>
            <a:spLocks noChangeArrowheads="1"/>
          </p:cNvSpPr>
          <p:nvPr/>
        </p:nvSpPr>
        <p:spPr bwMode="auto">
          <a:xfrm>
            <a:off x="687389" y="443743"/>
            <a:ext cx="7769225" cy="520700"/>
          </a:xfrm>
          <a:prstGeom prst="rect">
            <a:avLst/>
          </a:prstGeom>
          <a:solidFill>
            <a:srgbClr val="67FB03"/>
          </a:solidFill>
          <a:ln w="19050">
            <a:solidFill>
              <a:schemeClr val="tx1"/>
            </a:solidFill>
            <a:miter lim="800000"/>
            <a:headEnd/>
            <a:tailEnd/>
          </a:ln>
          <a:effectLst/>
        </p:spPr>
        <p:txBody>
          <a:bodyPr lIns="91418" tIns="45709" rIns="91418" bIns="45709" anchor="ctr"/>
          <a:lstStyle/>
          <a:p>
            <a:pPr algn="ctr">
              <a:defRPr/>
            </a:pPr>
            <a:r>
              <a:rPr lang="en-NZ" sz="2400" b="1" dirty="0">
                <a:latin typeface="Candara" pitchFamily="34" charset="0"/>
                <a:cs typeface="Arial" pitchFamily="34" charset="0"/>
              </a:rPr>
              <a:t>Alcohol </a:t>
            </a:r>
            <a:r>
              <a:rPr lang="en-NZ" sz="2400" b="1" dirty="0" smtClean="0">
                <a:latin typeface="Candara" pitchFamily="34" charset="0"/>
                <a:cs typeface="Arial" pitchFamily="34" charset="0"/>
              </a:rPr>
              <a:t>reactions - Elimination</a:t>
            </a:r>
            <a:endParaRPr lang="en-US" sz="2400" b="1" dirty="0">
              <a:latin typeface="Candara" pitchFamily="34" charset="0"/>
              <a:cs typeface="Arial" pitchFamily="34" charset="0"/>
            </a:endParaRPr>
          </a:p>
        </p:txBody>
      </p:sp>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825" y="3581401"/>
            <a:ext cx="5424488" cy="3046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67472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13"/>
          <p:cNvSpPr txBox="1">
            <a:spLocks noChangeArrowheads="1"/>
          </p:cNvSpPr>
          <p:nvPr/>
        </p:nvSpPr>
        <p:spPr bwMode="auto">
          <a:xfrm>
            <a:off x="381000" y="914400"/>
            <a:ext cx="8229600" cy="3139321"/>
          </a:xfrm>
          <a:prstGeom prst="rect">
            <a:avLst/>
          </a:prstGeom>
          <a:solidFill>
            <a:srgbClr val="E2FFC5"/>
          </a:solidFill>
          <a:ln w="12700">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b="1" u="sng" dirty="0" smtClean="0">
                <a:latin typeface="Futura Bk" pitchFamily="34" charset="0"/>
              </a:rPr>
              <a:t>Elimination</a:t>
            </a:r>
            <a:r>
              <a:rPr lang="en-NZ" dirty="0" smtClean="0">
                <a:latin typeface="Futura Bk" pitchFamily="34" charset="0"/>
              </a:rPr>
              <a:t> </a:t>
            </a:r>
            <a:r>
              <a:rPr lang="en-NZ" dirty="0">
                <a:latin typeface="Futura Bk" pitchFamily="34" charset="0"/>
              </a:rPr>
              <a:t>– using conc. </a:t>
            </a:r>
            <a:r>
              <a:rPr lang="en-NZ" dirty="0" err="1">
                <a:latin typeface="Futura Bk" pitchFamily="34" charset="0"/>
              </a:rPr>
              <a:t>Sulfuric</a:t>
            </a:r>
            <a:r>
              <a:rPr lang="en-NZ" dirty="0">
                <a:latin typeface="Futura Bk" pitchFamily="34" charset="0"/>
              </a:rPr>
              <a:t> acid (catalyst)</a:t>
            </a:r>
          </a:p>
          <a:p>
            <a:pPr eaLnBrk="1" hangingPunct="1">
              <a:spcBef>
                <a:spcPct val="50000"/>
              </a:spcBef>
            </a:pPr>
            <a:endParaRPr lang="en-NZ" dirty="0">
              <a:latin typeface="Futura Bk" pitchFamily="34" charset="0"/>
            </a:endParaRPr>
          </a:p>
          <a:p>
            <a:pPr eaLnBrk="1" hangingPunct="1">
              <a:spcBef>
                <a:spcPct val="50000"/>
              </a:spcBef>
            </a:pPr>
            <a:r>
              <a:rPr lang="en-NZ" dirty="0">
                <a:latin typeface="Futura Bk" pitchFamily="34" charset="0"/>
              </a:rPr>
              <a:t>Alcohol                + H</a:t>
            </a:r>
            <a:r>
              <a:rPr lang="en-NZ" baseline="-25000" dirty="0">
                <a:latin typeface="Futura Bk" pitchFamily="34" charset="0"/>
              </a:rPr>
              <a:t>2</a:t>
            </a:r>
            <a:r>
              <a:rPr lang="en-NZ" dirty="0">
                <a:latin typeface="Futura Bk" pitchFamily="34" charset="0"/>
              </a:rPr>
              <a:t>SO</a:t>
            </a:r>
            <a:r>
              <a:rPr lang="en-NZ" baseline="-25000" dirty="0">
                <a:latin typeface="Futura Bk" pitchFamily="34" charset="0"/>
              </a:rPr>
              <a:t>4</a:t>
            </a:r>
            <a:r>
              <a:rPr lang="en-NZ" sz="1200" dirty="0">
                <a:latin typeface="Futura Bk" pitchFamily="34" charset="0"/>
              </a:rPr>
              <a:t> heated                                                </a:t>
            </a:r>
            <a:r>
              <a:rPr lang="en-NZ" dirty="0">
                <a:latin typeface="Futura Bk" pitchFamily="34" charset="0"/>
              </a:rPr>
              <a:t>Alkene        </a:t>
            </a:r>
          </a:p>
          <a:p>
            <a:pPr eaLnBrk="1" hangingPunct="1">
              <a:spcBef>
                <a:spcPct val="50000"/>
              </a:spcBef>
            </a:pPr>
            <a:endParaRPr lang="en-NZ" dirty="0">
              <a:latin typeface="Futura Bk" pitchFamily="34" charset="0"/>
            </a:endParaRPr>
          </a:p>
          <a:p>
            <a:pPr eaLnBrk="1" hangingPunct="1">
              <a:spcBef>
                <a:spcPct val="50000"/>
              </a:spcBef>
            </a:pPr>
            <a:endParaRPr lang="en-NZ" dirty="0">
              <a:latin typeface="Futura Bk" pitchFamily="34" charset="0"/>
            </a:endParaRPr>
          </a:p>
          <a:p>
            <a:pPr eaLnBrk="1" hangingPunct="1">
              <a:spcBef>
                <a:spcPct val="50000"/>
              </a:spcBef>
            </a:pPr>
            <a:endParaRPr lang="en-NZ" dirty="0">
              <a:latin typeface="Futura Bk" pitchFamily="34" charset="0"/>
            </a:endParaRPr>
          </a:p>
          <a:p>
            <a:pPr eaLnBrk="1" hangingPunct="1">
              <a:spcBef>
                <a:spcPct val="50000"/>
              </a:spcBef>
            </a:pPr>
            <a:r>
              <a:rPr lang="en-NZ" dirty="0">
                <a:latin typeface="Futura Bk" pitchFamily="34" charset="0"/>
              </a:rPr>
              <a:t>                             +H</a:t>
            </a:r>
            <a:r>
              <a:rPr lang="en-NZ" baseline="-25000" dirty="0">
                <a:latin typeface="Futura Bk" pitchFamily="34" charset="0"/>
              </a:rPr>
              <a:t>2</a:t>
            </a:r>
            <a:r>
              <a:rPr lang="en-NZ" dirty="0">
                <a:latin typeface="Futura Bk" pitchFamily="34" charset="0"/>
              </a:rPr>
              <a:t>SO</a:t>
            </a:r>
            <a:r>
              <a:rPr lang="en-NZ" baseline="-25000" dirty="0">
                <a:latin typeface="Futura Bk" pitchFamily="34" charset="0"/>
              </a:rPr>
              <a:t>4</a:t>
            </a:r>
            <a:endParaRPr lang="en-NZ" sz="1200" baseline="-25000" dirty="0">
              <a:latin typeface="Futura Bk" pitchFamily="34" charset="0"/>
            </a:endParaRPr>
          </a:p>
          <a:p>
            <a:pPr eaLnBrk="1" hangingPunct="1">
              <a:spcBef>
                <a:spcPct val="50000"/>
              </a:spcBef>
            </a:pPr>
            <a:endParaRPr lang="en-US" sz="1200" dirty="0">
              <a:latin typeface="Futura Bk" pitchFamily="34" charset="0"/>
            </a:endParaRPr>
          </a:p>
        </p:txBody>
      </p:sp>
      <p:sp>
        <p:nvSpPr>
          <p:cNvPr id="41988" name="Line 14"/>
          <p:cNvSpPr>
            <a:spLocks noChangeShapeType="1"/>
          </p:cNvSpPr>
          <p:nvPr/>
        </p:nvSpPr>
        <p:spPr bwMode="auto">
          <a:xfrm>
            <a:off x="3810000" y="19812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pic>
        <p:nvPicPr>
          <p:cNvPr id="41989"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2" y="2667000"/>
            <a:ext cx="1908175" cy="1093788"/>
          </a:xfrm>
          <a:prstGeom prst="rect">
            <a:avLst/>
          </a:prstGeom>
          <a:solidFill>
            <a:srgbClr val="E2FFC5"/>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0"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590800"/>
            <a:ext cx="1720851" cy="126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1" name="Line 18"/>
          <p:cNvSpPr>
            <a:spLocks noChangeShapeType="1"/>
          </p:cNvSpPr>
          <p:nvPr/>
        </p:nvSpPr>
        <p:spPr bwMode="auto">
          <a:xfrm>
            <a:off x="3505200" y="3276600"/>
            <a:ext cx="1752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1992" name="Oval 19"/>
          <p:cNvSpPr>
            <a:spLocks noChangeArrowheads="1"/>
          </p:cNvSpPr>
          <p:nvPr/>
        </p:nvSpPr>
        <p:spPr bwMode="auto">
          <a:xfrm>
            <a:off x="990600" y="2667000"/>
            <a:ext cx="990600" cy="457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41993" name="Line 20"/>
          <p:cNvSpPr>
            <a:spLocks noChangeShapeType="1"/>
          </p:cNvSpPr>
          <p:nvPr/>
        </p:nvSpPr>
        <p:spPr bwMode="auto">
          <a:xfrm>
            <a:off x="1981200" y="2895600"/>
            <a:ext cx="381000" cy="76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1994" name="Rectangle 23"/>
          <p:cNvSpPr>
            <a:spLocks noChangeArrowheads="1"/>
          </p:cNvSpPr>
          <p:nvPr/>
        </p:nvSpPr>
        <p:spPr bwMode="auto">
          <a:xfrm>
            <a:off x="457200" y="304800"/>
            <a:ext cx="8229600" cy="381000"/>
          </a:xfrm>
          <a:prstGeom prst="rect">
            <a:avLst/>
          </a:prstGeom>
          <a:solidFill>
            <a:srgbClr val="67FB03"/>
          </a:solidFill>
          <a:ln w="12700">
            <a:solidFill>
              <a:schemeClr val="tx1"/>
            </a:solidFill>
            <a:miter lim="800000"/>
            <a:headEnd/>
            <a:tailEnd/>
          </a:ln>
          <a:effectLst/>
        </p:spPr>
        <p:txBody>
          <a:bodyPr anchor="ctr"/>
          <a:lstStyle/>
          <a:p>
            <a:pPr algn="ctr"/>
            <a:r>
              <a:rPr lang="en-NZ" sz="2400" b="1" dirty="0">
                <a:solidFill>
                  <a:schemeClr val="tx2"/>
                </a:solidFill>
                <a:latin typeface="+mn-lt"/>
              </a:rPr>
              <a:t>Alcohol </a:t>
            </a:r>
            <a:r>
              <a:rPr lang="en-NZ" sz="2400" b="1" dirty="0" smtClean="0">
                <a:solidFill>
                  <a:schemeClr val="tx2"/>
                </a:solidFill>
                <a:latin typeface="+mn-lt"/>
              </a:rPr>
              <a:t>Reactions - Elimination</a:t>
            </a:r>
            <a:endParaRPr lang="en-US" sz="2400" b="1" dirty="0">
              <a:solidFill>
                <a:schemeClr val="tx2"/>
              </a:solidFill>
              <a:latin typeface="+mn-lt"/>
            </a:endParaRPr>
          </a:p>
        </p:txBody>
      </p:sp>
      <p:sp>
        <p:nvSpPr>
          <p:cNvPr id="41995" name="Text Box 24"/>
          <p:cNvSpPr txBox="1">
            <a:spLocks noChangeArrowheads="1"/>
          </p:cNvSpPr>
          <p:nvPr/>
        </p:nvSpPr>
        <p:spPr bwMode="auto">
          <a:xfrm>
            <a:off x="7315200" y="3124201"/>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a:t>+H</a:t>
            </a:r>
            <a:r>
              <a:rPr lang="en-NZ" baseline="-25000"/>
              <a:t>2</a:t>
            </a:r>
            <a:r>
              <a:rPr lang="en-NZ"/>
              <a:t>O</a:t>
            </a:r>
            <a:endParaRPr lang="en-GB"/>
          </a:p>
        </p:txBody>
      </p:sp>
      <p:pic>
        <p:nvPicPr>
          <p:cNvPr id="41996" name="Picture 26" descr="image001"/>
          <p:cNvPicPr>
            <a:picLocks noChangeAspect="1" noChangeArrowheads="1"/>
          </p:cNvPicPr>
          <p:nvPr/>
        </p:nvPicPr>
        <p:blipFill>
          <a:blip r:embed="rId4">
            <a:extLst>
              <a:ext uri="{28A0092B-C50C-407E-A947-70E740481C1C}">
                <a14:useLocalDpi xmlns:a14="http://schemas.microsoft.com/office/drawing/2010/main" val="0"/>
              </a:ext>
            </a:extLst>
          </a:blip>
          <a:srcRect b="31915"/>
          <a:stretch>
            <a:fillRect/>
          </a:stretch>
        </p:blipFill>
        <p:spPr bwMode="auto">
          <a:xfrm>
            <a:off x="1447800" y="4343400"/>
            <a:ext cx="6191251" cy="18605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GZ Science Resources 2013</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 y="1143001"/>
            <a:ext cx="8153400" cy="2400657"/>
          </a:xfrm>
          <a:prstGeom prst="rect">
            <a:avLst/>
          </a:prstGeom>
          <a:noFill/>
          <a:ln w="19050">
            <a:noFill/>
          </a:ln>
        </p:spPr>
        <p:txBody>
          <a:bodyPr wrap="square">
            <a:spAutoFit/>
          </a:bodyPr>
          <a:lstStyle/>
          <a:p>
            <a:pPr>
              <a:spcAft>
                <a:spcPts val="0"/>
              </a:spcAft>
              <a:defRPr/>
            </a:pPr>
            <a:r>
              <a:rPr lang="en-AU" b="1" dirty="0" smtClean="0">
                <a:latin typeface="Calibri" pitchFamily="34" charset="0"/>
                <a:ea typeface="Times New Roman"/>
                <a:cs typeface="Calibri" pitchFamily="34" charset="0"/>
              </a:rPr>
              <a:t>Substitution </a:t>
            </a:r>
            <a:r>
              <a:rPr lang="en-AU" b="1" dirty="0">
                <a:latin typeface="Calibri" pitchFamily="34" charset="0"/>
                <a:ea typeface="Times New Roman"/>
                <a:cs typeface="Calibri" pitchFamily="34" charset="0"/>
              </a:rPr>
              <a:t>- </a:t>
            </a:r>
            <a:r>
              <a:rPr lang="en-AU" dirty="0">
                <a:latin typeface="Calibri" pitchFamily="34" charset="0"/>
                <a:ea typeface="Times New Roman"/>
                <a:cs typeface="Calibri" pitchFamily="34" charset="0"/>
              </a:rPr>
              <a:t>of the OH</a:t>
            </a:r>
            <a:r>
              <a:rPr lang="en-AU" baseline="30000" dirty="0">
                <a:latin typeface="Calibri" pitchFamily="34" charset="0"/>
                <a:ea typeface="Times New Roman"/>
                <a:cs typeface="Calibri" pitchFamily="34" charset="0"/>
                <a:sym typeface="Symbol"/>
              </a:rPr>
              <a:t></a:t>
            </a:r>
            <a:r>
              <a:rPr lang="en-AU" dirty="0">
                <a:latin typeface="Calibri" pitchFamily="34" charset="0"/>
                <a:ea typeface="Times New Roman"/>
                <a:cs typeface="Calibri" pitchFamily="34" charset="0"/>
              </a:rPr>
              <a:t> by a </a:t>
            </a:r>
            <a:r>
              <a:rPr lang="en-AU" dirty="0" err="1">
                <a:latin typeface="Calibri" pitchFamily="34" charset="0"/>
                <a:ea typeface="Times New Roman"/>
                <a:cs typeface="Calibri" pitchFamily="34" charset="0"/>
              </a:rPr>
              <a:t>Cl</a:t>
            </a:r>
            <a:r>
              <a:rPr lang="en-AU" i="1" baseline="30000" dirty="0">
                <a:latin typeface="Calibri" pitchFamily="34" charset="0"/>
                <a:ea typeface="Times New Roman"/>
                <a:cs typeface="Calibri" pitchFamily="34" charset="0"/>
                <a:sym typeface="Symbol"/>
              </a:rPr>
              <a:t></a:t>
            </a:r>
            <a:r>
              <a:rPr lang="en-AU" dirty="0">
                <a:latin typeface="Calibri" pitchFamily="34" charset="0"/>
                <a:ea typeface="Times New Roman"/>
                <a:cs typeface="Calibri" pitchFamily="34" charset="0"/>
              </a:rPr>
              <a:t> to form a </a:t>
            </a:r>
            <a:r>
              <a:rPr lang="en-AU" dirty="0" err="1">
                <a:latin typeface="Calibri" pitchFamily="34" charset="0"/>
                <a:ea typeface="Times New Roman"/>
                <a:cs typeface="Calibri" pitchFamily="34" charset="0"/>
              </a:rPr>
              <a:t>chloroalkane</a:t>
            </a:r>
            <a:r>
              <a:rPr lang="en-AU" dirty="0">
                <a:latin typeface="Calibri" pitchFamily="34" charset="0"/>
                <a:ea typeface="Times New Roman"/>
                <a:cs typeface="Calibri" pitchFamily="34" charset="0"/>
              </a:rPr>
              <a:t>.</a:t>
            </a:r>
            <a:endParaRPr lang="en-NZ" sz="2000" dirty="0">
              <a:latin typeface="Calibri" pitchFamily="34" charset="0"/>
              <a:ea typeface="Times New Roman"/>
              <a:cs typeface="Calibri" pitchFamily="34" charset="0"/>
            </a:endParaRPr>
          </a:p>
          <a:p>
            <a:pPr>
              <a:spcAft>
                <a:spcPts val="0"/>
              </a:spcAft>
              <a:defRPr/>
            </a:pPr>
            <a:r>
              <a:rPr lang="en-AU" dirty="0">
                <a:latin typeface="Calibri" pitchFamily="34" charset="0"/>
                <a:ea typeface="Times New Roman"/>
                <a:cs typeface="Calibri" pitchFamily="34" charset="0"/>
              </a:rPr>
              <a:t>This substitution </a:t>
            </a:r>
            <a:r>
              <a:rPr lang="en-AU" dirty="0" smtClean="0">
                <a:latin typeface="Calibri" pitchFamily="34" charset="0"/>
                <a:ea typeface="Times New Roman"/>
                <a:cs typeface="Calibri" pitchFamily="34" charset="0"/>
              </a:rPr>
              <a:t>removes the </a:t>
            </a:r>
            <a:r>
              <a:rPr lang="en-AU" dirty="0" err="1" smtClean="0">
                <a:latin typeface="Calibri" pitchFamily="34" charset="0"/>
                <a:ea typeface="Times New Roman"/>
                <a:cs typeface="Calibri" pitchFamily="34" charset="0"/>
              </a:rPr>
              <a:t>hydroxl</a:t>
            </a:r>
            <a:r>
              <a:rPr lang="en-AU" dirty="0" smtClean="0">
                <a:latin typeface="Calibri" pitchFamily="34" charset="0"/>
                <a:ea typeface="Times New Roman"/>
                <a:cs typeface="Calibri" pitchFamily="34" charset="0"/>
              </a:rPr>
              <a:t> group (plus one hydrogen to form water) and replaces the two bonding sites on the carbons with a H and </a:t>
            </a:r>
            <a:r>
              <a:rPr lang="en-AU" dirty="0" err="1" smtClean="0">
                <a:latin typeface="Calibri" pitchFamily="34" charset="0"/>
                <a:ea typeface="Times New Roman"/>
                <a:cs typeface="Calibri" pitchFamily="34" charset="0"/>
              </a:rPr>
              <a:t>Cl</a:t>
            </a:r>
            <a:r>
              <a:rPr lang="en-AU" dirty="0" smtClean="0">
                <a:latin typeface="Calibri" pitchFamily="34" charset="0"/>
                <a:ea typeface="Times New Roman"/>
                <a:cs typeface="Calibri" pitchFamily="34" charset="0"/>
              </a:rPr>
              <a:t> (from </a:t>
            </a:r>
            <a:r>
              <a:rPr lang="en-AU" dirty="0" err="1" smtClean="0">
                <a:latin typeface="Calibri" pitchFamily="34" charset="0"/>
                <a:ea typeface="Times New Roman"/>
                <a:cs typeface="Calibri" pitchFamily="34" charset="0"/>
              </a:rPr>
              <a:t>HCl</a:t>
            </a:r>
            <a:r>
              <a:rPr lang="en-AU" dirty="0" smtClean="0">
                <a:latin typeface="Calibri" pitchFamily="34" charset="0"/>
                <a:ea typeface="Times New Roman"/>
                <a:cs typeface="Calibri" pitchFamily="34" charset="0"/>
              </a:rPr>
              <a:t>).The </a:t>
            </a:r>
            <a:r>
              <a:rPr lang="en-AU" dirty="0" err="1">
                <a:latin typeface="Calibri" pitchFamily="34" charset="0"/>
                <a:ea typeface="Times New Roman"/>
                <a:cs typeface="Calibri" pitchFamily="34" charset="0"/>
              </a:rPr>
              <a:t>haloalkane</a:t>
            </a:r>
            <a:r>
              <a:rPr lang="en-AU" dirty="0">
                <a:latin typeface="Calibri" pitchFamily="34" charset="0"/>
                <a:ea typeface="Times New Roman"/>
                <a:cs typeface="Calibri" pitchFamily="34" charset="0"/>
              </a:rPr>
              <a:t> formed is nonpolar and insoluble in the aqueous solution so forms a cloudy emulsion that separates out as two layers.  </a:t>
            </a:r>
            <a:r>
              <a:rPr lang="en-AU" dirty="0" smtClean="0">
                <a:latin typeface="Calibri" pitchFamily="34" charset="0"/>
                <a:ea typeface="Times New Roman"/>
                <a:cs typeface="Calibri" pitchFamily="34" charset="0"/>
              </a:rPr>
              <a:t>Two possible products can be formed – as per </a:t>
            </a:r>
            <a:r>
              <a:rPr lang="en-AU" dirty="0" err="1" smtClean="0">
                <a:latin typeface="Calibri" pitchFamily="34" charset="0"/>
                <a:ea typeface="Times New Roman"/>
                <a:cs typeface="Calibri" pitchFamily="34" charset="0"/>
              </a:rPr>
              <a:t>Markovnikovs</a:t>
            </a:r>
            <a:r>
              <a:rPr lang="en-AU" dirty="0" smtClean="0">
                <a:latin typeface="Calibri" pitchFamily="34" charset="0"/>
                <a:ea typeface="Times New Roman"/>
                <a:cs typeface="Calibri" pitchFamily="34" charset="0"/>
              </a:rPr>
              <a:t> rule</a:t>
            </a:r>
            <a:endParaRPr lang="en-NZ" sz="2000" dirty="0">
              <a:latin typeface="Calibri" pitchFamily="34" charset="0"/>
              <a:ea typeface="Times New Roman"/>
              <a:cs typeface="Calibri" pitchFamily="34" charset="0"/>
            </a:endParaRPr>
          </a:p>
          <a:p>
            <a:pPr>
              <a:spcAft>
                <a:spcPts val="0"/>
              </a:spcAft>
              <a:defRPr/>
            </a:pPr>
            <a:r>
              <a:rPr lang="en-AU" dirty="0">
                <a:latin typeface="Calibri" pitchFamily="34" charset="0"/>
                <a:ea typeface="Times New Roman"/>
                <a:cs typeface="Calibri" pitchFamily="34" charset="0"/>
              </a:rPr>
              <a:t> </a:t>
            </a:r>
            <a:endParaRPr lang="en-NZ" sz="2000" dirty="0">
              <a:latin typeface="Calibri" pitchFamily="34" charset="0"/>
              <a:ea typeface="Times New Roman"/>
              <a:cs typeface="Calibri" pitchFamily="34" charset="0"/>
            </a:endParaRPr>
          </a:p>
          <a:p>
            <a:pPr>
              <a:defRPr/>
            </a:pPr>
            <a:endParaRPr lang="en-NZ" dirty="0">
              <a:latin typeface="Arial" pitchFamily="34" charset="0"/>
              <a:cs typeface="Arial" pitchFamily="34" charset="0"/>
            </a:endParaRPr>
          </a:p>
        </p:txBody>
      </p:sp>
      <p:sp>
        <p:nvSpPr>
          <p:cNvPr id="5" name="Rectangle 11"/>
          <p:cNvSpPr>
            <a:spLocks noChangeArrowheads="1"/>
          </p:cNvSpPr>
          <p:nvPr/>
        </p:nvSpPr>
        <p:spPr bwMode="auto">
          <a:xfrm>
            <a:off x="687389" y="443743"/>
            <a:ext cx="7769225" cy="520700"/>
          </a:xfrm>
          <a:prstGeom prst="rect">
            <a:avLst/>
          </a:prstGeom>
          <a:solidFill>
            <a:srgbClr val="67FB03"/>
          </a:solidFill>
          <a:ln w="19050">
            <a:solidFill>
              <a:schemeClr val="tx1"/>
            </a:solidFill>
            <a:miter lim="800000"/>
            <a:headEnd/>
            <a:tailEnd/>
          </a:ln>
          <a:effectLst/>
        </p:spPr>
        <p:txBody>
          <a:bodyPr lIns="91418" tIns="45709" rIns="91418" bIns="45709" anchor="ctr"/>
          <a:lstStyle/>
          <a:p>
            <a:pPr algn="ctr">
              <a:defRPr/>
            </a:pPr>
            <a:r>
              <a:rPr lang="en-NZ" sz="2400" b="1" dirty="0">
                <a:latin typeface="Candara" pitchFamily="34" charset="0"/>
                <a:cs typeface="Arial" pitchFamily="34" charset="0"/>
              </a:rPr>
              <a:t>Alcohol </a:t>
            </a:r>
            <a:r>
              <a:rPr lang="en-NZ" sz="2400" b="1" dirty="0" smtClean="0">
                <a:latin typeface="Candara" pitchFamily="34" charset="0"/>
                <a:cs typeface="Arial" pitchFamily="34" charset="0"/>
              </a:rPr>
              <a:t>reactions - Substitution</a:t>
            </a:r>
            <a:endParaRPr lang="en-US" sz="2400" b="1" dirty="0">
              <a:latin typeface="Candara" pitchFamily="34" charset="0"/>
              <a:cs typeface="Arial" pitchFamily="34" charset="0"/>
            </a:endParaRPr>
          </a:p>
        </p:txBody>
      </p:sp>
      <p:pic>
        <p:nvPicPr>
          <p:cNvPr id="41986" name="Picture 2" descr="http://chemwiki.ucdavis.edu/@api/deki/files/1984/=Slide2_%282%29.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2800350"/>
            <a:ext cx="54102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0156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3"/>
          <p:cNvSpPr txBox="1">
            <a:spLocks noChangeArrowheads="1"/>
          </p:cNvSpPr>
          <p:nvPr/>
        </p:nvSpPr>
        <p:spPr bwMode="auto">
          <a:xfrm>
            <a:off x="533401" y="1925807"/>
            <a:ext cx="4833937" cy="3531736"/>
          </a:xfrm>
          <a:prstGeom prst="rect">
            <a:avLst/>
          </a:prstGeom>
          <a:solidFill>
            <a:schemeClr val="bg1"/>
          </a:solidFill>
          <a:ln w="190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AU" sz="2000" dirty="0">
                <a:latin typeface="Calibri" pitchFamily="34" charset="0"/>
                <a:cs typeface="Calibri" pitchFamily="34" charset="0"/>
              </a:rPr>
              <a:t> The rate of substitution of primary alcohols is increased by heating the reaction mixture under </a:t>
            </a:r>
            <a:r>
              <a:rPr lang="en-AU" sz="2000" b="1" dirty="0">
                <a:latin typeface="Calibri" pitchFamily="34" charset="0"/>
                <a:cs typeface="Calibri" pitchFamily="34" charset="0"/>
              </a:rPr>
              <a:t>reflux.</a:t>
            </a:r>
            <a:r>
              <a:rPr lang="en-AU" sz="2000" dirty="0">
                <a:latin typeface="Calibri" pitchFamily="34" charset="0"/>
                <a:cs typeface="Calibri" pitchFamily="34" charset="0"/>
              </a:rPr>
              <a:t>  Reflux is a system of heating the solution with a condenser attached to the reaction vessel so that any organic substance which evaporates will be condensed and returned to the container.  This way the reaction can be heated for a period of time without the organic substance (reactant, product or solvent) evaporating away</a:t>
            </a:r>
            <a:r>
              <a:rPr lang="en-AU" sz="2000" dirty="0" smtClean="0">
                <a:latin typeface="Calibri" pitchFamily="34" charset="0"/>
                <a:cs typeface="Calibri" pitchFamily="34" charset="0"/>
              </a:rPr>
              <a:t>.</a:t>
            </a:r>
            <a:endParaRPr lang="en-NZ" sz="2000" dirty="0">
              <a:latin typeface="Calibri" pitchFamily="34" charset="0"/>
              <a:cs typeface="Calibri" pitchFamily="34" charset="0"/>
            </a:endParaRPr>
          </a:p>
        </p:txBody>
      </p:sp>
      <p:pic>
        <p:nvPicPr>
          <p:cNvPr id="460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31939"/>
            <a:ext cx="1009651" cy="426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1"/>
          <p:cNvSpPr>
            <a:spLocks noChangeArrowheads="1"/>
          </p:cNvSpPr>
          <p:nvPr/>
        </p:nvSpPr>
        <p:spPr bwMode="auto">
          <a:xfrm>
            <a:off x="687389" y="241300"/>
            <a:ext cx="7769225" cy="520700"/>
          </a:xfrm>
          <a:prstGeom prst="rect">
            <a:avLst/>
          </a:prstGeom>
          <a:solidFill>
            <a:srgbClr val="67FB03"/>
          </a:solidFill>
          <a:ln w="19050">
            <a:solidFill>
              <a:schemeClr val="tx1"/>
            </a:solidFill>
            <a:miter lim="800000"/>
            <a:headEnd/>
            <a:tailEnd/>
          </a:ln>
          <a:effectLst/>
        </p:spPr>
        <p:txBody>
          <a:bodyPr lIns="91418" tIns="45709" rIns="91418" bIns="45709" anchor="ctr"/>
          <a:lstStyle/>
          <a:p>
            <a:pPr algn="ctr">
              <a:defRPr/>
            </a:pPr>
            <a:r>
              <a:rPr lang="en-NZ" sz="2400" b="1" dirty="0">
                <a:latin typeface="Candara" pitchFamily="34" charset="0"/>
                <a:cs typeface="Arial" pitchFamily="34" charset="0"/>
              </a:rPr>
              <a:t>Reflux</a:t>
            </a:r>
            <a:endParaRPr lang="en-US" sz="2400" b="1" dirty="0">
              <a:latin typeface="Candara" pitchFamily="34" charset="0"/>
              <a:cs typeface="Arial" pitchFamily="34" charset="0"/>
            </a:endParaRPr>
          </a:p>
        </p:txBody>
      </p:sp>
    </p:spTree>
    <p:extLst>
      <p:ext uri="{BB962C8B-B14F-4D97-AF65-F5344CB8AC3E}">
        <p14:creationId xmlns:p14="http://schemas.microsoft.com/office/powerpoint/2010/main" val="14980310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5"/>
          <p:cNvSpPr>
            <a:spLocks noChangeArrowheads="1"/>
          </p:cNvSpPr>
          <p:nvPr/>
        </p:nvSpPr>
        <p:spPr bwMode="auto">
          <a:xfrm>
            <a:off x="457200" y="381000"/>
            <a:ext cx="8229600" cy="381000"/>
          </a:xfrm>
          <a:prstGeom prst="rect">
            <a:avLst/>
          </a:prstGeom>
          <a:solidFill>
            <a:srgbClr val="67FB03"/>
          </a:solidFill>
          <a:ln w="12700">
            <a:solidFill>
              <a:schemeClr val="tx1"/>
            </a:solidFill>
            <a:miter lim="800000"/>
            <a:headEnd/>
            <a:tailEnd/>
          </a:ln>
          <a:effectLst/>
        </p:spPr>
        <p:txBody>
          <a:bodyPr anchor="ctr"/>
          <a:lstStyle/>
          <a:p>
            <a:pPr algn="ctr"/>
            <a:r>
              <a:rPr lang="en-NZ" sz="2400" b="1" dirty="0">
                <a:solidFill>
                  <a:schemeClr val="tx2"/>
                </a:solidFill>
                <a:latin typeface="+mn-lt"/>
              </a:rPr>
              <a:t>Alcohol Reactions - summary</a:t>
            </a:r>
            <a:endParaRPr lang="en-US" sz="2400" b="1" dirty="0">
              <a:solidFill>
                <a:schemeClr val="tx2"/>
              </a:solidFill>
              <a:latin typeface="+mn-lt"/>
            </a:endParaRPr>
          </a:p>
        </p:txBody>
      </p:sp>
      <p:sp>
        <p:nvSpPr>
          <p:cNvPr id="43012" name="Text Box 6"/>
          <p:cNvSpPr txBox="1">
            <a:spLocks noChangeArrowheads="1"/>
          </p:cNvSpPr>
          <p:nvPr/>
        </p:nvSpPr>
        <p:spPr bwMode="auto">
          <a:xfrm>
            <a:off x="457200" y="1219201"/>
            <a:ext cx="8229600" cy="1200329"/>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b="1" u="sng"/>
              <a:t>1.Combustion</a:t>
            </a:r>
            <a:r>
              <a:rPr lang="en-NZ"/>
              <a:t> – same as alkenes and alkanes</a:t>
            </a:r>
          </a:p>
          <a:p>
            <a:pPr eaLnBrk="1" hangingPunct="1">
              <a:spcBef>
                <a:spcPct val="50000"/>
              </a:spcBef>
            </a:pPr>
            <a:r>
              <a:rPr lang="en-NZ"/>
              <a:t>Complete              Alcohol + 1</a:t>
            </a:r>
            <a:r>
              <a:rPr lang="en-NZ" sz="1200"/>
              <a:t>1/2</a:t>
            </a:r>
            <a:r>
              <a:rPr lang="en-NZ"/>
              <a:t> Oxygen          CO</a:t>
            </a:r>
            <a:r>
              <a:rPr lang="en-NZ" baseline="-25000"/>
              <a:t>2</a:t>
            </a:r>
            <a:r>
              <a:rPr lang="en-NZ"/>
              <a:t> + 2H</a:t>
            </a:r>
            <a:r>
              <a:rPr lang="en-NZ" baseline="-25000"/>
              <a:t>2</a:t>
            </a:r>
            <a:r>
              <a:rPr lang="en-NZ"/>
              <a:t>O</a:t>
            </a:r>
          </a:p>
          <a:p>
            <a:pPr eaLnBrk="1" hangingPunct="1">
              <a:spcBef>
                <a:spcPct val="50000"/>
              </a:spcBef>
            </a:pPr>
            <a:r>
              <a:rPr lang="en-NZ"/>
              <a:t>Incomplete            Alcohol + 1Oxygen             CO  + 2H</a:t>
            </a:r>
            <a:r>
              <a:rPr lang="en-NZ" baseline="-25000"/>
              <a:t>2</a:t>
            </a:r>
            <a:r>
              <a:rPr lang="en-NZ"/>
              <a:t>O</a:t>
            </a:r>
            <a:endParaRPr lang="en-US" b="1" u="sng"/>
          </a:p>
        </p:txBody>
      </p:sp>
      <p:sp>
        <p:nvSpPr>
          <p:cNvPr id="43013" name="Line 7"/>
          <p:cNvSpPr>
            <a:spLocks noChangeShapeType="1"/>
          </p:cNvSpPr>
          <p:nvPr/>
        </p:nvSpPr>
        <p:spPr bwMode="auto">
          <a:xfrm>
            <a:off x="4648200" y="18288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3014" name="Line 8"/>
          <p:cNvSpPr>
            <a:spLocks noChangeShapeType="1"/>
          </p:cNvSpPr>
          <p:nvPr/>
        </p:nvSpPr>
        <p:spPr bwMode="auto">
          <a:xfrm>
            <a:off x="4495800" y="22098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3015" name="Text Box 9"/>
          <p:cNvSpPr txBox="1">
            <a:spLocks noChangeArrowheads="1"/>
          </p:cNvSpPr>
          <p:nvPr/>
        </p:nvSpPr>
        <p:spPr bwMode="auto">
          <a:xfrm>
            <a:off x="457200" y="2514601"/>
            <a:ext cx="8229600" cy="203132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b="1" u="sng"/>
              <a:t>2. Oxidation</a:t>
            </a:r>
            <a:r>
              <a:rPr lang="en-NZ"/>
              <a:t> – using acidified pottasium permanganate or acidified dichromate</a:t>
            </a:r>
          </a:p>
          <a:p>
            <a:pPr eaLnBrk="1" hangingPunct="1">
              <a:spcBef>
                <a:spcPct val="50000"/>
              </a:spcBef>
            </a:pPr>
            <a:r>
              <a:rPr lang="en-NZ"/>
              <a:t>Alcohol                + oxidant   </a:t>
            </a:r>
            <a:r>
              <a:rPr lang="en-NZ" sz="1200"/>
              <a:t>warmed</a:t>
            </a:r>
            <a:r>
              <a:rPr lang="en-NZ"/>
              <a:t>                         carboxylic acid      + H</a:t>
            </a:r>
            <a:r>
              <a:rPr lang="en-NZ" baseline="-25000"/>
              <a:t>2</a:t>
            </a:r>
            <a:r>
              <a:rPr lang="en-NZ"/>
              <a:t>O</a:t>
            </a:r>
          </a:p>
          <a:p>
            <a:pPr eaLnBrk="1" hangingPunct="1">
              <a:spcBef>
                <a:spcPct val="50000"/>
              </a:spcBef>
            </a:pPr>
            <a:r>
              <a:rPr lang="en-NZ"/>
              <a:t>                               +  KMnO</a:t>
            </a:r>
            <a:r>
              <a:rPr lang="en-NZ" baseline="-25000"/>
              <a:t>4</a:t>
            </a:r>
            <a:endParaRPr lang="en-US" sz="1200" baseline="-25000"/>
          </a:p>
          <a:p>
            <a:pPr eaLnBrk="1" hangingPunct="1">
              <a:spcBef>
                <a:spcPct val="50000"/>
              </a:spcBef>
            </a:pPr>
            <a:endParaRPr lang="en-NZ"/>
          </a:p>
          <a:p>
            <a:pPr eaLnBrk="1" hangingPunct="1">
              <a:spcBef>
                <a:spcPct val="50000"/>
              </a:spcBef>
            </a:pPr>
            <a:r>
              <a:rPr lang="en-NZ"/>
              <a:t>Lose 2 Hydrogen (as water)  and add a double bonded Oxygen to end carbon</a:t>
            </a:r>
          </a:p>
        </p:txBody>
      </p:sp>
      <p:sp>
        <p:nvSpPr>
          <p:cNvPr id="43016" name="Line 10"/>
          <p:cNvSpPr>
            <a:spLocks noChangeShapeType="1"/>
          </p:cNvSpPr>
          <p:nvPr/>
        </p:nvSpPr>
        <p:spPr bwMode="auto">
          <a:xfrm>
            <a:off x="4038600" y="32004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pic>
        <p:nvPicPr>
          <p:cNvPr id="43017"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2" y="3200400"/>
            <a:ext cx="1908175" cy="109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8"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1" y="3124201"/>
            <a:ext cx="19526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9" name="Text Box 13"/>
          <p:cNvSpPr txBox="1">
            <a:spLocks noChangeArrowheads="1"/>
          </p:cNvSpPr>
          <p:nvPr/>
        </p:nvSpPr>
        <p:spPr bwMode="auto">
          <a:xfrm>
            <a:off x="457200" y="4648200"/>
            <a:ext cx="8229600" cy="189282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b="1" u="sng" dirty="0"/>
              <a:t>3. </a:t>
            </a:r>
            <a:r>
              <a:rPr lang="en-NZ" b="1" u="sng" dirty="0" smtClean="0"/>
              <a:t>Elimination</a:t>
            </a:r>
            <a:r>
              <a:rPr lang="en-NZ" dirty="0" smtClean="0"/>
              <a:t> </a:t>
            </a:r>
            <a:r>
              <a:rPr lang="en-NZ" dirty="0"/>
              <a:t>– using conc. </a:t>
            </a:r>
            <a:r>
              <a:rPr lang="en-NZ" dirty="0" err="1"/>
              <a:t>Sulfuric</a:t>
            </a:r>
            <a:r>
              <a:rPr lang="en-NZ" dirty="0"/>
              <a:t> acid (catalyst)</a:t>
            </a:r>
          </a:p>
          <a:p>
            <a:pPr eaLnBrk="1" hangingPunct="1">
              <a:spcBef>
                <a:spcPct val="50000"/>
              </a:spcBef>
            </a:pPr>
            <a:r>
              <a:rPr lang="en-NZ" dirty="0"/>
              <a:t>Alcohol                + H</a:t>
            </a:r>
            <a:r>
              <a:rPr lang="en-NZ" baseline="-25000" dirty="0"/>
              <a:t>2</a:t>
            </a:r>
            <a:r>
              <a:rPr lang="en-NZ" dirty="0"/>
              <a:t>SO</a:t>
            </a:r>
            <a:r>
              <a:rPr lang="en-NZ" baseline="-25000" dirty="0"/>
              <a:t>4</a:t>
            </a:r>
            <a:r>
              <a:rPr lang="en-NZ" sz="1200" dirty="0"/>
              <a:t>  heated                                                </a:t>
            </a:r>
            <a:r>
              <a:rPr lang="en-NZ" dirty="0"/>
              <a:t>Alkene          + H</a:t>
            </a:r>
            <a:r>
              <a:rPr lang="en-NZ" baseline="-25000" dirty="0"/>
              <a:t>2</a:t>
            </a:r>
            <a:r>
              <a:rPr lang="en-NZ" dirty="0"/>
              <a:t>O</a:t>
            </a:r>
          </a:p>
          <a:p>
            <a:pPr eaLnBrk="1" hangingPunct="1">
              <a:spcBef>
                <a:spcPct val="50000"/>
              </a:spcBef>
            </a:pPr>
            <a:endParaRPr lang="en-NZ" dirty="0"/>
          </a:p>
          <a:p>
            <a:pPr eaLnBrk="1" hangingPunct="1">
              <a:spcBef>
                <a:spcPct val="50000"/>
              </a:spcBef>
            </a:pPr>
            <a:r>
              <a:rPr lang="en-NZ" dirty="0"/>
              <a:t>                             +H</a:t>
            </a:r>
            <a:r>
              <a:rPr lang="en-NZ" baseline="-25000" dirty="0"/>
              <a:t>2</a:t>
            </a:r>
            <a:r>
              <a:rPr lang="en-NZ" dirty="0"/>
              <a:t>SO</a:t>
            </a:r>
            <a:r>
              <a:rPr lang="en-NZ" baseline="-25000" dirty="0"/>
              <a:t>4</a:t>
            </a:r>
            <a:endParaRPr lang="en-NZ" sz="1200" baseline="-25000" dirty="0"/>
          </a:p>
          <a:p>
            <a:pPr eaLnBrk="1" hangingPunct="1">
              <a:spcBef>
                <a:spcPct val="50000"/>
              </a:spcBef>
            </a:pPr>
            <a:endParaRPr lang="en-US" sz="1200" dirty="0"/>
          </a:p>
        </p:txBody>
      </p:sp>
      <p:sp>
        <p:nvSpPr>
          <p:cNvPr id="43020" name="Line 14"/>
          <p:cNvSpPr>
            <a:spLocks noChangeShapeType="1"/>
          </p:cNvSpPr>
          <p:nvPr/>
        </p:nvSpPr>
        <p:spPr bwMode="auto">
          <a:xfrm>
            <a:off x="3886200" y="52578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pic>
        <p:nvPicPr>
          <p:cNvPr id="43021"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2" y="5410200"/>
            <a:ext cx="1908175" cy="10937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22" name="Line 16"/>
          <p:cNvSpPr>
            <a:spLocks noChangeShapeType="1"/>
          </p:cNvSpPr>
          <p:nvPr/>
        </p:nvSpPr>
        <p:spPr bwMode="auto">
          <a:xfrm>
            <a:off x="3886200" y="35814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pic>
        <p:nvPicPr>
          <p:cNvPr id="43023"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5334000"/>
            <a:ext cx="1720851" cy="126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24" name="Line 18"/>
          <p:cNvSpPr>
            <a:spLocks noChangeShapeType="1"/>
          </p:cNvSpPr>
          <p:nvPr/>
        </p:nvSpPr>
        <p:spPr bwMode="auto">
          <a:xfrm>
            <a:off x="3581400" y="6019800"/>
            <a:ext cx="1752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3025" name="Oval 19"/>
          <p:cNvSpPr>
            <a:spLocks noChangeArrowheads="1"/>
          </p:cNvSpPr>
          <p:nvPr/>
        </p:nvSpPr>
        <p:spPr bwMode="auto">
          <a:xfrm>
            <a:off x="1066800" y="5410200"/>
            <a:ext cx="990600" cy="457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43026" name="Line 20"/>
          <p:cNvSpPr>
            <a:spLocks noChangeShapeType="1"/>
          </p:cNvSpPr>
          <p:nvPr/>
        </p:nvSpPr>
        <p:spPr bwMode="auto">
          <a:xfrm>
            <a:off x="2057400" y="5638800"/>
            <a:ext cx="381000" cy="76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3027" name="Oval 21"/>
          <p:cNvSpPr>
            <a:spLocks noChangeArrowheads="1"/>
          </p:cNvSpPr>
          <p:nvPr/>
        </p:nvSpPr>
        <p:spPr bwMode="auto">
          <a:xfrm rot="-2565255">
            <a:off x="1482725" y="3748088"/>
            <a:ext cx="914400" cy="304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43028" name="Line 22"/>
          <p:cNvSpPr>
            <a:spLocks noChangeShapeType="1"/>
          </p:cNvSpPr>
          <p:nvPr/>
        </p:nvSpPr>
        <p:spPr bwMode="auto">
          <a:xfrm>
            <a:off x="2057400" y="3962400"/>
            <a:ext cx="304800" cy="76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1"/>
          <p:cNvSpPr txBox="1">
            <a:spLocks noChangeArrowheads="1"/>
          </p:cNvSpPr>
          <p:nvPr/>
        </p:nvSpPr>
        <p:spPr bwMode="auto">
          <a:xfrm>
            <a:off x="457200" y="4572001"/>
            <a:ext cx="838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GB"/>
          </a:p>
        </p:txBody>
      </p:sp>
      <p:sp>
        <p:nvSpPr>
          <p:cNvPr id="56323" name="Text Box 12"/>
          <p:cNvSpPr txBox="1">
            <a:spLocks noChangeArrowheads="1"/>
          </p:cNvSpPr>
          <p:nvPr/>
        </p:nvSpPr>
        <p:spPr bwMode="auto">
          <a:xfrm>
            <a:off x="381000" y="1066801"/>
            <a:ext cx="4419600" cy="53244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Calibri" pitchFamily="34" charset="0"/>
                <a:cs typeface="Calibri" pitchFamily="34" charset="0"/>
              </a:rPr>
              <a:t>All the simple, straight-chain carboxylic acids up to ten carbons are liquids at room temperature. The liquids have sharp pungent odours and all have high boiling points.</a:t>
            </a:r>
          </a:p>
          <a:p>
            <a:pPr eaLnBrk="1" hangingPunct="1"/>
            <a:r>
              <a:rPr lang="en-US" sz="2000">
                <a:latin typeface="Calibri" pitchFamily="34" charset="0"/>
                <a:cs typeface="Calibri" pitchFamily="34" charset="0"/>
              </a:rPr>
              <a:t>Smaller molecules, less than 10 carbons, are completely miscible in water due to the formation of hydrogen bonds with the water.</a:t>
            </a:r>
          </a:p>
          <a:p>
            <a:pPr eaLnBrk="1" hangingPunct="1"/>
            <a:r>
              <a:rPr lang="en-US" sz="2000">
                <a:latin typeface="Calibri" pitchFamily="34" charset="0"/>
                <a:cs typeface="Calibri" pitchFamily="34" charset="0"/>
              </a:rPr>
              <a:t>The highly polar carboxylic acids dimerise in the liquid phase and in non-aqueous solvents (CCl</a:t>
            </a:r>
            <a:r>
              <a:rPr lang="en-US" sz="2000" baseline="-25000">
                <a:latin typeface="Calibri" pitchFamily="34" charset="0"/>
                <a:cs typeface="Calibri" pitchFamily="34" charset="0"/>
              </a:rPr>
              <a:t>4</a:t>
            </a:r>
            <a:r>
              <a:rPr lang="en-US" sz="2000">
                <a:latin typeface="Calibri" pitchFamily="34" charset="0"/>
                <a:cs typeface="Calibri" pitchFamily="34" charset="0"/>
              </a:rPr>
              <a:t>) and form two hydrogen bonds between each pair.</a:t>
            </a:r>
          </a:p>
          <a:p>
            <a:pPr eaLnBrk="1" hangingPunct="1"/>
            <a:r>
              <a:rPr lang="en-US" sz="2000">
                <a:latin typeface="Calibri" pitchFamily="34" charset="0"/>
                <a:cs typeface="Calibri" pitchFamily="34" charset="0"/>
              </a:rPr>
              <a:t>This extra degree of hydrogen bonding causes carboxylic acids to have higher boiling points compared to their corresponding alcohols.</a:t>
            </a:r>
            <a:endParaRPr lang="en-US" sz="2000" baseline="-25000">
              <a:latin typeface="Calibri" pitchFamily="34" charset="0"/>
              <a:cs typeface="Calibri" pitchFamily="34" charset="0"/>
            </a:endParaRPr>
          </a:p>
        </p:txBody>
      </p:sp>
      <p:pic>
        <p:nvPicPr>
          <p:cNvPr id="56324" name="Picture 15" descr="c_acid_ein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1" y="1447800"/>
            <a:ext cx="3490913" cy="44386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11"/>
          <p:cNvSpPr>
            <a:spLocks noChangeArrowheads="1"/>
          </p:cNvSpPr>
          <p:nvPr/>
        </p:nvSpPr>
        <p:spPr bwMode="auto">
          <a:xfrm>
            <a:off x="687389" y="241300"/>
            <a:ext cx="7769225" cy="520700"/>
          </a:xfrm>
          <a:prstGeom prst="rect">
            <a:avLst/>
          </a:prstGeom>
          <a:solidFill>
            <a:srgbClr val="67FB03"/>
          </a:solidFill>
          <a:ln w="19050">
            <a:solidFill>
              <a:schemeClr val="tx1"/>
            </a:solidFill>
            <a:miter lim="800000"/>
            <a:headEnd/>
            <a:tailEnd/>
          </a:ln>
          <a:effectLst/>
        </p:spPr>
        <p:txBody>
          <a:bodyPr lIns="91418" tIns="45709" rIns="91418" bIns="45709" anchor="ctr"/>
          <a:lstStyle/>
          <a:p>
            <a:pPr algn="ctr">
              <a:defRPr/>
            </a:pPr>
            <a:r>
              <a:rPr lang="en-NZ" sz="2400" b="1" dirty="0">
                <a:latin typeface="Candara" pitchFamily="34" charset="0"/>
                <a:cs typeface="Arial" pitchFamily="34" charset="0"/>
              </a:rPr>
              <a:t>Carboxylic Acids</a:t>
            </a:r>
            <a:endParaRPr lang="en-US" sz="2400" b="1" dirty="0">
              <a:latin typeface="Candara" pitchFamily="34" charset="0"/>
              <a:cs typeface="Arial" pitchFamily="34" charset="0"/>
            </a:endParaRPr>
          </a:p>
        </p:txBody>
      </p:sp>
    </p:spTree>
    <p:extLst>
      <p:ext uri="{BB962C8B-B14F-4D97-AF65-F5344CB8AC3E}">
        <p14:creationId xmlns:p14="http://schemas.microsoft.com/office/powerpoint/2010/main" val="20023092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10"/>
          <p:cNvSpPr>
            <a:spLocks noChangeArrowheads="1"/>
          </p:cNvSpPr>
          <p:nvPr/>
        </p:nvSpPr>
        <p:spPr bwMode="auto">
          <a:xfrm>
            <a:off x="457200" y="1295400"/>
            <a:ext cx="3124200" cy="3200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44036" name="Text Box 6"/>
          <p:cNvSpPr txBox="1">
            <a:spLocks noChangeArrowheads="1"/>
          </p:cNvSpPr>
          <p:nvPr/>
        </p:nvSpPr>
        <p:spPr bwMode="auto">
          <a:xfrm>
            <a:off x="457200" y="838201"/>
            <a:ext cx="8229600" cy="369332"/>
          </a:xfrm>
          <a:prstGeom prst="rect">
            <a:avLst/>
          </a:prstGeom>
          <a:solidFill>
            <a:srgbClr val="E2FFC5"/>
          </a:solidFill>
          <a:ln w="12700">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dirty="0">
                <a:latin typeface="Calibri" pitchFamily="34" charset="0"/>
                <a:cs typeface="Calibri" pitchFamily="34" charset="0"/>
              </a:rPr>
              <a:t>Functional group is the carboxyl group –COOH </a:t>
            </a:r>
            <a:endParaRPr lang="en-US" dirty="0">
              <a:latin typeface="Calibri" pitchFamily="34" charset="0"/>
              <a:cs typeface="Calibri" pitchFamily="34" charset="0"/>
            </a:endParaRPr>
          </a:p>
        </p:txBody>
      </p:sp>
      <p:sp>
        <p:nvSpPr>
          <p:cNvPr id="44037" name="Oval 8"/>
          <p:cNvSpPr>
            <a:spLocks noChangeArrowheads="1"/>
          </p:cNvSpPr>
          <p:nvPr/>
        </p:nvSpPr>
        <p:spPr bwMode="auto">
          <a:xfrm>
            <a:off x="2209800" y="1752600"/>
            <a:ext cx="1219200" cy="19812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44038" name="Text Box 9"/>
          <p:cNvSpPr txBox="1">
            <a:spLocks noChangeArrowheads="1"/>
          </p:cNvSpPr>
          <p:nvPr/>
        </p:nvSpPr>
        <p:spPr bwMode="auto">
          <a:xfrm>
            <a:off x="1143000" y="3886201"/>
            <a:ext cx="182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a:t>propanoic acid</a:t>
            </a:r>
            <a:endParaRPr lang="en-US"/>
          </a:p>
        </p:txBody>
      </p:sp>
      <p:sp>
        <p:nvSpPr>
          <p:cNvPr id="44039" name="Text Box 11"/>
          <p:cNvSpPr txBox="1">
            <a:spLocks noChangeArrowheads="1"/>
          </p:cNvSpPr>
          <p:nvPr/>
        </p:nvSpPr>
        <p:spPr bwMode="auto">
          <a:xfrm>
            <a:off x="4114800" y="1295401"/>
            <a:ext cx="4572000" cy="327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b="1" u="sng" dirty="0">
                <a:latin typeface="Calibri" pitchFamily="34" charset="0"/>
                <a:cs typeface="Calibri" pitchFamily="34" charset="0"/>
              </a:rPr>
              <a:t>Naming carboxylic acids</a:t>
            </a:r>
          </a:p>
          <a:p>
            <a:pPr eaLnBrk="1" hangingPunct="1">
              <a:spcBef>
                <a:spcPct val="50000"/>
              </a:spcBef>
              <a:buFontTx/>
              <a:buAutoNum type="arabicPeriod"/>
            </a:pPr>
            <a:r>
              <a:rPr lang="en-NZ" dirty="0">
                <a:latin typeface="Calibri" pitchFamily="34" charset="0"/>
                <a:cs typeface="Calibri" pitchFamily="34" charset="0"/>
              </a:rPr>
              <a:t>Longest –C chain with -COOH</a:t>
            </a:r>
          </a:p>
          <a:p>
            <a:pPr eaLnBrk="1" hangingPunct="1">
              <a:spcBef>
                <a:spcPct val="50000"/>
              </a:spcBef>
              <a:buFontTx/>
              <a:buAutoNum type="arabicPeriod"/>
            </a:pPr>
            <a:r>
              <a:rPr lang="en-NZ" dirty="0">
                <a:latin typeface="Calibri" pitchFamily="34" charset="0"/>
                <a:cs typeface="Calibri" pitchFamily="34" charset="0"/>
              </a:rPr>
              <a:t>Identify branches</a:t>
            </a:r>
          </a:p>
          <a:p>
            <a:pPr eaLnBrk="1" hangingPunct="1">
              <a:spcBef>
                <a:spcPct val="50000"/>
              </a:spcBef>
              <a:buFontTx/>
              <a:buAutoNum type="arabicPeriod"/>
            </a:pPr>
            <a:r>
              <a:rPr lang="en-NZ" dirty="0">
                <a:latin typeface="Calibri" pitchFamily="34" charset="0"/>
                <a:cs typeface="Calibri" pitchFamily="34" charset="0"/>
              </a:rPr>
              <a:t>No. 1 C is the C in -COOH</a:t>
            </a:r>
          </a:p>
          <a:p>
            <a:pPr eaLnBrk="1" hangingPunct="1">
              <a:spcBef>
                <a:spcPct val="50000"/>
              </a:spcBef>
              <a:buFontTx/>
              <a:buAutoNum type="arabicPeriod"/>
            </a:pPr>
            <a:r>
              <a:rPr lang="en-NZ" dirty="0">
                <a:latin typeface="Calibri" pitchFamily="34" charset="0"/>
                <a:cs typeface="Calibri" pitchFamily="34" charset="0"/>
              </a:rPr>
              <a:t>Location of branches</a:t>
            </a:r>
          </a:p>
          <a:p>
            <a:pPr eaLnBrk="1" hangingPunct="1">
              <a:spcBef>
                <a:spcPct val="50000"/>
              </a:spcBef>
              <a:buFontTx/>
              <a:buAutoNum type="arabicPeriod"/>
            </a:pPr>
            <a:r>
              <a:rPr lang="en-NZ" dirty="0">
                <a:latin typeface="Calibri" pitchFamily="34" charset="0"/>
                <a:cs typeface="Calibri" pitchFamily="34" charset="0"/>
              </a:rPr>
              <a:t>Name branch</a:t>
            </a:r>
          </a:p>
          <a:p>
            <a:pPr eaLnBrk="1" hangingPunct="1">
              <a:spcBef>
                <a:spcPct val="50000"/>
              </a:spcBef>
              <a:buFontTx/>
              <a:buAutoNum type="arabicPeriod"/>
            </a:pPr>
            <a:r>
              <a:rPr lang="en-NZ" dirty="0">
                <a:latin typeface="Calibri" pitchFamily="34" charset="0"/>
                <a:cs typeface="Calibri" pitchFamily="34" charset="0"/>
              </a:rPr>
              <a:t>Prefix</a:t>
            </a:r>
          </a:p>
          <a:p>
            <a:pPr eaLnBrk="1" hangingPunct="1">
              <a:spcBef>
                <a:spcPct val="50000"/>
              </a:spcBef>
              <a:buFontTx/>
              <a:buAutoNum type="arabicPeriod"/>
            </a:pPr>
            <a:r>
              <a:rPr lang="en-NZ" dirty="0">
                <a:latin typeface="Calibri" pitchFamily="34" charset="0"/>
                <a:cs typeface="Calibri" pitchFamily="34" charset="0"/>
              </a:rPr>
              <a:t>-</a:t>
            </a:r>
            <a:r>
              <a:rPr lang="en-NZ" dirty="0" err="1">
                <a:latin typeface="Calibri" pitchFamily="34" charset="0"/>
                <a:cs typeface="Calibri" pitchFamily="34" charset="0"/>
              </a:rPr>
              <a:t>anoic</a:t>
            </a:r>
            <a:r>
              <a:rPr lang="en-NZ" dirty="0">
                <a:latin typeface="Calibri" pitchFamily="34" charset="0"/>
                <a:cs typeface="Calibri" pitchFamily="34" charset="0"/>
              </a:rPr>
              <a:t> acid</a:t>
            </a:r>
            <a:endParaRPr lang="en-US" dirty="0">
              <a:latin typeface="Calibri" pitchFamily="34" charset="0"/>
              <a:cs typeface="Calibri" pitchFamily="34" charset="0"/>
            </a:endParaRPr>
          </a:p>
        </p:txBody>
      </p:sp>
      <p:sp>
        <p:nvSpPr>
          <p:cNvPr id="44040" name="Text Box 12"/>
          <p:cNvSpPr txBox="1">
            <a:spLocks noChangeArrowheads="1"/>
          </p:cNvSpPr>
          <p:nvPr/>
        </p:nvSpPr>
        <p:spPr bwMode="auto">
          <a:xfrm>
            <a:off x="457200" y="4572001"/>
            <a:ext cx="838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p>
        </p:txBody>
      </p:sp>
      <p:sp>
        <p:nvSpPr>
          <p:cNvPr id="44041" name="Text Box 13"/>
          <p:cNvSpPr txBox="1">
            <a:spLocks noChangeArrowheads="1"/>
          </p:cNvSpPr>
          <p:nvPr/>
        </p:nvSpPr>
        <p:spPr bwMode="auto">
          <a:xfrm>
            <a:off x="457200" y="4572000"/>
            <a:ext cx="8458200" cy="203132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a:latin typeface="Calibri" pitchFamily="34" charset="0"/>
                <a:cs typeface="Calibri" pitchFamily="34" charset="0"/>
              </a:rPr>
              <a:t>&gt;polar molecules as short chains ~ non-polar molecules as long chains</a:t>
            </a:r>
          </a:p>
          <a:p>
            <a:pPr eaLnBrk="1" hangingPunct="1"/>
            <a:r>
              <a:rPr lang="en-NZ" dirty="0">
                <a:latin typeface="Calibri" pitchFamily="34" charset="0"/>
                <a:cs typeface="Calibri" pitchFamily="34" charset="0"/>
              </a:rPr>
              <a:t>&gt;boiling points and melting points increase with chain length</a:t>
            </a:r>
          </a:p>
          <a:p>
            <a:pPr eaLnBrk="1" hangingPunct="1"/>
            <a:r>
              <a:rPr lang="en-NZ" dirty="0">
                <a:latin typeface="Calibri" pitchFamily="34" charset="0"/>
                <a:cs typeface="Calibri" pitchFamily="34" charset="0"/>
              </a:rPr>
              <a:t>&gt;turn blue litmus red (weakly acidic)</a:t>
            </a:r>
          </a:p>
          <a:p>
            <a:pPr eaLnBrk="1" hangingPunct="1"/>
            <a:r>
              <a:rPr lang="en-NZ" dirty="0">
                <a:latin typeface="Calibri" pitchFamily="34" charset="0"/>
                <a:cs typeface="Calibri" pitchFamily="34" charset="0"/>
              </a:rPr>
              <a:t>&gt;conduct electricity</a:t>
            </a:r>
          </a:p>
          <a:p>
            <a:pPr eaLnBrk="1" hangingPunct="1"/>
            <a:r>
              <a:rPr lang="en-NZ" dirty="0">
                <a:latin typeface="Calibri" pitchFamily="34" charset="0"/>
                <a:cs typeface="Calibri" pitchFamily="34" charset="0"/>
              </a:rPr>
              <a:t>&gt;react with metal to form salt and H</a:t>
            </a:r>
            <a:r>
              <a:rPr lang="en-NZ" baseline="-25000" dirty="0">
                <a:latin typeface="Calibri" pitchFamily="34" charset="0"/>
                <a:cs typeface="Calibri" pitchFamily="34" charset="0"/>
              </a:rPr>
              <a:t>2</a:t>
            </a:r>
          </a:p>
          <a:p>
            <a:pPr eaLnBrk="1" hangingPunct="1"/>
            <a:r>
              <a:rPr lang="en-NZ" dirty="0">
                <a:latin typeface="Calibri" pitchFamily="34" charset="0"/>
                <a:cs typeface="Calibri" pitchFamily="34" charset="0"/>
              </a:rPr>
              <a:t>&gt;react with metal oxides to form salt and H</a:t>
            </a:r>
            <a:r>
              <a:rPr lang="en-NZ" baseline="-25000" dirty="0">
                <a:latin typeface="Calibri" pitchFamily="34" charset="0"/>
                <a:cs typeface="Calibri" pitchFamily="34" charset="0"/>
              </a:rPr>
              <a:t>2</a:t>
            </a:r>
            <a:r>
              <a:rPr lang="en-NZ" dirty="0">
                <a:latin typeface="Calibri" pitchFamily="34" charset="0"/>
                <a:cs typeface="Calibri" pitchFamily="34" charset="0"/>
              </a:rPr>
              <a:t>O</a:t>
            </a:r>
          </a:p>
          <a:p>
            <a:pPr eaLnBrk="1" hangingPunct="1"/>
            <a:r>
              <a:rPr lang="en-NZ" dirty="0">
                <a:latin typeface="Calibri" pitchFamily="34" charset="0"/>
                <a:cs typeface="Calibri" pitchFamily="34" charset="0"/>
              </a:rPr>
              <a:t>&gt;react with metal carbonates to form salt and H</a:t>
            </a:r>
            <a:r>
              <a:rPr lang="en-NZ" baseline="-25000" dirty="0">
                <a:latin typeface="Calibri" pitchFamily="34" charset="0"/>
                <a:cs typeface="Calibri" pitchFamily="34" charset="0"/>
              </a:rPr>
              <a:t>2</a:t>
            </a:r>
            <a:r>
              <a:rPr lang="en-NZ" dirty="0">
                <a:latin typeface="Calibri" pitchFamily="34" charset="0"/>
                <a:cs typeface="Calibri" pitchFamily="34" charset="0"/>
              </a:rPr>
              <a:t>O and CO</a:t>
            </a:r>
            <a:r>
              <a:rPr lang="en-NZ" baseline="-25000" dirty="0">
                <a:latin typeface="Calibri" pitchFamily="34" charset="0"/>
                <a:cs typeface="Calibri" pitchFamily="34" charset="0"/>
              </a:rPr>
              <a:t>2</a:t>
            </a:r>
            <a:endParaRPr lang="en-US" baseline="-25000" dirty="0">
              <a:latin typeface="Calibri" pitchFamily="34" charset="0"/>
              <a:cs typeface="Calibri" pitchFamily="34" charset="0"/>
            </a:endParaRPr>
          </a:p>
        </p:txBody>
      </p:sp>
      <p:pic>
        <p:nvPicPr>
          <p:cNvPr id="44042"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828801"/>
            <a:ext cx="3048000"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3" name="Rectangle 16"/>
          <p:cNvSpPr>
            <a:spLocks noChangeArrowheads="1"/>
          </p:cNvSpPr>
          <p:nvPr/>
        </p:nvSpPr>
        <p:spPr bwMode="auto">
          <a:xfrm>
            <a:off x="457200" y="304800"/>
            <a:ext cx="8229600" cy="381000"/>
          </a:xfrm>
          <a:prstGeom prst="rect">
            <a:avLst/>
          </a:prstGeom>
          <a:solidFill>
            <a:srgbClr val="67FB03"/>
          </a:solidFill>
          <a:ln w="12700">
            <a:solidFill>
              <a:schemeClr val="tx1"/>
            </a:solidFill>
            <a:miter lim="800000"/>
            <a:headEnd/>
            <a:tailEnd/>
          </a:ln>
          <a:effectLst/>
        </p:spPr>
        <p:txBody>
          <a:bodyPr anchor="ctr"/>
          <a:lstStyle/>
          <a:p>
            <a:pPr algn="ctr"/>
            <a:r>
              <a:rPr lang="en-NZ" sz="2400" b="1" dirty="0">
                <a:solidFill>
                  <a:schemeClr val="tx2"/>
                </a:solidFill>
                <a:latin typeface="+mn-lt"/>
              </a:rPr>
              <a:t>Carboxylic Acids</a:t>
            </a:r>
            <a:endParaRPr lang="en-US" sz="2400" b="1" dirty="0">
              <a:solidFill>
                <a:schemeClr val="tx2"/>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sz="half" idx="4294967295"/>
          </p:nvPr>
        </p:nvSpPr>
        <p:spPr>
          <a:xfrm>
            <a:off x="295019" y="1066800"/>
            <a:ext cx="8472303" cy="1570344"/>
          </a:xfrm>
          <a:solidFill>
            <a:srgbClr val="E2FFC5"/>
          </a:solidFill>
          <a:ln w="19050">
            <a:solidFill>
              <a:schemeClr val="tx1"/>
            </a:solidFill>
            <a:miter lim="800000"/>
            <a:headEnd/>
            <a:tailEnd/>
          </a:ln>
        </p:spPr>
        <p:txBody>
          <a:bodyPr>
            <a:normAutofit fontScale="25000" lnSpcReduction="20000"/>
          </a:bodyPr>
          <a:lstStyle/>
          <a:p>
            <a:pPr>
              <a:lnSpc>
                <a:spcPct val="120000"/>
              </a:lnSpc>
              <a:spcBef>
                <a:spcPct val="50000"/>
              </a:spcBef>
              <a:buNone/>
            </a:pPr>
            <a:r>
              <a:rPr lang="en-US" sz="6200" dirty="0" smtClean="0">
                <a:solidFill>
                  <a:schemeClr val="tx1"/>
                </a:solidFill>
                <a:latin typeface="Calibri" pitchFamily="34" charset="0"/>
                <a:cs typeface="Calibri" pitchFamily="34" charset="0"/>
              </a:rPr>
              <a:t>Organic compounds are divided into main functional groups. This is determined by the type and arrangement of atoms – this determines chemical properties.</a:t>
            </a:r>
            <a:r>
              <a:rPr lang="en-AU" sz="6200" dirty="0">
                <a:solidFill>
                  <a:schemeClr val="tx1"/>
                </a:solidFill>
                <a:latin typeface="Calibri" pitchFamily="34" charset="0"/>
                <a:cs typeface="Calibri" pitchFamily="34" charset="0"/>
              </a:rPr>
              <a:t> </a:t>
            </a:r>
            <a:r>
              <a:rPr lang="en-AU" sz="6200" dirty="0" smtClean="0">
                <a:solidFill>
                  <a:schemeClr val="tx1"/>
                </a:solidFill>
                <a:latin typeface="Calibri" pitchFamily="34" charset="0"/>
                <a:cs typeface="Calibri" pitchFamily="34" charset="0"/>
              </a:rPr>
              <a:t>The families </a:t>
            </a:r>
            <a:r>
              <a:rPr lang="en-AU" sz="6200" dirty="0">
                <a:solidFill>
                  <a:schemeClr val="tx1"/>
                </a:solidFill>
                <a:latin typeface="Calibri" pitchFamily="34" charset="0"/>
                <a:cs typeface="Calibri" pitchFamily="34" charset="0"/>
              </a:rPr>
              <a:t>of organic compounds which have the same general formula and functional group are called </a:t>
            </a:r>
            <a:r>
              <a:rPr lang="en-AU" sz="6200" b="1" dirty="0">
                <a:solidFill>
                  <a:schemeClr val="tx1"/>
                </a:solidFill>
                <a:latin typeface="Calibri" pitchFamily="34" charset="0"/>
                <a:cs typeface="Calibri" pitchFamily="34" charset="0"/>
              </a:rPr>
              <a:t>homologous series.  </a:t>
            </a:r>
            <a:r>
              <a:rPr lang="en-AU" sz="6200" dirty="0">
                <a:solidFill>
                  <a:schemeClr val="tx1"/>
                </a:solidFill>
                <a:latin typeface="Calibri" pitchFamily="34" charset="0"/>
                <a:cs typeface="Calibri" pitchFamily="34" charset="0"/>
              </a:rPr>
              <a:t>The </a:t>
            </a:r>
            <a:r>
              <a:rPr lang="en-AU" sz="6200" dirty="0" smtClean="0">
                <a:solidFill>
                  <a:schemeClr val="tx1"/>
                </a:solidFill>
                <a:latin typeface="Calibri" pitchFamily="34" charset="0"/>
                <a:cs typeface="Calibri" pitchFamily="34" charset="0"/>
              </a:rPr>
              <a:t>compounds which make up </a:t>
            </a:r>
            <a:r>
              <a:rPr lang="en-AU" sz="6200" dirty="0">
                <a:solidFill>
                  <a:schemeClr val="tx1"/>
                </a:solidFill>
                <a:latin typeface="Calibri" pitchFamily="34" charset="0"/>
                <a:cs typeface="Calibri" pitchFamily="34" charset="0"/>
              </a:rPr>
              <a:t>a homologous series will have same chemical properties. </a:t>
            </a:r>
            <a:r>
              <a:rPr lang="en-US" sz="6200" dirty="0" smtClean="0">
                <a:solidFill>
                  <a:schemeClr val="tx1"/>
                </a:solidFill>
                <a:latin typeface="Calibri" pitchFamily="34" charset="0"/>
                <a:cs typeface="Calibri" pitchFamily="34" charset="0"/>
              </a:rPr>
              <a:t> The selected functional groups covered at this </a:t>
            </a:r>
            <a:r>
              <a:rPr lang="en-US" sz="6200" dirty="0">
                <a:solidFill>
                  <a:schemeClr val="tx1"/>
                </a:solidFill>
                <a:latin typeface="Calibri" pitchFamily="34" charset="0"/>
                <a:cs typeface="Calibri" pitchFamily="34" charset="0"/>
              </a:rPr>
              <a:t>level include alkanes, alkenes, alkynes, </a:t>
            </a:r>
            <a:r>
              <a:rPr lang="en-US" sz="6200" dirty="0" err="1">
                <a:solidFill>
                  <a:schemeClr val="tx1"/>
                </a:solidFill>
                <a:latin typeface="Calibri" pitchFamily="34" charset="0"/>
                <a:cs typeface="Calibri" pitchFamily="34" charset="0"/>
              </a:rPr>
              <a:t>haloalkanes</a:t>
            </a:r>
            <a:r>
              <a:rPr lang="en-US" sz="6200" dirty="0">
                <a:solidFill>
                  <a:schemeClr val="tx1"/>
                </a:solidFill>
                <a:latin typeface="Calibri" pitchFamily="34" charset="0"/>
                <a:cs typeface="Calibri" pitchFamily="34" charset="0"/>
              </a:rPr>
              <a:t>, primary amines, alcohols, and carboxylic acids.</a:t>
            </a:r>
          </a:p>
          <a:p>
            <a:pPr eaLnBrk="1" hangingPunct="1">
              <a:lnSpc>
                <a:spcPct val="80000"/>
              </a:lnSpc>
              <a:spcBef>
                <a:spcPct val="50000"/>
              </a:spcBef>
              <a:buFontTx/>
              <a:buNone/>
            </a:pPr>
            <a:endParaRPr lang="en-US" sz="2000" dirty="0" smtClean="0">
              <a:solidFill>
                <a:schemeClr val="tx1"/>
              </a:solidFill>
              <a:latin typeface="Calibri" pitchFamily="34" charset="0"/>
              <a:cs typeface="Calibri" pitchFamily="34" charset="0"/>
            </a:endParaRPr>
          </a:p>
        </p:txBody>
      </p:sp>
      <p:sp>
        <p:nvSpPr>
          <p:cNvPr id="24" name="Rectangle 11"/>
          <p:cNvSpPr>
            <a:spLocks noChangeArrowheads="1"/>
          </p:cNvSpPr>
          <p:nvPr/>
        </p:nvSpPr>
        <p:spPr bwMode="auto">
          <a:xfrm>
            <a:off x="645764" y="370528"/>
            <a:ext cx="7770813" cy="520700"/>
          </a:xfrm>
          <a:prstGeom prst="rect">
            <a:avLst/>
          </a:prstGeom>
          <a:solidFill>
            <a:srgbClr val="67FB03"/>
          </a:solidFill>
          <a:ln w="19050">
            <a:solidFill>
              <a:schemeClr val="tx1"/>
            </a:solidFill>
            <a:miter lim="800000"/>
            <a:headEnd/>
            <a:tailEnd/>
          </a:ln>
          <a:effectLst/>
        </p:spPr>
        <p:txBody>
          <a:bodyPr lIns="91418" tIns="45709" rIns="91418" bIns="45709" anchor="ctr"/>
          <a:lstStyle/>
          <a:p>
            <a:pPr algn="ctr">
              <a:defRPr/>
            </a:pPr>
            <a:r>
              <a:rPr lang="en-NZ" sz="2400" b="1" dirty="0" smtClean="0">
                <a:latin typeface="+mn-lt"/>
                <a:cs typeface="Calibri" pitchFamily="34" charset="0"/>
              </a:rPr>
              <a:t>Functional groups</a:t>
            </a:r>
            <a:endParaRPr lang="en-US" sz="2400" b="1" dirty="0">
              <a:latin typeface="+mn-lt"/>
              <a:cs typeface="Calibri" pitchFamily="34" charset="0"/>
            </a:endParaRPr>
          </a:p>
        </p:txBody>
      </p:sp>
      <p:pic>
        <p:nvPicPr>
          <p:cNvPr id="5145"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995" y="2819401"/>
            <a:ext cx="7372351" cy="389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6"/>
          <p:cNvSpPr txBox="1">
            <a:spLocks noChangeArrowheads="1"/>
          </p:cNvSpPr>
          <p:nvPr/>
        </p:nvSpPr>
        <p:spPr bwMode="auto">
          <a:xfrm>
            <a:off x="457200" y="4572001"/>
            <a:ext cx="838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GB"/>
          </a:p>
        </p:txBody>
      </p:sp>
      <p:sp>
        <p:nvSpPr>
          <p:cNvPr id="57347" name="Text Box 7"/>
          <p:cNvSpPr txBox="1">
            <a:spLocks noChangeArrowheads="1"/>
          </p:cNvSpPr>
          <p:nvPr/>
        </p:nvSpPr>
        <p:spPr bwMode="auto">
          <a:xfrm>
            <a:off x="381000" y="1066801"/>
            <a:ext cx="8458200" cy="286226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dirty="0">
                <a:latin typeface="Calibri" pitchFamily="34" charset="0"/>
                <a:cs typeface="Calibri" pitchFamily="34" charset="0"/>
              </a:rPr>
              <a:t>All the simple, straight-chain carboxylic acids up to ten carbons are liquids at room temperature. The liquids have sharp pungent </a:t>
            </a:r>
            <a:r>
              <a:rPr lang="en-US" sz="2000" dirty="0" err="1">
                <a:latin typeface="Calibri" pitchFamily="34" charset="0"/>
                <a:cs typeface="Calibri" pitchFamily="34" charset="0"/>
              </a:rPr>
              <a:t>odours</a:t>
            </a:r>
            <a:r>
              <a:rPr lang="en-US" sz="2000" dirty="0">
                <a:latin typeface="Calibri" pitchFamily="34" charset="0"/>
                <a:cs typeface="Calibri" pitchFamily="34" charset="0"/>
              </a:rPr>
              <a:t> and all have high boiling points.</a:t>
            </a:r>
          </a:p>
          <a:p>
            <a:pPr eaLnBrk="1" hangingPunct="1"/>
            <a:r>
              <a:rPr lang="en-US" sz="2000" dirty="0">
                <a:latin typeface="Calibri" pitchFamily="34" charset="0"/>
                <a:cs typeface="Calibri" pitchFamily="34" charset="0"/>
              </a:rPr>
              <a:t>Smaller molecules, less than 10 carbons, are completely miscible in water due to the formation of hydrogen bonds with the water.</a:t>
            </a:r>
          </a:p>
          <a:p>
            <a:pPr eaLnBrk="1" hangingPunct="1"/>
            <a:r>
              <a:rPr lang="en-US" sz="2000" dirty="0">
                <a:latin typeface="Calibri" pitchFamily="34" charset="0"/>
                <a:cs typeface="Calibri" pitchFamily="34" charset="0"/>
              </a:rPr>
              <a:t>The highly polar carboxylic acids </a:t>
            </a:r>
            <a:r>
              <a:rPr lang="en-US" sz="2000" dirty="0" err="1">
                <a:latin typeface="Calibri" pitchFamily="34" charset="0"/>
                <a:cs typeface="Calibri" pitchFamily="34" charset="0"/>
              </a:rPr>
              <a:t>dimerise</a:t>
            </a:r>
            <a:r>
              <a:rPr lang="en-US" sz="2000" dirty="0">
                <a:latin typeface="Calibri" pitchFamily="34" charset="0"/>
                <a:cs typeface="Calibri" pitchFamily="34" charset="0"/>
              </a:rPr>
              <a:t> in the liquid phase and in non-aqueous solvents (CCl</a:t>
            </a:r>
            <a:r>
              <a:rPr lang="en-US" sz="2000" baseline="-25000" dirty="0">
                <a:latin typeface="Calibri" pitchFamily="34" charset="0"/>
                <a:cs typeface="Calibri" pitchFamily="34" charset="0"/>
              </a:rPr>
              <a:t>4</a:t>
            </a:r>
            <a:r>
              <a:rPr lang="en-US" sz="2000" dirty="0">
                <a:latin typeface="Calibri" pitchFamily="34" charset="0"/>
                <a:cs typeface="Calibri" pitchFamily="34" charset="0"/>
              </a:rPr>
              <a:t>) and form two hydrogen bonds between each pair.</a:t>
            </a:r>
          </a:p>
          <a:p>
            <a:pPr eaLnBrk="1" hangingPunct="1"/>
            <a:r>
              <a:rPr lang="en-US" sz="2000" dirty="0">
                <a:latin typeface="Calibri" pitchFamily="34" charset="0"/>
                <a:cs typeface="Calibri" pitchFamily="34" charset="0"/>
              </a:rPr>
              <a:t>This extra degree of hydrogen bonding causes carboxylic acids to have higher boiling points compared to their corresponding alcohols</a:t>
            </a:r>
            <a:r>
              <a:rPr lang="en-US" sz="2000" dirty="0"/>
              <a:t>.</a:t>
            </a:r>
            <a:endParaRPr lang="en-US" sz="2000" baseline="-25000" dirty="0"/>
          </a:p>
        </p:txBody>
      </p:sp>
      <p:sp>
        <p:nvSpPr>
          <p:cNvPr id="5" name="Rectangle 11"/>
          <p:cNvSpPr>
            <a:spLocks noChangeArrowheads="1"/>
          </p:cNvSpPr>
          <p:nvPr/>
        </p:nvSpPr>
        <p:spPr bwMode="auto">
          <a:xfrm>
            <a:off x="687389" y="241300"/>
            <a:ext cx="7769225" cy="520700"/>
          </a:xfrm>
          <a:prstGeom prst="rect">
            <a:avLst/>
          </a:prstGeom>
          <a:solidFill>
            <a:srgbClr val="67FB03"/>
          </a:solidFill>
          <a:ln w="19050">
            <a:solidFill>
              <a:schemeClr val="tx1"/>
            </a:solidFill>
            <a:miter lim="800000"/>
            <a:headEnd/>
            <a:tailEnd/>
          </a:ln>
          <a:effectLst/>
        </p:spPr>
        <p:txBody>
          <a:bodyPr lIns="91418" tIns="45709" rIns="91418" bIns="45709" anchor="ctr"/>
          <a:lstStyle/>
          <a:p>
            <a:pPr algn="ctr">
              <a:defRPr/>
            </a:pPr>
            <a:r>
              <a:rPr lang="en-NZ" sz="2400" b="1" dirty="0">
                <a:latin typeface="+mn-lt"/>
                <a:cs typeface="Calibri" pitchFamily="34" charset="0"/>
              </a:rPr>
              <a:t>Carboxylic Acid properties</a:t>
            </a:r>
            <a:endParaRPr lang="en-US" sz="2400" b="1" dirty="0">
              <a:latin typeface="+mn-lt"/>
              <a:cs typeface="Calibri" pitchFamily="34" charset="0"/>
            </a:endParaRPr>
          </a:p>
        </p:txBody>
      </p:sp>
      <p:pic>
        <p:nvPicPr>
          <p:cNvPr id="1064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1" y="3962045"/>
            <a:ext cx="3670111" cy="2855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6747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87389" y="1066801"/>
            <a:ext cx="7999412" cy="4678204"/>
          </a:xfrm>
          <a:prstGeom prst="rect">
            <a:avLst/>
          </a:prstGeom>
          <a:noFill/>
          <a:ln w="12700">
            <a:noFill/>
          </a:ln>
        </p:spPr>
        <p:txBody>
          <a:bodyPr>
            <a:spAutoFit/>
          </a:bodyPr>
          <a:lstStyle/>
          <a:p>
            <a:pPr>
              <a:defRPr/>
            </a:pPr>
            <a:r>
              <a:rPr lang="en-AU" sz="2000" dirty="0">
                <a:latin typeface="Calibri" pitchFamily="34" charset="0"/>
                <a:cs typeface="Calibri" pitchFamily="34" charset="0"/>
              </a:rPr>
              <a:t>Carboxylic Acids are Weak Acids</a:t>
            </a:r>
            <a:endParaRPr lang="en-NZ" sz="2000" dirty="0">
              <a:latin typeface="Calibri" pitchFamily="34" charset="0"/>
              <a:cs typeface="Calibri" pitchFamily="34" charset="0"/>
            </a:endParaRPr>
          </a:p>
          <a:p>
            <a:pPr>
              <a:defRPr/>
            </a:pPr>
            <a:r>
              <a:rPr lang="en-AU" sz="2000" b="1" dirty="0">
                <a:latin typeface="Calibri" pitchFamily="34" charset="0"/>
                <a:cs typeface="Calibri" pitchFamily="34" charset="0"/>
              </a:rPr>
              <a:t>proton donors in water</a:t>
            </a:r>
          </a:p>
          <a:p>
            <a:pPr>
              <a:defRPr/>
            </a:pPr>
            <a:endParaRPr lang="en-AU" sz="2000" b="1" dirty="0">
              <a:latin typeface="Calibri" pitchFamily="34" charset="0"/>
              <a:cs typeface="Calibri" pitchFamily="34" charset="0"/>
            </a:endParaRPr>
          </a:p>
          <a:p>
            <a:pPr>
              <a:defRPr/>
            </a:pPr>
            <a:endParaRPr lang="en-AU" sz="2000" b="1" dirty="0">
              <a:latin typeface="Calibri" pitchFamily="34" charset="0"/>
              <a:cs typeface="Calibri" pitchFamily="34" charset="0"/>
            </a:endParaRPr>
          </a:p>
          <a:p>
            <a:pPr>
              <a:defRPr/>
            </a:pPr>
            <a:endParaRPr lang="en-AU" sz="2000" b="1" dirty="0">
              <a:latin typeface="Calibri" pitchFamily="34" charset="0"/>
              <a:cs typeface="Calibri" pitchFamily="34" charset="0"/>
            </a:endParaRPr>
          </a:p>
          <a:p>
            <a:pPr>
              <a:defRPr/>
            </a:pPr>
            <a:endParaRPr lang="en-AU" sz="2000" b="1" dirty="0">
              <a:latin typeface="Calibri" pitchFamily="34" charset="0"/>
              <a:cs typeface="Calibri" pitchFamily="34" charset="0"/>
            </a:endParaRPr>
          </a:p>
          <a:p>
            <a:pPr>
              <a:defRPr/>
            </a:pPr>
            <a:endParaRPr lang="en-AU" sz="2000" b="1" dirty="0">
              <a:latin typeface="Calibri" pitchFamily="34" charset="0"/>
              <a:cs typeface="Calibri" pitchFamily="34" charset="0"/>
            </a:endParaRPr>
          </a:p>
          <a:p>
            <a:pPr>
              <a:defRPr/>
            </a:pPr>
            <a:endParaRPr lang="en-AU" sz="2000" b="1" dirty="0">
              <a:latin typeface="Calibri" pitchFamily="34" charset="0"/>
              <a:cs typeface="Calibri" pitchFamily="34" charset="0"/>
            </a:endParaRPr>
          </a:p>
          <a:p>
            <a:pPr>
              <a:defRPr/>
            </a:pPr>
            <a:endParaRPr lang="en-NZ" sz="2000" dirty="0">
              <a:latin typeface="Calibri" pitchFamily="34" charset="0"/>
              <a:cs typeface="Calibri" pitchFamily="34" charset="0"/>
            </a:endParaRPr>
          </a:p>
          <a:p>
            <a:pPr>
              <a:defRPr/>
            </a:pPr>
            <a:r>
              <a:rPr lang="en-AU" sz="2000" b="1" dirty="0">
                <a:latin typeface="Calibri" pitchFamily="34" charset="0"/>
                <a:cs typeface="Calibri" pitchFamily="34" charset="0"/>
              </a:rPr>
              <a:t>React with magnesium to </a:t>
            </a:r>
            <a:r>
              <a:rPr lang="en-AU" sz="2000" b="1" dirty="0" smtClean="0">
                <a:latin typeface="Calibri" pitchFamily="34" charset="0"/>
                <a:cs typeface="Calibri" pitchFamily="34" charset="0"/>
              </a:rPr>
              <a:t>give </a:t>
            </a:r>
            <a:r>
              <a:rPr lang="en-AU" sz="2000" b="1" dirty="0">
                <a:latin typeface="Calibri" pitchFamily="34" charset="0"/>
                <a:cs typeface="Calibri" pitchFamily="34" charset="0"/>
              </a:rPr>
              <a:t>hydrogen gas (a useful test)</a:t>
            </a:r>
            <a:endParaRPr lang="en-NZ" sz="2000" dirty="0">
              <a:latin typeface="Calibri" pitchFamily="34" charset="0"/>
              <a:cs typeface="Calibri" pitchFamily="34" charset="0"/>
            </a:endParaRPr>
          </a:p>
          <a:p>
            <a:pPr>
              <a:defRPr/>
            </a:pPr>
            <a:r>
              <a:rPr lang="en-AU" sz="2000" dirty="0">
                <a:latin typeface="Calibri" pitchFamily="34" charset="0"/>
                <a:cs typeface="Calibri" pitchFamily="34" charset="0"/>
              </a:rPr>
              <a:t>      CH</a:t>
            </a:r>
            <a:r>
              <a:rPr lang="en-AU" sz="2000" baseline="-25000" dirty="0">
                <a:latin typeface="Calibri" pitchFamily="34" charset="0"/>
                <a:cs typeface="Calibri" pitchFamily="34" charset="0"/>
              </a:rPr>
              <a:t>3</a:t>
            </a:r>
            <a:r>
              <a:rPr lang="en-AU" sz="2000" dirty="0">
                <a:latin typeface="Calibri" pitchFamily="34" charset="0"/>
                <a:cs typeface="Calibri" pitchFamily="34" charset="0"/>
              </a:rPr>
              <a:t>COOH + Mg </a:t>
            </a:r>
            <a:r>
              <a:rPr lang="en-AU" sz="2000" dirty="0">
                <a:latin typeface="Calibri" pitchFamily="34" charset="0"/>
                <a:cs typeface="Calibri" pitchFamily="34" charset="0"/>
                <a:sym typeface="Wingdings"/>
              </a:rPr>
              <a:t></a:t>
            </a:r>
            <a:r>
              <a:rPr lang="en-AU" sz="2000" dirty="0">
                <a:latin typeface="Calibri" pitchFamily="34" charset="0"/>
                <a:cs typeface="Calibri" pitchFamily="34" charset="0"/>
              </a:rPr>
              <a:t> Mg(CH</a:t>
            </a:r>
            <a:r>
              <a:rPr lang="en-AU" sz="2000" baseline="-25000" dirty="0">
                <a:latin typeface="Calibri" pitchFamily="34" charset="0"/>
                <a:cs typeface="Calibri" pitchFamily="34" charset="0"/>
              </a:rPr>
              <a:t>3</a:t>
            </a:r>
            <a:r>
              <a:rPr lang="en-AU" sz="2000" dirty="0">
                <a:latin typeface="Calibri" pitchFamily="34" charset="0"/>
                <a:cs typeface="Calibri" pitchFamily="34" charset="0"/>
              </a:rPr>
              <a:t>COO)</a:t>
            </a:r>
            <a:r>
              <a:rPr lang="en-AU" sz="2000" baseline="-25000" dirty="0">
                <a:latin typeface="Calibri" pitchFamily="34" charset="0"/>
                <a:cs typeface="Calibri" pitchFamily="34" charset="0"/>
              </a:rPr>
              <a:t>2</a:t>
            </a:r>
            <a:r>
              <a:rPr lang="en-AU" sz="2000" dirty="0">
                <a:latin typeface="Calibri" pitchFamily="34" charset="0"/>
                <a:cs typeface="Calibri" pitchFamily="34" charset="0"/>
              </a:rPr>
              <a:t> + H</a:t>
            </a:r>
            <a:r>
              <a:rPr lang="en-AU" sz="2000" baseline="-25000" dirty="0">
                <a:latin typeface="Calibri" pitchFamily="34" charset="0"/>
                <a:cs typeface="Calibri" pitchFamily="34" charset="0"/>
              </a:rPr>
              <a:t>2(g)</a:t>
            </a:r>
            <a:endParaRPr lang="en-NZ" sz="2000" baseline="-25000" dirty="0">
              <a:latin typeface="Calibri" pitchFamily="34" charset="0"/>
              <a:cs typeface="Calibri" pitchFamily="34" charset="0"/>
            </a:endParaRPr>
          </a:p>
          <a:p>
            <a:pPr>
              <a:defRPr/>
            </a:pPr>
            <a:r>
              <a:rPr lang="en-AU" sz="2000" b="1" dirty="0">
                <a:latin typeface="Calibri" pitchFamily="34" charset="0"/>
                <a:cs typeface="Calibri" pitchFamily="34" charset="0"/>
              </a:rPr>
              <a:t> </a:t>
            </a:r>
            <a:endParaRPr lang="en-NZ" sz="2000" dirty="0">
              <a:latin typeface="Calibri" pitchFamily="34" charset="0"/>
              <a:cs typeface="Calibri" pitchFamily="34" charset="0"/>
            </a:endParaRPr>
          </a:p>
          <a:p>
            <a:pPr>
              <a:defRPr/>
            </a:pPr>
            <a:r>
              <a:rPr lang="en-AU" sz="2000" b="1" dirty="0">
                <a:latin typeface="Calibri" pitchFamily="34" charset="0"/>
                <a:cs typeface="Calibri" pitchFamily="34" charset="0"/>
              </a:rPr>
              <a:t>React with calcium carbonate to give CO</a:t>
            </a:r>
            <a:r>
              <a:rPr lang="en-AU" sz="2000" b="1" baseline="-25000" dirty="0">
                <a:latin typeface="Calibri" pitchFamily="34" charset="0"/>
                <a:cs typeface="Calibri" pitchFamily="34" charset="0"/>
              </a:rPr>
              <a:t>2(g) </a:t>
            </a:r>
            <a:r>
              <a:rPr lang="en-AU" sz="2000" b="1" dirty="0">
                <a:latin typeface="Calibri" pitchFamily="34" charset="0"/>
                <a:cs typeface="Calibri" pitchFamily="34" charset="0"/>
              </a:rPr>
              <a:t>(a useful test)</a:t>
            </a:r>
            <a:endParaRPr lang="en-NZ" sz="2000" dirty="0">
              <a:latin typeface="Calibri" pitchFamily="34" charset="0"/>
              <a:cs typeface="Calibri" pitchFamily="34" charset="0"/>
            </a:endParaRPr>
          </a:p>
          <a:p>
            <a:pPr>
              <a:defRPr/>
            </a:pPr>
            <a:r>
              <a:rPr lang="en-AU" sz="2000" dirty="0">
                <a:latin typeface="Calibri" pitchFamily="34" charset="0"/>
                <a:cs typeface="Calibri" pitchFamily="34" charset="0"/>
              </a:rPr>
              <a:t>CH</a:t>
            </a:r>
            <a:r>
              <a:rPr lang="en-AU" sz="2000" baseline="-25000" dirty="0">
                <a:latin typeface="Calibri" pitchFamily="34" charset="0"/>
                <a:cs typeface="Calibri" pitchFamily="34" charset="0"/>
              </a:rPr>
              <a:t>3</a:t>
            </a:r>
            <a:r>
              <a:rPr lang="en-AU" sz="2000" dirty="0">
                <a:latin typeface="Calibri" pitchFamily="34" charset="0"/>
                <a:cs typeface="Calibri" pitchFamily="34" charset="0"/>
              </a:rPr>
              <a:t>COOH + CaCO</a:t>
            </a:r>
            <a:r>
              <a:rPr lang="en-AU" sz="2000" baseline="-25000" dirty="0">
                <a:latin typeface="Calibri" pitchFamily="34" charset="0"/>
                <a:cs typeface="Calibri" pitchFamily="34" charset="0"/>
              </a:rPr>
              <a:t>3</a:t>
            </a:r>
            <a:r>
              <a:rPr lang="en-AU" sz="2000" dirty="0">
                <a:latin typeface="Calibri" pitchFamily="34" charset="0"/>
                <a:cs typeface="Calibri" pitchFamily="34" charset="0"/>
              </a:rPr>
              <a:t> </a:t>
            </a:r>
            <a:r>
              <a:rPr lang="en-AU" sz="2000" dirty="0">
                <a:latin typeface="Calibri" pitchFamily="34" charset="0"/>
                <a:cs typeface="Calibri" pitchFamily="34" charset="0"/>
                <a:sym typeface="Wingdings"/>
              </a:rPr>
              <a:t></a:t>
            </a:r>
            <a:r>
              <a:rPr lang="en-AU" sz="2000" dirty="0">
                <a:latin typeface="Calibri" pitchFamily="34" charset="0"/>
                <a:cs typeface="Calibri" pitchFamily="34" charset="0"/>
              </a:rPr>
              <a:t> </a:t>
            </a:r>
            <a:r>
              <a:rPr lang="en-AU" sz="2000" dirty="0" err="1">
                <a:latin typeface="Calibri" pitchFamily="34" charset="0"/>
                <a:cs typeface="Calibri" pitchFamily="34" charset="0"/>
              </a:rPr>
              <a:t>Ca</a:t>
            </a:r>
            <a:r>
              <a:rPr lang="en-AU" sz="2000" dirty="0">
                <a:latin typeface="Calibri" pitchFamily="34" charset="0"/>
                <a:cs typeface="Calibri" pitchFamily="34" charset="0"/>
              </a:rPr>
              <a:t>(CH</a:t>
            </a:r>
            <a:r>
              <a:rPr lang="en-AU" sz="2000" baseline="-25000" dirty="0">
                <a:latin typeface="Calibri" pitchFamily="34" charset="0"/>
                <a:cs typeface="Calibri" pitchFamily="34" charset="0"/>
              </a:rPr>
              <a:t>3</a:t>
            </a:r>
            <a:r>
              <a:rPr lang="en-AU" sz="2000" dirty="0">
                <a:latin typeface="Calibri" pitchFamily="34" charset="0"/>
                <a:cs typeface="Calibri" pitchFamily="34" charset="0"/>
              </a:rPr>
              <a:t>COO)</a:t>
            </a:r>
            <a:r>
              <a:rPr lang="en-AU" sz="2000" baseline="-25000" dirty="0">
                <a:latin typeface="Calibri" pitchFamily="34" charset="0"/>
                <a:cs typeface="Calibri" pitchFamily="34" charset="0"/>
              </a:rPr>
              <a:t>2</a:t>
            </a:r>
            <a:r>
              <a:rPr lang="en-AU" sz="2000" dirty="0">
                <a:latin typeface="Calibri" pitchFamily="34" charset="0"/>
                <a:cs typeface="Calibri" pitchFamily="34" charset="0"/>
              </a:rPr>
              <a:t> + </a:t>
            </a:r>
            <a:r>
              <a:rPr lang="en-AU" sz="2000" b="1" dirty="0">
                <a:latin typeface="Calibri" pitchFamily="34" charset="0"/>
                <a:cs typeface="Calibri" pitchFamily="34" charset="0"/>
              </a:rPr>
              <a:t>CO</a:t>
            </a:r>
            <a:r>
              <a:rPr lang="en-AU" sz="2000" b="1" baseline="-25000" dirty="0">
                <a:latin typeface="Calibri" pitchFamily="34" charset="0"/>
                <a:cs typeface="Calibri" pitchFamily="34" charset="0"/>
              </a:rPr>
              <a:t>2(g) </a:t>
            </a:r>
            <a:r>
              <a:rPr lang="en-AU" sz="2000" dirty="0">
                <a:latin typeface="Calibri" pitchFamily="34" charset="0"/>
                <a:cs typeface="Calibri" pitchFamily="34" charset="0"/>
              </a:rPr>
              <a:t>+ H</a:t>
            </a:r>
            <a:r>
              <a:rPr lang="en-AU" sz="2000" baseline="-25000" dirty="0">
                <a:latin typeface="Calibri" pitchFamily="34" charset="0"/>
                <a:cs typeface="Calibri" pitchFamily="34" charset="0"/>
              </a:rPr>
              <a:t>2</a:t>
            </a:r>
            <a:r>
              <a:rPr lang="en-AU" sz="2000" dirty="0">
                <a:latin typeface="Calibri" pitchFamily="34" charset="0"/>
                <a:cs typeface="Calibri" pitchFamily="34" charset="0"/>
              </a:rPr>
              <a:t>O</a:t>
            </a:r>
            <a:endParaRPr lang="en-NZ" sz="2000" dirty="0">
              <a:latin typeface="Calibri" pitchFamily="34" charset="0"/>
              <a:cs typeface="Calibri" pitchFamily="34" charset="0"/>
            </a:endParaRPr>
          </a:p>
          <a:p>
            <a:pPr>
              <a:defRPr/>
            </a:pPr>
            <a:endParaRPr lang="en-NZ" dirty="0">
              <a:latin typeface="Arial" pitchFamily="34" charset="0"/>
              <a:cs typeface="Arial" pitchFamily="34" charset="0"/>
            </a:endParaRPr>
          </a:p>
        </p:txBody>
      </p:sp>
      <p:pic>
        <p:nvPicPr>
          <p:cNvPr id="614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2027239"/>
            <a:ext cx="6972300" cy="141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740525" y="2441575"/>
            <a:ext cx="1143000" cy="553998"/>
          </a:xfrm>
          <a:prstGeom prst="rect">
            <a:avLst/>
          </a:prstGeom>
          <a:solidFill>
            <a:schemeClr val="accent5">
              <a:lumMod val="20000"/>
              <a:lumOff val="80000"/>
            </a:schemeClr>
          </a:solidFill>
        </p:spPr>
        <p:txBody>
          <a:bodyPr>
            <a:spAutoFit/>
          </a:bodyPr>
          <a:lstStyle/>
          <a:p>
            <a:pPr>
              <a:defRPr/>
            </a:pPr>
            <a:r>
              <a:rPr lang="en-NZ" dirty="0">
                <a:latin typeface="Arial" pitchFamily="34" charset="0"/>
                <a:cs typeface="Arial" pitchFamily="34" charset="0"/>
              </a:rPr>
              <a:t>H</a:t>
            </a:r>
            <a:r>
              <a:rPr lang="en-NZ" baseline="-25000" dirty="0">
                <a:latin typeface="Arial" pitchFamily="34" charset="0"/>
                <a:cs typeface="Arial" pitchFamily="34" charset="0"/>
              </a:rPr>
              <a:t>3</a:t>
            </a:r>
            <a:r>
              <a:rPr lang="en-NZ" dirty="0">
                <a:latin typeface="Arial" pitchFamily="34" charset="0"/>
                <a:cs typeface="Arial" pitchFamily="34" charset="0"/>
              </a:rPr>
              <a:t>O</a:t>
            </a:r>
            <a:r>
              <a:rPr lang="en-NZ" baseline="30000" dirty="0">
                <a:latin typeface="Arial" pitchFamily="34" charset="0"/>
                <a:cs typeface="Arial" pitchFamily="34" charset="0"/>
              </a:rPr>
              <a:t>+</a:t>
            </a:r>
          </a:p>
          <a:p>
            <a:pPr>
              <a:defRPr/>
            </a:pPr>
            <a:endParaRPr lang="en-NZ" baseline="30000" dirty="0">
              <a:latin typeface="Arial" pitchFamily="34" charset="0"/>
              <a:cs typeface="Arial" pitchFamily="34" charset="0"/>
            </a:endParaRPr>
          </a:p>
        </p:txBody>
      </p:sp>
      <p:sp>
        <p:nvSpPr>
          <p:cNvPr id="12" name="TextBox 11"/>
          <p:cNvSpPr txBox="1"/>
          <p:nvPr/>
        </p:nvSpPr>
        <p:spPr>
          <a:xfrm>
            <a:off x="2971800" y="2441575"/>
            <a:ext cx="838200" cy="553998"/>
          </a:xfrm>
          <a:prstGeom prst="rect">
            <a:avLst/>
          </a:prstGeom>
          <a:solidFill>
            <a:schemeClr val="accent5">
              <a:lumMod val="20000"/>
              <a:lumOff val="80000"/>
            </a:schemeClr>
          </a:solidFill>
        </p:spPr>
        <p:txBody>
          <a:bodyPr>
            <a:spAutoFit/>
          </a:bodyPr>
          <a:lstStyle/>
          <a:p>
            <a:pPr>
              <a:defRPr/>
            </a:pPr>
            <a:r>
              <a:rPr lang="en-NZ" dirty="0">
                <a:latin typeface="Arial" pitchFamily="34" charset="0"/>
                <a:cs typeface="Arial" pitchFamily="34" charset="0"/>
              </a:rPr>
              <a:t>H</a:t>
            </a:r>
            <a:r>
              <a:rPr lang="en-NZ" baseline="-25000" dirty="0">
                <a:latin typeface="Arial" pitchFamily="34" charset="0"/>
                <a:cs typeface="Arial" pitchFamily="34" charset="0"/>
              </a:rPr>
              <a:t>2</a:t>
            </a:r>
            <a:r>
              <a:rPr lang="en-NZ" dirty="0">
                <a:latin typeface="Arial" pitchFamily="34" charset="0"/>
                <a:cs typeface="Arial" pitchFamily="34" charset="0"/>
              </a:rPr>
              <a:t>O</a:t>
            </a:r>
            <a:endParaRPr lang="en-NZ" baseline="30000" dirty="0">
              <a:latin typeface="Arial" pitchFamily="34" charset="0"/>
              <a:cs typeface="Arial" pitchFamily="34" charset="0"/>
            </a:endParaRPr>
          </a:p>
          <a:p>
            <a:pPr>
              <a:defRPr/>
            </a:pPr>
            <a:endParaRPr lang="en-NZ" baseline="30000" dirty="0">
              <a:latin typeface="Arial" pitchFamily="34" charset="0"/>
              <a:cs typeface="Arial" pitchFamily="34" charset="0"/>
            </a:endParaRPr>
          </a:p>
        </p:txBody>
      </p:sp>
      <p:sp>
        <p:nvSpPr>
          <p:cNvPr id="7" name="Rectangle 11"/>
          <p:cNvSpPr>
            <a:spLocks noChangeArrowheads="1"/>
          </p:cNvSpPr>
          <p:nvPr/>
        </p:nvSpPr>
        <p:spPr bwMode="auto">
          <a:xfrm>
            <a:off x="687389" y="241300"/>
            <a:ext cx="7769225" cy="520700"/>
          </a:xfrm>
          <a:prstGeom prst="rect">
            <a:avLst/>
          </a:prstGeom>
          <a:solidFill>
            <a:srgbClr val="67FB03"/>
          </a:solidFill>
          <a:ln w="19050">
            <a:solidFill>
              <a:schemeClr val="tx1"/>
            </a:solidFill>
            <a:miter lim="800000"/>
            <a:headEnd/>
            <a:tailEnd/>
          </a:ln>
          <a:effectLst/>
        </p:spPr>
        <p:txBody>
          <a:bodyPr lIns="91418" tIns="45709" rIns="91418" bIns="45709" anchor="ctr"/>
          <a:lstStyle/>
          <a:p>
            <a:pPr algn="ctr">
              <a:defRPr/>
            </a:pPr>
            <a:r>
              <a:rPr lang="en-NZ" sz="2400" b="1" dirty="0">
                <a:latin typeface="+mn-lt"/>
                <a:cs typeface="Calibri" pitchFamily="34" charset="0"/>
              </a:rPr>
              <a:t>Carboxylic Acid Reactions</a:t>
            </a:r>
            <a:endParaRPr lang="en-US" sz="2400" b="1" dirty="0">
              <a:latin typeface="+mn-lt"/>
              <a:cs typeface="Calibri" pitchFamily="34" charset="0"/>
            </a:endParaRPr>
          </a:p>
        </p:txBody>
      </p:sp>
    </p:spTree>
    <p:extLst>
      <p:ext uri="{BB962C8B-B14F-4D97-AF65-F5344CB8AC3E}">
        <p14:creationId xmlns:p14="http://schemas.microsoft.com/office/powerpoint/2010/main" val="31865781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7389" y="1066801"/>
            <a:ext cx="7999412" cy="5324535"/>
          </a:xfrm>
          <a:prstGeom prst="rect">
            <a:avLst/>
          </a:prstGeom>
          <a:noFill/>
          <a:ln w="12700">
            <a:noFill/>
          </a:ln>
        </p:spPr>
        <p:txBody>
          <a:bodyPr>
            <a:spAutoFit/>
          </a:bodyPr>
          <a:lstStyle/>
          <a:p>
            <a:pPr>
              <a:defRPr/>
            </a:pPr>
            <a:r>
              <a:rPr lang="en-AU" sz="2000" b="1" dirty="0">
                <a:latin typeface="Calibri" pitchFamily="34" charset="0"/>
                <a:cs typeface="Calibri" pitchFamily="34" charset="0"/>
              </a:rPr>
              <a:t>Neutralise bases:</a:t>
            </a:r>
            <a:endParaRPr lang="en-NZ" sz="2000" dirty="0">
              <a:latin typeface="Calibri" pitchFamily="34" charset="0"/>
              <a:cs typeface="Calibri" pitchFamily="34" charset="0"/>
            </a:endParaRPr>
          </a:p>
          <a:p>
            <a:pPr>
              <a:defRPr/>
            </a:pPr>
            <a:r>
              <a:rPr lang="en-AU" sz="2000" dirty="0">
                <a:latin typeface="Calibri" pitchFamily="34" charset="0"/>
                <a:cs typeface="Calibri" pitchFamily="34" charset="0"/>
              </a:rPr>
              <a:t>RCOOH + </a:t>
            </a:r>
            <a:r>
              <a:rPr lang="en-AU" sz="2000" dirty="0" err="1">
                <a:latin typeface="Calibri" pitchFamily="34" charset="0"/>
                <a:cs typeface="Calibri" pitchFamily="34" charset="0"/>
              </a:rPr>
              <a:t>NaOH</a:t>
            </a:r>
            <a:r>
              <a:rPr lang="en-AU" sz="2000" dirty="0">
                <a:latin typeface="Calibri" pitchFamily="34" charset="0"/>
                <a:cs typeface="Calibri" pitchFamily="34" charset="0"/>
              </a:rPr>
              <a:t> </a:t>
            </a:r>
            <a:r>
              <a:rPr lang="en-AU" sz="2000" dirty="0">
                <a:latin typeface="Calibri" pitchFamily="34" charset="0"/>
                <a:cs typeface="Calibri" pitchFamily="34" charset="0"/>
                <a:sym typeface="Wingdings"/>
              </a:rPr>
              <a:t></a:t>
            </a:r>
            <a:r>
              <a:rPr lang="en-AU" sz="2000" dirty="0">
                <a:latin typeface="Calibri" pitchFamily="34" charset="0"/>
                <a:cs typeface="Calibri" pitchFamily="34" charset="0"/>
              </a:rPr>
              <a:t> </a:t>
            </a:r>
            <a:r>
              <a:rPr lang="en-AU" sz="2000" dirty="0" err="1">
                <a:latin typeface="Calibri" pitchFamily="34" charset="0"/>
                <a:cs typeface="Calibri" pitchFamily="34" charset="0"/>
              </a:rPr>
              <a:t>RCOONa</a:t>
            </a:r>
            <a:r>
              <a:rPr lang="en-AU" sz="2000" dirty="0">
                <a:latin typeface="Calibri" pitchFamily="34" charset="0"/>
                <a:cs typeface="Calibri" pitchFamily="34" charset="0"/>
              </a:rPr>
              <a:t> + H</a:t>
            </a:r>
            <a:r>
              <a:rPr lang="en-AU" sz="2000" baseline="-25000" dirty="0">
                <a:latin typeface="Calibri" pitchFamily="34" charset="0"/>
                <a:cs typeface="Calibri" pitchFamily="34" charset="0"/>
              </a:rPr>
              <a:t>2</a:t>
            </a:r>
            <a:r>
              <a:rPr lang="en-AU" sz="2000" dirty="0">
                <a:latin typeface="Calibri" pitchFamily="34" charset="0"/>
                <a:cs typeface="Calibri" pitchFamily="34" charset="0"/>
              </a:rPr>
              <a:t>O</a:t>
            </a:r>
          </a:p>
          <a:p>
            <a:pPr>
              <a:defRPr/>
            </a:pPr>
            <a:endParaRPr lang="en-AU" sz="2000" dirty="0">
              <a:latin typeface="Calibri" pitchFamily="34" charset="0"/>
              <a:cs typeface="Calibri" pitchFamily="34" charset="0"/>
            </a:endParaRPr>
          </a:p>
          <a:p>
            <a:pPr>
              <a:defRPr/>
            </a:pPr>
            <a:endParaRPr lang="en-AU" sz="2000" dirty="0">
              <a:latin typeface="Calibri" pitchFamily="34" charset="0"/>
              <a:cs typeface="Calibri" pitchFamily="34" charset="0"/>
            </a:endParaRPr>
          </a:p>
          <a:p>
            <a:pPr>
              <a:defRPr/>
            </a:pPr>
            <a:endParaRPr lang="en-AU" sz="2000" dirty="0">
              <a:latin typeface="Calibri" pitchFamily="34" charset="0"/>
              <a:cs typeface="Calibri" pitchFamily="34" charset="0"/>
            </a:endParaRPr>
          </a:p>
          <a:p>
            <a:pPr>
              <a:defRPr/>
            </a:pPr>
            <a:endParaRPr lang="en-AU" sz="2000" dirty="0">
              <a:latin typeface="Calibri" pitchFamily="34" charset="0"/>
              <a:cs typeface="Calibri" pitchFamily="34" charset="0"/>
            </a:endParaRPr>
          </a:p>
          <a:p>
            <a:pPr>
              <a:defRPr/>
            </a:pPr>
            <a:endParaRPr lang="en-NZ" sz="2000" dirty="0" smtClean="0">
              <a:latin typeface="Calibri" pitchFamily="34" charset="0"/>
              <a:cs typeface="Calibri" pitchFamily="34" charset="0"/>
            </a:endParaRPr>
          </a:p>
          <a:p>
            <a:pPr>
              <a:defRPr/>
            </a:pPr>
            <a:endParaRPr lang="en-NZ" sz="2000" dirty="0">
              <a:latin typeface="Calibri" pitchFamily="34" charset="0"/>
              <a:cs typeface="Calibri" pitchFamily="34" charset="0"/>
            </a:endParaRPr>
          </a:p>
          <a:p>
            <a:pPr>
              <a:defRPr/>
            </a:pPr>
            <a:endParaRPr lang="en-NZ" sz="2000" dirty="0" smtClean="0">
              <a:latin typeface="Calibri" pitchFamily="34" charset="0"/>
              <a:cs typeface="Calibri" pitchFamily="34" charset="0"/>
            </a:endParaRPr>
          </a:p>
          <a:p>
            <a:pPr>
              <a:defRPr/>
            </a:pPr>
            <a:endParaRPr lang="en-NZ" sz="2000" dirty="0">
              <a:latin typeface="Calibri" pitchFamily="34" charset="0"/>
              <a:cs typeface="Calibri" pitchFamily="34" charset="0"/>
            </a:endParaRPr>
          </a:p>
          <a:p>
            <a:pPr>
              <a:defRPr/>
            </a:pPr>
            <a:endParaRPr lang="en-NZ" sz="2000" dirty="0">
              <a:latin typeface="Calibri" pitchFamily="34" charset="0"/>
              <a:cs typeface="Calibri" pitchFamily="34" charset="0"/>
            </a:endParaRPr>
          </a:p>
          <a:p>
            <a:pPr>
              <a:defRPr/>
            </a:pPr>
            <a:r>
              <a:rPr lang="en-AU" sz="2000" b="1" dirty="0">
                <a:latin typeface="Calibri" pitchFamily="34" charset="0"/>
                <a:cs typeface="Calibri" pitchFamily="34" charset="0"/>
              </a:rPr>
              <a:t>Ex:</a:t>
            </a:r>
            <a:r>
              <a:rPr lang="en-AU" sz="2000" dirty="0">
                <a:latin typeface="Calibri" pitchFamily="34" charset="0"/>
                <a:cs typeface="Calibri" pitchFamily="34" charset="0"/>
              </a:rPr>
              <a:t> Write equations for the following, using structural formulae, and naming products.</a:t>
            </a:r>
            <a:endParaRPr lang="en-NZ" sz="2000" dirty="0">
              <a:latin typeface="Calibri" pitchFamily="34" charset="0"/>
              <a:cs typeface="Calibri" pitchFamily="34" charset="0"/>
            </a:endParaRPr>
          </a:p>
          <a:p>
            <a:pPr>
              <a:defRPr/>
            </a:pPr>
            <a:r>
              <a:rPr lang="en-AU" sz="2000" dirty="0" err="1">
                <a:latin typeface="Calibri" pitchFamily="34" charset="0"/>
                <a:cs typeface="Calibri" pitchFamily="34" charset="0"/>
              </a:rPr>
              <a:t>methanoic</a:t>
            </a:r>
            <a:r>
              <a:rPr lang="en-AU" sz="2000" dirty="0">
                <a:latin typeface="Calibri" pitchFamily="34" charset="0"/>
                <a:cs typeface="Calibri" pitchFamily="34" charset="0"/>
              </a:rPr>
              <a:t> acid + ammonia</a:t>
            </a:r>
            <a:endParaRPr lang="en-NZ" sz="2000" dirty="0">
              <a:latin typeface="Calibri" pitchFamily="34" charset="0"/>
              <a:cs typeface="Calibri" pitchFamily="34" charset="0"/>
            </a:endParaRPr>
          </a:p>
          <a:p>
            <a:pPr>
              <a:defRPr/>
            </a:pPr>
            <a:r>
              <a:rPr lang="en-AU" sz="2000" dirty="0" err="1">
                <a:latin typeface="Calibri" pitchFamily="34" charset="0"/>
                <a:cs typeface="Calibri" pitchFamily="34" charset="0"/>
              </a:rPr>
              <a:t>propanoic</a:t>
            </a:r>
            <a:r>
              <a:rPr lang="en-AU" sz="2000" dirty="0">
                <a:latin typeface="Calibri" pitchFamily="34" charset="0"/>
                <a:cs typeface="Calibri" pitchFamily="34" charset="0"/>
              </a:rPr>
              <a:t> acid + </a:t>
            </a:r>
            <a:r>
              <a:rPr lang="en-AU" sz="2000" dirty="0" err="1">
                <a:latin typeface="Calibri" pitchFamily="34" charset="0"/>
                <a:cs typeface="Calibri" pitchFamily="34" charset="0"/>
              </a:rPr>
              <a:t>aminoethane</a:t>
            </a:r>
            <a:endParaRPr lang="en-NZ" sz="2000" dirty="0">
              <a:latin typeface="Calibri" pitchFamily="34" charset="0"/>
              <a:cs typeface="Calibri" pitchFamily="34" charset="0"/>
            </a:endParaRPr>
          </a:p>
          <a:p>
            <a:pPr>
              <a:defRPr/>
            </a:pPr>
            <a:r>
              <a:rPr lang="en-AU" sz="2000" dirty="0" err="1">
                <a:latin typeface="Calibri" pitchFamily="34" charset="0"/>
                <a:cs typeface="Calibri" pitchFamily="34" charset="0"/>
              </a:rPr>
              <a:t>ethanoic</a:t>
            </a:r>
            <a:r>
              <a:rPr lang="en-AU" sz="2000" dirty="0">
                <a:latin typeface="Calibri" pitchFamily="34" charset="0"/>
                <a:cs typeface="Calibri" pitchFamily="34" charset="0"/>
              </a:rPr>
              <a:t> acid + ammonia</a:t>
            </a:r>
            <a:endParaRPr lang="en-NZ" sz="2000" dirty="0">
              <a:latin typeface="Calibri" pitchFamily="34" charset="0"/>
              <a:cs typeface="Calibri" pitchFamily="34" charset="0"/>
            </a:endParaRPr>
          </a:p>
          <a:p>
            <a:pPr>
              <a:defRPr/>
            </a:pPr>
            <a:r>
              <a:rPr lang="en-AU" sz="2000" dirty="0" err="1">
                <a:latin typeface="Calibri" pitchFamily="34" charset="0"/>
                <a:cs typeface="Calibri" pitchFamily="34" charset="0"/>
              </a:rPr>
              <a:t>methanoic</a:t>
            </a:r>
            <a:r>
              <a:rPr lang="en-AU" sz="2000" dirty="0">
                <a:latin typeface="Calibri" pitchFamily="34" charset="0"/>
                <a:cs typeface="Calibri" pitchFamily="34" charset="0"/>
              </a:rPr>
              <a:t> acid + </a:t>
            </a:r>
            <a:r>
              <a:rPr lang="en-AU" sz="2000" dirty="0" err="1">
                <a:latin typeface="Calibri" pitchFamily="34" charset="0"/>
                <a:cs typeface="Calibri" pitchFamily="34" charset="0"/>
              </a:rPr>
              <a:t>aminobutane</a:t>
            </a:r>
            <a:endParaRPr lang="en-NZ" sz="2000" dirty="0">
              <a:latin typeface="Calibri" pitchFamily="34" charset="0"/>
              <a:cs typeface="Calibri" pitchFamily="34" charset="0"/>
            </a:endParaRPr>
          </a:p>
        </p:txBody>
      </p:sp>
      <p:sp>
        <p:nvSpPr>
          <p:cNvPr id="6" name="Rectangle 11"/>
          <p:cNvSpPr>
            <a:spLocks noChangeArrowheads="1"/>
          </p:cNvSpPr>
          <p:nvPr/>
        </p:nvSpPr>
        <p:spPr bwMode="auto">
          <a:xfrm>
            <a:off x="687389" y="241300"/>
            <a:ext cx="7769225" cy="520700"/>
          </a:xfrm>
          <a:prstGeom prst="rect">
            <a:avLst/>
          </a:prstGeom>
          <a:solidFill>
            <a:srgbClr val="67FB03"/>
          </a:solidFill>
          <a:ln w="19050">
            <a:solidFill>
              <a:schemeClr val="tx1"/>
            </a:solidFill>
            <a:miter lim="800000"/>
            <a:headEnd/>
            <a:tailEnd/>
          </a:ln>
          <a:effectLst/>
        </p:spPr>
        <p:txBody>
          <a:bodyPr lIns="91418" tIns="45709" rIns="91418" bIns="45709" anchor="ctr"/>
          <a:lstStyle/>
          <a:p>
            <a:pPr algn="ctr">
              <a:defRPr/>
            </a:pPr>
            <a:r>
              <a:rPr lang="en-NZ" sz="2400" b="1" dirty="0">
                <a:latin typeface="+mn-lt"/>
                <a:cs typeface="Calibri" pitchFamily="34" charset="0"/>
              </a:rPr>
              <a:t>Carboxylic Acid Reactions</a:t>
            </a:r>
            <a:endParaRPr lang="en-US" sz="2400" b="1" dirty="0">
              <a:latin typeface="+mn-lt"/>
              <a:cs typeface="Calibri" pitchFamily="34" charset="0"/>
            </a:endParaRPr>
          </a:p>
        </p:txBody>
      </p:sp>
      <p:pic>
        <p:nvPicPr>
          <p:cNvPr id="1075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3764" b="41880"/>
          <a:stretch/>
        </p:blipFill>
        <p:spPr bwMode="auto">
          <a:xfrm>
            <a:off x="886936" y="1981201"/>
            <a:ext cx="7370128" cy="1899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509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6"/>
          <p:cNvSpPr txBox="1">
            <a:spLocks noChangeArrowheads="1"/>
          </p:cNvSpPr>
          <p:nvPr/>
        </p:nvSpPr>
        <p:spPr bwMode="auto">
          <a:xfrm>
            <a:off x="457200" y="957109"/>
            <a:ext cx="8229600" cy="400110"/>
          </a:xfrm>
          <a:prstGeom prst="rect">
            <a:avLst/>
          </a:prstGeom>
          <a:solidFill>
            <a:schemeClr val="accent5">
              <a:lumMod val="20000"/>
              <a:lumOff val="80000"/>
            </a:schemeClr>
          </a:solidFill>
          <a:ln w="12700">
            <a:solidFill>
              <a:schemeClr val="tx1"/>
            </a:solidFill>
            <a:miter lim="800000"/>
            <a:headEnd/>
            <a:tailEnd/>
          </a:ln>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NZ" sz="2000" dirty="0" smtClean="0">
                <a:latin typeface="Calibri" pitchFamily="34" charset="0"/>
                <a:cs typeface="Calibri" pitchFamily="34" charset="0"/>
              </a:rPr>
              <a:t>Functional group is the amino group –NH</a:t>
            </a:r>
            <a:r>
              <a:rPr lang="en-NZ" sz="2000" baseline="-25000" dirty="0" smtClean="0">
                <a:latin typeface="Calibri" pitchFamily="34" charset="0"/>
                <a:cs typeface="Calibri" pitchFamily="34" charset="0"/>
              </a:rPr>
              <a:t>3</a:t>
            </a:r>
            <a:r>
              <a:rPr lang="en-NZ" sz="2000" dirty="0" smtClean="0">
                <a:latin typeface="Calibri" pitchFamily="34" charset="0"/>
                <a:cs typeface="Calibri" pitchFamily="34" charset="0"/>
              </a:rPr>
              <a:t> </a:t>
            </a:r>
            <a:endParaRPr lang="en-US" sz="2000" dirty="0" smtClean="0">
              <a:latin typeface="Calibri" pitchFamily="34" charset="0"/>
              <a:cs typeface="Calibri" pitchFamily="34" charset="0"/>
            </a:endParaRPr>
          </a:p>
        </p:txBody>
      </p:sp>
      <p:sp>
        <p:nvSpPr>
          <p:cNvPr id="49156" name="Text Box 13"/>
          <p:cNvSpPr txBox="1">
            <a:spLocks noChangeArrowheads="1"/>
          </p:cNvSpPr>
          <p:nvPr/>
        </p:nvSpPr>
        <p:spPr bwMode="auto">
          <a:xfrm>
            <a:off x="342901" y="1600201"/>
            <a:ext cx="3771900" cy="46397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NZ">
                <a:latin typeface="Calibri" pitchFamily="34" charset="0"/>
                <a:cs typeface="Calibri" pitchFamily="34" charset="0"/>
              </a:rPr>
              <a:t>Amines are named as substituents eg aminomethane, CH</a:t>
            </a:r>
            <a:r>
              <a:rPr lang="en-NZ" baseline="-25000">
                <a:latin typeface="Calibri" pitchFamily="34" charset="0"/>
                <a:cs typeface="Calibri" pitchFamily="34" charset="0"/>
              </a:rPr>
              <a:t>3</a:t>
            </a:r>
            <a:r>
              <a:rPr lang="en-NZ">
                <a:latin typeface="Calibri" pitchFamily="34" charset="0"/>
                <a:cs typeface="Calibri" pitchFamily="34" charset="0"/>
              </a:rPr>
              <a:t>NH</a:t>
            </a:r>
            <a:r>
              <a:rPr lang="en-NZ" baseline="-25000">
                <a:latin typeface="Calibri" pitchFamily="34" charset="0"/>
                <a:cs typeface="Calibri" pitchFamily="34" charset="0"/>
              </a:rPr>
              <a:t>2</a:t>
            </a:r>
            <a:r>
              <a:rPr lang="en-NZ">
                <a:latin typeface="Calibri" pitchFamily="34" charset="0"/>
                <a:cs typeface="Calibri" pitchFamily="34" charset="0"/>
              </a:rPr>
              <a:t>.  These may be classed as primary, secondary or tertiary, but unlike the haloalkanes the classification depends on the number of C atoms attached to the N atom.  Primary RNH</a:t>
            </a:r>
            <a:r>
              <a:rPr lang="en-NZ" baseline="-25000">
                <a:latin typeface="Calibri" pitchFamily="34" charset="0"/>
                <a:cs typeface="Calibri" pitchFamily="34" charset="0"/>
              </a:rPr>
              <a:t>2</a:t>
            </a:r>
            <a:r>
              <a:rPr lang="en-NZ">
                <a:latin typeface="Calibri" pitchFamily="34" charset="0"/>
                <a:cs typeface="Calibri" pitchFamily="34" charset="0"/>
              </a:rPr>
              <a:t>, secondary R</a:t>
            </a:r>
            <a:r>
              <a:rPr lang="en-NZ" baseline="-25000">
                <a:latin typeface="Calibri" pitchFamily="34" charset="0"/>
                <a:cs typeface="Calibri" pitchFamily="34" charset="0"/>
              </a:rPr>
              <a:t>2</a:t>
            </a:r>
            <a:r>
              <a:rPr lang="en-NZ">
                <a:latin typeface="Calibri" pitchFamily="34" charset="0"/>
                <a:cs typeface="Calibri" pitchFamily="34" charset="0"/>
              </a:rPr>
              <a:t>NH, tertiary R</a:t>
            </a:r>
            <a:r>
              <a:rPr lang="en-NZ" baseline="-25000">
                <a:latin typeface="Calibri" pitchFamily="34" charset="0"/>
                <a:cs typeface="Calibri" pitchFamily="34" charset="0"/>
              </a:rPr>
              <a:t>3</a:t>
            </a:r>
            <a:r>
              <a:rPr lang="en-NZ">
                <a:latin typeface="Calibri" pitchFamily="34" charset="0"/>
                <a:cs typeface="Calibri" pitchFamily="34" charset="0"/>
              </a:rPr>
              <a:t>N.  </a:t>
            </a:r>
          </a:p>
          <a:p>
            <a:pPr eaLnBrk="1" hangingPunct="1"/>
            <a:r>
              <a:rPr lang="en-NZ">
                <a:latin typeface="Calibri" pitchFamily="34" charset="0"/>
                <a:cs typeface="Calibri" pitchFamily="34" charset="0"/>
              </a:rPr>
              <a:t>	</a:t>
            </a:r>
          </a:p>
          <a:p>
            <a:pPr eaLnBrk="1" hangingPunct="1"/>
            <a:r>
              <a:rPr lang="en-NZ">
                <a:latin typeface="Calibri" pitchFamily="34" charset="0"/>
                <a:cs typeface="Calibri" pitchFamily="34" charset="0"/>
              </a:rPr>
              <a:t>Amines have an unpleasant “fishy” smell.  The smaller amines, up to C5, are soluble in water but larger amino alkanes are insoluble, as the size of the non-polar hydrocarbon chain cancels out the effect of the polar amino functional group</a:t>
            </a:r>
          </a:p>
        </p:txBody>
      </p:sp>
      <p:sp>
        <p:nvSpPr>
          <p:cNvPr id="7" name="Rectangle 11"/>
          <p:cNvSpPr>
            <a:spLocks noChangeArrowheads="1"/>
          </p:cNvSpPr>
          <p:nvPr/>
        </p:nvSpPr>
        <p:spPr bwMode="auto">
          <a:xfrm>
            <a:off x="687389" y="241300"/>
            <a:ext cx="7769225" cy="520700"/>
          </a:xfrm>
          <a:prstGeom prst="rect">
            <a:avLst/>
          </a:prstGeom>
          <a:solidFill>
            <a:srgbClr val="67FB03"/>
          </a:solidFill>
          <a:ln w="19050">
            <a:solidFill>
              <a:schemeClr val="tx1"/>
            </a:solidFill>
            <a:miter lim="800000"/>
            <a:headEnd/>
            <a:tailEnd/>
          </a:ln>
          <a:effectLst/>
        </p:spPr>
        <p:txBody>
          <a:bodyPr lIns="91418" tIns="45709" rIns="91418" bIns="45709" anchor="ctr"/>
          <a:lstStyle/>
          <a:p>
            <a:pPr algn="ctr">
              <a:defRPr/>
            </a:pPr>
            <a:r>
              <a:rPr lang="en-NZ" sz="2400" b="1" dirty="0">
                <a:latin typeface="Candara" pitchFamily="34" charset="0"/>
                <a:cs typeface="Arial" pitchFamily="34" charset="0"/>
              </a:rPr>
              <a:t>Amines</a:t>
            </a:r>
            <a:endParaRPr lang="en-US" sz="2400" b="1" dirty="0">
              <a:latin typeface="Candara" pitchFamily="34" charset="0"/>
              <a:cs typeface="Arial" pitchFamily="34" charset="0"/>
            </a:endParaRPr>
          </a:p>
        </p:txBody>
      </p:sp>
      <p:pic>
        <p:nvPicPr>
          <p:cNvPr id="4916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240" y="2286001"/>
            <a:ext cx="3465512" cy="3433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37771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GZ Science Resources 2013</a:t>
            </a:r>
            <a:endParaRPr lang="en-US"/>
          </a:p>
        </p:txBody>
      </p:sp>
      <p:sp>
        <p:nvSpPr>
          <p:cNvPr id="3" name="Rectangle 11"/>
          <p:cNvSpPr>
            <a:spLocks noChangeArrowheads="1"/>
          </p:cNvSpPr>
          <p:nvPr/>
        </p:nvSpPr>
        <p:spPr bwMode="auto">
          <a:xfrm>
            <a:off x="687389" y="241300"/>
            <a:ext cx="7769225" cy="520700"/>
          </a:xfrm>
          <a:prstGeom prst="rect">
            <a:avLst/>
          </a:prstGeom>
          <a:solidFill>
            <a:srgbClr val="67FB03"/>
          </a:solidFill>
          <a:ln w="19050">
            <a:solidFill>
              <a:schemeClr val="tx1"/>
            </a:solidFill>
            <a:miter lim="800000"/>
            <a:headEnd/>
            <a:tailEnd/>
          </a:ln>
          <a:effectLst/>
        </p:spPr>
        <p:txBody>
          <a:bodyPr lIns="91418" tIns="45709" rIns="91418" bIns="45709" anchor="ctr"/>
          <a:lstStyle/>
          <a:p>
            <a:pPr algn="ctr">
              <a:defRPr/>
            </a:pPr>
            <a:r>
              <a:rPr lang="en-NZ" sz="2400" b="1" dirty="0" smtClean="0">
                <a:latin typeface="Candara" pitchFamily="34" charset="0"/>
                <a:cs typeface="Arial" pitchFamily="34" charset="0"/>
              </a:rPr>
              <a:t>Naming Primary Amines</a:t>
            </a:r>
            <a:endParaRPr lang="en-US" sz="2400" b="1" dirty="0">
              <a:latin typeface="Candara" pitchFamily="34" charset="0"/>
              <a:cs typeface="Arial" pitchFamily="34" charset="0"/>
            </a:endParaRPr>
          </a:p>
        </p:txBody>
      </p:sp>
      <p:sp>
        <p:nvSpPr>
          <p:cNvPr id="5" name="Text Box 26"/>
          <p:cNvSpPr txBox="1">
            <a:spLocks noChangeArrowheads="1"/>
          </p:cNvSpPr>
          <p:nvPr/>
        </p:nvSpPr>
        <p:spPr bwMode="auto">
          <a:xfrm>
            <a:off x="533400" y="1143000"/>
            <a:ext cx="8229600" cy="3970318"/>
          </a:xfrm>
          <a:prstGeom prst="rect">
            <a:avLst/>
          </a:prstGeom>
          <a:solidFill>
            <a:srgbClr val="E2FFC5"/>
          </a:solidFill>
          <a:ln w="19050">
            <a:solidFill>
              <a:schemeClr val="tx1"/>
            </a:solidFill>
            <a:miter lim="800000"/>
            <a:headEnd/>
            <a:tailEnd/>
          </a:ln>
        </p:spPr>
        <p:txBody>
          <a:bodyPr>
            <a:spAutoFit/>
          </a:bodyPr>
          <a:lstStyle>
            <a:lvl1pPr marL="342900" indent="-342900" eaLnBrk="0" hangingPunct="0">
              <a:defRPr>
                <a:solidFill>
                  <a:schemeClr val="tx1"/>
                </a:solidFill>
                <a:latin typeface="Arial" pitchFamily="34" charset="0"/>
                <a:cs typeface="Arial" pitchFamily="34" charset="0"/>
              </a:defRPr>
            </a:lvl1pPr>
            <a:lvl2pPr marL="800100" indent="-34290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latin typeface="Futura Bk" pitchFamily="34" charset="0"/>
              </a:rPr>
              <a:t>Write name as – </a:t>
            </a:r>
          </a:p>
          <a:p>
            <a:pPr eaLnBrk="1" hangingPunct="1">
              <a:spcBef>
                <a:spcPct val="50000"/>
              </a:spcBef>
              <a:buFontTx/>
              <a:buAutoNum type="arabicPeriod"/>
            </a:pPr>
            <a:r>
              <a:rPr lang="en-US" dirty="0">
                <a:latin typeface="Futura Bk" pitchFamily="34" charset="0"/>
              </a:rPr>
              <a:t>Identify the longest C </a:t>
            </a:r>
            <a:r>
              <a:rPr lang="en-US" dirty="0" smtClean="0">
                <a:latin typeface="Futura Bk" pitchFamily="34" charset="0"/>
              </a:rPr>
              <a:t>chain  -Identify </a:t>
            </a:r>
            <a:r>
              <a:rPr lang="en-US" dirty="0">
                <a:latin typeface="Futura Bk" pitchFamily="34" charset="0"/>
              </a:rPr>
              <a:t>any branches</a:t>
            </a:r>
          </a:p>
          <a:p>
            <a:pPr eaLnBrk="1" hangingPunct="1">
              <a:spcBef>
                <a:spcPct val="50000"/>
              </a:spcBef>
              <a:buFontTx/>
              <a:buAutoNum type="arabicPeriod"/>
            </a:pPr>
            <a:r>
              <a:rPr lang="en-US" dirty="0">
                <a:latin typeface="Futura Bk" pitchFamily="34" charset="0"/>
              </a:rPr>
              <a:t>Number the C atoms in longest chain </a:t>
            </a:r>
            <a:r>
              <a:rPr lang="en-US" dirty="0" smtClean="0">
                <a:latin typeface="Futura Bk" pitchFamily="34" charset="0"/>
              </a:rPr>
              <a:t>so number Carbon 1 attached to amino group (NH</a:t>
            </a:r>
            <a:r>
              <a:rPr lang="en-US" baseline="-25000" dirty="0" smtClean="0">
                <a:latin typeface="Futura Bk" pitchFamily="34" charset="0"/>
              </a:rPr>
              <a:t>2</a:t>
            </a:r>
            <a:r>
              <a:rPr lang="en-US" dirty="0" smtClean="0">
                <a:latin typeface="Futura Bk" pitchFamily="34" charset="0"/>
              </a:rPr>
              <a:t>)</a:t>
            </a:r>
          </a:p>
          <a:p>
            <a:pPr eaLnBrk="1" hangingPunct="1">
              <a:spcBef>
                <a:spcPct val="50000"/>
              </a:spcBef>
              <a:buFontTx/>
              <a:buAutoNum type="arabicPeriod"/>
            </a:pPr>
            <a:r>
              <a:rPr lang="en-US" dirty="0" smtClean="0">
                <a:latin typeface="Futura Bk" pitchFamily="34" charset="0"/>
              </a:rPr>
              <a:t>Write </a:t>
            </a:r>
            <a:r>
              <a:rPr lang="en-US" dirty="0">
                <a:latin typeface="Futura Bk" pitchFamily="34" charset="0"/>
              </a:rPr>
              <a:t>the name</a:t>
            </a:r>
          </a:p>
          <a:p>
            <a:pPr lvl="1" eaLnBrk="1" hangingPunct="1">
              <a:spcBef>
                <a:spcPct val="50000"/>
              </a:spcBef>
              <a:buFontTx/>
              <a:buAutoNum type="arabicPeriod"/>
            </a:pPr>
            <a:r>
              <a:rPr lang="en-US" dirty="0">
                <a:latin typeface="Futura Bk" pitchFamily="34" charset="0"/>
              </a:rPr>
              <a:t>Location of branch</a:t>
            </a:r>
          </a:p>
          <a:p>
            <a:pPr lvl="1" eaLnBrk="1" hangingPunct="1">
              <a:spcBef>
                <a:spcPct val="50000"/>
              </a:spcBef>
              <a:buFontTx/>
              <a:buAutoNum type="arabicPeriod"/>
            </a:pPr>
            <a:r>
              <a:rPr lang="en-US" dirty="0">
                <a:latin typeface="Futura Bk" pitchFamily="34" charset="0"/>
              </a:rPr>
              <a:t>Name of </a:t>
            </a:r>
            <a:r>
              <a:rPr lang="en-US" dirty="0" smtClean="0">
                <a:latin typeface="Futura Bk" pitchFamily="34" charset="0"/>
              </a:rPr>
              <a:t>branch</a:t>
            </a:r>
          </a:p>
          <a:p>
            <a:pPr lvl="1" eaLnBrk="1" hangingPunct="1">
              <a:spcBef>
                <a:spcPct val="50000"/>
              </a:spcBef>
              <a:buFontTx/>
              <a:buAutoNum type="arabicPeriod"/>
            </a:pPr>
            <a:r>
              <a:rPr lang="en-US" dirty="0" smtClean="0">
                <a:latin typeface="Futura Bk" pitchFamily="34" charset="0"/>
              </a:rPr>
              <a:t>Amino-</a:t>
            </a:r>
            <a:endParaRPr lang="en-US" dirty="0">
              <a:latin typeface="Futura Bk" pitchFamily="34" charset="0"/>
            </a:endParaRPr>
          </a:p>
          <a:p>
            <a:pPr lvl="1" eaLnBrk="1" hangingPunct="1">
              <a:spcBef>
                <a:spcPct val="50000"/>
              </a:spcBef>
              <a:buFontTx/>
              <a:buAutoNum type="arabicPeriod"/>
            </a:pPr>
            <a:r>
              <a:rPr lang="en-US" dirty="0">
                <a:latin typeface="Futura Bk" pitchFamily="34" charset="0"/>
              </a:rPr>
              <a:t>Prefix of long chain</a:t>
            </a:r>
          </a:p>
          <a:p>
            <a:pPr lvl="1" eaLnBrk="1" hangingPunct="1">
              <a:spcBef>
                <a:spcPct val="50000"/>
              </a:spcBef>
              <a:buFontTx/>
              <a:buAutoNum type="arabicPeriod"/>
            </a:pPr>
            <a:r>
              <a:rPr lang="en-US" dirty="0">
                <a:latin typeface="Futura Bk" pitchFamily="34" charset="0"/>
              </a:rPr>
              <a:t>-</a:t>
            </a:r>
            <a:r>
              <a:rPr lang="en-US" dirty="0" err="1">
                <a:latin typeface="Futura Bk" pitchFamily="34" charset="0"/>
              </a:rPr>
              <a:t>ane</a:t>
            </a:r>
            <a:endParaRPr lang="en-US" dirty="0">
              <a:latin typeface="Futura Bk" pitchFamily="34" charset="0"/>
            </a:endParaRPr>
          </a:p>
        </p:txBody>
      </p:sp>
    </p:spTree>
    <p:extLst>
      <p:ext uri="{BB962C8B-B14F-4D97-AF65-F5344CB8AC3E}">
        <p14:creationId xmlns:p14="http://schemas.microsoft.com/office/powerpoint/2010/main" val="27353456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457200" y="1295400"/>
            <a:ext cx="8229600" cy="1754188"/>
          </a:xfrm>
          <a:prstGeom prst="rect">
            <a:avLst/>
          </a:prstGeom>
          <a:solidFill>
            <a:schemeClr val="accent4">
              <a:lumMod val="20000"/>
              <a:lumOff val="80000"/>
            </a:schemeClr>
          </a:solidFill>
          <a:ln w="12700">
            <a:solidFill>
              <a:schemeClr val="tx1"/>
            </a:solidFill>
            <a:miter lim="800000"/>
            <a:headEnd/>
            <a:tailEnd/>
          </a:ln>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indent="-342900">
              <a:spcAft>
                <a:spcPts val="0"/>
              </a:spcAft>
              <a:buFont typeface="Symbol"/>
              <a:buChar char=""/>
              <a:tabLst>
                <a:tab pos="457200" algn="l"/>
              </a:tabLst>
              <a:defRPr/>
            </a:pPr>
            <a:r>
              <a:rPr lang="en-AU" b="1" dirty="0" smtClean="0">
                <a:latin typeface="Calibri" pitchFamily="34" charset="0"/>
                <a:ea typeface="Times"/>
                <a:cs typeface="Calibri" pitchFamily="34" charset="0"/>
              </a:rPr>
              <a:t>Intermolecular bonding</a:t>
            </a:r>
            <a:r>
              <a:rPr lang="en-AU" dirty="0" smtClean="0">
                <a:latin typeface="Calibri" pitchFamily="34" charset="0"/>
                <a:ea typeface="Times"/>
                <a:cs typeface="Calibri" pitchFamily="34" charset="0"/>
              </a:rPr>
              <a:t> results from hydrogen bonding between the NH groups and ID-ID attractions from the hydrocarbon portions.</a:t>
            </a:r>
            <a:endParaRPr lang="en-NZ" dirty="0" smtClean="0">
              <a:latin typeface="Calibri" pitchFamily="34" charset="0"/>
              <a:ea typeface="Times"/>
              <a:cs typeface="Calibri" pitchFamily="34" charset="0"/>
            </a:endParaRPr>
          </a:p>
          <a:p>
            <a:pPr marL="342900" indent="-342900">
              <a:spcAft>
                <a:spcPts val="0"/>
              </a:spcAft>
              <a:buFont typeface="Symbol"/>
              <a:buChar char=""/>
              <a:tabLst>
                <a:tab pos="457200" algn="l"/>
              </a:tabLst>
              <a:defRPr/>
            </a:pPr>
            <a:r>
              <a:rPr lang="en-AU" b="1" dirty="0" smtClean="0">
                <a:latin typeface="Calibri" pitchFamily="34" charset="0"/>
                <a:ea typeface="Times"/>
                <a:cs typeface="Calibri" pitchFamily="34" charset="0"/>
              </a:rPr>
              <a:t>States</a:t>
            </a:r>
            <a:endParaRPr lang="en-NZ" dirty="0" smtClean="0">
              <a:latin typeface="Calibri" pitchFamily="34" charset="0"/>
              <a:ea typeface="Times"/>
              <a:cs typeface="Calibri" pitchFamily="34" charset="0"/>
            </a:endParaRPr>
          </a:p>
          <a:p>
            <a:pPr marL="228600" indent="228600">
              <a:spcAft>
                <a:spcPts val="0"/>
              </a:spcAft>
              <a:defRPr/>
            </a:pPr>
            <a:r>
              <a:rPr lang="en-AU" dirty="0" smtClean="0">
                <a:latin typeface="Calibri" pitchFamily="34" charset="0"/>
                <a:ea typeface="Times"/>
                <a:cs typeface="Calibri" pitchFamily="34" charset="0"/>
              </a:rPr>
              <a:t>- </a:t>
            </a:r>
            <a:r>
              <a:rPr lang="en-AU" dirty="0" err="1" smtClean="0">
                <a:latin typeface="Calibri" pitchFamily="34" charset="0"/>
                <a:ea typeface="Times"/>
                <a:cs typeface="Calibri" pitchFamily="34" charset="0"/>
              </a:rPr>
              <a:t>Aminomethane</a:t>
            </a:r>
            <a:r>
              <a:rPr lang="en-AU" dirty="0" smtClean="0">
                <a:latin typeface="Calibri" pitchFamily="34" charset="0"/>
                <a:ea typeface="Times"/>
                <a:cs typeface="Calibri" pitchFamily="34" charset="0"/>
              </a:rPr>
              <a:t> and </a:t>
            </a:r>
            <a:r>
              <a:rPr lang="en-AU" dirty="0" err="1" smtClean="0">
                <a:latin typeface="Calibri" pitchFamily="34" charset="0"/>
                <a:ea typeface="Times"/>
                <a:cs typeface="Calibri" pitchFamily="34" charset="0"/>
              </a:rPr>
              <a:t>aminoethane</a:t>
            </a:r>
            <a:r>
              <a:rPr lang="en-AU" dirty="0" smtClean="0">
                <a:latin typeface="Calibri" pitchFamily="34" charset="0"/>
                <a:ea typeface="Times"/>
                <a:cs typeface="Calibri" pitchFamily="34" charset="0"/>
              </a:rPr>
              <a:t> are </a:t>
            </a:r>
            <a:r>
              <a:rPr lang="en-AU" b="1" dirty="0" smtClean="0">
                <a:latin typeface="Calibri" pitchFamily="34" charset="0"/>
                <a:ea typeface="Times"/>
                <a:cs typeface="Calibri" pitchFamily="34" charset="0"/>
              </a:rPr>
              <a:t>gases</a:t>
            </a:r>
            <a:r>
              <a:rPr lang="en-AU" dirty="0" smtClean="0">
                <a:latin typeface="Calibri" pitchFamily="34" charset="0"/>
                <a:ea typeface="Times"/>
                <a:cs typeface="Calibri" pitchFamily="34" charset="0"/>
              </a:rPr>
              <a:t>.</a:t>
            </a:r>
            <a:endParaRPr lang="en-NZ" dirty="0" smtClean="0">
              <a:latin typeface="Calibri" pitchFamily="34" charset="0"/>
              <a:ea typeface="Times"/>
              <a:cs typeface="Calibri" pitchFamily="34" charset="0"/>
            </a:endParaRPr>
          </a:p>
          <a:p>
            <a:pPr marL="540385" indent="-83185">
              <a:spcAft>
                <a:spcPts val="0"/>
              </a:spcAft>
              <a:defRPr/>
            </a:pPr>
            <a:r>
              <a:rPr lang="en-AU" dirty="0" smtClean="0">
                <a:latin typeface="Calibri" pitchFamily="34" charset="0"/>
                <a:ea typeface="Times"/>
                <a:cs typeface="Calibri" pitchFamily="34" charset="0"/>
              </a:rPr>
              <a:t>-</a:t>
            </a:r>
            <a:r>
              <a:rPr lang="en-AU" dirty="0" err="1" smtClean="0">
                <a:latin typeface="Calibri" pitchFamily="34" charset="0"/>
                <a:ea typeface="Times"/>
                <a:cs typeface="Calibri" pitchFamily="34" charset="0"/>
              </a:rPr>
              <a:t>Aminopropane</a:t>
            </a:r>
            <a:r>
              <a:rPr lang="en-AU" dirty="0" smtClean="0">
                <a:latin typeface="Calibri" pitchFamily="34" charset="0"/>
                <a:ea typeface="Times"/>
                <a:cs typeface="Calibri" pitchFamily="34" charset="0"/>
              </a:rPr>
              <a:t> and </a:t>
            </a:r>
            <a:r>
              <a:rPr lang="en-AU" dirty="0" err="1" smtClean="0">
                <a:latin typeface="Calibri" pitchFamily="34" charset="0"/>
                <a:ea typeface="Times"/>
                <a:cs typeface="Calibri" pitchFamily="34" charset="0"/>
              </a:rPr>
              <a:t>aminobutane</a:t>
            </a:r>
            <a:r>
              <a:rPr lang="en-AU" dirty="0" smtClean="0">
                <a:latin typeface="Calibri" pitchFamily="34" charset="0"/>
                <a:ea typeface="Times"/>
                <a:cs typeface="Calibri" pitchFamily="34" charset="0"/>
              </a:rPr>
              <a:t> are volatile </a:t>
            </a:r>
            <a:r>
              <a:rPr lang="en-AU" b="1" dirty="0" smtClean="0">
                <a:latin typeface="Calibri" pitchFamily="34" charset="0"/>
                <a:ea typeface="Times"/>
                <a:cs typeface="Calibri" pitchFamily="34" charset="0"/>
              </a:rPr>
              <a:t>liquids</a:t>
            </a:r>
            <a:r>
              <a:rPr lang="en-AU" dirty="0" smtClean="0">
                <a:latin typeface="Calibri" pitchFamily="34" charset="0"/>
                <a:ea typeface="Times"/>
                <a:cs typeface="Calibri" pitchFamily="34" charset="0"/>
              </a:rPr>
              <a:t> with fishy smells.</a:t>
            </a:r>
            <a:endParaRPr lang="en-NZ" dirty="0" smtClean="0">
              <a:latin typeface="Calibri" pitchFamily="34" charset="0"/>
              <a:ea typeface="Times"/>
              <a:cs typeface="Calibri" pitchFamily="34" charset="0"/>
            </a:endParaRPr>
          </a:p>
          <a:p>
            <a:pPr marL="228600" indent="228600">
              <a:spcAft>
                <a:spcPts val="0"/>
              </a:spcAft>
              <a:defRPr/>
            </a:pPr>
            <a:r>
              <a:rPr lang="en-AU" dirty="0" smtClean="0">
                <a:latin typeface="Calibri" pitchFamily="34" charset="0"/>
                <a:ea typeface="Times"/>
                <a:cs typeface="Calibri" pitchFamily="34" charset="0"/>
              </a:rPr>
              <a:t>-Heavier </a:t>
            </a:r>
            <a:r>
              <a:rPr lang="en-AU" dirty="0" err="1" smtClean="0">
                <a:latin typeface="Calibri" pitchFamily="34" charset="0"/>
                <a:ea typeface="Times"/>
                <a:cs typeface="Calibri" pitchFamily="34" charset="0"/>
              </a:rPr>
              <a:t>aminoalkanes</a:t>
            </a:r>
            <a:r>
              <a:rPr lang="en-AU" dirty="0" smtClean="0">
                <a:latin typeface="Calibri" pitchFamily="34" charset="0"/>
                <a:ea typeface="Times"/>
                <a:cs typeface="Calibri" pitchFamily="34" charset="0"/>
              </a:rPr>
              <a:t> are </a:t>
            </a:r>
            <a:r>
              <a:rPr lang="en-AU" b="1" dirty="0" smtClean="0">
                <a:latin typeface="Calibri" pitchFamily="34" charset="0"/>
                <a:ea typeface="Times"/>
                <a:cs typeface="Calibri" pitchFamily="34" charset="0"/>
              </a:rPr>
              <a:t>solids</a:t>
            </a:r>
            <a:r>
              <a:rPr lang="en-AU" dirty="0" smtClean="0">
                <a:latin typeface="Calibri" pitchFamily="34" charset="0"/>
                <a:ea typeface="Times"/>
                <a:cs typeface="Calibri" pitchFamily="34" charset="0"/>
              </a:rPr>
              <a:t>.</a:t>
            </a:r>
            <a:endParaRPr lang="en-NZ" dirty="0" smtClean="0">
              <a:latin typeface="Calibri" pitchFamily="34" charset="0"/>
              <a:ea typeface="Times"/>
              <a:cs typeface="Calibri" pitchFamily="34" charset="0"/>
            </a:endParaRPr>
          </a:p>
        </p:txBody>
      </p:sp>
      <p:pic>
        <p:nvPicPr>
          <p:cNvPr id="5120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433"/>
          <a:stretch/>
        </p:blipFill>
        <p:spPr bwMode="auto">
          <a:xfrm>
            <a:off x="3941763" y="3162302"/>
            <a:ext cx="4724400" cy="310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63551" y="3702051"/>
            <a:ext cx="2971800" cy="2308324"/>
          </a:xfrm>
          <a:prstGeom prst="rect">
            <a:avLst/>
          </a:prstGeom>
          <a:solidFill>
            <a:schemeClr val="accent4">
              <a:lumMod val="20000"/>
              <a:lumOff val="80000"/>
            </a:schemeClr>
          </a:solidFill>
          <a:ln w="12700">
            <a:solidFill>
              <a:schemeClr val="tx1"/>
            </a:solidFill>
          </a:ln>
        </p:spPr>
        <p:txBody>
          <a:bodyPr>
            <a:spAutoFit/>
          </a:bodyPr>
          <a:lstStyle/>
          <a:p>
            <a:pPr>
              <a:defRPr/>
            </a:pPr>
            <a:r>
              <a:rPr lang="en-NZ" b="1" dirty="0">
                <a:latin typeface="Calibri" pitchFamily="34" charset="0"/>
                <a:cs typeface="Calibri" pitchFamily="34" charset="0"/>
              </a:rPr>
              <a:t>Solubility in water</a:t>
            </a:r>
          </a:p>
          <a:p>
            <a:pPr>
              <a:defRPr/>
            </a:pPr>
            <a:r>
              <a:rPr lang="en-NZ" dirty="0">
                <a:latin typeface="Calibri" pitchFamily="34" charset="0"/>
                <a:cs typeface="Calibri" pitchFamily="34" charset="0"/>
              </a:rPr>
              <a:t>Lower molecular mass </a:t>
            </a:r>
            <a:r>
              <a:rPr lang="en-NZ" dirty="0" err="1">
                <a:latin typeface="Calibri" pitchFamily="34" charset="0"/>
                <a:cs typeface="Calibri" pitchFamily="34" charset="0"/>
              </a:rPr>
              <a:t>aminoalkanes</a:t>
            </a:r>
            <a:r>
              <a:rPr lang="en-NZ" dirty="0">
                <a:latin typeface="Calibri" pitchFamily="34" charset="0"/>
                <a:cs typeface="Calibri" pitchFamily="34" charset="0"/>
              </a:rPr>
              <a:t> are soluble in water due to hydrogen bonding. Solubility in water decreases as hydrocarbon portion increases.</a:t>
            </a:r>
          </a:p>
          <a:p>
            <a:pPr>
              <a:defRPr/>
            </a:pPr>
            <a:endParaRPr lang="en-NZ" dirty="0">
              <a:latin typeface="Arial" pitchFamily="34" charset="0"/>
              <a:cs typeface="Arial" pitchFamily="34" charset="0"/>
            </a:endParaRPr>
          </a:p>
        </p:txBody>
      </p:sp>
      <p:sp>
        <p:nvSpPr>
          <p:cNvPr id="6" name="Rectangle 11"/>
          <p:cNvSpPr>
            <a:spLocks noChangeArrowheads="1"/>
          </p:cNvSpPr>
          <p:nvPr/>
        </p:nvSpPr>
        <p:spPr bwMode="auto">
          <a:xfrm>
            <a:off x="687389" y="241300"/>
            <a:ext cx="7769225" cy="520700"/>
          </a:xfrm>
          <a:prstGeom prst="rect">
            <a:avLst/>
          </a:prstGeom>
          <a:solidFill>
            <a:srgbClr val="67FB03"/>
          </a:solidFill>
          <a:ln w="19050">
            <a:solidFill>
              <a:schemeClr val="tx1"/>
            </a:solidFill>
            <a:miter lim="800000"/>
            <a:headEnd/>
            <a:tailEnd/>
          </a:ln>
          <a:effectLst/>
        </p:spPr>
        <p:txBody>
          <a:bodyPr lIns="91418" tIns="45709" rIns="91418" bIns="45709" anchor="ctr"/>
          <a:lstStyle/>
          <a:p>
            <a:pPr algn="ctr">
              <a:defRPr/>
            </a:pPr>
            <a:r>
              <a:rPr lang="en-NZ" sz="2400" b="1" dirty="0">
                <a:latin typeface="Candara" pitchFamily="34" charset="0"/>
                <a:cs typeface="Arial" pitchFamily="34" charset="0"/>
              </a:rPr>
              <a:t>Bonding and physical properties</a:t>
            </a:r>
            <a:endParaRPr lang="en-US" sz="2400" b="1" dirty="0">
              <a:latin typeface="Candara" pitchFamily="34" charset="0"/>
              <a:cs typeface="Arial" pitchFamily="34" charset="0"/>
            </a:endParaRPr>
          </a:p>
        </p:txBody>
      </p:sp>
    </p:spTree>
    <p:extLst>
      <p:ext uri="{BB962C8B-B14F-4D97-AF65-F5344CB8AC3E}">
        <p14:creationId xmlns:p14="http://schemas.microsoft.com/office/powerpoint/2010/main" val="24200148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228600" y="1295401"/>
            <a:ext cx="8686800" cy="5078313"/>
          </a:xfrm>
          <a:prstGeom prst="rect">
            <a:avLst/>
          </a:prstGeom>
          <a:noFill/>
          <a:ln w="12700">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Aft>
                <a:spcPts val="0"/>
              </a:spcAft>
              <a:defRPr/>
            </a:pPr>
            <a:r>
              <a:rPr lang="en-AU" b="1" dirty="0" smtClean="0">
                <a:latin typeface="Calibri" pitchFamily="34" charset="0"/>
                <a:ea typeface="Times"/>
                <a:cs typeface="Calibri" pitchFamily="34" charset="0"/>
              </a:rPr>
              <a:t>Behave like ammonia due to a lone pair of e- </a:t>
            </a:r>
            <a:endParaRPr lang="en-NZ" dirty="0" smtClean="0">
              <a:latin typeface="Calibri" pitchFamily="34" charset="0"/>
              <a:ea typeface="Times"/>
              <a:cs typeface="Calibri" pitchFamily="34" charset="0"/>
            </a:endParaRPr>
          </a:p>
          <a:p>
            <a:pPr marL="342900" indent="-342900">
              <a:spcAft>
                <a:spcPts val="0"/>
              </a:spcAft>
              <a:buFont typeface="Symbol"/>
              <a:buChar char=""/>
              <a:tabLst>
                <a:tab pos="457200" algn="l"/>
              </a:tabLst>
              <a:defRPr/>
            </a:pPr>
            <a:r>
              <a:rPr lang="en-AU" b="1" dirty="0" smtClean="0">
                <a:latin typeface="Calibri" pitchFamily="34" charset="0"/>
                <a:ea typeface="Times"/>
                <a:cs typeface="Calibri" pitchFamily="34" charset="0"/>
              </a:rPr>
              <a:t>proton acceptors</a:t>
            </a:r>
            <a:r>
              <a:rPr lang="en-AU" dirty="0" smtClean="0">
                <a:latin typeface="Calibri" pitchFamily="34" charset="0"/>
                <a:ea typeface="Times"/>
                <a:cs typeface="Calibri" pitchFamily="34" charset="0"/>
              </a:rPr>
              <a:t> (due to lone pair of e-) </a:t>
            </a:r>
            <a:r>
              <a:rPr lang="en-AU" b="1" dirty="0" smtClean="0">
                <a:latin typeface="Calibri" pitchFamily="34" charset="0"/>
                <a:ea typeface="Times"/>
                <a:cs typeface="Calibri" pitchFamily="34" charset="0"/>
              </a:rPr>
              <a:t>(i.e. bases)</a:t>
            </a:r>
            <a:endParaRPr lang="en-NZ" dirty="0" smtClean="0">
              <a:latin typeface="Calibri" pitchFamily="34" charset="0"/>
              <a:ea typeface="Times"/>
              <a:cs typeface="Calibri" pitchFamily="34" charset="0"/>
            </a:endParaRPr>
          </a:p>
          <a:p>
            <a:pPr marL="228600">
              <a:spcAft>
                <a:spcPts val="0"/>
              </a:spcAft>
              <a:defRPr/>
            </a:pPr>
            <a:r>
              <a:rPr lang="en-AU" dirty="0" smtClean="0">
                <a:latin typeface="Calibri" pitchFamily="34" charset="0"/>
                <a:ea typeface="Times"/>
                <a:cs typeface="Calibri" pitchFamily="34" charset="0"/>
              </a:rPr>
              <a:t> </a:t>
            </a:r>
            <a:endParaRPr lang="en-NZ" dirty="0" smtClean="0">
              <a:latin typeface="Calibri" pitchFamily="34" charset="0"/>
              <a:ea typeface="Times"/>
              <a:cs typeface="Calibri" pitchFamily="34" charset="0"/>
            </a:endParaRPr>
          </a:p>
          <a:p>
            <a:pPr marL="228600">
              <a:spcAft>
                <a:spcPts val="0"/>
              </a:spcAft>
              <a:defRPr/>
            </a:pPr>
            <a:r>
              <a:rPr lang="en-AU" dirty="0" smtClean="0">
                <a:latin typeface="Calibri" pitchFamily="34" charset="0"/>
                <a:ea typeface="Times"/>
                <a:cs typeface="Calibri" pitchFamily="34" charset="0"/>
              </a:rPr>
              <a:t>e.g. reaction with water</a:t>
            </a:r>
            <a:endParaRPr lang="en-NZ" dirty="0" smtClean="0">
              <a:latin typeface="Calibri" pitchFamily="34" charset="0"/>
              <a:ea typeface="Times"/>
              <a:cs typeface="Calibri" pitchFamily="34" charset="0"/>
            </a:endParaRPr>
          </a:p>
          <a:p>
            <a:pPr marL="228600" indent="228600">
              <a:spcAft>
                <a:spcPts val="0"/>
              </a:spcAft>
              <a:defRPr/>
            </a:pPr>
            <a:r>
              <a:rPr lang="en-AU" dirty="0" smtClean="0">
                <a:latin typeface="Calibri" pitchFamily="34" charset="0"/>
                <a:ea typeface="Times"/>
                <a:cs typeface="Calibri" pitchFamily="34" charset="0"/>
              </a:rPr>
              <a:t>NH</a:t>
            </a:r>
            <a:r>
              <a:rPr lang="en-AU" baseline="-25000" dirty="0" smtClean="0">
                <a:latin typeface="Calibri" pitchFamily="34" charset="0"/>
                <a:ea typeface="Times"/>
                <a:cs typeface="Calibri" pitchFamily="34" charset="0"/>
              </a:rPr>
              <a:t>3</a:t>
            </a:r>
            <a:r>
              <a:rPr lang="en-AU" dirty="0" smtClean="0">
                <a:latin typeface="Calibri" pitchFamily="34" charset="0"/>
                <a:ea typeface="Times"/>
                <a:cs typeface="Calibri" pitchFamily="34" charset="0"/>
              </a:rPr>
              <a:t> + H</a:t>
            </a:r>
            <a:r>
              <a:rPr lang="en-AU" baseline="-25000" dirty="0" smtClean="0">
                <a:latin typeface="Calibri" pitchFamily="34" charset="0"/>
                <a:ea typeface="Times"/>
                <a:cs typeface="Calibri" pitchFamily="34" charset="0"/>
              </a:rPr>
              <a:t>2</a:t>
            </a:r>
            <a:r>
              <a:rPr lang="en-AU" dirty="0" smtClean="0">
                <a:latin typeface="Calibri" pitchFamily="34" charset="0"/>
                <a:ea typeface="Times"/>
                <a:cs typeface="Calibri" pitchFamily="34" charset="0"/>
              </a:rPr>
              <a:t>O 	→ 	NH</a:t>
            </a:r>
            <a:r>
              <a:rPr lang="en-AU" baseline="-25000" dirty="0" smtClean="0">
                <a:latin typeface="Calibri" pitchFamily="34" charset="0"/>
                <a:ea typeface="Times"/>
                <a:cs typeface="Calibri" pitchFamily="34" charset="0"/>
              </a:rPr>
              <a:t>4</a:t>
            </a:r>
            <a:r>
              <a:rPr lang="en-AU" baseline="30000" dirty="0" smtClean="0">
                <a:latin typeface="Calibri" pitchFamily="34" charset="0"/>
                <a:ea typeface="Times"/>
                <a:cs typeface="Calibri" pitchFamily="34" charset="0"/>
              </a:rPr>
              <a:t>+</a:t>
            </a:r>
            <a:r>
              <a:rPr lang="en-AU" dirty="0" smtClean="0">
                <a:latin typeface="Calibri" pitchFamily="34" charset="0"/>
                <a:ea typeface="Times"/>
                <a:cs typeface="Calibri" pitchFamily="34" charset="0"/>
              </a:rPr>
              <a:t> + OH</a:t>
            </a:r>
            <a:r>
              <a:rPr lang="en-AU" baseline="30000" dirty="0" smtClean="0">
                <a:latin typeface="Calibri" pitchFamily="34" charset="0"/>
                <a:ea typeface="Times"/>
                <a:cs typeface="Calibri" pitchFamily="34" charset="0"/>
              </a:rPr>
              <a:t>-</a:t>
            </a:r>
            <a:endParaRPr lang="en-NZ" dirty="0" smtClean="0">
              <a:latin typeface="Calibri" pitchFamily="34" charset="0"/>
              <a:ea typeface="Times"/>
              <a:cs typeface="Calibri" pitchFamily="34" charset="0"/>
            </a:endParaRPr>
          </a:p>
          <a:p>
            <a:pPr marL="228600" indent="228600">
              <a:spcAft>
                <a:spcPts val="0"/>
              </a:spcAft>
              <a:defRPr/>
            </a:pPr>
            <a:r>
              <a:rPr lang="en-AU" dirty="0" smtClean="0">
                <a:latin typeface="Calibri" pitchFamily="34" charset="0"/>
                <a:ea typeface="Times"/>
                <a:cs typeface="Calibri" pitchFamily="34" charset="0"/>
              </a:rPr>
              <a:t>ammonia + water	ammonium hydroxide</a:t>
            </a:r>
            <a:endParaRPr lang="en-NZ" dirty="0" smtClean="0">
              <a:latin typeface="Calibri" pitchFamily="34" charset="0"/>
              <a:ea typeface="Times"/>
              <a:cs typeface="Calibri" pitchFamily="34" charset="0"/>
            </a:endParaRPr>
          </a:p>
          <a:p>
            <a:pPr marL="228600" indent="228600">
              <a:spcAft>
                <a:spcPts val="0"/>
              </a:spcAft>
              <a:defRPr/>
            </a:pPr>
            <a:r>
              <a:rPr lang="en-AU" dirty="0" smtClean="0">
                <a:latin typeface="Calibri" pitchFamily="34" charset="0"/>
                <a:ea typeface="Times"/>
                <a:cs typeface="Calibri" pitchFamily="34" charset="0"/>
              </a:rPr>
              <a:t> </a:t>
            </a:r>
            <a:endParaRPr lang="en-NZ" dirty="0" smtClean="0">
              <a:latin typeface="Calibri" pitchFamily="34" charset="0"/>
              <a:ea typeface="Times"/>
              <a:cs typeface="Calibri" pitchFamily="34" charset="0"/>
            </a:endParaRPr>
          </a:p>
          <a:p>
            <a:pPr marL="228600">
              <a:spcAft>
                <a:spcPts val="0"/>
              </a:spcAft>
              <a:defRPr/>
            </a:pPr>
            <a:r>
              <a:rPr lang="en-AU" dirty="0" smtClean="0">
                <a:latin typeface="Calibri" pitchFamily="34" charset="0"/>
                <a:ea typeface="Times"/>
                <a:cs typeface="Calibri" pitchFamily="34" charset="0"/>
              </a:rPr>
              <a:t>	CH</a:t>
            </a:r>
            <a:r>
              <a:rPr lang="en-AU" baseline="-25000" dirty="0" smtClean="0">
                <a:latin typeface="Calibri" pitchFamily="34" charset="0"/>
                <a:ea typeface="Times"/>
                <a:cs typeface="Calibri" pitchFamily="34" charset="0"/>
              </a:rPr>
              <a:t>3</a:t>
            </a:r>
            <a:r>
              <a:rPr lang="en-AU" dirty="0" smtClean="0">
                <a:latin typeface="Calibri" pitchFamily="34" charset="0"/>
                <a:ea typeface="Times"/>
                <a:cs typeface="Calibri" pitchFamily="34" charset="0"/>
              </a:rPr>
              <a:t>NH</a:t>
            </a:r>
            <a:r>
              <a:rPr lang="en-AU" baseline="-25000" dirty="0" smtClean="0">
                <a:latin typeface="Calibri" pitchFamily="34" charset="0"/>
                <a:ea typeface="Times"/>
                <a:cs typeface="Calibri" pitchFamily="34" charset="0"/>
              </a:rPr>
              <a:t>2</a:t>
            </a:r>
            <a:r>
              <a:rPr lang="en-AU" dirty="0" smtClean="0">
                <a:latin typeface="Calibri" pitchFamily="34" charset="0"/>
                <a:ea typeface="Times"/>
                <a:cs typeface="Calibri" pitchFamily="34" charset="0"/>
              </a:rPr>
              <a:t> + H</a:t>
            </a:r>
            <a:r>
              <a:rPr lang="en-AU" baseline="-25000" dirty="0" smtClean="0">
                <a:latin typeface="Calibri" pitchFamily="34" charset="0"/>
                <a:ea typeface="Times"/>
                <a:cs typeface="Calibri" pitchFamily="34" charset="0"/>
              </a:rPr>
              <a:t>2</a:t>
            </a:r>
            <a:r>
              <a:rPr lang="en-AU" dirty="0" smtClean="0">
                <a:latin typeface="Calibri" pitchFamily="34" charset="0"/>
                <a:ea typeface="Times"/>
                <a:cs typeface="Calibri" pitchFamily="34" charset="0"/>
              </a:rPr>
              <a:t>O 	→ 	CH</a:t>
            </a:r>
            <a:r>
              <a:rPr lang="en-AU" baseline="-25000" dirty="0" smtClean="0">
                <a:latin typeface="Calibri" pitchFamily="34" charset="0"/>
                <a:ea typeface="Times"/>
                <a:cs typeface="Calibri" pitchFamily="34" charset="0"/>
              </a:rPr>
              <a:t>3</a:t>
            </a:r>
            <a:r>
              <a:rPr lang="en-AU" dirty="0" smtClean="0">
                <a:latin typeface="Calibri" pitchFamily="34" charset="0"/>
                <a:ea typeface="Times"/>
                <a:cs typeface="Calibri" pitchFamily="34" charset="0"/>
              </a:rPr>
              <a:t>NH</a:t>
            </a:r>
            <a:r>
              <a:rPr lang="en-AU" baseline="-25000" dirty="0" smtClean="0">
                <a:latin typeface="Calibri" pitchFamily="34" charset="0"/>
                <a:ea typeface="Times"/>
                <a:cs typeface="Calibri" pitchFamily="34" charset="0"/>
              </a:rPr>
              <a:t>3</a:t>
            </a:r>
            <a:r>
              <a:rPr lang="en-AU" baseline="30000" dirty="0" smtClean="0">
                <a:latin typeface="Calibri" pitchFamily="34" charset="0"/>
                <a:ea typeface="Times"/>
                <a:cs typeface="Calibri" pitchFamily="34" charset="0"/>
              </a:rPr>
              <a:t>+</a:t>
            </a:r>
            <a:r>
              <a:rPr lang="en-AU" dirty="0" smtClean="0">
                <a:latin typeface="Calibri" pitchFamily="34" charset="0"/>
                <a:ea typeface="Times"/>
                <a:cs typeface="Calibri" pitchFamily="34" charset="0"/>
              </a:rPr>
              <a:t> + OH</a:t>
            </a:r>
            <a:r>
              <a:rPr lang="en-AU" baseline="30000" dirty="0" smtClean="0">
                <a:latin typeface="Calibri" pitchFamily="34" charset="0"/>
                <a:ea typeface="Times"/>
                <a:cs typeface="Calibri" pitchFamily="34" charset="0"/>
              </a:rPr>
              <a:t>-</a:t>
            </a:r>
            <a:endParaRPr lang="en-NZ" dirty="0" smtClean="0">
              <a:latin typeface="Calibri" pitchFamily="34" charset="0"/>
              <a:ea typeface="Times"/>
              <a:cs typeface="Calibri" pitchFamily="34" charset="0"/>
            </a:endParaRPr>
          </a:p>
          <a:p>
            <a:pPr>
              <a:spcAft>
                <a:spcPts val="0"/>
              </a:spcAft>
              <a:defRPr/>
            </a:pPr>
            <a:r>
              <a:rPr lang="en-AU" dirty="0" smtClean="0">
                <a:latin typeface="Calibri" pitchFamily="34" charset="0"/>
                <a:ea typeface="Times"/>
                <a:cs typeface="Calibri" pitchFamily="34" charset="0"/>
              </a:rPr>
              <a:t>	</a:t>
            </a:r>
            <a:r>
              <a:rPr lang="en-AU" dirty="0" err="1" smtClean="0">
                <a:latin typeface="Calibri" pitchFamily="34" charset="0"/>
                <a:ea typeface="Times"/>
                <a:cs typeface="Calibri" pitchFamily="34" charset="0"/>
              </a:rPr>
              <a:t>aminomethane</a:t>
            </a:r>
            <a:r>
              <a:rPr lang="en-AU" dirty="0" smtClean="0">
                <a:latin typeface="Calibri" pitchFamily="34" charset="0"/>
                <a:ea typeface="Times"/>
                <a:cs typeface="Calibri" pitchFamily="34" charset="0"/>
              </a:rPr>
              <a:t>	       	</a:t>
            </a:r>
            <a:r>
              <a:rPr lang="en-AU" dirty="0" err="1" smtClean="0">
                <a:latin typeface="Calibri" pitchFamily="34" charset="0"/>
                <a:ea typeface="Times"/>
                <a:cs typeface="Calibri" pitchFamily="34" charset="0"/>
              </a:rPr>
              <a:t>methylammonium</a:t>
            </a:r>
            <a:r>
              <a:rPr lang="en-AU" dirty="0" smtClean="0">
                <a:latin typeface="Calibri" pitchFamily="34" charset="0"/>
                <a:ea typeface="Times"/>
                <a:cs typeface="Calibri" pitchFamily="34" charset="0"/>
              </a:rPr>
              <a:t> hydroxide</a:t>
            </a:r>
            <a:endParaRPr lang="en-NZ" dirty="0" smtClean="0">
              <a:latin typeface="Calibri" pitchFamily="34" charset="0"/>
              <a:ea typeface="Times"/>
              <a:cs typeface="Calibri" pitchFamily="34" charset="0"/>
            </a:endParaRPr>
          </a:p>
          <a:p>
            <a:pPr>
              <a:spcAft>
                <a:spcPts val="0"/>
              </a:spcAft>
              <a:defRPr/>
            </a:pPr>
            <a:r>
              <a:rPr lang="en-AU" dirty="0" smtClean="0">
                <a:latin typeface="Calibri" pitchFamily="34" charset="0"/>
                <a:ea typeface="Times"/>
                <a:cs typeface="Calibri" pitchFamily="34" charset="0"/>
              </a:rPr>
              <a:t> </a:t>
            </a:r>
            <a:endParaRPr lang="en-NZ" dirty="0" smtClean="0">
              <a:latin typeface="Calibri" pitchFamily="34" charset="0"/>
              <a:ea typeface="Times"/>
              <a:cs typeface="Calibri" pitchFamily="34" charset="0"/>
            </a:endParaRPr>
          </a:p>
          <a:p>
            <a:pPr>
              <a:spcAft>
                <a:spcPts val="0"/>
              </a:spcAft>
              <a:defRPr/>
            </a:pPr>
            <a:r>
              <a:rPr lang="en-AU" dirty="0" smtClean="0">
                <a:latin typeface="Calibri" pitchFamily="34" charset="0"/>
                <a:ea typeface="Times"/>
                <a:cs typeface="Calibri" pitchFamily="34" charset="0"/>
              </a:rPr>
              <a:t>e.g. reaction with acid to form salts</a:t>
            </a:r>
            <a:endParaRPr lang="en-NZ" dirty="0" smtClean="0">
              <a:latin typeface="Calibri" pitchFamily="34" charset="0"/>
              <a:ea typeface="Times"/>
              <a:cs typeface="Calibri" pitchFamily="34" charset="0"/>
            </a:endParaRPr>
          </a:p>
          <a:p>
            <a:pPr indent="457200">
              <a:spcAft>
                <a:spcPts val="0"/>
              </a:spcAft>
              <a:defRPr/>
            </a:pPr>
            <a:r>
              <a:rPr lang="en-AU" dirty="0" smtClean="0">
                <a:latin typeface="Calibri" pitchFamily="34" charset="0"/>
                <a:ea typeface="Times"/>
                <a:cs typeface="Calibri" pitchFamily="34" charset="0"/>
              </a:rPr>
              <a:t>NH</a:t>
            </a:r>
            <a:r>
              <a:rPr lang="en-AU" baseline="-25000" dirty="0" smtClean="0">
                <a:latin typeface="Calibri" pitchFamily="34" charset="0"/>
                <a:ea typeface="Times"/>
                <a:cs typeface="Calibri" pitchFamily="34" charset="0"/>
              </a:rPr>
              <a:t>3</a:t>
            </a:r>
            <a:r>
              <a:rPr lang="en-AU" dirty="0" smtClean="0">
                <a:latin typeface="Calibri" pitchFamily="34" charset="0"/>
                <a:ea typeface="Times"/>
                <a:cs typeface="Calibri" pitchFamily="34" charset="0"/>
              </a:rPr>
              <a:t>        +      </a:t>
            </a:r>
            <a:r>
              <a:rPr lang="en-AU" dirty="0" err="1" smtClean="0">
                <a:latin typeface="Calibri" pitchFamily="34" charset="0"/>
                <a:ea typeface="Times"/>
                <a:cs typeface="Calibri" pitchFamily="34" charset="0"/>
              </a:rPr>
              <a:t>HCl</a:t>
            </a:r>
            <a:r>
              <a:rPr lang="en-AU" dirty="0" smtClean="0">
                <a:latin typeface="Calibri" pitchFamily="34" charset="0"/>
                <a:ea typeface="Times"/>
                <a:cs typeface="Calibri" pitchFamily="34" charset="0"/>
              </a:rPr>
              <a:t> 			→ 	NH</a:t>
            </a:r>
            <a:r>
              <a:rPr lang="en-AU" baseline="-25000" dirty="0" smtClean="0">
                <a:latin typeface="Calibri" pitchFamily="34" charset="0"/>
                <a:ea typeface="Times"/>
                <a:cs typeface="Calibri" pitchFamily="34" charset="0"/>
              </a:rPr>
              <a:t>4</a:t>
            </a:r>
            <a:r>
              <a:rPr lang="en-AU" baseline="30000" dirty="0" smtClean="0">
                <a:latin typeface="Calibri" pitchFamily="34" charset="0"/>
                <a:ea typeface="Times"/>
                <a:cs typeface="Calibri" pitchFamily="34" charset="0"/>
              </a:rPr>
              <a:t>+</a:t>
            </a:r>
            <a:r>
              <a:rPr lang="en-AU" dirty="0" smtClean="0">
                <a:latin typeface="Calibri" pitchFamily="34" charset="0"/>
                <a:ea typeface="Times"/>
                <a:cs typeface="Calibri" pitchFamily="34" charset="0"/>
              </a:rPr>
              <a:t> + </a:t>
            </a:r>
            <a:r>
              <a:rPr lang="en-AU" dirty="0" err="1" smtClean="0">
                <a:latin typeface="Calibri" pitchFamily="34" charset="0"/>
                <a:ea typeface="Times"/>
                <a:cs typeface="Calibri" pitchFamily="34" charset="0"/>
              </a:rPr>
              <a:t>Cl</a:t>
            </a:r>
            <a:r>
              <a:rPr lang="en-AU" baseline="30000" dirty="0" smtClean="0">
                <a:latin typeface="Calibri" pitchFamily="34" charset="0"/>
                <a:ea typeface="Times"/>
                <a:cs typeface="Calibri" pitchFamily="34" charset="0"/>
              </a:rPr>
              <a:t>-</a:t>
            </a:r>
            <a:endParaRPr lang="en-NZ" dirty="0" smtClean="0">
              <a:latin typeface="Calibri" pitchFamily="34" charset="0"/>
              <a:ea typeface="Times"/>
              <a:cs typeface="Calibri" pitchFamily="34" charset="0"/>
            </a:endParaRPr>
          </a:p>
          <a:p>
            <a:pPr indent="457200">
              <a:spcAft>
                <a:spcPts val="0"/>
              </a:spcAft>
              <a:defRPr/>
            </a:pPr>
            <a:r>
              <a:rPr lang="en-AU" dirty="0" smtClean="0">
                <a:latin typeface="Calibri" pitchFamily="34" charset="0"/>
                <a:ea typeface="Times"/>
                <a:cs typeface="Calibri" pitchFamily="34" charset="0"/>
              </a:rPr>
              <a:t> </a:t>
            </a:r>
            <a:endParaRPr lang="en-NZ" dirty="0" smtClean="0">
              <a:latin typeface="Calibri" pitchFamily="34" charset="0"/>
              <a:ea typeface="Times"/>
              <a:cs typeface="Calibri" pitchFamily="34" charset="0"/>
            </a:endParaRPr>
          </a:p>
          <a:p>
            <a:pPr marL="228600">
              <a:spcAft>
                <a:spcPts val="0"/>
              </a:spcAft>
              <a:defRPr/>
            </a:pPr>
            <a:r>
              <a:rPr lang="en-AU" dirty="0" smtClean="0">
                <a:latin typeface="Calibri" pitchFamily="34" charset="0"/>
                <a:ea typeface="Times"/>
                <a:cs typeface="Calibri" pitchFamily="34" charset="0"/>
              </a:rPr>
              <a:t>CH</a:t>
            </a:r>
            <a:r>
              <a:rPr lang="en-AU" baseline="-25000" dirty="0" smtClean="0">
                <a:latin typeface="Calibri" pitchFamily="34" charset="0"/>
                <a:ea typeface="Times"/>
                <a:cs typeface="Calibri" pitchFamily="34" charset="0"/>
              </a:rPr>
              <a:t>3</a:t>
            </a:r>
            <a:r>
              <a:rPr lang="en-AU" dirty="0" smtClean="0">
                <a:latin typeface="Calibri" pitchFamily="34" charset="0"/>
                <a:ea typeface="Times"/>
                <a:cs typeface="Calibri" pitchFamily="34" charset="0"/>
              </a:rPr>
              <a:t>NH</a:t>
            </a:r>
            <a:r>
              <a:rPr lang="en-AU" baseline="-25000" dirty="0" smtClean="0">
                <a:latin typeface="Calibri" pitchFamily="34" charset="0"/>
                <a:ea typeface="Times"/>
                <a:cs typeface="Calibri" pitchFamily="34" charset="0"/>
              </a:rPr>
              <a:t>2</a:t>
            </a:r>
            <a:r>
              <a:rPr lang="en-AU" dirty="0" smtClean="0">
                <a:latin typeface="Calibri" pitchFamily="34" charset="0"/>
                <a:ea typeface="Times"/>
                <a:cs typeface="Calibri" pitchFamily="34" charset="0"/>
              </a:rPr>
              <a:t> 	+ </a:t>
            </a:r>
            <a:r>
              <a:rPr lang="en-AU" dirty="0" err="1" smtClean="0">
                <a:latin typeface="Calibri" pitchFamily="34" charset="0"/>
                <a:ea typeface="Times"/>
                <a:cs typeface="Calibri" pitchFamily="34" charset="0"/>
              </a:rPr>
              <a:t>HCl</a:t>
            </a:r>
            <a:r>
              <a:rPr lang="en-AU" dirty="0" smtClean="0">
                <a:latin typeface="Calibri" pitchFamily="34" charset="0"/>
                <a:ea typeface="Times"/>
                <a:cs typeface="Calibri" pitchFamily="34" charset="0"/>
              </a:rPr>
              <a:t> 	         	→ 	CH</a:t>
            </a:r>
            <a:r>
              <a:rPr lang="en-AU" baseline="-25000" dirty="0" smtClean="0">
                <a:latin typeface="Calibri" pitchFamily="34" charset="0"/>
                <a:ea typeface="Times"/>
                <a:cs typeface="Calibri" pitchFamily="34" charset="0"/>
              </a:rPr>
              <a:t>3</a:t>
            </a:r>
            <a:r>
              <a:rPr lang="en-AU" dirty="0" smtClean="0">
                <a:latin typeface="Calibri" pitchFamily="34" charset="0"/>
                <a:ea typeface="Times"/>
                <a:cs typeface="Calibri" pitchFamily="34" charset="0"/>
              </a:rPr>
              <a:t>NH</a:t>
            </a:r>
            <a:r>
              <a:rPr lang="en-AU" baseline="-25000" dirty="0" smtClean="0">
                <a:latin typeface="Calibri" pitchFamily="34" charset="0"/>
                <a:ea typeface="Times"/>
                <a:cs typeface="Calibri" pitchFamily="34" charset="0"/>
              </a:rPr>
              <a:t>3</a:t>
            </a:r>
            <a:r>
              <a:rPr lang="en-AU" baseline="30000" dirty="0" smtClean="0">
                <a:latin typeface="Calibri" pitchFamily="34" charset="0"/>
                <a:ea typeface="Times"/>
                <a:cs typeface="Calibri" pitchFamily="34" charset="0"/>
              </a:rPr>
              <a:t>+</a:t>
            </a:r>
            <a:r>
              <a:rPr lang="en-AU" dirty="0" smtClean="0">
                <a:latin typeface="Calibri" pitchFamily="34" charset="0"/>
                <a:ea typeface="Times"/>
                <a:cs typeface="Calibri" pitchFamily="34" charset="0"/>
              </a:rPr>
              <a:t> + </a:t>
            </a:r>
            <a:r>
              <a:rPr lang="en-AU" dirty="0" err="1" smtClean="0">
                <a:latin typeface="Calibri" pitchFamily="34" charset="0"/>
                <a:ea typeface="Times"/>
                <a:cs typeface="Calibri" pitchFamily="34" charset="0"/>
              </a:rPr>
              <a:t>Cl</a:t>
            </a:r>
            <a:r>
              <a:rPr lang="en-AU" baseline="30000" dirty="0" smtClean="0">
                <a:latin typeface="Calibri" pitchFamily="34" charset="0"/>
                <a:ea typeface="Times"/>
                <a:cs typeface="Calibri" pitchFamily="34" charset="0"/>
              </a:rPr>
              <a:t>-</a:t>
            </a:r>
            <a:endParaRPr lang="en-NZ" dirty="0" smtClean="0">
              <a:latin typeface="Calibri" pitchFamily="34" charset="0"/>
              <a:ea typeface="Times"/>
              <a:cs typeface="Calibri" pitchFamily="34" charset="0"/>
            </a:endParaRPr>
          </a:p>
          <a:p>
            <a:pPr>
              <a:spcAft>
                <a:spcPts val="0"/>
              </a:spcAft>
              <a:defRPr/>
            </a:pPr>
            <a:r>
              <a:rPr lang="en-AU" dirty="0" err="1" smtClean="0">
                <a:latin typeface="Calibri" pitchFamily="34" charset="0"/>
                <a:ea typeface="Times"/>
                <a:cs typeface="Calibri" pitchFamily="34" charset="0"/>
              </a:rPr>
              <a:t>aminomethane</a:t>
            </a:r>
            <a:r>
              <a:rPr lang="en-AU" dirty="0" smtClean="0">
                <a:latin typeface="Calibri" pitchFamily="34" charset="0"/>
                <a:ea typeface="Times"/>
                <a:cs typeface="Calibri" pitchFamily="34" charset="0"/>
              </a:rPr>
              <a:t>	hydrochloric                </a:t>
            </a:r>
            <a:r>
              <a:rPr lang="en-AU" dirty="0" err="1" smtClean="0">
                <a:latin typeface="Calibri" pitchFamily="34" charset="0"/>
                <a:ea typeface="Times"/>
                <a:cs typeface="Calibri" pitchFamily="34" charset="0"/>
              </a:rPr>
              <a:t>methylammonium</a:t>
            </a:r>
            <a:r>
              <a:rPr lang="en-AU" dirty="0" smtClean="0">
                <a:latin typeface="Calibri" pitchFamily="34" charset="0"/>
                <a:ea typeface="Times"/>
                <a:cs typeface="Calibri" pitchFamily="34" charset="0"/>
              </a:rPr>
              <a:t> chloride</a:t>
            </a:r>
            <a:endParaRPr lang="en-NZ" dirty="0" smtClean="0">
              <a:latin typeface="Calibri" pitchFamily="34" charset="0"/>
              <a:ea typeface="Times"/>
              <a:cs typeface="Calibri" pitchFamily="34" charset="0"/>
            </a:endParaRPr>
          </a:p>
          <a:p>
            <a:pPr>
              <a:spcAft>
                <a:spcPts val="0"/>
              </a:spcAft>
              <a:defRPr/>
            </a:pPr>
            <a:r>
              <a:rPr lang="en-AU" dirty="0" smtClean="0">
                <a:latin typeface="Calibri" pitchFamily="34" charset="0"/>
                <a:ea typeface="Times"/>
                <a:cs typeface="Calibri" pitchFamily="34" charset="0"/>
              </a:rPr>
              <a:t> 		acid</a:t>
            </a:r>
            <a:endParaRPr lang="en-NZ" dirty="0" smtClean="0">
              <a:latin typeface="Calibri" pitchFamily="34" charset="0"/>
              <a:ea typeface="Times"/>
              <a:cs typeface="Calibri" pitchFamily="34" charset="0"/>
            </a:endParaRPr>
          </a:p>
          <a:p>
            <a:pPr>
              <a:spcAft>
                <a:spcPts val="0"/>
              </a:spcAft>
              <a:defRPr/>
            </a:pPr>
            <a:r>
              <a:rPr lang="en-AU" dirty="0" smtClean="0">
                <a:latin typeface="Calibri" pitchFamily="34" charset="0"/>
                <a:ea typeface="Times"/>
                <a:cs typeface="Calibri" pitchFamily="34" charset="0"/>
              </a:rPr>
              <a:t>This reaction can occur in solution, or in the air as vapours given off solutions of both chemicals meet and combine to form a smoke. This smoke is made of the salt in solid form.</a:t>
            </a:r>
            <a:endParaRPr lang="en-NZ" dirty="0" smtClean="0">
              <a:latin typeface="Calibri" pitchFamily="34" charset="0"/>
              <a:ea typeface="Times"/>
              <a:cs typeface="Calibri" pitchFamily="34" charset="0"/>
            </a:endParaRPr>
          </a:p>
        </p:txBody>
      </p:sp>
      <p:sp>
        <p:nvSpPr>
          <p:cNvPr id="5" name="Rectangle 11"/>
          <p:cNvSpPr>
            <a:spLocks noChangeArrowheads="1"/>
          </p:cNvSpPr>
          <p:nvPr/>
        </p:nvSpPr>
        <p:spPr bwMode="auto">
          <a:xfrm>
            <a:off x="687389" y="241300"/>
            <a:ext cx="7769225" cy="520700"/>
          </a:xfrm>
          <a:prstGeom prst="rect">
            <a:avLst/>
          </a:prstGeom>
          <a:solidFill>
            <a:srgbClr val="67FB03"/>
          </a:solidFill>
          <a:ln w="19050">
            <a:solidFill>
              <a:schemeClr val="tx1"/>
            </a:solidFill>
            <a:miter lim="800000"/>
            <a:headEnd/>
            <a:tailEnd/>
          </a:ln>
          <a:effectLst/>
        </p:spPr>
        <p:txBody>
          <a:bodyPr lIns="91418" tIns="45709" rIns="91418" bIns="45709" anchor="ctr"/>
          <a:lstStyle/>
          <a:p>
            <a:pPr algn="ctr">
              <a:defRPr/>
            </a:pPr>
            <a:r>
              <a:rPr lang="en-NZ" sz="2400" b="1" dirty="0">
                <a:latin typeface="Candara" pitchFamily="34" charset="0"/>
                <a:cs typeface="Arial" pitchFamily="34" charset="0"/>
              </a:rPr>
              <a:t>Amine reactions</a:t>
            </a:r>
            <a:endParaRPr lang="en-US" sz="2400" b="1" dirty="0">
              <a:latin typeface="Candara" pitchFamily="34" charset="0"/>
              <a:cs typeface="Arial" pitchFamily="34" charset="0"/>
            </a:endParaRPr>
          </a:p>
        </p:txBody>
      </p:sp>
    </p:spTree>
    <p:extLst>
      <p:ext uri="{BB962C8B-B14F-4D97-AF65-F5344CB8AC3E}">
        <p14:creationId xmlns:p14="http://schemas.microsoft.com/office/powerpoint/2010/main" val="25281490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806760" cy="576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332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641351" y="370528"/>
            <a:ext cx="7770813" cy="520700"/>
          </a:xfrm>
          <a:prstGeom prst="rect">
            <a:avLst/>
          </a:prstGeom>
          <a:solidFill>
            <a:srgbClr val="67FB03"/>
          </a:solidFill>
          <a:ln w="19050">
            <a:solidFill>
              <a:schemeClr val="tx1"/>
            </a:solidFill>
            <a:miter lim="800000"/>
            <a:headEnd/>
            <a:tailEnd/>
          </a:ln>
          <a:effectLst/>
        </p:spPr>
        <p:txBody>
          <a:bodyPr lIns="91418" tIns="45709" rIns="91418" bIns="45709" anchor="ctr"/>
          <a:lstStyle/>
          <a:p>
            <a:pPr algn="ctr">
              <a:defRPr/>
            </a:pPr>
            <a:r>
              <a:rPr lang="en-NZ" sz="2400" b="1" dirty="0" smtClean="0">
                <a:latin typeface="+mn-lt"/>
                <a:cs typeface="Calibri" pitchFamily="34" charset="0"/>
              </a:rPr>
              <a:t>Reaction types</a:t>
            </a:r>
            <a:endParaRPr lang="en-US" sz="2400" b="1" dirty="0">
              <a:latin typeface="+mn-lt"/>
              <a:cs typeface="Calibri" pitchFamily="34" charset="0"/>
            </a:endParaRPr>
          </a:p>
        </p:txBody>
      </p:sp>
      <p:sp>
        <p:nvSpPr>
          <p:cNvPr id="3" name="TextBox 2"/>
          <p:cNvSpPr txBox="1"/>
          <p:nvPr/>
        </p:nvSpPr>
        <p:spPr>
          <a:xfrm>
            <a:off x="192799" y="931867"/>
            <a:ext cx="8219364" cy="584775"/>
          </a:xfrm>
          <a:prstGeom prst="rect">
            <a:avLst/>
          </a:prstGeom>
          <a:solidFill>
            <a:schemeClr val="bg1"/>
          </a:solidFill>
          <a:ln>
            <a:solidFill>
              <a:schemeClr val="tx1"/>
            </a:solidFill>
          </a:ln>
        </p:spPr>
        <p:txBody>
          <a:bodyPr wrap="square" rtlCol="0">
            <a:spAutoFit/>
          </a:bodyPr>
          <a:lstStyle/>
          <a:p>
            <a:r>
              <a:rPr lang="en-NZ" sz="1600" b="1" dirty="0" smtClean="0">
                <a:latin typeface="Calibri" pitchFamily="34" charset="0"/>
                <a:cs typeface="Calibri" pitchFamily="34" charset="0"/>
              </a:rPr>
              <a:t>Substitution</a:t>
            </a:r>
            <a:r>
              <a:rPr lang="en-NZ" sz="1600" dirty="0" smtClean="0">
                <a:latin typeface="Calibri" pitchFamily="34" charset="0"/>
                <a:cs typeface="Calibri" pitchFamily="34" charset="0"/>
              </a:rPr>
              <a:t> reactions are characterized by replacement of an atom or group (Y) by another atom or group (Z). Aside from these groups, the number of bonds does not change.</a:t>
            </a:r>
            <a:endParaRPr lang="en-NZ" sz="1600" dirty="0">
              <a:latin typeface="Calibri" pitchFamily="34" charset="0"/>
              <a:cs typeface="Calibri" pitchFamily="34" charset="0"/>
            </a:endParaRPr>
          </a:p>
        </p:txBody>
      </p:sp>
      <p:sp>
        <p:nvSpPr>
          <p:cNvPr id="4" name="TextBox 3"/>
          <p:cNvSpPr txBox="1"/>
          <p:nvPr/>
        </p:nvSpPr>
        <p:spPr>
          <a:xfrm>
            <a:off x="192799" y="1710632"/>
            <a:ext cx="8219364" cy="584775"/>
          </a:xfrm>
          <a:prstGeom prst="rect">
            <a:avLst/>
          </a:prstGeom>
          <a:solidFill>
            <a:schemeClr val="bg1"/>
          </a:solidFill>
          <a:ln>
            <a:solidFill>
              <a:schemeClr val="tx1"/>
            </a:solidFill>
          </a:ln>
        </p:spPr>
        <p:txBody>
          <a:bodyPr wrap="square" rtlCol="0">
            <a:spAutoFit/>
          </a:bodyPr>
          <a:lstStyle/>
          <a:p>
            <a:r>
              <a:rPr lang="en-NZ" sz="1600" b="1" dirty="0" smtClean="0">
                <a:latin typeface="Calibri" pitchFamily="34" charset="0"/>
                <a:cs typeface="Calibri" pitchFamily="34" charset="0"/>
              </a:rPr>
              <a:t>Addition</a:t>
            </a:r>
            <a:r>
              <a:rPr lang="en-NZ" sz="1600" dirty="0" smtClean="0">
                <a:latin typeface="Calibri" pitchFamily="34" charset="0"/>
                <a:cs typeface="Calibri" pitchFamily="34" charset="0"/>
              </a:rPr>
              <a:t> reactions increase the number of bonds to the Carbon chain by bonding additional atoms, usually at the expense of one or more double bonds.</a:t>
            </a:r>
            <a:endParaRPr lang="en-NZ" sz="1600" dirty="0">
              <a:latin typeface="Calibri" pitchFamily="34" charset="0"/>
              <a:cs typeface="Calibri" pitchFamily="34" charset="0"/>
            </a:endParaRPr>
          </a:p>
        </p:txBody>
      </p:sp>
      <p:sp>
        <p:nvSpPr>
          <p:cNvPr id="5" name="TextBox 4"/>
          <p:cNvSpPr txBox="1"/>
          <p:nvPr/>
        </p:nvSpPr>
        <p:spPr>
          <a:xfrm>
            <a:off x="192799" y="2438401"/>
            <a:ext cx="8219364" cy="584775"/>
          </a:xfrm>
          <a:prstGeom prst="rect">
            <a:avLst/>
          </a:prstGeom>
          <a:solidFill>
            <a:schemeClr val="bg1"/>
          </a:solidFill>
          <a:ln>
            <a:solidFill>
              <a:schemeClr val="tx1"/>
            </a:solidFill>
          </a:ln>
        </p:spPr>
        <p:txBody>
          <a:bodyPr wrap="square" rtlCol="0">
            <a:spAutoFit/>
          </a:bodyPr>
          <a:lstStyle/>
          <a:p>
            <a:r>
              <a:rPr lang="en-NZ" sz="1600" b="1" dirty="0" smtClean="0">
                <a:latin typeface="Calibri" pitchFamily="34" charset="0"/>
                <a:cs typeface="Calibri" pitchFamily="34" charset="0"/>
              </a:rPr>
              <a:t>Elimination </a:t>
            </a:r>
            <a:r>
              <a:rPr lang="en-NZ" sz="1600" dirty="0" smtClean="0">
                <a:latin typeface="Calibri" pitchFamily="34" charset="0"/>
                <a:cs typeface="Calibri" pitchFamily="34" charset="0"/>
              </a:rPr>
              <a:t>reactions decrease the number of single bonds by removing atoms and new  double bonds are often formed. </a:t>
            </a:r>
          </a:p>
        </p:txBody>
      </p:sp>
      <p:sp>
        <p:nvSpPr>
          <p:cNvPr id="6" name="TextBox 5"/>
          <p:cNvSpPr txBox="1"/>
          <p:nvPr/>
        </p:nvSpPr>
        <p:spPr>
          <a:xfrm>
            <a:off x="192799" y="3962401"/>
            <a:ext cx="8219364" cy="584775"/>
          </a:xfrm>
          <a:prstGeom prst="rect">
            <a:avLst/>
          </a:prstGeom>
          <a:noFill/>
          <a:ln>
            <a:solidFill>
              <a:schemeClr val="tx1"/>
            </a:solidFill>
          </a:ln>
        </p:spPr>
        <p:txBody>
          <a:bodyPr wrap="square" rtlCol="0">
            <a:spAutoFit/>
          </a:bodyPr>
          <a:lstStyle/>
          <a:p>
            <a:r>
              <a:rPr lang="en-NZ" sz="1600" b="1" dirty="0" smtClean="0">
                <a:latin typeface="Calibri" pitchFamily="34" charset="0"/>
                <a:cs typeface="Calibri" pitchFamily="34" charset="0"/>
              </a:rPr>
              <a:t>Oxidation </a:t>
            </a:r>
            <a:r>
              <a:rPr lang="en-NZ" sz="1600" dirty="0" smtClean="0">
                <a:latin typeface="Calibri" pitchFamily="34" charset="0"/>
                <a:cs typeface="Calibri" pitchFamily="34" charset="0"/>
              </a:rPr>
              <a:t>reactions involve a lost of electrons from the organic molecule or a gain of oxygen. An oxidant such as dichromate or permanganate is used.</a:t>
            </a:r>
            <a:endParaRPr lang="en-NZ" sz="1600" dirty="0">
              <a:latin typeface="Calibri" pitchFamily="34" charset="0"/>
              <a:cs typeface="Calibri" pitchFamily="34" charset="0"/>
            </a:endParaRPr>
          </a:p>
        </p:txBody>
      </p:sp>
      <p:sp>
        <p:nvSpPr>
          <p:cNvPr id="7" name="TextBox 6"/>
          <p:cNvSpPr txBox="1"/>
          <p:nvPr/>
        </p:nvSpPr>
        <p:spPr>
          <a:xfrm>
            <a:off x="192799" y="4724400"/>
            <a:ext cx="8255759" cy="1077218"/>
          </a:xfrm>
          <a:prstGeom prst="rect">
            <a:avLst/>
          </a:prstGeom>
          <a:noFill/>
          <a:ln>
            <a:solidFill>
              <a:schemeClr val="tx1"/>
            </a:solidFill>
          </a:ln>
        </p:spPr>
        <p:txBody>
          <a:bodyPr wrap="square" rtlCol="0">
            <a:spAutoFit/>
          </a:bodyPr>
          <a:lstStyle/>
          <a:p>
            <a:r>
              <a:rPr lang="en-NZ" sz="1600" b="1" dirty="0" smtClean="0">
                <a:latin typeface="Calibri" pitchFamily="34" charset="0"/>
                <a:cs typeface="Calibri" pitchFamily="34" charset="0"/>
              </a:rPr>
              <a:t>Polymerisation </a:t>
            </a:r>
            <a:r>
              <a:rPr lang="en-NZ" sz="1600" dirty="0" smtClean="0">
                <a:latin typeface="Calibri" pitchFamily="34" charset="0"/>
                <a:cs typeface="Calibri" pitchFamily="34" charset="0"/>
              </a:rPr>
              <a:t>reactions join monomers together to form a polymer. </a:t>
            </a:r>
          </a:p>
          <a:p>
            <a:r>
              <a:rPr lang="en-NZ" sz="1600" b="1" dirty="0" smtClean="0">
                <a:latin typeface="Calibri" pitchFamily="34" charset="0"/>
                <a:cs typeface="Calibri" pitchFamily="34" charset="0"/>
              </a:rPr>
              <a:t>Addition polymerisation </a:t>
            </a:r>
            <a:r>
              <a:rPr lang="en-NZ" sz="1600" dirty="0" smtClean="0">
                <a:latin typeface="Calibri" pitchFamily="34" charset="0"/>
                <a:cs typeface="Calibri" pitchFamily="34" charset="0"/>
              </a:rPr>
              <a:t>breaks double bonds of alkenes and joins monomers</a:t>
            </a:r>
          </a:p>
          <a:p>
            <a:r>
              <a:rPr lang="en-NZ" sz="1600" b="1" dirty="0" smtClean="0">
                <a:latin typeface="Calibri" pitchFamily="34" charset="0"/>
                <a:cs typeface="Calibri" pitchFamily="34" charset="0"/>
              </a:rPr>
              <a:t>Condensation polymerisation </a:t>
            </a:r>
            <a:r>
              <a:rPr lang="en-NZ" sz="1600" dirty="0" smtClean="0">
                <a:latin typeface="Calibri" pitchFamily="34" charset="0"/>
                <a:cs typeface="Calibri" pitchFamily="34" charset="0"/>
              </a:rPr>
              <a:t>removes a molecule of water (H from one monomer and OH from another) and joins the two ends of the monomers together</a:t>
            </a:r>
            <a:endParaRPr lang="en-NZ" sz="1600" dirty="0">
              <a:latin typeface="Calibri" pitchFamily="34" charset="0"/>
              <a:cs typeface="Calibri" pitchFamily="34" charset="0"/>
            </a:endParaRPr>
          </a:p>
        </p:txBody>
      </p:sp>
      <p:sp>
        <p:nvSpPr>
          <p:cNvPr id="8" name="TextBox 7"/>
          <p:cNvSpPr txBox="1"/>
          <p:nvPr/>
        </p:nvSpPr>
        <p:spPr>
          <a:xfrm>
            <a:off x="192799" y="3219311"/>
            <a:ext cx="8219364" cy="584775"/>
          </a:xfrm>
          <a:prstGeom prst="rect">
            <a:avLst/>
          </a:prstGeom>
          <a:noFill/>
          <a:ln>
            <a:solidFill>
              <a:schemeClr val="tx1"/>
            </a:solidFill>
          </a:ln>
        </p:spPr>
        <p:txBody>
          <a:bodyPr wrap="square" rtlCol="0">
            <a:spAutoFit/>
          </a:bodyPr>
          <a:lstStyle/>
          <a:p>
            <a:r>
              <a:rPr lang="en-NZ" sz="1600" b="1" dirty="0" smtClean="0">
                <a:latin typeface="Calibri" pitchFamily="34" charset="0"/>
                <a:cs typeface="Calibri" pitchFamily="34" charset="0"/>
              </a:rPr>
              <a:t>Acid Base Reactions</a:t>
            </a:r>
            <a:r>
              <a:rPr lang="en-NZ" sz="1600" dirty="0">
                <a:latin typeface="Calibri" pitchFamily="34" charset="0"/>
                <a:cs typeface="Calibri" pitchFamily="34" charset="0"/>
              </a:rPr>
              <a:t> </a:t>
            </a:r>
            <a:r>
              <a:rPr lang="en-NZ" sz="1600" dirty="0" smtClean="0">
                <a:latin typeface="Calibri" pitchFamily="34" charset="0"/>
                <a:cs typeface="Calibri" pitchFamily="34" charset="0"/>
              </a:rPr>
              <a:t>involve the transfer of a proton from the acid to the base which produces a salt and water</a:t>
            </a:r>
          </a:p>
        </p:txBody>
      </p:sp>
      <p:sp>
        <p:nvSpPr>
          <p:cNvPr id="9" name="Rectangle 8"/>
          <p:cNvSpPr/>
          <p:nvPr/>
        </p:nvSpPr>
        <p:spPr>
          <a:xfrm>
            <a:off x="8412164" y="931867"/>
            <a:ext cx="579437" cy="584775"/>
          </a:xfrm>
          <a:prstGeom prst="rect">
            <a:avLst/>
          </a:prstGeom>
          <a:solidFill>
            <a:srgbClr val="67FB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8412164" y="1710631"/>
            <a:ext cx="579437" cy="588789"/>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p:cNvSpPr/>
          <p:nvPr/>
        </p:nvSpPr>
        <p:spPr>
          <a:xfrm>
            <a:off x="8412164" y="2438401"/>
            <a:ext cx="579437" cy="584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p:nvSpPr>
        <p:spPr>
          <a:xfrm>
            <a:off x="8450466" y="3956723"/>
            <a:ext cx="579437" cy="58477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8450466" y="3219311"/>
            <a:ext cx="579437" cy="58477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p:cNvSpPr/>
          <p:nvPr/>
        </p:nvSpPr>
        <p:spPr>
          <a:xfrm>
            <a:off x="8448558" y="4724401"/>
            <a:ext cx="579437" cy="10772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Footer Placeholder 14"/>
          <p:cNvSpPr>
            <a:spLocks noGrp="1"/>
          </p:cNvSpPr>
          <p:nvPr>
            <p:ph type="ftr" sz="quarter" idx="11"/>
          </p:nvPr>
        </p:nvSpPr>
        <p:spPr>
          <a:xfrm>
            <a:off x="20473" y="6492876"/>
            <a:ext cx="3786691" cy="365125"/>
          </a:xfrm>
        </p:spPr>
        <p:txBody>
          <a:bodyPr/>
          <a:lstStyle/>
          <a:p>
            <a:pPr>
              <a:defRPr/>
            </a:pPr>
            <a:r>
              <a:rPr lang="en-US" smtClean="0"/>
              <a:t>GZ Science Resources 2013</a:t>
            </a:r>
            <a:endParaRPr lang="en-US"/>
          </a:p>
        </p:txBody>
      </p:sp>
      <p:sp>
        <p:nvSpPr>
          <p:cNvPr id="16" name="TextBox 15"/>
          <p:cNvSpPr txBox="1"/>
          <p:nvPr/>
        </p:nvSpPr>
        <p:spPr>
          <a:xfrm>
            <a:off x="192383" y="6019801"/>
            <a:ext cx="8219364" cy="338554"/>
          </a:xfrm>
          <a:prstGeom prst="rect">
            <a:avLst/>
          </a:prstGeom>
          <a:noFill/>
          <a:ln>
            <a:solidFill>
              <a:schemeClr val="tx1"/>
            </a:solidFill>
          </a:ln>
        </p:spPr>
        <p:txBody>
          <a:bodyPr wrap="square" rtlCol="0">
            <a:spAutoFit/>
          </a:bodyPr>
          <a:lstStyle/>
          <a:p>
            <a:r>
              <a:rPr lang="en-NZ" sz="1600" b="1" dirty="0" smtClean="0">
                <a:latin typeface="Calibri" pitchFamily="34" charset="0"/>
                <a:cs typeface="Calibri" pitchFamily="34" charset="0"/>
              </a:rPr>
              <a:t>Combustion </a:t>
            </a:r>
            <a:r>
              <a:rPr lang="en-NZ" sz="1600" dirty="0" smtClean="0">
                <a:latin typeface="Calibri" pitchFamily="34" charset="0"/>
                <a:cs typeface="Calibri" pitchFamily="34" charset="0"/>
              </a:rPr>
              <a:t>reactions require oxygen and the products are H</a:t>
            </a:r>
            <a:r>
              <a:rPr lang="en-NZ" sz="1600" baseline="-25000" dirty="0" smtClean="0">
                <a:latin typeface="Calibri" pitchFamily="34" charset="0"/>
                <a:cs typeface="Calibri" pitchFamily="34" charset="0"/>
              </a:rPr>
              <a:t>2</a:t>
            </a:r>
            <a:r>
              <a:rPr lang="en-NZ" sz="1600" dirty="0" smtClean="0">
                <a:latin typeface="Calibri" pitchFamily="34" charset="0"/>
                <a:cs typeface="Calibri" pitchFamily="34" charset="0"/>
              </a:rPr>
              <a:t>O and CO</a:t>
            </a:r>
            <a:r>
              <a:rPr lang="en-NZ" sz="1600" baseline="-25000" dirty="0" smtClean="0">
                <a:latin typeface="Calibri" pitchFamily="34" charset="0"/>
                <a:cs typeface="Calibri" pitchFamily="34" charset="0"/>
              </a:rPr>
              <a:t>2</a:t>
            </a:r>
            <a:r>
              <a:rPr lang="en-NZ" sz="1600" dirty="0" smtClean="0">
                <a:latin typeface="Calibri" pitchFamily="34" charset="0"/>
                <a:cs typeface="Calibri" pitchFamily="34" charset="0"/>
              </a:rPr>
              <a:t> (CO or C in limited O</a:t>
            </a:r>
            <a:r>
              <a:rPr lang="en-NZ" sz="1600" baseline="-25000" dirty="0" smtClean="0">
                <a:latin typeface="Calibri" pitchFamily="34" charset="0"/>
                <a:cs typeface="Calibri" pitchFamily="34" charset="0"/>
              </a:rPr>
              <a:t>2</a:t>
            </a:r>
            <a:r>
              <a:rPr lang="en-NZ" sz="1600" dirty="0" smtClean="0">
                <a:latin typeface="Calibri" pitchFamily="34" charset="0"/>
                <a:cs typeface="Calibri" pitchFamily="34" charset="0"/>
              </a:rPr>
              <a:t>)</a:t>
            </a:r>
            <a:endParaRPr lang="en-NZ" sz="1600" dirty="0">
              <a:latin typeface="Calibri" pitchFamily="34" charset="0"/>
              <a:cs typeface="Calibri" pitchFamily="34" charset="0"/>
            </a:endParaRPr>
          </a:p>
        </p:txBody>
      </p:sp>
      <p:sp>
        <p:nvSpPr>
          <p:cNvPr id="17" name="Rectangle 16"/>
          <p:cNvSpPr/>
          <p:nvPr/>
        </p:nvSpPr>
        <p:spPr>
          <a:xfrm>
            <a:off x="8448557" y="6019802"/>
            <a:ext cx="543043"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34738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1"/>
          <p:cNvSpPr>
            <a:spLocks noChangeArrowheads="1"/>
          </p:cNvSpPr>
          <p:nvPr/>
        </p:nvSpPr>
        <p:spPr bwMode="auto">
          <a:xfrm>
            <a:off x="641351" y="388939"/>
            <a:ext cx="7770813" cy="520700"/>
          </a:xfrm>
          <a:prstGeom prst="rect">
            <a:avLst/>
          </a:prstGeom>
          <a:solidFill>
            <a:srgbClr val="67FB03"/>
          </a:solidFill>
          <a:ln w="19050">
            <a:solidFill>
              <a:schemeClr val="tx1"/>
            </a:solidFill>
            <a:miter lim="800000"/>
            <a:headEnd/>
            <a:tailEnd/>
          </a:ln>
          <a:effectLst/>
        </p:spPr>
        <p:txBody>
          <a:bodyPr lIns="91418" tIns="45709" rIns="91418" bIns="45709" anchor="ctr"/>
          <a:lstStyle/>
          <a:p>
            <a:pPr algn="ctr">
              <a:defRPr/>
            </a:pPr>
            <a:r>
              <a:rPr lang="en-NZ" sz="2400" b="1" dirty="0">
                <a:latin typeface="+mn-lt"/>
                <a:cs typeface="Calibri" pitchFamily="34" charset="0"/>
              </a:rPr>
              <a:t>Alkanes</a:t>
            </a:r>
            <a:endParaRPr lang="en-US" sz="2400" b="1" dirty="0">
              <a:latin typeface="+mn-lt"/>
              <a:cs typeface="Calibri" pitchFamily="34" charset="0"/>
            </a:endParaRPr>
          </a:p>
        </p:txBody>
      </p:sp>
      <p:sp>
        <p:nvSpPr>
          <p:cNvPr id="4" name="Text Box 4"/>
          <p:cNvSpPr txBox="1">
            <a:spLocks noChangeArrowheads="1"/>
          </p:cNvSpPr>
          <p:nvPr/>
        </p:nvSpPr>
        <p:spPr bwMode="auto">
          <a:xfrm>
            <a:off x="381000" y="1219201"/>
            <a:ext cx="8305800" cy="1015663"/>
          </a:xfrm>
          <a:prstGeom prst="rect">
            <a:avLst/>
          </a:prstGeom>
          <a:solidFill>
            <a:srgbClr val="FF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dirty="0">
                <a:latin typeface="Calibri" pitchFamily="34" charset="0"/>
                <a:cs typeface="Calibri" pitchFamily="34" charset="0"/>
              </a:rPr>
              <a:t>Compounds that contain only carbon and hydrogen are known  </a:t>
            </a:r>
            <a:r>
              <a:rPr lang="en-US" sz="2000" dirty="0" smtClean="0">
                <a:latin typeface="Calibri" pitchFamily="34" charset="0"/>
                <a:cs typeface="Calibri" pitchFamily="34" charset="0"/>
              </a:rPr>
              <a:t>                                                 as </a:t>
            </a:r>
            <a:r>
              <a:rPr lang="en-US" sz="2000" b="1" dirty="0">
                <a:latin typeface="Calibri" pitchFamily="34" charset="0"/>
                <a:cs typeface="Calibri" pitchFamily="34" charset="0"/>
              </a:rPr>
              <a:t>hydrocarbons</a:t>
            </a:r>
            <a:r>
              <a:rPr lang="en-US" sz="2000" dirty="0">
                <a:latin typeface="Calibri" pitchFamily="34" charset="0"/>
                <a:cs typeface="Calibri" pitchFamily="34" charset="0"/>
              </a:rPr>
              <a:t>. Those that contain as many hydrogen atoms as possible are said to be </a:t>
            </a:r>
            <a:r>
              <a:rPr lang="en-US" sz="2000" i="1" dirty="0">
                <a:latin typeface="Calibri" pitchFamily="34" charset="0"/>
                <a:cs typeface="Calibri" pitchFamily="34" charset="0"/>
              </a:rPr>
              <a:t>saturated</a:t>
            </a:r>
            <a:r>
              <a:rPr lang="en-US" sz="2000" dirty="0">
                <a:latin typeface="Calibri" pitchFamily="34" charset="0"/>
                <a:cs typeface="Calibri" pitchFamily="34" charset="0"/>
              </a:rPr>
              <a:t>. The saturated hydrocarbons are also known as </a:t>
            </a:r>
            <a:r>
              <a:rPr lang="en-US" sz="2000" b="1" dirty="0">
                <a:latin typeface="Calibri" pitchFamily="34" charset="0"/>
                <a:cs typeface="Calibri" pitchFamily="34" charset="0"/>
              </a:rPr>
              <a:t>alkanes</a:t>
            </a:r>
            <a:r>
              <a:rPr lang="en-US" sz="2000" dirty="0">
                <a:latin typeface="Calibri" pitchFamily="34" charset="0"/>
                <a:cs typeface="Calibri" pitchFamily="34" charset="0"/>
              </a:rPr>
              <a:t>.</a:t>
            </a:r>
          </a:p>
        </p:txBody>
      </p:sp>
      <p:pic>
        <p:nvPicPr>
          <p:cNvPr id="1026" name="Picture 2" descr="http://www.scientificamerican.com/media/inline/fossil-fuels-without-the-fossils_1.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6397" y="2234863"/>
            <a:ext cx="4637604" cy="46376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popularmechanics.com/cm/popularmechanics/images/an/canned-fuel-0411-md.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1351" y="2401009"/>
            <a:ext cx="4305315" cy="430531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pPr>
              <a:defRPr/>
            </a:pPr>
            <a:r>
              <a:rPr lang="en-US" smtClean="0"/>
              <a:t>GZ Science Resources 2013</a:t>
            </a:r>
            <a:endParaRPr lang="en-US"/>
          </a:p>
        </p:txBody>
      </p:sp>
    </p:spTree>
    <p:extLst>
      <p:ext uri="{BB962C8B-B14F-4D97-AF65-F5344CB8AC3E}">
        <p14:creationId xmlns:p14="http://schemas.microsoft.com/office/powerpoint/2010/main" val="7605488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21264</TotalTime>
  <Words>5308</Words>
  <Application>Microsoft Office PowerPoint</Application>
  <PresentationFormat>On-screen Show (4:3)</PresentationFormat>
  <Paragraphs>645</Paragraphs>
  <Slides>77</Slides>
  <Notes>0</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77</vt:i4>
      </vt:variant>
    </vt:vector>
  </HeadingPairs>
  <TitlesOfParts>
    <vt:vector size="78" baseType="lpstr">
      <vt:lpstr>Waveform</vt:lpstr>
      <vt:lpstr>PowerPoint Presentation</vt:lpstr>
      <vt:lpstr>PowerPoint Presentation</vt:lpstr>
      <vt:lpstr>Organic Chemistry</vt:lpstr>
      <vt:lpstr>PowerPoint Presentation</vt:lpstr>
      <vt:lpstr>PowerPoint Presentation</vt:lpstr>
      <vt:lpstr>Organic Chemistry Formula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Organic Chemistry</dc:title>
  <dc:creator>Sarah Gaze</dc:creator>
  <cp:lastModifiedBy>Administrator</cp:lastModifiedBy>
  <cp:revision>113</cp:revision>
  <dcterms:created xsi:type="dcterms:W3CDTF">2006-08-20T02:30:08Z</dcterms:created>
  <dcterms:modified xsi:type="dcterms:W3CDTF">2013-08-06T01:07:47Z</dcterms:modified>
</cp:coreProperties>
</file>