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B8199-C8C0-443D-AB3B-0F66BD8638ED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653F2-7C99-4FF5-A4E3-95CA4FD8BB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154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1EDC-2958-4C9B-8AC9-98205CFA4D36}" type="datetime1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809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B5CC-4A64-4E43-83C0-E19CE61BBBB4}" type="datetime1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593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7F58-9B68-47EC-ABCD-4EE2225AE00D}" type="datetime1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898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D3F2-E2A3-44E0-820F-E4909F9CC754}" type="datetime1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690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39DB-4A4C-44A0-B302-F31AD98E67F6}" type="datetime1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636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2BFD-E6E5-46F3-A242-946D33D8696A}" type="datetime1">
              <a:rPr lang="en-NZ" smtClean="0"/>
              <a:t>26/05/2014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700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3CA-B068-41EA-826F-851877C4C220}" type="datetime1">
              <a:rPr lang="en-NZ" smtClean="0"/>
              <a:t>26/05/2014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545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7F63-B50B-400F-AF2C-976B476E56F5}" type="datetime1">
              <a:rPr lang="en-NZ" smtClean="0"/>
              <a:t>26/05/2014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844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082C-7D61-4DBE-8153-C9FB184638B0}" type="datetime1">
              <a:rPr lang="en-NZ" smtClean="0"/>
              <a:t>26/05/2014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464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EAD4-42C7-435C-8277-64DACB103124}" type="datetime1">
              <a:rPr lang="en-NZ" smtClean="0"/>
              <a:t>26/05/2014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248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566F-08A4-45CD-81CB-F0E3E58D75FD}" type="datetime1">
              <a:rPr lang="en-NZ" smtClean="0"/>
              <a:t>26/05/2014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228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9945C-CC90-477E-8A96-B6F0E1FA1AF4}" type="datetime1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445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75226" y="3966194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0" name="Rectangle 39"/>
          <p:cNvSpPr/>
          <p:nvPr/>
        </p:nvSpPr>
        <p:spPr>
          <a:xfrm>
            <a:off x="351111" y="2665115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17369"/>
              </p:ext>
            </p:extLst>
          </p:nvPr>
        </p:nvGraphicFramePr>
        <p:xfrm>
          <a:off x="179512" y="188639"/>
          <a:ext cx="8856984" cy="86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432049">
                <a:tc gridSpan="2">
                  <a:txBody>
                    <a:bodyPr/>
                    <a:lstStyle/>
                    <a:p>
                      <a:pPr algn="ctr"/>
                      <a:r>
                        <a:rPr lang="en-NZ" sz="2000" b="1" dirty="0" err="1" smtClean="0"/>
                        <a:t>Cation</a:t>
                      </a:r>
                      <a:endParaRPr lang="en-NZ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NZ" sz="2000" b="1" dirty="0" smtClean="0"/>
                        <a:t>Anion</a:t>
                      </a:r>
                      <a:endParaRPr lang="en-NZ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1+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2+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2-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1-</a:t>
                      </a:r>
                      <a:endParaRPr lang="en-N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1196752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763688" y="1376772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/>
          <p:cNvSpPr txBox="1"/>
          <p:nvPr/>
        </p:nvSpPr>
        <p:spPr>
          <a:xfrm>
            <a:off x="1201226" y="1155702"/>
            <a:ext cx="589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H</a:t>
            </a:r>
            <a:endParaRPr lang="en-NZ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41315" y="2604430"/>
            <a:ext cx="857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Na</a:t>
            </a:r>
            <a:endParaRPr lang="en-NZ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25531" y="3905508"/>
            <a:ext cx="589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K</a:t>
            </a:r>
            <a:endParaRPr lang="en-NZ" sz="4400" b="1" dirty="0"/>
          </a:p>
        </p:txBody>
      </p:sp>
      <p:sp>
        <p:nvSpPr>
          <p:cNvPr id="14" name="Rectangle 13"/>
          <p:cNvSpPr/>
          <p:nvPr/>
        </p:nvSpPr>
        <p:spPr>
          <a:xfrm>
            <a:off x="375226" y="5445224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1820548" y="5625244"/>
            <a:ext cx="293706" cy="300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647938" y="5349446"/>
            <a:ext cx="1172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NH</a:t>
            </a:r>
            <a:r>
              <a:rPr lang="en-NZ" sz="4400" b="1" baseline="-25000" dirty="0" smtClean="0"/>
              <a:t>4</a:t>
            </a:r>
            <a:endParaRPr lang="en-NZ" sz="44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75226" y="190550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Hydrogen</a:t>
            </a:r>
            <a:endParaRPr lang="en-NZ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2072" y="3313187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Sodium</a:t>
            </a:r>
            <a:endParaRPr lang="en-NZ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7461" y="4681339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Potassium</a:t>
            </a:r>
            <a:endParaRPr lang="en-NZ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4170" y="609329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Ammonium</a:t>
            </a:r>
            <a:endParaRPr lang="en-NZ" sz="2000" b="1" dirty="0"/>
          </a:p>
        </p:txBody>
      </p:sp>
      <p:sp>
        <p:nvSpPr>
          <p:cNvPr id="21" name="Rectangle 20"/>
          <p:cNvSpPr/>
          <p:nvPr/>
        </p:nvSpPr>
        <p:spPr>
          <a:xfrm>
            <a:off x="2627784" y="1205136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4048730" y="1385156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TextBox 22"/>
          <p:cNvSpPr txBox="1"/>
          <p:nvPr/>
        </p:nvSpPr>
        <p:spPr>
          <a:xfrm>
            <a:off x="3090984" y="139644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Mg</a:t>
            </a:r>
            <a:endParaRPr lang="en-NZ" sz="4400" b="1" dirty="0"/>
          </a:p>
        </p:txBody>
      </p:sp>
      <p:sp>
        <p:nvSpPr>
          <p:cNvPr id="24" name="Rectangle 23"/>
          <p:cNvSpPr/>
          <p:nvPr/>
        </p:nvSpPr>
        <p:spPr>
          <a:xfrm>
            <a:off x="4048730" y="1961546"/>
            <a:ext cx="307245" cy="34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2608571" y="3065756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4048731" y="324577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TextBox 26"/>
          <p:cNvSpPr txBox="1"/>
          <p:nvPr/>
        </p:nvSpPr>
        <p:spPr>
          <a:xfrm>
            <a:off x="3250000" y="329291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err="1" smtClean="0"/>
              <a:t>Ca</a:t>
            </a:r>
            <a:endParaRPr lang="en-NZ" sz="4400" b="1" dirty="0"/>
          </a:p>
        </p:txBody>
      </p:sp>
      <p:sp>
        <p:nvSpPr>
          <p:cNvPr id="28" name="Rectangle 27"/>
          <p:cNvSpPr/>
          <p:nvPr/>
        </p:nvSpPr>
        <p:spPr>
          <a:xfrm>
            <a:off x="4048731" y="3822167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2608571" y="4881394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4048731" y="506141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TextBox 30"/>
          <p:cNvSpPr txBox="1"/>
          <p:nvPr/>
        </p:nvSpPr>
        <p:spPr>
          <a:xfrm>
            <a:off x="3232228" y="5098287"/>
            <a:ext cx="816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Cu</a:t>
            </a:r>
            <a:endParaRPr lang="en-NZ" sz="4400" b="1" dirty="0"/>
          </a:p>
        </p:txBody>
      </p:sp>
      <p:sp>
        <p:nvSpPr>
          <p:cNvPr id="32" name="Rectangle 31"/>
          <p:cNvSpPr/>
          <p:nvPr/>
        </p:nvSpPr>
        <p:spPr>
          <a:xfrm>
            <a:off x="4048731" y="5637805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TextBox 32"/>
          <p:cNvSpPr txBox="1"/>
          <p:nvPr/>
        </p:nvSpPr>
        <p:spPr>
          <a:xfrm>
            <a:off x="2627784" y="2508063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Magnesium</a:t>
            </a:r>
            <a:endParaRPr lang="en-NZ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676294" y="432901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Calcium</a:t>
            </a:r>
            <a:endParaRPr lang="en-NZ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76294" y="610962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Copper</a:t>
            </a:r>
            <a:endParaRPr lang="en-NZ" sz="2000" b="1" dirty="0"/>
          </a:p>
        </p:txBody>
      </p:sp>
      <p:sp>
        <p:nvSpPr>
          <p:cNvPr id="36" name="Rectangle 35"/>
          <p:cNvSpPr/>
          <p:nvPr/>
        </p:nvSpPr>
        <p:spPr>
          <a:xfrm>
            <a:off x="5004048" y="1205136"/>
            <a:ext cx="1728192" cy="1287760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TextBox 37"/>
          <p:cNvSpPr txBox="1"/>
          <p:nvPr/>
        </p:nvSpPr>
        <p:spPr>
          <a:xfrm>
            <a:off x="5028363" y="1464295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41" name="Rectangle 40"/>
          <p:cNvSpPr/>
          <p:nvPr/>
        </p:nvSpPr>
        <p:spPr>
          <a:xfrm>
            <a:off x="1792008" y="2840943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4" name="Rectangle 43"/>
          <p:cNvSpPr/>
          <p:nvPr/>
        </p:nvSpPr>
        <p:spPr>
          <a:xfrm>
            <a:off x="1815386" y="4142022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6" name="Rectangle 45"/>
          <p:cNvSpPr/>
          <p:nvPr/>
        </p:nvSpPr>
        <p:spPr>
          <a:xfrm>
            <a:off x="4696802" y="1407544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7" name="Rectangle 46"/>
          <p:cNvSpPr/>
          <p:nvPr/>
        </p:nvSpPr>
        <p:spPr>
          <a:xfrm>
            <a:off x="4696802" y="1998046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048730" y="1376772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048732" y="1720842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048731" y="1376772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048732" y="1965738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4048732" y="1957354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048734" y="2301424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048733" y="1957354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019972" y="3238510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4019972" y="3230126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019974" y="3574196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019973" y="3230126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023952" y="382344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4023952" y="381505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023954" y="415912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023953" y="381505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4039124" y="504885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4039124" y="504046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039126" y="538453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39125" y="504046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039123" y="5637805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4039123" y="5629421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039125" y="5973491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39124" y="5629421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754081" y="1376772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1754081" y="1368388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1754083" y="1712458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754082" y="1368388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782401" y="284094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1782401" y="283255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1782403" y="317662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782402" y="283255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1796909" y="4142219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1796909" y="4133835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1796911" y="4477905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796910" y="4133835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796911" y="5607697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1796911" y="5599313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1796913" y="5943383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796912" y="5599313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975029" y="251572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Oxide</a:t>
            </a:r>
            <a:endParaRPr lang="en-NZ" sz="2000" b="1" dirty="0"/>
          </a:p>
        </p:txBody>
      </p:sp>
      <p:sp>
        <p:nvSpPr>
          <p:cNvPr id="95" name="Rectangle 94"/>
          <p:cNvSpPr/>
          <p:nvPr/>
        </p:nvSpPr>
        <p:spPr>
          <a:xfrm>
            <a:off x="5004048" y="3023161"/>
            <a:ext cx="1728192" cy="1287760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6" name="TextBox 95"/>
          <p:cNvSpPr txBox="1"/>
          <p:nvPr/>
        </p:nvSpPr>
        <p:spPr>
          <a:xfrm>
            <a:off x="5028363" y="3242837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SO</a:t>
            </a:r>
            <a:r>
              <a:rPr lang="en-NZ" sz="4400" b="1" baseline="-25000" dirty="0" smtClean="0"/>
              <a:t>4</a:t>
            </a:r>
            <a:endParaRPr lang="en-NZ" sz="4400" b="1" baseline="-25000" dirty="0"/>
          </a:p>
        </p:txBody>
      </p:sp>
      <p:sp>
        <p:nvSpPr>
          <p:cNvPr id="97" name="Rectangle 96"/>
          <p:cNvSpPr/>
          <p:nvPr/>
        </p:nvSpPr>
        <p:spPr>
          <a:xfrm>
            <a:off x="4696802" y="3225569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8" name="Rectangle 97"/>
          <p:cNvSpPr/>
          <p:nvPr/>
        </p:nvSpPr>
        <p:spPr>
          <a:xfrm>
            <a:off x="4696802" y="3816071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TextBox 98"/>
          <p:cNvSpPr txBox="1"/>
          <p:nvPr/>
        </p:nvSpPr>
        <p:spPr>
          <a:xfrm>
            <a:off x="4975029" y="4333745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err="1" smtClean="0"/>
              <a:t>Sulfate</a:t>
            </a:r>
            <a:endParaRPr lang="en-NZ" sz="2000" b="1" dirty="0"/>
          </a:p>
        </p:txBody>
      </p:sp>
      <p:sp>
        <p:nvSpPr>
          <p:cNvPr id="100" name="Rectangle 99"/>
          <p:cNvSpPr/>
          <p:nvPr/>
        </p:nvSpPr>
        <p:spPr>
          <a:xfrm>
            <a:off x="5031844" y="4875359"/>
            <a:ext cx="1728192" cy="1287760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1" name="TextBox 100"/>
          <p:cNvSpPr txBox="1"/>
          <p:nvPr/>
        </p:nvSpPr>
        <p:spPr>
          <a:xfrm>
            <a:off x="5028362" y="513451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CO</a:t>
            </a:r>
            <a:r>
              <a:rPr lang="en-NZ" sz="4400" b="1" baseline="-25000" dirty="0" smtClean="0"/>
              <a:t>3</a:t>
            </a:r>
            <a:endParaRPr lang="en-NZ" sz="4400" b="1" baseline="-25000" dirty="0"/>
          </a:p>
        </p:txBody>
      </p:sp>
      <p:sp>
        <p:nvSpPr>
          <p:cNvPr id="102" name="Rectangle 101"/>
          <p:cNvSpPr/>
          <p:nvPr/>
        </p:nvSpPr>
        <p:spPr>
          <a:xfrm>
            <a:off x="4724598" y="5077767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3" name="Rectangle 102"/>
          <p:cNvSpPr/>
          <p:nvPr/>
        </p:nvSpPr>
        <p:spPr>
          <a:xfrm>
            <a:off x="4724598" y="5668269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4" name="TextBox 103"/>
          <p:cNvSpPr txBox="1"/>
          <p:nvPr/>
        </p:nvSpPr>
        <p:spPr>
          <a:xfrm>
            <a:off x="5002825" y="6138955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Carbonate</a:t>
            </a:r>
            <a:endParaRPr lang="en-NZ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762567" y="1228605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107" name="Rectangle 106"/>
          <p:cNvSpPr/>
          <p:nvPr/>
        </p:nvSpPr>
        <p:spPr>
          <a:xfrm>
            <a:off x="6933959" y="1356884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9" name="TextBox 108"/>
          <p:cNvSpPr txBox="1"/>
          <p:nvPr/>
        </p:nvSpPr>
        <p:spPr>
          <a:xfrm>
            <a:off x="7167290" y="184969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Chloride</a:t>
            </a:r>
            <a:endParaRPr lang="en-NZ" sz="2000" b="1" dirty="0"/>
          </a:p>
        </p:txBody>
      </p:sp>
      <p:sp>
        <p:nvSpPr>
          <p:cNvPr id="105" name="Rectangle 104"/>
          <p:cNvSpPr/>
          <p:nvPr/>
        </p:nvSpPr>
        <p:spPr>
          <a:xfrm>
            <a:off x="7229991" y="1197345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0" name="TextBox 109"/>
          <p:cNvSpPr txBox="1"/>
          <p:nvPr/>
        </p:nvSpPr>
        <p:spPr>
          <a:xfrm>
            <a:off x="7241205" y="116827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err="1" smtClean="0"/>
              <a:t>Cl</a:t>
            </a:r>
            <a:endParaRPr lang="en-NZ" sz="44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7762567" y="2602865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112" name="Rectangle 111"/>
          <p:cNvSpPr/>
          <p:nvPr/>
        </p:nvSpPr>
        <p:spPr>
          <a:xfrm>
            <a:off x="6933959" y="2731144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3" name="TextBox 112"/>
          <p:cNvSpPr txBox="1"/>
          <p:nvPr/>
        </p:nvSpPr>
        <p:spPr>
          <a:xfrm>
            <a:off x="7167290" y="322395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Hydroxide</a:t>
            </a:r>
            <a:endParaRPr lang="en-NZ" sz="2000" b="1" dirty="0"/>
          </a:p>
        </p:txBody>
      </p:sp>
      <p:sp>
        <p:nvSpPr>
          <p:cNvPr id="114" name="Rectangle 113"/>
          <p:cNvSpPr/>
          <p:nvPr/>
        </p:nvSpPr>
        <p:spPr>
          <a:xfrm>
            <a:off x="7229991" y="2571605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5" name="TextBox 114"/>
          <p:cNvSpPr txBox="1"/>
          <p:nvPr/>
        </p:nvSpPr>
        <p:spPr>
          <a:xfrm>
            <a:off x="7241205" y="254253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OH</a:t>
            </a:r>
            <a:endParaRPr lang="en-NZ" sz="44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7762567" y="4009351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118" name="Rectangle 117"/>
          <p:cNvSpPr/>
          <p:nvPr/>
        </p:nvSpPr>
        <p:spPr>
          <a:xfrm>
            <a:off x="6933959" y="4137630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9" name="TextBox 118"/>
          <p:cNvSpPr txBox="1"/>
          <p:nvPr/>
        </p:nvSpPr>
        <p:spPr>
          <a:xfrm>
            <a:off x="7167290" y="463043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Nitrate</a:t>
            </a:r>
            <a:endParaRPr lang="en-NZ" sz="2000" b="1" dirty="0"/>
          </a:p>
        </p:txBody>
      </p:sp>
      <p:sp>
        <p:nvSpPr>
          <p:cNvPr id="120" name="Rectangle 119"/>
          <p:cNvSpPr/>
          <p:nvPr/>
        </p:nvSpPr>
        <p:spPr>
          <a:xfrm>
            <a:off x="7229991" y="3978091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1" name="TextBox 120"/>
          <p:cNvSpPr txBox="1"/>
          <p:nvPr/>
        </p:nvSpPr>
        <p:spPr>
          <a:xfrm>
            <a:off x="7241205" y="3860997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NO</a:t>
            </a:r>
            <a:r>
              <a:rPr lang="en-NZ" sz="4400" b="1" baseline="-25000" dirty="0" smtClean="0"/>
              <a:t>3</a:t>
            </a:r>
            <a:endParaRPr lang="en-NZ" sz="4400" b="1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7762566" y="5483007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124" name="Rectangle 123"/>
          <p:cNvSpPr/>
          <p:nvPr/>
        </p:nvSpPr>
        <p:spPr>
          <a:xfrm>
            <a:off x="6933958" y="5611286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5" name="TextBox 124"/>
          <p:cNvSpPr txBox="1"/>
          <p:nvPr/>
        </p:nvSpPr>
        <p:spPr>
          <a:xfrm>
            <a:off x="7072406" y="6104094"/>
            <a:ext cx="2373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 smtClean="0"/>
              <a:t>Hydrogen Carbonate</a:t>
            </a:r>
            <a:endParaRPr lang="en-NZ" sz="1600" b="1" dirty="0"/>
          </a:p>
        </p:txBody>
      </p:sp>
      <p:sp>
        <p:nvSpPr>
          <p:cNvPr id="126" name="Rectangle 125"/>
          <p:cNvSpPr/>
          <p:nvPr/>
        </p:nvSpPr>
        <p:spPr>
          <a:xfrm>
            <a:off x="7229990" y="5451747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7" name="TextBox 126"/>
          <p:cNvSpPr txBox="1"/>
          <p:nvPr/>
        </p:nvSpPr>
        <p:spPr>
          <a:xfrm>
            <a:off x="7241204" y="5363282"/>
            <a:ext cx="1654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HCO</a:t>
            </a:r>
            <a:r>
              <a:rPr lang="en-NZ" sz="4400" b="1" baseline="-25000" dirty="0" smtClean="0"/>
              <a:t>3</a:t>
            </a:r>
            <a:endParaRPr lang="en-NZ" sz="4400" b="1" baseline="-250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79512" y="2301424"/>
            <a:ext cx="2232248" cy="41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62142" y="3713297"/>
            <a:ext cx="2232248" cy="41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194170" y="5090401"/>
            <a:ext cx="2188122" cy="788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394390" y="4733855"/>
            <a:ext cx="436564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2382292" y="2855638"/>
            <a:ext cx="436564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875939" y="2267772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836551" y="3667041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836551" y="5090401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/>
          <p:cNvCxnSpPr/>
          <p:nvPr/>
        </p:nvCxnSpPr>
        <p:spPr>
          <a:xfrm>
            <a:off x="194170" y="1069952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2382292" y="1069952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4599318" y="1055348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6836551" y="1055348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9026731" y="1048858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194170" y="6493406"/>
            <a:ext cx="883256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Footer Placeholder 1036"/>
          <p:cNvSpPr>
            <a:spLocks noGrp="1"/>
          </p:cNvSpPr>
          <p:nvPr>
            <p:ph type="ftr" sz="quarter" idx="11"/>
          </p:nvPr>
        </p:nvSpPr>
        <p:spPr>
          <a:xfrm>
            <a:off x="3129413" y="6492875"/>
            <a:ext cx="2895600" cy="365125"/>
          </a:xfrm>
        </p:spPr>
        <p:txBody>
          <a:bodyPr/>
          <a:lstStyle/>
          <a:p>
            <a:r>
              <a:rPr lang="en-NZ" dirty="0" smtClean="0"/>
              <a:t>GZ Science Resources 2012</a:t>
            </a:r>
            <a:endParaRPr lang="en-NZ" dirty="0"/>
          </a:p>
        </p:txBody>
      </p:sp>
      <p:sp>
        <p:nvSpPr>
          <p:cNvPr id="1038" name="Slide Number Placeholder 10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610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226" y="3966194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351111" y="2665115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738651"/>
              </p:ext>
            </p:extLst>
          </p:nvPr>
        </p:nvGraphicFramePr>
        <p:xfrm>
          <a:off x="179512" y="188639"/>
          <a:ext cx="8856984" cy="86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432049">
                <a:tc gridSpan="3">
                  <a:txBody>
                    <a:bodyPr/>
                    <a:lstStyle/>
                    <a:p>
                      <a:pPr algn="ctr"/>
                      <a:r>
                        <a:rPr lang="en-NZ" sz="2000" b="1" dirty="0" err="1" smtClean="0"/>
                        <a:t>Cation</a:t>
                      </a:r>
                      <a:endParaRPr lang="en-NZ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1" dirty="0" smtClean="0"/>
                        <a:t>Anion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1+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2+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3+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1-</a:t>
                      </a:r>
                      <a:endParaRPr lang="en-N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196752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1763688" y="1376772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/>
          <p:cNvSpPr txBox="1"/>
          <p:nvPr/>
        </p:nvSpPr>
        <p:spPr>
          <a:xfrm>
            <a:off x="1201226" y="1155702"/>
            <a:ext cx="589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H</a:t>
            </a:r>
            <a:endParaRPr lang="en-NZ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41315" y="2604430"/>
            <a:ext cx="857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Ag</a:t>
            </a:r>
            <a:endParaRPr lang="en-NZ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25531" y="3905508"/>
            <a:ext cx="589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K</a:t>
            </a:r>
            <a:endParaRPr lang="en-NZ" sz="4400" b="1" dirty="0"/>
          </a:p>
        </p:txBody>
      </p:sp>
      <p:sp>
        <p:nvSpPr>
          <p:cNvPr id="10" name="Rectangle 9"/>
          <p:cNvSpPr/>
          <p:nvPr/>
        </p:nvSpPr>
        <p:spPr>
          <a:xfrm>
            <a:off x="375226" y="5445224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1820548" y="5625244"/>
            <a:ext cx="293706" cy="300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TextBox 11"/>
          <p:cNvSpPr txBox="1"/>
          <p:nvPr/>
        </p:nvSpPr>
        <p:spPr>
          <a:xfrm>
            <a:off x="647938" y="5349446"/>
            <a:ext cx="1172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NH</a:t>
            </a:r>
            <a:r>
              <a:rPr lang="en-NZ" sz="4400" b="1" baseline="-25000" dirty="0" smtClean="0"/>
              <a:t>4</a:t>
            </a:r>
            <a:endParaRPr lang="en-NZ" sz="4400" b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75226" y="190550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Hydrogen</a:t>
            </a:r>
            <a:endParaRPr lang="en-NZ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2072" y="3313187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Silver</a:t>
            </a:r>
            <a:endParaRPr lang="en-NZ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7461" y="4681339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Potassium</a:t>
            </a:r>
            <a:endParaRPr lang="en-NZ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4170" y="609329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Ammonium</a:t>
            </a:r>
            <a:endParaRPr lang="en-NZ" sz="2000" b="1" dirty="0"/>
          </a:p>
        </p:txBody>
      </p:sp>
      <p:sp>
        <p:nvSpPr>
          <p:cNvPr id="17" name="Rectangle 16"/>
          <p:cNvSpPr/>
          <p:nvPr/>
        </p:nvSpPr>
        <p:spPr>
          <a:xfrm>
            <a:off x="2627784" y="1205136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4048730" y="1385156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TextBox 18"/>
          <p:cNvSpPr txBox="1"/>
          <p:nvPr/>
        </p:nvSpPr>
        <p:spPr>
          <a:xfrm>
            <a:off x="3090984" y="139644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Fe</a:t>
            </a:r>
            <a:endParaRPr lang="en-NZ" sz="4400" b="1" dirty="0"/>
          </a:p>
        </p:txBody>
      </p:sp>
      <p:sp>
        <p:nvSpPr>
          <p:cNvPr id="20" name="Rectangle 19"/>
          <p:cNvSpPr/>
          <p:nvPr/>
        </p:nvSpPr>
        <p:spPr>
          <a:xfrm>
            <a:off x="4048730" y="1961546"/>
            <a:ext cx="307245" cy="34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2608571" y="3065756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4048731" y="324577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TextBox 22"/>
          <p:cNvSpPr txBox="1"/>
          <p:nvPr/>
        </p:nvSpPr>
        <p:spPr>
          <a:xfrm>
            <a:off x="3250000" y="329291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Zn</a:t>
            </a:r>
            <a:endParaRPr lang="en-NZ" sz="4400" b="1" dirty="0"/>
          </a:p>
        </p:txBody>
      </p:sp>
      <p:sp>
        <p:nvSpPr>
          <p:cNvPr id="24" name="Rectangle 23"/>
          <p:cNvSpPr/>
          <p:nvPr/>
        </p:nvSpPr>
        <p:spPr>
          <a:xfrm>
            <a:off x="4048731" y="3822167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2608571" y="4881394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4048731" y="506141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TextBox 26"/>
          <p:cNvSpPr txBox="1"/>
          <p:nvPr/>
        </p:nvSpPr>
        <p:spPr>
          <a:xfrm>
            <a:off x="3232228" y="5098287"/>
            <a:ext cx="816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err="1" smtClean="0"/>
              <a:t>Pb</a:t>
            </a:r>
            <a:endParaRPr lang="en-NZ" sz="4400" b="1" dirty="0"/>
          </a:p>
        </p:txBody>
      </p:sp>
      <p:sp>
        <p:nvSpPr>
          <p:cNvPr id="28" name="Rectangle 27"/>
          <p:cNvSpPr/>
          <p:nvPr/>
        </p:nvSpPr>
        <p:spPr>
          <a:xfrm>
            <a:off x="4048731" y="5637805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TextBox 28"/>
          <p:cNvSpPr txBox="1"/>
          <p:nvPr/>
        </p:nvSpPr>
        <p:spPr>
          <a:xfrm>
            <a:off x="2627784" y="2508063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Iron  (</a:t>
            </a:r>
            <a:r>
              <a:rPr lang="en-NZ" sz="2000" b="1" dirty="0" err="1" smtClean="0"/>
              <a:t>ll</a:t>
            </a:r>
            <a:r>
              <a:rPr lang="en-NZ" sz="2000" b="1" dirty="0" smtClean="0"/>
              <a:t>)</a:t>
            </a:r>
            <a:endParaRPr lang="en-NZ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676294" y="432901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Zinc</a:t>
            </a:r>
            <a:endParaRPr lang="en-NZ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676294" y="610962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Lead</a:t>
            </a:r>
            <a:endParaRPr lang="en-NZ" sz="2000" b="1" dirty="0"/>
          </a:p>
        </p:txBody>
      </p:sp>
      <p:sp>
        <p:nvSpPr>
          <p:cNvPr id="34" name="Rectangle 33"/>
          <p:cNvSpPr/>
          <p:nvPr/>
        </p:nvSpPr>
        <p:spPr>
          <a:xfrm>
            <a:off x="1792008" y="2840943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Rectangle 34"/>
          <p:cNvSpPr/>
          <p:nvPr/>
        </p:nvSpPr>
        <p:spPr>
          <a:xfrm>
            <a:off x="1815386" y="4142022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4048730" y="1376772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048732" y="1720842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8731" y="1376772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048732" y="1965738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4048732" y="1957354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048734" y="2301424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48733" y="1957354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019972" y="3238510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4019972" y="3230126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4019974" y="3574196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019973" y="3230126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023952" y="382344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023952" y="381505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023954" y="415912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023953" y="381505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039124" y="504885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4039124" y="504046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039126" y="538453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039125" y="504046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039123" y="5637805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4039123" y="5629421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039125" y="5973491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39124" y="5629421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754081" y="1376772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1754081" y="1368388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754083" y="1712458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754082" y="1368388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782401" y="284094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1782401" y="283255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1782403" y="317662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782402" y="283255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1796909" y="4142219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1796909" y="4133835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1796911" y="4477905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796910" y="4133835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1796911" y="5607697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1796911" y="5599313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1796913" y="5943383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796912" y="5599313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762567" y="1228605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89" name="Rectangle 88"/>
          <p:cNvSpPr/>
          <p:nvPr/>
        </p:nvSpPr>
        <p:spPr>
          <a:xfrm>
            <a:off x="6933959" y="1356884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0" name="TextBox 89"/>
          <p:cNvSpPr txBox="1"/>
          <p:nvPr/>
        </p:nvSpPr>
        <p:spPr>
          <a:xfrm>
            <a:off x="7167290" y="184969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Chloride</a:t>
            </a:r>
            <a:endParaRPr lang="en-NZ" sz="2000" b="1" dirty="0"/>
          </a:p>
        </p:txBody>
      </p:sp>
      <p:sp>
        <p:nvSpPr>
          <p:cNvPr id="91" name="Rectangle 90"/>
          <p:cNvSpPr/>
          <p:nvPr/>
        </p:nvSpPr>
        <p:spPr>
          <a:xfrm>
            <a:off x="7229991" y="1197345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2" name="TextBox 91"/>
          <p:cNvSpPr txBox="1"/>
          <p:nvPr/>
        </p:nvSpPr>
        <p:spPr>
          <a:xfrm>
            <a:off x="7241205" y="116827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err="1" smtClean="0"/>
              <a:t>Cl</a:t>
            </a:r>
            <a:endParaRPr lang="en-NZ" sz="44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7762567" y="2602865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94" name="Rectangle 93"/>
          <p:cNvSpPr/>
          <p:nvPr/>
        </p:nvSpPr>
        <p:spPr>
          <a:xfrm>
            <a:off x="6933959" y="2731144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5" name="TextBox 94"/>
          <p:cNvSpPr txBox="1"/>
          <p:nvPr/>
        </p:nvSpPr>
        <p:spPr>
          <a:xfrm>
            <a:off x="7167290" y="322395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Hydroxide</a:t>
            </a:r>
            <a:endParaRPr lang="en-NZ" sz="2000" b="1" dirty="0"/>
          </a:p>
        </p:txBody>
      </p:sp>
      <p:sp>
        <p:nvSpPr>
          <p:cNvPr id="96" name="Rectangle 95"/>
          <p:cNvSpPr/>
          <p:nvPr/>
        </p:nvSpPr>
        <p:spPr>
          <a:xfrm>
            <a:off x="7229991" y="2571605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TextBox 96"/>
          <p:cNvSpPr txBox="1"/>
          <p:nvPr/>
        </p:nvSpPr>
        <p:spPr>
          <a:xfrm>
            <a:off x="7241205" y="254253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OH</a:t>
            </a:r>
            <a:endParaRPr lang="en-NZ" sz="44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7762567" y="4009351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99" name="Rectangle 98"/>
          <p:cNvSpPr/>
          <p:nvPr/>
        </p:nvSpPr>
        <p:spPr>
          <a:xfrm>
            <a:off x="6933959" y="4137630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0" name="TextBox 99"/>
          <p:cNvSpPr txBox="1"/>
          <p:nvPr/>
        </p:nvSpPr>
        <p:spPr>
          <a:xfrm>
            <a:off x="7167290" y="463043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Nitrate</a:t>
            </a:r>
            <a:endParaRPr lang="en-NZ" sz="2000" b="1" dirty="0"/>
          </a:p>
        </p:txBody>
      </p:sp>
      <p:sp>
        <p:nvSpPr>
          <p:cNvPr id="101" name="Rectangle 100"/>
          <p:cNvSpPr/>
          <p:nvPr/>
        </p:nvSpPr>
        <p:spPr>
          <a:xfrm>
            <a:off x="7229991" y="3978091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2" name="TextBox 101"/>
          <p:cNvSpPr txBox="1"/>
          <p:nvPr/>
        </p:nvSpPr>
        <p:spPr>
          <a:xfrm>
            <a:off x="7241205" y="3860997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NO</a:t>
            </a:r>
            <a:r>
              <a:rPr lang="en-NZ" sz="4400" b="1" baseline="-25000" dirty="0" smtClean="0"/>
              <a:t>3</a:t>
            </a:r>
            <a:endParaRPr lang="en-NZ" sz="4400" b="1" baseline="-25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762566" y="5483007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104" name="Rectangle 103"/>
          <p:cNvSpPr/>
          <p:nvPr/>
        </p:nvSpPr>
        <p:spPr>
          <a:xfrm>
            <a:off x="6933958" y="5611286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5" name="TextBox 104"/>
          <p:cNvSpPr txBox="1"/>
          <p:nvPr/>
        </p:nvSpPr>
        <p:spPr>
          <a:xfrm>
            <a:off x="7072406" y="6104094"/>
            <a:ext cx="2373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 smtClean="0"/>
              <a:t>Hydrogen Carbonate</a:t>
            </a:r>
            <a:endParaRPr lang="en-NZ" sz="1600" b="1" dirty="0"/>
          </a:p>
        </p:txBody>
      </p:sp>
      <p:sp>
        <p:nvSpPr>
          <p:cNvPr id="106" name="Rectangle 105"/>
          <p:cNvSpPr/>
          <p:nvPr/>
        </p:nvSpPr>
        <p:spPr>
          <a:xfrm>
            <a:off x="7229990" y="5451747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7" name="TextBox 106"/>
          <p:cNvSpPr txBox="1"/>
          <p:nvPr/>
        </p:nvSpPr>
        <p:spPr>
          <a:xfrm>
            <a:off x="7241204" y="5363282"/>
            <a:ext cx="1654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HCO</a:t>
            </a:r>
            <a:r>
              <a:rPr lang="en-NZ" sz="4400" b="1" baseline="-25000" dirty="0" smtClean="0"/>
              <a:t>3</a:t>
            </a:r>
            <a:endParaRPr lang="en-NZ" sz="4400" b="1" baseline="-25000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179512" y="2301424"/>
            <a:ext cx="2232248" cy="41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62142" y="3713297"/>
            <a:ext cx="2232248" cy="41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94170" y="5090401"/>
            <a:ext cx="2188122" cy="788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394390" y="4733855"/>
            <a:ext cx="22049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2382292" y="2855638"/>
            <a:ext cx="22170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875939" y="2267772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6836551" y="3667041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836551" y="5090401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94170" y="1069952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382292" y="1069952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610450" y="1111716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026731" y="1048858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94170" y="6493406"/>
            <a:ext cx="883256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4788024" y="1239610"/>
            <a:ext cx="1728192" cy="18261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3" name="Rectangle 122"/>
          <p:cNvSpPr/>
          <p:nvPr/>
        </p:nvSpPr>
        <p:spPr>
          <a:xfrm>
            <a:off x="6208970" y="1419631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4" name="TextBox 123"/>
          <p:cNvSpPr txBox="1"/>
          <p:nvPr/>
        </p:nvSpPr>
        <p:spPr>
          <a:xfrm>
            <a:off x="5404846" y="1804220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Al</a:t>
            </a:r>
            <a:endParaRPr lang="en-NZ" sz="4400" b="1" dirty="0"/>
          </a:p>
        </p:txBody>
      </p:sp>
      <p:sp>
        <p:nvSpPr>
          <p:cNvPr id="125" name="Rectangle 124"/>
          <p:cNvSpPr/>
          <p:nvPr/>
        </p:nvSpPr>
        <p:spPr>
          <a:xfrm>
            <a:off x="6208970" y="1996021"/>
            <a:ext cx="307245" cy="34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6" name="TextBox 125"/>
          <p:cNvSpPr txBox="1"/>
          <p:nvPr/>
        </p:nvSpPr>
        <p:spPr>
          <a:xfrm>
            <a:off x="4788026" y="3092857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Aluminium</a:t>
            </a:r>
            <a:endParaRPr lang="en-NZ" sz="2000" b="1" dirty="0"/>
          </a:p>
        </p:txBody>
      </p:sp>
      <p:cxnSp>
        <p:nvCxnSpPr>
          <p:cNvPr id="127" name="Straight Connector 126"/>
          <p:cNvCxnSpPr/>
          <p:nvPr/>
        </p:nvCxnSpPr>
        <p:spPr>
          <a:xfrm flipH="1">
            <a:off x="6208970" y="1411247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6208972" y="1755317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208971" y="1411247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208972" y="200021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31" name="Straight Connector 130"/>
          <p:cNvCxnSpPr/>
          <p:nvPr/>
        </p:nvCxnSpPr>
        <p:spPr>
          <a:xfrm flipH="1">
            <a:off x="6208972" y="199182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6208974" y="233589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208973" y="199182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6230517" y="2604430"/>
            <a:ext cx="307244" cy="309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37" name="Straight Connector 136"/>
          <p:cNvCxnSpPr/>
          <p:nvPr/>
        </p:nvCxnSpPr>
        <p:spPr>
          <a:xfrm flipH="1">
            <a:off x="6228187" y="2573242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6228187" y="2919611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218257" y="2571605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836551" y="1055348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809569" y="3987094"/>
            <a:ext cx="1728192" cy="18261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3" name="Rectangle 142"/>
          <p:cNvSpPr/>
          <p:nvPr/>
        </p:nvSpPr>
        <p:spPr>
          <a:xfrm>
            <a:off x="6230515" y="4167115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4" name="TextBox 143"/>
          <p:cNvSpPr txBox="1"/>
          <p:nvPr/>
        </p:nvSpPr>
        <p:spPr>
          <a:xfrm>
            <a:off x="5426391" y="4551704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Fe</a:t>
            </a:r>
            <a:endParaRPr lang="en-NZ" sz="4400" b="1" dirty="0"/>
          </a:p>
        </p:txBody>
      </p:sp>
      <p:sp>
        <p:nvSpPr>
          <p:cNvPr id="145" name="Rectangle 144"/>
          <p:cNvSpPr/>
          <p:nvPr/>
        </p:nvSpPr>
        <p:spPr>
          <a:xfrm>
            <a:off x="6230515" y="4743505"/>
            <a:ext cx="307245" cy="34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6" name="TextBox 145"/>
          <p:cNvSpPr txBox="1"/>
          <p:nvPr/>
        </p:nvSpPr>
        <p:spPr>
          <a:xfrm>
            <a:off x="4809571" y="5840341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Iron (</a:t>
            </a:r>
            <a:r>
              <a:rPr lang="en-NZ" sz="2000" b="1" dirty="0" err="1" smtClean="0"/>
              <a:t>lll</a:t>
            </a:r>
            <a:r>
              <a:rPr lang="en-NZ" sz="2000" b="1" dirty="0" smtClean="0"/>
              <a:t>)</a:t>
            </a:r>
            <a:endParaRPr lang="en-NZ" sz="2000" b="1" dirty="0"/>
          </a:p>
        </p:txBody>
      </p:sp>
      <p:cxnSp>
        <p:nvCxnSpPr>
          <p:cNvPr id="147" name="Straight Connector 146"/>
          <p:cNvCxnSpPr/>
          <p:nvPr/>
        </p:nvCxnSpPr>
        <p:spPr>
          <a:xfrm flipH="1">
            <a:off x="6230515" y="4158731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6230517" y="4502801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230516" y="4158731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6230517" y="4747697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51" name="Straight Connector 150"/>
          <p:cNvCxnSpPr/>
          <p:nvPr/>
        </p:nvCxnSpPr>
        <p:spPr>
          <a:xfrm flipH="1">
            <a:off x="6230517" y="4739313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6230519" y="5083383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6230518" y="4739313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6252062" y="5351914"/>
            <a:ext cx="307244" cy="309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55" name="Straight Connector 154"/>
          <p:cNvCxnSpPr/>
          <p:nvPr/>
        </p:nvCxnSpPr>
        <p:spPr>
          <a:xfrm flipH="1">
            <a:off x="6249732" y="5320726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6249732" y="5667095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239802" y="531908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4631623" y="3677632"/>
            <a:ext cx="22049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Footer Placeholder 158"/>
          <p:cNvSpPr>
            <a:spLocks noGrp="1"/>
          </p:cNvSpPr>
          <p:nvPr>
            <p:ph type="ftr" sz="quarter" idx="11"/>
          </p:nvPr>
        </p:nvSpPr>
        <p:spPr>
          <a:xfrm>
            <a:off x="3097248" y="6442648"/>
            <a:ext cx="2895600" cy="365125"/>
          </a:xfrm>
        </p:spPr>
        <p:txBody>
          <a:bodyPr/>
          <a:lstStyle/>
          <a:p>
            <a:r>
              <a:rPr lang="en-NZ" dirty="0" smtClean="0"/>
              <a:t>GZ Science Resources 2012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520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Instructions for Teachers</a:t>
            </a:r>
          </a:p>
          <a:p>
            <a:endParaRPr lang="en-NZ" dirty="0"/>
          </a:p>
          <a:p>
            <a:r>
              <a:rPr lang="en-NZ" dirty="0" smtClean="0"/>
              <a:t>Print </a:t>
            </a:r>
            <a:r>
              <a:rPr lang="en-NZ" b="1" dirty="0" smtClean="0"/>
              <a:t>two</a:t>
            </a:r>
            <a:r>
              <a:rPr lang="en-NZ" dirty="0" smtClean="0"/>
              <a:t> sheets for each ion set – either as A3 or A4</a:t>
            </a:r>
          </a:p>
          <a:p>
            <a:r>
              <a:rPr lang="en-NZ" dirty="0" smtClean="0"/>
              <a:t>Cut out squares on dotted lines and laminate cards</a:t>
            </a:r>
          </a:p>
          <a:p>
            <a:endParaRPr lang="en-NZ" dirty="0"/>
          </a:p>
          <a:p>
            <a:r>
              <a:rPr lang="en-NZ" dirty="0" smtClean="0"/>
              <a:t>Students can work out formula if given name and vice versa. </a:t>
            </a:r>
          </a:p>
          <a:p>
            <a:r>
              <a:rPr lang="en-NZ" dirty="0" smtClean="0"/>
              <a:t>Instruct students that all connections need to be filled so write a small 2 after the ion if need 2 (or 3 for 3) and brackets around the compound ions.</a:t>
            </a:r>
          </a:p>
          <a:p>
            <a:endParaRPr lang="en-NZ" dirty="0"/>
          </a:p>
          <a:p>
            <a:r>
              <a:rPr lang="en-NZ" dirty="0" smtClean="0"/>
              <a:t>No charges are written on the cards – this actually helps the students write the formula </a:t>
            </a:r>
            <a:r>
              <a:rPr lang="en-NZ" b="1" dirty="0" smtClean="0"/>
              <a:t>without</a:t>
            </a:r>
            <a:r>
              <a:rPr lang="en-NZ" dirty="0" smtClean="0"/>
              <a:t> the charges. </a:t>
            </a:r>
          </a:p>
          <a:p>
            <a:endParaRPr lang="en-NZ" dirty="0"/>
          </a:p>
          <a:p>
            <a:r>
              <a:rPr lang="en-NZ" dirty="0" smtClean="0"/>
              <a:t>The cards are designed so the students put the </a:t>
            </a:r>
            <a:r>
              <a:rPr lang="en-NZ" dirty="0" err="1" smtClean="0"/>
              <a:t>cation</a:t>
            </a:r>
            <a:r>
              <a:rPr lang="en-NZ" dirty="0" smtClean="0"/>
              <a:t> and anion in correct order. </a:t>
            </a:r>
          </a:p>
          <a:p>
            <a:r>
              <a:rPr lang="en-NZ" dirty="0" smtClean="0"/>
              <a:t>Keep the top border so students line them up in their correct columns to help them remember the charges of each ion. </a:t>
            </a:r>
          </a:p>
          <a:p>
            <a:endParaRPr lang="en-NZ" dirty="0"/>
          </a:p>
          <a:p>
            <a:r>
              <a:rPr lang="en-NZ" dirty="0" smtClean="0"/>
              <a:t>Once students are proficient they can move onto the standard cross and drop method.  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GZ Science Resources 2012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84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244</Words>
  <Application>Microsoft Office PowerPoint</Application>
  <PresentationFormat>On-screen Show (4:3)</PresentationFormat>
  <Paragraphs>93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Cambridge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12</cp:revision>
  <cp:lastPrinted>2014-05-26T01:15:08Z</cp:lastPrinted>
  <dcterms:created xsi:type="dcterms:W3CDTF">2012-05-18T00:35:43Z</dcterms:created>
  <dcterms:modified xsi:type="dcterms:W3CDTF">2014-05-26T01:15:16Z</dcterms:modified>
</cp:coreProperties>
</file>