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35"/>
  </p:notesMasterIdLst>
  <p:sldIdLst>
    <p:sldId id="256" r:id="rId2"/>
    <p:sldId id="436" r:id="rId3"/>
    <p:sldId id="437" r:id="rId4"/>
    <p:sldId id="438" r:id="rId5"/>
    <p:sldId id="439" r:id="rId6"/>
    <p:sldId id="440" r:id="rId7"/>
    <p:sldId id="387" r:id="rId8"/>
    <p:sldId id="388" r:id="rId9"/>
    <p:sldId id="389" r:id="rId10"/>
    <p:sldId id="441" r:id="rId11"/>
    <p:sldId id="391" r:id="rId12"/>
    <p:sldId id="390" r:id="rId13"/>
    <p:sldId id="432" r:id="rId14"/>
    <p:sldId id="368" r:id="rId15"/>
    <p:sldId id="434" r:id="rId16"/>
    <p:sldId id="435" r:id="rId17"/>
    <p:sldId id="369" r:id="rId18"/>
    <p:sldId id="370" r:id="rId19"/>
    <p:sldId id="372" r:id="rId20"/>
    <p:sldId id="371"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 id="385" r:id="rId3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9FB"/>
    <a:srgbClr val="EDF6F9"/>
    <a:srgbClr val="FFCC99"/>
    <a:srgbClr val="ECF4A2"/>
    <a:srgbClr val="F7FAD6"/>
    <a:srgbClr val="D7E4BD"/>
    <a:srgbClr val="EBF1DE"/>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85" autoAdjust="0"/>
    <p:restoredTop sz="94343" autoAdjust="0"/>
  </p:normalViewPr>
  <p:slideViewPr>
    <p:cSldViewPr>
      <p:cViewPr varScale="1">
        <p:scale>
          <a:sx n="73" d="100"/>
          <a:sy n="73" d="100"/>
        </p:scale>
        <p:origin x="900" y="72"/>
      </p:cViewPr>
      <p:guideLst>
        <p:guide orient="horz" pos="2160"/>
        <p:guide pos="2880"/>
      </p:guideLst>
    </p:cSldViewPr>
  </p:slideViewPr>
  <p:notesTextViewPr>
    <p:cViewPr>
      <p:scale>
        <a:sx n="1" d="1"/>
        <a:sy n="1" d="1"/>
      </p:scale>
      <p:origin x="0" y="0"/>
    </p:cViewPr>
  </p:notesTextViewPr>
  <p:sorterViewPr>
    <p:cViewPr>
      <p:scale>
        <a:sx n="100" d="100"/>
        <a:sy n="100" d="100"/>
      </p:scale>
      <p:origin x="0" y="-30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4768" tIns="47384" rIns="94768" bIns="47384" rtlCol="0"/>
          <a:lstStyle>
            <a:lvl1pPr algn="l">
              <a:defRPr sz="1200"/>
            </a:lvl1pPr>
          </a:lstStyle>
          <a:p>
            <a:endParaRPr lang="en-NZ"/>
          </a:p>
        </p:txBody>
      </p:sp>
      <p:sp>
        <p:nvSpPr>
          <p:cNvPr id="3" name="Date Placeholder 2"/>
          <p:cNvSpPr>
            <a:spLocks noGrp="1"/>
          </p:cNvSpPr>
          <p:nvPr>
            <p:ph type="dt" idx="1"/>
          </p:nvPr>
        </p:nvSpPr>
        <p:spPr>
          <a:xfrm>
            <a:off x="3850445" y="1"/>
            <a:ext cx="2945659" cy="496332"/>
          </a:xfrm>
          <a:prstGeom prst="rect">
            <a:avLst/>
          </a:prstGeom>
        </p:spPr>
        <p:txBody>
          <a:bodyPr vert="horz" lIns="94768" tIns="47384" rIns="94768" bIns="47384" rtlCol="0"/>
          <a:lstStyle>
            <a:lvl1pPr algn="r">
              <a:defRPr sz="1200"/>
            </a:lvl1pPr>
          </a:lstStyle>
          <a:p>
            <a:fld id="{DF87118E-F95A-4CE2-8373-9C056DF30DBD}" type="datetimeFigureOut">
              <a:rPr lang="en-NZ" smtClean="0"/>
              <a:t>22/10/2017</a:t>
            </a:fld>
            <a:endParaRPr lang="en-NZ"/>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4768" tIns="47384" rIns="94768" bIns="47384" rtlCol="0" anchor="ctr"/>
          <a:lstStyle/>
          <a:p>
            <a:endParaRPr lang="en-NZ"/>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4768" tIns="47384" rIns="94768" bIns="473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1" y="9428584"/>
            <a:ext cx="2945659" cy="496332"/>
          </a:xfrm>
          <a:prstGeom prst="rect">
            <a:avLst/>
          </a:prstGeom>
        </p:spPr>
        <p:txBody>
          <a:bodyPr vert="horz" lIns="94768" tIns="47384" rIns="94768" bIns="47384" rtlCol="0" anchor="b"/>
          <a:lstStyle>
            <a:lvl1pPr algn="l">
              <a:defRPr sz="1200"/>
            </a:lvl1pPr>
          </a:lstStyle>
          <a:p>
            <a:endParaRPr lang="en-NZ"/>
          </a:p>
        </p:txBody>
      </p:sp>
      <p:sp>
        <p:nvSpPr>
          <p:cNvPr id="7" name="Slide Number Placeholder 6"/>
          <p:cNvSpPr>
            <a:spLocks noGrp="1"/>
          </p:cNvSpPr>
          <p:nvPr>
            <p:ph type="sldNum" sz="quarter" idx="5"/>
          </p:nvPr>
        </p:nvSpPr>
        <p:spPr>
          <a:xfrm>
            <a:off x="3850445" y="9428584"/>
            <a:ext cx="2945659" cy="496332"/>
          </a:xfrm>
          <a:prstGeom prst="rect">
            <a:avLst/>
          </a:prstGeom>
        </p:spPr>
        <p:txBody>
          <a:bodyPr vert="horz" lIns="94768" tIns="47384" rIns="94768" bIns="47384" rtlCol="0" anchor="b"/>
          <a:lstStyle>
            <a:lvl1pPr algn="r">
              <a:defRPr sz="1200"/>
            </a:lvl1pPr>
          </a:lstStyle>
          <a:p>
            <a:fld id="{F8A1EBA5-B23D-48A2-8252-FF5ED3AA11DE}" type="slidenum">
              <a:rPr lang="en-NZ" smtClean="0"/>
              <a:t>‹#›</a:t>
            </a:fld>
            <a:endParaRPr lang="en-NZ"/>
          </a:p>
        </p:txBody>
      </p:sp>
    </p:spTree>
    <p:extLst>
      <p:ext uri="{BB962C8B-B14F-4D97-AF65-F5344CB8AC3E}">
        <p14:creationId xmlns:p14="http://schemas.microsoft.com/office/powerpoint/2010/main" val="129911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8A1EBA5-B23D-48A2-8252-FF5ED3AA11DE}" type="slidenum">
              <a:rPr lang="en-NZ" smtClean="0"/>
              <a:t>1</a:t>
            </a:fld>
            <a:endParaRPr lang="en-NZ"/>
          </a:p>
        </p:txBody>
      </p:sp>
    </p:spTree>
    <p:extLst>
      <p:ext uri="{BB962C8B-B14F-4D97-AF65-F5344CB8AC3E}">
        <p14:creationId xmlns:p14="http://schemas.microsoft.com/office/powerpoint/2010/main" val="3251409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A9F245-4AB8-4B86-87B7-5832CFD66350}" type="datetime1">
              <a:rPr lang="en-NZ" smtClean="0"/>
              <a:t>22/10/2017</a:t>
            </a:fld>
            <a:endParaRPr lang="en-NZ"/>
          </a:p>
        </p:txBody>
      </p:sp>
      <p:sp>
        <p:nvSpPr>
          <p:cNvPr id="5" name="Footer Placeholder 4"/>
          <p:cNvSpPr>
            <a:spLocks noGrp="1"/>
          </p:cNvSpPr>
          <p:nvPr>
            <p:ph type="ftr" sz="quarter" idx="11"/>
          </p:nvPr>
        </p:nvSpPr>
        <p:spPr/>
        <p:txBody>
          <a:bodyPr/>
          <a:lstStyle/>
          <a:p>
            <a:r>
              <a:rPr lang="en-NZ" smtClean="0"/>
              <a:t>GZ Science Resources 2014</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BA9C4-F6C9-4652-A3CB-EC0EA547FD29}" type="datetime1">
              <a:rPr lang="en-NZ" smtClean="0"/>
              <a:t>22/10/2017</a:t>
            </a:fld>
            <a:endParaRPr lang="en-NZ"/>
          </a:p>
        </p:txBody>
      </p:sp>
      <p:sp>
        <p:nvSpPr>
          <p:cNvPr id="5" name="Footer Placeholder 4"/>
          <p:cNvSpPr>
            <a:spLocks noGrp="1"/>
          </p:cNvSpPr>
          <p:nvPr>
            <p:ph type="ftr" sz="quarter" idx="11"/>
          </p:nvPr>
        </p:nvSpPr>
        <p:spPr/>
        <p:txBody>
          <a:bodyPr/>
          <a:lstStyle/>
          <a:p>
            <a:r>
              <a:rPr lang="en-NZ" smtClean="0"/>
              <a:t>GZ Science Resources 2014</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123619A-FAC2-4C67-89B0-7DB9A702C6F2}" type="datetime1">
              <a:rPr lang="en-NZ" smtClean="0"/>
              <a:t>22/10/2017</a:t>
            </a:fld>
            <a:endParaRPr lang="en-NZ"/>
          </a:p>
        </p:txBody>
      </p:sp>
      <p:sp>
        <p:nvSpPr>
          <p:cNvPr id="5" name="Footer Placeholder 4"/>
          <p:cNvSpPr>
            <a:spLocks noGrp="1"/>
          </p:cNvSpPr>
          <p:nvPr>
            <p:ph type="ftr" sz="quarter" idx="11"/>
          </p:nvPr>
        </p:nvSpPr>
        <p:spPr/>
        <p:txBody>
          <a:bodyPr/>
          <a:lstStyle/>
          <a:p>
            <a:r>
              <a:rPr lang="en-NZ" smtClean="0"/>
              <a:t>GZ Science Resources 2014</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5F25DA-E5C4-49E4-ADCA-18FDD5019894}" type="datetime1">
              <a:rPr lang="en-NZ" smtClean="0"/>
              <a:t>22/10/2017</a:t>
            </a:fld>
            <a:endParaRPr lang="en-NZ"/>
          </a:p>
        </p:txBody>
      </p:sp>
      <p:sp>
        <p:nvSpPr>
          <p:cNvPr id="5" name="Footer Placeholder 4"/>
          <p:cNvSpPr>
            <a:spLocks noGrp="1"/>
          </p:cNvSpPr>
          <p:nvPr>
            <p:ph type="ftr" sz="quarter" idx="11"/>
          </p:nvPr>
        </p:nvSpPr>
        <p:spPr/>
        <p:txBody>
          <a:bodyPr/>
          <a:lstStyle/>
          <a:p>
            <a:r>
              <a:rPr lang="en-NZ" smtClean="0"/>
              <a:t>GZ Science Resources 2014</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BAC802-C4A1-4EFB-937B-E7455BB879AF}" type="datetime1">
              <a:rPr lang="en-NZ" smtClean="0"/>
              <a:t>22/10/2017</a:t>
            </a:fld>
            <a:endParaRPr lang="en-NZ"/>
          </a:p>
        </p:txBody>
      </p:sp>
      <p:sp>
        <p:nvSpPr>
          <p:cNvPr id="5" name="Footer Placeholder 4"/>
          <p:cNvSpPr>
            <a:spLocks noGrp="1"/>
          </p:cNvSpPr>
          <p:nvPr>
            <p:ph type="ftr" sz="quarter" idx="11"/>
          </p:nvPr>
        </p:nvSpPr>
        <p:spPr/>
        <p:txBody>
          <a:bodyPr/>
          <a:lstStyle/>
          <a:p>
            <a:r>
              <a:rPr lang="en-NZ" smtClean="0"/>
              <a:t>GZ Science Resources 2014</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BE864DC-34DA-4705-9F55-B9CB8E277F01}" type="datetime1">
              <a:rPr lang="en-NZ" smtClean="0"/>
              <a:t>22/10/2017</a:t>
            </a:fld>
            <a:endParaRPr lang="en-NZ"/>
          </a:p>
        </p:txBody>
      </p:sp>
      <p:sp>
        <p:nvSpPr>
          <p:cNvPr id="6" name="Footer Placeholder 5"/>
          <p:cNvSpPr>
            <a:spLocks noGrp="1"/>
          </p:cNvSpPr>
          <p:nvPr>
            <p:ph type="ftr" sz="quarter" idx="11"/>
          </p:nvPr>
        </p:nvSpPr>
        <p:spPr/>
        <p:txBody>
          <a:bodyPr/>
          <a:lstStyle/>
          <a:p>
            <a:r>
              <a:rPr lang="en-NZ" smtClean="0"/>
              <a:t>GZ Science Resources 2014</a:t>
            </a:r>
            <a:endParaRPr lang="en-NZ"/>
          </a:p>
        </p:txBody>
      </p:sp>
      <p:sp>
        <p:nvSpPr>
          <p:cNvPr id="7" name="Slide Number Placeholder 6"/>
          <p:cNvSpPr>
            <a:spLocks noGrp="1"/>
          </p:cNvSpPr>
          <p:nvPr>
            <p:ph type="sldNum" sz="quarter" idx="12"/>
          </p:nvPr>
        </p:nvSpPr>
        <p:spPr/>
        <p:txBody>
          <a:bodyPr/>
          <a:lstStyle/>
          <a:p>
            <a:fld id="{A9733634-C35B-4CB9-8287-D9279767473E}" type="slidenum">
              <a:rPr lang="en-NZ" smtClean="0"/>
              <a:t>‹#›</a:t>
            </a:fld>
            <a:endParaRPr lang="en-NZ"/>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D64F9F-4AF1-4295-86AA-7A184F7254B8}" type="datetime1">
              <a:rPr lang="en-NZ" smtClean="0"/>
              <a:t>22/10/2017</a:t>
            </a:fld>
            <a:endParaRPr lang="en-NZ"/>
          </a:p>
        </p:txBody>
      </p:sp>
      <p:sp>
        <p:nvSpPr>
          <p:cNvPr id="8" name="Footer Placeholder 7"/>
          <p:cNvSpPr>
            <a:spLocks noGrp="1"/>
          </p:cNvSpPr>
          <p:nvPr>
            <p:ph type="ftr" sz="quarter" idx="11"/>
          </p:nvPr>
        </p:nvSpPr>
        <p:spPr/>
        <p:txBody>
          <a:bodyPr/>
          <a:lstStyle/>
          <a:p>
            <a:r>
              <a:rPr lang="en-NZ" smtClean="0"/>
              <a:t>GZ Science Resources 2014</a:t>
            </a:r>
            <a:endParaRPr lang="en-NZ"/>
          </a:p>
        </p:txBody>
      </p:sp>
      <p:sp>
        <p:nvSpPr>
          <p:cNvPr id="9" name="Slide Number Placeholder 8"/>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D15ADD-EA7C-4668-9F47-626193D37A1E}" type="datetime1">
              <a:rPr lang="en-NZ" smtClean="0"/>
              <a:t>22/10/2017</a:t>
            </a:fld>
            <a:endParaRPr lang="en-NZ"/>
          </a:p>
        </p:txBody>
      </p:sp>
      <p:sp>
        <p:nvSpPr>
          <p:cNvPr id="4" name="Footer Placeholder 3"/>
          <p:cNvSpPr>
            <a:spLocks noGrp="1"/>
          </p:cNvSpPr>
          <p:nvPr>
            <p:ph type="ftr" sz="quarter" idx="11"/>
          </p:nvPr>
        </p:nvSpPr>
        <p:spPr/>
        <p:txBody>
          <a:bodyPr/>
          <a:lstStyle/>
          <a:p>
            <a:r>
              <a:rPr lang="en-NZ" smtClean="0"/>
              <a:t>GZ Science Resources 2014</a:t>
            </a:r>
            <a:endParaRPr lang="en-NZ"/>
          </a:p>
        </p:txBody>
      </p:sp>
      <p:sp>
        <p:nvSpPr>
          <p:cNvPr id="5" name="Slide Number Placeholder 4"/>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38FACD1-8606-4CD6-AC8B-653B1266C640}" type="datetime1">
              <a:rPr lang="en-NZ" smtClean="0"/>
              <a:t>22/10/2017</a:t>
            </a:fld>
            <a:endParaRPr lang="en-NZ"/>
          </a:p>
        </p:txBody>
      </p:sp>
      <p:sp>
        <p:nvSpPr>
          <p:cNvPr id="3" name="Footer Placeholder 2"/>
          <p:cNvSpPr>
            <a:spLocks noGrp="1"/>
          </p:cNvSpPr>
          <p:nvPr>
            <p:ph type="ftr" sz="quarter" idx="11"/>
          </p:nvPr>
        </p:nvSpPr>
        <p:spPr/>
        <p:txBody>
          <a:bodyPr/>
          <a:lstStyle/>
          <a:p>
            <a:r>
              <a:rPr lang="en-NZ" smtClean="0"/>
              <a:t>GZ Science Resources 2014</a:t>
            </a:r>
            <a:endParaRPr lang="en-NZ"/>
          </a:p>
        </p:txBody>
      </p:sp>
      <p:sp>
        <p:nvSpPr>
          <p:cNvPr id="4" name="Slide Number Placeholder 3"/>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6B012AF-D27C-4DDA-B4F0-D2F5AC5081C4}" type="datetime1">
              <a:rPr lang="en-NZ" smtClean="0"/>
              <a:t>22/10/2017</a:t>
            </a:fld>
            <a:endParaRPr lang="en-NZ"/>
          </a:p>
        </p:txBody>
      </p:sp>
      <p:sp>
        <p:nvSpPr>
          <p:cNvPr id="6" name="Footer Placeholder 5"/>
          <p:cNvSpPr>
            <a:spLocks noGrp="1"/>
          </p:cNvSpPr>
          <p:nvPr>
            <p:ph type="ftr" sz="quarter" idx="11"/>
          </p:nvPr>
        </p:nvSpPr>
        <p:spPr/>
        <p:txBody>
          <a:bodyPr/>
          <a:lstStyle/>
          <a:p>
            <a:r>
              <a:rPr lang="en-NZ" smtClean="0"/>
              <a:t>GZ Science Resources 2014</a:t>
            </a:r>
            <a:endParaRPr lang="en-NZ"/>
          </a:p>
        </p:txBody>
      </p:sp>
      <p:sp>
        <p:nvSpPr>
          <p:cNvPr id="7" name="Slide Number Placeholder 6"/>
          <p:cNvSpPr>
            <a:spLocks noGrp="1"/>
          </p:cNvSpPr>
          <p:nvPr>
            <p:ph type="sldNum" sz="quarter" idx="12"/>
          </p:nvPr>
        </p:nvSpPr>
        <p:spPr/>
        <p:txBody>
          <a:bodyPr/>
          <a:lstStyle/>
          <a:p>
            <a:fld id="{A9733634-C35B-4CB9-8287-D9279767473E}" type="slidenum">
              <a:rPr lang="en-NZ" smtClean="0"/>
              <a:t>‹#›</a:t>
            </a:fld>
            <a:endParaRPr lang="en-NZ"/>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A59900-B2E7-41E7-BB97-15CBC8B8B070}" type="datetime1">
              <a:rPr lang="en-NZ" smtClean="0"/>
              <a:t>22/10/2017</a:t>
            </a:fld>
            <a:endParaRPr lang="en-NZ"/>
          </a:p>
        </p:txBody>
      </p:sp>
      <p:sp>
        <p:nvSpPr>
          <p:cNvPr id="6" name="Footer Placeholder 5"/>
          <p:cNvSpPr>
            <a:spLocks noGrp="1"/>
          </p:cNvSpPr>
          <p:nvPr>
            <p:ph type="ftr" sz="quarter" idx="11"/>
          </p:nvPr>
        </p:nvSpPr>
        <p:spPr/>
        <p:txBody>
          <a:bodyPr/>
          <a:lstStyle/>
          <a:p>
            <a:r>
              <a:rPr lang="en-NZ" smtClean="0"/>
              <a:t>GZ Science Resources 2014</a:t>
            </a:r>
            <a:endParaRPr lang="en-NZ"/>
          </a:p>
        </p:txBody>
      </p:sp>
      <p:sp>
        <p:nvSpPr>
          <p:cNvPr id="7" name="Slide Number Placeholder 6"/>
          <p:cNvSpPr>
            <a:spLocks noGrp="1"/>
          </p:cNvSpPr>
          <p:nvPr>
            <p:ph type="sldNum" sz="quarter" idx="12"/>
          </p:nvPr>
        </p:nvSpPr>
        <p:spPr/>
        <p:txBody>
          <a:bodyPr/>
          <a:lstStyle/>
          <a:p>
            <a:fld id="{A9733634-C35B-4CB9-8287-D9279767473E}" type="slidenum">
              <a:rPr lang="en-NZ" smtClean="0"/>
              <a:t>‹#›</a:t>
            </a:fld>
            <a:endParaRPr lang="en-NZ"/>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E8F1420-55CF-4A46-966C-27D7CF2F91C6}" type="datetime1">
              <a:rPr lang="en-NZ" smtClean="0"/>
              <a:t>22/10/2017</a:t>
            </a:fld>
            <a:endParaRPr lang="en-NZ"/>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NZ" smtClean="0"/>
              <a:t>GZ Science Resources 2014</a:t>
            </a:r>
            <a:endParaRPr lang="en-NZ"/>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9733634-C35B-4CB9-8287-D9279767473E}" type="slidenum">
              <a:rPr lang="en-NZ" smtClean="0"/>
              <a:t>‹#›</a:t>
            </a:fld>
            <a:endParaRPr lang="en-NZ"/>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theblueroom.bupa.com.au/healthier/healthy-eating"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ttp://abali.ru/wp-content/uploads/2013/03/zheludok_kishechnik.jpg"/>
          <p:cNvPicPr>
            <a:picLocks noChangeAspect="1" noChangeArrowheads="1"/>
          </p:cNvPicPr>
          <p:nvPr/>
        </p:nvPicPr>
        <p:blipFill rotWithShape="1">
          <a:blip r:embed="rId3">
            <a:extLst>
              <a:ext uri="{28A0092B-C50C-407E-A947-70E740481C1C}">
                <a14:useLocalDpi xmlns:a14="http://schemas.microsoft.com/office/drawing/2010/main" val="0"/>
              </a:ext>
            </a:extLst>
          </a:blip>
          <a:srcRect l="-1175" t="32259" r="264" b="13706"/>
          <a:stretch/>
        </p:blipFill>
        <p:spPr bwMode="auto">
          <a:xfrm>
            <a:off x="-180528" y="0"/>
            <a:ext cx="936104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static.ddmcdn.com/gif/0-optical-illusions-pulsing-burst-670.jpg"/>
          <p:cNvSpPr>
            <a:spLocks noChangeAspect="1" noChangeArrowheads="1"/>
          </p:cNvSpPr>
          <p:nvPr/>
        </p:nvSpPr>
        <p:spPr bwMode="auto">
          <a:xfrm>
            <a:off x="155575" y="-1485900"/>
            <a:ext cx="4724400" cy="3105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7" name="Picture 2" descr="https://cdn.welovesolo.com/wp-content/uploads/ui/31/p17eoepklk1e3rb4u1ak1o2sirh9-details.jpg"/>
          <p:cNvPicPr>
            <a:picLocks noChangeAspect="1" noChangeArrowheads="1"/>
          </p:cNvPicPr>
          <p:nvPr/>
        </p:nvPicPr>
        <p:blipFill>
          <a:blip r:embed="rId4">
            <a:clrChange>
              <a:clrFrom>
                <a:srgbClr val="EDEDED"/>
              </a:clrFrom>
              <a:clrTo>
                <a:srgbClr val="EDEDED">
                  <a:alpha val="0"/>
                </a:srgbClr>
              </a:clrTo>
            </a:clrChange>
            <a:extLst>
              <a:ext uri="{28A0092B-C50C-407E-A947-70E740481C1C}">
                <a14:useLocalDpi xmlns:a14="http://schemas.microsoft.com/office/drawing/2010/main" val="0"/>
              </a:ext>
            </a:extLst>
          </a:blip>
          <a:srcRect/>
          <a:stretch>
            <a:fillRect/>
          </a:stretch>
        </p:blipFill>
        <p:spPr bwMode="auto">
          <a:xfrm>
            <a:off x="6400800" y="0"/>
            <a:ext cx="2943225" cy="28006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98303" y="1183351"/>
            <a:ext cx="2114332" cy="830997"/>
          </a:xfrm>
          <a:prstGeom prst="rect">
            <a:avLst/>
          </a:prstGeom>
          <a:noFill/>
        </p:spPr>
        <p:txBody>
          <a:bodyPr wrap="square" rtlCol="0">
            <a:spAutoFit/>
          </a:bodyPr>
          <a:lstStyle/>
          <a:p>
            <a:pPr algn="ctr"/>
            <a:r>
              <a:rPr lang="en-NZ" sz="2400" b="1" dirty="0" smtClean="0">
                <a:solidFill>
                  <a:schemeClr val="bg1"/>
                </a:solidFill>
                <a:latin typeface="Century Gothic" panose="020B0502020202020204" pitchFamily="34" charset="0"/>
                <a:cs typeface="Andalus" panose="02020603050405020304" pitchFamily="18" charset="-78"/>
              </a:rPr>
              <a:t>2017</a:t>
            </a:r>
          </a:p>
          <a:p>
            <a:pPr algn="ctr"/>
            <a:r>
              <a:rPr lang="en-NZ" sz="2400" dirty="0" smtClean="0">
                <a:solidFill>
                  <a:schemeClr val="bg1"/>
                </a:solidFill>
                <a:latin typeface="Century Gothic" panose="020B0502020202020204" pitchFamily="34" charset="0"/>
                <a:cs typeface="Andalus" panose="02020603050405020304" pitchFamily="18" charset="-78"/>
              </a:rPr>
              <a:t>Version</a:t>
            </a:r>
            <a:endParaRPr lang="en-NZ" sz="2400" dirty="0">
              <a:solidFill>
                <a:schemeClr val="bg1"/>
              </a:solidFill>
              <a:latin typeface="Century Gothic" panose="020B0502020202020204" pitchFamily="34" charset="0"/>
              <a:cs typeface="Andalus" panose="02020603050405020304" pitchFamily="18" charset="-78"/>
            </a:endParaRPr>
          </a:p>
        </p:txBody>
      </p:sp>
      <p:sp>
        <p:nvSpPr>
          <p:cNvPr id="9" name="TextBox 8"/>
          <p:cNvSpPr txBox="1"/>
          <p:nvPr/>
        </p:nvSpPr>
        <p:spPr>
          <a:xfrm>
            <a:off x="-72009" y="4108770"/>
            <a:ext cx="9252521" cy="1446550"/>
          </a:xfrm>
          <a:prstGeom prst="rect">
            <a:avLst/>
          </a:prstGeom>
          <a:gradFill flip="none" rotWithShape="1">
            <a:gsLst>
              <a:gs pos="28000">
                <a:schemeClr val="accent4">
                  <a:lumMod val="60000"/>
                  <a:lumOff val="40000"/>
                </a:schemeClr>
              </a:gs>
              <a:gs pos="100000">
                <a:schemeClr val="tx2">
                  <a:lumMod val="20000"/>
                  <a:lumOff val="80000"/>
                </a:schemeClr>
              </a:gs>
              <a:gs pos="100000">
                <a:srgbClr val="FF0000"/>
              </a:gs>
            </a:gsLst>
            <a:lin ang="16200000" scaled="0"/>
            <a:tileRect/>
          </a:gradFill>
          <a:ln w="28575">
            <a:solidFill>
              <a:schemeClr val="tx1"/>
            </a:solidFill>
          </a:ln>
        </p:spPr>
        <p:txBody>
          <a:bodyPr wrap="square" rtlCol="0">
            <a:spAutoFit/>
          </a:bodyPr>
          <a:lstStyle/>
          <a:p>
            <a:pPr algn="ctr"/>
            <a:r>
              <a:rPr lang="en-NZ" sz="4400" b="1" dirty="0" smtClean="0">
                <a:latin typeface="Century Gothic" panose="020B0502020202020204" pitchFamily="34" charset="0"/>
              </a:rPr>
              <a:t>Food and Digestion</a:t>
            </a:r>
          </a:p>
          <a:p>
            <a:pPr algn="ctr"/>
            <a:r>
              <a:rPr lang="en-NZ" sz="4400" dirty="0" smtClean="0">
                <a:latin typeface="Century Gothic" panose="020B0502020202020204" pitchFamily="34" charset="0"/>
              </a:rPr>
              <a:t>Junior Science</a:t>
            </a:r>
          </a:p>
        </p:txBody>
      </p:sp>
      <p:pic>
        <p:nvPicPr>
          <p:cNvPr id="10" name="Picture 9"/>
          <p:cNvPicPr>
            <a:picLocks noChangeAspect="1"/>
          </p:cNvPicPr>
          <p:nvPr/>
        </p:nvPicPr>
        <p:blipFill>
          <a:blip r:embed="rId5">
            <a:clrChange>
              <a:clrFrom>
                <a:srgbClr val="FFFFFF"/>
              </a:clrFrom>
              <a:clrTo>
                <a:srgbClr val="FFFFFF">
                  <a:alpha val="0"/>
                </a:srgbClr>
              </a:clrTo>
            </a:clrChange>
            <a:grayscl/>
          </a:blip>
          <a:stretch>
            <a:fillRect/>
          </a:stretch>
        </p:blipFill>
        <p:spPr>
          <a:xfrm>
            <a:off x="8120994" y="5993866"/>
            <a:ext cx="802399" cy="679291"/>
          </a:xfrm>
          <a:prstGeom prst="rect">
            <a:avLst/>
          </a:prstGeom>
        </p:spPr>
      </p:pic>
    </p:spTree>
    <p:extLst>
      <p:ext uri="{BB962C8B-B14F-4D97-AF65-F5344CB8AC3E}">
        <p14:creationId xmlns:p14="http://schemas.microsoft.com/office/powerpoint/2010/main" val="556958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2" descr="http://www.photosinbox.com/download/paper-with-red-ribbon.jpg"/>
          <p:cNvPicPr>
            <a:picLocks noChangeAspect="1" noChangeArrowheads="1"/>
          </p:cNvPicPr>
          <p:nvPr/>
        </p:nvPicPr>
        <p:blipFill rotWithShape="1">
          <a:blip r:embed="rId2">
            <a:extLst>
              <a:ext uri="{28A0092B-C50C-407E-A947-70E740481C1C}">
                <a14:useLocalDpi xmlns:a14="http://schemas.microsoft.com/office/drawing/2010/main" val="0"/>
              </a:ext>
            </a:extLst>
          </a:blip>
          <a:srcRect l="15844" t="18419" r="16112" b="18295"/>
          <a:stretch/>
        </p:blipFill>
        <p:spPr bwMode="auto">
          <a:xfrm>
            <a:off x="0" y="5183"/>
            <a:ext cx="9119972" cy="6789313"/>
          </a:xfrm>
          <a:prstGeom prst="rect">
            <a:avLst/>
          </a:prstGeom>
          <a:noFill/>
          <a:ln>
            <a:noFill/>
          </a:ln>
          <a:extLst/>
        </p:spPr>
      </p:pic>
      <p:sp>
        <p:nvSpPr>
          <p:cNvPr id="2" name="TextBox 1"/>
          <p:cNvSpPr txBox="1"/>
          <p:nvPr/>
        </p:nvSpPr>
        <p:spPr>
          <a:xfrm>
            <a:off x="3419872" y="477083"/>
            <a:ext cx="5256584" cy="707886"/>
          </a:xfrm>
          <a:prstGeom prst="rect">
            <a:avLst/>
          </a:prstGeom>
          <a:solidFill>
            <a:schemeClr val="bg2"/>
          </a:solidFill>
          <a:ln>
            <a:solidFill>
              <a:schemeClr val="tx1"/>
            </a:solidFill>
          </a:ln>
        </p:spPr>
        <p:txBody>
          <a:bodyPr wrap="square" rtlCol="0">
            <a:spAutoFit/>
          </a:bodyPr>
          <a:lstStyle/>
          <a:p>
            <a:pPr algn="ctr"/>
            <a:r>
              <a:rPr lang="en-NZ" sz="2000" dirty="0" smtClean="0">
                <a:latin typeface="Calibri Light" panose="020F0302020204030204" pitchFamily="34" charset="0"/>
                <a:cs typeface="Calibri Light" panose="020F0302020204030204" pitchFamily="34" charset="0"/>
              </a:rPr>
              <a:t>All </a:t>
            </a:r>
            <a:r>
              <a:rPr lang="en-NZ" sz="2000" dirty="0">
                <a:latin typeface="Calibri Light" panose="020F0302020204030204" pitchFamily="34" charset="0"/>
                <a:cs typeface="Calibri Light" panose="020F0302020204030204" pitchFamily="34" charset="0"/>
              </a:rPr>
              <a:t>living things share the characteristics described in MRS C </a:t>
            </a:r>
            <a:r>
              <a:rPr lang="en-NZ" sz="2000" dirty="0" smtClean="0">
                <a:latin typeface="Calibri Light" panose="020F0302020204030204" pitchFamily="34" charset="0"/>
                <a:cs typeface="Calibri Light" panose="020F0302020204030204" pitchFamily="34" charset="0"/>
              </a:rPr>
              <a:t>GREN</a:t>
            </a:r>
            <a:endParaRPr lang="en-NZ" sz="2000" dirty="0">
              <a:latin typeface="Calibri Light" panose="020F0302020204030204" pitchFamily="34" charset="0"/>
              <a:cs typeface="Calibri Light" panose="020F0302020204030204" pitchFamily="34" charset="0"/>
            </a:endParaRPr>
          </a:p>
        </p:txBody>
      </p:sp>
      <p:pic>
        <p:nvPicPr>
          <p:cNvPr id="9" name="Picture 8"/>
          <p:cNvPicPr>
            <a:picLocks noChangeAspect="1"/>
          </p:cNvPicPr>
          <p:nvPr/>
        </p:nvPicPr>
        <p:blipFill>
          <a:blip r:embed="rId3">
            <a:duotone>
              <a:schemeClr val="bg2">
                <a:shade val="45000"/>
                <a:satMod val="135000"/>
              </a:schemeClr>
              <a:prstClr val="white"/>
            </a:duotone>
          </a:blip>
          <a:stretch>
            <a:fillRect/>
          </a:stretch>
        </p:blipFill>
        <p:spPr>
          <a:xfrm>
            <a:off x="463067" y="5779411"/>
            <a:ext cx="802399" cy="679291"/>
          </a:xfrm>
          <a:prstGeom prst="rect">
            <a:avLst/>
          </a:prstGeom>
        </p:spPr>
      </p:pic>
      <p:sp>
        <p:nvSpPr>
          <p:cNvPr id="12" name="TextBox 11"/>
          <p:cNvSpPr txBox="1"/>
          <p:nvPr/>
        </p:nvSpPr>
        <p:spPr>
          <a:xfrm rot="18885600">
            <a:off x="-436493" y="917242"/>
            <a:ext cx="3768582" cy="830997"/>
          </a:xfrm>
          <a:prstGeom prst="rect">
            <a:avLst/>
          </a:prstGeom>
          <a:noFill/>
        </p:spPr>
        <p:txBody>
          <a:bodyPr wrap="square" rtlCol="0">
            <a:spAutoFit/>
          </a:bodyPr>
          <a:lstStyle/>
          <a:p>
            <a:pPr algn="ctr"/>
            <a:r>
              <a:rPr lang="en-NZ" sz="2400" dirty="0" smtClean="0">
                <a:solidFill>
                  <a:schemeClr val="bg1"/>
                </a:solidFill>
                <a:latin typeface="Century Gothic" panose="020B0502020202020204" pitchFamily="34" charset="0"/>
                <a:cs typeface="Andalus" panose="02020603050405020304" pitchFamily="18" charset="-78"/>
              </a:rPr>
              <a:t>Background </a:t>
            </a:r>
          </a:p>
          <a:p>
            <a:pPr algn="ctr"/>
            <a:r>
              <a:rPr lang="en-NZ" sz="2400" dirty="0" smtClean="0">
                <a:solidFill>
                  <a:schemeClr val="bg1"/>
                </a:solidFill>
                <a:latin typeface="Century Gothic" panose="020B0502020202020204" pitchFamily="34" charset="0"/>
                <a:cs typeface="Andalus" panose="02020603050405020304" pitchFamily="18" charset="-78"/>
              </a:rPr>
              <a:t>Knowledge</a:t>
            </a:r>
            <a:endParaRPr lang="en-NZ" sz="2400" dirty="0">
              <a:solidFill>
                <a:schemeClr val="bg1"/>
              </a:solidFill>
              <a:latin typeface="Century Gothic" panose="020B0502020202020204" pitchFamily="34" charset="0"/>
              <a:cs typeface="Andalus" panose="02020603050405020304" pitchFamily="18" charset="-78"/>
            </a:endParaRPr>
          </a:p>
        </p:txBody>
      </p:sp>
      <p:pic>
        <p:nvPicPr>
          <p:cNvPr id="4" name="Picture 3"/>
          <p:cNvPicPr>
            <a:picLocks noChangeAspect="1"/>
          </p:cNvPicPr>
          <p:nvPr/>
        </p:nvPicPr>
        <p:blipFill>
          <a:blip r:embed="rId4"/>
          <a:stretch>
            <a:fillRect/>
          </a:stretch>
        </p:blipFill>
        <p:spPr>
          <a:xfrm>
            <a:off x="1842547" y="2132856"/>
            <a:ext cx="7038730" cy="4331526"/>
          </a:xfrm>
          <a:prstGeom prst="rect">
            <a:avLst/>
          </a:prstGeom>
        </p:spPr>
      </p:pic>
      <p:sp>
        <p:nvSpPr>
          <p:cNvPr id="5" name="TextBox 4"/>
          <p:cNvSpPr txBox="1"/>
          <p:nvPr/>
        </p:nvSpPr>
        <p:spPr>
          <a:xfrm>
            <a:off x="2627784" y="1412776"/>
            <a:ext cx="6120680" cy="646331"/>
          </a:xfrm>
          <a:prstGeom prst="rect">
            <a:avLst/>
          </a:prstGeom>
          <a:noFill/>
        </p:spPr>
        <p:txBody>
          <a:bodyPr wrap="square" rtlCol="0">
            <a:spAutoFit/>
          </a:bodyPr>
          <a:lstStyle/>
          <a:p>
            <a:r>
              <a:rPr lang="en-NZ" dirty="0" smtClean="0">
                <a:latin typeface="Calibri Light" panose="020F0302020204030204" pitchFamily="34" charset="0"/>
                <a:cs typeface="Calibri Light" panose="020F0302020204030204" pitchFamily="34" charset="0"/>
              </a:rPr>
              <a:t>The digestive system enables the human body to extract useful chemicals from the environment (Nutrition)</a:t>
            </a:r>
            <a:endParaRPr lang="en-NZ"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31858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body is made up of different organ systems</a:t>
            </a:r>
            <a:endParaRPr lang="en-NZ" sz="2000" b="1" dirty="0">
              <a:latin typeface="Calibri Light" panose="020F0302020204030204" pitchFamily="34" charset="0"/>
            </a:endParaRPr>
          </a:p>
        </p:txBody>
      </p:sp>
      <p:sp>
        <p:nvSpPr>
          <p:cNvPr id="5" name="Rectangle 4"/>
          <p:cNvSpPr/>
          <p:nvPr/>
        </p:nvSpPr>
        <p:spPr>
          <a:xfrm>
            <a:off x="467544" y="1772816"/>
            <a:ext cx="3088321" cy="4401205"/>
          </a:xfrm>
          <a:prstGeom prst="rect">
            <a:avLst/>
          </a:prstGeom>
        </p:spPr>
        <p:txBody>
          <a:bodyPr wrap="square">
            <a:spAutoFit/>
          </a:bodyPr>
          <a:lstStyle/>
          <a:p>
            <a:r>
              <a:rPr lang="en-NZ" sz="2000" dirty="0">
                <a:latin typeface="Calibri" panose="020F0502020204030204" pitchFamily="34" charset="0"/>
                <a:cs typeface="Calibri" panose="020F0502020204030204" pitchFamily="34" charset="0"/>
              </a:rPr>
              <a:t>Different tissues functioning together for a common purpose are called </a:t>
            </a:r>
            <a:r>
              <a:rPr lang="en-NZ" sz="2000" b="1" dirty="0">
                <a:latin typeface="Calibri" panose="020F0502020204030204" pitchFamily="34" charset="0"/>
                <a:cs typeface="Calibri" panose="020F0502020204030204" pitchFamily="34" charset="0"/>
              </a:rPr>
              <a:t>organs </a:t>
            </a:r>
            <a:r>
              <a:rPr lang="en-NZ" sz="2000" dirty="0">
                <a:latin typeface="Calibri" panose="020F0502020204030204" pitchFamily="34" charset="0"/>
                <a:cs typeface="Calibri" panose="020F0502020204030204" pitchFamily="34" charset="0"/>
              </a:rPr>
              <a:t>(</a:t>
            </a:r>
            <a:r>
              <a:rPr lang="en-NZ" sz="2000" dirty="0" err="1">
                <a:latin typeface="Calibri" panose="020F0502020204030204" pitchFamily="34" charset="0"/>
                <a:cs typeface="Calibri" panose="020F0502020204030204" pitchFamily="34" charset="0"/>
              </a:rPr>
              <a:t>eg</a:t>
            </a:r>
            <a:r>
              <a:rPr lang="en-NZ" sz="2000" dirty="0">
                <a:latin typeface="Calibri" panose="020F0502020204030204" pitchFamily="34" charset="0"/>
                <a:cs typeface="Calibri" panose="020F0502020204030204" pitchFamily="34" charset="0"/>
              </a:rPr>
              <a:t>, stomach, kidney, lung, heart). </a:t>
            </a:r>
            <a:endParaRPr lang="en-NZ" sz="2000" dirty="0" smtClean="0">
              <a:latin typeface="Calibri" panose="020F0502020204030204" pitchFamily="34" charset="0"/>
              <a:cs typeface="Calibri" panose="020F0502020204030204" pitchFamily="34" charset="0"/>
            </a:endParaRPr>
          </a:p>
          <a:p>
            <a:endParaRPr lang="en-NZ" sz="2000" dirty="0">
              <a:latin typeface="Calibri" panose="020F0502020204030204" pitchFamily="34" charset="0"/>
              <a:cs typeface="Calibri" panose="020F0502020204030204" pitchFamily="34" charset="0"/>
            </a:endParaRPr>
          </a:p>
          <a:p>
            <a:r>
              <a:rPr lang="en-NZ" sz="2000" b="1" dirty="0">
                <a:latin typeface="Calibri" panose="020F0502020204030204" pitchFamily="34" charset="0"/>
                <a:cs typeface="Calibri" panose="020F0502020204030204" pitchFamily="34" charset="0"/>
              </a:rPr>
              <a:t>Organ systems </a:t>
            </a:r>
            <a:r>
              <a:rPr lang="en-NZ" sz="2000" dirty="0">
                <a:latin typeface="Calibri" panose="020F0502020204030204" pitchFamily="34" charset="0"/>
                <a:cs typeface="Calibri" panose="020F0502020204030204" pitchFamily="34" charset="0"/>
              </a:rPr>
              <a:t>are composed of individual organs working together to accomplish a coordinated activity. For example, the </a:t>
            </a:r>
            <a:r>
              <a:rPr lang="en-NZ" sz="2000" dirty="0" smtClean="0">
                <a:latin typeface="Calibri" panose="020F0502020204030204" pitchFamily="34" charset="0"/>
                <a:cs typeface="Calibri" panose="020F0502020204030204" pitchFamily="34" charset="0"/>
              </a:rPr>
              <a:t>stomach, liver and intestines all </a:t>
            </a:r>
            <a:r>
              <a:rPr lang="en-NZ" sz="2000" dirty="0">
                <a:latin typeface="Calibri" panose="020F0502020204030204" pitchFamily="34" charset="0"/>
                <a:cs typeface="Calibri" panose="020F0502020204030204" pitchFamily="34" charset="0"/>
              </a:rPr>
              <a:t>play a role in </a:t>
            </a:r>
            <a:r>
              <a:rPr lang="en-NZ" sz="2000" dirty="0" smtClean="0">
                <a:latin typeface="Calibri" panose="020F0502020204030204" pitchFamily="34" charset="0"/>
                <a:cs typeface="Calibri" panose="020F0502020204030204" pitchFamily="34" charset="0"/>
              </a:rPr>
              <a:t>digestion</a:t>
            </a:r>
            <a:r>
              <a:rPr lang="en-NZ" dirty="0" smtClean="0"/>
              <a:t>. </a:t>
            </a:r>
            <a:endParaRPr lang="en-NZ" dirty="0"/>
          </a:p>
        </p:txBody>
      </p:sp>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7904" y="1772816"/>
            <a:ext cx="5085184"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217455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467543" y="1162866"/>
            <a:ext cx="8208912" cy="1015663"/>
          </a:xfrm>
          <a:prstGeom prst="rect">
            <a:avLst/>
          </a:prstGeom>
          <a:noFill/>
          <a:ln>
            <a:noFill/>
          </a:ln>
        </p:spPr>
        <p:txBody>
          <a:bodyPr wrap="square">
            <a:spAutoFit/>
          </a:bodyPr>
          <a:lstStyle/>
          <a:p>
            <a:r>
              <a:rPr lang="en-NZ" sz="2000" dirty="0">
                <a:latin typeface="Calibri" panose="020F0502020204030204" pitchFamily="34" charset="0"/>
                <a:cs typeface="Calibri" panose="020F0502020204030204" pitchFamily="34" charset="0"/>
              </a:rPr>
              <a:t>Animals are made of complex </a:t>
            </a:r>
            <a:r>
              <a:rPr lang="en-NZ" sz="2000" b="1" dirty="0">
                <a:latin typeface="Calibri" panose="020F0502020204030204" pitchFamily="34" charset="0"/>
                <a:cs typeface="Calibri" panose="020F0502020204030204" pitchFamily="34" charset="0"/>
              </a:rPr>
              <a:t>systems of cells</a:t>
            </a:r>
            <a:r>
              <a:rPr lang="en-NZ" sz="2000" dirty="0">
                <a:latin typeface="Calibri" panose="020F0502020204030204" pitchFamily="34" charset="0"/>
                <a:cs typeface="Calibri" panose="020F0502020204030204" pitchFamily="34" charset="0"/>
              </a:rPr>
              <a:t>, which must be able to perform all of life’s processes and work in a coordinated fashion to maintain </a:t>
            </a:r>
            <a:r>
              <a:rPr lang="en-NZ" sz="2000" dirty="0" smtClean="0">
                <a:latin typeface="Calibri" panose="020F0502020204030204" pitchFamily="34" charset="0"/>
                <a:cs typeface="Calibri" panose="020F0502020204030204" pitchFamily="34" charset="0"/>
              </a:rPr>
              <a:t>a </a:t>
            </a:r>
            <a:r>
              <a:rPr lang="en-NZ" sz="2000" dirty="0">
                <a:latin typeface="Calibri" panose="020F0502020204030204" pitchFamily="34" charset="0"/>
                <a:cs typeface="Calibri" panose="020F0502020204030204" pitchFamily="34" charset="0"/>
              </a:rPr>
              <a:t>stable internal </a:t>
            </a:r>
            <a:r>
              <a:rPr lang="en-NZ" sz="2000" dirty="0" smtClean="0">
                <a:latin typeface="Calibri" panose="020F0502020204030204" pitchFamily="34" charset="0"/>
                <a:cs typeface="Calibri" panose="020F0502020204030204" pitchFamily="34" charset="0"/>
              </a:rPr>
              <a:t>environment. (</a:t>
            </a:r>
            <a:r>
              <a:rPr lang="en-NZ" sz="2000" b="1" dirty="0" smtClean="0">
                <a:latin typeface="Calibri" panose="020F0502020204030204" pitchFamily="34" charset="0"/>
                <a:cs typeface="Calibri" panose="020F0502020204030204" pitchFamily="34" charset="0"/>
              </a:rPr>
              <a:t>homeostasis)</a:t>
            </a:r>
            <a:endParaRPr lang="en-NZ" sz="2000" dirty="0" smtClean="0">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527" t="15061" r="7259"/>
          <a:stretch/>
        </p:blipFill>
        <p:spPr bwMode="auto">
          <a:xfrm>
            <a:off x="3635896" y="2428439"/>
            <a:ext cx="5316038" cy="447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51520" y="3385989"/>
            <a:ext cx="3168352" cy="3170099"/>
          </a:xfrm>
          <a:prstGeom prst="rect">
            <a:avLst/>
          </a:prstGeom>
          <a:solidFill>
            <a:schemeClr val="accent3">
              <a:lumMod val="20000"/>
              <a:lumOff val="80000"/>
            </a:schemeClr>
          </a:solidFill>
          <a:ln>
            <a:solidFill>
              <a:schemeClr val="tx1"/>
            </a:solidFill>
          </a:ln>
        </p:spPr>
        <p:txBody>
          <a:bodyPr wrap="square" rtlCol="0">
            <a:spAutoFit/>
          </a:bodyPr>
          <a:lstStyle/>
          <a:p>
            <a:r>
              <a:rPr lang="en-NZ" sz="2000" dirty="0" smtClean="0">
                <a:latin typeface="Calibri" panose="020F0502020204030204" pitchFamily="34" charset="0"/>
                <a:cs typeface="Calibri" panose="020F0502020204030204" pitchFamily="34" charset="0"/>
              </a:rPr>
              <a:t>                                  During a </a:t>
            </a:r>
            <a:r>
              <a:rPr lang="en-NZ" sz="2000" dirty="0">
                <a:latin typeface="Calibri" panose="020F0502020204030204" pitchFamily="34" charset="0"/>
                <a:cs typeface="Calibri" panose="020F0502020204030204" pitchFamily="34" charset="0"/>
              </a:rPr>
              <a:t>human’s </a:t>
            </a:r>
            <a:r>
              <a:rPr lang="en-NZ" sz="2000" dirty="0" smtClean="0">
                <a:latin typeface="Calibri" panose="020F0502020204030204" pitchFamily="34" charset="0"/>
                <a:cs typeface="Calibri" panose="020F0502020204030204" pitchFamily="34" charset="0"/>
              </a:rPr>
              <a:t>early development</a:t>
            </a:r>
            <a:r>
              <a:rPr lang="en-NZ" sz="2000" dirty="0">
                <a:latin typeface="Calibri" panose="020F0502020204030204" pitchFamily="34" charset="0"/>
                <a:cs typeface="Calibri" panose="020F0502020204030204" pitchFamily="34" charset="0"/>
              </a:rPr>
              <a:t>, groups of cells </a:t>
            </a:r>
            <a:r>
              <a:rPr lang="en-NZ" sz="2000" dirty="0" smtClean="0">
                <a:latin typeface="Calibri" panose="020F0502020204030204" pitchFamily="34" charset="0"/>
                <a:cs typeface="Calibri" panose="020F0502020204030204" pitchFamily="34" charset="0"/>
              </a:rPr>
              <a:t>specialise </a:t>
            </a:r>
            <a:r>
              <a:rPr lang="en-NZ" sz="2000" dirty="0">
                <a:latin typeface="Calibri" panose="020F0502020204030204" pitchFamily="34" charset="0"/>
                <a:cs typeface="Calibri" panose="020F0502020204030204" pitchFamily="34" charset="0"/>
              </a:rPr>
              <a:t>into three </a:t>
            </a:r>
            <a:r>
              <a:rPr lang="en-NZ" sz="2000" dirty="0" smtClean="0">
                <a:latin typeface="Calibri" panose="020F0502020204030204" pitchFamily="34" charset="0"/>
                <a:cs typeface="Calibri" panose="020F0502020204030204" pitchFamily="34" charset="0"/>
              </a:rPr>
              <a:t>layers</a:t>
            </a:r>
            <a:r>
              <a:rPr lang="en-NZ" sz="2000" dirty="0">
                <a:latin typeface="Calibri" panose="020F0502020204030204" pitchFamily="34" charset="0"/>
                <a:cs typeface="Calibri" panose="020F0502020204030204" pitchFamily="34" charset="0"/>
              </a:rPr>
              <a:t>. These </a:t>
            </a:r>
            <a:r>
              <a:rPr lang="en-NZ" sz="2000" dirty="0" smtClean="0">
                <a:latin typeface="Calibri" panose="020F0502020204030204" pitchFamily="34" charset="0"/>
                <a:cs typeface="Calibri" panose="020F0502020204030204" pitchFamily="34" charset="0"/>
              </a:rPr>
              <a:t>three layers then </a:t>
            </a:r>
            <a:r>
              <a:rPr lang="en-NZ" sz="2000" b="1" dirty="0" smtClean="0">
                <a:latin typeface="Calibri" panose="020F0502020204030204" pitchFamily="34" charset="0"/>
                <a:cs typeface="Calibri" panose="020F0502020204030204" pitchFamily="34" charset="0"/>
              </a:rPr>
              <a:t>differentiate</a:t>
            </a:r>
            <a:r>
              <a:rPr lang="en-NZ" sz="2000" dirty="0" smtClean="0">
                <a:latin typeface="Calibri" panose="020F0502020204030204" pitchFamily="34" charset="0"/>
                <a:cs typeface="Calibri" panose="020F0502020204030204" pitchFamily="34" charset="0"/>
              </a:rPr>
              <a:t> (change) into </a:t>
            </a:r>
            <a:r>
              <a:rPr lang="en-NZ" sz="2000" dirty="0">
                <a:latin typeface="Calibri" panose="020F0502020204030204" pitchFamily="34" charset="0"/>
                <a:cs typeface="Calibri" panose="020F0502020204030204" pitchFamily="34" charset="0"/>
              </a:rPr>
              <a:t>a number of </a:t>
            </a:r>
            <a:r>
              <a:rPr lang="en-NZ" sz="2000" dirty="0" smtClean="0">
                <a:latin typeface="Calibri" panose="020F0502020204030204" pitchFamily="34" charset="0"/>
                <a:cs typeface="Calibri" panose="020F0502020204030204" pitchFamily="34" charset="0"/>
              </a:rPr>
              <a:t>specialised </a:t>
            </a:r>
            <a:r>
              <a:rPr lang="en-NZ" sz="2000" dirty="0">
                <a:latin typeface="Calibri" panose="020F0502020204030204" pitchFamily="34" charset="0"/>
                <a:cs typeface="Calibri" panose="020F0502020204030204" pitchFamily="34" charset="0"/>
              </a:rPr>
              <a:t>cells and tissues. Tissues are groups of cells similar in structure and function </a:t>
            </a:r>
            <a:r>
              <a:rPr lang="en-NZ" sz="2000" dirty="0" smtClean="0">
                <a:latin typeface="Calibri" panose="020F0502020204030204" pitchFamily="34" charset="0"/>
                <a:cs typeface="Calibri" panose="020F0502020204030204" pitchFamily="34" charset="0"/>
              </a:rPr>
              <a:t>.</a:t>
            </a:r>
            <a:endParaRPr lang="en-NZ" sz="2000" dirty="0">
              <a:latin typeface="Calibri" panose="020F0502020204030204" pitchFamily="34" charset="0"/>
              <a:cs typeface="Calibri" panose="020F0502020204030204" pitchFamily="34" charset="0"/>
            </a:endParaRPr>
          </a:p>
        </p:txBody>
      </p:sp>
      <p:sp>
        <p:nvSpPr>
          <p:cNvPr id="9" name="TextBox 8"/>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body is made up of different organ systems</a:t>
            </a:r>
            <a:endParaRPr lang="en-NZ" sz="2000" b="1" dirty="0">
              <a:latin typeface="Calibri Light" panose="020F0302020204030204" pitchFamily="34" charset="0"/>
            </a:endParaRPr>
          </a:p>
        </p:txBody>
      </p:sp>
      <p:pic>
        <p:nvPicPr>
          <p:cNvPr id="8" name="Picture 7"/>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pic>
        <p:nvPicPr>
          <p:cNvPr id="11" name="Picture 2" descr="Image result for extra inform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99" y="2428439"/>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073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body is made up of different organ systems</a:t>
            </a:r>
            <a:endParaRPr lang="en-NZ" sz="2000" b="1" dirty="0">
              <a:latin typeface="Calibri Light" panose="020F0302020204030204" pitchFamily="34" charset="0"/>
            </a:endParaRPr>
          </a:p>
        </p:txBody>
      </p:sp>
      <p:sp>
        <p:nvSpPr>
          <p:cNvPr id="3" name="Rectangle 2"/>
          <p:cNvSpPr/>
          <p:nvPr/>
        </p:nvSpPr>
        <p:spPr>
          <a:xfrm>
            <a:off x="1049930" y="1233499"/>
            <a:ext cx="2074106" cy="1440160"/>
          </a:xfrm>
          <a:prstGeom prst="rect">
            <a:avLst/>
          </a:prstGeom>
          <a:solidFill>
            <a:srgbClr val="C00000"/>
          </a:solid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3674485" y="1233499"/>
            <a:ext cx="1961912" cy="1440160"/>
          </a:xfrm>
          <a:prstGeom prst="rect">
            <a:avLst/>
          </a:prstGeom>
          <a:solidFill>
            <a:srgbClr val="FF0000"/>
          </a:solid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6186846" y="1208299"/>
            <a:ext cx="1921726" cy="1440160"/>
          </a:xfrm>
          <a:prstGeom prst="rect">
            <a:avLst/>
          </a:prstGeom>
          <a:solidFill>
            <a:srgbClr val="FFC000"/>
          </a:solid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a:off x="6178666" y="3212976"/>
            <a:ext cx="1929907" cy="1440160"/>
          </a:xfrm>
          <a:prstGeom prst="rect">
            <a:avLst/>
          </a:prstGeom>
          <a:solidFill>
            <a:srgbClr val="FFFF00"/>
          </a:solid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6178665" y="5175129"/>
            <a:ext cx="1929907" cy="1440160"/>
          </a:xfrm>
          <a:prstGeom prst="rect">
            <a:avLst/>
          </a:prstGeom>
          <a:solidFill>
            <a:srgbClr val="92D050"/>
          </a:solid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3635896" y="5175165"/>
            <a:ext cx="2016224" cy="1440160"/>
          </a:xfrm>
          <a:prstGeom prst="rect">
            <a:avLst/>
          </a:prstGeom>
          <a:solidFill>
            <a:srgbClr val="00B050"/>
          </a:solid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extBox 13"/>
          <p:cNvSpPr txBox="1"/>
          <p:nvPr/>
        </p:nvSpPr>
        <p:spPr>
          <a:xfrm>
            <a:off x="1403648" y="1484784"/>
            <a:ext cx="1440160" cy="707886"/>
          </a:xfrm>
          <a:prstGeom prst="rect">
            <a:avLst/>
          </a:prstGeom>
          <a:noFill/>
        </p:spPr>
        <p:txBody>
          <a:bodyPr wrap="square" rtlCol="0">
            <a:spAutoFit/>
          </a:bodyPr>
          <a:lstStyle/>
          <a:p>
            <a:r>
              <a:rPr lang="en-NZ" sz="4000" b="1" dirty="0" smtClean="0">
                <a:solidFill>
                  <a:schemeClr val="bg1"/>
                </a:solidFill>
                <a:latin typeface="Century Gothic" panose="020B0502020202020204" pitchFamily="34" charset="0"/>
              </a:rPr>
              <a:t>Body</a:t>
            </a:r>
            <a:endParaRPr lang="en-NZ" sz="4000" b="1" dirty="0">
              <a:solidFill>
                <a:schemeClr val="bg1"/>
              </a:solidFill>
              <a:latin typeface="Century Gothic" panose="020B0502020202020204" pitchFamily="34" charset="0"/>
            </a:endParaRPr>
          </a:p>
        </p:txBody>
      </p:sp>
      <p:sp>
        <p:nvSpPr>
          <p:cNvPr id="15" name="TextBox 14"/>
          <p:cNvSpPr txBox="1"/>
          <p:nvPr/>
        </p:nvSpPr>
        <p:spPr>
          <a:xfrm>
            <a:off x="3935361" y="1428660"/>
            <a:ext cx="1440160" cy="830997"/>
          </a:xfrm>
          <a:prstGeom prst="rect">
            <a:avLst/>
          </a:prstGeom>
          <a:noFill/>
        </p:spPr>
        <p:txBody>
          <a:bodyPr wrap="square" rtlCol="0">
            <a:spAutoFit/>
          </a:bodyPr>
          <a:lstStyle/>
          <a:p>
            <a:pPr algn="ctr"/>
            <a:r>
              <a:rPr lang="en-NZ" sz="2400" b="1" dirty="0" smtClean="0">
                <a:latin typeface="Century Gothic" panose="020B0502020202020204" pitchFamily="34" charset="0"/>
                <a:cs typeface="Calibri" panose="020F0502020204030204" pitchFamily="34" charset="0"/>
              </a:rPr>
              <a:t>Organ</a:t>
            </a:r>
          </a:p>
          <a:p>
            <a:pPr algn="ctr"/>
            <a:r>
              <a:rPr lang="en-NZ" sz="2400" b="1" dirty="0" smtClean="0">
                <a:latin typeface="Century Gothic" panose="020B0502020202020204" pitchFamily="34" charset="0"/>
                <a:cs typeface="Calibri" panose="020F0502020204030204" pitchFamily="34" charset="0"/>
              </a:rPr>
              <a:t>Systems</a:t>
            </a:r>
            <a:endParaRPr lang="en-NZ" sz="2400" b="1" dirty="0">
              <a:latin typeface="Century Gothic" panose="020B0502020202020204" pitchFamily="34" charset="0"/>
              <a:cs typeface="Calibri" panose="020F0502020204030204" pitchFamily="34" charset="0"/>
            </a:endParaRPr>
          </a:p>
        </p:txBody>
      </p:sp>
      <p:sp>
        <p:nvSpPr>
          <p:cNvPr id="16" name="TextBox 15"/>
          <p:cNvSpPr txBox="1"/>
          <p:nvPr/>
        </p:nvSpPr>
        <p:spPr>
          <a:xfrm>
            <a:off x="6516328" y="1606502"/>
            <a:ext cx="1440160" cy="523220"/>
          </a:xfrm>
          <a:prstGeom prst="rect">
            <a:avLst/>
          </a:prstGeom>
          <a:noFill/>
        </p:spPr>
        <p:txBody>
          <a:bodyPr wrap="square" rtlCol="0">
            <a:spAutoFit/>
          </a:bodyPr>
          <a:lstStyle/>
          <a:p>
            <a:pPr algn="ctr"/>
            <a:r>
              <a:rPr lang="en-NZ" sz="2800" b="1" dirty="0" smtClean="0">
                <a:latin typeface="Century Gothic" panose="020B0502020202020204" pitchFamily="34" charset="0"/>
              </a:rPr>
              <a:t>Organs</a:t>
            </a:r>
            <a:endParaRPr lang="en-NZ" sz="2800" b="1" dirty="0">
              <a:latin typeface="Century Gothic" panose="020B0502020202020204" pitchFamily="34" charset="0"/>
            </a:endParaRPr>
          </a:p>
        </p:txBody>
      </p:sp>
      <p:sp>
        <p:nvSpPr>
          <p:cNvPr id="17" name="TextBox 16"/>
          <p:cNvSpPr txBox="1"/>
          <p:nvPr/>
        </p:nvSpPr>
        <p:spPr>
          <a:xfrm>
            <a:off x="6423538" y="3671446"/>
            <a:ext cx="1440160" cy="523220"/>
          </a:xfrm>
          <a:prstGeom prst="rect">
            <a:avLst/>
          </a:prstGeom>
          <a:noFill/>
        </p:spPr>
        <p:txBody>
          <a:bodyPr wrap="square" rtlCol="0">
            <a:spAutoFit/>
          </a:bodyPr>
          <a:lstStyle/>
          <a:p>
            <a:pPr algn="ctr"/>
            <a:r>
              <a:rPr lang="en-NZ" sz="2800" b="1" dirty="0" smtClean="0">
                <a:latin typeface="Century Gothic" panose="020B0502020202020204" pitchFamily="34" charset="0"/>
              </a:rPr>
              <a:t>Tissues</a:t>
            </a:r>
            <a:endParaRPr lang="en-NZ" sz="2800" b="1" dirty="0">
              <a:latin typeface="Century Gothic" panose="020B0502020202020204" pitchFamily="34" charset="0"/>
            </a:endParaRPr>
          </a:p>
        </p:txBody>
      </p:sp>
      <p:sp>
        <p:nvSpPr>
          <p:cNvPr id="18" name="TextBox 17"/>
          <p:cNvSpPr txBox="1"/>
          <p:nvPr/>
        </p:nvSpPr>
        <p:spPr>
          <a:xfrm>
            <a:off x="6423538" y="5633599"/>
            <a:ext cx="1440160" cy="523220"/>
          </a:xfrm>
          <a:prstGeom prst="rect">
            <a:avLst/>
          </a:prstGeom>
          <a:noFill/>
        </p:spPr>
        <p:txBody>
          <a:bodyPr wrap="square" rtlCol="0">
            <a:spAutoFit/>
          </a:bodyPr>
          <a:lstStyle/>
          <a:p>
            <a:pPr algn="ctr"/>
            <a:r>
              <a:rPr lang="en-NZ" sz="2800" b="1" dirty="0" smtClean="0">
                <a:latin typeface="Century Gothic" panose="020B0502020202020204" pitchFamily="34" charset="0"/>
              </a:rPr>
              <a:t>Cells</a:t>
            </a:r>
            <a:endParaRPr lang="en-NZ" sz="2800" b="1" dirty="0">
              <a:latin typeface="Century Gothic" panose="020B0502020202020204" pitchFamily="34" charset="0"/>
            </a:endParaRPr>
          </a:p>
        </p:txBody>
      </p:sp>
      <p:sp>
        <p:nvSpPr>
          <p:cNvPr id="19" name="TextBox 18"/>
          <p:cNvSpPr txBox="1"/>
          <p:nvPr/>
        </p:nvSpPr>
        <p:spPr>
          <a:xfrm>
            <a:off x="3761424" y="5718236"/>
            <a:ext cx="1560600" cy="400110"/>
          </a:xfrm>
          <a:prstGeom prst="rect">
            <a:avLst/>
          </a:prstGeom>
          <a:noFill/>
        </p:spPr>
        <p:txBody>
          <a:bodyPr wrap="square" rtlCol="0">
            <a:spAutoFit/>
          </a:bodyPr>
          <a:lstStyle/>
          <a:p>
            <a:pPr algn="ctr"/>
            <a:r>
              <a:rPr lang="en-NZ" sz="2000" b="1" dirty="0" smtClean="0">
                <a:latin typeface="Century Gothic" panose="020B0502020202020204" pitchFamily="34" charset="0"/>
              </a:rPr>
              <a:t>organelles</a:t>
            </a:r>
            <a:endParaRPr lang="en-NZ" sz="2000" b="1" dirty="0">
              <a:latin typeface="Century Gothic" panose="020B0502020202020204" pitchFamily="34" charset="0"/>
            </a:endParaRPr>
          </a:p>
        </p:txBody>
      </p:sp>
      <p:sp>
        <p:nvSpPr>
          <p:cNvPr id="20" name="Right Arrow 19"/>
          <p:cNvSpPr/>
          <p:nvPr/>
        </p:nvSpPr>
        <p:spPr>
          <a:xfrm>
            <a:off x="3107962" y="1728742"/>
            <a:ext cx="887973" cy="35394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Right Arrow 20"/>
          <p:cNvSpPr/>
          <p:nvPr/>
        </p:nvSpPr>
        <p:spPr>
          <a:xfrm>
            <a:off x="5628355" y="1691140"/>
            <a:ext cx="887973" cy="35394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ight Arrow 21"/>
          <p:cNvSpPr/>
          <p:nvPr/>
        </p:nvSpPr>
        <p:spPr>
          <a:xfrm rot="5400000">
            <a:off x="6699631" y="2889216"/>
            <a:ext cx="887973" cy="35394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ight Arrow 22"/>
          <p:cNvSpPr/>
          <p:nvPr/>
        </p:nvSpPr>
        <p:spPr>
          <a:xfrm rot="5400000">
            <a:off x="6715350" y="4903249"/>
            <a:ext cx="887973" cy="35394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ight Arrow 23"/>
          <p:cNvSpPr/>
          <p:nvPr/>
        </p:nvSpPr>
        <p:spPr>
          <a:xfrm rot="10800000">
            <a:off x="5303242" y="5718236"/>
            <a:ext cx="887973" cy="35394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TextBox 24"/>
          <p:cNvSpPr txBox="1"/>
          <p:nvPr/>
        </p:nvSpPr>
        <p:spPr>
          <a:xfrm>
            <a:off x="279970" y="3168902"/>
            <a:ext cx="3168352" cy="3477875"/>
          </a:xfrm>
          <a:prstGeom prst="rect">
            <a:avLst/>
          </a:prstGeom>
          <a:noFill/>
        </p:spPr>
        <p:txBody>
          <a:bodyPr wrap="square" rtlCol="0">
            <a:spAutoFit/>
          </a:bodyPr>
          <a:lstStyle/>
          <a:p>
            <a:r>
              <a:rPr lang="en-NZ" sz="2000" dirty="0" smtClean="0">
                <a:latin typeface="Calibri" panose="020F0502020204030204" pitchFamily="34" charset="0"/>
                <a:cs typeface="Calibri" panose="020F0502020204030204" pitchFamily="34" charset="0"/>
              </a:rPr>
              <a:t>The order of organisation in a body starts with organ systems (</a:t>
            </a:r>
            <a:r>
              <a:rPr lang="en-NZ" sz="2000" dirty="0" err="1" smtClean="0">
                <a:latin typeface="Calibri" panose="020F0502020204030204" pitchFamily="34" charset="0"/>
                <a:cs typeface="Calibri" panose="020F0502020204030204" pitchFamily="34" charset="0"/>
              </a:rPr>
              <a:t>e.g</a:t>
            </a:r>
            <a:r>
              <a:rPr lang="en-NZ" sz="2000" dirty="0" smtClean="0">
                <a:latin typeface="Calibri" panose="020F0502020204030204" pitchFamily="34" charset="0"/>
                <a:cs typeface="Calibri" panose="020F0502020204030204" pitchFamily="34" charset="0"/>
              </a:rPr>
              <a:t> digestive) that are made up of organs (e.g. stomach, liver). Each organ is made up of one or more type of tissue (e.g. muscle) which in turn is made up of specialist cells. Each cell is comprised of smaller parts called organelles.</a:t>
            </a:r>
            <a:endParaRPr lang="en-NZ" sz="2000" dirty="0">
              <a:latin typeface="Calibri" panose="020F0502020204030204" pitchFamily="34" charset="0"/>
              <a:cs typeface="Calibri" panose="020F0502020204030204" pitchFamily="34" charset="0"/>
            </a:endParaRPr>
          </a:p>
        </p:txBody>
      </p:sp>
      <p:pic>
        <p:nvPicPr>
          <p:cNvPr id="26" name="Picture 25"/>
          <p:cNvPicPr>
            <a:picLocks noChangeAspect="1"/>
          </p:cNvPicPr>
          <p:nvPr/>
        </p:nvPicPr>
        <p:blipFill>
          <a:blip r:embed="rId2">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740394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digestive system</a:t>
            </a:r>
            <a:endParaRPr lang="en-NZ" sz="2000" b="1" dirty="0">
              <a:latin typeface="Calibri Light" panose="020F0302020204030204" pitchFamily="34" charset="0"/>
            </a:endParaRPr>
          </a:p>
        </p:txBody>
      </p:sp>
      <p:sp>
        <p:nvSpPr>
          <p:cNvPr id="5" name="TextBox 4"/>
          <p:cNvSpPr txBox="1"/>
          <p:nvPr/>
        </p:nvSpPr>
        <p:spPr>
          <a:xfrm>
            <a:off x="323528" y="1221933"/>
            <a:ext cx="2376264" cy="5293757"/>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The </a:t>
            </a:r>
            <a:r>
              <a:rPr lang="en-US" sz="2000" b="1" dirty="0">
                <a:latin typeface="Calibri" panose="020F0502020204030204" pitchFamily="34" charset="0"/>
                <a:cs typeface="Calibri" panose="020F0502020204030204" pitchFamily="34" charset="0"/>
              </a:rPr>
              <a:t>digestive system</a:t>
            </a:r>
            <a:r>
              <a:rPr lang="en-US" sz="2000" dirty="0">
                <a:latin typeface="Calibri" panose="020F0502020204030204" pitchFamily="34" charset="0"/>
                <a:cs typeface="Calibri" panose="020F0502020204030204" pitchFamily="34" charset="0"/>
              </a:rPr>
              <a:t> converts foods to simple substances that can be absorbed and used by the cells of the body. It is composed of the mouth, pharynx, </a:t>
            </a:r>
            <a:r>
              <a:rPr lang="en-US" sz="2000" dirty="0" err="1" smtClean="0">
                <a:latin typeface="Calibri" panose="020F0502020204030204" pitchFamily="34" charset="0"/>
                <a:cs typeface="Calibri" panose="020F0502020204030204" pitchFamily="34" charset="0"/>
              </a:rPr>
              <a:t>oesophagus</a:t>
            </a:r>
            <a:r>
              <a:rPr lang="en-US" sz="2000" dirty="0">
                <a:latin typeface="Calibri" panose="020F0502020204030204" pitchFamily="34" charset="0"/>
                <a:cs typeface="Calibri" panose="020F0502020204030204" pitchFamily="34" charset="0"/>
              </a:rPr>
              <a:t>, stomach, small intestine and large intestine and is aided by several accessory organs (liver, gall bladder, and pancreas).</a:t>
            </a:r>
          </a:p>
          <a:p>
            <a:endParaRPr lang="en-NZ"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780"/>
          <a:stretch/>
        </p:blipFill>
        <p:spPr bwMode="auto">
          <a:xfrm>
            <a:off x="2699792" y="1772816"/>
            <a:ext cx="6204942" cy="4191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1113530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67544" y="415015"/>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journey of food through the body</a:t>
            </a:r>
            <a:endParaRPr lang="en-NZ" sz="2000" b="1" dirty="0">
              <a:latin typeface="Calibri Light" panose="020F0302020204030204" pitchFamily="34" charset="0"/>
            </a:endParaRPr>
          </a:p>
        </p:txBody>
      </p:sp>
      <p:pic>
        <p:nvPicPr>
          <p:cNvPr id="3" name="Picture 5" descr="human digestive system "/>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708578" y="1390003"/>
            <a:ext cx="6408389" cy="448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255849" y="1279609"/>
            <a:ext cx="3391155" cy="4708981"/>
          </a:xfrm>
          <a:prstGeom prst="rect">
            <a:avLst/>
          </a:prstGeom>
          <a:noFill/>
        </p:spPr>
        <p:txBody>
          <a:bodyPr wrap="square" rtlCol="0">
            <a:spAutoFit/>
          </a:bodyPr>
          <a:lstStyle/>
          <a:p>
            <a:r>
              <a:rPr lang="en-NZ" sz="2000" dirty="0" smtClean="0">
                <a:latin typeface="Calibri" panose="020F0502020204030204" pitchFamily="34" charset="0"/>
                <a:cs typeface="Calibri" panose="020F0502020204030204" pitchFamily="34" charset="0"/>
              </a:rPr>
              <a:t>In summary the food enters the mouth (</a:t>
            </a:r>
            <a:r>
              <a:rPr lang="en-NZ" sz="2000" b="1" dirty="0" smtClean="0">
                <a:latin typeface="Calibri" panose="020F0502020204030204" pitchFamily="34" charset="0"/>
                <a:cs typeface="Calibri" panose="020F0502020204030204" pitchFamily="34" charset="0"/>
              </a:rPr>
              <a:t>ingestion</a:t>
            </a:r>
            <a:r>
              <a:rPr lang="en-NZ" sz="2000" dirty="0" smtClean="0">
                <a:latin typeface="Calibri" panose="020F0502020204030204" pitchFamily="34" charset="0"/>
                <a:cs typeface="Calibri" panose="020F0502020204030204" pitchFamily="34" charset="0"/>
              </a:rPr>
              <a:t>) and is broken into smaller pieces by the teeth and saliva then the stomach and various enzymes and acid (</a:t>
            </a:r>
            <a:r>
              <a:rPr lang="en-NZ" sz="2000" b="1" dirty="0" smtClean="0">
                <a:latin typeface="Calibri" panose="020F0502020204030204" pitchFamily="34" charset="0"/>
                <a:cs typeface="Calibri" panose="020F0502020204030204" pitchFamily="34" charset="0"/>
              </a:rPr>
              <a:t>digestion</a:t>
            </a:r>
            <a:r>
              <a:rPr lang="en-NZ" sz="2000" dirty="0" smtClean="0">
                <a:latin typeface="Calibri" panose="020F0502020204030204" pitchFamily="34" charset="0"/>
                <a:cs typeface="Calibri" panose="020F0502020204030204" pitchFamily="34" charset="0"/>
              </a:rPr>
              <a:t>). The small intestine is where most of the food passes into the blood stream (</a:t>
            </a:r>
            <a:r>
              <a:rPr lang="en-NZ" sz="2000" b="1" dirty="0" smtClean="0">
                <a:latin typeface="Calibri" panose="020F0502020204030204" pitchFamily="34" charset="0"/>
                <a:cs typeface="Calibri" panose="020F0502020204030204" pitchFamily="34" charset="0"/>
              </a:rPr>
              <a:t>absorption</a:t>
            </a:r>
            <a:r>
              <a:rPr lang="en-NZ" sz="2000" dirty="0" smtClean="0">
                <a:latin typeface="Calibri" panose="020F0502020204030204" pitchFamily="34" charset="0"/>
                <a:cs typeface="Calibri" panose="020F0502020204030204" pitchFamily="34" charset="0"/>
              </a:rPr>
              <a:t>) and further down in the large intestine the water is reclaimed. The waste products from the digestive system are then passed out of the body (</a:t>
            </a:r>
            <a:r>
              <a:rPr lang="en-NZ" sz="2000" b="1" dirty="0" smtClean="0">
                <a:latin typeface="Calibri" panose="020F0502020204030204" pitchFamily="34" charset="0"/>
                <a:cs typeface="Calibri" panose="020F0502020204030204" pitchFamily="34" charset="0"/>
              </a:rPr>
              <a:t>egestion</a:t>
            </a:r>
            <a:r>
              <a:rPr lang="en-NZ" sz="2000" dirty="0" smtClean="0">
                <a:latin typeface="Calibri" panose="020F0502020204030204" pitchFamily="34" charset="0"/>
                <a:cs typeface="Calibri" panose="020F0502020204030204" pitchFamily="34" charset="0"/>
              </a:rPr>
              <a:t>)</a:t>
            </a:r>
            <a:endParaRPr lang="en-NZ" sz="20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2127380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67544" y="415015"/>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journey of food through the body</a:t>
            </a:r>
            <a:endParaRPr lang="en-NZ" sz="2000" b="1" dirty="0">
              <a:latin typeface="Calibri Light" panose="020F0302020204030204" pitchFamily="34" charset="0"/>
            </a:endParaRPr>
          </a:p>
        </p:txBody>
      </p:sp>
      <p:sp>
        <p:nvSpPr>
          <p:cNvPr id="6" name="TextBox 5"/>
          <p:cNvSpPr txBox="1"/>
          <p:nvPr/>
        </p:nvSpPr>
        <p:spPr>
          <a:xfrm>
            <a:off x="5652120" y="1772816"/>
            <a:ext cx="3247139" cy="3785652"/>
          </a:xfrm>
          <a:prstGeom prst="rect">
            <a:avLst/>
          </a:prstGeom>
          <a:noFill/>
        </p:spPr>
        <p:txBody>
          <a:bodyPr wrap="square" rtlCol="0">
            <a:spAutoFit/>
          </a:bodyPr>
          <a:lstStyle/>
          <a:p>
            <a:r>
              <a:rPr lang="en-NZ" sz="2000" dirty="0" smtClean="0">
                <a:latin typeface="Calibri" panose="020F0502020204030204" pitchFamily="34" charset="0"/>
                <a:cs typeface="Calibri" panose="020F0502020204030204" pitchFamily="34" charset="0"/>
              </a:rPr>
              <a:t>Various parts of the food are digested and absorbed in different parts of the digestive system. </a:t>
            </a:r>
          </a:p>
          <a:p>
            <a:r>
              <a:rPr lang="en-NZ" sz="2000" dirty="0" smtClean="0">
                <a:latin typeface="Calibri" panose="020F0502020204030204" pitchFamily="34" charset="0"/>
                <a:cs typeface="Calibri" panose="020F0502020204030204" pitchFamily="34" charset="0"/>
              </a:rPr>
              <a:t>The body produces different enzymes and substances, such as acid, which break down all the components of the food. </a:t>
            </a:r>
          </a:p>
          <a:p>
            <a:r>
              <a:rPr lang="en-NZ" sz="2000" dirty="0" smtClean="0">
                <a:latin typeface="Calibri" panose="020F0502020204030204" pitchFamily="34" charset="0"/>
                <a:cs typeface="Calibri" panose="020F0502020204030204" pitchFamily="34" charset="0"/>
              </a:rPr>
              <a:t>We also have numerous “helpful” bacteria which also help digest the food.</a:t>
            </a:r>
            <a:endParaRPr lang="en-NZ" sz="20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duotone>
              <a:schemeClr val="bg2">
                <a:shade val="45000"/>
                <a:satMod val="135000"/>
              </a:schemeClr>
              <a:prstClr val="white"/>
            </a:duotone>
          </a:blip>
          <a:stretch>
            <a:fillRect/>
          </a:stretch>
        </p:blipFill>
        <p:spPr>
          <a:xfrm>
            <a:off x="8275256" y="6151867"/>
            <a:ext cx="802399" cy="679291"/>
          </a:xfrm>
          <a:prstGeom prst="rect">
            <a:avLst/>
          </a:prstGeom>
        </p:spPr>
      </p:pic>
      <p:pic>
        <p:nvPicPr>
          <p:cNvPr id="1026" name="Picture 2" descr="http://www.sinagol.com/Images/Content/4862226858705144813.jpg?maxwidth=700&amp;maxheight=1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037554"/>
            <a:ext cx="4171985" cy="5793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97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67544" y="477083"/>
            <a:ext cx="8208912" cy="707886"/>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Digestion breaks large </a:t>
            </a:r>
            <a:r>
              <a:rPr lang="en-NZ" sz="2000" b="1" dirty="0">
                <a:latin typeface="Calibri Light" panose="020F0302020204030204" pitchFamily="34" charset="0"/>
              </a:rPr>
              <a:t>molecules of food into </a:t>
            </a:r>
            <a:r>
              <a:rPr lang="en-NZ" sz="2000" b="1" dirty="0" smtClean="0">
                <a:latin typeface="Calibri Light" panose="020F0302020204030204" pitchFamily="34" charset="0"/>
              </a:rPr>
              <a:t>small ones</a:t>
            </a:r>
            <a:r>
              <a:rPr lang="en-NZ" sz="2000" b="1" dirty="0">
                <a:latin typeface="Calibri Light" panose="020F0302020204030204" pitchFamily="34" charset="0"/>
              </a:rPr>
              <a:t>, which can then pass </a:t>
            </a:r>
            <a:r>
              <a:rPr lang="en-NZ" sz="2000" b="1" dirty="0" smtClean="0">
                <a:latin typeface="Calibri Light" panose="020F0302020204030204" pitchFamily="34" charset="0"/>
              </a:rPr>
              <a:t>through the </a:t>
            </a:r>
            <a:r>
              <a:rPr lang="en-NZ" sz="2000" b="1" dirty="0">
                <a:latin typeface="Calibri Light" panose="020F0302020204030204" pitchFamily="34" charset="0"/>
              </a:rPr>
              <a:t>wall of the gut into the </a:t>
            </a:r>
            <a:r>
              <a:rPr lang="en-NZ" sz="2000" b="1" dirty="0" smtClean="0">
                <a:latin typeface="Calibri Light" panose="020F0302020204030204" pitchFamily="34" charset="0"/>
              </a:rPr>
              <a:t>blood.</a:t>
            </a:r>
            <a:endParaRPr lang="en-NZ" sz="2000" b="1" dirty="0">
              <a:latin typeface="Calibri Light" panose="020F0302020204030204" pitchFamily="34" charset="0"/>
            </a:endParaRPr>
          </a:p>
        </p:txBody>
      </p:sp>
      <p:sp>
        <p:nvSpPr>
          <p:cNvPr id="4" name="Text Box 4"/>
          <p:cNvSpPr txBox="1">
            <a:spLocks noChangeArrowheads="1"/>
          </p:cNvSpPr>
          <p:nvPr/>
        </p:nvSpPr>
        <p:spPr bwMode="auto">
          <a:xfrm>
            <a:off x="589731" y="1696616"/>
            <a:ext cx="4038600" cy="1169551"/>
          </a:xfrm>
          <a:prstGeom prst="rect">
            <a:avLst/>
          </a:prstGeom>
          <a:solidFill>
            <a:srgbClr val="CDFCA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dirty="0">
                <a:solidFill>
                  <a:srgbClr val="000000"/>
                </a:solidFill>
                <a:latin typeface="Calibri" panose="020F0502020204030204" pitchFamily="34" charset="0"/>
                <a:cs typeface="Calibri" panose="020F0502020204030204" pitchFamily="34" charset="0"/>
              </a:rPr>
              <a:t>Ingestion</a:t>
            </a:r>
          </a:p>
          <a:p>
            <a:pPr eaLnBrk="1" hangingPunct="1">
              <a:spcBef>
                <a:spcPct val="50000"/>
              </a:spcBef>
            </a:pPr>
            <a:r>
              <a:rPr lang="en-US" sz="2000" dirty="0">
                <a:solidFill>
                  <a:srgbClr val="000000"/>
                </a:solidFill>
                <a:latin typeface="Calibri" panose="020F0502020204030204" pitchFamily="34" charset="0"/>
                <a:cs typeface="Calibri" panose="020F0502020204030204" pitchFamily="34" charset="0"/>
              </a:rPr>
              <a:t>How we take in food using our mouths</a:t>
            </a:r>
          </a:p>
        </p:txBody>
      </p:sp>
      <p:sp>
        <p:nvSpPr>
          <p:cNvPr id="5" name="Text Box 5"/>
          <p:cNvSpPr txBox="1">
            <a:spLocks noChangeArrowheads="1"/>
          </p:cNvSpPr>
          <p:nvPr/>
        </p:nvSpPr>
        <p:spPr bwMode="auto">
          <a:xfrm>
            <a:off x="589731" y="3068216"/>
            <a:ext cx="4038600" cy="861774"/>
          </a:xfrm>
          <a:prstGeom prst="rect">
            <a:avLst/>
          </a:prstGeom>
          <a:solidFill>
            <a:srgbClr val="CDFCA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dirty="0">
                <a:solidFill>
                  <a:srgbClr val="000000"/>
                </a:solidFill>
                <a:latin typeface="Calibri" panose="020F0502020204030204" pitchFamily="34" charset="0"/>
                <a:cs typeface="Calibri" panose="020F0502020204030204" pitchFamily="34" charset="0"/>
              </a:rPr>
              <a:t>Digestion</a:t>
            </a:r>
          </a:p>
          <a:p>
            <a:pPr eaLnBrk="1" hangingPunct="1">
              <a:spcBef>
                <a:spcPct val="50000"/>
              </a:spcBef>
            </a:pPr>
            <a:r>
              <a:rPr lang="en-US" sz="2000" dirty="0">
                <a:solidFill>
                  <a:srgbClr val="000000"/>
                </a:solidFill>
                <a:latin typeface="Calibri" panose="020F0502020204030204" pitchFamily="34" charset="0"/>
                <a:cs typeface="Calibri" panose="020F0502020204030204" pitchFamily="34" charset="0"/>
              </a:rPr>
              <a:t>Breaking food into smaller pieces</a:t>
            </a:r>
          </a:p>
        </p:txBody>
      </p:sp>
      <p:sp>
        <p:nvSpPr>
          <p:cNvPr id="6" name="Text Box 6"/>
          <p:cNvSpPr txBox="1">
            <a:spLocks noChangeArrowheads="1"/>
          </p:cNvSpPr>
          <p:nvPr/>
        </p:nvSpPr>
        <p:spPr bwMode="auto">
          <a:xfrm>
            <a:off x="589731" y="4135016"/>
            <a:ext cx="4038600" cy="861774"/>
          </a:xfrm>
          <a:prstGeom prst="rect">
            <a:avLst/>
          </a:prstGeom>
          <a:solidFill>
            <a:srgbClr val="CDFCA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dirty="0">
                <a:solidFill>
                  <a:srgbClr val="000000"/>
                </a:solidFill>
                <a:latin typeface="Calibri" panose="020F0502020204030204" pitchFamily="34" charset="0"/>
                <a:cs typeface="Calibri" panose="020F0502020204030204" pitchFamily="34" charset="0"/>
              </a:rPr>
              <a:t>Absorption</a:t>
            </a:r>
          </a:p>
          <a:p>
            <a:pPr eaLnBrk="1" hangingPunct="1">
              <a:spcBef>
                <a:spcPct val="50000"/>
              </a:spcBef>
            </a:pPr>
            <a:r>
              <a:rPr lang="en-US" sz="2000" dirty="0">
                <a:solidFill>
                  <a:srgbClr val="000000"/>
                </a:solidFill>
                <a:latin typeface="Calibri" panose="020F0502020204030204" pitchFamily="34" charset="0"/>
                <a:cs typeface="Calibri" panose="020F0502020204030204" pitchFamily="34" charset="0"/>
              </a:rPr>
              <a:t>Taking food into the blood</a:t>
            </a:r>
          </a:p>
        </p:txBody>
      </p:sp>
      <p:sp>
        <p:nvSpPr>
          <p:cNvPr id="7" name="Text Box 7"/>
          <p:cNvSpPr txBox="1">
            <a:spLocks noChangeArrowheads="1"/>
          </p:cNvSpPr>
          <p:nvPr/>
        </p:nvSpPr>
        <p:spPr bwMode="auto">
          <a:xfrm>
            <a:off x="589731" y="4973216"/>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p>
        </p:txBody>
      </p:sp>
      <p:sp>
        <p:nvSpPr>
          <p:cNvPr id="8" name="Text Box 8"/>
          <p:cNvSpPr txBox="1">
            <a:spLocks noChangeArrowheads="1"/>
          </p:cNvSpPr>
          <p:nvPr/>
        </p:nvSpPr>
        <p:spPr bwMode="auto">
          <a:xfrm>
            <a:off x="589731" y="5278016"/>
            <a:ext cx="4038600" cy="861774"/>
          </a:xfrm>
          <a:prstGeom prst="rect">
            <a:avLst/>
          </a:prstGeom>
          <a:solidFill>
            <a:srgbClr val="CDFCA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dirty="0">
                <a:solidFill>
                  <a:srgbClr val="000000"/>
                </a:solidFill>
                <a:latin typeface="Calibri" panose="020F0502020204030204" pitchFamily="34" charset="0"/>
                <a:cs typeface="Calibri" panose="020F0502020204030204" pitchFamily="34" charset="0"/>
              </a:rPr>
              <a:t>Egestion</a:t>
            </a:r>
          </a:p>
          <a:p>
            <a:pPr eaLnBrk="1" hangingPunct="1">
              <a:spcBef>
                <a:spcPct val="50000"/>
              </a:spcBef>
            </a:pPr>
            <a:r>
              <a:rPr lang="en-US" sz="2000" dirty="0">
                <a:solidFill>
                  <a:srgbClr val="000000"/>
                </a:solidFill>
                <a:latin typeface="Calibri" panose="020F0502020204030204" pitchFamily="34" charset="0"/>
                <a:cs typeface="Calibri" panose="020F0502020204030204" pitchFamily="34" charset="0"/>
              </a:rPr>
              <a:t>Removal of food from the anus</a:t>
            </a:r>
          </a:p>
        </p:txBody>
      </p:sp>
      <p:pic>
        <p:nvPicPr>
          <p:cNvPr id="9" name="Picture 8" descr="hu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131" y="1772816"/>
            <a:ext cx="3743325"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1"/>
          <p:cNvSpPr txBox="1">
            <a:spLocks noChangeArrowheads="1"/>
          </p:cNvSpPr>
          <p:nvPr/>
        </p:nvSpPr>
        <p:spPr bwMode="auto">
          <a:xfrm>
            <a:off x="7600131" y="5735216"/>
            <a:ext cx="53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b="1">
                <a:latin typeface="Arial Rounded MT Bold" pitchFamily="34" charset="0"/>
              </a:rPr>
              <a:t>anus</a:t>
            </a:r>
          </a:p>
        </p:txBody>
      </p:sp>
      <p:sp>
        <p:nvSpPr>
          <p:cNvPr id="11" name="AutoShape 12"/>
          <p:cNvSpPr>
            <a:spLocks noChangeArrowheads="1"/>
          </p:cNvSpPr>
          <p:nvPr/>
        </p:nvSpPr>
        <p:spPr bwMode="auto">
          <a:xfrm>
            <a:off x="6914331" y="5887616"/>
            <a:ext cx="152400" cy="76200"/>
          </a:xfrm>
          <a:prstGeom prst="flowChartManualOperation">
            <a:avLst/>
          </a:prstGeom>
          <a:solidFill>
            <a:srgbClr val="A04C4A"/>
          </a:solidFill>
          <a:ln w="9525">
            <a:solidFill>
              <a:srgbClr val="A04C4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2" name="Line 13"/>
          <p:cNvSpPr>
            <a:spLocks noChangeShapeType="1"/>
          </p:cNvSpPr>
          <p:nvPr/>
        </p:nvSpPr>
        <p:spPr bwMode="auto">
          <a:xfrm flipH="1">
            <a:off x="6914331" y="5887616"/>
            <a:ext cx="6858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3" name="Line 15"/>
          <p:cNvSpPr>
            <a:spLocks noChangeShapeType="1"/>
          </p:cNvSpPr>
          <p:nvPr/>
        </p:nvSpPr>
        <p:spPr bwMode="auto">
          <a:xfrm>
            <a:off x="4628331" y="2230016"/>
            <a:ext cx="1676400" cy="5334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4" name="Line 16"/>
          <p:cNvSpPr>
            <a:spLocks noChangeShapeType="1"/>
          </p:cNvSpPr>
          <p:nvPr/>
        </p:nvSpPr>
        <p:spPr bwMode="auto">
          <a:xfrm>
            <a:off x="4628331" y="3449216"/>
            <a:ext cx="2286000" cy="9144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5" name="Line 17"/>
          <p:cNvSpPr>
            <a:spLocks noChangeShapeType="1"/>
          </p:cNvSpPr>
          <p:nvPr/>
        </p:nvSpPr>
        <p:spPr bwMode="auto">
          <a:xfrm>
            <a:off x="4628331" y="4439816"/>
            <a:ext cx="2057400" cy="4572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6" name="Line 18"/>
          <p:cNvSpPr>
            <a:spLocks noChangeShapeType="1"/>
          </p:cNvSpPr>
          <p:nvPr/>
        </p:nvSpPr>
        <p:spPr bwMode="auto">
          <a:xfrm>
            <a:off x="4628331" y="4439816"/>
            <a:ext cx="2133600" cy="9144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7" name="Line 19"/>
          <p:cNvSpPr>
            <a:spLocks noChangeShapeType="1"/>
          </p:cNvSpPr>
          <p:nvPr/>
        </p:nvSpPr>
        <p:spPr bwMode="auto">
          <a:xfrm>
            <a:off x="4628331" y="5735216"/>
            <a:ext cx="2209800" cy="1524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9" name="Slide Number Placeholder 2"/>
          <p:cNvSpPr txBox="1">
            <a:spLocks/>
          </p:cNvSpPr>
          <p:nvPr/>
        </p:nvSpPr>
        <p:spPr>
          <a:xfrm>
            <a:off x="3991088" y="6250163"/>
            <a:ext cx="1161826"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733634-C35B-4CB9-8287-D9279767473E}" type="slidenum">
              <a:rPr lang="en-NZ" smtClean="0"/>
              <a:pPr/>
              <a:t>17</a:t>
            </a:fld>
            <a:endParaRPr lang="en-NZ" dirty="0"/>
          </a:p>
        </p:txBody>
      </p:sp>
      <p:pic>
        <p:nvPicPr>
          <p:cNvPr id="21" name="Picture 20"/>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2519986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5" descr="ah6a192"/>
          <p:cNvPicPr>
            <a:picLocks noChangeAspect="1" noChangeArrowheads="1"/>
          </p:cNvPicPr>
          <p:nvPr/>
        </p:nvPicPr>
        <p:blipFill>
          <a:blip r:embed="rId2">
            <a:extLst>
              <a:ext uri="{28A0092B-C50C-407E-A947-70E740481C1C}">
                <a14:useLocalDpi xmlns:a14="http://schemas.microsoft.com/office/drawing/2010/main" val="0"/>
              </a:ext>
            </a:extLst>
          </a:blip>
          <a:srcRect b="9030"/>
          <a:stretch>
            <a:fillRect/>
          </a:stretch>
        </p:blipFill>
        <p:spPr bwMode="auto">
          <a:xfrm>
            <a:off x="3779912" y="3311982"/>
            <a:ext cx="4896543" cy="332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460648" y="1052736"/>
            <a:ext cx="7423720" cy="4093428"/>
          </a:xfrm>
          <a:prstGeom prst="rect">
            <a:avLst/>
          </a:prstGeom>
          <a:noFill/>
          <a:ln>
            <a:noFill/>
          </a:ln>
          <a:effectLs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FontTx/>
              <a:buAutoNum type="arabicPeriod"/>
            </a:pPr>
            <a:r>
              <a:rPr lang="en-US" sz="2000" dirty="0">
                <a:latin typeface="Calibri" panose="020F0502020204030204" pitchFamily="34" charset="0"/>
                <a:cs typeface="Calibri" panose="020F0502020204030204" pitchFamily="34" charset="0"/>
              </a:rPr>
              <a:t>Canine and incisors teeth rip, tear and bite pieces of the food.</a:t>
            </a:r>
          </a:p>
          <a:p>
            <a:pPr eaLnBrk="1" hangingPunct="1">
              <a:spcBef>
                <a:spcPct val="50000"/>
              </a:spcBef>
              <a:buFontTx/>
              <a:buAutoNum type="arabicPeriod"/>
            </a:pPr>
            <a:r>
              <a:rPr lang="en-US" sz="2000" dirty="0">
                <a:latin typeface="Calibri" panose="020F0502020204030204" pitchFamily="34" charset="0"/>
                <a:cs typeface="Calibri" panose="020F0502020204030204" pitchFamily="34" charset="0"/>
              </a:rPr>
              <a:t>Suitable sized pieces of food enter the mouth.</a:t>
            </a:r>
          </a:p>
          <a:p>
            <a:pPr eaLnBrk="1" hangingPunct="1">
              <a:spcBef>
                <a:spcPct val="50000"/>
              </a:spcBef>
              <a:buFontTx/>
              <a:buAutoNum type="arabicPeriod"/>
            </a:pPr>
            <a:r>
              <a:rPr lang="en-US" sz="2000" dirty="0">
                <a:latin typeface="Calibri" panose="020F0502020204030204" pitchFamily="34" charset="0"/>
                <a:cs typeface="Calibri" panose="020F0502020204030204" pitchFamily="34" charset="0"/>
              </a:rPr>
              <a:t>Pre-molars and molars grind the food into smaller pieces.</a:t>
            </a:r>
          </a:p>
          <a:p>
            <a:pPr eaLnBrk="1" hangingPunct="1">
              <a:spcBef>
                <a:spcPct val="50000"/>
              </a:spcBef>
              <a:buFontTx/>
              <a:buAutoNum type="arabicPeriod"/>
            </a:pPr>
            <a:r>
              <a:rPr lang="en-US" sz="2000" dirty="0">
                <a:latin typeface="Calibri" panose="020F0502020204030204" pitchFamily="34" charset="0"/>
                <a:cs typeface="Calibri" panose="020F0502020204030204" pitchFamily="34" charset="0"/>
              </a:rPr>
              <a:t>Saliva is mixed with the food from the saliva glands.</a:t>
            </a:r>
          </a:p>
          <a:p>
            <a:pPr eaLnBrk="1" hangingPunct="1">
              <a:spcBef>
                <a:spcPct val="50000"/>
              </a:spcBef>
              <a:buFontTx/>
              <a:buAutoNum type="arabicPeriod"/>
            </a:pPr>
            <a:r>
              <a:rPr lang="en-US" sz="2000" dirty="0">
                <a:latin typeface="Calibri" panose="020F0502020204030204" pitchFamily="34" charset="0"/>
                <a:cs typeface="Calibri" panose="020F0502020204030204" pitchFamily="34" charset="0"/>
              </a:rPr>
              <a:t>Enzymes in the saliva start breaking down (digesting) the food.</a:t>
            </a:r>
          </a:p>
          <a:p>
            <a:pPr eaLnBrk="1" hangingPunct="1">
              <a:spcBef>
                <a:spcPct val="50000"/>
              </a:spcBef>
              <a:buFontTx/>
              <a:buAutoNum type="arabicPeriod"/>
            </a:pPr>
            <a:r>
              <a:rPr lang="en-US" sz="2000" dirty="0">
                <a:latin typeface="Calibri" panose="020F0502020204030204" pitchFamily="34" charset="0"/>
                <a:cs typeface="Calibri" panose="020F0502020204030204" pitchFamily="34" charset="0"/>
              </a:rPr>
              <a:t>Lumps of chewed food  </a:t>
            </a:r>
            <a:r>
              <a:rPr lang="en-US" sz="2000" dirty="0" smtClean="0">
                <a:latin typeface="Calibri" panose="020F0502020204030204" pitchFamily="34" charset="0"/>
                <a:cs typeface="Calibri" panose="020F0502020204030204" pitchFamily="34" charset="0"/>
              </a:rPr>
              <a:t>                                                                                          are </a:t>
            </a:r>
            <a:r>
              <a:rPr lang="en-US" sz="2000" dirty="0">
                <a:latin typeface="Calibri" panose="020F0502020204030204" pitchFamily="34" charset="0"/>
                <a:cs typeface="Calibri" panose="020F0502020204030204" pitchFamily="34" charset="0"/>
              </a:rPr>
              <a:t>swallowed down the </a:t>
            </a:r>
            <a:r>
              <a:rPr lang="en-US" sz="2000" dirty="0" smtClean="0">
                <a:latin typeface="Calibri" panose="020F0502020204030204" pitchFamily="34" charset="0"/>
                <a:cs typeface="Calibri" panose="020F0502020204030204" pitchFamily="34" charset="0"/>
              </a:rPr>
              <a:t>                                                                          esophagus</a:t>
            </a:r>
            <a:r>
              <a:rPr lang="en-US" sz="2000" dirty="0">
                <a:latin typeface="Calibri" panose="020F0502020204030204" pitchFamily="34" charset="0"/>
                <a:cs typeface="Calibri" panose="020F0502020204030204" pitchFamily="34" charset="0"/>
              </a:rPr>
              <a:t>.</a:t>
            </a:r>
          </a:p>
          <a:p>
            <a:pPr eaLnBrk="1" hangingPunct="1">
              <a:spcBef>
                <a:spcPct val="50000"/>
              </a:spcBef>
              <a:buFontTx/>
              <a:buAutoNum type="arabicPeriod"/>
            </a:pPr>
            <a:r>
              <a:rPr lang="en-US" sz="2000" dirty="0">
                <a:latin typeface="Calibri" panose="020F0502020204030204" pitchFamily="34" charset="0"/>
                <a:cs typeface="Calibri" panose="020F0502020204030204" pitchFamily="34" charset="0"/>
              </a:rPr>
              <a:t>Food moves into the </a:t>
            </a:r>
            <a:r>
              <a:rPr lang="en-US" sz="2000" dirty="0" smtClean="0">
                <a:latin typeface="Calibri" panose="020F0502020204030204" pitchFamily="34" charset="0"/>
                <a:cs typeface="Calibri" panose="020F0502020204030204" pitchFamily="34" charset="0"/>
              </a:rPr>
              <a:t>                                                                                          stomach </a:t>
            </a:r>
            <a:endParaRPr lang="en-US" sz="2000" dirty="0">
              <a:latin typeface="Calibri" panose="020F0502020204030204" pitchFamily="34" charset="0"/>
              <a:cs typeface="Calibri" panose="020F0502020204030204" pitchFamily="34" charset="0"/>
            </a:endParaRPr>
          </a:p>
        </p:txBody>
      </p:sp>
      <p:sp>
        <p:nvSpPr>
          <p:cNvPr id="9" name="TextBox 8"/>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Ingestion is how </a:t>
            </a:r>
            <a:r>
              <a:rPr lang="en-NZ" sz="2000" b="1" dirty="0">
                <a:latin typeface="Calibri Light" panose="020F0302020204030204" pitchFamily="34" charset="0"/>
              </a:rPr>
              <a:t>we take in food using our </a:t>
            </a:r>
            <a:r>
              <a:rPr lang="en-NZ" sz="2000" b="1" dirty="0" smtClean="0">
                <a:latin typeface="Calibri Light" panose="020F0302020204030204" pitchFamily="34" charset="0"/>
              </a:rPr>
              <a:t>mouths</a:t>
            </a:r>
            <a:r>
              <a:rPr lang="en-NZ" sz="2000" b="1" dirty="0" smtClean="0"/>
              <a:t>.</a:t>
            </a:r>
            <a:endParaRPr lang="en-NZ" sz="2000" b="1" dirty="0"/>
          </a:p>
        </p:txBody>
      </p:sp>
      <p:pic>
        <p:nvPicPr>
          <p:cNvPr id="11" name="Picture 10"/>
          <p:cNvPicPr>
            <a:picLocks noChangeAspect="1"/>
          </p:cNvPicPr>
          <p:nvPr/>
        </p:nvPicPr>
        <p:blipFill>
          <a:blip r:embed="rId3">
            <a:duotone>
              <a:schemeClr val="bg2">
                <a:shade val="45000"/>
                <a:satMod val="135000"/>
              </a:schemeClr>
              <a:prstClr val="white"/>
            </a:duotone>
          </a:blip>
          <a:stretch>
            <a:fillRect/>
          </a:stretch>
        </p:blipFill>
        <p:spPr>
          <a:xfrm>
            <a:off x="460648" y="5961507"/>
            <a:ext cx="802399" cy="679291"/>
          </a:xfrm>
          <a:prstGeom prst="rect">
            <a:avLst/>
          </a:prstGeom>
        </p:spPr>
      </p:pic>
    </p:spTree>
    <p:extLst>
      <p:ext uri="{BB962C8B-B14F-4D97-AF65-F5344CB8AC3E}">
        <p14:creationId xmlns:p14="http://schemas.microsoft.com/office/powerpoint/2010/main" val="2914480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How </a:t>
            </a:r>
            <a:r>
              <a:rPr lang="en-NZ" sz="2000" b="1" dirty="0">
                <a:latin typeface="Calibri Light" panose="020F0302020204030204" pitchFamily="34" charset="0"/>
              </a:rPr>
              <a:t>the </a:t>
            </a:r>
            <a:r>
              <a:rPr lang="en-NZ" sz="2000" b="1" dirty="0" smtClean="0">
                <a:latin typeface="Calibri Light" panose="020F0302020204030204" pitchFamily="34" charset="0"/>
              </a:rPr>
              <a:t>different types </a:t>
            </a:r>
            <a:r>
              <a:rPr lang="en-NZ" sz="2000" b="1" dirty="0">
                <a:latin typeface="Calibri Light" panose="020F0302020204030204" pitchFamily="34" charset="0"/>
              </a:rPr>
              <a:t>of human teeth are used when </a:t>
            </a:r>
            <a:r>
              <a:rPr lang="en-NZ" sz="2000" b="1" dirty="0" smtClean="0">
                <a:latin typeface="Calibri Light" panose="020F0302020204030204" pitchFamily="34" charset="0"/>
              </a:rPr>
              <a:t>eating.</a:t>
            </a:r>
            <a:endParaRPr lang="en-NZ" sz="2000" b="1" dirty="0">
              <a:latin typeface="Calibri Light" panose="020F0302020204030204" pitchFamily="34" charset="0"/>
            </a:endParaRPr>
          </a:p>
        </p:txBody>
      </p:sp>
      <p:pic>
        <p:nvPicPr>
          <p:cNvPr id="5" name="Picture 7" descr="0015eddc"/>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5455"/>
          <a:stretch>
            <a:fillRect/>
          </a:stretch>
        </p:blipFill>
        <p:spPr bwMode="auto">
          <a:xfrm>
            <a:off x="2362200" y="914400"/>
            <a:ext cx="42449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6096000" y="1524000"/>
            <a:ext cx="2514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The incisors at the front of the mouth are used to bite pieces of food.</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sp>
        <p:nvSpPr>
          <p:cNvPr id="7" name="Line 10"/>
          <p:cNvSpPr>
            <a:spLocks noChangeShapeType="1"/>
          </p:cNvSpPr>
          <p:nvPr/>
        </p:nvSpPr>
        <p:spPr bwMode="auto">
          <a:xfrm flipH="1" flipV="1">
            <a:off x="4876800" y="1752599"/>
            <a:ext cx="1219200" cy="23306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8" name="Text Box 11"/>
          <p:cNvSpPr txBox="1">
            <a:spLocks noChangeArrowheads="1"/>
          </p:cNvSpPr>
          <p:nvPr/>
        </p:nvSpPr>
        <p:spPr bwMode="auto">
          <a:xfrm>
            <a:off x="6324600" y="4876800"/>
            <a:ext cx="23622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The canines are bigger and used to tear food.</a:t>
            </a:r>
            <a:r>
              <a:rPr lang="en-US" dirty="0">
                <a:latin typeface="Calibri" panose="020F0502020204030204" pitchFamily="34" charset="0"/>
                <a:cs typeface="Calibri" panose="020F0502020204030204" pitchFamily="34" charset="0"/>
              </a:rPr>
              <a:t> </a:t>
            </a:r>
          </a:p>
          <a:p>
            <a:pPr eaLnBrk="1" hangingPunct="1">
              <a:spcBef>
                <a:spcPct val="50000"/>
              </a:spcBef>
            </a:pPr>
            <a:endParaRPr lang="en-US" dirty="0"/>
          </a:p>
        </p:txBody>
      </p:sp>
      <p:sp>
        <p:nvSpPr>
          <p:cNvPr id="9" name="Line 12"/>
          <p:cNvSpPr>
            <a:spLocks noChangeShapeType="1"/>
          </p:cNvSpPr>
          <p:nvPr/>
        </p:nvSpPr>
        <p:spPr bwMode="auto">
          <a:xfrm flipH="1">
            <a:off x="5105400" y="5181600"/>
            <a:ext cx="1295400" cy="762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0" name="Text Box 13"/>
          <p:cNvSpPr txBox="1">
            <a:spLocks noChangeArrowheads="1"/>
          </p:cNvSpPr>
          <p:nvPr/>
        </p:nvSpPr>
        <p:spPr bwMode="auto">
          <a:xfrm>
            <a:off x="457200" y="3048000"/>
            <a:ext cx="2209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The bicuspids (also called premolars) and the molars at the back of the mouth are used to chew food</a:t>
            </a:r>
            <a:r>
              <a:rPr lang="en-US" dirty="0">
                <a:solidFill>
                  <a:srgbClr val="000000"/>
                </a:solidFill>
              </a:rPr>
              <a:t>.</a:t>
            </a:r>
            <a:r>
              <a:rPr lang="en-US" dirty="0"/>
              <a:t> </a:t>
            </a:r>
          </a:p>
        </p:txBody>
      </p:sp>
      <p:sp>
        <p:nvSpPr>
          <p:cNvPr id="11" name="Line 15"/>
          <p:cNvSpPr>
            <a:spLocks noChangeShapeType="1"/>
          </p:cNvSpPr>
          <p:nvPr/>
        </p:nvSpPr>
        <p:spPr bwMode="auto">
          <a:xfrm flipV="1">
            <a:off x="1752600" y="2362200"/>
            <a:ext cx="1828800" cy="685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2" name="Line 16"/>
          <p:cNvSpPr>
            <a:spLocks noChangeShapeType="1"/>
          </p:cNvSpPr>
          <p:nvPr/>
        </p:nvSpPr>
        <p:spPr bwMode="auto">
          <a:xfrm>
            <a:off x="2209800" y="3962400"/>
            <a:ext cx="1066800" cy="533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3" name="Rectangle 18"/>
          <p:cNvSpPr>
            <a:spLocks noChangeArrowheads="1"/>
          </p:cNvSpPr>
          <p:nvPr/>
        </p:nvSpPr>
        <p:spPr bwMode="auto">
          <a:xfrm>
            <a:off x="2743200" y="1066800"/>
            <a:ext cx="1219200"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4" name="Text Box 8"/>
          <p:cNvSpPr txBox="1">
            <a:spLocks noChangeArrowheads="1"/>
          </p:cNvSpPr>
          <p:nvPr/>
        </p:nvSpPr>
        <p:spPr bwMode="auto">
          <a:xfrm>
            <a:off x="457200" y="1066800"/>
            <a:ext cx="2438400" cy="10156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dirty="0">
                <a:solidFill>
                  <a:srgbClr val="000000"/>
                </a:solidFill>
                <a:latin typeface="Calibri" panose="020F0502020204030204" pitchFamily="34" charset="0"/>
                <a:cs typeface="Calibri" panose="020F0502020204030204" pitchFamily="34" charset="0"/>
              </a:rPr>
              <a:t>There are 32 teeth in a full set of adult teeth.</a:t>
            </a:r>
          </a:p>
        </p:txBody>
      </p:sp>
      <p:sp>
        <p:nvSpPr>
          <p:cNvPr id="15" name="Rectangle 19"/>
          <p:cNvSpPr>
            <a:spLocks noChangeArrowheads="1"/>
          </p:cNvSpPr>
          <p:nvPr/>
        </p:nvSpPr>
        <p:spPr bwMode="auto">
          <a:xfrm>
            <a:off x="2514600" y="5943600"/>
            <a:ext cx="12192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pic>
        <p:nvPicPr>
          <p:cNvPr id="17" name="Picture 16"/>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29702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483994" y="5271573"/>
            <a:ext cx="4088006" cy="1477328"/>
          </a:xfrm>
          <a:prstGeom prst="rect">
            <a:avLst/>
          </a:prstGeom>
          <a:solidFill>
            <a:schemeClr val="bg2">
              <a:lumMod val="25000"/>
            </a:schemeClr>
          </a:solidFill>
          <a:ln>
            <a:solidFill>
              <a:schemeClr val="tx1"/>
            </a:solidFill>
          </a:ln>
        </p:spPr>
        <p:txBody>
          <a:bodyPr wrap="square" rtlCol="0">
            <a:spAutoFit/>
          </a:bodyPr>
          <a:lstStyle/>
          <a:p>
            <a:r>
              <a:rPr lang="en-NZ" b="1" dirty="0" smtClean="0">
                <a:solidFill>
                  <a:schemeClr val="bg1"/>
                </a:solidFill>
                <a:latin typeface="Calibri" panose="020F0502020204030204" pitchFamily="34" charset="0"/>
                <a:cs typeface="Calibri" panose="020F0502020204030204" pitchFamily="34" charset="0"/>
              </a:rPr>
              <a:t>Minerals and vitamins</a:t>
            </a:r>
          </a:p>
          <a:p>
            <a:pPr marL="285750" indent="-285750">
              <a:buFont typeface="Wingdings" panose="05000000000000000000" pitchFamily="2" charset="2"/>
              <a:buChar char="q"/>
            </a:pPr>
            <a:r>
              <a:rPr lang="en-NZ" dirty="0" smtClean="0">
                <a:solidFill>
                  <a:schemeClr val="bg1"/>
                </a:solidFill>
                <a:latin typeface="Calibri" panose="020F0502020204030204" pitchFamily="34" charset="0"/>
                <a:cs typeface="Calibri" panose="020F0502020204030204" pitchFamily="34" charset="0"/>
              </a:rPr>
              <a:t>Body needs them in small amounts</a:t>
            </a:r>
          </a:p>
          <a:p>
            <a:pPr marL="285750" indent="-285750">
              <a:buFont typeface="Wingdings" panose="05000000000000000000" pitchFamily="2" charset="2"/>
              <a:buChar char="q"/>
            </a:pPr>
            <a:r>
              <a:rPr lang="en-NZ" dirty="0" smtClean="0">
                <a:solidFill>
                  <a:schemeClr val="bg1"/>
                </a:solidFill>
                <a:latin typeface="Calibri" panose="020F0502020204030204" pitchFamily="34" charset="0"/>
                <a:cs typeface="Calibri" panose="020F0502020204030204" pitchFamily="34" charset="0"/>
              </a:rPr>
              <a:t>Found in many foods</a:t>
            </a:r>
          </a:p>
          <a:p>
            <a:pPr marL="285750" indent="-285750">
              <a:buFont typeface="Wingdings" panose="05000000000000000000" pitchFamily="2" charset="2"/>
              <a:buChar char="q"/>
            </a:pPr>
            <a:r>
              <a:rPr lang="en-NZ" dirty="0" smtClean="0">
                <a:solidFill>
                  <a:schemeClr val="bg1"/>
                </a:solidFill>
                <a:latin typeface="Calibri" panose="020F0502020204030204" pitchFamily="34" charset="0"/>
                <a:cs typeface="Calibri" panose="020F0502020204030204" pitchFamily="34" charset="0"/>
              </a:rPr>
              <a:t>Non-organic substances</a:t>
            </a:r>
          </a:p>
          <a:p>
            <a:pPr marL="285750" indent="-285750">
              <a:buFont typeface="Wingdings" panose="05000000000000000000" pitchFamily="2" charset="2"/>
              <a:buChar char="q"/>
            </a:pPr>
            <a:r>
              <a:rPr lang="en-NZ" dirty="0" smtClean="0">
                <a:solidFill>
                  <a:schemeClr val="bg1"/>
                </a:solidFill>
                <a:latin typeface="Calibri" panose="020F0502020204030204" pitchFamily="34" charset="0"/>
                <a:cs typeface="Calibri" panose="020F0502020204030204" pitchFamily="34" charset="0"/>
              </a:rPr>
              <a:t>Needed for important body processes</a:t>
            </a:r>
            <a:endParaRPr lang="en-NZ" dirty="0">
              <a:solidFill>
                <a:schemeClr val="bg1"/>
              </a:solidFill>
              <a:latin typeface="Calibri" panose="020F0502020204030204" pitchFamily="34" charset="0"/>
              <a:cs typeface="Calibri" panose="020F0502020204030204" pitchFamily="34" charset="0"/>
            </a:endParaRPr>
          </a:p>
        </p:txBody>
      </p:sp>
      <p:sp>
        <p:nvSpPr>
          <p:cNvPr id="16" name="TextBox 15"/>
          <p:cNvSpPr txBox="1"/>
          <p:nvPr/>
        </p:nvSpPr>
        <p:spPr>
          <a:xfrm>
            <a:off x="477159" y="3729934"/>
            <a:ext cx="4094841" cy="1477328"/>
          </a:xfrm>
          <a:prstGeom prst="rect">
            <a:avLst/>
          </a:prstGeom>
          <a:solidFill>
            <a:schemeClr val="bg2">
              <a:lumMod val="50000"/>
            </a:schemeClr>
          </a:solidFill>
          <a:ln>
            <a:solidFill>
              <a:schemeClr val="tx1"/>
            </a:solidFill>
          </a:ln>
        </p:spPr>
        <p:txBody>
          <a:bodyPr wrap="square" rtlCol="0">
            <a:spAutoFit/>
          </a:bodyPr>
          <a:lstStyle/>
          <a:p>
            <a:r>
              <a:rPr lang="en-NZ" b="1" dirty="0" smtClean="0">
                <a:solidFill>
                  <a:schemeClr val="bg1"/>
                </a:solidFill>
                <a:latin typeface="Calibri" panose="020F0502020204030204" pitchFamily="34" charset="0"/>
                <a:cs typeface="Calibri" panose="020F0502020204030204" pitchFamily="34" charset="0"/>
              </a:rPr>
              <a:t>Proteins</a:t>
            </a:r>
          </a:p>
          <a:p>
            <a:pPr marL="285750" indent="-285750">
              <a:buFont typeface="Wingdings" panose="05000000000000000000" pitchFamily="2" charset="2"/>
              <a:buChar char="q"/>
            </a:pPr>
            <a:r>
              <a:rPr lang="en-NZ" dirty="0" smtClean="0">
                <a:solidFill>
                  <a:schemeClr val="bg1"/>
                </a:solidFill>
                <a:latin typeface="Calibri" panose="020F0502020204030204" pitchFamily="34" charset="0"/>
                <a:cs typeface="Calibri" panose="020F0502020204030204" pitchFamily="34" charset="0"/>
              </a:rPr>
              <a:t>Are used for growth and repair</a:t>
            </a:r>
          </a:p>
          <a:p>
            <a:pPr marL="285750" indent="-285750">
              <a:buFont typeface="Wingdings" panose="05000000000000000000" pitchFamily="2" charset="2"/>
              <a:buChar char="q"/>
            </a:pPr>
            <a:r>
              <a:rPr lang="en-NZ" dirty="0" smtClean="0">
                <a:solidFill>
                  <a:schemeClr val="bg1"/>
                </a:solidFill>
                <a:latin typeface="Calibri" panose="020F0502020204030204" pitchFamily="34" charset="0"/>
                <a:cs typeface="Calibri" panose="020F0502020204030204" pitchFamily="34" charset="0"/>
              </a:rPr>
              <a:t>Are found in meat and eggs</a:t>
            </a:r>
          </a:p>
          <a:p>
            <a:pPr marL="285750" indent="-285750">
              <a:buFont typeface="Wingdings" panose="05000000000000000000" pitchFamily="2" charset="2"/>
              <a:buChar char="q"/>
            </a:pPr>
            <a:r>
              <a:rPr lang="en-NZ" dirty="0" smtClean="0">
                <a:solidFill>
                  <a:schemeClr val="bg1"/>
                </a:solidFill>
                <a:latin typeface="Calibri" panose="020F0502020204030204" pitchFamily="34" charset="0"/>
                <a:cs typeface="Calibri" panose="020F0502020204030204" pitchFamily="34" charset="0"/>
              </a:rPr>
              <a:t>Are made of amino acid chains</a:t>
            </a:r>
          </a:p>
          <a:p>
            <a:pPr marL="285750" indent="-285750">
              <a:buFont typeface="Wingdings" panose="05000000000000000000" pitchFamily="2" charset="2"/>
              <a:buChar char="q"/>
            </a:pPr>
            <a:r>
              <a:rPr lang="en-NZ" dirty="0" smtClean="0">
                <a:solidFill>
                  <a:schemeClr val="bg1"/>
                </a:solidFill>
                <a:latin typeface="Calibri" panose="020F0502020204030204" pitchFamily="34" charset="0"/>
                <a:cs typeface="Calibri" panose="020F0502020204030204" pitchFamily="34" charset="0"/>
              </a:rPr>
              <a:t>Are an important source of iron</a:t>
            </a:r>
            <a:endParaRPr lang="en-NZ" dirty="0">
              <a:solidFill>
                <a:schemeClr val="bg1"/>
              </a:solidFill>
              <a:latin typeface="Calibri" panose="020F0502020204030204" pitchFamily="34" charset="0"/>
              <a:cs typeface="Calibri" panose="020F0502020204030204" pitchFamily="34" charset="0"/>
            </a:endParaRPr>
          </a:p>
        </p:txBody>
      </p:sp>
      <p:sp>
        <p:nvSpPr>
          <p:cNvPr id="14" name="TextBox 13"/>
          <p:cNvSpPr txBox="1"/>
          <p:nvPr/>
        </p:nvSpPr>
        <p:spPr>
          <a:xfrm>
            <a:off x="466368" y="2189876"/>
            <a:ext cx="4105632" cy="1477328"/>
          </a:xfrm>
          <a:prstGeom prst="rect">
            <a:avLst/>
          </a:prstGeom>
          <a:solidFill>
            <a:schemeClr val="bg2">
              <a:lumMod val="75000"/>
            </a:schemeClr>
          </a:solidFill>
          <a:ln>
            <a:solidFill>
              <a:schemeClr val="tx1"/>
            </a:solidFill>
          </a:ln>
        </p:spPr>
        <p:txBody>
          <a:bodyPr wrap="square" rtlCol="0">
            <a:spAutoFit/>
          </a:bodyPr>
          <a:lstStyle/>
          <a:p>
            <a:r>
              <a:rPr lang="en-NZ" b="1" dirty="0" smtClean="0">
                <a:latin typeface="Calibri" panose="020F0502020204030204" pitchFamily="34" charset="0"/>
                <a:cs typeface="Calibri" panose="020F0502020204030204" pitchFamily="34" charset="0"/>
              </a:rPr>
              <a:t>Lipids </a:t>
            </a:r>
          </a:p>
          <a:p>
            <a:pPr marL="285750" indent="-285750">
              <a:buFont typeface="Wingdings" panose="05000000000000000000" pitchFamily="2" charset="2"/>
              <a:buChar char="q"/>
            </a:pPr>
            <a:r>
              <a:rPr lang="en-NZ" dirty="0" smtClean="0">
                <a:latin typeface="Calibri" panose="020F0502020204030204" pitchFamily="34" charset="0"/>
                <a:cs typeface="Calibri" panose="020F0502020204030204" pitchFamily="34" charset="0"/>
              </a:rPr>
              <a:t>Act as energy stores</a:t>
            </a:r>
          </a:p>
          <a:p>
            <a:pPr marL="285750" indent="-285750">
              <a:buFont typeface="Wingdings" panose="05000000000000000000" pitchFamily="2" charset="2"/>
              <a:buChar char="q"/>
            </a:pPr>
            <a:r>
              <a:rPr lang="en-NZ" dirty="0" smtClean="0">
                <a:latin typeface="Calibri" panose="020F0502020204030204" pitchFamily="34" charset="0"/>
                <a:cs typeface="Calibri" panose="020F0502020204030204" pitchFamily="34" charset="0"/>
              </a:rPr>
              <a:t>Include fats and oils</a:t>
            </a:r>
          </a:p>
          <a:p>
            <a:pPr marL="285750" indent="-285750">
              <a:buFont typeface="Wingdings" panose="05000000000000000000" pitchFamily="2" charset="2"/>
              <a:buChar char="q"/>
            </a:pPr>
            <a:r>
              <a:rPr lang="en-NZ" dirty="0" smtClean="0">
                <a:latin typeface="Calibri" panose="020F0502020204030204" pitchFamily="34" charset="0"/>
                <a:cs typeface="Calibri" panose="020F0502020204030204" pitchFamily="34" charset="0"/>
              </a:rPr>
              <a:t>Are energy rich</a:t>
            </a:r>
          </a:p>
          <a:p>
            <a:pPr marL="285750" indent="-285750">
              <a:buFont typeface="Wingdings" panose="05000000000000000000" pitchFamily="2" charset="2"/>
              <a:buChar char="q"/>
            </a:pPr>
            <a:r>
              <a:rPr lang="en-NZ" dirty="0" smtClean="0">
                <a:latin typeface="Calibri" panose="020F0502020204030204" pitchFamily="34" charset="0"/>
                <a:cs typeface="Calibri" panose="020F0502020204030204" pitchFamily="34" charset="0"/>
              </a:rPr>
              <a:t>Are made of fatty acids</a:t>
            </a:r>
            <a:endParaRPr lang="en-NZ" dirty="0">
              <a:latin typeface="Calibri" panose="020F0502020204030204" pitchFamily="34" charset="0"/>
              <a:cs typeface="Calibri" panose="020F0502020204030204" pitchFamily="34" charset="0"/>
            </a:endParaRPr>
          </a:p>
        </p:txBody>
      </p:sp>
      <p:sp>
        <p:nvSpPr>
          <p:cNvPr id="2" name="TextBox 1"/>
          <p:cNvSpPr txBox="1"/>
          <p:nvPr/>
        </p:nvSpPr>
        <p:spPr>
          <a:xfrm>
            <a:off x="466368" y="677935"/>
            <a:ext cx="4105632" cy="1477328"/>
          </a:xfrm>
          <a:prstGeom prst="rect">
            <a:avLst/>
          </a:prstGeom>
          <a:solidFill>
            <a:schemeClr val="bg2"/>
          </a:solidFill>
          <a:ln>
            <a:solidFill>
              <a:schemeClr val="tx1"/>
            </a:solidFill>
          </a:ln>
        </p:spPr>
        <p:txBody>
          <a:bodyPr wrap="square" rtlCol="0">
            <a:spAutoFit/>
          </a:bodyPr>
          <a:lstStyle/>
          <a:p>
            <a:r>
              <a:rPr lang="en-NZ" b="1" dirty="0" smtClean="0">
                <a:latin typeface="Calibri" panose="020F0502020204030204" pitchFamily="34" charset="0"/>
                <a:cs typeface="Calibri" panose="020F0502020204030204" pitchFamily="34" charset="0"/>
              </a:rPr>
              <a:t>Carbohydrates</a:t>
            </a:r>
          </a:p>
          <a:p>
            <a:pPr marL="285750" indent="-285750">
              <a:buFont typeface="Wingdings" panose="05000000000000000000" pitchFamily="2" charset="2"/>
              <a:buChar char="q"/>
            </a:pPr>
            <a:r>
              <a:rPr lang="en-NZ" dirty="0" smtClean="0">
                <a:latin typeface="Calibri" panose="020F0502020204030204" pitchFamily="34" charset="0"/>
                <a:cs typeface="Calibri" panose="020F0502020204030204" pitchFamily="34" charset="0"/>
              </a:rPr>
              <a:t>Supply instant energy</a:t>
            </a:r>
          </a:p>
          <a:p>
            <a:pPr marL="285750" indent="-285750">
              <a:buFont typeface="Wingdings" panose="05000000000000000000" pitchFamily="2" charset="2"/>
              <a:buChar char="q"/>
            </a:pPr>
            <a:r>
              <a:rPr lang="en-NZ" dirty="0" smtClean="0">
                <a:latin typeface="Calibri" panose="020F0502020204030204" pitchFamily="34" charset="0"/>
                <a:cs typeface="Calibri" panose="020F0502020204030204" pitchFamily="34" charset="0"/>
              </a:rPr>
              <a:t>Include sugar and starches</a:t>
            </a:r>
          </a:p>
          <a:p>
            <a:pPr marL="285750" indent="-285750">
              <a:buFont typeface="Wingdings" panose="05000000000000000000" pitchFamily="2" charset="2"/>
              <a:buChar char="q"/>
            </a:pPr>
            <a:r>
              <a:rPr lang="en-NZ" dirty="0" smtClean="0">
                <a:latin typeface="Calibri" panose="020F0502020204030204" pitchFamily="34" charset="0"/>
                <a:cs typeface="Calibri" panose="020F0502020204030204" pitchFamily="34" charset="0"/>
              </a:rPr>
              <a:t>Are supplied by fruit (sugar) or cereals</a:t>
            </a:r>
          </a:p>
          <a:p>
            <a:r>
              <a:rPr lang="en-NZ" dirty="0">
                <a:latin typeface="Calibri" panose="020F0502020204030204" pitchFamily="34" charset="0"/>
                <a:cs typeface="Calibri" panose="020F0502020204030204" pitchFamily="34" charset="0"/>
              </a:rPr>
              <a:t> </a:t>
            </a:r>
            <a:r>
              <a:rPr lang="en-NZ" dirty="0" smtClean="0">
                <a:latin typeface="Calibri" panose="020F0502020204030204" pitchFamily="34" charset="0"/>
                <a:cs typeface="Calibri" panose="020F0502020204030204" pitchFamily="34" charset="0"/>
              </a:rPr>
              <a:t>     and some vegetables (Starch)  </a:t>
            </a:r>
            <a:endParaRPr lang="en-NZ" dirty="0">
              <a:latin typeface="Calibri" panose="020F0502020204030204" pitchFamily="34" charset="0"/>
              <a:cs typeface="Calibri" panose="020F0502020204030204" pitchFamily="34" charset="0"/>
            </a:endParaRPr>
          </a:p>
        </p:txBody>
      </p:sp>
      <p:pic>
        <p:nvPicPr>
          <p:cNvPr id="8" name="Picture 13" descr="806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868" y="2266243"/>
            <a:ext cx="1748632" cy="130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vitami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172" y="5293513"/>
            <a:ext cx="1793574" cy="1345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organic-me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1345" y="3821639"/>
            <a:ext cx="1848644" cy="140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9129" b="19412"/>
          <a:stretch/>
        </p:blipFill>
        <p:spPr bwMode="auto">
          <a:xfrm>
            <a:off x="4722849" y="777076"/>
            <a:ext cx="1803651" cy="1279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67544" y="200634"/>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food we eat is divided into four main groups</a:t>
            </a:r>
            <a:endParaRPr lang="en-NZ" sz="2000" b="1" dirty="0">
              <a:latin typeface="Calibri Light" panose="020F0302020204030204" pitchFamily="34" charset="0"/>
            </a:endParaRPr>
          </a:p>
        </p:txBody>
      </p:sp>
      <p:pic>
        <p:nvPicPr>
          <p:cNvPr id="18" name="Picture 17"/>
          <p:cNvPicPr>
            <a:picLocks noChangeAspect="1"/>
          </p:cNvPicPr>
          <p:nvPr/>
        </p:nvPicPr>
        <p:blipFill>
          <a:blip r:embed="rId6">
            <a:duotone>
              <a:schemeClr val="bg2">
                <a:shade val="45000"/>
                <a:satMod val="135000"/>
              </a:schemeClr>
              <a:prstClr val="white"/>
            </a:duotone>
          </a:blip>
          <a:stretch>
            <a:fillRect/>
          </a:stretch>
        </p:blipFill>
        <p:spPr>
          <a:xfrm>
            <a:off x="8459603" y="164580"/>
            <a:ext cx="545744" cy="462013"/>
          </a:xfrm>
          <a:prstGeom prst="rect">
            <a:avLst/>
          </a:prstGeom>
        </p:spPr>
      </p:pic>
      <p:sp>
        <p:nvSpPr>
          <p:cNvPr id="12" name="TextBox 11"/>
          <p:cNvSpPr txBox="1"/>
          <p:nvPr/>
        </p:nvSpPr>
        <p:spPr>
          <a:xfrm>
            <a:off x="6948264" y="989548"/>
            <a:ext cx="1944216" cy="5355312"/>
          </a:xfrm>
          <a:prstGeom prst="rect">
            <a:avLst/>
          </a:prstGeom>
          <a:noFill/>
        </p:spPr>
        <p:txBody>
          <a:bodyPr wrap="square" rtlCol="0">
            <a:spAutoFit/>
          </a:bodyPr>
          <a:lstStyle/>
          <a:p>
            <a:r>
              <a:rPr lang="en-NZ" dirty="0" smtClean="0">
                <a:latin typeface="Calibri" panose="020F0502020204030204" pitchFamily="34" charset="0"/>
                <a:cs typeface="Calibri" panose="020F0502020204030204" pitchFamily="34" charset="0"/>
              </a:rPr>
              <a:t>Humans and most other animals need to eat a combination of all of the food types. Some foods contain more than one food type – for example dairy foods have a good supply of lipids, proteins and sugars, as well as essential vitamins like calcium. </a:t>
            </a:r>
          </a:p>
          <a:p>
            <a:r>
              <a:rPr lang="en-NZ" dirty="0" smtClean="0">
                <a:latin typeface="Calibri" panose="020F0502020204030204" pitchFamily="34" charset="0"/>
                <a:cs typeface="Calibri" panose="020F0502020204030204" pitchFamily="34" charset="0"/>
              </a:rPr>
              <a:t>Fish contain lipids, protein and an important supply of vitamins</a:t>
            </a:r>
            <a:endParaRPr lang="en-N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5831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a:t>
            </a:r>
            <a:r>
              <a:rPr lang="en-NZ" sz="2000" b="1" dirty="0">
                <a:latin typeface="Calibri Light" panose="020F0302020204030204" pitchFamily="34" charset="0"/>
              </a:rPr>
              <a:t>internal structure of </a:t>
            </a:r>
            <a:r>
              <a:rPr lang="en-NZ" sz="2000" b="1" dirty="0" smtClean="0">
                <a:latin typeface="Calibri Light" panose="020F0302020204030204" pitchFamily="34" charset="0"/>
              </a:rPr>
              <a:t>a human tooth.</a:t>
            </a:r>
            <a:endParaRPr lang="en-NZ" sz="2000" b="1" dirty="0">
              <a:latin typeface="Calibri Light" panose="020F0302020204030204" pitchFamily="34" charset="0"/>
            </a:endParaRPr>
          </a:p>
        </p:txBody>
      </p:sp>
      <p:pic>
        <p:nvPicPr>
          <p:cNvPr id="5"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585"/>
          <a:stretch/>
        </p:blipFill>
        <p:spPr bwMode="auto">
          <a:xfrm>
            <a:off x="0" y="1340769"/>
            <a:ext cx="6442989" cy="475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228183" y="1166977"/>
            <a:ext cx="2448272" cy="5324535"/>
          </a:xfrm>
          <a:prstGeom prst="rect">
            <a:avLst/>
          </a:prstGeom>
          <a:noFill/>
        </p:spPr>
        <p:txBody>
          <a:bodyPr wrap="square" rtlCol="0">
            <a:spAutoFit/>
          </a:bodyPr>
          <a:lstStyle/>
          <a:p>
            <a:r>
              <a:rPr lang="en-NZ" sz="2000" dirty="0" smtClean="0">
                <a:latin typeface="Calibri" panose="020F0502020204030204" pitchFamily="34" charset="0"/>
                <a:cs typeface="Calibri" panose="020F0502020204030204" pitchFamily="34" charset="0"/>
              </a:rPr>
              <a:t>The tooth has a hard covering of </a:t>
            </a:r>
            <a:r>
              <a:rPr lang="en-NZ" sz="2000" b="1" dirty="0" smtClean="0">
                <a:latin typeface="Calibri" panose="020F0502020204030204" pitchFamily="34" charset="0"/>
                <a:cs typeface="Calibri" panose="020F0502020204030204" pitchFamily="34" charset="0"/>
              </a:rPr>
              <a:t>enamel </a:t>
            </a:r>
            <a:r>
              <a:rPr lang="en-NZ" sz="2000" dirty="0" smtClean="0">
                <a:latin typeface="Calibri" panose="020F0502020204030204" pitchFamily="34" charset="0"/>
                <a:cs typeface="Calibri" panose="020F0502020204030204" pitchFamily="34" charset="0"/>
              </a:rPr>
              <a:t>which protects it and gives it strength to bite  and chew food. When tooth decay occurs the enamel is eaten away by bacteria and tooth pain occurs because acid and infection reach the </a:t>
            </a:r>
            <a:r>
              <a:rPr lang="en-NZ" sz="2000" b="1" dirty="0" smtClean="0">
                <a:latin typeface="Calibri" panose="020F0502020204030204" pitchFamily="34" charset="0"/>
                <a:cs typeface="Calibri" panose="020F0502020204030204" pitchFamily="34" charset="0"/>
              </a:rPr>
              <a:t>dentine</a:t>
            </a:r>
            <a:r>
              <a:rPr lang="en-NZ" sz="2000" dirty="0" smtClean="0">
                <a:latin typeface="Calibri" panose="020F0502020204030204" pitchFamily="34" charset="0"/>
                <a:cs typeface="Calibri" panose="020F0502020204030204" pitchFamily="34" charset="0"/>
              </a:rPr>
              <a:t> and tooth nerves. The tooth is embedded into the jaw bone by the</a:t>
            </a:r>
            <a:r>
              <a:rPr lang="en-NZ" sz="2000" b="1" dirty="0" smtClean="0">
                <a:latin typeface="Calibri" panose="020F0502020204030204" pitchFamily="34" charset="0"/>
                <a:cs typeface="Calibri" panose="020F0502020204030204" pitchFamily="34" charset="0"/>
              </a:rPr>
              <a:t> roots </a:t>
            </a:r>
            <a:r>
              <a:rPr lang="en-NZ" sz="2000" dirty="0" smtClean="0">
                <a:latin typeface="Calibri" panose="020F0502020204030204" pitchFamily="34" charset="0"/>
                <a:cs typeface="Calibri" panose="020F0502020204030204" pitchFamily="34" charset="0"/>
              </a:rPr>
              <a:t>which secure it.</a:t>
            </a:r>
            <a:endParaRPr lang="en-NZ" sz="2000"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3884745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33310" y="332656"/>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How </a:t>
            </a:r>
            <a:r>
              <a:rPr lang="en-NZ" sz="2000" b="1" dirty="0">
                <a:latin typeface="Calibri Light" panose="020F0302020204030204" pitchFamily="34" charset="0"/>
              </a:rPr>
              <a:t>the </a:t>
            </a:r>
            <a:r>
              <a:rPr lang="en-NZ" sz="2000" b="1" dirty="0" smtClean="0">
                <a:latin typeface="Calibri Light" panose="020F0302020204030204" pitchFamily="34" charset="0"/>
              </a:rPr>
              <a:t>different types </a:t>
            </a:r>
            <a:r>
              <a:rPr lang="en-NZ" sz="2000" b="1" dirty="0">
                <a:latin typeface="Calibri Light" panose="020F0302020204030204" pitchFamily="34" charset="0"/>
              </a:rPr>
              <a:t>of </a:t>
            </a:r>
            <a:r>
              <a:rPr lang="en-NZ" sz="2000" b="1" dirty="0" smtClean="0">
                <a:latin typeface="Calibri Light" panose="020F0302020204030204" pitchFamily="34" charset="0"/>
              </a:rPr>
              <a:t>Animal (carnivores) teeth </a:t>
            </a:r>
            <a:r>
              <a:rPr lang="en-NZ" sz="2000" b="1" dirty="0">
                <a:latin typeface="Calibri Light" panose="020F0302020204030204" pitchFamily="34" charset="0"/>
              </a:rPr>
              <a:t>are used when </a:t>
            </a:r>
            <a:r>
              <a:rPr lang="en-NZ" sz="2000" b="1" dirty="0" smtClean="0">
                <a:latin typeface="Calibri Light" panose="020F0302020204030204" pitchFamily="34" charset="0"/>
              </a:rPr>
              <a:t>eating.</a:t>
            </a:r>
            <a:endParaRPr lang="en-NZ" sz="2000" b="1" dirty="0">
              <a:latin typeface="Calibri Light" panose="020F0302020204030204" pitchFamily="34" charset="0"/>
            </a:endParaRPr>
          </a:p>
        </p:txBody>
      </p:sp>
      <p:pic>
        <p:nvPicPr>
          <p:cNvPr id="5" name="Picture 6" descr="tiger_l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93" y="961256"/>
            <a:ext cx="38100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319293" y="3475856"/>
            <a:ext cx="3810000" cy="369332"/>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latin typeface="Calibri" panose="020F0502020204030204" pitchFamily="34" charset="0"/>
                <a:cs typeface="Calibri" panose="020F0502020204030204" pitchFamily="34" charset="0"/>
              </a:rPr>
              <a:t>Tiger</a:t>
            </a:r>
            <a:r>
              <a:rPr lang="en-US" dirty="0">
                <a:latin typeface="Calibri" panose="020F0502020204030204" pitchFamily="34" charset="0"/>
                <a:cs typeface="Calibri" panose="020F0502020204030204" pitchFamily="34" charset="0"/>
              </a:rPr>
              <a:t>  carnivorous cat </a:t>
            </a:r>
          </a:p>
        </p:txBody>
      </p:sp>
      <p:pic>
        <p:nvPicPr>
          <p:cNvPr id="7" name="Picture 9" descr="gator_l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693" y="961256"/>
            <a:ext cx="47625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
          <p:cNvSpPr txBox="1">
            <a:spLocks noChangeArrowheads="1"/>
          </p:cNvSpPr>
          <p:nvPr/>
        </p:nvSpPr>
        <p:spPr bwMode="auto">
          <a:xfrm>
            <a:off x="4281693" y="3475856"/>
            <a:ext cx="4724400" cy="37941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latin typeface="Calibri" panose="020F0502020204030204" pitchFamily="34" charset="0"/>
                <a:cs typeface="Calibri" panose="020F0502020204030204" pitchFamily="34" charset="0"/>
              </a:rPr>
              <a:t>Alligator</a:t>
            </a:r>
            <a:r>
              <a:rPr lang="en-US" dirty="0">
                <a:latin typeface="Calibri" panose="020F0502020204030204" pitchFamily="34" charset="0"/>
                <a:cs typeface="Calibri" panose="020F0502020204030204" pitchFamily="34" charset="0"/>
              </a:rPr>
              <a:t> carnivorous reptile</a:t>
            </a:r>
          </a:p>
        </p:txBody>
      </p:sp>
      <p:pic>
        <p:nvPicPr>
          <p:cNvPr id="9" name="Picture 12" descr="otter_l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493" y="4085456"/>
            <a:ext cx="42862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3"/>
          <p:cNvSpPr txBox="1">
            <a:spLocks noChangeArrowheads="1"/>
          </p:cNvSpPr>
          <p:nvPr/>
        </p:nvSpPr>
        <p:spPr bwMode="auto">
          <a:xfrm>
            <a:off x="6339093" y="4161656"/>
            <a:ext cx="2362200" cy="66040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latin typeface="Calibri" panose="020F0502020204030204" pitchFamily="34" charset="0"/>
                <a:cs typeface="Calibri" panose="020F0502020204030204" pitchFamily="34" charset="0"/>
              </a:rPr>
              <a:t>Otter</a:t>
            </a:r>
            <a:r>
              <a:rPr lang="en-US" dirty="0">
                <a:latin typeface="Calibri" panose="020F0502020204030204" pitchFamily="34" charset="0"/>
                <a:cs typeface="Calibri" panose="020F0502020204030204" pitchFamily="34" charset="0"/>
              </a:rPr>
              <a:t> carnivorous fish eater</a:t>
            </a:r>
          </a:p>
        </p:txBody>
      </p:sp>
      <p:sp>
        <p:nvSpPr>
          <p:cNvPr id="11" name="Rectangle 14"/>
          <p:cNvSpPr>
            <a:spLocks noChangeArrowheads="1"/>
          </p:cNvSpPr>
          <p:nvPr/>
        </p:nvSpPr>
        <p:spPr bwMode="auto">
          <a:xfrm>
            <a:off x="319293" y="3933056"/>
            <a:ext cx="8686800" cy="2590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2" name="Text Box 15"/>
          <p:cNvSpPr txBox="1">
            <a:spLocks noChangeArrowheads="1"/>
          </p:cNvSpPr>
          <p:nvPr/>
        </p:nvSpPr>
        <p:spPr bwMode="auto">
          <a:xfrm>
            <a:off x="6415293" y="5152256"/>
            <a:ext cx="228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latin typeface="Calibri" panose="020F0502020204030204" pitchFamily="34" charset="0"/>
                <a:cs typeface="Calibri" panose="020F0502020204030204" pitchFamily="34" charset="0"/>
              </a:rPr>
              <a:t>Sharp pointed canines </a:t>
            </a:r>
          </a:p>
        </p:txBody>
      </p:sp>
      <p:sp>
        <p:nvSpPr>
          <p:cNvPr id="13" name="Line 16"/>
          <p:cNvSpPr>
            <a:spLocks noChangeShapeType="1"/>
          </p:cNvSpPr>
          <p:nvPr/>
        </p:nvSpPr>
        <p:spPr bwMode="auto">
          <a:xfrm flipH="1" flipV="1">
            <a:off x="5348493" y="5228456"/>
            <a:ext cx="1143000" cy="228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pic>
        <p:nvPicPr>
          <p:cNvPr id="18" name="Picture 17"/>
          <p:cNvPicPr>
            <a:picLocks noChangeAspect="1"/>
          </p:cNvPicPr>
          <p:nvPr/>
        </p:nvPicPr>
        <p:blipFill>
          <a:blip r:embed="rId5">
            <a:duotone>
              <a:schemeClr val="bg2">
                <a:shade val="45000"/>
                <a:satMod val="135000"/>
              </a:schemeClr>
              <a:prstClr val="white"/>
            </a:duotone>
          </a:blip>
          <a:stretch>
            <a:fillRect/>
          </a:stretch>
        </p:blipFill>
        <p:spPr>
          <a:xfrm>
            <a:off x="8251591" y="6184210"/>
            <a:ext cx="802399" cy="679291"/>
          </a:xfrm>
          <a:prstGeom prst="rect">
            <a:avLst/>
          </a:prstGeom>
        </p:spPr>
      </p:pic>
    </p:spTree>
    <p:extLst>
      <p:ext uri="{BB962C8B-B14F-4D97-AF65-F5344CB8AC3E}">
        <p14:creationId xmlns:p14="http://schemas.microsoft.com/office/powerpoint/2010/main" val="2188501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67544" y="282714"/>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How </a:t>
            </a:r>
            <a:r>
              <a:rPr lang="en-NZ" sz="2000" b="1" dirty="0">
                <a:latin typeface="Calibri Light" panose="020F0302020204030204" pitchFamily="34" charset="0"/>
              </a:rPr>
              <a:t>the </a:t>
            </a:r>
            <a:r>
              <a:rPr lang="en-NZ" sz="2000" b="1" dirty="0" smtClean="0">
                <a:latin typeface="Calibri Light" panose="020F0302020204030204" pitchFamily="34" charset="0"/>
              </a:rPr>
              <a:t>different types </a:t>
            </a:r>
            <a:r>
              <a:rPr lang="en-NZ" sz="2000" b="1" dirty="0">
                <a:latin typeface="Calibri Light" panose="020F0302020204030204" pitchFamily="34" charset="0"/>
              </a:rPr>
              <a:t>of </a:t>
            </a:r>
            <a:r>
              <a:rPr lang="en-NZ" sz="2000" b="1" dirty="0" smtClean="0">
                <a:latin typeface="Calibri Light" panose="020F0302020204030204" pitchFamily="34" charset="0"/>
              </a:rPr>
              <a:t>Animal (Herbivores) teeth </a:t>
            </a:r>
            <a:r>
              <a:rPr lang="en-NZ" sz="2000" b="1" dirty="0">
                <a:latin typeface="Calibri Light" panose="020F0302020204030204" pitchFamily="34" charset="0"/>
              </a:rPr>
              <a:t>are used when </a:t>
            </a:r>
            <a:r>
              <a:rPr lang="en-NZ" sz="2000" b="1" dirty="0" smtClean="0">
                <a:latin typeface="Calibri Light" panose="020F0302020204030204" pitchFamily="34" charset="0"/>
              </a:rPr>
              <a:t>eating.</a:t>
            </a:r>
            <a:endParaRPr lang="en-NZ" sz="2000" b="1" dirty="0">
              <a:latin typeface="Calibri Light" panose="020F0302020204030204" pitchFamily="34" charset="0"/>
            </a:endParaRPr>
          </a:p>
        </p:txBody>
      </p:sp>
      <p:pic>
        <p:nvPicPr>
          <p:cNvPr id="4" name="Picture 5" descr="horse_l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856" y="957064"/>
            <a:ext cx="38862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446856" y="3471664"/>
            <a:ext cx="3886200" cy="369332"/>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latin typeface="Calibri" panose="020F0502020204030204" pitchFamily="34" charset="0"/>
                <a:cs typeface="Calibri" panose="020F0502020204030204" pitchFamily="34" charset="0"/>
              </a:rPr>
              <a:t>Horse</a:t>
            </a:r>
            <a:r>
              <a:rPr lang="en-US" dirty="0">
                <a:latin typeface="Calibri" panose="020F0502020204030204" pitchFamily="34" charset="0"/>
                <a:cs typeface="Calibri" panose="020F0502020204030204" pitchFamily="34" charset="0"/>
              </a:rPr>
              <a:t> grazing herbivore</a:t>
            </a:r>
          </a:p>
        </p:txBody>
      </p:sp>
      <p:pic>
        <p:nvPicPr>
          <p:cNvPr id="6" name="Picture 8" descr="kangaroo_l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656" y="4233664"/>
            <a:ext cx="382905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p:cNvSpPr txBox="1">
            <a:spLocks noChangeArrowheads="1"/>
          </p:cNvSpPr>
          <p:nvPr/>
        </p:nvSpPr>
        <p:spPr bwMode="auto">
          <a:xfrm>
            <a:off x="5552256" y="4233664"/>
            <a:ext cx="2819400" cy="646331"/>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latin typeface="Calibri" panose="020F0502020204030204" pitchFamily="34" charset="0"/>
                <a:cs typeface="Calibri" panose="020F0502020204030204" pitchFamily="34" charset="0"/>
              </a:rPr>
              <a:t>Grey kangaroo</a:t>
            </a:r>
            <a:r>
              <a:rPr lang="en-US" dirty="0">
                <a:latin typeface="Calibri" panose="020F0502020204030204" pitchFamily="34" charset="0"/>
                <a:cs typeface="Calibri" panose="020F0502020204030204" pitchFamily="34" charset="0"/>
              </a:rPr>
              <a:t> Australian grazing marsupial</a:t>
            </a:r>
          </a:p>
        </p:txBody>
      </p:sp>
      <p:pic>
        <p:nvPicPr>
          <p:cNvPr id="8" name="Picture 11" descr="hare_l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8856" y="930077"/>
            <a:ext cx="36576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2"/>
          <p:cNvSpPr txBox="1">
            <a:spLocks noChangeArrowheads="1"/>
          </p:cNvSpPr>
          <p:nvPr/>
        </p:nvSpPr>
        <p:spPr bwMode="auto">
          <a:xfrm>
            <a:off x="5018856" y="3471664"/>
            <a:ext cx="3657600" cy="369332"/>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latin typeface="Calibri" panose="020F0502020204030204" pitchFamily="34" charset="0"/>
                <a:cs typeface="Calibri" panose="020F0502020204030204" pitchFamily="34" charset="0"/>
              </a:rPr>
              <a:t>Rabbit</a:t>
            </a:r>
            <a:r>
              <a:rPr lang="en-US" dirty="0">
                <a:latin typeface="Calibri" panose="020F0502020204030204" pitchFamily="34" charset="0"/>
                <a:cs typeface="Calibri" panose="020F0502020204030204" pitchFamily="34" charset="0"/>
              </a:rPr>
              <a:t> grazing rodent</a:t>
            </a:r>
          </a:p>
        </p:txBody>
      </p:sp>
      <p:sp>
        <p:nvSpPr>
          <p:cNvPr id="10" name="Text Box 13"/>
          <p:cNvSpPr txBox="1">
            <a:spLocks noChangeArrowheads="1"/>
          </p:cNvSpPr>
          <p:nvPr/>
        </p:nvSpPr>
        <p:spPr bwMode="auto">
          <a:xfrm>
            <a:off x="5552256" y="6062464"/>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latin typeface="Calibri" panose="020F0502020204030204" pitchFamily="34" charset="0"/>
                <a:cs typeface="Calibri" panose="020F0502020204030204" pitchFamily="34" charset="0"/>
              </a:rPr>
              <a:t>Grinding molars</a:t>
            </a:r>
          </a:p>
        </p:txBody>
      </p:sp>
      <p:sp>
        <p:nvSpPr>
          <p:cNvPr id="11" name="Line 14"/>
          <p:cNvSpPr>
            <a:spLocks noChangeShapeType="1"/>
          </p:cNvSpPr>
          <p:nvPr/>
        </p:nvSpPr>
        <p:spPr bwMode="auto">
          <a:xfrm flipH="1" flipV="1">
            <a:off x="3266256" y="5529064"/>
            <a:ext cx="2286000" cy="685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2" name="Text Box 15"/>
          <p:cNvSpPr txBox="1">
            <a:spLocks noChangeArrowheads="1"/>
          </p:cNvSpPr>
          <p:nvPr/>
        </p:nvSpPr>
        <p:spPr bwMode="auto">
          <a:xfrm>
            <a:off x="5552256" y="5300464"/>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latin typeface="Calibri" panose="020F0502020204030204" pitchFamily="34" charset="0"/>
                <a:cs typeface="Calibri" panose="020F0502020204030204" pitchFamily="34" charset="0"/>
              </a:rPr>
              <a:t>Chisel-like incisors</a:t>
            </a:r>
          </a:p>
        </p:txBody>
      </p:sp>
      <p:sp>
        <p:nvSpPr>
          <p:cNvPr id="13" name="Line 16"/>
          <p:cNvSpPr>
            <a:spLocks noChangeShapeType="1"/>
          </p:cNvSpPr>
          <p:nvPr/>
        </p:nvSpPr>
        <p:spPr bwMode="auto">
          <a:xfrm flipH="1" flipV="1">
            <a:off x="4637856" y="5452864"/>
            <a:ext cx="914400" cy="76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4" name="Text Box 17"/>
          <p:cNvSpPr txBox="1">
            <a:spLocks noChangeArrowheads="1"/>
          </p:cNvSpPr>
          <p:nvPr/>
        </p:nvSpPr>
        <p:spPr bwMode="auto">
          <a:xfrm>
            <a:off x="5628456" y="5681464"/>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latin typeface="Calibri" panose="020F0502020204030204" pitchFamily="34" charset="0"/>
                <a:cs typeface="Calibri" panose="020F0502020204030204" pitchFamily="34" charset="0"/>
              </a:rPr>
              <a:t>No canines</a:t>
            </a:r>
          </a:p>
        </p:txBody>
      </p:sp>
      <p:sp>
        <p:nvSpPr>
          <p:cNvPr id="15" name="Line 18"/>
          <p:cNvSpPr>
            <a:spLocks noChangeShapeType="1"/>
          </p:cNvSpPr>
          <p:nvPr/>
        </p:nvSpPr>
        <p:spPr bwMode="auto">
          <a:xfrm flipH="1" flipV="1">
            <a:off x="3952056" y="5452864"/>
            <a:ext cx="1752600" cy="381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6" name="Rectangle 19"/>
          <p:cNvSpPr>
            <a:spLocks noChangeArrowheads="1"/>
          </p:cNvSpPr>
          <p:nvPr/>
        </p:nvSpPr>
        <p:spPr bwMode="auto">
          <a:xfrm>
            <a:off x="446856" y="4005064"/>
            <a:ext cx="8229600" cy="2590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pic>
        <p:nvPicPr>
          <p:cNvPr id="21" name="Picture 20"/>
          <p:cNvPicPr>
            <a:picLocks noChangeAspect="1"/>
          </p:cNvPicPr>
          <p:nvPr/>
        </p:nvPicPr>
        <p:blipFill>
          <a:blip r:embed="rId5">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2595722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67544" y="282399"/>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How </a:t>
            </a:r>
            <a:r>
              <a:rPr lang="en-NZ" sz="2000" b="1" dirty="0">
                <a:latin typeface="Calibri Light" panose="020F0302020204030204" pitchFamily="34" charset="0"/>
              </a:rPr>
              <a:t>the </a:t>
            </a:r>
            <a:r>
              <a:rPr lang="en-NZ" sz="2000" b="1" dirty="0" smtClean="0">
                <a:latin typeface="Calibri Light" panose="020F0302020204030204" pitchFamily="34" charset="0"/>
              </a:rPr>
              <a:t>different types </a:t>
            </a:r>
            <a:r>
              <a:rPr lang="en-NZ" sz="2000" b="1" dirty="0">
                <a:latin typeface="Calibri Light" panose="020F0302020204030204" pitchFamily="34" charset="0"/>
              </a:rPr>
              <a:t>of </a:t>
            </a:r>
            <a:r>
              <a:rPr lang="en-NZ" sz="2000" b="1" dirty="0" smtClean="0">
                <a:latin typeface="Calibri Light" panose="020F0302020204030204" pitchFamily="34" charset="0"/>
              </a:rPr>
              <a:t>Animal (omnivores) teeth </a:t>
            </a:r>
            <a:r>
              <a:rPr lang="en-NZ" sz="2000" b="1" dirty="0">
                <a:latin typeface="Calibri Light" panose="020F0302020204030204" pitchFamily="34" charset="0"/>
              </a:rPr>
              <a:t>are used when </a:t>
            </a:r>
            <a:r>
              <a:rPr lang="en-NZ" sz="2000" b="1" dirty="0" smtClean="0">
                <a:latin typeface="Calibri Light" panose="020F0302020204030204" pitchFamily="34" charset="0"/>
              </a:rPr>
              <a:t>eating.</a:t>
            </a:r>
            <a:endParaRPr lang="en-NZ" sz="2000" b="1" dirty="0">
              <a:latin typeface="Calibri Light" panose="020F0302020204030204" pitchFamily="34" charset="0"/>
            </a:endParaRPr>
          </a:p>
        </p:txBody>
      </p:sp>
      <p:pic>
        <p:nvPicPr>
          <p:cNvPr id="5" name="Picture 5" descr="badger_l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56" y="1137320"/>
            <a:ext cx="360045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adgertee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256" y="3499520"/>
            <a:ext cx="20605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2866256" y="3499520"/>
            <a:ext cx="1752600" cy="93503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latin typeface="Calibri" panose="020F0502020204030204" pitchFamily="34" charset="0"/>
                <a:cs typeface="Calibri" panose="020F0502020204030204" pitchFamily="34" charset="0"/>
              </a:rPr>
              <a:t>Badger</a:t>
            </a:r>
            <a:r>
              <a:rPr lang="en-US" dirty="0">
                <a:latin typeface="Calibri" panose="020F0502020204030204" pitchFamily="34" charset="0"/>
                <a:cs typeface="Calibri" panose="020F0502020204030204" pitchFamily="34" charset="0"/>
              </a:rPr>
              <a:t> eats more animals than plants.</a:t>
            </a:r>
          </a:p>
        </p:txBody>
      </p:sp>
      <p:sp>
        <p:nvSpPr>
          <p:cNvPr id="8" name="Rectangle 9"/>
          <p:cNvSpPr>
            <a:spLocks noChangeArrowheads="1"/>
          </p:cNvSpPr>
          <p:nvPr/>
        </p:nvSpPr>
        <p:spPr bwMode="auto">
          <a:xfrm>
            <a:off x="351656" y="908720"/>
            <a:ext cx="4572000" cy="5638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9" name="Text Box 10"/>
          <p:cNvSpPr txBox="1">
            <a:spLocks noChangeArrowheads="1"/>
          </p:cNvSpPr>
          <p:nvPr/>
        </p:nvSpPr>
        <p:spPr bwMode="auto">
          <a:xfrm>
            <a:off x="3018656" y="5099720"/>
            <a:ext cx="1600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latin typeface="Calibri" panose="020F0502020204030204" pitchFamily="34" charset="0"/>
                <a:cs typeface="Calibri" panose="020F0502020204030204" pitchFamily="34" charset="0"/>
              </a:rPr>
              <a:t>Flattened molars to grind plants</a:t>
            </a:r>
          </a:p>
        </p:txBody>
      </p:sp>
      <p:sp>
        <p:nvSpPr>
          <p:cNvPr id="10" name="Line 11"/>
          <p:cNvSpPr>
            <a:spLocks noChangeShapeType="1"/>
          </p:cNvSpPr>
          <p:nvPr/>
        </p:nvSpPr>
        <p:spPr bwMode="auto">
          <a:xfrm flipH="1">
            <a:off x="2409056" y="5556920"/>
            <a:ext cx="533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pic>
        <p:nvPicPr>
          <p:cNvPr id="11" name="Picture 15" descr="human-teet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2456" y="3499520"/>
            <a:ext cx="19653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human20ja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5656" y="984920"/>
            <a:ext cx="30480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8"/>
          <p:cNvSpPr txBox="1">
            <a:spLocks noChangeArrowheads="1"/>
          </p:cNvSpPr>
          <p:nvPr/>
        </p:nvSpPr>
        <p:spPr bwMode="auto">
          <a:xfrm>
            <a:off x="5304656" y="3499520"/>
            <a:ext cx="1219200" cy="147796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latin typeface="Calibri" panose="020F0502020204030204" pitchFamily="34" charset="0"/>
                <a:cs typeface="Calibri" panose="020F0502020204030204" pitchFamily="34" charset="0"/>
              </a:rPr>
              <a:t>Human </a:t>
            </a:r>
            <a:r>
              <a:rPr lang="en-US" dirty="0">
                <a:latin typeface="Calibri" panose="020F0502020204030204" pitchFamily="34" charset="0"/>
                <a:cs typeface="Calibri" panose="020F0502020204030204" pitchFamily="34" charset="0"/>
              </a:rPr>
              <a:t>eats more plants than animals</a:t>
            </a:r>
            <a:endParaRPr lang="en-US" b="1" dirty="0">
              <a:latin typeface="Calibri" panose="020F0502020204030204" pitchFamily="34" charset="0"/>
              <a:cs typeface="Calibri" panose="020F0502020204030204" pitchFamily="34" charset="0"/>
            </a:endParaRPr>
          </a:p>
        </p:txBody>
      </p:sp>
      <p:sp>
        <p:nvSpPr>
          <p:cNvPr id="14" name="Text Box 19"/>
          <p:cNvSpPr txBox="1">
            <a:spLocks noChangeArrowheads="1"/>
          </p:cNvSpPr>
          <p:nvPr/>
        </p:nvSpPr>
        <p:spPr bwMode="auto">
          <a:xfrm>
            <a:off x="5304656" y="5252120"/>
            <a:ext cx="1066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latin typeface="Calibri" panose="020F0502020204030204" pitchFamily="34" charset="0"/>
                <a:cs typeface="Calibri" panose="020F0502020204030204" pitchFamily="34" charset="0"/>
              </a:rPr>
              <a:t>Canines much smaller</a:t>
            </a:r>
          </a:p>
        </p:txBody>
      </p:sp>
      <p:sp>
        <p:nvSpPr>
          <p:cNvPr id="15" name="Line 20"/>
          <p:cNvSpPr>
            <a:spLocks noChangeShapeType="1"/>
          </p:cNvSpPr>
          <p:nvPr/>
        </p:nvSpPr>
        <p:spPr bwMode="auto">
          <a:xfrm flipV="1">
            <a:off x="6142856" y="5175920"/>
            <a:ext cx="1219200" cy="533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6" name="Rectangle 21"/>
          <p:cNvSpPr>
            <a:spLocks noChangeArrowheads="1"/>
          </p:cNvSpPr>
          <p:nvPr/>
        </p:nvSpPr>
        <p:spPr bwMode="auto">
          <a:xfrm>
            <a:off x="5076056" y="908720"/>
            <a:ext cx="3886200" cy="5638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pic>
        <p:nvPicPr>
          <p:cNvPr id="21" name="Picture 20"/>
          <p:cNvPicPr>
            <a:picLocks noChangeAspect="1"/>
          </p:cNvPicPr>
          <p:nvPr/>
        </p:nvPicPr>
        <p:blipFill>
          <a:blip r:embed="rId6">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1279599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67544" y="309854"/>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How </a:t>
            </a:r>
            <a:r>
              <a:rPr lang="en-NZ" sz="2000" b="1" dirty="0">
                <a:latin typeface="Calibri Light" panose="020F0302020204030204" pitchFamily="34" charset="0"/>
              </a:rPr>
              <a:t>the </a:t>
            </a:r>
            <a:r>
              <a:rPr lang="en-NZ" sz="2000" b="1" dirty="0" smtClean="0">
                <a:latin typeface="Calibri Light" panose="020F0302020204030204" pitchFamily="34" charset="0"/>
              </a:rPr>
              <a:t>different types </a:t>
            </a:r>
            <a:r>
              <a:rPr lang="en-NZ" sz="2000" b="1" dirty="0">
                <a:latin typeface="Calibri Light" panose="020F0302020204030204" pitchFamily="34" charset="0"/>
              </a:rPr>
              <a:t>of </a:t>
            </a:r>
            <a:r>
              <a:rPr lang="en-NZ" sz="2000" b="1" dirty="0" smtClean="0">
                <a:latin typeface="Calibri Light" panose="020F0302020204030204" pitchFamily="34" charset="0"/>
              </a:rPr>
              <a:t>Animal teeth (specialist)  </a:t>
            </a:r>
            <a:r>
              <a:rPr lang="en-NZ" sz="2000" b="1" dirty="0">
                <a:latin typeface="Calibri Light" panose="020F0302020204030204" pitchFamily="34" charset="0"/>
              </a:rPr>
              <a:t>are used when </a:t>
            </a:r>
            <a:r>
              <a:rPr lang="en-NZ" sz="2000" b="1" dirty="0" smtClean="0">
                <a:latin typeface="Calibri Light" panose="020F0302020204030204" pitchFamily="34" charset="0"/>
              </a:rPr>
              <a:t>eating.</a:t>
            </a:r>
            <a:endParaRPr lang="en-NZ" sz="2000" b="1" dirty="0">
              <a:latin typeface="Calibri Light" panose="020F0302020204030204" pitchFamily="34" charset="0"/>
            </a:endParaRPr>
          </a:p>
        </p:txBody>
      </p:sp>
      <p:sp>
        <p:nvSpPr>
          <p:cNvPr id="4" name="Text Box 7"/>
          <p:cNvSpPr txBox="1">
            <a:spLocks noChangeArrowheads="1"/>
          </p:cNvSpPr>
          <p:nvPr/>
        </p:nvSpPr>
        <p:spPr bwMode="auto">
          <a:xfrm>
            <a:off x="881825" y="1159008"/>
            <a:ext cx="3707567" cy="1938992"/>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dirty="0">
                <a:latin typeface="Calibri" panose="020F0502020204030204" pitchFamily="34" charset="0"/>
                <a:cs typeface="Calibri" panose="020F0502020204030204" pitchFamily="34" charset="0"/>
              </a:rPr>
              <a:t>Baleen whales</a:t>
            </a:r>
            <a:r>
              <a:rPr lang="en-US" sz="2000" dirty="0">
                <a:latin typeface="Calibri" panose="020F0502020204030204" pitchFamily="34" charset="0"/>
                <a:cs typeface="Calibri" panose="020F0502020204030204" pitchFamily="34" charset="0"/>
              </a:rPr>
              <a:t> The specialized filter-feeding mechanism of baleen whales enables them to feed low on the food chain by primarily eating zooplankton and schooling fishes. </a:t>
            </a:r>
          </a:p>
        </p:txBody>
      </p:sp>
      <p:pic>
        <p:nvPicPr>
          <p:cNvPr id="5" name="Picture 9" descr="whalebaleen"/>
          <p:cNvPicPr>
            <a:picLocks noChangeAspect="1" noChangeArrowheads="1"/>
          </p:cNvPicPr>
          <p:nvPr/>
        </p:nvPicPr>
        <p:blipFill>
          <a:blip r:embed="rId2" cstate="print">
            <a:extLst>
              <a:ext uri="{28A0092B-C50C-407E-A947-70E740481C1C}">
                <a14:useLocalDpi xmlns:a14="http://schemas.microsoft.com/office/drawing/2010/main" val="0"/>
              </a:ext>
            </a:extLst>
          </a:blip>
          <a:srcRect l="12914" t="16078" r="19272"/>
          <a:stretch>
            <a:fillRect/>
          </a:stretch>
        </p:blipFill>
        <p:spPr bwMode="auto">
          <a:xfrm>
            <a:off x="4906186" y="1029072"/>
            <a:ext cx="30480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Myrmecophaga_tridactyla_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586" y="4153272"/>
            <a:ext cx="5591175"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p:nvSpPr>
        <p:spPr bwMode="auto">
          <a:xfrm>
            <a:off x="6574067" y="4153272"/>
            <a:ext cx="1837319" cy="1938992"/>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dirty="0">
                <a:latin typeface="Calibri" panose="020F0502020204030204" pitchFamily="34" charset="0"/>
                <a:cs typeface="Calibri" panose="020F0502020204030204" pitchFamily="34" charset="0"/>
              </a:rPr>
              <a:t>Giant Anteater</a:t>
            </a:r>
            <a:r>
              <a:rPr lang="en-US" sz="2000" dirty="0">
                <a:latin typeface="Calibri" panose="020F0502020204030204" pitchFamily="34" charset="0"/>
                <a:cs typeface="Calibri" panose="020F0502020204030204" pitchFamily="34" charset="0"/>
              </a:rPr>
              <a:t> sucks up ants with long tongue and has no need for teeth at all.</a:t>
            </a:r>
          </a:p>
        </p:txBody>
      </p:sp>
      <p:sp>
        <p:nvSpPr>
          <p:cNvPr id="8" name="Rectangle 13"/>
          <p:cNvSpPr>
            <a:spLocks noChangeArrowheads="1"/>
          </p:cNvSpPr>
          <p:nvPr/>
        </p:nvSpPr>
        <p:spPr bwMode="auto">
          <a:xfrm>
            <a:off x="638986" y="876672"/>
            <a:ext cx="8001000" cy="312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9" name="Rectangle 14"/>
          <p:cNvSpPr>
            <a:spLocks noChangeArrowheads="1"/>
          </p:cNvSpPr>
          <p:nvPr/>
        </p:nvSpPr>
        <p:spPr bwMode="auto">
          <a:xfrm>
            <a:off x="638986" y="4077072"/>
            <a:ext cx="8001000" cy="2362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pic>
        <p:nvPicPr>
          <p:cNvPr id="14" name="Picture 13"/>
          <p:cNvPicPr>
            <a:picLocks noChangeAspect="1"/>
          </p:cNvPicPr>
          <p:nvPr/>
        </p:nvPicPr>
        <p:blipFill>
          <a:blip r:embed="rId4">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993597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a:t>
            </a:r>
            <a:r>
              <a:rPr lang="en-NZ" sz="2000" b="1" dirty="0">
                <a:latin typeface="Calibri Light" panose="020F0302020204030204" pitchFamily="34" charset="0"/>
              </a:rPr>
              <a:t>gut is a </a:t>
            </a:r>
            <a:r>
              <a:rPr lang="en-NZ" sz="2000" b="1" dirty="0" smtClean="0">
                <a:latin typeface="Calibri Light" panose="020F0302020204030204" pitchFamily="34" charset="0"/>
              </a:rPr>
              <a:t>coiled tube </a:t>
            </a:r>
            <a:r>
              <a:rPr lang="en-NZ" sz="2000" b="1" dirty="0">
                <a:latin typeface="Calibri Light" panose="020F0302020204030204" pitchFamily="34" charset="0"/>
              </a:rPr>
              <a:t>and is the site of digestion </a:t>
            </a:r>
            <a:r>
              <a:rPr lang="en-NZ" sz="2000" b="1" dirty="0" smtClean="0">
                <a:latin typeface="Calibri Light" panose="020F0302020204030204" pitchFamily="34" charset="0"/>
              </a:rPr>
              <a:t>and absorption.</a:t>
            </a:r>
            <a:endParaRPr lang="en-NZ" sz="2000" b="1" dirty="0">
              <a:latin typeface="Calibri Light" panose="020F0302020204030204" pitchFamily="34" charset="0"/>
            </a:endParaRPr>
          </a:p>
        </p:txBody>
      </p:sp>
      <p:pic>
        <p:nvPicPr>
          <p:cNvPr id="5" name="Picture 4" descr="1079619327186"/>
          <p:cNvPicPr>
            <a:picLocks noChangeAspect="1" noChangeArrowheads="1"/>
          </p:cNvPicPr>
          <p:nvPr/>
        </p:nvPicPr>
        <p:blipFill>
          <a:blip r:embed="rId2">
            <a:extLst>
              <a:ext uri="{28A0092B-C50C-407E-A947-70E740481C1C}">
                <a14:useLocalDpi xmlns:a14="http://schemas.microsoft.com/office/drawing/2010/main" val="0"/>
              </a:ext>
            </a:extLst>
          </a:blip>
          <a:srcRect l="-2673" b="-4294"/>
          <a:stretch>
            <a:fillRect/>
          </a:stretch>
        </p:blipFill>
        <p:spPr bwMode="auto">
          <a:xfrm>
            <a:off x="3905853" y="1168174"/>
            <a:ext cx="4722813" cy="5029200"/>
          </a:xfrm>
          <a:prstGeom prst="rect">
            <a:avLst/>
          </a:prstGeom>
          <a:solidFill>
            <a:schemeClr val="bg1"/>
          </a:solidFill>
          <a:ln w="19050">
            <a:noFill/>
            <a:miter lim="800000"/>
            <a:headEnd/>
            <a:tailEnd/>
          </a:ln>
        </p:spPr>
      </p:pic>
      <p:sp>
        <p:nvSpPr>
          <p:cNvPr id="6" name="Text Box 7"/>
          <p:cNvSpPr txBox="1">
            <a:spLocks noChangeArrowheads="1"/>
          </p:cNvSpPr>
          <p:nvPr/>
        </p:nvSpPr>
        <p:spPr bwMode="auto">
          <a:xfrm>
            <a:off x="400653" y="1002518"/>
            <a:ext cx="320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latin typeface="Calibri" panose="020F0502020204030204" pitchFamily="34" charset="0"/>
                <a:cs typeface="Calibri" panose="020F0502020204030204" pitchFamily="34" charset="0"/>
              </a:rPr>
              <a:t>The second stage in food processing is digestion</a:t>
            </a:r>
          </a:p>
        </p:txBody>
      </p:sp>
      <p:sp>
        <p:nvSpPr>
          <p:cNvPr id="7" name="Text Box 8"/>
          <p:cNvSpPr txBox="1">
            <a:spLocks noChangeArrowheads="1"/>
          </p:cNvSpPr>
          <p:nvPr/>
        </p:nvSpPr>
        <p:spPr bwMode="auto">
          <a:xfrm>
            <a:off x="400653" y="1733324"/>
            <a:ext cx="3276600" cy="1015663"/>
          </a:xfrm>
          <a:prstGeom prst="rect">
            <a:avLst/>
          </a:prstGeom>
          <a:solidFill>
            <a:srgbClr val="CDFCA2"/>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dirty="0">
                <a:solidFill>
                  <a:srgbClr val="000000"/>
                </a:solidFill>
                <a:latin typeface="Calibri" panose="020F0502020204030204" pitchFamily="34" charset="0"/>
                <a:cs typeface="Calibri" panose="020F0502020204030204" pitchFamily="34" charset="0"/>
              </a:rPr>
              <a:t>Definition</a:t>
            </a:r>
            <a:r>
              <a:rPr lang="en-US" sz="2000" dirty="0">
                <a:solidFill>
                  <a:srgbClr val="000000"/>
                </a:solidFill>
                <a:latin typeface="Calibri" panose="020F0502020204030204" pitchFamily="34" charset="0"/>
                <a:cs typeface="Calibri" panose="020F0502020204030204" pitchFamily="34" charset="0"/>
              </a:rPr>
              <a:t>       </a:t>
            </a:r>
            <a:r>
              <a:rPr lang="en-US" sz="2000" u="sng" dirty="0">
                <a:solidFill>
                  <a:srgbClr val="000000"/>
                </a:solidFill>
                <a:latin typeface="Calibri" panose="020F0502020204030204" pitchFamily="34" charset="0"/>
                <a:cs typeface="Calibri" panose="020F0502020204030204" pitchFamily="34" charset="0"/>
              </a:rPr>
              <a:t>Digestion</a:t>
            </a:r>
            <a:r>
              <a:rPr lang="en-US" sz="2000" dirty="0">
                <a:solidFill>
                  <a:srgbClr val="000000"/>
                </a:solidFill>
                <a:latin typeface="Calibri" panose="020F0502020204030204" pitchFamily="34" charset="0"/>
                <a:cs typeface="Calibri" panose="020F0502020204030204" pitchFamily="34" charset="0"/>
              </a:rPr>
              <a:t> Breaking food into smaller pieces</a:t>
            </a:r>
          </a:p>
        </p:txBody>
      </p:sp>
      <p:sp>
        <p:nvSpPr>
          <p:cNvPr id="8" name="Text Box 9"/>
          <p:cNvSpPr txBox="1">
            <a:spLocks noChangeArrowheads="1"/>
          </p:cNvSpPr>
          <p:nvPr/>
        </p:nvSpPr>
        <p:spPr bwMode="auto">
          <a:xfrm>
            <a:off x="400653" y="2844574"/>
            <a:ext cx="3276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latin typeface="Calibri" panose="020F0502020204030204" pitchFamily="34" charset="0"/>
                <a:cs typeface="Calibri" panose="020F0502020204030204" pitchFamily="34" charset="0"/>
              </a:rPr>
              <a:t>Once food is ingested it moves down into the </a:t>
            </a:r>
            <a:r>
              <a:rPr lang="en-US" dirty="0" err="1">
                <a:latin typeface="Calibri" panose="020F0502020204030204" pitchFamily="34" charset="0"/>
                <a:cs typeface="Calibri" panose="020F0502020204030204" pitchFamily="34" charset="0"/>
              </a:rPr>
              <a:t>oesophagus</a:t>
            </a:r>
            <a:r>
              <a:rPr lang="en-US" dirty="0">
                <a:latin typeface="Calibri" panose="020F0502020204030204" pitchFamily="34" charset="0"/>
                <a:cs typeface="Calibri" panose="020F0502020204030204" pitchFamily="34" charset="0"/>
              </a:rPr>
              <a:t> and then into the stomach</a:t>
            </a:r>
          </a:p>
        </p:txBody>
      </p:sp>
      <p:sp>
        <p:nvSpPr>
          <p:cNvPr id="9" name="Text Box 10"/>
          <p:cNvSpPr txBox="1">
            <a:spLocks noChangeArrowheads="1"/>
          </p:cNvSpPr>
          <p:nvPr/>
        </p:nvSpPr>
        <p:spPr bwMode="auto">
          <a:xfrm>
            <a:off x="400653" y="3852862"/>
            <a:ext cx="3276600" cy="1323439"/>
          </a:xfrm>
          <a:prstGeom prst="rect">
            <a:avLst/>
          </a:prstGeom>
          <a:solidFill>
            <a:srgbClr val="CDFCA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dirty="0">
                <a:solidFill>
                  <a:srgbClr val="000000"/>
                </a:solidFill>
                <a:latin typeface="Calibri" panose="020F0502020204030204" pitchFamily="34" charset="0"/>
                <a:cs typeface="Calibri" panose="020F0502020204030204" pitchFamily="34" charset="0"/>
              </a:rPr>
              <a:t>Definition</a:t>
            </a:r>
            <a:r>
              <a:rPr lang="en-US" sz="2000" dirty="0">
                <a:solidFill>
                  <a:srgbClr val="000000"/>
                </a:solidFill>
                <a:latin typeface="Calibri" panose="020F0502020204030204" pitchFamily="34" charset="0"/>
                <a:cs typeface="Calibri" panose="020F0502020204030204" pitchFamily="34" charset="0"/>
              </a:rPr>
              <a:t>     </a:t>
            </a:r>
            <a:r>
              <a:rPr lang="en-US" sz="2000" u="sng" dirty="0" err="1">
                <a:solidFill>
                  <a:srgbClr val="000000"/>
                </a:solidFill>
                <a:latin typeface="Calibri" panose="020F0502020204030204" pitchFamily="34" charset="0"/>
                <a:cs typeface="Calibri" panose="020F0502020204030204" pitchFamily="34" charset="0"/>
              </a:rPr>
              <a:t>Oesophagus</a:t>
            </a:r>
            <a:r>
              <a:rPr lang="en-US" sz="2000" dirty="0">
                <a:solidFill>
                  <a:srgbClr val="000000"/>
                </a:solidFill>
                <a:latin typeface="Calibri" panose="020F0502020204030204" pitchFamily="34" charset="0"/>
                <a:cs typeface="Calibri" panose="020F0502020204030204" pitchFamily="34" charset="0"/>
              </a:rPr>
              <a:t>      The tube that food travels from the mouth to the stomach through</a:t>
            </a:r>
          </a:p>
        </p:txBody>
      </p:sp>
      <p:sp>
        <p:nvSpPr>
          <p:cNvPr id="10" name="Text Box 11"/>
          <p:cNvSpPr txBox="1">
            <a:spLocks noChangeArrowheads="1"/>
          </p:cNvSpPr>
          <p:nvPr/>
        </p:nvSpPr>
        <p:spPr bwMode="auto">
          <a:xfrm>
            <a:off x="400653" y="5355214"/>
            <a:ext cx="3276600" cy="1015663"/>
          </a:xfrm>
          <a:prstGeom prst="rect">
            <a:avLst/>
          </a:prstGeom>
          <a:solidFill>
            <a:srgbClr val="CDFCA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dirty="0">
                <a:solidFill>
                  <a:srgbClr val="000000"/>
                </a:solidFill>
                <a:latin typeface="Calibri" panose="020F0502020204030204" pitchFamily="34" charset="0"/>
                <a:cs typeface="Calibri" panose="020F0502020204030204" pitchFamily="34" charset="0"/>
              </a:rPr>
              <a:t>Definition</a:t>
            </a:r>
            <a:r>
              <a:rPr lang="en-US" sz="2000" dirty="0">
                <a:solidFill>
                  <a:srgbClr val="000000"/>
                </a:solidFill>
                <a:latin typeface="Calibri" panose="020F0502020204030204" pitchFamily="34" charset="0"/>
                <a:cs typeface="Calibri" panose="020F0502020204030204" pitchFamily="34" charset="0"/>
              </a:rPr>
              <a:t>       </a:t>
            </a:r>
            <a:r>
              <a:rPr lang="en-US" sz="2000" u="sng" dirty="0">
                <a:solidFill>
                  <a:srgbClr val="000000"/>
                </a:solidFill>
                <a:latin typeface="Calibri" panose="020F0502020204030204" pitchFamily="34" charset="0"/>
                <a:cs typeface="Calibri" panose="020F0502020204030204" pitchFamily="34" charset="0"/>
              </a:rPr>
              <a:t>Stomach</a:t>
            </a:r>
            <a:r>
              <a:rPr lang="en-US" sz="2000" dirty="0">
                <a:solidFill>
                  <a:srgbClr val="000000"/>
                </a:solidFill>
                <a:latin typeface="Calibri" panose="020F0502020204030204" pitchFamily="34" charset="0"/>
                <a:cs typeface="Calibri" panose="020F0502020204030204" pitchFamily="34" charset="0"/>
              </a:rPr>
              <a:t>          Organ from the digestive system that digests food</a:t>
            </a:r>
          </a:p>
        </p:txBody>
      </p:sp>
      <p:pic>
        <p:nvPicPr>
          <p:cNvPr id="12" name="Picture 11"/>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33851852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544599" y="417898"/>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Oesophagus.</a:t>
            </a:r>
            <a:endParaRPr lang="en-NZ" sz="2000" b="1" dirty="0">
              <a:latin typeface="Calibri Light" panose="020F0302020204030204" pitchFamily="34" charset="0"/>
            </a:endParaRPr>
          </a:p>
        </p:txBody>
      </p:sp>
      <p:sp>
        <p:nvSpPr>
          <p:cNvPr id="5" name="Rectangle 4"/>
          <p:cNvSpPr/>
          <p:nvPr/>
        </p:nvSpPr>
        <p:spPr>
          <a:xfrm>
            <a:off x="467543" y="1282365"/>
            <a:ext cx="8208912" cy="1631216"/>
          </a:xfrm>
          <a:prstGeom prst="rect">
            <a:avLst/>
          </a:prstGeom>
        </p:spPr>
        <p:txBody>
          <a:bodyPr wrap="square">
            <a:spAutoFit/>
          </a:bodyPr>
          <a:lstStyle/>
          <a:p>
            <a:pPr>
              <a:spcBef>
                <a:spcPct val="50000"/>
              </a:spcBef>
            </a:pPr>
            <a:r>
              <a:rPr lang="en-US" sz="2000" dirty="0">
                <a:latin typeface="Calibri" panose="020F0502020204030204" pitchFamily="34" charset="0"/>
                <a:cs typeface="Calibri" panose="020F0502020204030204" pitchFamily="34" charset="0"/>
              </a:rPr>
              <a:t>The </a:t>
            </a:r>
            <a:r>
              <a:rPr lang="en-US" sz="2000" b="1" dirty="0" err="1" smtClean="0">
                <a:latin typeface="Calibri" panose="020F0502020204030204" pitchFamily="34" charset="0"/>
                <a:cs typeface="Calibri" panose="020F0502020204030204" pitchFamily="34" charset="0"/>
              </a:rPr>
              <a:t>oesophagus</a:t>
            </a:r>
            <a:r>
              <a:rPr lang="en-US" sz="2000" b="1"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is </a:t>
            </a:r>
            <a:r>
              <a:rPr lang="en-US" sz="2000" dirty="0">
                <a:latin typeface="Calibri" panose="020F0502020204030204" pitchFamily="34" charset="0"/>
                <a:cs typeface="Calibri" panose="020F0502020204030204" pitchFamily="34" charset="0"/>
              </a:rPr>
              <a:t>like a stretchy pipe that's about 25 centimeters long. </a:t>
            </a:r>
            <a:r>
              <a:rPr lang="en-US" sz="2000" dirty="0" smtClean="0">
                <a:latin typeface="Calibri" panose="020F0502020204030204" pitchFamily="34" charset="0"/>
                <a:cs typeface="Calibri" panose="020F0502020204030204" pitchFamily="34" charset="0"/>
              </a:rPr>
              <a:t>It </a:t>
            </a:r>
            <a:r>
              <a:rPr lang="en-US" sz="2000" dirty="0">
                <a:latin typeface="Calibri" panose="020F0502020204030204" pitchFamily="34" charset="0"/>
                <a:cs typeface="Calibri" panose="020F0502020204030204" pitchFamily="34" charset="0"/>
              </a:rPr>
              <a:t>moves food from the back of your throat to your stomach. When you swallow a small ball of mushed-up food or liquids, a special flap called the </a:t>
            </a:r>
            <a:r>
              <a:rPr lang="en-US" sz="2000" b="1" dirty="0">
                <a:latin typeface="Calibri" panose="020F0502020204030204" pitchFamily="34" charset="0"/>
                <a:cs typeface="Calibri" panose="020F0502020204030204" pitchFamily="34" charset="0"/>
              </a:rPr>
              <a:t>epiglottis</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closes over </a:t>
            </a:r>
            <a:r>
              <a:rPr lang="en-US" sz="2000" dirty="0">
                <a:latin typeface="Calibri" panose="020F0502020204030204" pitchFamily="34" charset="0"/>
                <a:cs typeface="Calibri" panose="020F0502020204030204" pitchFamily="34" charset="0"/>
              </a:rPr>
              <a:t>the opening of your windpipe to make sure the food enters the </a:t>
            </a:r>
            <a:r>
              <a:rPr lang="en-US" sz="2000" dirty="0" err="1" smtClean="0">
                <a:latin typeface="Calibri" panose="020F0502020204030204" pitchFamily="34" charset="0"/>
                <a:cs typeface="Calibri" panose="020F0502020204030204" pitchFamily="34" charset="0"/>
              </a:rPr>
              <a:t>oesophagus</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and not the windpipe.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283" y="2838943"/>
            <a:ext cx="5104631" cy="3931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52144" y="3240755"/>
            <a:ext cx="2880320" cy="2554545"/>
          </a:xfrm>
          <a:prstGeom prst="rect">
            <a:avLst/>
          </a:prstGeom>
          <a:noFill/>
          <a:ln>
            <a:solidFill>
              <a:schemeClr val="tx1"/>
            </a:solidFill>
          </a:ln>
        </p:spPr>
        <p:txBody>
          <a:bodyPr wrap="square" rtlCol="0">
            <a:spAutoFit/>
          </a:bodyPr>
          <a:lstStyle/>
          <a:p>
            <a:r>
              <a:rPr lang="en-NZ" sz="2000" dirty="0">
                <a:latin typeface="Calibri" panose="020F0502020204030204" pitchFamily="34" charset="0"/>
                <a:cs typeface="Calibri" panose="020F0502020204030204" pitchFamily="34" charset="0"/>
              </a:rPr>
              <a:t>Once food has entered the oesophagus muscles in the walls  move in a wavy way to slowly squeeze the food through the oesophagus (peristalsis) and into the stomach</a:t>
            </a:r>
            <a:r>
              <a:rPr lang="en-NZ" sz="2000" dirty="0" smtClean="0">
                <a:latin typeface="Calibri" panose="020F0502020204030204" pitchFamily="34" charset="0"/>
                <a:cs typeface="Calibri" panose="020F0502020204030204" pitchFamily="34" charset="0"/>
              </a:rPr>
              <a:t>.</a:t>
            </a:r>
            <a:endParaRPr lang="en-NZ" sz="2000"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3">
            <a:duotone>
              <a:schemeClr val="bg2">
                <a:shade val="45000"/>
                <a:satMod val="135000"/>
              </a:schemeClr>
              <a:prstClr val="white"/>
            </a:duotone>
          </a:blip>
          <a:stretch>
            <a:fillRect/>
          </a:stretch>
        </p:blipFill>
        <p:spPr>
          <a:xfrm>
            <a:off x="150944" y="6071686"/>
            <a:ext cx="802399" cy="679291"/>
          </a:xfrm>
          <a:prstGeom prst="rect">
            <a:avLst/>
          </a:prstGeom>
        </p:spPr>
      </p:pic>
    </p:spTree>
    <p:extLst>
      <p:ext uri="{BB962C8B-B14F-4D97-AF65-F5344CB8AC3E}">
        <p14:creationId xmlns:p14="http://schemas.microsoft.com/office/powerpoint/2010/main" val="1999004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b="3535"/>
          <a:stretch/>
        </p:blipFill>
        <p:spPr bwMode="auto">
          <a:xfrm>
            <a:off x="5004048" y="2111314"/>
            <a:ext cx="3812873" cy="4574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a:latin typeface="Calibri Light" panose="020F0302020204030204" pitchFamily="34" charset="0"/>
              </a:rPr>
              <a:t>S</a:t>
            </a:r>
            <a:r>
              <a:rPr lang="en-NZ" sz="2000" b="1" dirty="0" smtClean="0">
                <a:latin typeface="Calibri Light" panose="020F0302020204030204" pitchFamily="34" charset="0"/>
              </a:rPr>
              <a:t>tomach.</a:t>
            </a:r>
            <a:endParaRPr lang="en-NZ" sz="2000" b="1" dirty="0">
              <a:latin typeface="Calibri Light" panose="020F0302020204030204" pitchFamily="34" charset="0"/>
            </a:endParaRPr>
          </a:p>
        </p:txBody>
      </p:sp>
      <p:sp>
        <p:nvSpPr>
          <p:cNvPr id="5" name="Rectangle 4"/>
          <p:cNvSpPr/>
          <p:nvPr/>
        </p:nvSpPr>
        <p:spPr>
          <a:xfrm>
            <a:off x="179512" y="1053261"/>
            <a:ext cx="6192688" cy="5632311"/>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Your stomach is attached to the end of the </a:t>
            </a:r>
            <a:r>
              <a:rPr lang="en-US" sz="2000" dirty="0" err="1" smtClean="0">
                <a:latin typeface="Calibri" panose="020F0502020204030204" pitchFamily="34" charset="0"/>
                <a:cs typeface="Calibri" panose="020F0502020204030204" pitchFamily="34" charset="0"/>
              </a:rPr>
              <a:t>oesophagus</a:t>
            </a:r>
            <a:r>
              <a:rPr lang="en-US" sz="2000" dirty="0">
                <a:latin typeface="Calibri" panose="020F0502020204030204" pitchFamily="34" charset="0"/>
                <a:cs typeface="Calibri" panose="020F0502020204030204" pitchFamily="34" charset="0"/>
              </a:rPr>
              <a:t>. </a:t>
            </a:r>
          </a:p>
          <a:p>
            <a:r>
              <a:rPr lang="en-US" sz="2000" dirty="0">
                <a:latin typeface="Calibri" panose="020F0502020204030204" pitchFamily="34" charset="0"/>
                <a:cs typeface="Calibri" panose="020F0502020204030204" pitchFamily="34" charset="0"/>
              </a:rPr>
              <a:t>It has three </a:t>
            </a:r>
            <a:r>
              <a:rPr lang="en-US" sz="2000" dirty="0" smtClean="0">
                <a:latin typeface="Calibri" panose="020F0502020204030204" pitchFamily="34" charset="0"/>
                <a:cs typeface="Calibri" panose="020F0502020204030204" pitchFamily="34" charset="0"/>
              </a:rPr>
              <a:t>important functions:</a:t>
            </a:r>
            <a:endParaRPr lang="en-US"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en-US" sz="2000" dirty="0" smtClean="0">
                <a:latin typeface="Calibri" panose="020F0502020204030204" pitchFamily="34" charset="0"/>
                <a:cs typeface="Calibri" panose="020F0502020204030204" pitchFamily="34" charset="0"/>
              </a:rPr>
              <a:t>to </a:t>
            </a:r>
            <a:r>
              <a:rPr lang="en-US" sz="2000" dirty="0">
                <a:latin typeface="Calibri" panose="020F0502020204030204" pitchFamily="34" charset="0"/>
                <a:cs typeface="Calibri" panose="020F0502020204030204" pitchFamily="34" charset="0"/>
              </a:rPr>
              <a:t>store the food you've eaten </a:t>
            </a:r>
          </a:p>
          <a:p>
            <a:pPr marL="342900" indent="-342900">
              <a:buFont typeface="Wingdings" panose="05000000000000000000" pitchFamily="2" charset="2"/>
              <a:buChar char="q"/>
            </a:pPr>
            <a:r>
              <a:rPr lang="en-US" sz="2000" dirty="0" smtClean="0">
                <a:latin typeface="Calibri" panose="020F0502020204030204" pitchFamily="34" charset="0"/>
                <a:cs typeface="Calibri" panose="020F0502020204030204" pitchFamily="34" charset="0"/>
              </a:rPr>
              <a:t>to </a:t>
            </a:r>
            <a:r>
              <a:rPr lang="en-US" sz="2000" dirty="0">
                <a:latin typeface="Calibri" panose="020F0502020204030204" pitchFamily="34" charset="0"/>
                <a:cs typeface="Calibri" panose="020F0502020204030204" pitchFamily="34" charset="0"/>
              </a:rPr>
              <a:t>break down the food into a </a:t>
            </a:r>
            <a:r>
              <a:rPr lang="en-US" sz="2000" dirty="0" smtClean="0">
                <a:latin typeface="Calibri" panose="020F0502020204030204" pitchFamily="34" charset="0"/>
                <a:cs typeface="Calibri" panose="020F0502020204030204" pitchFamily="34" charset="0"/>
              </a:rPr>
              <a:t>liquid </a:t>
            </a:r>
            <a:r>
              <a:rPr lang="en-US" sz="2000" dirty="0">
                <a:latin typeface="Calibri" panose="020F0502020204030204" pitchFamily="34" charset="0"/>
                <a:cs typeface="Calibri" panose="020F0502020204030204" pitchFamily="34" charset="0"/>
              </a:rPr>
              <a:t>mixture </a:t>
            </a:r>
          </a:p>
          <a:p>
            <a:pPr marL="342900" indent="-342900">
              <a:buFont typeface="Wingdings" panose="05000000000000000000" pitchFamily="2" charset="2"/>
              <a:buChar char="q"/>
            </a:pPr>
            <a:r>
              <a:rPr lang="en-US" sz="2000" dirty="0" smtClean="0">
                <a:latin typeface="Calibri" panose="020F0502020204030204" pitchFamily="34" charset="0"/>
                <a:cs typeface="Calibri" panose="020F0502020204030204" pitchFamily="34" charset="0"/>
              </a:rPr>
              <a:t>to </a:t>
            </a:r>
            <a:r>
              <a:rPr lang="en-US" sz="2000" dirty="0">
                <a:latin typeface="Calibri" panose="020F0502020204030204" pitchFamily="34" charset="0"/>
                <a:cs typeface="Calibri" panose="020F0502020204030204" pitchFamily="34" charset="0"/>
              </a:rPr>
              <a:t>slowly empty that </a:t>
            </a:r>
            <a:r>
              <a:rPr lang="en-US" sz="2000" dirty="0" smtClean="0">
                <a:latin typeface="Calibri" panose="020F0502020204030204" pitchFamily="34" charset="0"/>
                <a:cs typeface="Calibri" panose="020F0502020204030204" pitchFamily="34" charset="0"/>
              </a:rPr>
              <a:t>liquid </a:t>
            </a:r>
            <a:r>
              <a:rPr lang="en-US" sz="2000" dirty="0">
                <a:latin typeface="Calibri" panose="020F0502020204030204" pitchFamily="34" charset="0"/>
                <a:cs typeface="Calibri" panose="020F0502020204030204" pitchFamily="34" charset="0"/>
              </a:rPr>
              <a:t>mixture into the </a:t>
            </a:r>
            <a:r>
              <a:rPr lang="en-US" sz="2000" dirty="0" smtClean="0">
                <a:latin typeface="Calibri" panose="020F0502020204030204" pitchFamily="34" charset="0"/>
                <a:cs typeface="Calibri" panose="020F0502020204030204" pitchFamily="34" charset="0"/>
              </a:rPr>
              <a:t>small </a:t>
            </a:r>
            <a:r>
              <a:rPr lang="en-US" sz="2000" dirty="0">
                <a:latin typeface="Calibri" panose="020F0502020204030204" pitchFamily="34" charset="0"/>
                <a:cs typeface="Calibri" panose="020F0502020204030204" pitchFamily="34" charset="0"/>
              </a:rPr>
              <a:t>intestine</a:t>
            </a:r>
          </a:p>
          <a:p>
            <a:r>
              <a:rPr lang="en-US" sz="2000" dirty="0">
                <a:latin typeface="Calibri" panose="020F0502020204030204" pitchFamily="34" charset="0"/>
                <a:cs typeface="Calibri" panose="020F0502020204030204" pitchFamily="34" charset="0"/>
              </a:rPr>
              <a:t> </a:t>
            </a:r>
          </a:p>
          <a:p>
            <a:r>
              <a:rPr lang="en-US" sz="2000" dirty="0">
                <a:latin typeface="Calibri" panose="020F0502020204030204" pitchFamily="34" charset="0"/>
                <a:cs typeface="Calibri" panose="020F0502020204030204" pitchFamily="34" charset="0"/>
              </a:rPr>
              <a:t>The stomach </a:t>
            </a:r>
            <a:r>
              <a:rPr lang="en-US" sz="2000" dirty="0" smtClean="0">
                <a:latin typeface="Calibri" panose="020F0502020204030204" pitchFamily="34" charset="0"/>
                <a:cs typeface="Calibri" panose="020F0502020204030204" pitchFamily="34" charset="0"/>
              </a:rPr>
              <a:t>mixes, churns </a:t>
            </a:r>
            <a:r>
              <a:rPr lang="en-US" sz="2000" dirty="0">
                <a:latin typeface="Calibri" panose="020F0502020204030204" pitchFamily="34" charset="0"/>
                <a:cs typeface="Calibri" panose="020F0502020204030204" pitchFamily="34" charset="0"/>
              </a:rPr>
              <a:t>and </a:t>
            </a:r>
            <a:r>
              <a:rPr lang="en-US" sz="2000" dirty="0" smtClean="0">
                <a:latin typeface="Calibri" panose="020F0502020204030204" pitchFamily="34" charset="0"/>
                <a:cs typeface="Calibri" panose="020F0502020204030204" pitchFamily="34" charset="0"/>
              </a:rPr>
              <a:t>mashes </a:t>
            </a:r>
          </a:p>
          <a:p>
            <a:r>
              <a:rPr lang="en-US" sz="2000" dirty="0" smtClean="0">
                <a:latin typeface="Calibri" panose="020F0502020204030204" pitchFamily="34" charset="0"/>
                <a:cs typeface="Calibri" panose="020F0502020204030204" pitchFamily="34" charset="0"/>
              </a:rPr>
              <a:t>together </a:t>
            </a:r>
            <a:r>
              <a:rPr lang="en-US" sz="2000" dirty="0">
                <a:latin typeface="Calibri" panose="020F0502020204030204" pitchFamily="34" charset="0"/>
                <a:cs typeface="Calibri" panose="020F0502020204030204" pitchFamily="34" charset="0"/>
              </a:rPr>
              <a:t>all the small </a:t>
            </a:r>
            <a:r>
              <a:rPr lang="en-US" sz="2000" dirty="0" smtClean="0">
                <a:latin typeface="Calibri" panose="020F0502020204030204" pitchFamily="34" charset="0"/>
                <a:cs typeface="Calibri" panose="020F0502020204030204" pitchFamily="34" charset="0"/>
              </a:rPr>
              <a:t>pieces </a:t>
            </a:r>
            <a:r>
              <a:rPr lang="en-US" sz="2000" dirty="0">
                <a:latin typeface="Calibri" panose="020F0502020204030204" pitchFamily="34" charset="0"/>
                <a:cs typeface="Calibri" panose="020F0502020204030204" pitchFamily="34" charset="0"/>
              </a:rPr>
              <a:t>of food into </a:t>
            </a:r>
            <a:endParaRPr lang="en-US" sz="2000" dirty="0" smtClean="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smaller </a:t>
            </a:r>
            <a:r>
              <a:rPr lang="en-US" sz="2000" dirty="0">
                <a:latin typeface="Calibri" panose="020F0502020204030204" pitchFamily="34" charset="0"/>
                <a:cs typeface="Calibri" panose="020F0502020204030204" pitchFamily="34" charset="0"/>
              </a:rPr>
              <a:t>and smaller </a:t>
            </a:r>
            <a:r>
              <a:rPr lang="en-US" sz="2000" dirty="0" smtClean="0">
                <a:latin typeface="Calibri" panose="020F0502020204030204" pitchFamily="34" charset="0"/>
                <a:cs typeface="Calibri" panose="020F0502020204030204" pitchFamily="34" charset="0"/>
              </a:rPr>
              <a:t>pieces – called digestion.</a:t>
            </a: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 </a:t>
            </a:r>
          </a:p>
          <a:p>
            <a:r>
              <a:rPr lang="en-US" sz="2000" dirty="0">
                <a:latin typeface="Calibri" panose="020F0502020204030204" pitchFamily="34" charset="0"/>
                <a:cs typeface="Calibri" panose="020F0502020204030204" pitchFamily="34" charset="0"/>
              </a:rPr>
              <a:t>It does this with help from the strong </a:t>
            </a:r>
            <a:endParaRPr lang="en-US" sz="2000" dirty="0" smtClean="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muscles </a:t>
            </a:r>
            <a:r>
              <a:rPr lang="en-US" sz="2000" dirty="0">
                <a:latin typeface="Calibri" panose="020F0502020204030204" pitchFamily="34" charset="0"/>
                <a:cs typeface="Calibri" panose="020F0502020204030204" pitchFamily="34" charset="0"/>
              </a:rPr>
              <a:t>in the walls of the stomach and </a:t>
            </a:r>
            <a:endParaRPr lang="en-US" sz="2000" dirty="0" smtClean="0">
              <a:latin typeface="Calibri" panose="020F0502020204030204" pitchFamily="34" charset="0"/>
              <a:cs typeface="Calibri" panose="020F0502020204030204" pitchFamily="34" charset="0"/>
            </a:endParaRPr>
          </a:p>
          <a:p>
            <a:r>
              <a:rPr lang="en-US" sz="2000" b="1" dirty="0" smtClean="0">
                <a:latin typeface="Calibri" panose="020F0502020204030204" pitchFamily="34" charset="0"/>
                <a:cs typeface="Calibri" panose="020F0502020204030204" pitchFamily="34" charset="0"/>
              </a:rPr>
              <a:t>gastric</a:t>
            </a:r>
            <a:r>
              <a:rPr lang="en-US" sz="2000" dirty="0" smtClean="0">
                <a:latin typeface="Calibri" panose="020F0502020204030204" pitchFamily="34" charset="0"/>
                <a:cs typeface="Calibri" panose="020F0502020204030204" pitchFamily="34" charset="0"/>
              </a:rPr>
              <a:t> </a:t>
            </a:r>
            <a:r>
              <a:rPr lang="en-US" sz="2000" b="1" dirty="0" smtClean="0">
                <a:latin typeface="Calibri" panose="020F0502020204030204" pitchFamily="34" charset="0"/>
                <a:cs typeface="Calibri" panose="020F0502020204030204" pitchFamily="34" charset="0"/>
              </a:rPr>
              <a:t>juices</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that also come from the </a:t>
            </a:r>
            <a:endParaRPr lang="en-US" sz="2000" dirty="0" smtClean="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stomach's </a:t>
            </a:r>
            <a:r>
              <a:rPr lang="en-US" sz="2000" dirty="0">
                <a:latin typeface="Calibri" panose="020F0502020204030204" pitchFamily="34" charset="0"/>
                <a:cs typeface="Calibri" panose="020F0502020204030204" pitchFamily="34" charset="0"/>
              </a:rPr>
              <a:t>walls. </a:t>
            </a:r>
          </a:p>
          <a:p>
            <a:r>
              <a:rPr lang="en-US" sz="2000" dirty="0" smtClean="0">
                <a:latin typeface="Calibri" panose="020F0502020204030204" pitchFamily="34" charset="0"/>
                <a:cs typeface="Calibri" panose="020F0502020204030204" pitchFamily="34" charset="0"/>
              </a:rPr>
              <a:t>In </a:t>
            </a:r>
            <a:r>
              <a:rPr lang="en-US" sz="2000" dirty="0">
                <a:latin typeface="Calibri" panose="020F0502020204030204" pitchFamily="34" charset="0"/>
                <a:cs typeface="Calibri" panose="020F0502020204030204" pitchFamily="34" charset="0"/>
              </a:rPr>
              <a:t>addition to breaking down food, gastric </a:t>
            </a:r>
            <a:endParaRPr lang="en-US" sz="2000" dirty="0" smtClean="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juices </a:t>
            </a:r>
            <a:r>
              <a:rPr lang="en-US" sz="2000" dirty="0">
                <a:latin typeface="Calibri" panose="020F0502020204030204" pitchFamily="34" charset="0"/>
                <a:cs typeface="Calibri" panose="020F0502020204030204" pitchFamily="34" charset="0"/>
              </a:rPr>
              <a:t>also help kill bacteria that might be </a:t>
            </a:r>
            <a:endParaRPr lang="en-US" sz="2000" dirty="0" smtClean="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in </a:t>
            </a:r>
            <a:r>
              <a:rPr lang="en-US" sz="2000" dirty="0">
                <a:latin typeface="Calibri" panose="020F0502020204030204" pitchFamily="34" charset="0"/>
                <a:cs typeface="Calibri" panose="020F0502020204030204" pitchFamily="34" charset="0"/>
              </a:rPr>
              <a:t>the eaten food.</a:t>
            </a:r>
          </a:p>
        </p:txBody>
      </p:sp>
      <p:pic>
        <p:nvPicPr>
          <p:cNvPr id="8" name="Picture 7"/>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1867988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26730" y="1198847"/>
            <a:ext cx="3668876" cy="5324535"/>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The </a:t>
            </a:r>
            <a:r>
              <a:rPr lang="en-US" sz="2000" b="1" dirty="0">
                <a:latin typeface="Calibri" panose="020F0502020204030204" pitchFamily="34" charset="0"/>
                <a:cs typeface="Calibri" panose="020F0502020204030204" pitchFamily="34" charset="0"/>
              </a:rPr>
              <a:t>small intestine</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is </a:t>
            </a:r>
            <a:r>
              <a:rPr lang="en-US" sz="2000" dirty="0">
                <a:latin typeface="Calibri" panose="020F0502020204030204" pitchFamily="34" charset="0"/>
                <a:cs typeface="Calibri" panose="020F0502020204030204" pitchFamily="34" charset="0"/>
              </a:rPr>
              <a:t>a long tube </a:t>
            </a:r>
            <a:r>
              <a:rPr lang="en-US" sz="2000" dirty="0" smtClean="0">
                <a:latin typeface="Calibri" panose="020F0502020204030204" pitchFamily="34" charset="0"/>
                <a:cs typeface="Calibri" panose="020F0502020204030204" pitchFamily="34" charset="0"/>
              </a:rPr>
              <a:t>around 3.5 </a:t>
            </a:r>
            <a:r>
              <a:rPr lang="en-US" sz="2000" dirty="0">
                <a:latin typeface="Calibri" panose="020F0502020204030204" pitchFamily="34" charset="0"/>
                <a:cs typeface="Calibri" panose="020F0502020204030204" pitchFamily="34" charset="0"/>
              </a:rPr>
              <a:t>to 5 centimeters around, </a:t>
            </a:r>
            <a:r>
              <a:rPr lang="en-US" sz="2000" dirty="0" smtClean="0">
                <a:latin typeface="Calibri" panose="020F0502020204030204" pitchFamily="34" charset="0"/>
                <a:cs typeface="Calibri" panose="020F0502020204030204" pitchFamily="34" charset="0"/>
              </a:rPr>
              <a:t>which connects from beneath your </a:t>
            </a:r>
            <a:r>
              <a:rPr lang="en-US" sz="2000" dirty="0">
                <a:latin typeface="Calibri" panose="020F0502020204030204" pitchFamily="34" charset="0"/>
                <a:cs typeface="Calibri" panose="020F0502020204030204" pitchFamily="34" charset="0"/>
              </a:rPr>
              <a:t>stomach and </a:t>
            </a:r>
            <a:r>
              <a:rPr lang="en-US" sz="2000" dirty="0" smtClean="0">
                <a:latin typeface="Calibri" panose="020F0502020204030204" pitchFamily="34" charset="0"/>
                <a:cs typeface="Calibri" panose="020F0502020204030204" pitchFamily="34" charset="0"/>
              </a:rPr>
              <a:t>is about 7 meters </a:t>
            </a:r>
            <a:r>
              <a:rPr lang="en-US" sz="2000" dirty="0">
                <a:latin typeface="Calibri" panose="020F0502020204030204" pitchFamily="34" charset="0"/>
                <a:cs typeface="Calibri" panose="020F0502020204030204" pitchFamily="34" charset="0"/>
              </a:rPr>
              <a:t>long.</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The small intestine breaks down the food mixture even more so your body can absorb all the vitamins, minerals, </a:t>
            </a:r>
            <a:r>
              <a:rPr lang="en-US" sz="2000" b="1" dirty="0">
                <a:latin typeface="Calibri" panose="020F0502020204030204" pitchFamily="34" charset="0"/>
                <a:cs typeface="Calibri" panose="020F0502020204030204" pitchFamily="34" charset="0"/>
              </a:rPr>
              <a:t>proteins</a:t>
            </a:r>
            <a:r>
              <a:rPr lang="en-US" sz="2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carbohydrates</a:t>
            </a:r>
            <a:r>
              <a:rPr lang="en-US" sz="2000" dirty="0">
                <a:latin typeface="Calibri" panose="020F0502020204030204" pitchFamily="34" charset="0"/>
                <a:cs typeface="Calibri" panose="020F0502020204030204" pitchFamily="34" charset="0"/>
              </a:rPr>
              <a:t>, and </a:t>
            </a:r>
            <a:r>
              <a:rPr lang="en-US" sz="2000" b="1" dirty="0">
                <a:latin typeface="Calibri" panose="020F0502020204030204" pitchFamily="34" charset="0"/>
                <a:cs typeface="Calibri" panose="020F0502020204030204" pitchFamily="34" charset="0"/>
              </a:rPr>
              <a:t>fats</a:t>
            </a:r>
            <a:r>
              <a:rPr lang="en-US" sz="2000" dirty="0">
                <a:latin typeface="Calibri" panose="020F0502020204030204" pitchFamily="34" charset="0"/>
                <a:cs typeface="Calibri" panose="020F0502020204030204" pitchFamily="34" charset="0"/>
              </a:rPr>
              <a:t>.</a:t>
            </a:r>
          </a:p>
          <a:p>
            <a:endParaRPr lang="en-US" sz="2000" dirty="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Food </a:t>
            </a:r>
            <a:r>
              <a:rPr lang="en-US" sz="2000" dirty="0">
                <a:latin typeface="Calibri" panose="020F0502020204030204" pitchFamily="34" charset="0"/>
                <a:cs typeface="Calibri" panose="020F0502020204030204" pitchFamily="34" charset="0"/>
              </a:rPr>
              <a:t>may spend as long as 4 hours in the small intestine and will become a very thin, watery mixture which can pass from the intestine into the </a:t>
            </a:r>
            <a:r>
              <a:rPr lang="en-US" sz="2000" dirty="0" smtClean="0">
                <a:latin typeface="Calibri" panose="020F0502020204030204" pitchFamily="34" charset="0"/>
                <a:cs typeface="Calibri" panose="020F0502020204030204" pitchFamily="34" charset="0"/>
              </a:rPr>
              <a:t>blood. </a:t>
            </a:r>
            <a:endParaRPr lang="en-NZ" sz="2000" dirty="0">
              <a:latin typeface="Calibri" panose="020F0502020204030204" pitchFamily="34" charset="0"/>
              <a:cs typeface="Calibri" panose="020F0502020204030204" pitchFamily="34" charset="0"/>
            </a:endParaRPr>
          </a:p>
        </p:txBody>
      </p:sp>
      <p:sp>
        <p:nvSpPr>
          <p:cNvPr id="7" name="Rectangle 6"/>
          <p:cNvSpPr/>
          <p:nvPr/>
        </p:nvSpPr>
        <p:spPr>
          <a:xfrm>
            <a:off x="8676456" y="6491089"/>
            <a:ext cx="468052" cy="3669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9"/>
          <p:cNvPicPr>
            <a:picLocks noChangeAspect="1"/>
          </p:cNvPicPr>
          <p:nvPr/>
        </p:nvPicPr>
        <p:blipFill>
          <a:blip r:embed="rId2">
            <a:duotone>
              <a:schemeClr val="bg2">
                <a:shade val="45000"/>
                <a:satMod val="135000"/>
              </a:schemeClr>
              <a:prstClr val="white"/>
            </a:duotone>
          </a:blip>
          <a:stretch>
            <a:fillRect/>
          </a:stretch>
        </p:blipFill>
        <p:spPr>
          <a:xfrm>
            <a:off x="8275256" y="6151867"/>
            <a:ext cx="802399" cy="679291"/>
          </a:xfrm>
          <a:prstGeom prst="rect">
            <a:avLst/>
          </a:prstGeom>
        </p:spPr>
      </p:pic>
      <p:pic>
        <p:nvPicPr>
          <p:cNvPr id="11" name="Picture 10"/>
          <p:cNvPicPr>
            <a:picLocks noChangeAspect="1"/>
          </p:cNvPicPr>
          <p:nvPr/>
        </p:nvPicPr>
        <p:blipFill>
          <a:blip r:embed="rId3"/>
          <a:stretch>
            <a:fillRect/>
          </a:stretch>
        </p:blipFill>
        <p:spPr>
          <a:xfrm>
            <a:off x="3915062" y="1185780"/>
            <a:ext cx="5182049" cy="4956478"/>
          </a:xfrm>
          <a:prstGeom prst="rect">
            <a:avLst/>
          </a:prstGeom>
        </p:spPr>
      </p:pic>
      <p:sp>
        <p:nvSpPr>
          <p:cNvPr id="3" name="TextBox 2"/>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a:latin typeface="Calibri Light" panose="020F0302020204030204" pitchFamily="34" charset="0"/>
              </a:rPr>
              <a:t>S</a:t>
            </a:r>
            <a:r>
              <a:rPr lang="en-NZ" sz="2000" b="1" dirty="0" smtClean="0">
                <a:latin typeface="Calibri Light" panose="020F0302020204030204" pitchFamily="34" charset="0"/>
              </a:rPr>
              <a:t>mall intestine.</a:t>
            </a:r>
            <a:endParaRPr lang="en-NZ" sz="2000" b="1" dirty="0">
              <a:latin typeface="Calibri Light" panose="020F0302020204030204" pitchFamily="34" charset="0"/>
            </a:endParaRPr>
          </a:p>
        </p:txBody>
      </p:sp>
    </p:spTree>
    <p:extLst>
      <p:ext uri="{BB962C8B-B14F-4D97-AF65-F5344CB8AC3E}">
        <p14:creationId xmlns:p14="http://schemas.microsoft.com/office/powerpoint/2010/main" val="2853041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a:t>
            </a:r>
            <a:r>
              <a:rPr lang="en-NZ" sz="2000" b="1" dirty="0">
                <a:latin typeface="Calibri Light" panose="020F0302020204030204" pitchFamily="34" charset="0"/>
              </a:rPr>
              <a:t>small intestine is </a:t>
            </a:r>
            <a:r>
              <a:rPr lang="en-NZ" sz="2000" b="1" dirty="0" smtClean="0">
                <a:latin typeface="Calibri Light" panose="020F0302020204030204" pitchFamily="34" charset="0"/>
              </a:rPr>
              <a:t>the site </a:t>
            </a:r>
            <a:r>
              <a:rPr lang="en-NZ" sz="2000" b="1" dirty="0">
                <a:latin typeface="Calibri Light" panose="020F0302020204030204" pitchFamily="34" charset="0"/>
              </a:rPr>
              <a:t>of absorption of the products </a:t>
            </a:r>
            <a:r>
              <a:rPr lang="en-NZ" sz="2000" b="1" dirty="0" smtClean="0">
                <a:latin typeface="Calibri Light" panose="020F0302020204030204" pitchFamily="34" charset="0"/>
              </a:rPr>
              <a:t>of digestion</a:t>
            </a:r>
            <a:r>
              <a:rPr lang="en-NZ" sz="2000" b="1" dirty="0">
                <a:latin typeface="Calibri Light" panose="020F0302020204030204" pitchFamily="34" charset="0"/>
              </a:rPr>
              <a:t>. </a:t>
            </a:r>
          </a:p>
        </p:txBody>
      </p:sp>
      <p:sp>
        <p:nvSpPr>
          <p:cNvPr id="4" name="TextBox 3"/>
          <p:cNvSpPr txBox="1"/>
          <p:nvPr/>
        </p:nvSpPr>
        <p:spPr>
          <a:xfrm>
            <a:off x="233772" y="997193"/>
            <a:ext cx="8676456" cy="1015663"/>
          </a:xfrm>
          <a:prstGeom prst="rect">
            <a:avLst/>
          </a:prstGeom>
          <a:noFill/>
        </p:spPr>
        <p:txBody>
          <a:bodyPr wrap="square" rtlCol="0">
            <a:spAutoFit/>
          </a:bodyPr>
          <a:lstStyle/>
          <a:p>
            <a:r>
              <a:rPr lang="en-NZ" sz="2000" dirty="0">
                <a:latin typeface="Calibri" panose="020F0502020204030204" pitchFamily="34" charset="0"/>
                <a:cs typeface="Calibri" panose="020F0502020204030204" pitchFamily="34" charset="0"/>
              </a:rPr>
              <a:t>The walls of the small intestine are covered in protruding </a:t>
            </a:r>
            <a:r>
              <a:rPr lang="en-NZ" sz="2000" b="1" dirty="0">
                <a:latin typeface="Calibri" panose="020F0502020204030204" pitchFamily="34" charset="0"/>
                <a:cs typeface="Calibri" panose="020F0502020204030204" pitchFamily="34" charset="0"/>
              </a:rPr>
              <a:t>villi </a:t>
            </a:r>
            <a:r>
              <a:rPr lang="en-NZ" sz="2000" dirty="0">
                <a:latin typeface="Calibri" panose="020F0502020204030204" pitchFamily="34" charset="0"/>
                <a:cs typeface="Calibri" panose="020F0502020204030204" pitchFamily="34" charset="0"/>
              </a:rPr>
              <a:t>which increase the </a:t>
            </a:r>
            <a:r>
              <a:rPr lang="en-NZ" sz="2000" b="1" dirty="0">
                <a:latin typeface="Calibri" panose="020F0502020204030204" pitchFamily="34" charset="0"/>
                <a:cs typeface="Calibri" panose="020F0502020204030204" pitchFamily="34" charset="0"/>
              </a:rPr>
              <a:t>surface area </a:t>
            </a:r>
            <a:r>
              <a:rPr lang="en-NZ" sz="2000" dirty="0">
                <a:latin typeface="Calibri" panose="020F0502020204030204" pitchFamily="34" charset="0"/>
                <a:cs typeface="Calibri" panose="020F0502020204030204" pitchFamily="34" charset="0"/>
              </a:rPr>
              <a:t>and </a:t>
            </a:r>
            <a:r>
              <a:rPr lang="en-NZ" sz="2000" dirty="0" smtClean="0">
                <a:latin typeface="Calibri" panose="020F0502020204030204" pitchFamily="34" charset="0"/>
                <a:cs typeface="Calibri" panose="020F0502020204030204" pitchFamily="34" charset="0"/>
              </a:rPr>
              <a:t>provide close </a:t>
            </a:r>
            <a:r>
              <a:rPr lang="en-NZ" sz="2000" dirty="0">
                <a:latin typeface="Calibri" panose="020F0502020204030204" pitchFamily="34" charset="0"/>
                <a:cs typeface="Calibri" panose="020F0502020204030204" pitchFamily="34" charset="0"/>
              </a:rPr>
              <a:t>contact for capillaries to absorb small food particles through the wall</a:t>
            </a:r>
            <a:r>
              <a:rPr lang="en-NZ" dirty="0" smtClean="0">
                <a:latin typeface="Calibri" panose="020F0502020204030204" pitchFamily="34" charset="0"/>
                <a:cs typeface="Calibri" panose="020F0502020204030204" pitchFamily="34" charset="0"/>
              </a:rPr>
              <a:t>.</a:t>
            </a:r>
            <a:endParaRPr lang="en-NZ" dirty="0">
              <a:latin typeface="Calibri" panose="020F0502020204030204" pitchFamily="34" charset="0"/>
              <a:cs typeface="Calibri" panose="020F0502020204030204"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197" y="2132856"/>
            <a:ext cx="7949606" cy="446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a:duotone>
              <a:schemeClr val="bg2">
                <a:shade val="45000"/>
                <a:satMod val="135000"/>
              </a:schemeClr>
              <a:prstClr val="white"/>
            </a:duotone>
          </a:blip>
          <a:stretch>
            <a:fillRect/>
          </a:stretch>
        </p:blipFill>
        <p:spPr>
          <a:xfrm>
            <a:off x="195997" y="6042207"/>
            <a:ext cx="802399" cy="679291"/>
          </a:xfrm>
          <a:prstGeom prst="rect">
            <a:avLst/>
          </a:prstGeom>
        </p:spPr>
      </p:pic>
    </p:spTree>
    <p:extLst>
      <p:ext uri="{BB962C8B-B14F-4D97-AF65-F5344CB8AC3E}">
        <p14:creationId xmlns:p14="http://schemas.microsoft.com/office/powerpoint/2010/main" val="1518306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8410" r="1892"/>
          <a:stretch/>
        </p:blipFill>
        <p:spPr>
          <a:xfrm>
            <a:off x="-36512" y="0"/>
            <a:ext cx="9217024" cy="6850392"/>
          </a:xfrm>
          <a:prstGeom prst="rect">
            <a:avLst/>
          </a:prstGeom>
        </p:spPr>
      </p:pic>
      <p:sp>
        <p:nvSpPr>
          <p:cNvPr id="15" name="TextBox 14"/>
          <p:cNvSpPr txBox="1"/>
          <p:nvPr/>
        </p:nvSpPr>
        <p:spPr>
          <a:xfrm>
            <a:off x="575556" y="203259"/>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Healthy </a:t>
            </a:r>
            <a:r>
              <a:rPr lang="en-NZ" sz="2000" b="1" dirty="0" smtClean="0">
                <a:latin typeface="Calibri Light" panose="020F0302020204030204" pitchFamily="34" charset="0"/>
              </a:rPr>
              <a:t>diet - Carbohydrates </a:t>
            </a:r>
            <a:endParaRPr lang="en-NZ" sz="2000" b="1" dirty="0">
              <a:latin typeface="Calibri Light" panose="020F0302020204030204" pitchFamily="34" charset="0"/>
            </a:endParaRPr>
          </a:p>
        </p:txBody>
      </p:sp>
      <p:pic>
        <p:nvPicPr>
          <p:cNvPr id="18" name="Picture 17"/>
          <p:cNvPicPr>
            <a:picLocks noChangeAspect="1"/>
          </p:cNvPicPr>
          <p:nvPr/>
        </p:nvPicPr>
        <p:blipFill>
          <a:blip r:embed="rId3">
            <a:duotone>
              <a:schemeClr val="bg2">
                <a:shade val="45000"/>
                <a:satMod val="135000"/>
              </a:schemeClr>
              <a:prstClr val="white"/>
            </a:duotone>
          </a:blip>
          <a:stretch>
            <a:fillRect/>
          </a:stretch>
        </p:blipFill>
        <p:spPr>
          <a:xfrm>
            <a:off x="8459603" y="164580"/>
            <a:ext cx="545744" cy="462013"/>
          </a:xfrm>
          <a:prstGeom prst="rect">
            <a:avLst/>
          </a:prstGeom>
        </p:spPr>
      </p:pic>
      <p:sp>
        <p:nvSpPr>
          <p:cNvPr id="12" name="TextBox 11"/>
          <p:cNvSpPr txBox="1"/>
          <p:nvPr/>
        </p:nvSpPr>
        <p:spPr>
          <a:xfrm>
            <a:off x="6804248" y="677935"/>
            <a:ext cx="2201099" cy="6070966"/>
          </a:xfrm>
          <a:prstGeom prst="rect">
            <a:avLst/>
          </a:prstGeom>
          <a:noFill/>
        </p:spPr>
        <p:txBody>
          <a:bodyPr wrap="square" rtlCol="0">
            <a:spAutoFit/>
          </a:bodyPr>
          <a:lstStyle/>
          <a:p>
            <a:endParaRPr lang="en-NZ" dirty="0"/>
          </a:p>
        </p:txBody>
      </p:sp>
      <p:sp>
        <p:nvSpPr>
          <p:cNvPr id="3" name="TextBox 2"/>
          <p:cNvSpPr txBox="1"/>
          <p:nvPr/>
        </p:nvSpPr>
        <p:spPr>
          <a:xfrm>
            <a:off x="845586" y="4221088"/>
            <a:ext cx="7668852" cy="2246769"/>
          </a:xfrm>
          <a:prstGeom prst="rect">
            <a:avLst/>
          </a:prstGeom>
          <a:solidFill>
            <a:schemeClr val="tx1">
              <a:alpha val="64000"/>
            </a:schemeClr>
          </a:solidFill>
        </p:spPr>
        <p:txBody>
          <a:bodyPr wrap="square" rtlCol="0">
            <a:spAutoFit/>
          </a:bodyPr>
          <a:lstStyle/>
          <a:p>
            <a:r>
              <a:rPr lang="en-NZ" sz="2000" dirty="0" smtClean="0">
                <a:solidFill>
                  <a:schemeClr val="bg1"/>
                </a:solidFill>
                <a:latin typeface="Calibri" panose="020F0502020204030204" pitchFamily="34" charset="0"/>
                <a:cs typeface="Calibri" panose="020F0502020204030204" pitchFamily="34" charset="0"/>
              </a:rPr>
              <a:t>In order for our bodies to stay healthy and grow we need to eat a combination of the main food groups in suitable proportions, and in suitable amounts.</a:t>
            </a:r>
            <a:endParaRPr lang="en-NZ" sz="2000" dirty="0">
              <a:solidFill>
                <a:schemeClr val="bg1"/>
              </a:solidFill>
              <a:latin typeface="Calibri" panose="020F0502020204030204" pitchFamily="34" charset="0"/>
              <a:cs typeface="Calibri" panose="020F0502020204030204" pitchFamily="34" charset="0"/>
            </a:endParaRPr>
          </a:p>
          <a:p>
            <a:r>
              <a:rPr lang="en-NZ" sz="2000" dirty="0">
                <a:solidFill>
                  <a:schemeClr val="bg1"/>
                </a:solidFill>
                <a:latin typeface="Calibri" panose="020F0502020204030204" pitchFamily="34" charset="0"/>
                <a:cs typeface="Calibri" panose="020F0502020204030204" pitchFamily="34" charset="0"/>
              </a:rPr>
              <a:t>C</a:t>
            </a:r>
            <a:r>
              <a:rPr lang="en-NZ" sz="2000" dirty="0" smtClean="0">
                <a:solidFill>
                  <a:schemeClr val="bg1"/>
                </a:solidFill>
                <a:latin typeface="Calibri" panose="020F0502020204030204" pitchFamily="34" charset="0"/>
                <a:cs typeface="Calibri" panose="020F0502020204030204" pitchFamily="34" charset="0"/>
              </a:rPr>
              <a:t>arbohydrates provide </a:t>
            </a:r>
            <a:r>
              <a:rPr lang="en-NZ" sz="2000" dirty="0">
                <a:solidFill>
                  <a:schemeClr val="bg1"/>
                </a:solidFill>
                <a:latin typeface="Calibri" panose="020F0502020204030204" pitchFamily="34" charset="0"/>
                <a:cs typeface="Calibri" panose="020F0502020204030204" pitchFamily="34" charset="0"/>
              </a:rPr>
              <a:t>the body with its </a:t>
            </a:r>
            <a:r>
              <a:rPr lang="en-NZ" sz="2000" dirty="0" smtClean="0">
                <a:solidFill>
                  <a:schemeClr val="bg1"/>
                </a:solidFill>
                <a:latin typeface="Calibri" panose="020F0502020204030204" pitchFamily="34" charset="0"/>
                <a:cs typeface="Calibri" panose="020F0502020204030204" pitchFamily="34" charset="0"/>
              </a:rPr>
              <a:t>main source </a:t>
            </a:r>
            <a:r>
              <a:rPr lang="en-NZ" sz="2000" dirty="0">
                <a:solidFill>
                  <a:schemeClr val="bg1"/>
                </a:solidFill>
                <a:latin typeface="Calibri" panose="020F0502020204030204" pitchFamily="34" charset="0"/>
                <a:cs typeface="Calibri" panose="020F0502020204030204" pitchFamily="34" charset="0"/>
              </a:rPr>
              <a:t>of energy. </a:t>
            </a:r>
            <a:r>
              <a:rPr lang="en-NZ" sz="2000" dirty="0" smtClean="0">
                <a:solidFill>
                  <a:schemeClr val="bg1"/>
                </a:solidFill>
                <a:latin typeface="Calibri" panose="020F0502020204030204" pitchFamily="34" charset="0"/>
                <a:cs typeface="Calibri" panose="020F0502020204030204" pitchFamily="34" charset="0"/>
              </a:rPr>
              <a:t>We should eat lots of starchy foods such as</a:t>
            </a:r>
            <a:r>
              <a:rPr lang="en-NZ" sz="2000" dirty="0">
                <a:solidFill>
                  <a:schemeClr val="bg1"/>
                </a:solidFill>
                <a:latin typeface="Calibri" panose="020F0502020204030204" pitchFamily="34" charset="0"/>
                <a:cs typeface="Calibri" panose="020F0502020204030204" pitchFamily="34" charset="0"/>
              </a:rPr>
              <a:t> </a:t>
            </a:r>
            <a:r>
              <a:rPr lang="en-NZ" sz="2000" dirty="0" smtClean="0">
                <a:solidFill>
                  <a:schemeClr val="bg1"/>
                </a:solidFill>
                <a:latin typeface="Calibri" panose="020F0502020204030204" pitchFamily="34" charset="0"/>
                <a:cs typeface="Calibri" panose="020F0502020204030204" pitchFamily="34" charset="0"/>
              </a:rPr>
              <a:t>cereal </a:t>
            </a:r>
            <a:r>
              <a:rPr lang="en-NZ" sz="2000" dirty="0">
                <a:solidFill>
                  <a:schemeClr val="bg1"/>
                </a:solidFill>
                <a:latin typeface="Calibri" panose="020F0502020204030204" pitchFamily="34" charset="0"/>
                <a:cs typeface="Calibri" panose="020F0502020204030204" pitchFamily="34" charset="0"/>
              </a:rPr>
              <a:t>grains, beans, and peas. </a:t>
            </a:r>
            <a:r>
              <a:rPr lang="en-NZ" sz="2000" dirty="0" smtClean="0">
                <a:solidFill>
                  <a:schemeClr val="bg1"/>
                </a:solidFill>
                <a:latin typeface="Calibri" panose="020F0502020204030204" pitchFamily="34" charset="0"/>
                <a:cs typeface="Calibri" panose="020F0502020204030204" pitchFamily="34" charset="0"/>
              </a:rPr>
              <a:t>They can be easily </a:t>
            </a:r>
            <a:r>
              <a:rPr lang="en-NZ" sz="2000" dirty="0">
                <a:solidFill>
                  <a:schemeClr val="bg1"/>
                </a:solidFill>
                <a:latin typeface="Calibri" panose="020F0502020204030204" pitchFamily="34" charset="0"/>
                <a:cs typeface="Calibri" panose="020F0502020204030204" pitchFamily="34" charset="0"/>
              </a:rPr>
              <a:t>digested into simple sugars to </a:t>
            </a:r>
            <a:r>
              <a:rPr lang="en-NZ" sz="2000" dirty="0" smtClean="0">
                <a:solidFill>
                  <a:schemeClr val="bg1"/>
                </a:solidFill>
                <a:latin typeface="Calibri" panose="020F0502020204030204" pitchFamily="34" charset="0"/>
                <a:cs typeface="Calibri" panose="020F0502020204030204" pitchFamily="34" charset="0"/>
              </a:rPr>
              <a:t>provide quick </a:t>
            </a:r>
            <a:r>
              <a:rPr lang="en-NZ" sz="2000" dirty="0">
                <a:solidFill>
                  <a:schemeClr val="bg1"/>
                </a:solidFill>
                <a:latin typeface="Calibri" panose="020F0502020204030204" pitchFamily="34" charset="0"/>
                <a:cs typeface="Calibri" panose="020F0502020204030204" pitchFamily="34" charset="0"/>
              </a:rPr>
              <a:t>energy, and it is also high in fibre</a:t>
            </a:r>
            <a:r>
              <a:rPr lang="en-NZ" sz="2000" dirty="0" smtClean="0">
                <a:solidFill>
                  <a:schemeClr val="bg1"/>
                </a:solidFill>
                <a:latin typeface="Calibri" panose="020F0502020204030204" pitchFamily="34" charset="0"/>
                <a:cs typeface="Calibri" panose="020F0502020204030204" pitchFamily="34" charset="0"/>
              </a:rPr>
              <a:t>.</a:t>
            </a:r>
            <a:endParaRPr lang="en-NZ"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8843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a:latin typeface="Calibri Light" panose="020F0302020204030204" pitchFamily="34" charset="0"/>
              </a:rPr>
              <a:t>L</a:t>
            </a:r>
            <a:r>
              <a:rPr lang="en-NZ" sz="2000" b="1" dirty="0" smtClean="0">
                <a:latin typeface="Calibri Light" panose="020F0302020204030204" pitchFamily="34" charset="0"/>
              </a:rPr>
              <a:t>arge intestine</a:t>
            </a:r>
            <a:r>
              <a:rPr lang="en-NZ" sz="2000" b="1" dirty="0" smtClean="0"/>
              <a:t>.</a:t>
            </a:r>
            <a:endParaRPr lang="en-NZ" sz="2000" b="1" dirty="0"/>
          </a:p>
        </p:txBody>
      </p:sp>
      <p:sp>
        <p:nvSpPr>
          <p:cNvPr id="5" name="Rectangle 4"/>
          <p:cNvSpPr/>
          <p:nvPr/>
        </p:nvSpPr>
        <p:spPr>
          <a:xfrm>
            <a:off x="467544" y="1205767"/>
            <a:ext cx="8208912" cy="1631216"/>
          </a:xfrm>
          <a:prstGeom prst="rect">
            <a:avLst/>
          </a:prstGeom>
        </p:spPr>
        <p:txBody>
          <a:bodyPr wrap="square">
            <a:spAutoFit/>
          </a:bodyPr>
          <a:lstStyle/>
          <a:p>
            <a:r>
              <a:rPr lang="en-US" sz="2000" dirty="0" smtClean="0">
                <a:latin typeface="Calibri" panose="020F0502020204030204" pitchFamily="34" charset="0"/>
                <a:cs typeface="Calibri" panose="020F0502020204030204" pitchFamily="34" charset="0"/>
              </a:rPr>
              <a:t>The </a:t>
            </a:r>
            <a:r>
              <a:rPr lang="en-US" sz="2000" b="1" dirty="0">
                <a:latin typeface="Calibri" panose="020F0502020204030204" pitchFamily="34" charset="0"/>
                <a:cs typeface="Calibri" panose="020F0502020204030204" pitchFamily="34" charset="0"/>
              </a:rPr>
              <a:t>large intestine</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is </a:t>
            </a:r>
            <a:r>
              <a:rPr lang="en-US" sz="2000" dirty="0">
                <a:latin typeface="Calibri" panose="020F0502020204030204" pitchFamily="34" charset="0"/>
                <a:cs typeface="Calibri" panose="020F0502020204030204" pitchFamily="34" charset="0"/>
              </a:rPr>
              <a:t>about 7 to 10 </a:t>
            </a:r>
            <a:r>
              <a:rPr lang="en-US" sz="2000" dirty="0" smtClean="0">
                <a:latin typeface="Calibri" panose="020F0502020204030204" pitchFamily="34" charset="0"/>
                <a:cs typeface="Calibri" panose="020F0502020204030204" pitchFamily="34" charset="0"/>
              </a:rPr>
              <a:t>centimeters, which is wider than </a:t>
            </a:r>
            <a:r>
              <a:rPr lang="en-US" sz="2000" dirty="0">
                <a:latin typeface="Calibri" panose="020F0502020204030204" pitchFamily="34" charset="0"/>
                <a:cs typeface="Calibri" panose="020F0502020204030204" pitchFamily="34" charset="0"/>
              </a:rPr>
              <a:t>the small intestine </a:t>
            </a:r>
            <a:r>
              <a:rPr lang="en-US" sz="2000" dirty="0" smtClean="0">
                <a:latin typeface="Calibri" panose="020F0502020204030204" pitchFamily="34" charset="0"/>
                <a:cs typeface="Calibri" panose="020F0502020204030204" pitchFamily="34" charset="0"/>
              </a:rPr>
              <a:t>from which it joins on.  It </a:t>
            </a:r>
            <a:r>
              <a:rPr lang="en-US" sz="2000" dirty="0">
                <a:latin typeface="Calibri" panose="020F0502020204030204" pitchFamily="34" charset="0"/>
                <a:cs typeface="Calibri" panose="020F0502020204030204" pitchFamily="34" charset="0"/>
              </a:rPr>
              <a:t>would measure about 1.5 meters long </a:t>
            </a:r>
            <a:r>
              <a:rPr lang="en-US" sz="2000" dirty="0" smtClean="0">
                <a:latin typeface="Calibri" panose="020F0502020204030204" pitchFamily="34" charset="0"/>
                <a:cs typeface="Calibri" panose="020F0502020204030204" pitchFamily="34" charset="0"/>
              </a:rPr>
              <a:t>spread  </a:t>
            </a:r>
            <a:r>
              <a:rPr lang="en-US" sz="2000" dirty="0">
                <a:latin typeface="Calibri" panose="020F0502020204030204" pitchFamily="34" charset="0"/>
                <a:cs typeface="Calibri" panose="020F0502020204030204" pitchFamily="34" charset="0"/>
              </a:rPr>
              <a:t>out.</a:t>
            </a:r>
          </a:p>
          <a:p>
            <a:r>
              <a:rPr lang="en-US" sz="2000" dirty="0" smtClean="0">
                <a:latin typeface="Calibri" panose="020F0502020204030204" pitchFamily="34" charset="0"/>
                <a:cs typeface="Calibri" panose="020F0502020204030204" pitchFamily="34" charset="0"/>
              </a:rPr>
              <a:t>Most </a:t>
            </a:r>
            <a:r>
              <a:rPr lang="en-US" sz="2000" dirty="0">
                <a:latin typeface="Calibri" panose="020F0502020204030204" pitchFamily="34" charset="0"/>
                <a:cs typeface="Calibri" panose="020F0502020204030204" pitchFamily="34" charset="0"/>
              </a:rPr>
              <a:t>of the nutrients </a:t>
            </a:r>
            <a:r>
              <a:rPr lang="en-US" sz="2000" dirty="0" smtClean="0">
                <a:latin typeface="Calibri" panose="020F0502020204030204" pitchFamily="34" charset="0"/>
                <a:cs typeface="Calibri" panose="020F0502020204030204" pitchFamily="34" charset="0"/>
              </a:rPr>
              <a:t>have already been removed </a:t>
            </a:r>
            <a:r>
              <a:rPr lang="en-US" sz="2000" dirty="0">
                <a:latin typeface="Calibri" panose="020F0502020204030204" pitchFamily="34" charset="0"/>
                <a:cs typeface="Calibri" panose="020F0502020204030204" pitchFamily="34" charset="0"/>
              </a:rPr>
              <a:t>from the food </a:t>
            </a:r>
            <a:r>
              <a:rPr lang="en-US" sz="2000" dirty="0" smtClean="0">
                <a:latin typeface="Calibri" panose="020F0502020204030204" pitchFamily="34" charset="0"/>
                <a:cs typeface="Calibri" panose="020F0502020204030204" pitchFamily="34" charset="0"/>
              </a:rPr>
              <a:t>mixture before it enters but </a:t>
            </a:r>
            <a:r>
              <a:rPr lang="en-US" sz="2000" dirty="0">
                <a:latin typeface="Calibri" panose="020F0502020204030204" pitchFamily="34" charset="0"/>
                <a:cs typeface="Calibri" panose="020F0502020204030204" pitchFamily="34" charset="0"/>
              </a:rPr>
              <a:t>there is </a:t>
            </a:r>
            <a:r>
              <a:rPr lang="en-US" sz="2000" dirty="0" smtClean="0">
                <a:latin typeface="Calibri" panose="020F0502020204030204" pitchFamily="34" charset="0"/>
                <a:cs typeface="Calibri" panose="020F0502020204030204" pitchFamily="34" charset="0"/>
              </a:rPr>
              <a:t>waste and water </a:t>
            </a:r>
            <a:r>
              <a:rPr lang="en-US" sz="2000" dirty="0">
                <a:latin typeface="Calibri" panose="020F0502020204030204" pitchFamily="34" charset="0"/>
                <a:cs typeface="Calibri" panose="020F0502020204030204" pitchFamily="34" charset="0"/>
              </a:rPr>
              <a:t>left </a:t>
            </a:r>
            <a:r>
              <a:rPr lang="en-US" sz="2000" dirty="0" smtClean="0">
                <a:latin typeface="Calibri" panose="020F0502020204030204" pitchFamily="34" charset="0"/>
                <a:cs typeface="Calibri" panose="020F0502020204030204" pitchFamily="34" charset="0"/>
              </a:rPr>
              <a:t>over.</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030" b="17262"/>
          <a:stretch/>
        </p:blipFill>
        <p:spPr bwMode="auto">
          <a:xfrm>
            <a:off x="3478237" y="2910072"/>
            <a:ext cx="5724129" cy="3947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60079" y="3140968"/>
            <a:ext cx="2304256" cy="2862322"/>
          </a:xfrm>
          <a:prstGeom prst="rect">
            <a:avLst/>
          </a:prstGeom>
          <a:noFill/>
        </p:spPr>
        <p:txBody>
          <a:bodyPr wrap="square" rtlCol="0">
            <a:spAutoFit/>
          </a:bodyPr>
          <a:lstStyle/>
          <a:p>
            <a:r>
              <a:rPr lang="en-NZ" sz="2000" dirty="0">
                <a:latin typeface="Calibri" panose="020F0502020204030204" pitchFamily="34" charset="0"/>
                <a:cs typeface="Calibri" panose="020F0502020204030204" pitchFamily="34" charset="0"/>
              </a:rPr>
              <a:t>Before it leaves the large intestine, it passes through the part called the colon </a:t>
            </a:r>
            <a:r>
              <a:rPr lang="en-NZ" sz="2000" dirty="0" smtClean="0">
                <a:latin typeface="Calibri" panose="020F0502020204030204" pitchFamily="34" charset="0"/>
                <a:cs typeface="Calibri" panose="020F0502020204030204" pitchFamily="34" charset="0"/>
              </a:rPr>
              <a:t>where </a:t>
            </a:r>
            <a:r>
              <a:rPr lang="en-NZ" sz="2000" dirty="0">
                <a:latin typeface="Calibri" panose="020F0502020204030204" pitchFamily="34" charset="0"/>
                <a:cs typeface="Calibri" panose="020F0502020204030204" pitchFamily="34" charset="0"/>
              </a:rPr>
              <a:t>the body is able to absorb the water and some minerals into the blood</a:t>
            </a:r>
            <a:r>
              <a:rPr lang="en-NZ" sz="2000" dirty="0"/>
              <a:t>. </a:t>
            </a:r>
          </a:p>
        </p:txBody>
      </p:sp>
      <p:pic>
        <p:nvPicPr>
          <p:cNvPr id="9" name="Picture 8"/>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2153550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021" b="7838"/>
          <a:stretch/>
        </p:blipFill>
        <p:spPr bwMode="auto">
          <a:xfrm>
            <a:off x="1080322" y="2722983"/>
            <a:ext cx="6983355" cy="395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Pancreas, gall bladder and liver.</a:t>
            </a:r>
            <a:endParaRPr lang="en-NZ" sz="2000" b="1" dirty="0">
              <a:latin typeface="Calibri Light" panose="020F0302020204030204" pitchFamily="34" charset="0"/>
            </a:endParaRPr>
          </a:p>
        </p:txBody>
      </p:sp>
      <p:sp>
        <p:nvSpPr>
          <p:cNvPr id="5" name="Text Box 5"/>
          <p:cNvSpPr txBox="1">
            <a:spLocks noChangeArrowheads="1"/>
          </p:cNvSpPr>
          <p:nvPr/>
        </p:nvSpPr>
        <p:spPr bwMode="auto">
          <a:xfrm>
            <a:off x="419917" y="1045681"/>
            <a:ext cx="825653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dirty="0">
                <a:latin typeface="Calibri" panose="020F0502020204030204" pitchFamily="34" charset="0"/>
                <a:cs typeface="Calibri" panose="020F0502020204030204" pitchFamily="34" charset="0"/>
              </a:rPr>
              <a:t>These organs send different juices to the first part of the small intestine. These juices help to digest food and allow the body to absorb nutrients. </a:t>
            </a:r>
          </a:p>
          <a:p>
            <a:pPr eaLnBrk="1" hangingPunct="1"/>
            <a:r>
              <a:rPr lang="en-US" sz="2000" dirty="0" smtClean="0">
                <a:latin typeface="Calibri" panose="020F0502020204030204" pitchFamily="34" charset="0"/>
                <a:cs typeface="Calibri" panose="020F0502020204030204" pitchFamily="34" charset="0"/>
              </a:rPr>
              <a:t>The </a:t>
            </a:r>
            <a:r>
              <a:rPr lang="en-US" sz="2000" b="1" dirty="0">
                <a:latin typeface="Calibri" panose="020F0502020204030204" pitchFamily="34" charset="0"/>
                <a:cs typeface="Calibri" panose="020F0502020204030204" pitchFamily="34" charset="0"/>
              </a:rPr>
              <a:t>pancreas</a:t>
            </a:r>
            <a:r>
              <a:rPr lang="en-US" sz="2000" dirty="0">
                <a:latin typeface="Calibri" panose="020F0502020204030204" pitchFamily="34" charset="0"/>
                <a:cs typeface="Calibri" panose="020F0502020204030204" pitchFamily="34" charset="0"/>
              </a:rPr>
              <a:t> makes </a:t>
            </a:r>
            <a:r>
              <a:rPr lang="en-US" sz="2000" dirty="0" smtClean="0">
                <a:latin typeface="Calibri" panose="020F0502020204030204" pitchFamily="34" charset="0"/>
                <a:cs typeface="Calibri" panose="020F0502020204030204" pitchFamily="34" charset="0"/>
              </a:rPr>
              <a:t>enzymes that </a:t>
            </a:r>
            <a:r>
              <a:rPr lang="en-US" sz="2000" dirty="0">
                <a:latin typeface="Calibri" panose="020F0502020204030204" pitchFamily="34" charset="0"/>
                <a:cs typeface="Calibri" panose="020F0502020204030204" pitchFamily="34" charset="0"/>
              </a:rPr>
              <a:t>help the body digest fats and protein. </a:t>
            </a:r>
          </a:p>
          <a:p>
            <a:pPr eaLnBrk="1" hangingPunct="1"/>
            <a:r>
              <a:rPr lang="en-US" sz="2000" dirty="0" smtClean="0">
                <a:latin typeface="Calibri" panose="020F0502020204030204" pitchFamily="34" charset="0"/>
                <a:cs typeface="Calibri" panose="020F0502020204030204" pitchFamily="34" charset="0"/>
              </a:rPr>
              <a:t>Enzymes from </a:t>
            </a:r>
            <a:r>
              <a:rPr lang="en-US" sz="2000" dirty="0">
                <a:latin typeface="Calibri" panose="020F0502020204030204" pitchFamily="34" charset="0"/>
                <a:cs typeface="Calibri" panose="020F0502020204030204" pitchFamily="34" charset="0"/>
              </a:rPr>
              <a:t>the </a:t>
            </a:r>
            <a:r>
              <a:rPr lang="en-US" sz="2000" b="1" dirty="0">
                <a:latin typeface="Calibri" panose="020F0502020204030204" pitchFamily="34" charset="0"/>
                <a:cs typeface="Calibri" panose="020F0502020204030204" pitchFamily="34" charset="0"/>
              </a:rPr>
              <a:t>liver</a:t>
            </a:r>
            <a:r>
              <a:rPr lang="en-US" sz="2000" dirty="0">
                <a:latin typeface="Calibri" panose="020F0502020204030204" pitchFamily="34" charset="0"/>
                <a:cs typeface="Calibri" panose="020F0502020204030204" pitchFamily="34" charset="0"/>
              </a:rPr>
              <a:t> called </a:t>
            </a:r>
            <a:r>
              <a:rPr lang="en-US" sz="2000" b="1" dirty="0">
                <a:latin typeface="Calibri" panose="020F0502020204030204" pitchFamily="34" charset="0"/>
                <a:cs typeface="Calibri" panose="020F0502020204030204" pitchFamily="34" charset="0"/>
              </a:rPr>
              <a:t>bile</a:t>
            </a:r>
            <a:r>
              <a:rPr lang="en-US" sz="2000" dirty="0">
                <a:latin typeface="Calibri" panose="020F0502020204030204" pitchFamily="34" charset="0"/>
                <a:cs typeface="Calibri" panose="020F0502020204030204" pitchFamily="34" charset="0"/>
              </a:rPr>
              <a:t> helps to absorb fats into the bloodstream</a:t>
            </a:r>
            <a:r>
              <a:rPr lang="en-US" sz="2000" dirty="0" smtClean="0">
                <a:latin typeface="Calibri" panose="020F0502020204030204" pitchFamily="34" charset="0"/>
                <a:cs typeface="Calibri" panose="020F0502020204030204" pitchFamily="34" charset="0"/>
              </a:rPr>
              <a:t>.</a:t>
            </a:r>
          </a:p>
          <a:p>
            <a:pPr eaLnBrk="1" hangingPunct="1"/>
            <a:r>
              <a:rPr lang="en-NZ" sz="2000" dirty="0">
                <a:latin typeface="Calibri" panose="020F0502020204030204" pitchFamily="34" charset="0"/>
                <a:cs typeface="Calibri" panose="020F0502020204030204" pitchFamily="34" charset="0"/>
              </a:rPr>
              <a:t>The </a:t>
            </a:r>
            <a:r>
              <a:rPr lang="en-NZ" sz="2000" b="1" dirty="0">
                <a:latin typeface="Calibri" panose="020F0502020204030204" pitchFamily="34" charset="0"/>
                <a:cs typeface="Calibri" panose="020F0502020204030204" pitchFamily="34" charset="0"/>
              </a:rPr>
              <a:t>gallbladder </a:t>
            </a:r>
            <a:r>
              <a:rPr lang="en-NZ" sz="2000" dirty="0">
                <a:latin typeface="Calibri" panose="020F0502020204030204" pitchFamily="34" charset="0"/>
                <a:cs typeface="Calibri" panose="020F0502020204030204" pitchFamily="34" charset="0"/>
              </a:rPr>
              <a:t>serves as a warehouse for bile, storing it until the body needs it.</a:t>
            </a:r>
          </a:p>
          <a:p>
            <a:pPr eaLnBrk="1" hangingPunct="1"/>
            <a:r>
              <a:rPr lang="en-US" sz="2000" dirty="0" smtClean="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2029579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The </a:t>
            </a:r>
            <a:r>
              <a:rPr lang="en-NZ" sz="2000" b="1" dirty="0"/>
              <a:t>L</a:t>
            </a:r>
            <a:r>
              <a:rPr lang="en-NZ" sz="2000" b="1" dirty="0" smtClean="0"/>
              <a:t>iver.</a:t>
            </a:r>
            <a:endParaRPr lang="en-NZ" sz="2000" b="1" dirty="0"/>
          </a:p>
        </p:txBody>
      </p:sp>
      <p:sp>
        <p:nvSpPr>
          <p:cNvPr id="5" name="Rectangle 4"/>
          <p:cNvSpPr/>
          <p:nvPr/>
        </p:nvSpPr>
        <p:spPr>
          <a:xfrm>
            <a:off x="395536" y="1398931"/>
            <a:ext cx="2736304" cy="5324535"/>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The nutrient-rich blood comes directly to the liver </a:t>
            </a:r>
            <a:r>
              <a:rPr lang="en-US" sz="2000" dirty="0" smtClean="0">
                <a:latin typeface="Calibri" panose="020F0502020204030204" pitchFamily="34" charset="0"/>
                <a:cs typeface="Calibri" panose="020F0502020204030204" pitchFamily="34" charset="0"/>
              </a:rPr>
              <a:t>from the small intestine for </a:t>
            </a:r>
            <a:r>
              <a:rPr lang="en-US" sz="2000" b="1" dirty="0">
                <a:latin typeface="Calibri" panose="020F0502020204030204" pitchFamily="34" charset="0"/>
                <a:cs typeface="Calibri" panose="020F0502020204030204" pitchFamily="34" charset="0"/>
              </a:rPr>
              <a:t>processing</a:t>
            </a:r>
            <a:r>
              <a:rPr lang="en-US" sz="2000" dirty="0">
                <a:latin typeface="Calibri" panose="020F0502020204030204" pitchFamily="34" charset="0"/>
                <a:cs typeface="Calibri" panose="020F0502020204030204" pitchFamily="34" charset="0"/>
              </a:rPr>
              <a:t>. The liver filters out harmful substances or wastes, turning some of the waste into more bile. The liver </a:t>
            </a:r>
            <a:r>
              <a:rPr lang="en-US" sz="2000" dirty="0" smtClean="0">
                <a:latin typeface="Calibri" panose="020F0502020204030204" pitchFamily="34" charset="0"/>
                <a:cs typeface="Calibri" panose="020F0502020204030204" pitchFamily="34" charset="0"/>
              </a:rPr>
              <a:t>sorts how</a:t>
            </a:r>
            <a:r>
              <a:rPr lang="en-US" sz="2000" b="1"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many</a:t>
            </a:r>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nutrients will </a:t>
            </a:r>
            <a:r>
              <a:rPr lang="en-US" sz="2000" dirty="0" smtClean="0">
                <a:latin typeface="Calibri" panose="020F0502020204030204" pitchFamily="34" charset="0"/>
                <a:cs typeface="Calibri" panose="020F0502020204030204" pitchFamily="34" charset="0"/>
              </a:rPr>
              <a:t>be distributed to the </a:t>
            </a:r>
            <a:r>
              <a:rPr lang="en-US" sz="2000" dirty="0">
                <a:latin typeface="Calibri" panose="020F0502020204030204" pitchFamily="34" charset="0"/>
                <a:cs typeface="Calibri" panose="020F0502020204030204" pitchFamily="34" charset="0"/>
              </a:rPr>
              <a:t>body, and how many will stay behind in </a:t>
            </a:r>
            <a:r>
              <a:rPr lang="en-US" sz="2000" b="1" dirty="0">
                <a:latin typeface="Calibri" panose="020F0502020204030204" pitchFamily="34" charset="0"/>
                <a:cs typeface="Calibri" panose="020F0502020204030204" pitchFamily="34" charset="0"/>
              </a:rPr>
              <a:t>storage</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The </a:t>
            </a:r>
            <a:r>
              <a:rPr lang="en-US" sz="2000" dirty="0">
                <a:latin typeface="Calibri" panose="020F0502020204030204" pitchFamily="34" charset="0"/>
                <a:cs typeface="Calibri" panose="020F0502020204030204" pitchFamily="34" charset="0"/>
              </a:rPr>
              <a:t>liver stores certain vitamins and a type of sugar your body uses for </a:t>
            </a:r>
            <a:r>
              <a:rPr lang="en-US" sz="2000" dirty="0" smtClean="0">
                <a:latin typeface="Calibri" panose="020F0502020204030204" pitchFamily="34" charset="0"/>
                <a:cs typeface="Calibri" panose="020F0502020204030204" pitchFamily="34" charset="0"/>
              </a:rPr>
              <a:t>energy.</a:t>
            </a:r>
            <a:endParaRPr lang="en-NZ" sz="2000" dirty="0">
              <a:latin typeface="Calibri" panose="020F0502020204030204" pitchFamily="34" charset="0"/>
              <a:cs typeface="Calibri" panose="020F0502020204030204" pitchFamily="34" charset="0"/>
            </a:endParaRPr>
          </a:p>
        </p:txBody>
      </p:sp>
      <p:pic>
        <p:nvPicPr>
          <p:cNvPr id="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016" r="9337"/>
          <a:stretch/>
        </p:blipFill>
        <p:spPr bwMode="auto">
          <a:xfrm>
            <a:off x="3131840" y="1916832"/>
            <a:ext cx="5688632" cy="478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14309982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67544" y="415015"/>
            <a:ext cx="8208912" cy="400110"/>
          </a:xfrm>
          <a:prstGeom prst="rect">
            <a:avLst/>
          </a:prstGeom>
          <a:solidFill>
            <a:schemeClr val="bg2"/>
          </a:solidFill>
          <a:ln>
            <a:solidFill>
              <a:schemeClr val="tx1"/>
            </a:solidFill>
          </a:ln>
        </p:spPr>
        <p:txBody>
          <a:bodyPr wrap="square" rtlCol="0">
            <a:spAutoFit/>
          </a:bodyPr>
          <a:lstStyle/>
          <a:p>
            <a:pPr algn="ctr"/>
            <a:r>
              <a:rPr lang="en-NZ" sz="2000" b="1" dirty="0">
                <a:latin typeface="Calibri Light" panose="020F0302020204030204" pitchFamily="34" charset="0"/>
              </a:rPr>
              <a:t>R</a:t>
            </a:r>
            <a:r>
              <a:rPr lang="en-NZ" sz="2000" b="1" dirty="0" smtClean="0">
                <a:latin typeface="Calibri Light" panose="020F0302020204030204" pitchFamily="34" charset="0"/>
              </a:rPr>
              <a:t>ectum and </a:t>
            </a:r>
            <a:r>
              <a:rPr lang="en-NZ" sz="2000" b="1" dirty="0">
                <a:latin typeface="Calibri Light" panose="020F0302020204030204" pitchFamily="34" charset="0"/>
              </a:rPr>
              <a:t>A</a:t>
            </a:r>
            <a:r>
              <a:rPr lang="en-NZ" sz="2000" b="1" dirty="0" smtClean="0">
                <a:latin typeface="Calibri Light" panose="020F0302020204030204" pitchFamily="34" charset="0"/>
              </a:rPr>
              <a:t>nus.</a:t>
            </a:r>
            <a:endParaRPr lang="en-NZ" sz="2000" b="1" dirty="0">
              <a:latin typeface="Calibri Light" panose="020F0302020204030204" pitchFamily="34" charset="0"/>
            </a:endParaRPr>
          </a:p>
        </p:txBody>
      </p:sp>
      <p:sp>
        <p:nvSpPr>
          <p:cNvPr id="5" name="Text Box 6"/>
          <p:cNvSpPr txBox="1">
            <a:spLocks noChangeArrowheads="1"/>
          </p:cNvSpPr>
          <p:nvPr/>
        </p:nvSpPr>
        <p:spPr bwMode="auto">
          <a:xfrm>
            <a:off x="456955" y="1038167"/>
            <a:ext cx="850447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dirty="0">
                <a:latin typeface="Calibri" panose="020F0502020204030204" pitchFamily="34" charset="0"/>
                <a:cs typeface="Calibri" panose="020F0502020204030204" pitchFamily="34" charset="0"/>
              </a:rPr>
              <a:t>The final stage of food processing is </a:t>
            </a:r>
            <a:r>
              <a:rPr lang="en-US" sz="2000" b="1" dirty="0">
                <a:latin typeface="Calibri" panose="020F0502020204030204" pitchFamily="34" charset="0"/>
                <a:cs typeface="Calibri" panose="020F0502020204030204" pitchFamily="34" charset="0"/>
              </a:rPr>
              <a:t>egestion</a:t>
            </a:r>
            <a:r>
              <a:rPr lang="en-US" sz="2000" dirty="0">
                <a:latin typeface="Calibri" panose="020F0502020204030204" pitchFamily="34" charset="0"/>
                <a:cs typeface="Calibri" panose="020F0502020204030204" pitchFamily="34" charset="0"/>
              </a:rPr>
              <a:t>, where the waste food that hasn’t been absorbed is moved through the rectum and out of the body through the Anus</a:t>
            </a:r>
            <a:r>
              <a:rPr lang="en-US" sz="2000" dirty="0">
                <a:latin typeface="+mn-lt"/>
              </a:rPr>
              <a:t>.</a:t>
            </a:r>
          </a:p>
        </p:txBody>
      </p:sp>
      <p:sp>
        <p:nvSpPr>
          <p:cNvPr id="6" name="Text Box 7"/>
          <p:cNvSpPr txBox="1">
            <a:spLocks noChangeArrowheads="1"/>
          </p:cNvSpPr>
          <p:nvPr/>
        </p:nvSpPr>
        <p:spPr bwMode="auto">
          <a:xfrm>
            <a:off x="456956" y="2096448"/>
            <a:ext cx="2393663" cy="1477328"/>
          </a:xfrm>
          <a:prstGeom prst="rect">
            <a:avLst/>
          </a:prstGeom>
          <a:solidFill>
            <a:srgbClr val="CDFCA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dirty="0">
                <a:solidFill>
                  <a:srgbClr val="000000"/>
                </a:solidFill>
                <a:latin typeface="Calibri" panose="020F0502020204030204" pitchFamily="34" charset="0"/>
                <a:cs typeface="Calibri" panose="020F0502020204030204" pitchFamily="34" charset="0"/>
              </a:rPr>
              <a:t>Definition         </a:t>
            </a:r>
            <a:r>
              <a:rPr lang="en-US" sz="2000" u="sng" dirty="0">
                <a:solidFill>
                  <a:srgbClr val="000000"/>
                </a:solidFill>
                <a:latin typeface="Calibri" panose="020F0502020204030204" pitchFamily="34" charset="0"/>
                <a:cs typeface="Calibri" panose="020F0502020204030204" pitchFamily="34" charset="0"/>
              </a:rPr>
              <a:t>Egestion   </a:t>
            </a:r>
            <a:endParaRPr lang="en-US" sz="2000" u="sng" dirty="0" smtClean="0">
              <a:solidFill>
                <a:srgbClr val="000000"/>
              </a:solidFill>
              <a:latin typeface="Calibri" panose="020F0502020204030204" pitchFamily="34" charset="0"/>
              <a:cs typeface="Calibri" panose="020F0502020204030204" pitchFamily="34" charset="0"/>
            </a:endParaRPr>
          </a:p>
          <a:p>
            <a:pPr eaLnBrk="1" hangingPunct="1">
              <a:spcBef>
                <a:spcPct val="50000"/>
              </a:spcBef>
            </a:pPr>
            <a:r>
              <a:rPr lang="en-US" sz="2000" dirty="0" smtClean="0">
                <a:solidFill>
                  <a:srgbClr val="000000"/>
                </a:solidFill>
                <a:latin typeface="Calibri" panose="020F0502020204030204" pitchFamily="34" charset="0"/>
                <a:cs typeface="Calibri" panose="020F0502020204030204" pitchFamily="34" charset="0"/>
              </a:rPr>
              <a:t>Removal </a:t>
            </a:r>
            <a:r>
              <a:rPr lang="en-US" sz="2000" dirty="0">
                <a:solidFill>
                  <a:srgbClr val="000000"/>
                </a:solidFill>
                <a:latin typeface="Calibri" panose="020F0502020204030204" pitchFamily="34" charset="0"/>
                <a:cs typeface="Calibri" panose="020F0502020204030204" pitchFamily="34" charset="0"/>
              </a:rPr>
              <a:t>of wastes from the anus  </a:t>
            </a:r>
          </a:p>
        </p:txBody>
      </p:sp>
      <p:sp>
        <p:nvSpPr>
          <p:cNvPr id="7" name="Text Box 8"/>
          <p:cNvSpPr txBox="1">
            <a:spLocks noChangeArrowheads="1"/>
          </p:cNvSpPr>
          <p:nvPr/>
        </p:nvSpPr>
        <p:spPr bwMode="auto">
          <a:xfrm>
            <a:off x="456955" y="3779811"/>
            <a:ext cx="2393663" cy="2246769"/>
          </a:xfrm>
          <a:prstGeom prst="rect">
            <a:avLst/>
          </a:prstGeom>
          <a:solidFill>
            <a:srgbClr val="CDFCA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dirty="0">
                <a:solidFill>
                  <a:srgbClr val="000000"/>
                </a:solidFill>
                <a:latin typeface="Calibri" panose="020F0502020204030204" pitchFamily="34" charset="0"/>
                <a:cs typeface="Calibri" panose="020F0502020204030204" pitchFamily="34" charset="0"/>
              </a:rPr>
              <a:t>Definition  </a:t>
            </a:r>
            <a:r>
              <a:rPr lang="en-US" sz="2000" dirty="0">
                <a:solidFill>
                  <a:srgbClr val="000000"/>
                </a:solidFill>
                <a:latin typeface="Calibri" panose="020F0502020204030204" pitchFamily="34" charset="0"/>
                <a:cs typeface="Calibri" panose="020F0502020204030204" pitchFamily="34" charset="0"/>
              </a:rPr>
              <a:t>         </a:t>
            </a:r>
            <a:endParaRPr lang="en-US" sz="2000" dirty="0" smtClean="0">
              <a:solidFill>
                <a:srgbClr val="000000"/>
              </a:solidFill>
              <a:latin typeface="Calibri" panose="020F0502020204030204" pitchFamily="34" charset="0"/>
              <a:cs typeface="Calibri" panose="020F0502020204030204" pitchFamily="34" charset="0"/>
            </a:endParaRPr>
          </a:p>
          <a:p>
            <a:pPr eaLnBrk="1" hangingPunct="1">
              <a:spcBef>
                <a:spcPct val="50000"/>
              </a:spcBef>
            </a:pPr>
            <a:r>
              <a:rPr lang="en-US" sz="2000" u="sng" dirty="0" smtClean="0">
                <a:solidFill>
                  <a:srgbClr val="000000"/>
                </a:solidFill>
                <a:latin typeface="Calibri" panose="020F0502020204030204" pitchFamily="34" charset="0"/>
                <a:cs typeface="Calibri" panose="020F0502020204030204" pitchFamily="34" charset="0"/>
              </a:rPr>
              <a:t>Anus</a:t>
            </a:r>
            <a:r>
              <a:rPr lang="en-US" sz="2000" dirty="0" smtClean="0">
                <a:solidFill>
                  <a:srgbClr val="000000"/>
                </a:solidFill>
                <a:latin typeface="Calibri" panose="020F0502020204030204" pitchFamily="34" charset="0"/>
                <a:cs typeface="Calibri" panose="020F0502020204030204" pitchFamily="34" charset="0"/>
              </a:rPr>
              <a:t>                </a:t>
            </a:r>
          </a:p>
          <a:p>
            <a:pPr eaLnBrk="1" hangingPunct="1">
              <a:spcBef>
                <a:spcPct val="50000"/>
              </a:spcBef>
            </a:pPr>
            <a:r>
              <a:rPr lang="en-US" sz="2000" dirty="0" smtClean="0">
                <a:solidFill>
                  <a:srgbClr val="000000"/>
                </a:solidFill>
                <a:latin typeface="Calibri" panose="020F0502020204030204" pitchFamily="34" charset="0"/>
                <a:cs typeface="Calibri" panose="020F0502020204030204" pitchFamily="34" charset="0"/>
              </a:rPr>
              <a:t>part </a:t>
            </a:r>
            <a:r>
              <a:rPr lang="en-US" sz="2000" dirty="0">
                <a:solidFill>
                  <a:srgbClr val="000000"/>
                </a:solidFill>
                <a:latin typeface="Calibri" panose="020F0502020204030204" pitchFamily="34" charset="0"/>
                <a:cs typeface="Calibri" panose="020F0502020204030204" pitchFamily="34" charset="0"/>
              </a:rPr>
              <a:t>of the digestive system through which wastes exit the body</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0066" y="2096448"/>
            <a:ext cx="6051360" cy="41975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3">
            <a:duotone>
              <a:schemeClr val="bg2">
                <a:shade val="45000"/>
                <a:satMod val="135000"/>
              </a:schemeClr>
              <a:prstClr val="white"/>
            </a:duotone>
          </a:blip>
          <a:stretch>
            <a:fillRect/>
          </a:stretch>
        </p:blipFill>
        <p:spPr>
          <a:xfrm>
            <a:off x="323528" y="6178709"/>
            <a:ext cx="802399" cy="679291"/>
          </a:xfrm>
          <a:prstGeom prst="rect">
            <a:avLst/>
          </a:prstGeom>
        </p:spPr>
      </p:pic>
    </p:spTree>
    <p:extLst>
      <p:ext uri="{BB962C8B-B14F-4D97-AF65-F5344CB8AC3E}">
        <p14:creationId xmlns:p14="http://schemas.microsoft.com/office/powerpoint/2010/main" val="4283913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61809" cy="1673424"/>
          </a:xfrm>
          <a:prstGeom prst="rect">
            <a:avLst/>
          </a:prstGeom>
          <a:solidFill>
            <a:srgbClr val="F3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4922"/>
          <a:stretch/>
        </p:blipFill>
        <p:spPr>
          <a:xfrm>
            <a:off x="4775" y="1673424"/>
            <a:ext cx="9157034" cy="5184576"/>
          </a:xfrm>
          <a:prstGeom prst="rect">
            <a:avLst/>
          </a:prstGeom>
        </p:spPr>
      </p:pic>
      <p:sp>
        <p:nvSpPr>
          <p:cNvPr id="15" name="TextBox 14"/>
          <p:cNvSpPr txBox="1"/>
          <p:nvPr/>
        </p:nvSpPr>
        <p:spPr>
          <a:xfrm>
            <a:off x="575556" y="203259"/>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Healthy </a:t>
            </a:r>
            <a:r>
              <a:rPr lang="en-NZ" sz="2000" b="1" dirty="0" smtClean="0">
                <a:latin typeface="Calibri Light" panose="020F0302020204030204" pitchFamily="34" charset="0"/>
              </a:rPr>
              <a:t>diet - Fats </a:t>
            </a:r>
            <a:endParaRPr lang="en-NZ" sz="2000" b="1" dirty="0">
              <a:latin typeface="Calibri Light" panose="020F0302020204030204" pitchFamily="34" charset="0"/>
            </a:endParaRPr>
          </a:p>
        </p:txBody>
      </p:sp>
      <p:pic>
        <p:nvPicPr>
          <p:cNvPr id="18" name="Picture 17"/>
          <p:cNvPicPr>
            <a:picLocks noChangeAspect="1"/>
          </p:cNvPicPr>
          <p:nvPr/>
        </p:nvPicPr>
        <p:blipFill>
          <a:blip r:embed="rId3">
            <a:duotone>
              <a:schemeClr val="bg2">
                <a:shade val="45000"/>
                <a:satMod val="135000"/>
              </a:schemeClr>
              <a:prstClr val="white"/>
            </a:duotone>
          </a:blip>
          <a:stretch>
            <a:fillRect/>
          </a:stretch>
        </p:blipFill>
        <p:spPr>
          <a:xfrm>
            <a:off x="8459603" y="164580"/>
            <a:ext cx="545744" cy="462013"/>
          </a:xfrm>
          <a:prstGeom prst="rect">
            <a:avLst/>
          </a:prstGeom>
        </p:spPr>
      </p:pic>
      <p:sp>
        <p:nvSpPr>
          <p:cNvPr id="12" name="TextBox 11"/>
          <p:cNvSpPr txBox="1"/>
          <p:nvPr/>
        </p:nvSpPr>
        <p:spPr>
          <a:xfrm>
            <a:off x="6804248" y="677935"/>
            <a:ext cx="2201099" cy="6070966"/>
          </a:xfrm>
          <a:prstGeom prst="rect">
            <a:avLst/>
          </a:prstGeom>
          <a:noFill/>
        </p:spPr>
        <p:txBody>
          <a:bodyPr wrap="square" rtlCol="0">
            <a:spAutoFit/>
          </a:bodyPr>
          <a:lstStyle/>
          <a:p>
            <a:endParaRPr lang="en-NZ" dirty="0"/>
          </a:p>
        </p:txBody>
      </p:sp>
      <p:sp>
        <p:nvSpPr>
          <p:cNvPr id="3" name="TextBox 2"/>
          <p:cNvSpPr txBox="1"/>
          <p:nvPr/>
        </p:nvSpPr>
        <p:spPr>
          <a:xfrm>
            <a:off x="578030" y="980728"/>
            <a:ext cx="8408947" cy="1631216"/>
          </a:xfrm>
          <a:prstGeom prst="rect">
            <a:avLst/>
          </a:prstGeom>
          <a:noFill/>
        </p:spPr>
        <p:txBody>
          <a:bodyPr wrap="square" rtlCol="0">
            <a:spAutoFit/>
          </a:bodyPr>
          <a:lstStyle/>
          <a:p>
            <a:r>
              <a:rPr lang="en-NZ" sz="2000" dirty="0" smtClean="0">
                <a:latin typeface="Calibri" panose="020F0502020204030204" pitchFamily="34" charset="0"/>
                <a:cs typeface="Calibri" panose="020F0502020204030204" pitchFamily="34" charset="0"/>
              </a:rPr>
              <a:t>Fats are also are important in </a:t>
            </a:r>
            <a:r>
              <a:rPr lang="en-NZ" sz="2000" dirty="0">
                <a:latin typeface="Calibri" panose="020F0502020204030204" pitchFamily="34" charset="0"/>
                <a:cs typeface="Calibri" panose="020F0502020204030204" pitchFamily="34" charset="0"/>
              </a:rPr>
              <a:t>our </a:t>
            </a:r>
            <a:r>
              <a:rPr lang="en-NZ" sz="2000" dirty="0" smtClean="0">
                <a:latin typeface="Calibri" panose="020F0502020204030204" pitchFamily="34" charset="0"/>
                <a:cs typeface="Calibri" panose="020F0502020204030204" pitchFamily="34" charset="0"/>
              </a:rPr>
              <a:t>diet as they provide</a:t>
            </a:r>
            <a:r>
              <a:rPr lang="en-NZ" sz="2000" dirty="0">
                <a:latin typeface="Calibri" panose="020F0502020204030204" pitchFamily="34" charset="0"/>
                <a:cs typeface="Calibri" panose="020F0502020204030204" pitchFamily="34" charset="0"/>
              </a:rPr>
              <a:t> </a:t>
            </a:r>
            <a:r>
              <a:rPr lang="en-NZ" sz="2000" dirty="0" smtClean="0">
                <a:latin typeface="Calibri" panose="020F0502020204030204" pitchFamily="34" charset="0"/>
                <a:cs typeface="Calibri" panose="020F0502020204030204" pitchFamily="34" charset="0"/>
              </a:rPr>
              <a:t>us </a:t>
            </a:r>
            <a:r>
              <a:rPr lang="en-NZ" sz="2000" dirty="0">
                <a:latin typeface="Calibri" panose="020F0502020204030204" pitchFamily="34" charset="0"/>
                <a:cs typeface="Calibri" panose="020F0502020204030204" pitchFamily="34" charset="0"/>
              </a:rPr>
              <a:t>with energy and </a:t>
            </a:r>
            <a:r>
              <a:rPr lang="en-NZ" sz="2000" dirty="0" smtClean="0">
                <a:latin typeface="Calibri" panose="020F0502020204030204" pitchFamily="34" charset="0"/>
                <a:cs typeface="Calibri" panose="020F0502020204030204" pitchFamily="34" charset="0"/>
              </a:rPr>
              <a:t>protect </a:t>
            </a:r>
            <a:r>
              <a:rPr lang="en-NZ" sz="2000" dirty="0">
                <a:latin typeface="Calibri" panose="020F0502020204030204" pitchFamily="34" charset="0"/>
                <a:cs typeface="Calibri" panose="020F0502020204030204" pitchFamily="34" charset="0"/>
              </a:rPr>
              <a:t>our vital organs from shock. </a:t>
            </a:r>
            <a:r>
              <a:rPr lang="en-NZ" sz="2000" dirty="0" smtClean="0">
                <a:latin typeface="Calibri" panose="020F0502020204030204" pitchFamily="34" charset="0"/>
                <a:cs typeface="Calibri" panose="020F0502020204030204" pitchFamily="34" charset="0"/>
              </a:rPr>
              <a:t>But fats </a:t>
            </a:r>
            <a:r>
              <a:rPr lang="en-NZ" sz="2000" dirty="0">
                <a:latin typeface="Calibri" panose="020F0502020204030204" pitchFamily="34" charset="0"/>
                <a:cs typeface="Calibri" panose="020F0502020204030204" pitchFamily="34" charset="0"/>
              </a:rPr>
              <a:t>can be stored in the </a:t>
            </a:r>
            <a:r>
              <a:rPr lang="en-NZ" sz="2000" dirty="0" smtClean="0">
                <a:latin typeface="Calibri" panose="020F0502020204030204" pitchFamily="34" charset="0"/>
                <a:cs typeface="Calibri" panose="020F0502020204030204" pitchFamily="34" charset="0"/>
              </a:rPr>
              <a:t>body when </a:t>
            </a:r>
            <a:r>
              <a:rPr lang="en-NZ" sz="2000" dirty="0">
                <a:latin typeface="Calibri" panose="020F0502020204030204" pitchFamily="34" charset="0"/>
                <a:cs typeface="Calibri" panose="020F0502020204030204" pitchFamily="34" charset="0"/>
              </a:rPr>
              <a:t>you eat </a:t>
            </a:r>
            <a:r>
              <a:rPr lang="en-NZ" sz="2000" dirty="0" smtClean="0">
                <a:latin typeface="Calibri" panose="020F0502020204030204" pitchFamily="34" charset="0"/>
                <a:cs typeface="Calibri" panose="020F0502020204030204" pitchFamily="34" charset="0"/>
              </a:rPr>
              <a:t>more fats </a:t>
            </a:r>
            <a:r>
              <a:rPr lang="en-NZ" sz="2000" dirty="0">
                <a:latin typeface="Calibri" panose="020F0502020204030204" pitchFamily="34" charset="0"/>
                <a:cs typeface="Calibri" panose="020F0502020204030204" pitchFamily="34" charset="0"/>
              </a:rPr>
              <a:t>than your body </a:t>
            </a:r>
            <a:r>
              <a:rPr lang="en-NZ" sz="2000" dirty="0" smtClean="0">
                <a:latin typeface="Calibri" panose="020F0502020204030204" pitchFamily="34" charset="0"/>
                <a:cs typeface="Calibri" panose="020F0502020204030204" pitchFamily="34" charset="0"/>
              </a:rPr>
              <a:t>requires. it </a:t>
            </a:r>
            <a:r>
              <a:rPr lang="en-NZ" sz="2000" dirty="0">
                <a:latin typeface="Calibri" panose="020F0502020204030204" pitchFamily="34" charset="0"/>
                <a:cs typeface="Calibri" panose="020F0502020204030204" pitchFamily="34" charset="0"/>
              </a:rPr>
              <a:t>stores them in special tissues. </a:t>
            </a:r>
            <a:r>
              <a:rPr lang="en-NZ" sz="2000" dirty="0" smtClean="0">
                <a:latin typeface="Calibri" panose="020F0502020204030204" pitchFamily="34" charset="0"/>
                <a:cs typeface="Calibri" panose="020F0502020204030204" pitchFamily="34" charset="0"/>
              </a:rPr>
              <a:t>A proper diet </a:t>
            </a:r>
            <a:r>
              <a:rPr lang="en-NZ" sz="2000" dirty="0">
                <a:latin typeface="Calibri" panose="020F0502020204030204" pitchFamily="34" charset="0"/>
                <a:cs typeface="Calibri" panose="020F0502020204030204" pitchFamily="34" charset="0"/>
              </a:rPr>
              <a:t>and exercise will </a:t>
            </a:r>
            <a:r>
              <a:rPr lang="en-NZ" sz="2000" dirty="0" smtClean="0">
                <a:latin typeface="Calibri" panose="020F0502020204030204" pitchFamily="34" charset="0"/>
                <a:cs typeface="Calibri" panose="020F0502020204030204" pitchFamily="34" charset="0"/>
              </a:rPr>
              <a:t>make sure </a:t>
            </a:r>
            <a:r>
              <a:rPr lang="en-NZ" sz="2000" dirty="0">
                <a:latin typeface="Calibri" panose="020F0502020204030204" pitchFamily="34" charset="0"/>
                <a:cs typeface="Calibri" panose="020F0502020204030204" pitchFamily="34" charset="0"/>
              </a:rPr>
              <a:t>that you have enough </a:t>
            </a:r>
            <a:r>
              <a:rPr lang="en-NZ" sz="2000" dirty="0" smtClean="0">
                <a:latin typeface="Calibri" panose="020F0502020204030204" pitchFamily="34" charset="0"/>
                <a:cs typeface="Calibri" panose="020F0502020204030204" pitchFamily="34" charset="0"/>
              </a:rPr>
              <a:t>fatso your body functions properly, </a:t>
            </a:r>
            <a:r>
              <a:rPr lang="en-NZ" sz="2000" dirty="0">
                <a:latin typeface="Calibri" panose="020F0502020204030204" pitchFamily="34" charset="0"/>
                <a:cs typeface="Calibri" panose="020F0502020204030204" pitchFamily="34" charset="0"/>
              </a:rPr>
              <a:t>but not more than you need</a:t>
            </a:r>
            <a:r>
              <a:rPr lang="en-NZ" sz="2000" dirty="0" smtClean="0">
                <a:latin typeface="Calibri" panose="020F0502020204030204" pitchFamily="34" charset="0"/>
                <a:cs typeface="Calibri" panose="020F0502020204030204" pitchFamily="34" charset="0"/>
              </a:rPr>
              <a:t>.</a:t>
            </a:r>
            <a:endParaRPr lang="en-NZ"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2604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p:nvPr/>
        </p:nvSpPr>
        <p:spPr>
          <a:xfrm>
            <a:off x="575556" y="203259"/>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Healthy </a:t>
            </a:r>
            <a:r>
              <a:rPr lang="en-NZ" sz="2000" b="1" dirty="0" smtClean="0">
                <a:latin typeface="Calibri Light" panose="020F0302020204030204" pitchFamily="34" charset="0"/>
              </a:rPr>
              <a:t>diet  - Proteins </a:t>
            </a:r>
            <a:endParaRPr lang="en-NZ" sz="2000" b="1" dirty="0">
              <a:latin typeface="Calibri Light" panose="020F0302020204030204" pitchFamily="34" charset="0"/>
            </a:endParaRPr>
          </a:p>
        </p:txBody>
      </p:sp>
      <p:pic>
        <p:nvPicPr>
          <p:cNvPr id="18" name="Picture 17"/>
          <p:cNvPicPr>
            <a:picLocks noChangeAspect="1"/>
          </p:cNvPicPr>
          <p:nvPr/>
        </p:nvPicPr>
        <p:blipFill>
          <a:blip r:embed="rId2">
            <a:duotone>
              <a:schemeClr val="bg2">
                <a:shade val="45000"/>
                <a:satMod val="135000"/>
              </a:schemeClr>
              <a:prstClr val="white"/>
            </a:duotone>
          </a:blip>
          <a:stretch>
            <a:fillRect/>
          </a:stretch>
        </p:blipFill>
        <p:spPr>
          <a:xfrm>
            <a:off x="8459603" y="164580"/>
            <a:ext cx="545744" cy="462013"/>
          </a:xfrm>
          <a:prstGeom prst="rect">
            <a:avLst/>
          </a:prstGeom>
        </p:spPr>
      </p:pic>
      <p:sp>
        <p:nvSpPr>
          <p:cNvPr id="12" name="TextBox 11"/>
          <p:cNvSpPr txBox="1"/>
          <p:nvPr/>
        </p:nvSpPr>
        <p:spPr>
          <a:xfrm>
            <a:off x="6804248" y="677935"/>
            <a:ext cx="2201099" cy="6070966"/>
          </a:xfrm>
          <a:prstGeom prst="rect">
            <a:avLst/>
          </a:prstGeom>
          <a:noFill/>
        </p:spPr>
        <p:txBody>
          <a:bodyPr wrap="square" rtlCol="0">
            <a:spAutoFit/>
          </a:bodyPr>
          <a:lstStyle/>
          <a:p>
            <a:endParaRPr lang="en-NZ" dirty="0"/>
          </a:p>
        </p:txBody>
      </p:sp>
      <p:sp>
        <p:nvSpPr>
          <p:cNvPr id="3" name="TextBox 2"/>
          <p:cNvSpPr txBox="1"/>
          <p:nvPr/>
        </p:nvSpPr>
        <p:spPr>
          <a:xfrm>
            <a:off x="395536" y="677935"/>
            <a:ext cx="2196244" cy="5940088"/>
          </a:xfrm>
          <a:prstGeom prst="rect">
            <a:avLst/>
          </a:prstGeom>
          <a:noFill/>
        </p:spPr>
        <p:txBody>
          <a:bodyPr wrap="square" rtlCol="0">
            <a:spAutoFit/>
          </a:bodyPr>
          <a:lstStyle/>
          <a:p>
            <a:r>
              <a:rPr lang="en-NZ" sz="2000" dirty="0" smtClean="0">
                <a:latin typeface="Calibri" panose="020F0502020204030204" pitchFamily="34" charset="0"/>
                <a:cs typeface="Calibri" panose="020F0502020204030204" pitchFamily="34" charset="0"/>
              </a:rPr>
              <a:t>We also need Proteins </a:t>
            </a:r>
            <a:r>
              <a:rPr lang="en-NZ" sz="2000" dirty="0">
                <a:latin typeface="Calibri" panose="020F0502020204030204" pitchFamily="34" charset="0"/>
                <a:cs typeface="Calibri" panose="020F0502020204030204" pitchFamily="34" charset="0"/>
              </a:rPr>
              <a:t>found in foods such as meat, fish, and eggs, </a:t>
            </a:r>
            <a:r>
              <a:rPr lang="en-NZ" sz="2000" dirty="0" smtClean="0">
                <a:latin typeface="Calibri" panose="020F0502020204030204" pitchFamily="34" charset="0"/>
                <a:cs typeface="Calibri" panose="020F0502020204030204" pitchFamily="34" charset="0"/>
              </a:rPr>
              <a:t>so our bodies</a:t>
            </a:r>
            <a:endParaRPr lang="en-NZ" sz="2000" dirty="0">
              <a:latin typeface="Calibri" panose="020F0502020204030204" pitchFamily="34" charset="0"/>
              <a:cs typeface="Calibri" panose="020F0502020204030204" pitchFamily="34" charset="0"/>
            </a:endParaRPr>
          </a:p>
          <a:p>
            <a:r>
              <a:rPr lang="en-NZ" sz="2000" dirty="0" smtClean="0">
                <a:latin typeface="Calibri" panose="020F0502020204030204" pitchFamily="34" charset="0"/>
                <a:cs typeface="Calibri" panose="020F0502020204030204" pitchFamily="34" charset="0"/>
              </a:rPr>
              <a:t>Can grow and </a:t>
            </a:r>
            <a:r>
              <a:rPr lang="en-NZ" sz="2000" dirty="0">
                <a:latin typeface="Calibri" panose="020F0502020204030204" pitchFamily="34" charset="0"/>
                <a:cs typeface="Calibri" panose="020F0502020204030204" pitchFamily="34" charset="0"/>
              </a:rPr>
              <a:t>repair </a:t>
            </a:r>
            <a:r>
              <a:rPr lang="en-NZ" sz="2000" dirty="0" smtClean="0">
                <a:latin typeface="Calibri" panose="020F0502020204030204" pitchFamily="34" charset="0"/>
                <a:cs typeface="Calibri" panose="020F0502020204030204" pitchFamily="34" charset="0"/>
              </a:rPr>
              <a:t>themselves. Most meats have lots of protein but it can also be found in plants, eggs and dairy foods.</a:t>
            </a:r>
            <a:endParaRPr lang="en-NZ" sz="2000" dirty="0">
              <a:latin typeface="Calibri" panose="020F0502020204030204" pitchFamily="34" charset="0"/>
              <a:cs typeface="Calibri" panose="020F0502020204030204" pitchFamily="34" charset="0"/>
            </a:endParaRPr>
          </a:p>
          <a:p>
            <a:r>
              <a:rPr lang="en-NZ" sz="2000" dirty="0" smtClean="0">
                <a:latin typeface="Calibri" panose="020F0502020204030204" pitchFamily="34" charset="0"/>
                <a:cs typeface="Calibri" panose="020F0502020204030204" pitchFamily="34" charset="0"/>
              </a:rPr>
              <a:t>By having a healthy</a:t>
            </a:r>
            <a:r>
              <a:rPr lang="en-NZ" sz="2000" dirty="0">
                <a:latin typeface="Calibri" panose="020F0502020204030204" pitchFamily="34" charset="0"/>
                <a:cs typeface="Calibri" panose="020F0502020204030204" pitchFamily="34" charset="0"/>
              </a:rPr>
              <a:t> </a:t>
            </a:r>
            <a:r>
              <a:rPr lang="en-NZ" sz="2000" dirty="0" smtClean="0">
                <a:latin typeface="Calibri" panose="020F0502020204030204" pitchFamily="34" charset="0"/>
                <a:cs typeface="Calibri" panose="020F0502020204030204" pitchFamily="34" charset="0"/>
              </a:rPr>
              <a:t>diet you will also eat all of the minerals </a:t>
            </a:r>
            <a:r>
              <a:rPr lang="en-NZ" sz="2000" dirty="0">
                <a:latin typeface="Calibri" panose="020F0502020204030204" pitchFamily="34" charset="0"/>
                <a:cs typeface="Calibri" panose="020F0502020204030204" pitchFamily="34" charset="0"/>
              </a:rPr>
              <a:t>and vitamins that a person needs.</a:t>
            </a:r>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3728" y="1340768"/>
            <a:ext cx="7597450" cy="5063102"/>
          </a:xfrm>
          <a:prstGeom prst="rect">
            <a:avLst/>
          </a:prstGeom>
        </p:spPr>
      </p:pic>
    </p:spTree>
    <p:extLst>
      <p:ext uri="{BB962C8B-B14F-4D97-AF65-F5344CB8AC3E}">
        <p14:creationId xmlns:p14="http://schemas.microsoft.com/office/powerpoint/2010/main" val="804486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p:nvPr/>
        </p:nvSpPr>
        <p:spPr>
          <a:xfrm>
            <a:off x="575556" y="203259"/>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Proportions of food groups in a healthy diet</a:t>
            </a:r>
            <a:endParaRPr lang="en-NZ" sz="2000" b="1" dirty="0">
              <a:latin typeface="Calibri Light" panose="020F0302020204030204" pitchFamily="34" charset="0"/>
            </a:endParaRPr>
          </a:p>
        </p:txBody>
      </p:sp>
      <p:pic>
        <p:nvPicPr>
          <p:cNvPr id="18" name="Picture 17"/>
          <p:cNvPicPr>
            <a:picLocks noChangeAspect="1"/>
          </p:cNvPicPr>
          <p:nvPr/>
        </p:nvPicPr>
        <p:blipFill>
          <a:blip r:embed="rId2">
            <a:duotone>
              <a:schemeClr val="bg2">
                <a:shade val="45000"/>
                <a:satMod val="135000"/>
              </a:schemeClr>
              <a:prstClr val="white"/>
            </a:duotone>
          </a:blip>
          <a:stretch>
            <a:fillRect/>
          </a:stretch>
        </p:blipFill>
        <p:spPr>
          <a:xfrm>
            <a:off x="8459603" y="164580"/>
            <a:ext cx="545744" cy="462013"/>
          </a:xfrm>
          <a:prstGeom prst="rect">
            <a:avLst/>
          </a:prstGeom>
        </p:spPr>
      </p:pic>
      <p:sp>
        <p:nvSpPr>
          <p:cNvPr id="12" name="TextBox 11"/>
          <p:cNvSpPr txBox="1"/>
          <p:nvPr/>
        </p:nvSpPr>
        <p:spPr>
          <a:xfrm>
            <a:off x="6804248" y="677935"/>
            <a:ext cx="2201099" cy="6070966"/>
          </a:xfrm>
          <a:prstGeom prst="rect">
            <a:avLst/>
          </a:prstGeom>
          <a:noFill/>
        </p:spPr>
        <p:txBody>
          <a:bodyPr wrap="square" rtlCol="0">
            <a:spAutoFit/>
          </a:bodyPr>
          <a:lstStyle/>
          <a:p>
            <a:endParaRPr lang="en-NZ" dirty="0"/>
          </a:p>
        </p:txBody>
      </p:sp>
      <p:sp>
        <p:nvSpPr>
          <p:cNvPr id="2" name="Rectangle 1"/>
          <p:cNvSpPr/>
          <p:nvPr/>
        </p:nvSpPr>
        <p:spPr>
          <a:xfrm>
            <a:off x="29371" y="6579624"/>
            <a:ext cx="5814392" cy="338554"/>
          </a:xfrm>
          <a:prstGeom prst="rect">
            <a:avLst/>
          </a:prstGeom>
        </p:spPr>
        <p:txBody>
          <a:bodyPr wrap="square">
            <a:spAutoFit/>
          </a:bodyPr>
          <a:lstStyle/>
          <a:p>
            <a:r>
              <a:rPr lang="en-NZ" sz="800" dirty="0">
                <a:latin typeface="Calibri" panose="020F0502020204030204" pitchFamily="34" charset="0"/>
                <a:cs typeface="Calibri" panose="020F0502020204030204" pitchFamily="34" charset="0"/>
                <a:hlinkClick r:id="rId3"/>
              </a:rPr>
              <a:t>http://</a:t>
            </a:r>
            <a:r>
              <a:rPr lang="en-NZ" sz="800" dirty="0" smtClean="0">
                <a:latin typeface="Calibri" panose="020F0502020204030204" pitchFamily="34" charset="0"/>
                <a:cs typeface="Calibri" panose="020F0502020204030204" pitchFamily="34" charset="0"/>
                <a:hlinkClick r:id="rId3"/>
              </a:rPr>
              <a:t>theblueroom.bupa.com.au/healthier/healthy-eating</a:t>
            </a:r>
            <a:endParaRPr lang="en-NZ" sz="800" dirty="0" smtClean="0">
              <a:latin typeface="Calibri" panose="020F0502020204030204" pitchFamily="34" charset="0"/>
              <a:cs typeface="Calibri" panose="020F0502020204030204" pitchFamily="34" charset="0"/>
            </a:endParaRPr>
          </a:p>
          <a:p>
            <a:endParaRPr lang="en-NZ" sz="8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03" y="859330"/>
            <a:ext cx="5085184" cy="5085184"/>
          </a:xfrm>
          <a:prstGeom prst="rect">
            <a:avLst/>
          </a:prstGeom>
        </p:spPr>
      </p:pic>
      <p:sp>
        <p:nvSpPr>
          <p:cNvPr id="7" name="TextBox 6"/>
          <p:cNvSpPr txBox="1"/>
          <p:nvPr/>
        </p:nvSpPr>
        <p:spPr>
          <a:xfrm>
            <a:off x="5494818" y="843508"/>
            <a:ext cx="3419872" cy="5940088"/>
          </a:xfrm>
          <a:prstGeom prst="rect">
            <a:avLst/>
          </a:prstGeom>
          <a:noFill/>
        </p:spPr>
        <p:txBody>
          <a:bodyPr wrap="square" rtlCol="0">
            <a:spAutoFit/>
          </a:bodyPr>
          <a:lstStyle/>
          <a:p>
            <a:r>
              <a:rPr lang="en-NZ" sz="2000" dirty="0" smtClean="0">
                <a:latin typeface="Calibri" panose="020F0502020204030204" pitchFamily="34" charset="0"/>
                <a:cs typeface="Calibri" panose="020F0502020204030204" pitchFamily="34" charset="0"/>
              </a:rPr>
              <a:t>Aim for half of your food to be in the form of Vegetables and fruit. These contain a healthy proportion of carbohydrates, proteins and fats as well as providing a good source of important vitamins and minerals.</a:t>
            </a:r>
          </a:p>
          <a:p>
            <a:r>
              <a:rPr lang="en-NZ" sz="2000" dirty="0" smtClean="0">
                <a:latin typeface="Calibri" panose="020F0502020204030204" pitchFamily="34" charset="0"/>
                <a:cs typeface="Calibri" panose="020F0502020204030204" pitchFamily="34" charset="0"/>
              </a:rPr>
              <a:t>A smaller and equal portion of both carbohydrate's and proteins can be added to this along with a small but important serving of healthy fats. </a:t>
            </a:r>
          </a:p>
          <a:p>
            <a:r>
              <a:rPr lang="en-NZ" sz="2000" dirty="0" smtClean="0">
                <a:latin typeface="Calibri" panose="020F0502020204030204" pitchFamily="34" charset="0"/>
                <a:cs typeface="Calibri" panose="020F0502020204030204" pitchFamily="34" charset="0"/>
              </a:rPr>
              <a:t>A portion of dairy food (milk, yogurt and cheese) provides protein, carbohydrates and fats.</a:t>
            </a:r>
          </a:p>
          <a:p>
            <a:endParaRPr lang="en-NZ"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0346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Line 4"/>
          <p:cNvSpPr>
            <a:spLocks noChangeShapeType="1"/>
          </p:cNvSpPr>
          <p:nvPr/>
        </p:nvSpPr>
        <p:spPr bwMode="auto">
          <a:xfrm>
            <a:off x="4572000" y="1066800"/>
            <a:ext cx="0" cy="54102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5" name="Text Box 6"/>
          <p:cNvSpPr txBox="1">
            <a:spLocks noChangeArrowheads="1"/>
          </p:cNvSpPr>
          <p:nvPr/>
        </p:nvSpPr>
        <p:spPr bwMode="auto">
          <a:xfrm>
            <a:off x="457200" y="1143000"/>
            <a:ext cx="3886200" cy="3794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solidFill>
                  <a:srgbClr val="000000"/>
                </a:solidFill>
                <a:latin typeface="+mn-lt"/>
              </a:rPr>
              <a:t>Lipids – present in fats and oils</a:t>
            </a:r>
          </a:p>
        </p:txBody>
      </p:sp>
      <p:sp>
        <p:nvSpPr>
          <p:cNvPr id="6" name="Oval 7"/>
          <p:cNvSpPr>
            <a:spLocks noChangeArrowheads="1"/>
          </p:cNvSpPr>
          <p:nvPr/>
        </p:nvSpPr>
        <p:spPr bwMode="auto">
          <a:xfrm>
            <a:off x="990600" y="2971800"/>
            <a:ext cx="2438400" cy="2286000"/>
          </a:xfrm>
          <a:prstGeom prst="ellipse">
            <a:avLst/>
          </a:prstGeom>
          <a:solidFill>
            <a:schemeClr val="bg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7" name="Freeform 9"/>
          <p:cNvSpPr>
            <a:spLocks/>
          </p:cNvSpPr>
          <p:nvPr/>
        </p:nvSpPr>
        <p:spPr bwMode="auto">
          <a:xfrm>
            <a:off x="1873250" y="3784600"/>
            <a:ext cx="577850" cy="463550"/>
          </a:xfrm>
          <a:custGeom>
            <a:avLst/>
            <a:gdLst>
              <a:gd name="T0" fmla="*/ 323850 w 364"/>
              <a:gd name="T1" fmla="*/ 127000 h 292"/>
              <a:gd name="T2" fmla="*/ 184150 w 364"/>
              <a:gd name="T3" fmla="*/ 0 h 292"/>
              <a:gd name="T4" fmla="*/ 19050 w 364"/>
              <a:gd name="T5" fmla="*/ 76200 h 292"/>
              <a:gd name="T6" fmla="*/ 57150 w 364"/>
              <a:gd name="T7" fmla="*/ 203200 h 292"/>
              <a:gd name="T8" fmla="*/ 69850 w 364"/>
              <a:gd name="T9" fmla="*/ 241300 h 292"/>
              <a:gd name="T10" fmla="*/ 247650 w 364"/>
              <a:gd name="T11" fmla="*/ 393700 h 292"/>
              <a:gd name="T12" fmla="*/ 273050 w 364"/>
              <a:gd name="T13" fmla="*/ 431800 h 292"/>
              <a:gd name="T14" fmla="*/ 349250 w 364"/>
              <a:gd name="T15" fmla="*/ 457200 h 292"/>
              <a:gd name="T16" fmla="*/ 488950 w 364"/>
              <a:gd name="T17" fmla="*/ 444500 h 292"/>
              <a:gd name="T18" fmla="*/ 539750 w 364"/>
              <a:gd name="T19" fmla="*/ 368300 h 292"/>
              <a:gd name="T20" fmla="*/ 565150 w 364"/>
              <a:gd name="T21" fmla="*/ 292100 h 292"/>
              <a:gd name="T22" fmla="*/ 488950 w 364"/>
              <a:gd name="T23" fmla="*/ 25400 h 292"/>
              <a:gd name="T24" fmla="*/ 450850 w 364"/>
              <a:gd name="T25" fmla="*/ 38100 h 292"/>
              <a:gd name="T26" fmla="*/ 438150 w 364"/>
              <a:gd name="T27" fmla="*/ 76200 h 292"/>
              <a:gd name="T28" fmla="*/ 374650 w 364"/>
              <a:gd name="T29" fmla="*/ 88900 h 292"/>
              <a:gd name="T30" fmla="*/ 349250 w 364"/>
              <a:gd name="T31" fmla="*/ 127000 h 292"/>
              <a:gd name="T32" fmla="*/ 323850 w 364"/>
              <a:gd name="T33" fmla="*/ 127000 h 2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4" h="292">
                <a:moveTo>
                  <a:pt x="204" y="80"/>
                </a:moveTo>
                <a:cubicBezTo>
                  <a:pt x="182" y="48"/>
                  <a:pt x="148" y="22"/>
                  <a:pt x="116" y="0"/>
                </a:cubicBezTo>
                <a:cubicBezTo>
                  <a:pt x="57" y="8"/>
                  <a:pt x="46" y="2"/>
                  <a:pt x="12" y="48"/>
                </a:cubicBezTo>
                <a:cubicBezTo>
                  <a:pt x="0" y="85"/>
                  <a:pt x="3" y="106"/>
                  <a:pt x="36" y="128"/>
                </a:cubicBezTo>
                <a:cubicBezTo>
                  <a:pt x="39" y="136"/>
                  <a:pt x="43" y="144"/>
                  <a:pt x="44" y="152"/>
                </a:cubicBezTo>
                <a:cubicBezTo>
                  <a:pt x="62" y="258"/>
                  <a:pt x="40" y="236"/>
                  <a:pt x="156" y="248"/>
                </a:cubicBezTo>
                <a:cubicBezTo>
                  <a:pt x="161" y="256"/>
                  <a:pt x="164" y="267"/>
                  <a:pt x="172" y="272"/>
                </a:cubicBezTo>
                <a:cubicBezTo>
                  <a:pt x="186" y="281"/>
                  <a:pt x="220" y="288"/>
                  <a:pt x="220" y="288"/>
                </a:cubicBezTo>
                <a:cubicBezTo>
                  <a:pt x="249" y="285"/>
                  <a:pt x="281" y="292"/>
                  <a:pt x="308" y="280"/>
                </a:cubicBezTo>
                <a:cubicBezTo>
                  <a:pt x="325" y="272"/>
                  <a:pt x="334" y="250"/>
                  <a:pt x="340" y="232"/>
                </a:cubicBezTo>
                <a:cubicBezTo>
                  <a:pt x="345" y="216"/>
                  <a:pt x="356" y="184"/>
                  <a:pt x="356" y="184"/>
                </a:cubicBezTo>
                <a:cubicBezTo>
                  <a:pt x="345" y="2"/>
                  <a:pt x="364" y="100"/>
                  <a:pt x="308" y="16"/>
                </a:cubicBezTo>
                <a:cubicBezTo>
                  <a:pt x="300" y="19"/>
                  <a:pt x="290" y="18"/>
                  <a:pt x="284" y="24"/>
                </a:cubicBezTo>
                <a:cubicBezTo>
                  <a:pt x="278" y="30"/>
                  <a:pt x="283" y="43"/>
                  <a:pt x="276" y="48"/>
                </a:cubicBezTo>
                <a:cubicBezTo>
                  <a:pt x="265" y="56"/>
                  <a:pt x="249" y="53"/>
                  <a:pt x="236" y="56"/>
                </a:cubicBezTo>
                <a:cubicBezTo>
                  <a:pt x="231" y="64"/>
                  <a:pt x="230" y="80"/>
                  <a:pt x="220" y="80"/>
                </a:cubicBezTo>
                <a:cubicBezTo>
                  <a:pt x="200" y="80"/>
                  <a:pt x="204" y="21"/>
                  <a:pt x="204" y="80"/>
                </a:cubicBezTo>
                <a:close/>
              </a:path>
            </a:pathLst>
          </a:custGeom>
          <a:solidFill>
            <a:srgbClr val="94A47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8" name="Text Box 10"/>
          <p:cNvSpPr txBox="1">
            <a:spLocks noChangeArrowheads="1"/>
          </p:cNvSpPr>
          <p:nvPr/>
        </p:nvSpPr>
        <p:spPr bwMode="auto">
          <a:xfrm>
            <a:off x="533400" y="1752600"/>
            <a:ext cx="3657600" cy="6463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Some of the food rubbed into filter paper. Remove food and allow to dry</a:t>
            </a:r>
          </a:p>
        </p:txBody>
      </p:sp>
      <p:sp>
        <p:nvSpPr>
          <p:cNvPr id="9" name="Text Box 11"/>
          <p:cNvSpPr txBox="1">
            <a:spLocks noChangeArrowheads="1"/>
          </p:cNvSpPr>
          <p:nvPr/>
        </p:nvSpPr>
        <p:spPr bwMode="auto">
          <a:xfrm>
            <a:off x="685800" y="5410200"/>
            <a:ext cx="3429000" cy="928688"/>
          </a:xfrm>
          <a:prstGeom prst="rect">
            <a:avLst/>
          </a:prstGeom>
          <a:solidFill>
            <a:srgbClr val="FFCC99"/>
          </a:solidFill>
          <a:ln w="12700">
            <a:solidFill>
              <a:schemeClr val="tx1"/>
            </a:solidFill>
            <a:miter lim="800000"/>
            <a:headEnd/>
            <a:tailEnd/>
          </a:ln>
          <a:effectLs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A ‘grease spot’ is left where the food was rubbed in </a:t>
            </a:r>
            <a:r>
              <a:rPr lang="en-US" b="1" dirty="0">
                <a:solidFill>
                  <a:srgbClr val="000000"/>
                </a:solidFill>
                <a:latin typeface="Calibri" panose="020F0502020204030204" pitchFamily="34" charset="0"/>
                <a:cs typeface="Calibri" panose="020F0502020204030204" pitchFamily="34" charset="0"/>
              </a:rPr>
              <a:t>if lipid was present</a:t>
            </a:r>
          </a:p>
        </p:txBody>
      </p:sp>
      <p:sp>
        <p:nvSpPr>
          <p:cNvPr id="10" name="Text Box 12"/>
          <p:cNvSpPr txBox="1">
            <a:spLocks noChangeArrowheads="1"/>
          </p:cNvSpPr>
          <p:nvPr/>
        </p:nvSpPr>
        <p:spPr bwMode="auto">
          <a:xfrm>
            <a:off x="4800600" y="1143000"/>
            <a:ext cx="3886200"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solidFill>
                  <a:srgbClr val="000000"/>
                </a:solidFill>
                <a:latin typeface="+mn-lt"/>
              </a:rPr>
              <a:t>Protein – present in meat and eggs</a:t>
            </a:r>
          </a:p>
        </p:txBody>
      </p:sp>
      <p:sp>
        <p:nvSpPr>
          <p:cNvPr id="11" name="Freeform 16"/>
          <p:cNvSpPr>
            <a:spLocks/>
          </p:cNvSpPr>
          <p:nvPr/>
        </p:nvSpPr>
        <p:spPr bwMode="auto">
          <a:xfrm>
            <a:off x="5638800" y="4267200"/>
            <a:ext cx="666750" cy="762000"/>
          </a:xfrm>
          <a:custGeom>
            <a:avLst/>
            <a:gdLst>
              <a:gd name="T0" fmla="*/ 112835 w 390"/>
              <a:gd name="T1" fmla="*/ 0 h 536"/>
              <a:gd name="T2" fmla="*/ 167542 w 390"/>
              <a:gd name="T3" fmla="*/ 762000 h 536"/>
              <a:gd name="T4" fmla="*/ 249604 w 390"/>
              <a:gd name="T5" fmla="*/ 750627 h 536"/>
              <a:gd name="T6" fmla="*/ 605204 w 390"/>
              <a:gd name="T7" fmla="*/ 739254 h 536"/>
              <a:gd name="T8" fmla="*/ 618881 w 390"/>
              <a:gd name="T9" fmla="*/ 45493 h 536"/>
              <a:gd name="T10" fmla="*/ 454758 w 390"/>
              <a:gd name="T11" fmla="*/ 34119 h 536"/>
              <a:gd name="T12" fmla="*/ 372696 w 390"/>
              <a:gd name="T13" fmla="*/ 11373 h 536"/>
              <a:gd name="T14" fmla="*/ 181219 w 390"/>
              <a:gd name="T15" fmla="*/ 0 h 536"/>
              <a:gd name="T16" fmla="*/ 112835 w 390"/>
              <a:gd name="T17" fmla="*/ 0 h 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0" h="536">
                <a:moveTo>
                  <a:pt x="66" y="0"/>
                </a:moveTo>
                <a:cubicBezTo>
                  <a:pt x="68" y="110"/>
                  <a:pt x="0" y="388"/>
                  <a:pt x="98" y="536"/>
                </a:cubicBezTo>
                <a:cubicBezTo>
                  <a:pt x="148" y="503"/>
                  <a:pt x="96" y="528"/>
                  <a:pt x="146" y="528"/>
                </a:cubicBezTo>
                <a:cubicBezTo>
                  <a:pt x="215" y="528"/>
                  <a:pt x="285" y="523"/>
                  <a:pt x="354" y="520"/>
                </a:cubicBezTo>
                <a:cubicBezTo>
                  <a:pt x="357" y="357"/>
                  <a:pt x="390" y="192"/>
                  <a:pt x="362" y="32"/>
                </a:cubicBezTo>
                <a:cubicBezTo>
                  <a:pt x="356" y="0"/>
                  <a:pt x="298" y="29"/>
                  <a:pt x="266" y="24"/>
                </a:cubicBezTo>
                <a:cubicBezTo>
                  <a:pt x="249" y="21"/>
                  <a:pt x="235" y="9"/>
                  <a:pt x="218" y="8"/>
                </a:cubicBezTo>
                <a:cubicBezTo>
                  <a:pt x="181" y="5"/>
                  <a:pt x="143" y="3"/>
                  <a:pt x="106" y="0"/>
                </a:cubicBezTo>
                <a:cubicBezTo>
                  <a:pt x="63" y="9"/>
                  <a:pt x="66" y="22"/>
                  <a:pt x="66" y="0"/>
                </a:cubicBezTo>
                <a:close/>
              </a:path>
            </a:pathLst>
          </a:custGeom>
          <a:solidFill>
            <a:schemeClr val="bg1">
              <a:lumMod val="95000"/>
            </a:schemeClr>
          </a:solidFill>
          <a:ln w="9525">
            <a:solidFill>
              <a:schemeClr val="tx1"/>
            </a:solidFill>
            <a:round/>
            <a:headEnd/>
            <a:tailEnd/>
          </a:ln>
          <a:effectLst/>
        </p:spPr>
        <p:txBody>
          <a:bodyPr/>
          <a:lstStyle/>
          <a:p>
            <a:endParaRPr lang="en-NZ"/>
          </a:p>
        </p:txBody>
      </p:sp>
      <p:sp>
        <p:nvSpPr>
          <p:cNvPr id="12" name="AutoShape 13"/>
          <p:cNvSpPr>
            <a:spLocks/>
          </p:cNvSpPr>
          <p:nvPr/>
        </p:nvSpPr>
        <p:spPr bwMode="auto">
          <a:xfrm rot="16200000">
            <a:off x="5200650" y="3943350"/>
            <a:ext cx="1600200" cy="571500"/>
          </a:xfrm>
          <a:prstGeom prst="leftBracket">
            <a:avLst>
              <a:gd name="adj" fmla="val 8333"/>
            </a:avLst>
          </a:prstGeom>
          <a:noFill/>
          <a:ln w="381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3" name="Freeform 17"/>
          <p:cNvSpPr>
            <a:spLocks/>
          </p:cNvSpPr>
          <p:nvPr/>
        </p:nvSpPr>
        <p:spPr bwMode="auto">
          <a:xfrm>
            <a:off x="7315200" y="4267200"/>
            <a:ext cx="666750" cy="762000"/>
          </a:xfrm>
          <a:custGeom>
            <a:avLst/>
            <a:gdLst>
              <a:gd name="T0" fmla="*/ 112835 w 390"/>
              <a:gd name="T1" fmla="*/ 0 h 536"/>
              <a:gd name="T2" fmla="*/ 167542 w 390"/>
              <a:gd name="T3" fmla="*/ 762000 h 536"/>
              <a:gd name="T4" fmla="*/ 249604 w 390"/>
              <a:gd name="T5" fmla="*/ 750627 h 536"/>
              <a:gd name="T6" fmla="*/ 605204 w 390"/>
              <a:gd name="T7" fmla="*/ 739254 h 536"/>
              <a:gd name="T8" fmla="*/ 618881 w 390"/>
              <a:gd name="T9" fmla="*/ 45493 h 536"/>
              <a:gd name="T10" fmla="*/ 454758 w 390"/>
              <a:gd name="T11" fmla="*/ 34119 h 536"/>
              <a:gd name="T12" fmla="*/ 372696 w 390"/>
              <a:gd name="T13" fmla="*/ 11373 h 536"/>
              <a:gd name="T14" fmla="*/ 181219 w 390"/>
              <a:gd name="T15" fmla="*/ 0 h 536"/>
              <a:gd name="T16" fmla="*/ 112835 w 390"/>
              <a:gd name="T17" fmla="*/ 0 h 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0" h="536">
                <a:moveTo>
                  <a:pt x="66" y="0"/>
                </a:moveTo>
                <a:cubicBezTo>
                  <a:pt x="68" y="110"/>
                  <a:pt x="0" y="388"/>
                  <a:pt x="98" y="536"/>
                </a:cubicBezTo>
                <a:cubicBezTo>
                  <a:pt x="148" y="503"/>
                  <a:pt x="96" y="528"/>
                  <a:pt x="146" y="528"/>
                </a:cubicBezTo>
                <a:cubicBezTo>
                  <a:pt x="215" y="528"/>
                  <a:pt x="285" y="523"/>
                  <a:pt x="354" y="520"/>
                </a:cubicBezTo>
                <a:cubicBezTo>
                  <a:pt x="357" y="357"/>
                  <a:pt x="390" y="192"/>
                  <a:pt x="362" y="32"/>
                </a:cubicBezTo>
                <a:cubicBezTo>
                  <a:pt x="356" y="0"/>
                  <a:pt x="298" y="29"/>
                  <a:pt x="266" y="24"/>
                </a:cubicBezTo>
                <a:cubicBezTo>
                  <a:pt x="249" y="21"/>
                  <a:pt x="235" y="9"/>
                  <a:pt x="218" y="8"/>
                </a:cubicBezTo>
                <a:cubicBezTo>
                  <a:pt x="181" y="5"/>
                  <a:pt x="143" y="3"/>
                  <a:pt x="106" y="0"/>
                </a:cubicBezTo>
                <a:cubicBezTo>
                  <a:pt x="63" y="9"/>
                  <a:pt x="66" y="22"/>
                  <a:pt x="66" y="0"/>
                </a:cubicBezTo>
                <a:close/>
              </a:path>
            </a:pathLst>
          </a:custGeom>
          <a:solidFill>
            <a:srgbClr val="7030A0"/>
          </a:solidFill>
          <a:ln w="9525">
            <a:solidFill>
              <a:schemeClr val="tx1"/>
            </a:solidFill>
            <a:round/>
            <a:headEnd/>
            <a:tailEnd/>
          </a:ln>
          <a:effectLst/>
        </p:spPr>
        <p:txBody>
          <a:bodyPr/>
          <a:lstStyle/>
          <a:p>
            <a:endParaRPr lang="en-NZ"/>
          </a:p>
        </p:txBody>
      </p:sp>
      <p:sp>
        <p:nvSpPr>
          <p:cNvPr id="14" name="AutoShape 18"/>
          <p:cNvSpPr>
            <a:spLocks/>
          </p:cNvSpPr>
          <p:nvPr/>
        </p:nvSpPr>
        <p:spPr bwMode="auto">
          <a:xfrm rot="16200000">
            <a:off x="6877050" y="3943350"/>
            <a:ext cx="1600200" cy="571500"/>
          </a:xfrm>
          <a:prstGeom prst="leftBracket">
            <a:avLst>
              <a:gd name="adj" fmla="val 8333"/>
            </a:avLst>
          </a:prstGeom>
          <a:noFill/>
          <a:ln w="381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5" name="Oval 19"/>
          <p:cNvSpPr>
            <a:spLocks noChangeArrowheads="1"/>
          </p:cNvSpPr>
          <p:nvPr/>
        </p:nvSpPr>
        <p:spPr bwMode="auto">
          <a:xfrm>
            <a:off x="5867400" y="44958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6" name="Oval 20"/>
          <p:cNvSpPr>
            <a:spLocks noChangeArrowheads="1"/>
          </p:cNvSpPr>
          <p:nvPr/>
        </p:nvSpPr>
        <p:spPr bwMode="auto">
          <a:xfrm>
            <a:off x="6019800" y="46482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 name="Oval 21"/>
          <p:cNvSpPr>
            <a:spLocks noChangeArrowheads="1"/>
          </p:cNvSpPr>
          <p:nvPr/>
        </p:nvSpPr>
        <p:spPr bwMode="auto">
          <a:xfrm>
            <a:off x="5943600" y="48006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8" name="Oval 22"/>
          <p:cNvSpPr>
            <a:spLocks noChangeArrowheads="1"/>
          </p:cNvSpPr>
          <p:nvPr/>
        </p:nvSpPr>
        <p:spPr bwMode="auto">
          <a:xfrm>
            <a:off x="6096000" y="44958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9" name="Oval 23"/>
          <p:cNvSpPr>
            <a:spLocks noChangeArrowheads="1"/>
          </p:cNvSpPr>
          <p:nvPr/>
        </p:nvSpPr>
        <p:spPr bwMode="auto">
          <a:xfrm>
            <a:off x="6096000" y="48768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0" name="Oval 24"/>
          <p:cNvSpPr>
            <a:spLocks noChangeArrowheads="1"/>
          </p:cNvSpPr>
          <p:nvPr/>
        </p:nvSpPr>
        <p:spPr bwMode="auto">
          <a:xfrm>
            <a:off x="7772400" y="44958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1" name="Oval 25"/>
          <p:cNvSpPr>
            <a:spLocks noChangeArrowheads="1"/>
          </p:cNvSpPr>
          <p:nvPr/>
        </p:nvSpPr>
        <p:spPr bwMode="auto">
          <a:xfrm>
            <a:off x="7772400" y="48006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2" name="Oval 26"/>
          <p:cNvSpPr>
            <a:spLocks noChangeArrowheads="1"/>
          </p:cNvSpPr>
          <p:nvPr/>
        </p:nvSpPr>
        <p:spPr bwMode="auto">
          <a:xfrm>
            <a:off x="7620000" y="45720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3" name="Oval 27"/>
          <p:cNvSpPr>
            <a:spLocks noChangeArrowheads="1"/>
          </p:cNvSpPr>
          <p:nvPr/>
        </p:nvSpPr>
        <p:spPr bwMode="auto">
          <a:xfrm>
            <a:off x="7543800" y="48006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4" name="Oval 28"/>
          <p:cNvSpPr>
            <a:spLocks noChangeArrowheads="1"/>
          </p:cNvSpPr>
          <p:nvPr/>
        </p:nvSpPr>
        <p:spPr bwMode="auto">
          <a:xfrm>
            <a:off x="6172200" y="48006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5" name="Oval 29"/>
          <p:cNvSpPr>
            <a:spLocks noChangeArrowheads="1"/>
          </p:cNvSpPr>
          <p:nvPr/>
        </p:nvSpPr>
        <p:spPr bwMode="auto">
          <a:xfrm>
            <a:off x="5791200" y="48006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6" name="Oval 30"/>
          <p:cNvSpPr>
            <a:spLocks noChangeArrowheads="1"/>
          </p:cNvSpPr>
          <p:nvPr/>
        </p:nvSpPr>
        <p:spPr bwMode="auto">
          <a:xfrm>
            <a:off x="7543800" y="44196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7" name="Oval 31"/>
          <p:cNvSpPr>
            <a:spLocks noChangeArrowheads="1"/>
          </p:cNvSpPr>
          <p:nvPr/>
        </p:nvSpPr>
        <p:spPr bwMode="auto">
          <a:xfrm>
            <a:off x="7467600" y="46482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8" name="Text Box 32"/>
          <p:cNvSpPr txBox="1">
            <a:spLocks noChangeArrowheads="1"/>
          </p:cNvSpPr>
          <p:nvPr/>
        </p:nvSpPr>
        <p:spPr bwMode="auto">
          <a:xfrm>
            <a:off x="4800600" y="2057400"/>
            <a:ext cx="1676400"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Sodium hydroxide solution</a:t>
            </a:r>
          </a:p>
        </p:txBody>
      </p:sp>
      <p:sp>
        <p:nvSpPr>
          <p:cNvPr id="29" name="Text Box 33"/>
          <p:cNvSpPr txBox="1">
            <a:spLocks noChangeArrowheads="1"/>
          </p:cNvSpPr>
          <p:nvPr/>
        </p:nvSpPr>
        <p:spPr bwMode="auto">
          <a:xfrm>
            <a:off x="4953000" y="5334000"/>
            <a:ext cx="1447800"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Broken up food particles</a:t>
            </a:r>
          </a:p>
        </p:txBody>
      </p:sp>
      <p:sp>
        <p:nvSpPr>
          <p:cNvPr id="30" name="AutoShape 34"/>
          <p:cNvSpPr>
            <a:spLocks noChangeArrowheads="1"/>
          </p:cNvSpPr>
          <p:nvPr/>
        </p:nvSpPr>
        <p:spPr bwMode="auto">
          <a:xfrm>
            <a:off x="6477000" y="4191000"/>
            <a:ext cx="609600" cy="228600"/>
          </a:xfrm>
          <a:custGeom>
            <a:avLst/>
            <a:gdLst>
              <a:gd name="T0" fmla="*/ 457200 w 21600"/>
              <a:gd name="T1" fmla="*/ 0 h 21600"/>
              <a:gd name="T2" fmla="*/ 0 w 21600"/>
              <a:gd name="T3" fmla="*/ 114300 h 21600"/>
              <a:gd name="T4" fmla="*/ 457200 w 21600"/>
              <a:gd name="T5" fmla="*/ 228600 h 21600"/>
              <a:gd name="T6" fmla="*/ 6096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31" name="AutoShape 35"/>
          <p:cNvSpPr>
            <a:spLocks noChangeArrowheads="1"/>
          </p:cNvSpPr>
          <p:nvPr/>
        </p:nvSpPr>
        <p:spPr bwMode="auto">
          <a:xfrm rot="7291740">
            <a:off x="7086600" y="2590800"/>
            <a:ext cx="457200" cy="609600"/>
          </a:xfrm>
          <a:prstGeom prst="flowChartMagneticDisk">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32" name="Oval 36"/>
          <p:cNvSpPr>
            <a:spLocks noChangeArrowheads="1"/>
          </p:cNvSpPr>
          <p:nvPr/>
        </p:nvSpPr>
        <p:spPr bwMode="auto">
          <a:xfrm>
            <a:off x="7543800" y="3429000"/>
            <a:ext cx="76200" cy="76200"/>
          </a:xfrm>
          <a:prstGeom prst="ellipse">
            <a:avLst/>
          </a:prstGeom>
          <a:solidFill>
            <a:srgbClr val="00B0F0"/>
          </a:solidFill>
          <a:ln w="9525">
            <a:solidFill>
              <a:schemeClr val="tx1"/>
            </a:solidFill>
            <a:round/>
            <a:headEnd/>
            <a:tailEnd/>
          </a:ln>
          <a:effectLst/>
        </p:spPr>
        <p:txBody>
          <a:bodyPr wrap="none" anchor="ctr"/>
          <a:lstStyle/>
          <a:p>
            <a:endParaRPr lang="en-NZ"/>
          </a:p>
        </p:txBody>
      </p:sp>
      <p:sp>
        <p:nvSpPr>
          <p:cNvPr id="33" name="Oval 37"/>
          <p:cNvSpPr>
            <a:spLocks noChangeArrowheads="1"/>
          </p:cNvSpPr>
          <p:nvPr/>
        </p:nvSpPr>
        <p:spPr bwMode="auto">
          <a:xfrm>
            <a:off x="7620000" y="3581400"/>
            <a:ext cx="76200" cy="76200"/>
          </a:xfrm>
          <a:prstGeom prst="ellipse">
            <a:avLst/>
          </a:prstGeom>
          <a:solidFill>
            <a:srgbClr val="00B0F0"/>
          </a:solidFill>
          <a:ln w="9525">
            <a:solidFill>
              <a:schemeClr val="tx1"/>
            </a:solidFill>
            <a:round/>
            <a:headEnd/>
            <a:tailEnd/>
          </a:ln>
          <a:effectLst/>
        </p:spPr>
        <p:txBody>
          <a:bodyPr wrap="none" anchor="ctr"/>
          <a:lstStyle/>
          <a:p>
            <a:endParaRPr lang="en-NZ"/>
          </a:p>
        </p:txBody>
      </p:sp>
      <p:sp>
        <p:nvSpPr>
          <p:cNvPr id="34" name="Oval 38"/>
          <p:cNvSpPr>
            <a:spLocks noChangeArrowheads="1"/>
          </p:cNvSpPr>
          <p:nvPr/>
        </p:nvSpPr>
        <p:spPr bwMode="auto">
          <a:xfrm>
            <a:off x="7620000" y="3810000"/>
            <a:ext cx="76200" cy="76200"/>
          </a:xfrm>
          <a:prstGeom prst="ellipse">
            <a:avLst/>
          </a:prstGeom>
          <a:solidFill>
            <a:srgbClr val="00B0F0"/>
          </a:solidFill>
          <a:ln w="9525">
            <a:solidFill>
              <a:schemeClr val="tx1"/>
            </a:solidFill>
            <a:round/>
            <a:headEnd/>
            <a:tailEnd/>
          </a:ln>
          <a:effectLst/>
        </p:spPr>
        <p:txBody>
          <a:bodyPr wrap="none" anchor="ctr"/>
          <a:lstStyle/>
          <a:p>
            <a:endParaRPr lang="en-NZ"/>
          </a:p>
        </p:txBody>
      </p:sp>
      <p:sp>
        <p:nvSpPr>
          <p:cNvPr id="35" name="Text Box 39"/>
          <p:cNvSpPr txBox="1">
            <a:spLocks noChangeArrowheads="1"/>
          </p:cNvSpPr>
          <p:nvPr/>
        </p:nvSpPr>
        <p:spPr bwMode="auto">
          <a:xfrm>
            <a:off x="7848600" y="2133600"/>
            <a:ext cx="1143000" cy="9233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Add </a:t>
            </a:r>
            <a:r>
              <a:rPr lang="en-US" dirty="0" smtClean="0">
                <a:solidFill>
                  <a:srgbClr val="000000"/>
                </a:solidFill>
                <a:latin typeface="Calibri" panose="020F0502020204030204" pitchFamily="34" charset="0"/>
                <a:cs typeface="Calibri" panose="020F0502020204030204" pitchFamily="34" charset="0"/>
              </a:rPr>
              <a:t>benedicts solution</a:t>
            </a:r>
            <a:endParaRPr lang="en-US" dirty="0">
              <a:solidFill>
                <a:srgbClr val="000000"/>
              </a:solidFill>
              <a:latin typeface="Calibri" panose="020F0502020204030204" pitchFamily="34" charset="0"/>
              <a:cs typeface="Calibri" panose="020F0502020204030204" pitchFamily="34" charset="0"/>
            </a:endParaRPr>
          </a:p>
        </p:txBody>
      </p:sp>
      <p:sp>
        <p:nvSpPr>
          <p:cNvPr id="36" name="Text Box 40"/>
          <p:cNvSpPr txBox="1">
            <a:spLocks noChangeArrowheads="1"/>
          </p:cNvSpPr>
          <p:nvPr/>
        </p:nvSpPr>
        <p:spPr bwMode="auto">
          <a:xfrm>
            <a:off x="6819900" y="5239657"/>
            <a:ext cx="1866900" cy="923330"/>
          </a:xfrm>
          <a:prstGeom prst="rect">
            <a:avLst/>
          </a:prstGeom>
          <a:solidFill>
            <a:srgbClr val="FFCC99"/>
          </a:solidFill>
          <a:ln w="9525">
            <a:solidFill>
              <a:schemeClr val="tx1"/>
            </a:solidFill>
            <a:miter lim="800000"/>
            <a:headEnd/>
            <a:tailEnd/>
          </a:ln>
          <a:effectLs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Mixture turns purple </a:t>
            </a:r>
            <a:r>
              <a:rPr lang="en-US" b="1" dirty="0">
                <a:solidFill>
                  <a:srgbClr val="000000"/>
                </a:solidFill>
                <a:latin typeface="Calibri" panose="020F0502020204030204" pitchFamily="34" charset="0"/>
                <a:cs typeface="Calibri" panose="020F0502020204030204" pitchFamily="34" charset="0"/>
              </a:rPr>
              <a:t>if protein present</a:t>
            </a:r>
          </a:p>
        </p:txBody>
      </p:sp>
      <p:sp>
        <p:nvSpPr>
          <p:cNvPr id="37" name="Line 43"/>
          <p:cNvSpPr>
            <a:spLocks noChangeShapeType="1"/>
          </p:cNvSpPr>
          <p:nvPr/>
        </p:nvSpPr>
        <p:spPr bwMode="auto">
          <a:xfrm>
            <a:off x="5181600" y="2971800"/>
            <a:ext cx="685800" cy="1447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38" name="Line 44"/>
          <p:cNvSpPr>
            <a:spLocks noChangeShapeType="1"/>
          </p:cNvSpPr>
          <p:nvPr/>
        </p:nvSpPr>
        <p:spPr bwMode="auto">
          <a:xfrm flipV="1">
            <a:off x="5410200" y="4876800"/>
            <a:ext cx="53340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2" name="TextBox 41"/>
          <p:cNvSpPr txBox="1"/>
          <p:nvPr/>
        </p:nvSpPr>
        <p:spPr>
          <a:xfrm>
            <a:off x="477888" y="339197"/>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We use tests to determine which type of food is present</a:t>
            </a:r>
            <a:r>
              <a:rPr lang="en-NZ" sz="2000" b="1" dirty="0" smtClean="0"/>
              <a:t>.</a:t>
            </a:r>
            <a:endParaRPr lang="en-NZ" sz="2000" b="1" dirty="0"/>
          </a:p>
        </p:txBody>
      </p:sp>
      <p:pic>
        <p:nvPicPr>
          <p:cNvPr id="45" name="Picture 44"/>
          <p:cNvPicPr>
            <a:picLocks noChangeAspect="1"/>
          </p:cNvPicPr>
          <p:nvPr/>
        </p:nvPicPr>
        <p:blipFill>
          <a:blip r:embed="rId2">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3328688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53"/>
          <p:cNvSpPr>
            <a:spLocks/>
          </p:cNvSpPr>
          <p:nvPr/>
        </p:nvSpPr>
        <p:spPr bwMode="auto">
          <a:xfrm>
            <a:off x="7259638" y="3613150"/>
            <a:ext cx="839787" cy="742950"/>
          </a:xfrm>
          <a:custGeom>
            <a:avLst/>
            <a:gdLst>
              <a:gd name="T0" fmla="*/ 233362 w 529"/>
              <a:gd name="T1" fmla="*/ 69850 h 468"/>
              <a:gd name="T2" fmla="*/ 728662 w 529"/>
              <a:gd name="T3" fmla="*/ 31750 h 468"/>
              <a:gd name="T4" fmla="*/ 817562 w 529"/>
              <a:gd name="T5" fmla="*/ 44450 h 468"/>
              <a:gd name="T6" fmla="*/ 779462 w 529"/>
              <a:gd name="T7" fmla="*/ 146050 h 468"/>
              <a:gd name="T8" fmla="*/ 766762 w 529"/>
              <a:gd name="T9" fmla="*/ 196850 h 468"/>
              <a:gd name="T10" fmla="*/ 728662 w 529"/>
              <a:gd name="T11" fmla="*/ 222250 h 468"/>
              <a:gd name="T12" fmla="*/ 588962 w 529"/>
              <a:gd name="T13" fmla="*/ 425450 h 468"/>
              <a:gd name="T14" fmla="*/ 525462 w 529"/>
              <a:gd name="T15" fmla="*/ 527050 h 468"/>
              <a:gd name="T16" fmla="*/ 461962 w 529"/>
              <a:gd name="T17" fmla="*/ 641350 h 468"/>
              <a:gd name="T18" fmla="*/ 436562 w 529"/>
              <a:gd name="T19" fmla="*/ 679450 h 468"/>
              <a:gd name="T20" fmla="*/ 423862 w 529"/>
              <a:gd name="T21" fmla="*/ 742950 h 468"/>
              <a:gd name="T22" fmla="*/ 271462 w 529"/>
              <a:gd name="T23" fmla="*/ 654050 h 468"/>
              <a:gd name="T24" fmla="*/ 119062 w 529"/>
              <a:gd name="T25" fmla="*/ 577850 h 468"/>
              <a:gd name="T26" fmla="*/ 42862 w 529"/>
              <a:gd name="T27" fmla="*/ 527050 h 468"/>
              <a:gd name="T28" fmla="*/ 80962 w 529"/>
              <a:gd name="T29" fmla="*/ 336550 h 468"/>
              <a:gd name="T30" fmla="*/ 106362 w 529"/>
              <a:gd name="T31" fmla="*/ 260350 h 468"/>
              <a:gd name="T32" fmla="*/ 119062 w 529"/>
              <a:gd name="T33" fmla="*/ 196850 h 468"/>
              <a:gd name="T34" fmla="*/ 157162 w 529"/>
              <a:gd name="T35" fmla="*/ 171450 h 468"/>
              <a:gd name="T36" fmla="*/ 233362 w 529"/>
              <a:gd name="T37" fmla="*/ 69850 h 4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29" h="468">
                <a:moveTo>
                  <a:pt x="147" y="44"/>
                </a:moveTo>
                <a:cubicBezTo>
                  <a:pt x="279" y="0"/>
                  <a:pt x="178" y="29"/>
                  <a:pt x="459" y="20"/>
                </a:cubicBezTo>
                <a:cubicBezTo>
                  <a:pt x="478" y="23"/>
                  <a:pt x="502" y="15"/>
                  <a:pt x="515" y="28"/>
                </a:cubicBezTo>
                <a:cubicBezTo>
                  <a:pt x="529" y="42"/>
                  <a:pt x="498" y="82"/>
                  <a:pt x="491" y="92"/>
                </a:cubicBezTo>
                <a:cubicBezTo>
                  <a:pt x="488" y="103"/>
                  <a:pt x="489" y="115"/>
                  <a:pt x="483" y="124"/>
                </a:cubicBezTo>
                <a:cubicBezTo>
                  <a:pt x="478" y="132"/>
                  <a:pt x="464" y="132"/>
                  <a:pt x="459" y="140"/>
                </a:cubicBezTo>
                <a:cubicBezTo>
                  <a:pt x="431" y="185"/>
                  <a:pt x="436" y="246"/>
                  <a:pt x="371" y="268"/>
                </a:cubicBezTo>
                <a:cubicBezTo>
                  <a:pt x="352" y="325"/>
                  <a:pt x="369" y="307"/>
                  <a:pt x="331" y="332"/>
                </a:cubicBezTo>
                <a:cubicBezTo>
                  <a:pt x="317" y="374"/>
                  <a:pt x="328" y="349"/>
                  <a:pt x="291" y="404"/>
                </a:cubicBezTo>
                <a:cubicBezTo>
                  <a:pt x="286" y="412"/>
                  <a:pt x="275" y="428"/>
                  <a:pt x="275" y="428"/>
                </a:cubicBezTo>
                <a:cubicBezTo>
                  <a:pt x="272" y="441"/>
                  <a:pt x="280" y="466"/>
                  <a:pt x="267" y="468"/>
                </a:cubicBezTo>
                <a:cubicBezTo>
                  <a:pt x="264" y="468"/>
                  <a:pt x="198" y="421"/>
                  <a:pt x="171" y="412"/>
                </a:cubicBezTo>
                <a:cubicBezTo>
                  <a:pt x="141" y="367"/>
                  <a:pt x="117" y="387"/>
                  <a:pt x="75" y="364"/>
                </a:cubicBezTo>
                <a:cubicBezTo>
                  <a:pt x="58" y="355"/>
                  <a:pt x="27" y="332"/>
                  <a:pt x="27" y="332"/>
                </a:cubicBezTo>
                <a:cubicBezTo>
                  <a:pt x="0" y="292"/>
                  <a:pt x="3" y="228"/>
                  <a:pt x="51" y="212"/>
                </a:cubicBezTo>
                <a:cubicBezTo>
                  <a:pt x="56" y="196"/>
                  <a:pt x="64" y="181"/>
                  <a:pt x="67" y="164"/>
                </a:cubicBezTo>
                <a:cubicBezTo>
                  <a:pt x="70" y="151"/>
                  <a:pt x="68" y="136"/>
                  <a:pt x="75" y="124"/>
                </a:cubicBezTo>
                <a:cubicBezTo>
                  <a:pt x="80" y="116"/>
                  <a:pt x="91" y="113"/>
                  <a:pt x="99" y="108"/>
                </a:cubicBezTo>
                <a:cubicBezTo>
                  <a:pt x="110" y="76"/>
                  <a:pt x="119" y="63"/>
                  <a:pt x="147" y="44"/>
                </a:cubicBezTo>
                <a:close/>
              </a:path>
            </a:pathLst>
          </a:custGeom>
          <a:solidFill>
            <a:srgbClr val="FFC000"/>
          </a:solidFill>
          <a:ln w="9525">
            <a:solidFill>
              <a:schemeClr val="tx1"/>
            </a:solidFill>
            <a:round/>
            <a:headEnd/>
            <a:tailEnd/>
          </a:ln>
          <a:effectLst/>
        </p:spPr>
        <p:txBody>
          <a:bodyPr/>
          <a:lstStyle/>
          <a:p>
            <a:endParaRPr lang="en-NZ"/>
          </a:p>
        </p:txBody>
      </p:sp>
      <p:sp>
        <p:nvSpPr>
          <p:cNvPr id="5" name="Line 5"/>
          <p:cNvSpPr>
            <a:spLocks noChangeShapeType="1"/>
          </p:cNvSpPr>
          <p:nvPr/>
        </p:nvSpPr>
        <p:spPr bwMode="auto">
          <a:xfrm>
            <a:off x="4572000" y="1066800"/>
            <a:ext cx="0" cy="54102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6" name="Text Box 6"/>
          <p:cNvSpPr txBox="1">
            <a:spLocks noChangeArrowheads="1"/>
          </p:cNvSpPr>
          <p:nvPr/>
        </p:nvSpPr>
        <p:spPr bwMode="auto">
          <a:xfrm>
            <a:off x="457200" y="1143000"/>
            <a:ext cx="3886200" cy="3794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solidFill>
                  <a:srgbClr val="000000"/>
                </a:solidFill>
                <a:latin typeface="+mn-lt"/>
              </a:rPr>
              <a:t>Starch –present in cereals</a:t>
            </a:r>
          </a:p>
        </p:txBody>
      </p:sp>
      <p:sp>
        <p:nvSpPr>
          <p:cNvPr id="7" name="Text Box 9"/>
          <p:cNvSpPr txBox="1">
            <a:spLocks noChangeArrowheads="1"/>
          </p:cNvSpPr>
          <p:nvPr/>
        </p:nvSpPr>
        <p:spPr bwMode="auto">
          <a:xfrm>
            <a:off x="533400" y="1752600"/>
            <a:ext cx="365760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Place a few drops of iodine on the food</a:t>
            </a:r>
          </a:p>
        </p:txBody>
      </p:sp>
      <p:sp>
        <p:nvSpPr>
          <p:cNvPr id="8" name="Text Box 10"/>
          <p:cNvSpPr txBox="1">
            <a:spLocks noChangeArrowheads="1"/>
          </p:cNvSpPr>
          <p:nvPr/>
        </p:nvSpPr>
        <p:spPr bwMode="auto">
          <a:xfrm>
            <a:off x="685800" y="5410200"/>
            <a:ext cx="3429000" cy="654050"/>
          </a:xfrm>
          <a:prstGeom prst="rect">
            <a:avLst/>
          </a:prstGeom>
          <a:solidFill>
            <a:srgbClr val="FFCC99"/>
          </a:solidFill>
          <a:ln w="12700">
            <a:solidFill>
              <a:schemeClr val="tx1"/>
            </a:solidFill>
            <a:miter lim="800000"/>
            <a:headEnd/>
            <a:tailEnd/>
          </a:ln>
          <a:effectLs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Food will turn black </a:t>
            </a:r>
            <a:r>
              <a:rPr lang="en-US" b="1" dirty="0">
                <a:solidFill>
                  <a:srgbClr val="000000"/>
                </a:solidFill>
                <a:latin typeface="Calibri" panose="020F0502020204030204" pitchFamily="34" charset="0"/>
                <a:cs typeface="Calibri" panose="020F0502020204030204" pitchFamily="34" charset="0"/>
              </a:rPr>
              <a:t>if starch is present</a:t>
            </a:r>
          </a:p>
        </p:txBody>
      </p:sp>
      <p:sp>
        <p:nvSpPr>
          <p:cNvPr id="9" name="Text Box 11"/>
          <p:cNvSpPr txBox="1">
            <a:spLocks noChangeArrowheads="1"/>
          </p:cNvSpPr>
          <p:nvPr/>
        </p:nvSpPr>
        <p:spPr bwMode="auto">
          <a:xfrm>
            <a:off x="4800600" y="1143000"/>
            <a:ext cx="38862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solidFill>
                  <a:srgbClr val="000000"/>
                </a:solidFill>
                <a:latin typeface="+mn-lt"/>
              </a:rPr>
              <a:t>Glucose – type of sugar</a:t>
            </a:r>
          </a:p>
        </p:txBody>
      </p:sp>
      <p:sp>
        <p:nvSpPr>
          <p:cNvPr id="10" name="Freeform 12"/>
          <p:cNvSpPr>
            <a:spLocks/>
          </p:cNvSpPr>
          <p:nvPr/>
        </p:nvSpPr>
        <p:spPr bwMode="auto">
          <a:xfrm>
            <a:off x="5638800" y="4267200"/>
            <a:ext cx="666750" cy="762000"/>
          </a:xfrm>
          <a:custGeom>
            <a:avLst/>
            <a:gdLst>
              <a:gd name="T0" fmla="*/ 112835 w 390"/>
              <a:gd name="T1" fmla="*/ 0 h 536"/>
              <a:gd name="T2" fmla="*/ 167542 w 390"/>
              <a:gd name="T3" fmla="*/ 762000 h 536"/>
              <a:gd name="T4" fmla="*/ 249604 w 390"/>
              <a:gd name="T5" fmla="*/ 750627 h 536"/>
              <a:gd name="T6" fmla="*/ 605204 w 390"/>
              <a:gd name="T7" fmla="*/ 739254 h 536"/>
              <a:gd name="T8" fmla="*/ 618881 w 390"/>
              <a:gd name="T9" fmla="*/ 45493 h 536"/>
              <a:gd name="T10" fmla="*/ 454758 w 390"/>
              <a:gd name="T11" fmla="*/ 34119 h 536"/>
              <a:gd name="T12" fmla="*/ 372696 w 390"/>
              <a:gd name="T13" fmla="*/ 11373 h 536"/>
              <a:gd name="T14" fmla="*/ 181219 w 390"/>
              <a:gd name="T15" fmla="*/ 0 h 536"/>
              <a:gd name="T16" fmla="*/ 112835 w 390"/>
              <a:gd name="T17" fmla="*/ 0 h 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0" h="536">
                <a:moveTo>
                  <a:pt x="66" y="0"/>
                </a:moveTo>
                <a:cubicBezTo>
                  <a:pt x="68" y="110"/>
                  <a:pt x="0" y="388"/>
                  <a:pt x="98" y="536"/>
                </a:cubicBezTo>
                <a:cubicBezTo>
                  <a:pt x="148" y="503"/>
                  <a:pt x="96" y="528"/>
                  <a:pt x="146" y="528"/>
                </a:cubicBezTo>
                <a:cubicBezTo>
                  <a:pt x="215" y="528"/>
                  <a:pt x="285" y="523"/>
                  <a:pt x="354" y="520"/>
                </a:cubicBezTo>
                <a:cubicBezTo>
                  <a:pt x="357" y="357"/>
                  <a:pt x="390" y="192"/>
                  <a:pt x="362" y="32"/>
                </a:cubicBezTo>
                <a:cubicBezTo>
                  <a:pt x="356" y="0"/>
                  <a:pt x="298" y="29"/>
                  <a:pt x="266" y="24"/>
                </a:cubicBezTo>
                <a:cubicBezTo>
                  <a:pt x="249" y="21"/>
                  <a:pt x="235" y="9"/>
                  <a:pt x="218" y="8"/>
                </a:cubicBezTo>
                <a:cubicBezTo>
                  <a:pt x="181" y="5"/>
                  <a:pt x="143" y="3"/>
                  <a:pt x="106" y="0"/>
                </a:cubicBezTo>
                <a:cubicBezTo>
                  <a:pt x="63" y="9"/>
                  <a:pt x="66" y="22"/>
                  <a:pt x="66" y="0"/>
                </a:cubicBezTo>
                <a:close/>
              </a:path>
            </a:pathLst>
          </a:custGeom>
          <a:solidFill>
            <a:srgbClr val="00B0F0"/>
          </a:solidFill>
          <a:ln w="9525">
            <a:solidFill>
              <a:schemeClr val="tx1"/>
            </a:solidFill>
            <a:round/>
            <a:headEnd/>
            <a:tailEnd/>
          </a:ln>
          <a:effectLst/>
        </p:spPr>
        <p:txBody>
          <a:bodyPr/>
          <a:lstStyle/>
          <a:p>
            <a:endParaRPr lang="en-NZ"/>
          </a:p>
        </p:txBody>
      </p:sp>
      <p:sp>
        <p:nvSpPr>
          <p:cNvPr id="11" name="AutoShape 13"/>
          <p:cNvSpPr>
            <a:spLocks/>
          </p:cNvSpPr>
          <p:nvPr/>
        </p:nvSpPr>
        <p:spPr bwMode="auto">
          <a:xfrm rot="16200000">
            <a:off x="5200650" y="3943350"/>
            <a:ext cx="1600200" cy="571500"/>
          </a:xfrm>
          <a:prstGeom prst="leftBracket">
            <a:avLst>
              <a:gd name="adj" fmla="val 8333"/>
            </a:avLst>
          </a:prstGeom>
          <a:noFill/>
          <a:ln w="381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2" name="AutoShape 15"/>
          <p:cNvSpPr>
            <a:spLocks/>
          </p:cNvSpPr>
          <p:nvPr/>
        </p:nvSpPr>
        <p:spPr bwMode="auto">
          <a:xfrm rot="17802434">
            <a:off x="7029450" y="3257550"/>
            <a:ext cx="1600200" cy="571500"/>
          </a:xfrm>
          <a:prstGeom prst="leftBracket">
            <a:avLst>
              <a:gd name="adj" fmla="val 8333"/>
            </a:avLst>
          </a:prstGeom>
          <a:noFill/>
          <a:ln w="381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3" name="Oval 16"/>
          <p:cNvSpPr>
            <a:spLocks noChangeArrowheads="1"/>
          </p:cNvSpPr>
          <p:nvPr/>
        </p:nvSpPr>
        <p:spPr bwMode="auto">
          <a:xfrm>
            <a:off x="5867400" y="44958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4" name="Oval 17"/>
          <p:cNvSpPr>
            <a:spLocks noChangeArrowheads="1"/>
          </p:cNvSpPr>
          <p:nvPr/>
        </p:nvSpPr>
        <p:spPr bwMode="auto">
          <a:xfrm>
            <a:off x="6019800" y="46482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5" name="Oval 18"/>
          <p:cNvSpPr>
            <a:spLocks noChangeArrowheads="1"/>
          </p:cNvSpPr>
          <p:nvPr/>
        </p:nvSpPr>
        <p:spPr bwMode="auto">
          <a:xfrm>
            <a:off x="5943600" y="48006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6" name="Oval 19"/>
          <p:cNvSpPr>
            <a:spLocks noChangeArrowheads="1"/>
          </p:cNvSpPr>
          <p:nvPr/>
        </p:nvSpPr>
        <p:spPr bwMode="auto">
          <a:xfrm>
            <a:off x="6096000" y="44958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 name="Oval 20"/>
          <p:cNvSpPr>
            <a:spLocks noChangeArrowheads="1"/>
          </p:cNvSpPr>
          <p:nvPr/>
        </p:nvSpPr>
        <p:spPr bwMode="auto">
          <a:xfrm>
            <a:off x="6096000" y="48768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8" name="Oval 21"/>
          <p:cNvSpPr>
            <a:spLocks noChangeArrowheads="1"/>
          </p:cNvSpPr>
          <p:nvPr/>
        </p:nvSpPr>
        <p:spPr bwMode="auto">
          <a:xfrm rot="1593904">
            <a:off x="7772400" y="36576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9" name="Oval 22"/>
          <p:cNvSpPr>
            <a:spLocks noChangeArrowheads="1"/>
          </p:cNvSpPr>
          <p:nvPr/>
        </p:nvSpPr>
        <p:spPr bwMode="auto">
          <a:xfrm rot="1593904">
            <a:off x="7391400" y="40386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0" name="Oval 23"/>
          <p:cNvSpPr>
            <a:spLocks noChangeArrowheads="1"/>
          </p:cNvSpPr>
          <p:nvPr/>
        </p:nvSpPr>
        <p:spPr bwMode="auto">
          <a:xfrm rot="1593904">
            <a:off x="7772400" y="38862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1" name="Oval 24"/>
          <p:cNvSpPr>
            <a:spLocks noChangeArrowheads="1"/>
          </p:cNvSpPr>
          <p:nvPr/>
        </p:nvSpPr>
        <p:spPr bwMode="auto">
          <a:xfrm rot="1593904">
            <a:off x="7620000" y="41148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2" name="Oval 25"/>
          <p:cNvSpPr>
            <a:spLocks noChangeArrowheads="1"/>
          </p:cNvSpPr>
          <p:nvPr/>
        </p:nvSpPr>
        <p:spPr bwMode="auto">
          <a:xfrm>
            <a:off x="6172200" y="48006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3" name="Oval 26"/>
          <p:cNvSpPr>
            <a:spLocks noChangeArrowheads="1"/>
          </p:cNvSpPr>
          <p:nvPr/>
        </p:nvSpPr>
        <p:spPr bwMode="auto">
          <a:xfrm>
            <a:off x="5791200" y="48006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4" name="Oval 27"/>
          <p:cNvSpPr>
            <a:spLocks noChangeArrowheads="1"/>
          </p:cNvSpPr>
          <p:nvPr/>
        </p:nvSpPr>
        <p:spPr bwMode="auto">
          <a:xfrm rot="1593904">
            <a:off x="7620000" y="37338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5" name="Oval 28"/>
          <p:cNvSpPr>
            <a:spLocks noChangeArrowheads="1"/>
          </p:cNvSpPr>
          <p:nvPr/>
        </p:nvSpPr>
        <p:spPr bwMode="auto">
          <a:xfrm rot="1593904">
            <a:off x="7620000" y="39624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6" name="Text Box 29"/>
          <p:cNvSpPr txBox="1">
            <a:spLocks noChangeArrowheads="1"/>
          </p:cNvSpPr>
          <p:nvPr/>
        </p:nvSpPr>
        <p:spPr bwMode="auto">
          <a:xfrm>
            <a:off x="4800600" y="1600200"/>
            <a:ext cx="1676400"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Add Benedict’s solution </a:t>
            </a:r>
          </a:p>
        </p:txBody>
      </p:sp>
      <p:sp>
        <p:nvSpPr>
          <p:cNvPr id="27" name="Text Box 30"/>
          <p:cNvSpPr txBox="1">
            <a:spLocks noChangeArrowheads="1"/>
          </p:cNvSpPr>
          <p:nvPr/>
        </p:nvSpPr>
        <p:spPr bwMode="auto">
          <a:xfrm>
            <a:off x="4953000" y="5334000"/>
            <a:ext cx="1447800"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Broken up food particles in water</a:t>
            </a:r>
          </a:p>
        </p:txBody>
      </p:sp>
      <p:sp>
        <p:nvSpPr>
          <p:cNvPr id="28" name="AutoShape 31"/>
          <p:cNvSpPr>
            <a:spLocks noChangeArrowheads="1"/>
          </p:cNvSpPr>
          <p:nvPr/>
        </p:nvSpPr>
        <p:spPr bwMode="auto">
          <a:xfrm>
            <a:off x="6477000" y="4191000"/>
            <a:ext cx="609600" cy="228600"/>
          </a:xfrm>
          <a:custGeom>
            <a:avLst/>
            <a:gdLst>
              <a:gd name="T0" fmla="*/ 457200 w 21600"/>
              <a:gd name="T1" fmla="*/ 0 h 21600"/>
              <a:gd name="T2" fmla="*/ 0 w 21600"/>
              <a:gd name="T3" fmla="*/ 114300 h 21600"/>
              <a:gd name="T4" fmla="*/ 457200 w 21600"/>
              <a:gd name="T5" fmla="*/ 228600 h 21600"/>
              <a:gd name="T6" fmla="*/ 6096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9" name="AutoShape 32"/>
          <p:cNvSpPr>
            <a:spLocks noChangeArrowheads="1"/>
          </p:cNvSpPr>
          <p:nvPr/>
        </p:nvSpPr>
        <p:spPr bwMode="auto">
          <a:xfrm rot="7291740">
            <a:off x="5410200" y="2667000"/>
            <a:ext cx="457200" cy="609600"/>
          </a:xfrm>
          <a:prstGeom prst="flowChartMagneticDisk">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30" name="Oval 33"/>
          <p:cNvSpPr>
            <a:spLocks noChangeArrowheads="1"/>
          </p:cNvSpPr>
          <p:nvPr/>
        </p:nvSpPr>
        <p:spPr bwMode="auto">
          <a:xfrm>
            <a:off x="5867400" y="3429000"/>
            <a:ext cx="76200" cy="76200"/>
          </a:xfrm>
          <a:prstGeom prst="ellipse">
            <a:avLst/>
          </a:prstGeom>
          <a:solidFill>
            <a:srgbClr val="00B0F0"/>
          </a:solidFill>
          <a:ln w="9525">
            <a:solidFill>
              <a:schemeClr val="tx1"/>
            </a:solidFill>
            <a:round/>
            <a:headEnd/>
            <a:tailEnd/>
          </a:ln>
          <a:effectLst/>
        </p:spPr>
        <p:txBody>
          <a:bodyPr wrap="none" anchor="ctr"/>
          <a:lstStyle/>
          <a:p>
            <a:endParaRPr lang="en-NZ"/>
          </a:p>
        </p:txBody>
      </p:sp>
      <p:sp>
        <p:nvSpPr>
          <p:cNvPr id="31" name="Oval 34"/>
          <p:cNvSpPr>
            <a:spLocks noChangeArrowheads="1"/>
          </p:cNvSpPr>
          <p:nvPr/>
        </p:nvSpPr>
        <p:spPr bwMode="auto">
          <a:xfrm>
            <a:off x="5943600" y="3657600"/>
            <a:ext cx="76200" cy="76200"/>
          </a:xfrm>
          <a:prstGeom prst="ellipse">
            <a:avLst/>
          </a:prstGeom>
          <a:solidFill>
            <a:srgbClr val="00B0F0"/>
          </a:solidFill>
          <a:ln w="9525">
            <a:solidFill>
              <a:schemeClr val="tx1"/>
            </a:solidFill>
            <a:round/>
            <a:headEnd/>
            <a:tailEnd/>
          </a:ln>
          <a:effectLst/>
        </p:spPr>
        <p:txBody>
          <a:bodyPr wrap="none" anchor="ctr"/>
          <a:lstStyle/>
          <a:p>
            <a:endParaRPr lang="en-NZ"/>
          </a:p>
        </p:txBody>
      </p:sp>
      <p:sp>
        <p:nvSpPr>
          <p:cNvPr id="32" name="Oval 35"/>
          <p:cNvSpPr>
            <a:spLocks noChangeArrowheads="1"/>
          </p:cNvSpPr>
          <p:nvPr/>
        </p:nvSpPr>
        <p:spPr bwMode="auto">
          <a:xfrm>
            <a:off x="5943600" y="3886200"/>
            <a:ext cx="76200" cy="76200"/>
          </a:xfrm>
          <a:prstGeom prst="ellipse">
            <a:avLst/>
          </a:prstGeom>
          <a:solidFill>
            <a:srgbClr val="00B0F0"/>
          </a:solidFill>
          <a:ln w="9525">
            <a:solidFill>
              <a:schemeClr val="tx1"/>
            </a:solidFill>
            <a:round/>
            <a:headEnd/>
            <a:tailEnd/>
          </a:ln>
          <a:effectLst/>
        </p:spPr>
        <p:txBody>
          <a:bodyPr wrap="none" anchor="ctr"/>
          <a:lstStyle/>
          <a:p>
            <a:endParaRPr lang="en-NZ"/>
          </a:p>
        </p:txBody>
      </p:sp>
      <p:sp>
        <p:nvSpPr>
          <p:cNvPr id="33" name="Text Box 36"/>
          <p:cNvSpPr txBox="1">
            <a:spLocks noChangeArrowheads="1"/>
          </p:cNvSpPr>
          <p:nvPr/>
        </p:nvSpPr>
        <p:spPr bwMode="auto">
          <a:xfrm>
            <a:off x="7543800" y="1600200"/>
            <a:ext cx="1143000"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Heat mixture gently</a:t>
            </a:r>
          </a:p>
        </p:txBody>
      </p:sp>
      <p:sp>
        <p:nvSpPr>
          <p:cNvPr id="34" name="Text Box 37"/>
          <p:cNvSpPr txBox="1">
            <a:spLocks noChangeArrowheads="1"/>
          </p:cNvSpPr>
          <p:nvPr/>
        </p:nvSpPr>
        <p:spPr bwMode="auto">
          <a:xfrm>
            <a:off x="7620000" y="4419600"/>
            <a:ext cx="1371600" cy="1200329"/>
          </a:xfrm>
          <a:prstGeom prst="rect">
            <a:avLst/>
          </a:prstGeom>
          <a:solidFill>
            <a:srgbClr val="FFCC99"/>
          </a:solidFill>
          <a:ln w="9525">
            <a:solidFill>
              <a:schemeClr val="tx1"/>
            </a:solidFill>
            <a:miter lim="800000"/>
            <a:headEnd/>
            <a:tailEnd/>
          </a:ln>
          <a:effectLs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Mixture turns orange </a:t>
            </a:r>
            <a:r>
              <a:rPr lang="en-US" b="1" dirty="0">
                <a:solidFill>
                  <a:srgbClr val="000000"/>
                </a:solidFill>
                <a:latin typeface="Calibri" panose="020F0502020204030204" pitchFamily="34" charset="0"/>
                <a:cs typeface="Calibri" panose="020F0502020204030204" pitchFamily="34" charset="0"/>
              </a:rPr>
              <a:t>if glucose present</a:t>
            </a:r>
          </a:p>
        </p:txBody>
      </p:sp>
      <p:sp>
        <p:nvSpPr>
          <p:cNvPr id="35" name="Line 39"/>
          <p:cNvSpPr>
            <a:spLocks noChangeShapeType="1"/>
          </p:cNvSpPr>
          <p:nvPr/>
        </p:nvSpPr>
        <p:spPr bwMode="auto">
          <a:xfrm flipV="1">
            <a:off x="5410200" y="4876800"/>
            <a:ext cx="53340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36" name="Freeform 46"/>
          <p:cNvSpPr>
            <a:spLocks/>
          </p:cNvSpPr>
          <p:nvPr/>
        </p:nvSpPr>
        <p:spPr bwMode="auto">
          <a:xfrm>
            <a:off x="1752600" y="4343400"/>
            <a:ext cx="992188" cy="473075"/>
          </a:xfrm>
          <a:custGeom>
            <a:avLst/>
            <a:gdLst>
              <a:gd name="T0" fmla="*/ 0 w 625"/>
              <a:gd name="T1" fmla="*/ 368300 h 298"/>
              <a:gd name="T2" fmla="*/ 152400 w 625"/>
              <a:gd name="T3" fmla="*/ 88900 h 298"/>
              <a:gd name="T4" fmla="*/ 355600 w 625"/>
              <a:gd name="T5" fmla="*/ 38100 h 298"/>
              <a:gd name="T6" fmla="*/ 495300 w 625"/>
              <a:gd name="T7" fmla="*/ 76200 h 298"/>
              <a:gd name="T8" fmla="*/ 533400 w 625"/>
              <a:gd name="T9" fmla="*/ 101600 h 298"/>
              <a:gd name="T10" fmla="*/ 749300 w 625"/>
              <a:gd name="T11" fmla="*/ 152400 h 298"/>
              <a:gd name="T12" fmla="*/ 977900 w 625"/>
              <a:gd name="T13" fmla="*/ 190500 h 298"/>
              <a:gd name="T14" fmla="*/ 990600 w 625"/>
              <a:gd name="T15" fmla="*/ 228600 h 298"/>
              <a:gd name="T16" fmla="*/ 863600 w 625"/>
              <a:gd name="T17" fmla="*/ 342900 h 298"/>
              <a:gd name="T18" fmla="*/ 139700 w 625"/>
              <a:gd name="T19" fmla="*/ 393700 h 298"/>
              <a:gd name="T20" fmla="*/ 0 w 625"/>
              <a:gd name="T21" fmla="*/ 368300 h 2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5" h="298">
                <a:moveTo>
                  <a:pt x="0" y="232"/>
                </a:moveTo>
                <a:cubicBezTo>
                  <a:pt x="11" y="179"/>
                  <a:pt x="50" y="87"/>
                  <a:pt x="96" y="56"/>
                </a:cubicBezTo>
                <a:cubicBezTo>
                  <a:pt x="134" y="0"/>
                  <a:pt x="147" y="17"/>
                  <a:pt x="224" y="24"/>
                </a:cubicBezTo>
                <a:cubicBezTo>
                  <a:pt x="278" y="60"/>
                  <a:pt x="211" y="20"/>
                  <a:pt x="312" y="48"/>
                </a:cubicBezTo>
                <a:cubicBezTo>
                  <a:pt x="321" y="51"/>
                  <a:pt x="327" y="60"/>
                  <a:pt x="336" y="64"/>
                </a:cubicBezTo>
                <a:cubicBezTo>
                  <a:pt x="383" y="85"/>
                  <a:pt x="421" y="90"/>
                  <a:pt x="472" y="96"/>
                </a:cubicBezTo>
                <a:cubicBezTo>
                  <a:pt x="550" y="122"/>
                  <a:pt x="503" y="111"/>
                  <a:pt x="616" y="120"/>
                </a:cubicBezTo>
                <a:cubicBezTo>
                  <a:pt x="619" y="128"/>
                  <a:pt x="624" y="136"/>
                  <a:pt x="624" y="144"/>
                </a:cubicBezTo>
                <a:cubicBezTo>
                  <a:pt x="624" y="298"/>
                  <a:pt x="625" y="243"/>
                  <a:pt x="544" y="216"/>
                </a:cubicBezTo>
                <a:cubicBezTo>
                  <a:pt x="392" y="230"/>
                  <a:pt x="242" y="242"/>
                  <a:pt x="88" y="248"/>
                </a:cubicBezTo>
                <a:cubicBezTo>
                  <a:pt x="4" y="240"/>
                  <a:pt x="27" y="259"/>
                  <a:pt x="0" y="232"/>
                </a:cubicBezTo>
                <a:close/>
              </a:path>
            </a:pathLst>
          </a:cu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37" name="AutoShape 45"/>
          <p:cNvSpPr>
            <a:spLocks/>
          </p:cNvSpPr>
          <p:nvPr/>
        </p:nvSpPr>
        <p:spPr bwMode="auto">
          <a:xfrm rot="16200000">
            <a:off x="2247900" y="3543300"/>
            <a:ext cx="190500" cy="2247900"/>
          </a:xfrm>
          <a:prstGeom prst="leftBracket">
            <a:avLst>
              <a:gd name="adj" fmla="val 98333"/>
            </a:avLst>
          </a:prstGeom>
          <a:noFill/>
          <a:ln w="381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38" name="AutoShape 47"/>
          <p:cNvSpPr>
            <a:spLocks noChangeArrowheads="1"/>
          </p:cNvSpPr>
          <p:nvPr/>
        </p:nvSpPr>
        <p:spPr bwMode="auto">
          <a:xfrm rot="7186472">
            <a:off x="1638300" y="3009900"/>
            <a:ext cx="533400" cy="762000"/>
          </a:xfrm>
          <a:prstGeom prst="can">
            <a:avLst>
              <a:gd name="adj" fmla="val 3571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39" name="Oval 48"/>
          <p:cNvSpPr>
            <a:spLocks noChangeArrowheads="1"/>
          </p:cNvSpPr>
          <p:nvPr/>
        </p:nvSpPr>
        <p:spPr bwMode="auto">
          <a:xfrm>
            <a:off x="2209800" y="3810000"/>
            <a:ext cx="76200" cy="76200"/>
          </a:xfrm>
          <a:prstGeom prst="ellipse">
            <a:avLst/>
          </a:prstGeom>
          <a:solidFill>
            <a:srgbClr val="33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40" name="Oval 49"/>
          <p:cNvSpPr>
            <a:spLocks noChangeArrowheads="1"/>
          </p:cNvSpPr>
          <p:nvPr/>
        </p:nvSpPr>
        <p:spPr bwMode="auto">
          <a:xfrm>
            <a:off x="2286000" y="4038600"/>
            <a:ext cx="76200" cy="76200"/>
          </a:xfrm>
          <a:prstGeom prst="ellipse">
            <a:avLst/>
          </a:prstGeom>
          <a:solidFill>
            <a:srgbClr val="33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41" name="Oval 50"/>
          <p:cNvSpPr>
            <a:spLocks noChangeArrowheads="1"/>
          </p:cNvSpPr>
          <p:nvPr/>
        </p:nvSpPr>
        <p:spPr bwMode="auto">
          <a:xfrm>
            <a:off x="2286000" y="4191000"/>
            <a:ext cx="76200" cy="76200"/>
          </a:xfrm>
          <a:prstGeom prst="ellipse">
            <a:avLst/>
          </a:prstGeom>
          <a:solidFill>
            <a:srgbClr val="33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42" name="Oval 51"/>
          <p:cNvSpPr>
            <a:spLocks noChangeArrowheads="1"/>
          </p:cNvSpPr>
          <p:nvPr/>
        </p:nvSpPr>
        <p:spPr bwMode="auto">
          <a:xfrm>
            <a:off x="2362200" y="4343400"/>
            <a:ext cx="76200" cy="76200"/>
          </a:xfrm>
          <a:prstGeom prst="ellipse">
            <a:avLst/>
          </a:prstGeom>
          <a:solidFill>
            <a:srgbClr val="33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43" name="Freeform 52"/>
          <p:cNvSpPr>
            <a:spLocks/>
          </p:cNvSpPr>
          <p:nvPr/>
        </p:nvSpPr>
        <p:spPr bwMode="auto">
          <a:xfrm>
            <a:off x="2171700" y="4389438"/>
            <a:ext cx="436563" cy="303212"/>
          </a:xfrm>
          <a:custGeom>
            <a:avLst/>
            <a:gdLst>
              <a:gd name="T0" fmla="*/ 0 w 275"/>
              <a:gd name="T1" fmla="*/ 17462 h 191"/>
              <a:gd name="T2" fmla="*/ 76200 w 275"/>
              <a:gd name="T3" fmla="*/ 182562 h 191"/>
              <a:gd name="T4" fmla="*/ 177800 w 275"/>
              <a:gd name="T5" fmla="*/ 207962 h 191"/>
              <a:gd name="T6" fmla="*/ 406400 w 275"/>
              <a:gd name="T7" fmla="*/ 246062 h 191"/>
              <a:gd name="T8" fmla="*/ 419100 w 275"/>
              <a:gd name="T9" fmla="*/ 182562 h 191"/>
              <a:gd name="T10" fmla="*/ 431800 w 275"/>
              <a:gd name="T11" fmla="*/ 144462 h 191"/>
              <a:gd name="T12" fmla="*/ 317500 w 275"/>
              <a:gd name="T13" fmla="*/ 93662 h 191"/>
              <a:gd name="T14" fmla="*/ 0 w 275"/>
              <a:gd name="T15" fmla="*/ 17462 h 1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 h="191">
                <a:moveTo>
                  <a:pt x="0" y="11"/>
                </a:moveTo>
                <a:cubicBezTo>
                  <a:pt x="83" y="28"/>
                  <a:pt x="13" y="0"/>
                  <a:pt x="48" y="115"/>
                </a:cubicBezTo>
                <a:cubicBezTo>
                  <a:pt x="49" y="120"/>
                  <a:pt x="95" y="128"/>
                  <a:pt x="112" y="131"/>
                </a:cubicBezTo>
                <a:cubicBezTo>
                  <a:pt x="132" y="191"/>
                  <a:pt x="199" y="159"/>
                  <a:pt x="256" y="155"/>
                </a:cubicBezTo>
                <a:cubicBezTo>
                  <a:pt x="259" y="142"/>
                  <a:pt x="261" y="128"/>
                  <a:pt x="264" y="115"/>
                </a:cubicBezTo>
                <a:cubicBezTo>
                  <a:pt x="266" y="107"/>
                  <a:pt x="275" y="99"/>
                  <a:pt x="272" y="91"/>
                </a:cubicBezTo>
                <a:cubicBezTo>
                  <a:pt x="266" y="76"/>
                  <a:pt x="201" y="59"/>
                  <a:pt x="200" y="59"/>
                </a:cubicBezTo>
                <a:cubicBezTo>
                  <a:pt x="132" y="45"/>
                  <a:pt x="68" y="25"/>
                  <a:pt x="0" y="11"/>
                </a:cubicBezTo>
                <a:close/>
              </a:path>
            </a:pathLst>
          </a:cu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4" name="Freeform 55"/>
          <p:cNvSpPr>
            <a:spLocks/>
          </p:cNvSpPr>
          <p:nvPr/>
        </p:nvSpPr>
        <p:spPr bwMode="auto">
          <a:xfrm>
            <a:off x="7162800" y="4343400"/>
            <a:ext cx="252413" cy="406400"/>
          </a:xfrm>
          <a:custGeom>
            <a:avLst/>
            <a:gdLst>
              <a:gd name="T0" fmla="*/ 126499 w 431"/>
              <a:gd name="T1" fmla="*/ 382257 h 808"/>
              <a:gd name="T2" fmla="*/ 32796 w 431"/>
              <a:gd name="T3" fmla="*/ 321901 h 808"/>
              <a:gd name="T4" fmla="*/ 18741 w 431"/>
              <a:gd name="T5" fmla="*/ 309830 h 808"/>
              <a:gd name="T6" fmla="*/ 0 w 431"/>
              <a:gd name="T7" fmla="*/ 285687 h 808"/>
              <a:gd name="T8" fmla="*/ 28111 w 431"/>
              <a:gd name="T9" fmla="*/ 168998 h 808"/>
              <a:gd name="T10" fmla="*/ 60907 w 431"/>
              <a:gd name="T11" fmla="*/ 124737 h 808"/>
              <a:gd name="T12" fmla="*/ 112444 w 431"/>
              <a:gd name="T13" fmla="*/ 76451 h 808"/>
              <a:gd name="T14" fmla="*/ 140555 w 431"/>
              <a:gd name="T15" fmla="*/ 36214 h 808"/>
              <a:gd name="T16" fmla="*/ 149925 w 431"/>
              <a:gd name="T17" fmla="*/ 12071 h 808"/>
              <a:gd name="T18" fmla="*/ 154610 w 431"/>
              <a:gd name="T19" fmla="*/ 0 h 808"/>
              <a:gd name="T20" fmla="*/ 196777 w 431"/>
              <a:gd name="T21" fmla="*/ 72428 h 808"/>
              <a:gd name="T22" fmla="*/ 229573 w 431"/>
              <a:gd name="T23" fmla="*/ 120713 h 808"/>
              <a:gd name="T24" fmla="*/ 238943 w 431"/>
              <a:gd name="T25" fmla="*/ 144855 h 808"/>
              <a:gd name="T26" fmla="*/ 238943 w 431"/>
              <a:gd name="T27" fmla="*/ 350067 h 808"/>
              <a:gd name="T28" fmla="*/ 224888 w 431"/>
              <a:gd name="T29" fmla="*/ 358115 h 808"/>
              <a:gd name="T30" fmla="*/ 201462 w 431"/>
              <a:gd name="T31" fmla="*/ 382257 h 808"/>
              <a:gd name="T32" fmla="*/ 145240 w 431"/>
              <a:gd name="T33" fmla="*/ 406400 h 808"/>
              <a:gd name="T34" fmla="*/ 140555 w 431"/>
              <a:gd name="T35" fmla="*/ 394329 h 808"/>
              <a:gd name="T36" fmla="*/ 117129 w 431"/>
              <a:gd name="T37" fmla="*/ 374210 h 808"/>
              <a:gd name="T38" fmla="*/ 126499 w 431"/>
              <a:gd name="T39" fmla="*/ 382257 h 8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1" h="808">
                <a:moveTo>
                  <a:pt x="216" y="760"/>
                </a:moveTo>
                <a:cubicBezTo>
                  <a:pt x="138" y="734"/>
                  <a:pt x="109" y="701"/>
                  <a:pt x="56" y="640"/>
                </a:cubicBezTo>
                <a:cubicBezTo>
                  <a:pt x="49" y="631"/>
                  <a:pt x="39" y="625"/>
                  <a:pt x="32" y="616"/>
                </a:cubicBezTo>
                <a:cubicBezTo>
                  <a:pt x="20" y="601"/>
                  <a:pt x="0" y="568"/>
                  <a:pt x="0" y="568"/>
                </a:cubicBezTo>
                <a:cubicBezTo>
                  <a:pt x="6" y="476"/>
                  <a:pt x="9" y="413"/>
                  <a:pt x="48" y="336"/>
                </a:cubicBezTo>
                <a:cubicBezTo>
                  <a:pt x="65" y="302"/>
                  <a:pt x="71" y="270"/>
                  <a:pt x="104" y="248"/>
                </a:cubicBezTo>
                <a:cubicBezTo>
                  <a:pt x="129" y="210"/>
                  <a:pt x="154" y="178"/>
                  <a:pt x="192" y="152"/>
                </a:cubicBezTo>
                <a:cubicBezTo>
                  <a:pt x="203" y="119"/>
                  <a:pt x="227" y="105"/>
                  <a:pt x="240" y="72"/>
                </a:cubicBezTo>
                <a:cubicBezTo>
                  <a:pt x="246" y="56"/>
                  <a:pt x="251" y="40"/>
                  <a:pt x="256" y="24"/>
                </a:cubicBezTo>
                <a:cubicBezTo>
                  <a:pt x="259" y="16"/>
                  <a:pt x="264" y="0"/>
                  <a:pt x="264" y="0"/>
                </a:cubicBezTo>
                <a:cubicBezTo>
                  <a:pt x="273" y="61"/>
                  <a:pt x="283" y="108"/>
                  <a:pt x="336" y="144"/>
                </a:cubicBezTo>
                <a:cubicBezTo>
                  <a:pt x="364" y="186"/>
                  <a:pt x="374" y="187"/>
                  <a:pt x="392" y="240"/>
                </a:cubicBezTo>
                <a:cubicBezTo>
                  <a:pt x="397" y="256"/>
                  <a:pt x="408" y="288"/>
                  <a:pt x="408" y="288"/>
                </a:cubicBezTo>
                <a:cubicBezTo>
                  <a:pt x="430" y="444"/>
                  <a:pt x="431" y="429"/>
                  <a:pt x="408" y="696"/>
                </a:cubicBezTo>
                <a:cubicBezTo>
                  <a:pt x="407" y="706"/>
                  <a:pt x="391" y="706"/>
                  <a:pt x="384" y="712"/>
                </a:cubicBezTo>
                <a:cubicBezTo>
                  <a:pt x="368" y="725"/>
                  <a:pt x="360" y="747"/>
                  <a:pt x="344" y="760"/>
                </a:cubicBezTo>
                <a:cubicBezTo>
                  <a:pt x="319" y="780"/>
                  <a:pt x="280" y="797"/>
                  <a:pt x="248" y="808"/>
                </a:cubicBezTo>
                <a:cubicBezTo>
                  <a:pt x="245" y="800"/>
                  <a:pt x="245" y="791"/>
                  <a:pt x="240" y="784"/>
                </a:cubicBezTo>
                <a:cubicBezTo>
                  <a:pt x="229" y="771"/>
                  <a:pt x="200" y="768"/>
                  <a:pt x="200" y="744"/>
                </a:cubicBezTo>
                <a:cubicBezTo>
                  <a:pt x="200" y="736"/>
                  <a:pt x="211" y="755"/>
                  <a:pt x="216" y="760"/>
                </a:cubicBezTo>
                <a:close/>
              </a:path>
            </a:pathLst>
          </a:custGeom>
          <a:solidFill>
            <a:srgbClr val="FF66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5" name="Rectangle 56"/>
          <p:cNvSpPr>
            <a:spLocks noChangeArrowheads="1"/>
          </p:cNvSpPr>
          <p:nvPr/>
        </p:nvSpPr>
        <p:spPr bwMode="auto">
          <a:xfrm>
            <a:off x="7239000" y="4724400"/>
            <a:ext cx="152400" cy="762000"/>
          </a:xfrm>
          <a:prstGeom prst="rect">
            <a:avLst/>
          </a:prstGeom>
          <a:solidFill>
            <a:srgbClr val="94A478"/>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46" name="Rectangle 57"/>
          <p:cNvSpPr>
            <a:spLocks noChangeArrowheads="1"/>
          </p:cNvSpPr>
          <p:nvPr/>
        </p:nvSpPr>
        <p:spPr bwMode="auto">
          <a:xfrm>
            <a:off x="7086600" y="5486400"/>
            <a:ext cx="457200" cy="76200"/>
          </a:xfrm>
          <a:prstGeom prst="rect">
            <a:avLst/>
          </a:prstGeom>
          <a:solidFill>
            <a:srgbClr val="94A478"/>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solidFill>
                <a:srgbClr val="000000"/>
              </a:solidFill>
            </a:endParaRPr>
          </a:p>
        </p:txBody>
      </p:sp>
      <p:sp>
        <p:nvSpPr>
          <p:cNvPr id="50" name="TextBox 49"/>
          <p:cNvSpPr txBox="1"/>
          <p:nvPr/>
        </p:nvSpPr>
        <p:spPr>
          <a:xfrm>
            <a:off x="457200" y="342156"/>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We use tests to determine which type of food is present.</a:t>
            </a:r>
            <a:endParaRPr lang="en-NZ" sz="2000" b="1" dirty="0">
              <a:latin typeface="Calibri Light" panose="020F0302020204030204" pitchFamily="34" charset="0"/>
            </a:endParaRPr>
          </a:p>
        </p:txBody>
      </p:sp>
      <p:sp>
        <p:nvSpPr>
          <p:cNvPr id="52" name="TextBox 51"/>
          <p:cNvSpPr txBox="1"/>
          <p:nvPr/>
        </p:nvSpPr>
        <p:spPr>
          <a:xfrm>
            <a:off x="6944544" y="6276681"/>
            <a:ext cx="969912" cy="276999"/>
          </a:xfrm>
          <a:prstGeom prst="rect">
            <a:avLst/>
          </a:prstGeom>
          <a:solidFill>
            <a:schemeClr val="accent4">
              <a:lumMod val="60000"/>
              <a:lumOff val="40000"/>
            </a:schemeClr>
          </a:solidFill>
          <a:ln>
            <a:solidFill>
              <a:schemeClr val="tx1"/>
            </a:solidFill>
          </a:ln>
        </p:spPr>
        <p:txBody>
          <a:bodyPr wrap="square" rtlCol="0">
            <a:spAutoFit/>
          </a:bodyPr>
          <a:lstStyle/>
          <a:p>
            <a:r>
              <a:rPr lang="en-NZ" sz="1200" dirty="0" smtClean="0">
                <a:latin typeface="+mn-lt"/>
              </a:rPr>
              <a:t>extension</a:t>
            </a:r>
          </a:p>
        </p:txBody>
      </p:sp>
      <p:pic>
        <p:nvPicPr>
          <p:cNvPr id="53" name="Picture 52"/>
          <p:cNvPicPr>
            <a:picLocks noChangeAspect="1"/>
          </p:cNvPicPr>
          <p:nvPr/>
        </p:nvPicPr>
        <p:blipFill>
          <a:blip r:embed="rId2">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1310192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67544" y="477083"/>
            <a:ext cx="8208912" cy="707886"/>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a:t>
            </a:r>
            <a:r>
              <a:rPr lang="en-NZ" sz="2000" b="1" dirty="0">
                <a:latin typeface="Calibri Light" panose="020F0302020204030204" pitchFamily="34" charset="0"/>
              </a:rPr>
              <a:t>structure and functions of the human (as an animal) systems:</a:t>
            </a:r>
          </a:p>
          <a:p>
            <a:pPr algn="ctr"/>
            <a:r>
              <a:rPr lang="en-NZ" sz="2000" b="1" dirty="0">
                <a:latin typeface="Calibri Light" panose="020F0302020204030204" pitchFamily="34" charset="0"/>
              </a:rPr>
              <a:t>skeletal, digestive, circulatory, respiratory.</a:t>
            </a:r>
          </a:p>
        </p:txBody>
      </p:sp>
      <p:sp>
        <p:nvSpPr>
          <p:cNvPr id="2" name="Rectangle 1"/>
          <p:cNvSpPr/>
          <p:nvPr/>
        </p:nvSpPr>
        <p:spPr>
          <a:xfrm>
            <a:off x="447371" y="1498866"/>
            <a:ext cx="2612461" cy="3754874"/>
          </a:xfrm>
          <a:prstGeom prst="rect">
            <a:avLst/>
          </a:prstGeom>
        </p:spPr>
        <p:txBody>
          <a:bodyPr wrap="square">
            <a:spAutoFit/>
          </a:bodyPr>
          <a:lstStyle/>
          <a:p>
            <a:r>
              <a:rPr lang="en-NZ" sz="2000" dirty="0">
                <a:latin typeface="Calibri" panose="020F0502020204030204" pitchFamily="34" charset="0"/>
                <a:cs typeface="Calibri" panose="020F0502020204030204" pitchFamily="34" charset="0"/>
              </a:rPr>
              <a:t>All vertebrates share the same basic body plan, with tissues and organs functioning in a similar manner. We focus on the </a:t>
            </a:r>
            <a:r>
              <a:rPr lang="en-NZ" sz="2000" dirty="0" smtClean="0">
                <a:latin typeface="Calibri" panose="020F0502020204030204" pitchFamily="34" charset="0"/>
                <a:cs typeface="Calibri" panose="020F0502020204030204" pitchFamily="34" charset="0"/>
              </a:rPr>
              <a:t>digestive system in the human </a:t>
            </a:r>
            <a:r>
              <a:rPr lang="en-NZ" sz="2000" dirty="0">
                <a:latin typeface="Calibri" panose="020F0502020204030204" pitchFamily="34" charset="0"/>
                <a:cs typeface="Calibri" panose="020F0502020204030204" pitchFamily="34" charset="0"/>
              </a:rPr>
              <a:t>body, </a:t>
            </a:r>
            <a:r>
              <a:rPr lang="en-NZ" sz="2000" dirty="0" smtClean="0">
                <a:latin typeface="Calibri" panose="020F0502020204030204" pitchFamily="34" charset="0"/>
                <a:cs typeface="Calibri" panose="020F0502020204030204" pitchFamily="34" charset="0"/>
              </a:rPr>
              <a:t>by studying structure </a:t>
            </a:r>
            <a:r>
              <a:rPr lang="en-NZ" sz="2000" dirty="0">
                <a:latin typeface="Calibri" panose="020F0502020204030204" pitchFamily="34" charset="0"/>
                <a:cs typeface="Calibri" panose="020F0502020204030204" pitchFamily="34" charset="0"/>
              </a:rPr>
              <a:t>(</a:t>
            </a:r>
            <a:r>
              <a:rPr lang="en-NZ" sz="2000" b="1" dirty="0">
                <a:latin typeface="Calibri" panose="020F0502020204030204" pitchFamily="34" charset="0"/>
                <a:cs typeface="Calibri" panose="020F0502020204030204" pitchFamily="34" charset="0"/>
              </a:rPr>
              <a:t>anatomy</a:t>
            </a:r>
            <a:r>
              <a:rPr lang="en-NZ" sz="2000" dirty="0">
                <a:latin typeface="Calibri" panose="020F0502020204030204" pitchFamily="34" charset="0"/>
                <a:cs typeface="Calibri" panose="020F0502020204030204" pitchFamily="34" charset="0"/>
              </a:rPr>
              <a:t>) and function (</a:t>
            </a:r>
            <a:r>
              <a:rPr lang="en-NZ" sz="2000" b="1" dirty="0">
                <a:latin typeface="Calibri" panose="020F0502020204030204" pitchFamily="34" charset="0"/>
                <a:cs typeface="Calibri" panose="020F0502020204030204" pitchFamily="34" charset="0"/>
              </a:rPr>
              <a:t>physiology</a:t>
            </a:r>
            <a:r>
              <a:rPr lang="en-NZ" sz="2000" dirty="0">
                <a:latin typeface="Calibri" panose="020F0502020204030204" pitchFamily="34" charset="0"/>
                <a:cs typeface="Calibri" panose="020F0502020204030204" pitchFamily="34" charset="0"/>
              </a:rPr>
              <a:t>). </a:t>
            </a:r>
          </a:p>
          <a:p>
            <a:endParaRPr lang="en-NZ" dirty="0">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65"/>
          <a:stretch/>
        </p:blipFill>
        <p:spPr bwMode="auto">
          <a:xfrm>
            <a:off x="3724451" y="1506304"/>
            <a:ext cx="5273744" cy="5204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5736" y="3800475"/>
            <a:ext cx="356235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26866834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30703</TotalTime>
  <Words>2297</Words>
  <Application>Microsoft Office PowerPoint</Application>
  <PresentationFormat>On-screen Show (4:3)</PresentationFormat>
  <Paragraphs>192</Paragraphs>
  <Slides>33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Andalus</vt:lpstr>
      <vt:lpstr>Arial</vt:lpstr>
      <vt:lpstr>Arial Rounded MT Bold</vt:lpstr>
      <vt:lpstr>Calibri</vt:lpstr>
      <vt:lpstr>Calibri Light</vt:lpstr>
      <vt:lpstr>Candara</vt:lpstr>
      <vt:lpstr>Century Gothic</vt:lpstr>
      <vt:lpstr>Symbol</vt:lpstr>
      <vt:lpstr>Wingdings</vt:lpstr>
      <vt:lpstr>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Scx Animals and Plants 2014</dc:title>
  <dc:creator>Sarah Gaze</dc:creator>
  <cp:lastModifiedBy>Sarah Gaze</cp:lastModifiedBy>
  <cp:revision>402</cp:revision>
  <cp:lastPrinted>2014-05-05T20:21:08Z</cp:lastPrinted>
  <dcterms:created xsi:type="dcterms:W3CDTF">2012-02-15T01:02:31Z</dcterms:created>
  <dcterms:modified xsi:type="dcterms:W3CDTF">2017-10-22T00:03:36Z</dcterms:modified>
</cp:coreProperties>
</file>