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95"/>
  </p:notesMasterIdLst>
  <p:sldIdLst>
    <p:sldId id="256" r:id="rId2"/>
    <p:sldId id="355" r:id="rId3"/>
    <p:sldId id="347" r:id="rId4"/>
    <p:sldId id="348" r:id="rId5"/>
    <p:sldId id="349" r:id="rId6"/>
    <p:sldId id="350" r:id="rId7"/>
    <p:sldId id="352" r:id="rId8"/>
    <p:sldId id="351" r:id="rId9"/>
    <p:sldId id="356" r:id="rId10"/>
    <p:sldId id="353" r:id="rId11"/>
    <p:sldId id="354" r:id="rId12"/>
    <p:sldId id="281" r:id="rId13"/>
    <p:sldId id="335" r:id="rId14"/>
    <p:sldId id="372" r:id="rId15"/>
    <p:sldId id="336" r:id="rId16"/>
    <p:sldId id="302" r:id="rId17"/>
    <p:sldId id="357" r:id="rId18"/>
    <p:sldId id="276" r:id="rId19"/>
    <p:sldId id="303" r:id="rId20"/>
    <p:sldId id="278" r:id="rId21"/>
    <p:sldId id="346" r:id="rId22"/>
    <p:sldId id="279" r:id="rId23"/>
    <p:sldId id="373" r:id="rId24"/>
    <p:sldId id="366" r:id="rId25"/>
    <p:sldId id="280" r:id="rId26"/>
    <p:sldId id="368" r:id="rId27"/>
    <p:sldId id="369" r:id="rId28"/>
    <p:sldId id="277" r:id="rId29"/>
    <p:sldId id="305" r:id="rId30"/>
    <p:sldId id="306" r:id="rId31"/>
    <p:sldId id="282" r:id="rId32"/>
    <p:sldId id="304" r:id="rId33"/>
    <p:sldId id="283" r:id="rId34"/>
    <p:sldId id="308" r:id="rId35"/>
    <p:sldId id="309" r:id="rId36"/>
    <p:sldId id="284" r:id="rId37"/>
    <p:sldId id="285" r:id="rId38"/>
    <p:sldId id="286" r:id="rId39"/>
    <p:sldId id="288" r:id="rId40"/>
    <p:sldId id="289" r:id="rId41"/>
    <p:sldId id="290" r:id="rId42"/>
    <p:sldId id="291" r:id="rId43"/>
    <p:sldId id="292" r:id="rId44"/>
    <p:sldId id="358" r:id="rId45"/>
    <p:sldId id="294" r:id="rId46"/>
    <p:sldId id="293" r:id="rId47"/>
    <p:sldId id="359" r:id="rId48"/>
    <p:sldId id="360" r:id="rId49"/>
    <p:sldId id="370" r:id="rId50"/>
    <p:sldId id="307" r:id="rId51"/>
    <p:sldId id="337" r:id="rId52"/>
    <p:sldId id="338" r:id="rId53"/>
    <p:sldId id="339" r:id="rId54"/>
    <p:sldId id="340" r:id="rId55"/>
    <p:sldId id="341" r:id="rId56"/>
    <p:sldId id="342" r:id="rId57"/>
    <p:sldId id="343" r:id="rId58"/>
    <p:sldId id="344" r:id="rId59"/>
    <p:sldId id="345" r:id="rId60"/>
    <p:sldId id="361" r:id="rId61"/>
    <p:sldId id="362" r:id="rId62"/>
    <p:sldId id="363" r:id="rId63"/>
    <p:sldId id="364" r:id="rId64"/>
    <p:sldId id="365" r:id="rId65"/>
    <p:sldId id="367" r:id="rId66"/>
    <p:sldId id="295" r:id="rId67"/>
    <p:sldId id="310" r:id="rId68"/>
    <p:sldId id="311" r:id="rId69"/>
    <p:sldId id="312" r:id="rId70"/>
    <p:sldId id="313" r:id="rId71"/>
    <p:sldId id="314" r:id="rId72"/>
    <p:sldId id="316" r:id="rId73"/>
    <p:sldId id="318" r:id="rId74"/>
    <p:sldId id="319" r:id="rId75"/>
    <p:sldId id="320" r:id="rId76"/>
    <p:sldId id="321" r:id="rId77"/>
    <p:sldId id="322" r:id="rId78"/>
    <p:sldId id="326" r:id="rId79"/>
    <p:sldId id="327" r:id="rId80"/>
    <p:sldId id="324" r:id="rId81"/>
    <p:sldId id="323" r:id="rId82"/>
    <p:sldId id="325" r:id="rId83"/>
    <p:sldId id="329" r:id="rId84"/>
    <p:sldId id="297" r:id="rId85"/>
    <p:sldId id="299" r:id="rId86"/>
    <p:sldId id="330" r:id="rId87"/>
    <p:sldId id="300" r:id="rId88"/>
    <p:sldId id="315" r:id="rId89"/>
    <p:sldId id="331" r:id="rId90"/>
    <p:sldId id="301" r:id="rId91"/>
    <p:sldId id="317" r:id="rId92"/>
    <p:sldId id="332" r:id="rId93"/>
    <p:sldId id="334" r:id="rId94"/>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2FD"/>
    <a:srgbClr val="04294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0" autoAdjust="0"/>
    <p:restoredTop sz="94671" autoAdjust="0"/>
  </p:normalViewPr>
  <p:slideViewPr>
    <p:cSldViewPr>
      <p:cViewPr varScale="1">
        <p:scale>
          <a:sx n="70" d="100"/>
          <a:sy n="70" d="100"/>
        </p:scale>
        <p:origin x="-122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F87118E-F95A-4CE2-8373-9C056DF30DBD}" type="datetimeFigureOut">
              <a:rPr lang="en-NZ" smtClean="0"/>
              <a:t>10/07/2012</a:t>
            </a:fld>
            <a:endParaRPr lang="en-NZ"/>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325140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7E2844-3ED6-4C19-9800-85F3FC885CEC}" type="datetime1">
              <a:rPr lang="en-NZ" smtClean="0"/>
              <a:t>10/07/2012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0E200-A41E-44D8-924E-4B868579BF34}" type="datetime1">
              <a:rPr lang="en-NZ" smtClean="0"/>
              <a:t>10/07/2012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5EA6C61-5ABA-437D-ACF4-C333C92043FC}" type="datetime1">
              <a:rPr lang="en-NZ" smtClean="0"/>
              <a:t>10/07/2012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3D1320-4DC8-4E5E-82FE-A572030B00EB}" type="datetime1">
              <a:rPr lang="en-NZ" smtClean="0"/>
              <a:t>10/07/2012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D5605E-D204-4CE1-9025-E0732E998CE9}" type="datetime1">
              <a:rPr lang="en-NZ" smtClean="0"/>
              <a:t>10/07/2012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51D0A34-F572-40F9-B282-B6770C0FD5C3}" type="datetime1">
              <a:rPr lang="en-NZ" smtClean="0"/>
              <a:t>10/07/2012</a:t>
            </a:fld>
            <a:endParaRPr lang="en-NZ"/>
          </a:p>
        </p:txBody>
      </p:sp>
      <p:sp>
        <p:nvSpPr>
          <p:cNvPr id="6" name="Footer Placeholder 5"/>
          <p:cNvSpPr>
            <a:spLocks noGrp="1"/>
          </p:cNvSpPr>
          <p:nvPr>
            <p:ph type="ftr" sz="quarter" idx="11"/>
          </p:nvPr>
        </p:nvSpPr>
        <p:spPr/>
        <p:txBody>
          <a:bodyPr/>
          <a:lstStyle/>
          <a:p>
            <a:r>
              <a:rPr lang="en-NZ" smtClean="0"/>
              <a:t>Year 9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54BC6E-2228-49DF-BC75-5FEA9FBBBC1D}" type="datetime1">
              <a:rPr lang="en-NZ" smtClean="0"/>
              <a:t>10/07/2012</a:t>
            </a:fld>
            <a:endParaRPr lang="en-NZ"/>
          </a:p>
        </p:txBody>
      </p:sp>
      <p:sp>
        <p:nvSpPr>
          <p:cNvPr id="8" name="Footer Placeholder 7"/>
          <p:cNvSpPr>
            <a:spLocks noGrp="1"/>
          </p:cNvSpPr>
          <p:nvPr>
            <p:ph type="ftr" sz="quarter" idx="11"/>
          </p:nvPr>
        </p:nvSpPr>
        <p:spPr/>
        <p:txBody>
          <a:bodyPr/>
          <a:lstStyle/>
          <a:p>
            <a:r>
              <a:rPr lang="en-NZ" smtClean="0"/>
              <a:t>Year 9 Science 2012</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962D2A-20B8-4309-84AB-389B90C51097}" type="datetime1">
              <a:rPr lang="en-NZ" smtClean="0"/>
              <a:t>10/07/2012</a:t>
            </a:fld>
            <a:endParaRPr lang="en-NZ"/>
          </a:p>
        </p:txBody>
      </p:sp>
      <p:sp>
        <p:nvSpPr>
          <p:cNvPr id="4" name="Footer Placeholder 3"/>
          <p:cNvSpPr>
            <a:spLocks noGrp="1"/>
          </p:cNvSpPr>
          <p:nvPr>
            <p:ph type="ftr" sz="quarter" idx="11"/>
          </p:nvPr>
        </p:nvSpPr>
        <p:spPr/>
        <p:txBody>
          <a:bodyPr/>
          <a:lstStyle/>
          <a:p>
            <a:r>
              <a:rPr lang="en-NZ" smtClean="0"/>
              <a:t>Year 9 Science 2012</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7E88097-102C-4204-BB39-BA32B724137A}" type="datetime1">
              <a:rPr lang="en-NZ" smtClean="0"/>
              <a:t>10/07/2012</a:t>
            </a:fld>
            <a:endParaRPr lang="en-NZ"/>
          </a:p>
        </p:txBody>
      </p:sp>
      <p:sp>
        <p:nvSpPr>
          <p:cNvPr id="3" name="Footer Placeholder 2"/>
          <p:cNvSpPr>
            <a:spLocks noGrp="1"/>
          </p:cNvSpPr>
          <p:nvPr>
            <p:ph type="ftr" sz="quarter" idx="11"/>
          </p:nvPr>
        </p:nvSpPr>
        <p:spPr/>
        <p:txBody>
          <a:bodyPr/>
          <a:lstStyle/>
          <a:p>
            <a:r>
              <a:rPr lang="en-NZ" smtClean="0"/>
              <a:t>Year 9 Science 2012</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FF4CA1-1984-489B-9A81-70F6353B48CF}" type="datetime1">
              <a:rPr lang="en-NZ" smtClean="0"/>
              <a:t>10/07/2012</a:t>
            </a:fld>
            <a:endParaRPr lang="en-NZ"/>
          </a:p>
        </p:txBody>
      </p:sp>
      <p:sp>
        <p:nvSpPr>
          <p:cNvPr id="6" name="Footer Placeholder 5"/>
          <p:cNvSpPr>
            <a:spLocks noGrp="1"/>
          </p:cNvSpPr>
          <p:nvPr>
            <p:ph type="ftr" sz="quarter" idx="11"/>
          </p:nvPr>
        </p:nvSpPr>
        <p:spPr/>
        <p:txBody>
          <a:bodyPr/>
          <a:lstStyle/>
          <a:p>
            <a:r>
              <a:rPr lang="en-NZ" smtClean="0"/>
              <a:t>Year 9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31D8D9-692E-459E-AC08-E29409849CBC}" type="datetime1">
              <a:rPr lang="en-NZ" smtClean="0"/>
              <a:t>10/07/2012</a:t>
            </a:fld>
            <a:endParaRPr lang="en-NZ"/>
          </a:p>
        </p:txBody>
      </p:sp>
      <p:sp>
        <p:nvSpPr>
          <p:cNvPr id="6" name="Footer Placeholder 5"/>
          <p:cNvSpPr>
            <a:spLocks noGrp="1"/>
          </p:cNvSpPr>
          <p:nvPr>
            <p:ph type="ftr" sz="quarter" idx="11"/>
          </p:nvPr>
        </p:nvSpPr>
        <p:spPr/>
        <p:txBody>
          <a:bodyPr/>
          <a:lstStyle/>
          <a:p>
            <a:r>
              <a:rPr lang="en-NZ" smtClean="0"/>
              <a:t>Year 9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6DAB49D-1969-4B4B-B35D-935619B9F5AC}" type="datetime1">
              <a:rPr lang="en-NZ" smtClean="0"/>
              <a:t>10/07/2012</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NZ" smtClean="0"/>
              <a:t>Year 9 Science 2012</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C:\science%20yr%2011\1.7%20Astronomy\space%20exploration%20and%20spatial%20relationships\day%20night%20earth.avi"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antwrp.gsfc.nasa.gov/apod/image/0111/mercury_mariner10.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en.wikipedia.org/wiki/Image:Ceres_optimized.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upload.wikimedia.org/wikipedia/commons/9/91/EightTNOs.pn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Image:Comet_P1_McNaught02_-_23-01-07.jpg" TargetMode="External"/><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en.wikipedia.org/wiki/Image:OrbitingCannonBalls.png"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4584" r="14888" b="-6250"/>
          <a:stretch/>
        </p:blipFill>
        <p:spPr bwMode="auto">
          <a:xfrm>
            <a:off x="-35225" y="0"/>
            <a:ext cx="9179226" cy="74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139" y="5085184"/>
            <a:ext cx="9144000" cy="144655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w="28575">
            <a:solidFill>
              <a:schemeClr val="tx1"/>
            </a:solidFill>
          </a:ln>
        </p:spPr>
        <p:txBody>
          <a:bodyPr wrap="square" rtlCol="0">
            <a:spAutoFit/>
          </a:bodyPr>
          <a:lstStyle/>
          <a:p>
            <a:pPr algn="ctr"/>
            <a:r>
              <a:rPr lang="en-NZ" sz="4400" b="1" dirty="0" smtClean="0"/>
              <a:t>Planet Earth and Beyond </a:t>
            </a:r>
            <a:r>
              <a:rPr lang="en-NZ" sz="4400" dirty="0" smtClean="0"/>
              <a:t>Year 9</a:t>
            </a:r>
          </a:p>
          <a:p>
            <a:pPr algn="ctr"/>
            <a:r>
              <a:rPr lang="en-NZ" sz="4400" dirty="0" smtClean="0"/>
              <a:t> Astronomy</a:t>
            </a:r>
            <a:endParaRPr lang="en-NZ" sz="4400" dirty="0"/>
          </a:p>
        </p:txBody>
      </p:sp>
      <p:sp>
        <p:nvSpPr>
          <p:cNvPr id="3" name="Slide Number Placeholder 2"/>
          <p:cNvSpPr>
            <a:spLocks noGrp="1"/>
          </p:cNvSpPr>
          <p:nvPr>
            <p:ph type="sldNum" sz="quarter" idx="12"/>
          </p:nvPr>
        </p:nvSpPr>
        <p:spPr>
          <a:xfrm>
            <a:off x="7008440" y="6492875"/>
            <a:ext cx="2133600" cy="365125"/>
          </a:xfrm>
        </p:spPr>
        <p:txBody>
          <a:bodyPr/>
          <a:lstStyle/>
          <a:p>
            <a:fld id="{A9733634-C35B-4CB9-8287-D9279767473E}" type="slidenum">
              <a:rPr lang="en-NZ" smtClean="0"/>
              <a:t>1</a:t>
            </a:fld>
            <a:endParaRPr lang="en-NZ"/>
          </a:p>
        </p:txBody>
      </p:sp>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6716"/>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10</a:t>
            </a:fld>
            <a:endParaRPr lang="en-NZ"/>
          </a:p>
        </p:txBody>
      </p:sp>
      <p:sp>
        <p:nvSpPr>
          <p:cNvPr id="4" name="TextBox 3"/>
          <p:cNvSpPr txBox="1"/>
          <p:nvPr/>
        </p:nvSpPr>
        <p:spPr>
          <a:xfrm>
            <a:off x="46754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Einstein and his theory of relativity</a:t>
            </a:r>
            <a:endParaRPr lang="en-NZ" sz="2000" b="1" dirty="0"/>
          </a:p>
        </p:txBody>
      </p:sp>
      <p:sp>
        <p:nvSpPr>
          <p:cNvPr id="6" name="Rectangle 5"/>
          <p:cNvSpPr/>
          <p:nvPr/>
        </p:nvSpPr>
        <p:spPr>
          <a:xfrm>
            <a:off x="8316416" y="5661248"/>
            <a:ext cx="827584" cy="1196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 Box 34"/>
          <p:cNvSpPr txBox="1">
            <a:spLocks noChangeArrowheads="1"/>
          </p:cNvSpPr>
          <p:nvPr/>
        </p:nvSpPr>
        <p:spPr bwMode="auto">
          <a:xfrm>
            <a:off x="5759624" y="3046642"/>
            <a:ext cx="3384376" cy="37856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de-DE" sz="2000" b="1" dirty="0">
                <a:solidFill>
                  <a:schemeClr val="bg1"/>
                </a:solidFill>
                <a:latin typeface="+mn-lt"/>
              </a:rPr>
              <a:t>Albert Einstein </a:t>
            </a:r>
            <a:r>
              <a:rPr lang="de-DE" sz="2000" dirty="0">
                <a:solidFill>
                  <a:schemeClr val="bg1"/>
                </a:solidFill>
                <a:latin typeface="+mn-lt"/>
              </a:rPr>
              <a:t>(1879-1955</a:t>
            </a:r>
            <a:r>
              <a:rPr lang="de-DE" sz="2000" dirty="0" smtClean="0">
                <a:solidFill>
                  <a:schemeClr val="bg1"/>
                </a:solidFill>
                <a:latin typeface="+mn-lt"/>
              </a:rPr>
              <a:t>) </a:t>
            </a:r>
            <a:r>
              <a:rPr lang="de-DE" sz="2000" dirty="0">
                <a:solidFill>
                  <a:schemeClr val="bg1"/>
                </a:solidFill>
                <a:latin typeface="+mn-lt"/>
              </a:rPr>
              <a:t>German-born American </a:t>
            </a:r>
            <a:r>
              <a:rPr lang="de-DE" sz="2000" dirty="0" smtClean="0">
                <a:solidFill>
                  <a:schemeClr val="bg1"/>
                </a:solidFill>
                <a:latin typeface="+mn-lt"/>
              </a:rPr>
              <a:t>physicist </a:t>
            </a:r>
            <a:r>
              <a:rPr lang="en-US" sz="2000" dirty="0" smtClean="0">
                <a:solidFill>
                  <a:schemeClr val="bg1"/>
                </a:solidFill>
                <a:latin typeface="+mn-lt"/>
              </a:rPr>
              <a:t>wrote the theory </a:t>
            </a:r>
            <a:r>
              <a:rPr lang="en-US" sz="2000" dirty="0">
                <a:solidFill>
                  <a:schemeClr val="bg1"/>
                </a:solidFill>
                <a:latin typeface="+mn-lt"/>
              </a:rPr>
              <a:t>of relativity </a:t>
            </a:r>
            <a:r>
              <a:rPr lang="en-US" sz="2000" dirty="0" smtClean="0">
                <a:solidFill>
                  <a:schemeClr val="bg1"/>
                </a:solidFill>
                <a:latin typeface="+mn-lt"/>
              </a:rPr>
              <a:t>where he states gravity </a:t>
            </a:r>
            <a:r>
              <a:rPr lang="en-US" sz="2000" dirty="0">
                <a:solidFill>
                  <a:schemeClr val="bg1"/>
                </a:solidFill>
                <a:latin typeface="+mn-lt"/>
              </a:rPr>
              <a:t>bends space-time and speed of light </a:t>
            </a:r>
            <a:r>
              <a:rPr lang="en-US" sz="2000" dirty="0" smtClean="0">
                <a:solidFill>
                  <a:schemeClr val="bg1"/>
                </a:solidFill>
                <a:latin typeface="+mn-lt"/>
              </a:rPr>
              <a:t>always travels at the same speed towards an observer no matter what speed the observer is moving. Einstein’s ideas helped to explain many of the mysteries about the universe.</a:t>
            </a:r>
            <a:endParaRPr lang="en-US" sz="2000" dirty="0">
              <a:solidFill>
                <a:schemeClr val="bg1"/>
              </a:solidFill>
              <a:latin typeface="+mn-lt"/>
            </a:endParaRPr>
          </a:p>
        </p:txBody>
      </p:sp>
    </p:spTree>
    <p:extLst>
      <p:ext uri="{BB962C8B-B14F-4D97-AF65-F5344CB8AC3E}">
        <p14:creationId xmlns:p14="http://schemas.microsoft.com/office/powerpoint/2010/main" val="596284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11</a:t>
            </a:fld>
            <a:endParaRPr lang="en-NZ"/>
          </a:p>
        </p:txBody>
      </p:sp>
      <p:sp>
        <p:nvSpPr>
          <p:cNvPr id="4" name="Text Box 38"/>
          <p:cNvSpPr txBox="1">
            <a:spLocks noChangeArrowheads="1"/>
          </p:cNvSpPr>
          <p:nvPr/>
        </p:nvSpPr>
        <p:spPr bwMode="auto">
          <a:xfrm>
            <a:off x="107504" y="1228110"/>
            <a:ext cx="2664296" cy="50167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Penzias and Wilson</a:t>
            </a:r>
            <a:r>
              <a:rPr lang="en-US" sz="2000" dirty="0">
                <a:latin typeface="+mn-lt"/>
              </a:rPr>
              <a:t> find background radiation </a:t>
            </a:r>
            <a:r>
              <a:rPr lang="en-US" sz="2000" dirty="0" smtClean="0">
                <a:latin typeface="+mn-lt"/>
              </a:rPr>
              <a:t>in 1964 using a radio telescope, as </a:t>
            </a:r>
            <a:r>
              <a:rPr lang="en-US" sz="2000" dirty="0">
                <a:latin typeface="+mn-lt"/>
              </a:rPr>
              <a:t>evidence for </a:t>
            </a:r>
            <a:r>
              <a:rPr lang="en-US" sz="2000" b="1" dirty="0" smtClean="0">
                <a:latin typeface="+mn-lt"/>
              </a:rPr>
              <a:t>Big Bang </a:t>
            </a:r>
            <a:r>
              <a:rPr lang="en-US" sz="2000" dirty="0" smtClean="0">
                <a:latin typeface="+mn-lt"/>
              </a:rPr>
              <a:t>model. The microwaves they discovered are from the left over EM radiation waves first released from the Big Bang. The Big Bang theory for the origin of the universe now becomes widely accepted.</a:t>
            </a:r>
            <a:endParaRPr lang="en-US" sz="2000" dirty="0">
              <a:latin typeface="+mn-lt"/>
            </a:endParaRPr>
          </a:p>
        </p:txBody>
      </p:sp>
      <p:sp>
        <p:nvSpPr>
          <p:cNvPr id="5" name="TextBox 4"/>
          <p:cNvSpPr txBox="1"/>
          <p:nvPr/>
        </p:nvSpPr>
        <p:spPr>
          <a:xfrm>
            <a:off x="467544" y="41101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Penzias and Wilson and their evidence for the Big Bang theory</a:t>
            </a:r>
            <a:endParaRPr lang="en-NZ" sz="20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035359"/>
            <a:ext cx="6300192" cy="522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888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ace1_jpg"/>
          <p:cNvPicPr>
            <a:picLocks noChangeAspect="1" noChangeArrowheads="1"/>
          </p:cNvPicPr>
          <p:nvPr/>
        </p:nvPicPr>
        <p:blipFill>
          <a:blip r:embed="rId2">
            <a:extLst>
              <a:ext uri="{28A0092B-C50C-407E-A947-70E740481C1C}">
                <a14:useLocalDpi xmlns:a14="http://schemas.microsoft.com/office/drawing/2010/main" val="0"/>
              </a:ext>
            </a:extLst>
          </a:blip>
          <a:srcRect b="33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12</a:t>
            </a:fld>
            <a:endParaRPr lang="en-NZ"/>
          </a:p>
        </p:txBody>
      </p:sp>
      <p:sp>
        <p:nvSpPr>
          <p:cNvPr id="4" name="TextBox 3"/>
          <p:cNvSpPr txBox="1"/>
          <p:nvPr/>
        </p:nvSpPr>
        <p:spPr>
          <a:xfrm>
            <a:off x="467544" y="12314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Knowledge </a:t>
            </a:r>
            <a:r>
              <a:rPr lang="en-NZ" sz="2000" b="1" dirty="0"/>
              <a:t>about our Earth and its place in the Solar System has accumulated by Scientists over thousands of years</a:t>
            </a:r>
          </a:p>
        </p:txBody>
      </p:sp>
      <p:sp>
        <p:nvSpPr>
          <p:cNvPr id="6" name="Line 5"/>
          <p:cNvSpPr>
            <a:spLocks noChangeShapeType="1"/>
          </p:cNvSpPr>
          <p:nvPr/>
        </p:nvSpPr>
        <p:spPr bwMode="auto">
          <a:xfrm>
            <a:off x="-324544" y="3505200"/>
            <a:ext cx="9239944" cy="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7"/>
          <p:cNvSpPr txBox="1">
            <a:spLocks noChangeArrowheads="1"/>
          </p:cNvSpPr>
          <p:nvPr/>
        </p:nvSpPr>
        <p:spPr bwMode="auto">
          <a:xfrm>
            <a:off x="381000" y="1066800"/>
            <a:ext cx="2209800" cy="17526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Eratosthenes </a:t>
            </a:r>
            <a:r>
              <a:rPr lang="en-US" dirty="0">
                <a:solidFill>
                  <a:schemeClr val="bg1"/>
                </a:solidFill>
                <a:latin typeface="+mn-lt"/>
              </a:rPr>
              <a:t>measures size of earth ~ 40,000km  and distance to moon using </a:t>
            </a:r>
            <a:r>
              <a:rPr lang="en-US" dirty="0" err="1">
                <a:solidFill>
                  <a:schemeClr val="bg1"/>
                </a:solidFill>
                <a:latin typeface="+mn-lt"/>
              </a:rPr>
              <a:t>pythagoras</a:t>
            </a:r>
            <a:r>
              <a:rPr lang="en-US" dirty="0">
                <a:solidFill>
                  <a:schemeClr val="bg1"/>
                </a:solidFill>
                <a:latin typeface="+mn-lt"/>
              </a:rPr>
              <a:t>’ theory</a:t>
            </a:r>
          </a:p>
        </p:txBody>
      </p:sp>
      <p:sp>
        <p:nvSpPr>
          <p:cNvPr id="9" name="Text Box 8"/>
          <p:cNvSpPr txBox="1">
            <a:spLocks noChangeArrowheads="1"/>
          </p:cNvSpPr>
          <p:nvPr/>
        </p:nvSpPr>
        <p:spPr bwMode="auto">
          <a:xfrm>
            <a:off x="228600" y="3581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276</a:t>
            </a:r>
            <a:r>
              <a:rPr lang="en-US" sz="1400">
                <a:solidFill>
                  <a:schemeClr val="bg1"/>
                </a:solidFill>
              </a:rPr>
              <a:t>BC</a:t>
            </a:r>
          </a:p>
        </p:txBody>
      </p:sp>
      <p:sp>
        <p:nvSpPr>
          <p:cNvPr id="10" name="Oval 9"/>
          <p:cNvSpPr>
            <a:spLocks noChangeArrowheads="1"/>
          </p:cNvSpPr>
          <p:nvPr/>
        </p:nvSpPr>
        <p:spPr bwMode="auto">
          <a:xfrm>
            <a:off x="5334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Line 10"/>
          <p:cNvSpPr>
            <a:spLocks noChangeShapeType="1"/>
          </p:cNvSpPr>
          <p:nvPr/>
        </p:nvSpPr>
        <p:spPr bwMode="auto">
          <a:xfrm flipH="1">
            <a:off x="609600" y="2895600"/>
            <a:ext cx="152400" cy="457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Oval 11"/>
          <p:cNvSpPr>
            <a:spLocks noChangeArrowheads="1"/>
          </p:cNvSpPr>
          <p:nvPr/>
        </p:nvSpPr>
        <p:spPr bwMode="auto">
          <a:xfrm>
            <a:off x="7620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 Box 12"/>
          <p:cNvSpPr txBox="1">
            <a:spLocks noChangeArrowheads="1"/>
          </p:cNvSpPr>
          <p:nvPr/>
        </p:nvSpPr>
        <p:spPr bwMode="auto">
          <a:xfrm>
            <a:off x="1066800" y="4267200"/>
            <a:ext cx="2133600" cy="24399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Aristarchus</a:t>
            </a:r>
            <a:r>
              <a:rPr lang="en-US" dirty="0">
                <a:solidFill>
                  <a:schemeClr val="bg1"/>
                </a:solidFill>
                <a:latin typeface="+mn-lt"/>
              </a:rPr>
              <a:t> estimates size and distance of sun ~ 150 million km away and 35x earths diameter</a:t>
            </a:r>
          </a:p>
          <a:p>
            <a:pPr eaLnBrk="1" hangingPunct="1">
              <a:spcBef>
                <a:spcPct val="50000"/>
              </a:spcBef>
            </a:pPr>
            <a:r>
              <a:rPr lang="en-US" dirty="0">
                <a:solidFill>
                  <a:schemeClr val="bg1"/>
                </a:solidFill>
                <a:latin typeface="+mn-lt"/>
              </a:rPr>
              <a:t>+ </a:t>
            </a:r>
            <a:r>
              <a:rPr lang="en-US" b="1" dirty="0">
                <a:solidFill>
                  <a:schemeClr val="bg1"/>
                </a:solidFill>
                <a:latin typeface="+mn-lt"/>
              </a:rPr>
              <a:t>Sun Centered</a:t>
            </a:r>
            <a:r>
              <a:rPr lang="en-US" dirty="0">
                <a:solidFill>
                  <a:schemeClr val="bg1"/>
                </a:solidFill>
                <a:latin typeface="+mn-lt"/>
              </a:rPr>
              <a:t> theory</a:t>
            </a:r>
          </a:p>
        </p:txBody>
      </p:sp>
      <p:sp>
        <p:nvSpPr>
          <p:cNvPr id="14" name="Line 13"/>
          <p:cNvSpPr>
            <a:spLocks noChangeShapeType="1"/>
          </p:cNvSpPr>
          <p:nvPr/>
        </p:nvSpPr>
        <p:spPr bwMode="auto">
          <a:xfrm flipH="1" flipV="1">
            <a:off x="914400" y="3657600"/>
            <a:ext cx="533400" cy="609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4"/>
          <p:cNvSpPr>
            <a:spLocks noChangeArrowheads="1"/>
          </p:cNvSpPr>
          <p:nvPr/>
        </p:nvSpPr>
        <p:spPr bwMode="auto">
          <a:xfrm>
            <a:off x="1066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Oval 15"/>
          <p:cNvSpPr>
            <a:spLocks noChangeArrowheads="1"/>
          </p:cNvSpPr>
          <p:nvPr/>
        </p:nvSpPr>
        <p:spPr bwMode="auto">
          <a:xfrm>
            <a:off x="1447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Text Box 16"/>
          <p:cNvSpPr txBox="1">
            <a:spLocks noChangeArrowheads="1"/>
          </p:cNvSpPr>
          <p:nvPr/>
        </p:nvSpPr>
        <p:spPr bwMode="auto">
          <a:xfrm>
            <a:off x="1219200" y="3581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a:t>
            </a:r>
            <a:r>
              <a:rPr lang="en-US" sz="1400">
                <a:solidFill>
                  <a:schemeClr val="bg1"/>
                </a:solidFill>
              </a:rPr>
              <a:t>AD</a:t>
            </a:r>
          </a:p>
        </p:txBody>
      </p:sp>
      <p:sp>
        <p:nvSpPr>
          <p:cNvPr id="18" name="Text Box 17"/>
          <p:cNvSpPr txBox="1">
            <a:spLocks noChangeArrowheads="1"/>
          </p:cNvSpPr>
          <p:nvPr/>
        </p:nvSpPr>
        <p:spPr bwMode="auto">
          <a:xfrm>
            <a:off x="2895600" y="1066800"/>
            <a:ext cx="1219200" cy="203132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Ptolemy</a:t>
            </a:r>
            <a:r>
              <a:rPr lang="en-US" dirty="0">
                <a:solidFill>
                  <a:schemeClr val="bg1"/>
                </a:solidFill>
                <a:latin typeface="+mn-lt"/>
              </a:rPr>
              <a:t> wrongly states earth in the middle of solar system</a:t>
            </a:r>
          </a:p>
        </p:txBody>
      </p:sp>
      <p:sp>
        <p:nvSpPr>
          <p:cNvPr id="19" name="Line 18"/>
          <p:cNvSpPr>
            <a:spLocks noChangeShapeType="1"/>
          </p:cNvSpPr>
          <p:nvPr/>
        </p:nvSpPr>
        <p:spPr bwMode="auto">
          <a:xfrm flipH="1">
            <a:off x="1143000" y="2895600"/>
            <a:ext cx="1752600" cy="457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Oval 19"/>
          <p:cNvSpPr>
            <a:spLocks noChangeArrowheads="1"/>
          </p:cNvSpPr>
          <p:nvPr/>
        </p:nvSpPr>
        <p:spPr bwMode="auto">
          <a:xfrm>
            <a:off x="4495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Text Box 20"/>
          <p:cNvSpPr txBox="1">
            <a:spLocks noChangeArrowheads="1"/>
          </p:cNvSpPr>
          <p:nvPr/>
        </p:nvSpPr>
        <p:spPr bwMode="auto">
          <a:xfrm>
            <a:off x="4114800" y="29718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1514</a:t>
            </a:r>
            <a:r>
              <a:rPr lang="en-US" sz="1400">
                <a:solidFill>
                  <a:schemeClr val="bg1"/>
                </a:solidFill>
              </a:rPr>
              <a:t>AD</a:t>
            </a:r>
          </a:p>
        </p:txBody>
      </p:sp>
      <p:sp>
        <p:nvSpPr>
          <p:cNvPr id="22" name="Text Box 21"/>
          <p:cNvSpPr txBox="1">
            <a:spLocks noChangeArrowheads="1"/>
          </p:cNvSpPr>
          <p:nvPr/>
        </p:nvSpPr>
        <p:spPr bwMode="auto">
          <a:xfrm>
            <a:off x="3429000" y="4267200"/>
            <a:ext cx="2133600" cy="147796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Copernicus</a:t>
            </a:r>
            <a:r>
              <a:rPr lang="en-US" dirty="0">
                <a:solidFill>
                  <a:schemeClr val="bg1"/>
                </a:solidFill>
                <a:latin typeface="+mn-lt"/>
              </a:rPr>
              <a:t> states that the sun is at the </a:t>
            </a:r>
            <a:r>
              <a:rPr lang="en-US" dirty="0" err="1">
                <a:solidFill>
                  <a:schemeClr val="bg1"/>
                </a:solidFill>
                <a:latin typeface="+mn-lt"/>
              </a:rPr>
              <a:t>centre</a:t>
            </a:r>
            <a:r>
              <a:rPr lang="en-US" dirty="0">
                <a:solidFill>
                  <a:schemeClr val="bg1"/>
                </a:solidFill>
                <a:latin typeface="+mn-lt"/>
              </a:rPr>
              <a:t> and gives scientific evidence</a:t>
            </a:r>
          </a:p>
        </p:txBody>
      </p:sp>
      <p:sp>
        <p:nvSpPr>
          <p:cNvPr id="23" name="Line 22"/>
          <p:cNvSpPr>
            <a:spLocks noChangeShapeType="1"/>
          </p:cNvSpPr>
          <p:nvPr/>
        </p:nvSpPr>
        <p:spPr bwMode="auto">
          <a:xfrm flipV="1">
            <a:off x="4114800" y="3581400"/>
            <a:ext cx="381000" cy="685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Oval 23"/>
          <p:cNvSpPr>
            <a:spLocks noChangeArrowheads="1"/>
          </p:cNvSpPr>
          <p:nvPr/>
        </p:nvSpPr>
        <p:spPr bwMode="auto">
          <a:xfrm>
            <a:off x="5257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24"/>
          <p:cNvSpPr txBox="1">
            <a:spLocks noChangeArrowheads="1"/>
          </p:cNvSpPr>
          <p:nvPr/>
        </p:nvSpPr>
        <p:spPr bwMode="auto">
          <a:xfrm>
            <a:off x="4876800" y="3581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1609</a:t>
            </a:r>
            <a:r>
              <a:rPr lang="en-US" sz="1400">
                <a:solidFill>
                  <a:schemeClr val="bg1"/>
                </a:solidFill>
              </a:rPr>
              <a:t>AD</a:t>
            </a:r>
          </a:p>
        </p:txBody>
      </p:sp>
      <p:sp>
        <p:nvSpPr>
          <p:cNvPr id="26" name="Text Box 25"/>
          <p:cNvSpPr txBox="1">
            <a:spLocks noChangeArrowheads="1"/>
          </p:cNvSpPr>
          <p:nvPr/>
        </p:nvSpPr>
        <p:spPr bwMode="auto">
          <a:xfrm>
            <a:off x="4419600" y="1066800"/>
            <a:ext cx="1447800" cy="17526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err="1">
                <a:solidFill>
                  <a:schemeClr val="bg1"/>
                </a:solidFill>
                <a:latin typeface="+mn-lt"/>
              </a:rPr>
              <a:t>Kepler</a:t>
            </a:r>
            <a:r>
              <a:rPr lang="en-US" b="1" dirty="0">
                <a:solidFill>
                  <a:schemeClr val="bg1"/>
                </a:solidFill>
                <a:latin typeface="+mn-lt"/>
              </a:rPr>
              <a:t> </a:t>
            </a:r>
            <a:r>
              <a:rPr lang="en-US" dirty="0">
                <a:solidFill>
                  <a:schemeClr val="bg1"/>
                </a:solidFill>
                <a:latin typeface="+mn-lt"/>
              </a:rPr>
              <a:t>discovers planets move in </a:t>
            </a:r>
            <a:r>
              <a:rPr lang="en-US" dirty="0" err="1">
                <a:solidFill>
                  <a:schemeClr val="bg1"/>
                </a:solidFill>
                <a:latin typeface="+mn-lt"/>
              </a:rPr>
              <a:t>eliptical</a:t>
            </a:r>
            <a:r>
              <a:rPr lang="en-US" dirty="0">
                <a:solidFill>
                  <a:schemeClr val="bg1"/>
                </a:solidFill>
                <a:latin typeface="+mn-lt"/>
              </a:rPr>
              <a:t> paths</a:t>
            </a:r>
          </a:p>
        </p:txBody>
      </p:sp>
      <p:sp>
        <p:nvSpPr>
          <p:cNvPr id="27" name="Line 26"/>
          <p:cNvSpPr>
            <a:spLocks noChangeShapeType="1"/>
          </p:cNvSpPr>
          <p:nvPr/>
        </p:nvSpPr>
        <p:spPr bwMode="auto">
          <a:xfrm>
            <a:off x="5181600" y="2819400"/>
            <a:ext cx="152400" cy="609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Oval 27"/>
          <p:cNvSpPr>
            <a:spLocks noChangeArrowheads="1"/>
          </p:cNvSpPr>
          <p:nvPr/>
        </p:nvSpPr>
        <p:spPr bwMode="auto">
          <a:xfrm>
            <a:off x="55626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9" name="Text Box 28"/>
          <p:cNvSpPr txBox="1">
            <a:spLocks noChangeArrowheads="1"/>
          </p:cNvSpPr>
          <p:nvPr/>
        </p:nvSpPr>
        <p:spPr bwMode="auto">
          <a:xfrm>
            <a:off x="5791200" y="4038600"/>
            <a:ext cx="1219200" cy="22987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Galileo </a:t>
            </a:r>
            <a:r>
              <a:rPr lang="en-US" dirty="0">
                <a:solidFill>
                  <a:schemeClr val="bg1"/>
                </a:solidFill>
                <a:latin typeface="+mn-lt"/>
              </a:rPr>
              <a:t>uses telescope to prove earth moves around sun</a:t>
            </a:r>
          </a:p>
        </p:txBody>
      </p:sp>
      <p:sp>
        <p:nvSpPr>
          <p:cNvPr id="30" name="Line 29"/>
          <p:cNvSpPr>
            <a:spLocks noChangeShapeType="1"/>
          </p:cNvSpPr>
          <p:nvPr/>
        </p:nvSpPr>
        <p:spPr bwMode="auto">
          <a:xfrm flipH="1" flipV="1">
            <a:off x="5638800" y="3581400"/>
            <a:ext cx="457200" cy="4572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1" name="Oval 30"/>
          <p:cNvSpPr>
            <a:spLocks noChangeArrowheads="1"/>
          </p:cNvSpPr>
          <p:nvPr/>
        </p:nvSpPr>
        <p:spPr bwMode="auto">
          <a:xfrm>
            <a:off x="58674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2" name="Text Box 31"/>
          <p:cNvSpPr txBox="1">
            <a:spLocks noChangeArrowheads="1"/>
          </p:cNvSpPr>
          <p:nvPr/>
        </p:nvSpPr>
        <p:spPr bwMode="auto">
          <a:xfrm>
            <a:off x="6019800" y="1371600"/>
            <a:ext cx="1143000" cy="92551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smtClean="0">
                <a:solidFill>
                  <a:schemeClr val="bg1"/>
                </a:solidFill>
                <a:latin typeface="+mn-lt"/>
              </a:rPr>
              <a:t>Newton’s</a:t>
            </a:r>
            <a:r>
              <a:rPr lang="en-US" dirty="0" smtClean="0">
                <a:solidFill>
                  <a:schemeClr val="bg1"/>
                </a:solidFill>
                <a:latin typeface="+mn-lt"/>
              </a:rPr>
              <a:t> </a:t>
            </a:r>
            <a:r>
              <a:rPr lang="en-US" dirty="0">
                <a:solidFill>
                  <a:schemeClr val="bg1"/>
                </a:solidFill>
                <a:latin typeface="+mn-lt"/>
              </a:rPr>
              <a:t>law of gravity</a:t>
            </a:r>
          </a:p>
        </p:txBody>
      </p:sp>
      <p:sp>
        <p:nvSpPr>
          <p:cNvPr id="33" name="Line 32"/>
          <p:cNvSpPr>
            <a:spLocks noChangeShapeType="1"/>
          </p:cNvSpPr>
          <p:nvPr/>
        </p:nvSpPr>
        <p:spPr bwMode="auto">
          <a:xfrm flipH="1">
            <a:off x="5943600" y="2286000"/>
            <a:ext cx="762000" cy="10668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4" name="Oval 33"/>
          <p:cNvSpPr>
            <a:spLocks noChangeArrowheads="1"/>
          </p:cNvSpPr>
          <p:nvPr/>
        </p:nvSpPr>
        <p:spPr bwMode="auto">
          <a:xfrm>
            <a:off x="68580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5" name="Text Box 34"/>
          <p:cNvSpPr txBox="1">
            <a:spLocks noChangeArrowheads="1"/>
          </p:cNvSpPr>
          <p:nvPr/>
        </p:nvSpPr>
        <p:spPr bwMode="auto">
          <a:xfrm>
            <a:off x="7315200" y="4038600"/>
            <a:ext cx="1600200" cy="22987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err="1">
                <a:solidFill>
                  <a:schemeClr val="bg1"/>
                </a:solidFill>
                <a:latin typeface="+mn-lt"/>
              </a:rPr>
              <a:t>Einsteins</a:t>
            </a:r>
            <a:r>
              <a:rPr lang="en-US" b="1" dirty="0">
                <a:solidFill>
                  <a:schemeClr val="bg1"/>
                </a:solidFill>
                <a:latin typeface="+mn-lt"/>
              </a:rPr>
              <a:t>’</a:t>
            </a:r>
            <a:r>
              <a:rPr lang="en-US" dirty="0">
                <a:solidFill>
                  <a:schemeClr val="bg1"/>
                </a:solidFill>
                <a:latin typeface="+mn-lt"/>
              </a:rPr>
              <a:t> theory of relativity – gravity bends space-time and speed of light relative to observer</a:t>
            </a:r>
          </a:p>
        </p:txBody>
      </p:sp>
      <p:sp>
        <p:nvSpPr>
          <p:cNvPr id="36" name="Text Box 35"/>
          <p:cNvSpPr txBox="1">
            <a:spLocks noChangeArrowheads="1"/>
          </p:cNvSpPr>
          <p:nvPr/>
        </p:nvSpPr>
        <p:spPr bwMode="auto">
          <a:xfrm>
            <a:off x="6477000" y="3048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1915</a:t>
            </a:r>
            <a:r>
              <a:rPr lang="en-US" sz="1400">
                <a:solidFill>
                  <a:schemeClr val="bg1"/>
                </a:solidFill>
              </a:rPr>
              <a:t>AD</a:t>
            </a:r>
          </a:p>
        </p:txBody>
      </p:sp>
      <p:sp>
        <p:nvSpPr>
          <p:cNvPr id="37" name="Line 36"/>
          <p:cNvSpPr>
            <a:spLocks noChangeShapeType="1"/>
          </p:cNvSpPr>
          <p:nvPr/>
        </p:nvSpPr>
        <p:spPr bwMode="auto">
          <a:xfrm flipH="1" flipV="1">
            <a:off x="7010400" y="3581400"/>
            <a:ext cx="914400" cy="381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 name="Oval 37"/>
          <p:cNvSpPr>
            <a:spLocks noChangeArrowheads="1"/>
          </p:cNvSpPr>
          <p:nvPr/>
        </p:nvSpPr>
        <p:spPr bwMode="auto">
          <a:xfrm>
            <a:off x="80772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9" name="Text Box 38"/>
          <p:cNvSpPr txBox="1">
            <a:spLocks noChangeArrowheads="1"/>
          </p:cNvSpPr>
          <p:nvPr/>
        </p:nvSpPr>
        <p:spPr bwMode="auto">
          <a:xfrm>
            <a:off x="7391400" y="990600"/>
            <a:ext cx="1524000" cy="20240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Penzias and Wilson</a:t>
            </a:r>
            <a:r>
              <a:rPr lang="en-US" dirty="0">
                <a:solidFill>
                  <a:schemeClr val="bg1"/>
                </a:solidFill>
                <a:latin typeface="+mn-lt"/>
              </a:rPr>
              <a:t> find background radiation as evidence for big bang model</a:t>
            </a:r>
          </a:p>
        </p:txBody>
      </p:sp>
      <p:sp>
        <p:nvSpPr>
          <p:cNvPr id="40" name="Text Box 39"/>
          <p:cNvSpPr txBox="1">
            <a:spLocks noChangeArrowheads="1"/>
          </p:cNvSpPr>
          <p:nvPr/>
        </p:nvSpPr>
        <p:spPr bwMode="auto">
          <a:xfrm>
            <a:off x="8596086" y="6471784"/>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solidFill>
                  <a:schemeClr val="bg1"/>
                </a:solidFill>
                <a:latin typeface="Blackadder ITC" pitchFamily="82" charset="0"/>
              </a:rPr>
              <a:t>Gaze</a:t>
            </a:r>
            <a:endParaRPr lang="en-US">
              <a:solidFill>
                <a:schemeClr val="bg1"/>
              </a:solidFill>
            </a:endParaRPr>
          </a:p>
        </p:txBody>
      </p:sp>
      <p:sp>
        <p:nvSpPr>
          <p:cNvPr id="41" name="Text Box 40"/>
          <p:cNvSpPr txBox="1">
            <a:spLocks noChangeArrowheads="1"/>
          </p:cNvSpPr>
          <p:nvPr/>
        </p:nvSpPr>
        <p:spPr bwMode="auto">
          <a:xfrm>
            <a:off x="8367486" y="6471784"/>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solidFill>
                  <a:schemeClr val="bg1"/>
                </a:solidFill>
                <a:latin typeface="Blackadder ITC" pitchFamily="82" charset="0"/>
              </a:rPr>
              <a:t>SJ</a:t>
            </a:r>
            <a:endParaRPr lang="en-US">
              <a:solidFill>
                <a:schemeClr val="bg1"/>
              </a:solidFill>
            </a:endParaRPr>
          </a:p>
        </p:txBody>
      </p:sp>
      <p:sp>
        <p:nvSpPr>
          <p:cNvPr id="42" name="Oval 41"/>
          <p:cNvSpPr>
            <a:spLocks noChangeArrowheads="1"/>
          </p:cNvSpPr>
          <p:nvPr/>
        </p:nvSpPr>
        <p:spPr bwMode="auto">
          <a:xfrm>
            <a:off x="8443686" y="6471784"/>
            <a:ext cx="533400" cy="2286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046688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1249" r="-1"/>
          <a:stretch/>
        </p:blipFill>
        <p:spPr bwMode="auto">
          <a:xfrm>
            <a:off x="0" y="0"/>
            <a:ext cx="9144000" cy="68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260648"/>
            <a:ext cx="8208912" cy="707886"/>
          </a:xfrm>
          <a:prstGeom prst="rect">
            <a:avLst/>
          </a:prstGeom>
          <a:solidFill>
            <a:schemeClr val="bg2"/>
          </a:solidFill>
          <a:ln>
            <a:solidFill>
              <a:schemeClr val="tx1"/>
            </a:solidFill>
          </a:ln>
        </p:spPr>
        <p:txBody>
          <a:bodyPr wrap="square" rtlCol="0">
            <a:spAutoFit/>
          </a:bodyPr>
          <a:lstStyle/>
          <a:p>
            <a:pPr algn="ctr"/>
            <a:r>
              <a:rPr lang="en-NZ" sz="2000" b="1" dirty="0"/>
              <a:t>The Big Bang Theory is currently accepted explanation of the beginning of the universe</a:t>
            </a:r>
          </a:p>
        </p:txBody>
      </p:sp>
      <p:sp>
        <p:nvSpPr>
          <p:cNvPr id="5" name="Text Box 4"/>
          <p:cNvSpPr txBox="1">
            <a:spLocks noChangeArrowheads="1"/>
          </p:cNvSpPr>
          <p:nvPr/>
        </p:nvSpPr>
        <p:spPr bwMode="auto">
          <a:xfrm>
            <a:off x="26134" y="4919008"/>
            <a:ext cx="90103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The </a:t>
            </a: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Big Bang theory states that the universe started as just an extremely concentrated point of energy. This began to expand extremely rapidly in all directions and matter formed out of the energy. All the </a:t>
            </a:r>
            <a:r>
              <a:rPr kumimoji="0" lang="en-US" sz="2000" b="0" i="0" strike="noStrike" kern="0" cap="none" spc="0" normalizeH="0" baseline="0" noProof="0" dirty="0" smtClean="0">
                <a:ln>
                  <a:noFill/>
                </a:ln>
                <a:solidFill>
                  <a:schemeClr val="bg1"/>
                </a:solidFill>
                <a:effectLst/>
                <a:uLnTx/>
                <a:uFillTx/>
                <a:latin typeface="+mn-lt"/>
                <a:cs typeface="Calibri" pitchFamily="34" charset="0"/>
              </a:rPr>
              <a:t>sub-atomic </a:t>
            </a: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particles in the universe were made in the first few </a:t>
            </a: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minutes. As </a:t>
            </a: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the universe cooled the sub-atomic particles formed Hydrogen and Helium atoms. This matter formed the raw material for stars and galaxies. </a:t>
            </a:r>
          </a:p>
        </p:txBody>
      </p:sp>
      <p:sp>
        <p:nvSpPr>
          <p:cNvPr id="6" name="Rectangle 5"/>
          <p:cNvSpPr/>
          <p:nvPr/>
        </p:nvSpPr>
        <p:spPr>
          <a:xfrm>
            <a:off x="5508104" y="1124744"/>
            <a:ext cx="3320108" cy="1323439"/>
          </a:xfrm>
          <a:prstGeom prst="rect">
            <a:avLst/>
          </a:prstGeom>
        </p:spPr>
        <p:txBody>
          <a:bodyPr wrap="square">
            <a:spAutoFit/>
          </a:bodyPr>
          <a:lstStyle/>
          <a:p>
            <a:r>
              <a:rPr lang="en-NZ" sz="2000" dirty="0">
                <a:solidFill>
                  <a:schemeClr val="bg1"/>
                </a:solidFill>
              </a:rPr>
              <a:t>Most astronomers believe that the universe came into existence in a single moment – called the Big Bang theory.</a:t>
            </a:r>
          </a:p>
        </p:txBody>
      </p:sp>
    </p:spTree>
    <p:extLst>
      <p:ext uri="{BB962C8B-B14F-4D97-AF65-F5344CB8AC3E}">
        <p14:creationId xmlns:p14="http://schemas.microsoft.com/office/powerpoint/2010/main" val="3454724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14</a:t>
            </a:fld>
            <a:endParaRPr lang="en-NZ"/>
          </a:p>
        </p:txBody>
      </p:sp>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548"/>
          <a:stretch/>
        </p:blipFill>
        <p:spPr bwMode="auto">
          <a:xfrm>
            <a:off x="899592" y="634373"/>
            <a:ext cx="7913737" cy="620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266640"/>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Big Bang </a:t>
            </a:r>
            <a:r>
              <a:rPr lang="en-NZ" sz="2000" b="1" dirty="0" smtClean="0"/>
              <a:t>Theory</a:t>
            </a:r>
            <a:endParaRPr lang="en-NZ" sz="2000" b="1" dirty="0"/>
          </a:p>
        </p:txBody>
      </p:sp>
    </p:spTree>
    <p:extLst>
      <p:ext uri="{BB962C8B-B14F-4D97-AF65-F5344CB8AC3E}">
        <p14:creationId xmlns:p14="http://schemas.microsoft.com/office/powerpoint/2010/main" val="2205017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15</a:t>
            </a:fld>
            <a:endParaRPr lang="en-NZ"/>
          </a:p>
        </p:txBody>
      </p:sp>
      <p:pic>
        <p:nvPicPr>
          <p:cNvPr id="8"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2042"/>
          <a:stretch>
            <a:fillRect/>
          </a:stretch>
        </p:blipFill>
        <p:spPr bwMode="auto">
          <a:xfrm>
            <a:off x="1828800" y="1385685"/>
            <a:ext cx="5486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675456" y="5301208"/>
            <a:ext cx="8001000" cy="1323975"/>
          </a:xfrm>
          <a:prstGeom prst="rect">
            <a:avLst/>
          </a:prstGeom>
          <a:solidFill>
            <a:schemeClr val="bg1"/>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Evidence supporting the ‘Big Bang’ theory</a:t>
            </a:r>
          </a:p>
          <a:p>
            <a:pPr eaLnBrk="1" hangingPunct="1">
              <a:spcBef>
                <a:spcPct val="50000"/>
              </a:spcBef>
            </a:pPr>
            <a:r>
              <a:rPr lang="en-US" sz="2000" dirty="0">
                <a:latin typeface="+mn-lt"/>
              </a:rPr>
              <a:t>&gt;Greater ‘red shift’ in further away galaxies – they are traveling faster</a:t>
            </a:r>
          </a:p>
          <a:p>
            <a:pPr eaLnBrk="1" hangingPunct="1">
              <a:spcBef>
                <a:spcPct val="50000"/>
              </a:spcBef>
            </a:pPr>
            <a:r>
              <a:rPr lang="en-US" sz="2000" dirty="0">
                <a:latin typeface="+mn-lt"/>
              </a:rPr>
              <a:t>&gt;background microwave radiation from all directions</a:t>
            </a:r>
            <a:r>
              <a:rPr lang="en-US" dirty="0">
                <a:latin typeface="+mn-lt"/>
              </a:rPr>
              <a:t> </a:t>
            </a:r>
          </a:p>
        </p:txBody>
      </p:sp>
      <p:sp>
        <p:nvSpPr>
          <p:cNvPr id="10" name="Text Box 7"/>
          <p:cNvSpPr txBox="1">
            <a:spLocks noChangeArrowheads="1"/>
          </p:cNvSpPr>
          <p:nvPr/>
        </p:nvSpPr>
        <p:spPr bwMode="auto">
          <a:xfrm>
            <a:off x="708159" y="4065299"/>
            <a:ext cx="77579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latin typeface="+mn-lt"/>
              </a:rPr>
              <a:t>A balloon blown </a:t>
            </a:r>
            <a:r>
              <a:rPr lang="en-NZ" sz="2000" dirty="0">
                <a:latin typeface="+mn-lt"/>
              </a:rPr>
              <a:t>up </a:t>
            </a:r>
            <a:r>
              <a:rPr lang="en-NZ" sz="2000" dirty="0" smtClean="0">
                <a:latin typeface="+mn-lt"/>
              </a:rPr>
              <a:t>demonstrates how matter and eventually all galaxies were moved </a:t>
            </a:r>
            <a:r>
              <a:rPr lang="en-NZ" sz="2000" dirty="0">
                <a:latin typeface="+mn-lt"/>
              </a:rPr>
              <a:t>further </a:t>
            </a:r>
            <a:r>
              <a:rPr lang="en-NZ" sz="2000" dirty="0" smtClean="0">
                <a:latin typeface="+mn-lt"/>
              </a:rPr>
              <a:t>apart during the rapid expansion period straight after the Big Bang.</a:t>
            </a:r>
            <a:endParaRPr lang="en-US" sz="2000" dirty="0">
              <a:latin typeface="+mn-lt"/>
            </a:endParaRPr>
          </a:p>
        </p:txBody>
      </p:sp>
      <p:sp>
        <p:nvSpPr>
          <p:cNvPr id="14" name="TextBox 1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The Big Bang Theory is currently accepted explanation of the beginning of the universe</a:t>
            </a:r>
          </a:p>
        </p:txBody>
      </p:sp>
    </p:spTree>
    <p:extLst>
      <p:ext uri="{BB962C8B-B14F-4D97-AF65-F5344CB8AC3E}">
        <p14:creationId xmlns:p14="http://schemas.microsoft.com/office/powerpoint/2010/main" val="1188579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41"/>
          <a:stretch/>
        </p:blipFill>
        <p:spPr bwMode="auto">
          <a:xfrm>
            <a:off x="-24562" y="0"/>
            <a:ext cx="91685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16</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Earth, Sun, Planets and stars have all formed from matter left over from the Big Bang </a:t>
            </a:r>
            <a:endParaRPr lang="en-NZ" sz="2000" b="1" dirty="0"/>
          </a:p>
        </p:txBody>
      </p:sp>
      <p:sp>
        <p:nvSpPr>
          <p:cNvPr id="5" name="Text Box 4"/>
          <p:cNvSpPr txBox="1">
            <a:spLocks noChangeArrowheads="1"/>
          </p:cNvSpPr>
          <p:nvPr/>
        </p:nvSpPr>
        <p:spPr bwMode="auto">
          <a:xfrm>
            <a:off x="446856" y="1184969"/>
            <a:ext cx="3117032"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pPr>
            <a:r>
              <a:rPr lang="en-US" dirty="0">
                <a:solidFill>
                  <a:schemeClr val="bg1"/>
                </a:solidFill>
                <a:latin typeface="+mn-lt"/>
              </a:rPr>
              <a:t>A huge cloud of stardust (debris from older exploded stars) contracted under gravity</a:t>
            </a:r>
          </a:p>
          <a:p>
            <a:pPr marL="0" indent="0" eaLnBrk="1" hangingPunct="1">
              <a:spcBef>
                <a:spcPct val="50000"/>
              </a:spcBef>
            </a:pPr>
            <a:r>
              <a:rPr lang="en-US" dirty="0">
                <a:solidFill>
                  <a:schemeClr val="bg1"/>
                </a:solidFill>
                <a:latin typeface="+mn-lt"/>
              </a:rPr>
              <a:t>The mass began to spin as it contracted – much like a figure skater – and formed a disc with a bulge at the </a:t>
            </a:r>
            <a:r>
              <a:rPr lang="en-US" dirty="0" smtClean="0">
                <a:solidFill>
                  <a:schemeClr val="bg1"/>
                </a:solidFill>
                <a:latin typeface="+mn-lt"/>
              </a:rPr>
              <a:t>center.</a:t>
            </a:r>
            <a:endParaRPr lang="en-US" dirty="0">
              <a:solidFill>
                <a:schemeClr val="bg1"/>
              </a:solidFill>
              <a:latin typeface="+mn-lt"/>
            </a:endParaRPr>
          </a:p>
          <a:p>
            <a:pPr marL="0" indent="0" eaLnBrk="1" hangingPunct="1">
              <a:spcBef>
                <a:spcPct val="50000"/>
              </a:spcBef>
            </a:pPr>
            <a:r>
              <a:rPr lang="en-US" dirty="0">
                <a:solidFill>
                  <a:schemeClr val="bg1"/>
                </a:solidFill>
                <a:latin typeface="+mn-lt"/>
              </a:rPr>
              <a:t>The bulge developed into the sun, which contains 99% of the solar systems mass. </a:t>
            </a:r>
          </a:p>
          <a:p>
            <a:pPr marL="0" indent="0" eaLnBrk="1" hangingPunct="1">
              <a:spcBef>
                <a:spcPct val="50000"/>
              </a:spcBef>
            </a:pPr>
            <a:r>
              <a:rPr lang="en-US" dirty="0">
                <a:solidFill>
                  <a:schemeClr val="bg1"/>
                </a:solidFill>
                <a:latin typeface="+mn-lt"/>
              </a:rPr>
              <a:t>The sun got hotter as the material </a:t>
            </a:r>
            <a:r>
              <a:rPr lang="en-US" u="sng" dirty="0">
                <a:solidFill>
                  <a:schemeClr val="bg1"/>
                </a:solidFill>
                <a:latin typeface="+mn-lt"/>
              </a:rPr>
              <a:t>compressed</a:t>
            </a:r>
            <a:r>
              <a:rPr lang="en-US" dirty="0">
                <a:solidFill>
                  <a:schemeClr val="bg1"/>
                </a:solidFill>
                <a:latin typeface="+mn-lt"/>
              </a:rPr>
              <a:t> together, until finally it was hot enough for a nuclear reaction to </a:t>
            </a:r>
            <a:r>
              <a:rPr lang="en-US" dirty="0" smtClean="0">
                <a:solidFill>
                  <a:schemeClr val="bg1"/>
                </a:solidFill>
                <a:latin typeface="+mn-lt"/>
              </a:rPr>
              <a:t>start</a:t>
            </a:r>
            <a:endParaRPr lang="en-US" dirty="0">
              <a:solidFill>
                <a:schemeClr val="bg1"/>
              </a:solidFill>
              <a:latin typeface="+mn-lt"/>
            </a:endParaRPr>
          </a:p>
        </p:txBody>
      </p:sp>
    </p:spTree>
    <p:extLst>
      <p:ext uri="{BB962C8B-B14F-4D97-AF65-F5344CB8AC3E}">
        <p14:creationId xmlns:p14="http://schemas.microsoft.com/office/powerpoint/2010/main" val="195975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42" r="6090"/>
          <a:stretch/>
        </p:blipFill>
        <p:spPr bwMode="auto">
          <a:xfrm>
            <a:off x="0" y="-1"/>
            <a:ext cx="9144000" cy="687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250654" y="6492875"/>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17</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Earth, Sun, Planets and stars have all formed from matter left over from the Big Bang </a:t>
            </a:r>
            <a:endParaRPr lang="en-NZ" sz="2000" b="1" dirty="0"/>
          </a:p>
        </p:txBody>
      </p:sp>
      <p:sp>
        <p:nvSpPr>
          <p:cNvPr id="5" name="Text Box 4"/>
          <p:cNvSpPr txBox="1">
            <a:spLocks noChangeArrowheads="1"/>
          </p:cNvSpPr>
          <p:nvPr/>
        </p:nvSpPr>
        <p:spPr bwMode="auto">
          <a:xfrm>
            <a:off x="323528" y="1341340"/>
            <a:ext cx="2799071"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pPr>
            <a:r>
              <a:rPr lang="en-US" dirty="0" smtClean="0">
                <a:solidFill>
                  <a:schemeClr val="bg1"/>
                </a:solidFill>
                <a:latin typeface="+mn-lt"/>
              </a:rPr>
              <a:t>The </a:t>
            </a:r>
            <a:r>
              <a:rPr lang="en-US" dirty="0">
                <a:solidFill>
                  <a:schemeClr val="bg1"/>
                </a:solidFill>
                <a:latin typeface="+mn-lt"/>
              </a:rPr>
              <a:t>remaining material was flung out along a </a:t>
            </a:r>
            <a:r>
              <a:rPr lang="en-US" b="1" dirty="0">
                <a:solidFill>
                  <a:schemeClr val="bg1"/>
                </a:solidFill>
                <a:latin typeface="+mn-lt"/>
              </a:rPr>
              <a:t>single plane </a:t>
            </a:r>
            <a:r>
              <a:rPr lang="en-US" dirty="0">
                <a:solidFill>
                  <a:schemeClr val="bg1"/>
                </a:solidFill>
                <a:latin typeface="+mn-lt"/>
              </a:rPr>
              <a:t>and material lumped together at various distances from the sun to form planets.</a:t>
            </a:r>
          </a:p>
          <a:p>
            <a:pPr marL="0" indent="0" eaLnBrk="1" hangingPunct="1">
              <a:spcBef>
                <a:spcPct val="50000"/>
              </a:spcBef>
            </a:pPr>
            <a:r>
              <a:rPr lang="en-US" dirty="0">
                <a:solidFill>
                  <a:schemeClr val="bg1"/>
                </a:solidFill>
                <a:latin typeface="+mn-lt"/>
              </a:rPr>
              <a:t>The gravity created by the planets mass causes the planets to become spheres.</a:t>
            </a:r>
          </a:p>
          <a:p>
            <a:pPr marL="0" indent="0" eaLnBrk="1" hangingPunct="1">
              <a:spcBef>
                <a:spcPct val="50000"/>
              </a:spcBef>
            </a:pPr>
            <a:r>
              <a:rPr lang="en-US" dirty="0">
                <a:solidFill>
                  <a:schemeClr val="bg1"/>
                </a:solidFill>
                <a:latin typeface="+mn-lt"/>
              </a:rPr>
              <a:t>The gravity of the sun causes the planets to orbit the sun rather than traveling away.</a:t>
            </a:r>
          </a:p>
          <a:p>
            <a:pPr marL="0" indent="0" eaLnBrk="1" hangingPunct="1">
              <a:spcBef>
                <a:spcPct val="50000"/>
              </a:spcBef>
            </a:pPr>
            <a:r>
              <a:rPr lang="en-US" dirty="0">
                <a:solidFill>
                  <a:schemeClr val="bg1"/>
                </a:solidFill>
                <a:latin typeface="+mn-lt"/>
              </a:rPr>
              <a:t>Moons around planets were created in a similar way to the planets around the sun.</a:t>
            </a:r>
          </a:p>
        </p:txBody>
      </p:sp>
    </p:spTree>
    <p:extLst>
      <p:ext uri="{BB962C8B-B14F-4D97-AF65-F5344CB8AC3E}">
        <p14:creationId xmlns:p14="http://schemas.microsoft.com/office/powerpoint/2010/main" val="3020606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daily and annual movements of Earth</a:t>
            </a:r>
          </a:p>
        </p:txBody>
      </p:sp>
      <p:sp>
        <p:nvSpPr>
          <p:cNvPr id="3" name="Text Box 4"/>
          <p:cNvSpPr txBox="1">
            <a:spLocks noChangeArrowheads="1"/>
          </p:cNvSpPr>
          <p:nvPr/>
        </p:nvSpPr>
        <p:spPr bwMode="auto">
          <a:xfrm>
            <a:off x="467544" y="1124744"/>
            <a:ext cx="8229600" cy="1323439"/>
          </a:xfrm>
          <a:prstGeom prst="rect">
            <a:avLst/>
          </a:prstGeom>
          <a:solidFill>
            <a:srgbClr val="E4FFA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mn-lt"/>
                <a:cs typeface="Arial" charset="0"/>
              </a:rPr>
              <a:t>Actual </a:t>
            </a:r>
            <a:r>
              <a:rPr kumimoji="0" lang="en-US" sz="2000" b="0" i="0" u="none" strike="noStrike" kern="0" cap="none" spc="0" normalizeH="0" baseline="0" noProof="0" dirty="0" smtClean="0">
                <a:ln>
                  <a:noFill/>
                </a:ln>
                <a:solidFill>
                  <a:srgbClr val="000000"/>
                </a:solidFill>
                <a:effectLst/>
                <a:uLnTx/>
                <a:uFillTx/>
                <a:latin typeface="+mn-lt"/>
                <a:cs typeface="Arial" charset="0"/>
              </a:rPr>
              <a:t>movement of heavenly bodies occurs when they are moving from one point to another through space. </a:t>
            </a:r>
            <a:r>
              <a:rPr kumimoji="0" lang="en-US" sz="2000" b="1" i="0" u="none" strike="noStrike" kern="0" cap="none" spc="0" normalizeH="0" baseline="0" noProof="0" dirty="0" smtClean="0">
                <a:ln>
                  <a:noFill/>
                </a:ln>
                <a:solidFill>
                  <a:srgbClr val="000000"/>
                </a:solidFill>
                <a:effectLst/>
                <a:uLnTx/>
                <a:uFillTx/>
                <a:latin typeface="+mn-lt"/>
                <a:cs typeface="Arial" charset="0"/>
              </a:rPr>
              <a:t>Apparent </a:t>
            </a:r>
            <a:r>
              <a:rPr kumimoji="0" lang="en-US" sz="2000" b="0" i="0" u="none" strike="noStrike" kern="0" cap="none" spc="0" normalizeH="0" baseline="0" noProof="0" dirty="0" smtClean="0">
                <a:ln>
                  <a:noFill/>
                </a:ln>
                <a:solidFill>
                  <a:srgbClr val="000000"/>
                </a:solidFill>
                <a:effectLst/>
                <a:uLnTx/>
                <a:uFillTx/>
                <a:latin typeface="+mn-lt"/>
                <a:cs typeface="Arial" charset="0"/>
              </a:rPr>
              <a:t>movement occurs when stationary objects appear to move across the sky due to the motion of the Earth.</a:t>
            </a:r>
          </a:p>
        </p:txBody>
      </p:sp>
      <p:sp>
        <p:nvSpPr>
          <p:cNvPr id="5" name="Rectangle 8"/>
          <p:cNvSpPr>
            <a:spLocks noChangeArrowheads="1"/>
          </p:cNvSpPr>
          <p:nvPr/>
        </p:nvSpPr>
        <p:spPr bwMode="auto">
          <a:xfrm>
            <a:off x="457200" y="2759075"/>
            <a:ext cx="3962400" cy="31242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 name="Freeform 9"/>
          <p:cNvSpPr>
            <a:spLocks/>
          </p:cNvSpPr>
          <p:nvPr/>
        </p:nvSpPr>
        <p:spPr bwMode="auto">
          <a:xfrm>
            <a:off x="457200" y="5108575"/>
            <a:ext cx="3962400" cy="241300"/>
          </a:xfrm>
          <a:custGeom>
            <a:avLst/>
            <a:gdLst>
              <a:gd name="T0" fmla="*/ 0 w 2400"/>
              <a:gd name="T1" fmla="*/ 165100 h 152"/>
              <a:gd name="T2" fmla="*/ 1901952 w 2400"/>
              <a:gd name="T3" fmla="*/ 12700 h 152"/>
              <a:gd name="T4" fmla="*/ 3962400 w 2400"/>
              <a:gd name="T5" fmla="*/ 241300 h 152"/>
              <a:gd name="T6" fmla="*/ 0 60000 65536"/>
              <a:gd name="T7" fmla="*/ 0 60000 65536"/>
              <a:gd name="T8" fmla="*/ 0 60000 65536"/>
            </a:gdLst>
            <a:ahLst/>
            <a:cxnLst>
              <a:cxn ang="T6">
                <a:pos x="T0" y="T1"/>
              </a:cxn>
              <a:cxn ang="T7">
                <a:pos x="T2" y="T3"/>
              </a:cxn>
              <a:cxn ang="T8">
                <a:pos x="T4" y="T5"/>
              </a:cxn>
            </a:cxnLst>
            <a:rect l="0" t="0" r="r" b="b"/>
            <a:pathLst>
              <a:path w="2400" h="152">
                <a:moveTo>
                  <a:pt x="0" y="104"/>
                </a:moveTo>
                <a:cubicBezTo>
                  <a:pt x="376" y="52"/>
                  <a:pt x="752" y="0"/>
                  <a:pt x="1152" y="8"/>
                </a:cubicBezTo>
                <a:cubicBezTo>
                  <a:pt x="1552" y="16"/>
                  <a:pt x="1976" y="84"/>
                  <a:pt x="2400" y="152"/>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 name="Oval 13"/>
          <p:cNvSpPr>
            <a:spLocks noChangeArrowheads="1"/>
          </p:cNvSpPr>
          <p:nvPr/>
        </p:nvSpPr>
        <p:spPr bwMode="auto">
          <a:xfrm>
            <a:off x="457200" y="3902075"/>
            <a:ext cx="457200" cy="457200"/>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 name="Rectangle 14"/>
          <p:cNvSpPr>
            <a:spLocks noChangeArrowheads="1"/>
          </p:cNvSpPr>
          <p:nvPr/>
        </p:nvSpPr>
        <p:spPr bwMode="auto">
          <a:xfrm>
            <a:off x="4724400" y="2759075"/>
            <a:ext cx="3962400" cy="31242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 name="Text Box 15"/>
          <p:cNvSpPr txBox="1">
            <a:spLocks noChangeArrowheads="1"/>
          </p:cNvSpPr>
          <p:nvPr/>
        </p:nvSpPr>
        <p:spPr bwMode="auto">
          <a:xfrm>
            <a:off x="685800" y="5349875"/>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NZ" sz="2000" b="0" i="0" u="none" strike="noStrike" kern="0" cap="none" spc="0" normalizeH="0" baseline="0" noProof="0" smtClean="0">
                <a:ln>
                  <a:noFill/>
                </a:ln>
                <a:solidFill>
                  <a:srgbClr val="000000"/>
                </a:solidFill>
                <a:effectLst/>
                <a:uLnTx/>
                <a:uFillTx/>
                <a:latin typeface="Arial" charset="0"/>
                <a:cs typeface="Arial" charset="0"/>
              </a:rPr>
              <a:t>Earth’s surface</a:t>
            </a:r>
            <a:endParaRPr kumimoji="0" lang="en-US" sz="20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0" name="Text Box 16"/>
          <p:cNvSpPr txBox="1">
            <a:spLocks noChangeArrowheads="1"/>
          </p:cNvSpPr>
          <p:nvPr/>
        </p:nvSpPr>
        <p:spPr bwMode="auto">
          <a:xfrm>
            <a:off x="990600" y="2911475"/>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smtClean="0">
                <a:ln>
                  <a:noFill/>
                </a:ln>
                <a:solidFill>
                  <a:srgbClr val="000000"/>
                </a:solidFill>
                <a:effectLst/>
                <a:uLnTx/>
                <a:uFillTx/>
                <a:latin typeface="Arial" charset="0"/>
                <a:cs typeface="Arial" charset="0"/>
              </a:rPr>
              <a:t>Sun</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1" name="Text Box 17"/>
          <p:cNvSpPr txBox="1">
            <a:spLocks noChangeArrowheads="1"/>
          </p:cNvSpPr>
          <p:nvPr/>
        </p:nvSpPr>
        <p:spPr bwMode="auto">
          <a:xfrm>
            <a:off x="457200" y="6035675"/>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1" i="0" u="none" strike="noStrike" kern="0" cap="none" spc="0" normalizeH="0" baseline="0" noProof="0" smtClean="0">
                <a:ln>
                  <a:noFill/>
                </a:ln>
                <a:solidFill>
                  <a:srgbClr val="000000"/>
                </a:solidFill>
                <a:effectLst/>
                <a:uLnTx/>
                <a:uFillTx/>
                <a:latin typeface="Arial" charset="0"/>
                <a:cs typeface="Arial" charset="0"/>
              </a:rPr>
              <a:t>Apparent </a:t>
            </a:r>
            <a:r>
              <a:rPr kumimoji="0" lang="en-NZ" sz="1800" b="0" i="0" u="none" strike="noStrike" kern="0" cap="none" spc="0" normalizeH="0" baseline="0" noProof="0" smtClean="0">
                <a:ln>
                  <a:noFill/>
                </a:ln>
                <a:solidFill>
                  <a:srgbClr val="000000"/>
                </a:solidFill>
                <a:effectLst/>
                <a:uLnTx/>
                <a:uFillTx/>
                <a:latin typeface="Arial" charset="0"/>
                <a:cs typeface="Arial" charset="0"/>
              </a:rPr>
              <a:t>movement of the sun across the sky during the day.</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2" name="Oval 18"/>
          <p:cNvSpPr>
            <a:spLocks noChangeArrowheads="1"/>
          </p:cNvSpPr>
          <p:nvPr/>
        </p:nvSpPr>
        <p:spPr bwMode="auto">
          <a:xfrm>
            <a:off x="7543800" y="3140075"/>
            <a:ext cx="838200" cy="838200"/>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3" name="Oval 19"/>
          <p:cNvSpPr>
            <a:spLocks noChangeArrowheads="1"/>
          </p:cNvSpPr>
          <p:nvPr/>
        </p:nvSpPr>
        <p:spPr bwMode="auto">
          <a:xfrm>
            <a:off x="5181600" y="3978275"/>
            <a:ext cx="381000" cy="381000"/>
          </a:xfrm>
          <a:prstGeom prst="ellipse">
            <a:avLst/>
          </a:prstGeom>
          <a:solidFill>
            <a:srgbClr val="85C8CD"/>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4" name="Freeform 20"/>
          <p:cNvSpPr>
            <a:spLocks/>
          </p:cNvSpPr>
          <p:nvPr/>
        </p:nvSpPr>
        <p:spPr bwMode="auto">
          <a:xfrm>
            <a:off x="5172075" y="3990975"/>
            <a:ext cx="423863" cy="355600"/>
          </a:xfrm>
          <a:custGeom>
            <a:avLst/>
            <a:gdLst>
              <a:gd name="T0" fmla="*/ 225425 w 267"/>
              <a:gd name="T1" fmla="*/ 0 h 224"/>
              <a:gd name="T2" fmla="*/ 161925 w 267"/>
              <a:gd name="T3" fmla="*/ 114300 h 224"/>
              <a:gd name="T4" fmla="*/ 327025 w 267"/>
              <a:gd name="T5" fmla="*/ 127000 h 224"/>
              <a:gd name="T6" fmla="*/ 314325 w 267"/>
              <a:gd name="T7" fmla="*/ 266700 h 224"/>
              <a:gd name="T8" fmla="*/ 301625 w 267"/>
              <a:gd name="T9" fmla="*/ 203200 h 224"/>
              <a:gd name="T10" fmla="*/ 263525 w 267"/>
              <a:gd name="T11" fmla="*/ 215900 h 224"/>
              <a:gd name="T12" fmla="*/ 187325 w 267"/>
              <a:gd name="T13" fmla="*/ 190500 h 224"/>
              <a:gd name="T14" fmla="*/ 212725 w 267"/>
              <a:gd name="T15" fmla="*/ 355600 h 224"/>
              <a:gd name="T16" fmla="*/ 111125 w 267"/>
              <a:gd name="T17" fmla="*/ 292100 h 224"/>
              <a:gd name="T18" fmla="*/ 34925 w 267"/>
              <a:gd name="T19" fmla="*/ 177800 h 224"/>
              <a:gd name="T20" fmla="*/ 111125 w 267"/>
              <a:gd name="T21" fmla="*/ 190500 h 224"/>
              <a:gd name="T22" fmla="*/ 161925 w 267"/>
              <a:gd name="T23" fmla="*/ 177800 h 224"/>
              <a:gd name="T24" fmla="*/ 111125 w 267"/>
              <a:gd name="T25" fmla="*/ 114300 h 224"/>
              <a:gd name="T26" fmla="*/ 161925 w 267"/>
              <a:gd name="T27" fmla="*/ 12700 h 224"/>
              <a:gd name="T28" fmla="*/ 225425 w 267"/>
              <a:gd name="T29" fmla="*/ 0 h 2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224">
                <a:moveTo>
                  <a:pt x="142" y="0"/>
                </a:moveTo>
                <a:cubicBezTo>
                  <a:pt x="129" y="51"/>
                  <a:pt x="117" y="27"/>
                  <a:pt x="102" y="72"/>
                </a:cubicBezTo>
                <a:cubicBezTo>
                  <a:pt x="121" y="129"/>
                  <a:pt x="164" y="94"/>
                  <a:pt x="206" y="80"/>
                </a:cubicBezTo>
                <a:cubicBezTo>
                  <a:pt x="261" y="98"/>
                  <a:pt x="267" y="191"/>
                  <a:pt x="198" y="168"/>
                </a:cubicBezTo>
                <a:cubicBezTo>
                  <a:pt x="195" y="155"/>
                  <a:pt x="200" y="138"/>
                  <a:pt x="190" y="128"/>
                </a:cubicBezTo>
                <a:cubicBezTo>
                  <a:pt x="184" y="122"/>
                  <a:pt x="174" y="137"/>
                  <a:pt x="166" y="136"/>
                </a:cubicBezTo>
                <a:cubicBezTo>
                  <a:pt x="149" y="134"/>
                  <a:pt x="118" y="120"/>
                  <a:pt x="118" y="120"/>
                </a:cubicBezTo>
                <a:cubicBezTo>
                  <a:pt x="126" y="169"/>
                  <a:pt x="145" y="180"/>
                  <a:pt x="134" y="224"/>
                </a:cubicBezTo>
                <a:cubicBezTo>
                  <a:pt x="103" y="214"/>
                  <a:pt x="101" y="194"/>
                  <a:pt x="70" y="184"/>
                </a:cubicBezTo>
                <a:cubicBezTo>
                  <a:pt x="46" y="148"/>
                  <a:pt x="65" y="126"/>
                  <a:pt x="22" y="112"/>
                </a:cubicBezTo>
                <a:cubicBezTo>
                  <a:pt x="0" y="45"/>
                  <a:pt x="58" y="83"/>
                  <a:pt x="70" y="120"/>
                </a:cubicBezTo>
                <a:cubicBezTo>
                  <a:pt x="81" y="117"/>
                  <a:pt x="95" y="121"/>
                  <a:pt x="102" y="112"/>
                </a:cubicBezTo>
                <a:cubicBezTo>
                  <a:pt x="115" y="95"/>
                  <a:pt x="74" y="74"/>
                  <a:pt x="70" y="72"/>
                </a:cubicBezTo>
                <a:cubicBezTo>
                  <a:pt x="74" y="50"/>
                  <a:pt x="68" y="12"/>
                  <a:pt x="102" y="8"/>
                </a:cubicBezTo>
                <a:cubicBezTo>
                  <a:pt x="149" y="3"/>
                  <a:pt x="160" y="36"/>
                  <a:pt x="142" y="0"/>
                </a:cubicBezTo>
                <a:close/>
              </a:path>
            </a:pathLst>
          </a:custGeom>
          <a:solidFill>
            <a:srgbClr val="CCFF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5" name="Text Box 21"/>
          <p:cNvSpPr txBox="1">
            <a:spLocks noChangeArrowheads="1"/>
          </p:cNvSpPr>
          <p:nvPr/>
        </p:nvSpPr>
        <p:spPr bwMode="auto">
          <a:xfrm>
            <a:off x="4724400" y="6035675"/>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1" i="0" u="none" strike="noStrike" kern="0" cap="none" spc="0" normalizeH="0" baseline="0" noProof="0" smtClean="0">
                <a:ln>
                  <a:noFill/>
                </a:ln>
                <a:solidFill>
                  <a:srgbClr val="000000"/>
                </a:solidFill>
                <a:effectLst/>
                <a:uLnTx/>
                <a:uFillTx/>
                <a:latin typeface="Arial" charset="0"/>
                <a:cs typeface="Arial" charset="0"/>
              </a:rPr>
              <a:t>Actual </a:t>
            </a:r>
            <a:r>
              <a:rPr kumimoji="0" lang="en-NZ" sz="1800" b="0" i="0" u="none" strike="noStrike" kern="0" cap="none" spc="0" normalizeH="0" baseline="0" noProof="0" smtClean="0">
                <a:ln>
                  <a:noFill/>
                </a:ln>
                <a:solidFill>
                  <a:srgbClr val="000000"/>
                </a:solidFill>
                <a:effectLst/>
                <a:uLnTx/>
                <a:uFillTx/>
                <a:latin typeface="Arial" charset="0"/>
                <a:cs typeface="Arial" charset="0"/>
              </a:rPr>
              <a:t>movement of Earth and Sun</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6927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38778E-17 -3.33333E-6 C 0.0625 -0.03842 0.12517 -0.07592 0.18924 -0.07731 C 0.2533 -0.07777 0.31806 -0.04282 0.38333 -0.00717 " pathEditMode="relative" rAng="0" ptsTypes="aaA">
                                      <p:cBhvr>
                                        <p:cTn id="6" dur="2000" fill="hold"/>
                                        <p:tgtEl>
                                          <p:spTgt spid="7"/>
                                        </p:tgtEl>
                                        <p:attrNameLst>
                                          <p:attrName>ppt_x</p:attrName>
                                          <p:attrName>ppt_y</p:attrName>
                                        </p:attrNameLst>
                                      </p:cBhvr>
                                      <p:rCtr x="19167" y="-3889"/>
                                    </p:animMotion>
                                  </p:childTnLst>
                                </p:cTn>
                              </p:par>
                              <p:par>
                                <p:cTn id="7" presetID="8" presetClass="emph" presetSubtype="0" fill="hold" grpId="0" nodeType="withEffect">
                                  <p:stCondLst>
                                    <p:cond delay="0"/>
                                  </p:stCondLst>
                                  <p:childTnLst>
                                    <p:animRot by="21600000">
                                      <p:cBhvr>
                                        <p:cTn id="8" dur="2000" fill="hold"/>
                                        <p:tgtEl>
                                          <p:spTgt spid="14"/>
                                        </p:tgtEl>
                                        <p:attrNameLst>
                                          <p:attrName>r</p:attrName>
                                        </p:attrNameLst>
                                      </p:cBhvr>
                                    </p:animRot>
                                  </p:childTnLst>
                                </p:cTn>
                              </p:par>
                              <p:par>
                                <p:cTn id="9" presetID="0" presetClass="path" presetSubtype="0" accel="50000" decel="50000" fill="hold" grpId="0" nodeType="withEffect">
                                  <p:stCondLst>
                                    <p:cond delay="0"/>
                                  </p:stCondLst>
                                  <p:childTnLst>
                                    <p:animMotion origin="layout" path="M 0 0 L 0.00833 0.03334 " pathEditMode="relative" ptsTypes="AA">
                                      <p:cBhvr>
                                        <p:cTn id="10" dur="2000" fill="hold"/>
                                        <p:tgtEl>
                                          <p:spTgt spid="13"/>
                                        </p:tgtEl>
                                        <p:attrNameLst>
                                          <p:attrName>ppt_x</p:attrName>
                                          <p:attrName>ppt_y</p:attrName>
                                        </p:attrNameLst>
                                      </p:cBhvr>
                                    </p:animMotion>
                                  </p:childTnLst>
                                </p:cTn>
                              </p:par>
                              <p:par>
                                <p:cTn id="11" presetID="0" presetClass="path" presetSubtype="0" accel="50000" decel="50000" fill="hold" grpId="1" nodeType="withEffect">
                                  <p:stCondLst>
                                    <p:cond delay="0"/>
                                  </p:stCondLst>
                                  <p:childTnLst>
                                    <p:animMotion origin="layout" path="M 0 0 L 0.00833 0.03334 " pathEditMode="relative" rAng="0" ptsTypes="AA">
                                      <p:cBhvr>
                                        <p:cTn id="12" dur="2000" fill="hold"/>
                                        <p:tgtEl>
                                          <p:spTgt spid="14"/>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452320" y="6463222"/>
            <a:ext cx="3786691" cy="365125"/>
          </a:xfrm>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19</a:t>
            </a:fld>
            <a:endParaRPr lang="en-NZ"/>
          </a:p>
        </p:txBody>
      </p:sp>
      <p:sp>
        <p:nvSpPr>
          <p:cNvPr id="4" name="Text Box 4"/>
          <p:cNvSpPr txBox="1">
            <a:spLocks noChangeArrowheads="1"/>
          </p:cNvSpPr>
          <p:nvPr/>
        </p:nvSpPr>
        <p:spPr bwMode="auto">
          <a:xfrm>
            <a:off x="251520" y="1052735"/>
            <a:ext cx="3456384" cy="563231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cs typeface="Calibri" pitchFamily="34" charset="0"/>
              </a:rPr>
              <a:t>From Earth we can see stars in the sky – it is difficult to see them during the day because the sunlight overpowers the starlight but they are still there.</a:t>
            </a:r>
          </a:p>
          <a:p>
            <a:pPr eaLnBrk="1" hangingPunct="1">
              <a:spcBef>
                <a:spcPct val="50000"/>
              </a:spcBef>
            </a:pPr>
            <a:r>
              <a:rPr lang="en-US" sz="2000" b="1" dirty="0">
                <a:latin typeface="+mn-lt"/>
                <a:cs typeface="Calibri" pitchFamily="34" charset="0"/>
              </a:rPr>
              <a:t>Why do they appear to move across the sky?</a:t>
            </a:r>
          </a:p>
          <a:p>
            <a:pPr eaLnBrk="1" hangingPunct="1">
              <a:spcBef>
                <a:spcPct val="50000"/>
              </a:spcBef>
            </a:pPr>
            <a:r>
              <a:rPr lang="en-US" sz="2000" dirty="0">
                <a:latin typeface="+mn-lt"/>
                <a:cs typeface="Calibri" pitchFamily="34" charset="0"/>
              </a:rPr>
              <a:t>Stars do move but because they are so far away from us we can’t normally </a:t>
            </a:r>
            <a:r>
              <a:rPr lang="en-US" sz="2000" b="1" dirty="0">
                <a:latin typeface="+mn-lt"/>
                <a:cs typeface="Calibri" pitchFamily="34" charset="0"/>
              </a:rPr>
              <a:t>detect</a:t>
            </a:r>
            <a:r>
              <a:rPr lang="en-US" sz="2000" dirty="0">
                <a:latin typeface="+mn-lt"/>
                <a:cs typeface="Calibri" pitchFamily="34" charset="0"/>
              </a:rPr>
              <a:t> this </a:t>
            </a:r>
            <a:r>
              <a:rPr lang="en-US" sz="2000" dirty="0" smtClean="0">
                <a:latin typeface="+mn-lt"/>
                <a:cs typeface="Calibri" pitchFamily="34" charset="0"/>
              </a:rPr>
              <a:t>easily. It </a:t>
            </a:r>
            <a:r>
              <a:rPr lang="en-US" sz="2000" dirty="0">
                <a:latin typeface="+mn-lt"/>
                <a:cs typeface="Calibri" pitchFamily="34" charset="0"/>
              </a:rPr>
              <a:t>is because the earth is </a:t>
            </a:r>
            <a:r>
              <a:rPr lang="en-US" sz="2000" dirty="0" smtClean="0">
                <a:latin typeface="+mn-lt"/>
                <a:cs typeface="Calibri" pitchFamily="34" charset="0"/>
              </a:rPr>
              <a:t>moving. Earth </a:t>
            </a:r>
            <a:r>
              <a:rPr lang="en-US" sz="2000" dirty="0" smtClean="0">
                <a:latin typeface="+mn-lt"/>
                <a:cs typeface="Calibri" pitchFamily="34" charset="0"/>
              </a:rPr>
              <a:t>spins on </a:t>
            </a:r>
            <a:r>
              <a:rPr lang="en-US" sz="2000" dirty="0">
                <a:latin typeface="+mn-lt"/>
                <a:cs typeface="Calibri" pitchFamily="34" charset="0"/>
              </a:rPr>
              <a:t>its axis once every 24hours </a:t>
            </a:r>
            <a:r>
              <a:rPr lang="en-US" sz="2000" dirty="0" smtClean="0">
                <a:latin typeface="+mn-lt"/>
                <a:cs typeface="Calibri" pitchFamily="34" charset="0"/>
              </a:rPr>
              <a:t>eastwards. Earth </a:t>
            </a:r>
            <a:r>
              <a:rPr lang="en-US" sz="2000" dirty="0" smtClean="0">
                <a:latin typeface="+mn-lt"/>
                <a:cs typeface="Calibri" pitchFamily="34" charset="0"/>
              </a:rPr>
              <a:t>orbits </a:t>
            </a:r>
            <a:r>
              <a:rPr lang="en-US" sz="2000" dirty="0">
                <a:latin typeface="+mn-lt"/>
                <a:cs typeface="Calibri" pitchFamily="34" charset="0"/>
              </a:rPr>
              <a:t>around the sun once every </a:t>
            </a:r>
            <a:r>
              <a:rPr lang="en-US" sz="2000" dirty="0" smtClean="0">
                <a:latin typeface="+mn-lt"/>
                <a:cs typeface="Calibri" pitchFamily="34" charset="0"/>
              </a:rPr>
              <a:t>year</a:t>
            </a:r>
            <a:endParaRPr lang="en-US" sz="2000" dirty="0">
              <a:latin typeface="+mn-lt"/>
              <a:cs typeface="Calibri"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daily and annual movements of Earth</a:t>
            </a:r>
          </a:p>
        </p:txBody>
      </p:sp>
      <p:pic>
        <p:nvPicPr>
          <p:cNvPr id="18434" name="Picture 2" descr="C:\Users\gz\Pictures\Picture\earth.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836149"/>
            <a:ext cx="5215458" cy="391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036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76012" y="6411834"/>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2</a:t>
            </a:fld>
            <a:endParaRPr lang="en-NZ"/>
          </a:p>
        </p:txBody>
      </p:sp>
      <p:sp>
        <p:nvSpPr>
          <p:cNvPr id="4" name="TextBox 3"/>
          <p:cNvSpPr txBox="1"/>
          <p:nvPr/>
        </p:nvSpPr>
        <p:spPr>
          <a:xfrm>
            <a:off x="459069" y="18864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Knowledge </a:t>
            </a:r>
            <a:r>
              <a:rPr lang="en-NZ" sz="2000" b="1" dirty="0"/>
              <a:t>about our Earth and its place in the Solar System has accumulated by Scientists over thousands of years</a:t>
            </a:r>
          </a:p>
        </p:txBody>
      </p:sp>
      <p:sp>
        <p:nvSpPr>
          <p:cNvPr id="5" name="TextBox 4"/>
          <p:cNvSpPr txBox="1"/>
          <p:nvPr/>
        </p:nvSpPr>
        <p:spPr>
          <a:xfrm>
            <a:off x="179513" y="1196752"/>
            <a:ext cx="8791086" cy="1200329"/>
          </a:xfrm>
          <a:prstGeom prst="rect">
            <a:avLst/>
          </a:prstGeom>
          <a:noFill/>
        </p:spPr>
        <p:txBody>
          <a:bodyPr wrap="square" rtlCol="0">
            <a:spAutoFit/>
          </a:bodyPr>
          <a:lstStyle/>
          <a:p>
            <a:r>
              <a:rPr lang="en-NZ" dirty="0" smtClean="0"/>
              <a:t>Humans have always looked up at the stars and sky and tried to make sense of what they saw. Before we started to use the process of science to explain how the world around us worked we had many myths and legends to help us understand what we could observe and how it came to be.</a:t>
            </a:r>
            <a:endParaRPr lang="en-NZ"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34" t="9645" r="10154" b="24938"/>
          <a:stretch/>
        </p:blipFill>
        <p:spPr bwMode="auto">
          <a:xfrm>
            <a:off x="4714833" y="2651517"/>
            <a:ext cx="4255765" cy="410497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2708920"/>
            <a:ext cx="4535321" cy="3693319"/>
          </a:xfrm>
          <a:prstGeom prst="rect">
            <a:avLst/>
          </a:prstGeom>
        </p:spPr>
        <p:txBody>
          <a:bodyPr wrap="square">
            <a:spAutoFit/>
          </a:bodyPr>
          <a:lstStyle/>
          <a:p>
            <a:r>
              <a:rPr lang="en-NZ" dirty="0" err="1" smtClean="0"/>
              <a:t>Ranginui</a:t>
            </a:r>
            <a:r>
              <a:rPr lang="en-NZ" dirty="0" smtClean="0"/>
              <a:t> </a:t>
            </a:r>
            <a:r>
              <a:rPr lang="en-NZ" dirty="0"/>
              <a:t>(</a:t>
            </a:r>
            <a:r>
              <a:rPr lang="en-NZ" dirty="0" err="1"/>
              <a:t>Rangi</a:t>
            </a:r>
            <a:r>
              <a:rPr lang="en-NZ" dirty="0"/>
              <a:t>) </a:t>
            </a:r>
            <a:r>
              <a:rPr lang="en-NZ" dirty="0" smtClean="0"/>
              <a:t>the Sky </a:t>
            </a:r>
            <a:r>
              <a:rPr lang="en-NZ" dirty="0"/>
              <a:t>Father </a:t>
            </a:r>
            <a:r>
              <a:rPr lang="en-NZ" dirty="0" smtClean="0"/>
              <a:t>and </a:t>
            </a:r>
            <a:r>
              <a:rPr lang="en-NZ" dirty="0" err="1"/>
              <a:t>Papatuanuku</a:t>
            </a:r>
            <a:r>
              <a:rPr lang="en-NZ" dirty="0"/>
              <a:t> (Papa</a:t>
            </a:r>
            <a:r>
              <a:rPr lang="en-NZ" dirty="0" smtClean="0"/>
              <a:t>) and </a:t>
            </a:r>
            <a:r>
              <a:rPr lang="en-NZ" dirty="0"/>
              <a:t>the Earth </a:t>
            </a:r>
            <a:r>
              <a:rPr lang="en-NZ" dirty="0" smtClean="0"/>
              <a:t>Mother embrace in darkness. Their </a:t>
            </a:r>
            <a:r>
              <a:rPr lang="en-NZ" dirty="0"/>
              <a:t>children </a:t>
            </a:r>
            <a:r>
              <a:rPr lang="en-NZ" dirty="0" smtClean="0"/>
              <a:t>soon </a:t>
            </a:r>
            <a:r>
              <a:rPr lang="en-NZ" dirty="0"/>
              <a:t>become restless and worn out from the living </a:t>
            </a:r>
            <a:r>
              <a:rPr lang="en-NZ" dirty="0" smtClean="0"/>
              <a:t>conditions. </a:t>
            </a:r>
            <a:r>
              <a:rPr lang="en-NZ" dirty="0" err="1" smtClean="0"/>
              <a:t>Tanemahuta</a:t>
            </a:r>
            <a:r>
              <a:rPr lang="en-NZ" dirty="0" smtClean="0"/>
              <a:t> </a:t>
            </a:r>
            <a:r>
              <a:rPr lang="en-NZ" dirty="0"/>
              <a:t>(</a:t>
            </a:r>
            <a:r>
              <a:rPr lang="en-NZ" dirty="0" err="1"/>
              <a:t>Tane</a:t>
            </a:r>
            <a:r>
              <a:rPr lang="en-NZ" dirty="0"/>
              <a:t>) wishes to just separate the mother and </a:t>
            </a:r>
            <a:r>
              <a:rPr lang="en-NZ" dirty="0" smtClean="0"/>
              <a:t>father. Most </a:t>
            </a:r>
            <a:r>
              <a:rPr lang="en-NZ" dirty="0"/>
              <a:t>of the </a:t>
            </a:r>
            <a:r>
              <a:rPr lang="en-NZ" dirty="0" smtClean="0"/>
              <a:t>sons finally </a:t>
            </a:r>
            <a:r>
              <a:rPr lang="en-NZ" dirty="0"/>
              <a:t>agree with the plan </a:t>
            </a:r>
            <a:r>
              <a:rPr lang="en-NZ" dirty="0" smtClean="0"/>
              <a:t>and the </a:t>
            </a:r>
            <a:r>
              <a:rPr lang="en-NZ" dirty="0"/>
              <a:t>children begin to divide </a:t>
            </a:r>
            <a:r>
              <a:rPr lang="en-NZ" dirty="0" err="1"/>
              <a:t>Rangi</a:t>
            </a:r>
            <a:r>
              <a:rPr lang="en-NZ" dirty="0"/>
              <a:t> and Papa, </a:t>
            </a:r>
            <a:r>
              <a:rPr lang="en-NZ" dirty="0" smtClean="0"/>
              <a:t>even though their </a:t>
            </a:r>
            <a:r>
              <a:rPr lang="en-NZ" dirty="0"/>
              <a:t>task is very </a:t>
            </a:r>
            <a:r>
              <a:rPr lang="en-NZ" dirty="0" smtClean="0"/>
              <a:t>difficult. </a:t>
            </a:r>
            <a:r>
              <a:rPr lang="en-NZ" dirty="0" err="1" smtClean="0"/>
              <a:t>Tane</a:t>
            </a:r>
            <a:r>
              <a:rPr lang="en-NZ" dirty="0" smtClean="0"/>
              <a:t> </a:t>
            </a:r>
            <a:r>
              <a:rPr lang="en-NZ" dirty="0"/>
              <a:t>finally succeeds as he places his shoulders against the earth and his feet against the sky. </a:t>
            </a:r>
            <a:r>
              <a:rPr lang="en-NZ" dirty="0" smtClean="0"/>
              <a:t>Now </a:t>
            </a:r>
            <a:r>
              <a:rPr lang="en-NZ" dirty="0"/>
              <a:t>that the separation is complete, there is a clearly defined sky and earth.</a:t>
            </a:r>
          </a:p>
        </p:txBody>
      </p:sp>
    </p:spTree>
    <p:extLst>
      <p:ext uri="{BB962C8B-B14F-4D97-AF65-F5344CB8AC3E}">
        <p14:creationId xmlns:p14="http://schemas.microsoft.com/office/powerpoint/2010/main" val="3492210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20</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a day depends upon the speed of its rotation on its axis</a:t>
            </a:r>
          </a:p>
        </p:txBody>
      </p:sp>
      <p:sp>
        <p:nvSpPr>
          <p:cNvPr id="5" name="Text Box 4"/>
          <p:cNvSpPr txBox="1">
            <a:spLocks noChangeArrowheads="1"/>
          </p:cNvSpPr>
          <p:nvPr/>
        </p:nvSpPr>
        <p:spPr bwMode="auto">
          <a:xfrm>
            <a:off x="457200" y="1196752"/>
            <a:ext cx="8229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latin typeface="+mn-lt"/>
                <a:cs typeface="Calibri" pitchFamily="34" charset="0"/>
              </a:rPr>
              <a:t>The </a:t>
            </a:r>
            <a:r>
              <a:rPr lang="en-US" sz="2000" dirty="0" smtClean="0">
                <a:latin typeface="+mn-lt"/>
                <a:cs typeface="Calibri" pitchFamily="34" charset="0"/>
              </a:rPr>
              <a:t>Earth rotates </a:t>
            </a:r>
            <a:r>
              <a:rPr lang="en-US" sz="2000" dirty="0">
                <a:latin typeface="+mn-lt"/>
                <a:cs typeface="Calibri" pitchFamily="34" charset="0"/>
              </a:rPr>
              <a:t>around </a:t>
            </a:r>
            <a:r>
              <a:rPr lang="en-US" sz="2000" dirty="0" smtClean="0">
                <a:latin typeface="+mn-lt"/>
                <a:cs typeface="Calibri" pitchFamily="34" charset="0"/>
              </a:rPr>
              <a:t>an invisible axis </a:t>
            </a:r>
            <a:r>
              <a:rPr lang="en-US" sz="2000" dirty="0">
                <a:latin typeface="+mn-lt"/>
                <a:cs typeface="Calibri" pitchFamily="34" charset="0"/>
              </a:rPr>
              <a:t>through </a:t>
            </a:r>
            <a:r>
              <a:rPr lang="en-US" sz="2000" dirty="0" smtClean="0">
                <a:latin typeface="+mn-lt"/>
                <a:cs typeface="Calibri" pitchFamily="34" charset="0"/>
              </a:rPr>
              <a:t>its center. </a:t>
            </a:r>
            <a:endParaRPr lang="en-US" sz="2000" dirty="0">
              <a:latin typeface="+mn-lt"/>
              <a:cs typeface="Calibri" pitchFamily="34" charset="0"/>
            </a:endParaRPr>
          </a:p>
          <a:p>
            <a:pPr eaLnBrk="1" hangingPunct="1"/>
            <a:r>
              <a:rPr lang="en-US" sz="2000" dirty="0">
                <a:latin typeface="+mn-lt"/>
                <a:cs typeface="Calibri" pitchFamily="34" charset="0"/>
              </a:rPr>
              <a:t>The period of one rotation of a planet is known as its </a:t>
            </a:r>
            <a:r>
              <a:rPr lang="en-US" sz="2000" b="1" dirty="0">
                <a:latin typeface="+mn-lt"/>
                <a:cs typeface="Calibri" pitchFamily="34" charset="0"/>
              </a:rPr>
              <a:t>day</a:t>
            </a:r>
            <a:r>
              <a:rPr lang="en-US" sz="2000" dirty="0">
                <a:latin typeface="+mn-lt"/>
                <a:cs typeface="Calibri" pitchFamily="34" charset="0"/>
              </a:rPr>
              <a:t>. </a:t>
            </a:r>
          </a:p>
          <a:p>
            <a:pPr eaLnBrk="1" hangingPunct="1"/>
            <a:r>
              <a:rPr lang="en-US" sz="2000" dirty="0">
                <a:latin typeface="+mn-lt"/>
                <a:cs typeface="Calibri" pitchFamily="34" charset="0"/>
              </a:rPr>
              <a:t>There is great variation in the length of day between the planets, with Venus taking 243 Earth days to rotate, and the gas giants only a few hours</a:t>
            </a:r>
            <a:r>
              <a:rPr lang="en-US" sz="2400" dirty="0">
                <a:latin typeface="+mn-lt"/>
              </a:rPr>
              <a:t>.</a:t>
            </a:r>
          </a:p>
        </p:txBody>
      </p:sp>
      <p:sp>
        <p:nvSpPr>
          <p:cNvPr id="8" name="Text Box 8"/>
          <p:cNvSpPr txBox="1">
            <a:spLocks noChangeArrowheads="1"/>
          </p:cNvSpPr>
          <p:nvPr/>
        </p:nvSpPr>
        <p:spPr bwMode="auto">
          <a:xfrm>
            <a:off x="5562600" y="2782622"/>
            <a:ext cx="3124200" cy="378565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mn-lt"/>
                <a:cs typeface="Calibri" pitchFamily="34" charset="0"/>
              </a:rPr>
              <a:t>Why do planets spin?</a:t>
            </a:r>
          </a:p>
          <a:p>
            <a:pPr eaLnBrk="1" hangingPunct="1">
              <a:spcBef>
                <a:spcPct val="50000"/>
              </a:spcBef>
            </a:pPr>
            <a:r>
              <a:rPr lang="en-NZ" sz="2000" dirty="0">
                <a:latin typeface="+mn-lt"/>
                <a:cs typeface="Calibri" pitchFamily="34" charset="0"/>
              </a:rPr>
              <a:t>A number of factors may be involved;</a:t>
            </a:r>
          </a:p>
          <a:p>
            <a:pPr eaLnBrk="1" hangingPunct="1">
              <a:spcBef>
                <a:spcPct val="50000"/>
              </a:spcBef>
            </a:pPr>
            <a:r>
              <a:rPr lang="en-NZ" sz="2000" dirty="0">
                <a:latin typeface="+mn-lt"/>
                <a:cs typeface="Calibri" pitchFamily="34" charset="0"/>
              </a:rPr>
              <a:t>Initial spin from solar system formation.</a:t>
            </a:r>
          </a:p>
          <a:p>
            <a:pPr eaLnBrk="1" hangingPunct="1">
              <a:spcBef>
                <a:spcPct val="50000"/>
              </a:spcBef>
            </a:pPr>
            <a:r>
              <a:rPr lang="en-NZ" sz="2000" dirty="0">
                <a:latin typeface="+mn-lt"/>
                <a:cs typeface="Calibri" pitchFamily="34" charset="0"/>
              </a:rPr>
              <a:t>Transfer of </a:t>
            </a:r>
            <a:r>
              <a:rPr lang="en-NZ" sz="2000" b="1" dirty="0">
                <a:latin typeface="+mn-lt"/>
                <a:cs typeface="Calibri" pitchFamily="34" charset="0"/>
              </a:rPr>
              <a:t>momentum </a:t>
            </a:r>
            <a:r>
              <a:rPr lang="en-NZ" sz="2000" dirty="0">
                <a:latin typeface="+mn-lt"/>
                <a:cs typeface="Calibri" pitchFamily="34" charset="0"/>
              </a:rPr>
              <a:t>from impact with celestial bodies.</a:t>
            </a:r>
          </a:p>
          <a:p>
            <a:pPr eaLnBrk="1" hangingPunct="1">
              <a:spcBef>
                <a:spcPct val="50000"/>
              </a:spcBef>
            </a:pPr>
            <a:r>
              <a:rPr lang="en-NZ" sz="2000" dirty="0">
                <a:latin typeface="+mn-lt"/>
                <a:cs typeface="Calibri" pitchFamily="34" charset="0"/>
              </a:rPr>
              <a:t>Mass and density create spin.</a:t>
            </a:r>
            <a:endParaRPr lang="en-US" sz="2000" dirty="0">
              <a:latin typeface="+mn-lt"/>
              <a:cs typeface="Calibri" pitchFamily="34" charset="0"/>
            </a:endParaRPr>
          </a:p>
        </p:txBody>
      </p:sp>
      <p:pic>
        <p:nvPicPr>
          <p:cNvPr id="614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057"/>
          <a:stretch/>
        </p:blipFill>
        <p:spPr bwMode="auto">
          <a:xfrm>
            <a:off x="0" y="2492896"/>
            <a:ext cx="5421012"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411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477083"/>
            <a:ext cx="8784976"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a:t>
            </a:r>
            <a:r>
              <a:rPr lang="en-NZ" sz="2000" b="1" dirty="0" smtClean="0"/>
              <a:t>a planets year </a:t>
            </a:r>
            <a:r>
              <a:rPr lang="en-NZ" sz="2000" b="1" dirty="0"/>
              <a:t>depends upon its time taken to orbit the sun once</a:t>
            </a:r>
          </a:p>
        </p:txBody>
      </p:sp>
      <p:sp>
        <p:nvSpPr>
          <p:cNvPr id="7" name="Text Box 4"/>
          <p:cNvSpPr txBox="1">
            <a:spLocks noChangeArrowheads="1"/>
          </p:cNvSpPr>
          <p:nvPr/>
        </p:nvSpPr>
        <p:spPr bwMode="auto">
          <a:xfrm>
            <a:off x="107504" y="1196752"/>
            <a:ext cx="2520280" cy="4401205"/>
          </a:xfrm>
          <a:prstGeom prst="rect">
            <a:avLst/>
          </a:prstGeom>
          <a:solidFill>
            <a:srgbClr val="042942"/>
          </a:solidFill>
          <a:ln>
            <a:solidFill>
              <a:schemeClr val="bg1"/>
            </a:solid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solidFill>
                  <a:schemeClr val="bg1"/>
                </a:solidFill>
                <a:latin typeface="+mn-lt"/>
                <a:cs typeface="Calibri" pitchFamily="34" charset="0"/>
              </a:rPr>
              <a:t>The </a:t>
            </a:r>
            <a:r>
              <a:rPr lang="en-US" sz="2000" dirty="0" smtClean="0">
                <a:solidFill>
                  <a:schemeClr val="bg1"/>
                </a:solidFill>
                <a:latin typeface="+mn-lt"/>
                <a:cs typeface="Calibri" pitchFamily="34" charset="0"/>
              </a:rPr>
              <a:t>Earth completes an entire orbit around the sun in 365 days. </a:t>
            </a:r>
            <a:r>
              <a:rPr lang="en-NZ" sz="2000" dirty="0">
                <a:solidFill>
                  <a:schemeClr val="bg1"/>
                </a:solidFill>
                <a:latin typeface="+mn-lt"/>
                <a:cs typeface="Calibri" pitchFamily="34" charset="0"/>
              </a:rPr>
              <a:t>The period of one revolution of a planet's orbit is known as its </a:t>
            </a:r>
            <a:r>
              <a:rPr lang="en-NZ" sz="2000" b="1" dirty="0" smtClean="0">
                <a:solidFill>
                  <a:schemeClr val="bg1"/>
                </a:solidFill>
                <a:latin typeface="+mn-lt"/>
                <a:cs typeface="Calibri" pitchFamily="34" charset="0"/>
              </a:rPr>
              <a:t>year. </a:t>
            </a:r>
            <a:r>
              <a:rPr lang="en-NZ" sz="2000" dirty="0" smtClean="0">
                <a:solidFill>
                  <a:schemeClr val="bg1"/>
                </a:solidFill>
                <a:latin typeface="+mn-lt"/>
                <a:cs typeface="Calibri" pitchFamily="34" charset="0"/>
              </a:rPr>
              <a:t>Different planets have different lengths of time to complete one orbit or year. </a:t>
            </a:r>
            <a:r>
              <a:rPr lang="en-NZ" sz="2000" dirty="0">
                <a:solidFill>
                  <a:schemeClr val="bg1"/>
                </a:solidFill>
                <a:latin typeface="+mn-lt"/>
              </a:rPr>
              <a:t>All planets in the solar system orbit around the </a:t>
            </a:r>
            <a:r>
              <a:rPr lang="en-NZ" sz="2000" dirty="0" smtClean="0">
                <a:solidFill>
                  <a:schemeClr val="bg1"/>
                </a:solidFill>
                <a:latin typeface="+mn-lt"/>
              </a:rPr>
              <a:t>Sun.</a:t>
            </a:r>
            <a:endParaRPr lang="en-NZ" sz="2000" dirty="0">
              <a:solidFill>
                <a:schemeClr val="bg1"/>
              </a:solidFill>
              <a:latin typeface="+mn-lt"/>
            </a:endParaRPr>
          </a:p>
        </p:txBody>
      </p:sp>
    </p:spTree>
    <p:extLst>
      <p:ext uri="{BB962C8B-B14F-4D97-AF65-F5344CB8AC3E}">
        <p14:creationId xmlns:p14="http://schemas.microsoft.com/office/powerpoint/2010/main" val="676485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6546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10" descr="outer_orb-brow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4695"/>
            <a:ext cx="9144000" cy="52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9733634-C35B-4CB9-8287-D9279767473E}" type="slidenum">
              <a:rPr lang="en-NZ" smtClean="0"/>
              <a:t>22</a:t>
            </a:fld>
            <a:endParaRPr lang="en-NZ"/>
          </a:p>
        </p:txBody>
      </p:sp>
      <p:sp>
        <p:nvSpPr>
          <p:cNvPr id="4" name="TextBox 3"/>
          <p:cNvSpPr txBox="1"/>
          <p:nvPr/>
        </p:nvSpPr>
        <p:spPr>
          <a:xfrm>
            <a:off x="179512" y="277028"/>
            <a:ext cx="8856984"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a:t>
            </a:r>
            <a:r>
              <a:rPr lang="en-NZ" sz="2000" b="1" dirty="0" smtClean="0"/>
              <a:t>a planets year </a:t>
            </a:r>
            <a:r>
              <a:rPr lang="en-NZ" sz="2000" b="1" dirty="0"/>
              <a:t>depends upon its time taken to orbit the sun once</a:t>
            </a:r>
          </a:p>
        </p:txBody>
      </p:sp>
      <p:sp>
        <p:nvSpPr>
          <p:cNvPr id="5" name="Text Box 5"/>
          <p:cNvSpPr txBox="1">
            <a:spLocks noChangeArrowheads="1"/>
          </p:cNvSpPr>
          <p:nvPr/>
        </p:nvSpPr>
        <p:spPr bwMode="auto">
          <a:xfrm>
            <a:off x="457200" y="677138"/>
            <a:ext cx="81534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solidFill>
                  <a:schemeClr val="bg1"/>
                </a:solidFill>
                <a:latin typeface="+mn-lt"/>
                <a:cs typeface="Calibri" pitchFamily="34" charset="0"/>
              </a:rPr>
              <a:t>The planets </a:t>
            </a:r>
            <a:r>
              <a:rPr lang="en-US" sz="2000" dirty="0" smtClean="0">
                <a:solidFill>
                  <a:schemeClr val="bg1"/>
                </a:solidFill>
                <a:latin typeface="+mn-lt"/>
                <a:cs typeface="Calibri" pitchFamily="34" charset="0"/>
              </a:rPr>
              <a:t>orbit </a:t>
            </a:r>
            <a:r>
              <a:rPr lang="en-US" sz="2000" dirty="0">
                <a:solidFill>
                  <a:schemeClr val="bg1"/>
                </a:solidFill>
                <a:latin typeface="+mn-lt"/>
                <a:cs typeface="Calibri" pitchFamily="34" charset="0"/>
              </a:rPr>
              <a:t>around the Sun in the same direction - counter-clockwise. </a:t>
            </a:r>
            <a:r>
              <a:rPr lang="en-US" sz="2000" dirty="0" smtClean="0">
                <a:solidFill>
                  <a:schemeClr val="bg1"/>
                </a:solidFill>
                <a:latin typeface="+mn-lt"/>
                <a:cs typeface="Calibri" pitchFamily="34" charset="0"/>
              </a:rPr>
              <a:t>They also orbit around on the same plane (except for the dwarf planet Pluto which appears to have been “knocked off course” by another object in the past.</a:t>
            </a:r>
            <a:endParaRPr lang="en-US" sz="2000" dirty="0">
              <a:solidFill>
                <a:schemeClr val="bg1"/>
              </a:solidFill>
              <a:latin typeface="+mn-lt"/>
              <a:cs typeface="Calibri" pitchFamily="34" charset="0"/>
            </a:endParaRPr>
          </a:p>
          <a:p>
            <a:pPr eaLnBrk="1" hangingPunct="1"/>
            <a:endParaRPr lang="en-US" dirty="0">
              <a:solidFill>
                <a:schemeClr val="bg1"/>
              </a:solidFill>
            </a:endParaRPr>
          </a:p>
        </p:txBody>
      </p:sp>
    </p:spTree>
    <p:extLst>
      <p:ext uri="{BB962C8B-B14F-4D97-AF65-F5344CB8AC3E}">
        <p14:creationId xmlns:p14="http://schemas.microsoft.com/office/powerpoint/2010/main" val="3889117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rgbClr val="59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23</a:t>
            </a:fld>
            <a:endParaRPr lang="en-NZ"/>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a:t>
            </a:r>
            <a:r>
              <a:rPr lang="en-NZ" sz="2000" b="1" dirty="0" smtClean="0"/>
              <a:t>is tilted</a:t>
            </a:r>
            <a:endParaRPr lang="en-NZ" sz="2000" b="1" dirty="0"/>
          </a:p>
        </p:txBody>
      </p:sp>
    </p:spTree>
    <p:extLst>
      <p:ext uri="{BB962C8B-B14F-4D97-AF65-F5344CB8AC3E}">
        <p14:creationId xmlns:p14="http://schemas.microsoft.com/office/powerpoint/2010/main" val="660222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Text Box 5"/>
          <p:cNvSpPr txBox="1">
            <a:spLocks noChangeArrowheads="1"/>
          </p:cNvSpPr>
          <p:nvPr/>
        </p:nvSpPr>
        <p:spPr bwMode="auto">
          <a:xfrm>
            <a:off x="457200" y="1143000"/>
            <a:ext cx="815340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t>Planets also have varying degrees of </a:t>
            </a:r>
            <a:r>
              <a:rPr lang="en-US" sz="2000" b="1" dirty="0"/>
              <a:t>axial tilt</a:t>
            </a:r>
            <a:r>
              <a:rPr lang="en-US" sz="2000" dirty="0"/>
              <a:t>; they lie at an angle to the plane of the Sun’s equator. This causes </a:t>
            </a:r>
            <a:r>
              <a:rPr lang="en-US" sz="2000" b="1" dirty="0"/>
              <a:t>seasons</a:t>
            </a:r>
            <a:r>
              <a:rPr lang="en-US" sz="2000" dirty="0"/>
              <a:t>.</a:t>
            </a:r>
          </a:p>
          <a:p>
            <a:r>
              <a:rPr lang="en-US" sz="2000" dirty="0"/>
              <a:t>The point at which each hemisphere is farthest/nearest from the Sun is known as its </a:t>
            </a:r>
            <a:r>
              <a:rPr lang="en-US" sz="2000" b="1" dirty="0"/>
              <a:t>solstice</a:t>
            </a:r>
            <a:r>
              <a:rPr lang="en-US" sz="2000" dirty="0"/>
              <a:t>. </a:t>
            </a:r>
          </a:p>
          <a:p>
            <a:r>
              <a:rPr lang="en-US" sz="2000" dirty="0"/>
              <a:t>Jupiter's axial tilt is very small, so its seasonal variation is minimal; Uranus, on the other hand, has an axial tilt so extreme it is virtually on its side, which means that its hemispheres are either perpetually in sunlight or perpetually in darkness around the time of its solstices.</a:t>
            </a:r>
          </a:p>
          <a:p>
            <a:pPr>
              <a:spcBef>
                <a:spcPct val="50000"/>
              </a:spcBef>
            </a:pPr>
            <a:endParaRPr lang="en-US" sz="2400" dirty="0"/>
          </a:p>
        </p:txBody>
      </p:sp>
      <p:sp>
        <p:nvSpPr>
          <p:cNvPr id="112649" name="Text Box 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12650" name="Text Box 1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12651" name="Oval 1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12653" name="Picture 13" descr="mainParall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67200"/>
            <a:ext cx="73152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12654" name="Text Box 14"/>
          <p:cNvSpPr txBox="1">
            <a:spLocks noChangeArrowheads="1"/>
          </p:cNvSpPr>
          <p:nvPr/>
        </p:nvSpPr>
        <p:spPr bwMode="auto">
          <a:xfrm>
            <a:off x="1981200" y="38100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b="1"/>
              <a:t>Earth’s has two solaces each year.</a:t>
            </a:r>
            <a:endParaRPr lang="en-US" b="1"/>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a:t>
            </a:r>
            <a:r>
              <a:rPr lang="en-NZ" sz="2000" b="1" dirty="0" smtClean="0"/>
              <a:t>is tilted</a:t>
            </a:r>
            <a:endParaRPr lang="en-NZ" sz="2000" b="1" dirty="0"/>
          </a:p>
        </p:txBody>
      </p:sp>
    </p:spTree>
    <p:extLst>
      <p:ext uri="{BB962C8B-B14F-4D97-AF65-F5344CB8AC3E}">
        <p14:creationId xmlns:p14="http://schemas.microsoft.com/office/powerpoint/2010/main" val="2441734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25</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orbits in an Ellipse </a:t>
            </a:r>
          </a:p>
        </p:txBody>
      </p:sp>
      <p:sp>
        <p:nvSpPr>
          <p:cNvPr id="5" name="Text Box 5"/>
          <p:cNvSpPr txBox="1">
            <a:spLocks noChangeArrowheads="1"/>
          </p:cNvSpPr>
          <p:nvPr/>
        </p:nvSpPr>
        <p:spPr bwMode="auto">
          <a:xfrm>
            <a:off x="457200" y="990600"/>
            <a:ext cx="8229600" cy="415925"/>
          </a:xfrm>
          <a:prstGeom prst="rect">
            <a:avLst/>
          </a:prstGeom>
          <a:solidFill>
            <a:srgbClr val="E7FFA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The planets move around the Sun in </a:t>
            </a:r>
            <a:r>
              <a:rPr lang="en-US" sz="2000" b="1" dirty="0">
                <a:latin typeface="+mn-lt"/>
              </a:rPr>
              <a:t>elliptical orbits</a:t>
            </a:r>
            <a:r>
              <a:rPr lang="en-US" sz="2000" dirty="0">
                <a:latin typeface="+mn-lt"/>
              </a:rPr>
              <a:t>.</a:t>
            </a:r>
            <a:r>
              <a:rPr lang="en-US" dirty="0">
                <a:latin typeface="+mn-lt"/>
              </a:rPr>
              <a:t> </a:t>
            </a:r>
          </a:p>
        </p:txBody>
      </p:sp>
      <p:pic>
        <p:nvPicPr>
          <p:cNvPr id="6" name="Picture 8" descr="EllKepl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00200"/>
            <a:ext cx="4838700" cy="48387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2"/>
          <p:cNvSpPr txBox="1">
            <a:spLocks noChangeArrowheads="1"/>
          </p:cNvSpPr>
          <p:nvPr/>
        </p:nvSpPr>
        <p:spPr bwMode="auto">
          <a:xfrm>
            <a:off x="8534400" y="66135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13"/>
          <p:cNvSpPr txBox="1">
            <a:spLocks noChangeArrowheads="1"/>
          </p:cNvSpPr>
          <p:nvPr/>
        </p:nvSpPr>
        <p:spPr bwMode="auto">
          <a:xfrm>
            <a:off x="8305800" y="66135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4"/>
          <p:cNvSpPr>
            <a:spLocks noChangeArrowheads="1"/>
          </p:cNvSpPr>
          <p:nvPr/>
        </p:nvSpPr>
        <p:spPr bwMode="auto">
          <a:xfrm>
            <a:off x="8382000" y="6613525"/>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6"/>
          <p:cNvSpPr txBox="1">
            <a:spLocks noChangeArrowheads="1"/>
          </p:cNvSpPr>
          <p:nvPr/>
        </p:nvSpPr>
        <p:spPr bwMode="auto">
          <a:xfrm>
            <a:off x="323528" y="1600200"/>
            <a:ext cx="33528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mn-lt"/>
              </a:rPr>
              <a:t>The planets orbit around the Sun due to gravity. The Sun  also is attracted towards the planets but to a much smaller extent. The result of this gravity and movement mean that planets do not orbit in circles but instead in squashed circles called ellipses. At times during an orbit a planet may be closer or further away from the Sun. </a:t>
            </a:r>
          </a:p>
          <a:p>
            <a:pPr eaLnBrk="1" hangingPunct="1"/>
            <a:r>
              <a:rPr lang="en-US" dirty="0" smtClean="0">
                <a:latin typeface="+mn-lt"/>
              </a:rPr>
              <a:t>Aside from Mercury which is closest to the Sun and feels the effect of the Suns gravity the most, the other planets have elliptical orbits that are very nearly </a:t>
            </a:r>
            <a:r>
              <a:rPr lang="en-US" dirty="0" err="1" smtClean="0">
                <a:latin typeface="+mn-lt"/>
              </a:rPr>
              <a:t>circlular</a:t>
            </a:r>
            <a:r>
              <a:rPr lang="en-US" dirty="0" smtClean="0">
                <a:latin typeface="+mn-lt"/>
              </a:rPr>
              <a:t>.</a:t>
            </a:r>
            <a:endParaRPr lang="en-US" dirty="0"/>
          </a:p>
        </p:txBody>
      </p:sp>
    </p:spTree>
    <p:extLst>
      <p:ext uri="{BB962C8B-B14F-4D97-AF65-F5344CB8AC3E}">
        <p14:creationId xmlns:p14="http://schemas.microsoft.com/office/powerpoint/2010/main" val="174770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7" name="Rectangle 9"/>
          <p:cNvSpPr>
            <a:spLocks noChangeArrowheads="1"/>
          </p:cNvSpPr>
          <p:nvPr/>
        </p:nvSpPr>
        <p:spPr bwMode="auto">
          <a:xfrm>
            <a:off x="457200" y="2057400"/>
            <a:ext cx="8229600"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5172" name="Text Box 4"/>
          <p:cNvSpPr txBox="1">
            <a:spLocks noChangeArrowheads="1"/>
          </p:cNvSpPr>
          <p:nvPr/>
        </p:nvSpPr>
        <p:spPr bwMode="auto">
          <a:xfrm>
            <a:off x="457200" y="1066800"/>
            <a:ext cx="8229600" cy="935038"/>
          </a:xfrm>
          <a:prstGeom prst="rect">
            <a:avLst/>
          </a:prstGeom>
          <a:solidFill>
            <a:schemeClr val="bg1"/>
          </a:solidFill>
          <a:ln w="19050">
            <a:solidFill>
              <a:schemeClr val="tx1"/>
            </a:solidFill>
            <a:miter lim="800000"/>
            <a:headEnd/>
            <a:tailEnd/>
          </a:ln>
          <a:effectLst/>
        </p:spPr>
        <p:txBody>
          <a:bodyPr>
            <a:spAutoFit/>
          </a:bodyPr>
          <a:lstStyle/>
          <a:p>
            <a:pPr>
              <a:spcBef>
                <a:spcPct val="50000"/>
              </a:spcBef>
            </a:pPr>
            <a:r>
              <a:rPr lang="en-NZ" dirty="0"/>
              <a:t>The amount an ellipse is ‘squashed’ is called its </a:t>
            </a:r>
            <a:r>
              <a:rPr lang="en-NZ" b="1" dirty="0"/>
              <a:t>eccentricity</a:t>
            </a:r>
            <a:r>
              <a:rPr lang="en-NZ" dirty="0"/>
              <a:t>. The ellipse of Earth’s orbit around the Sun has very little eccentricity – i.e. its close to circular. Pluto’s orbit is very eccentric.</a:t>
            </a:r>
            <a:endParaRPr lang="en-US" dirty="0"/>
          </a:p>
        </p:txBody>
      </p:sp>
      <p:pic>
        <p:nvPicPr>
          <p:cNvPr id="135174" name="Picture 6" descr="Kepl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2719388" cy="4248150"/>
          </a:xfrm>
          <a:prstGeom prst="rect">
            <a:avLst/>
          </a:prstGeom>
          <a:noFill/>
          <a:extLst>
            <a:ext uri="{909E8E84-426E-40DD-AFC4-6F175D3DCCD1}">
              <a14:hiddenFill xmlns:a14="http://schemas.microsoft.com/office/drawing/2010/main">
                <a:solidFill>
                  <a:srgbClr val="FFFFFF"/>
                </a:solidFill>
              </a14:hiddenFill>
            </a:ext>
          </a:extLst>
        </p:spPr>
      </p:pic>
      <p:sp>
        <p:nvSpPr>
          <p:cNvPr id="135175" name="Text Box 7"/>
          <p:cNvSpPr txBox="1">
            <a:spLocks noChangeArrowheads="1"/>
          </p:cNvSpPr>
          <p:nvPr/>
        </p:nvSpPr>
        <p:spPr bwMode="auto">
          <a:xfrm>
            <a:off x="4724400" y="30480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Small eccentricity</a:t>
            </a:r>
            <a:endParaRPr lang="en-US"/>
          </a:p>
        </p:txBody>
      </p:sp>
      <p:sp>
        <p:nvSpPr>
          <p:cNvPr id="135176" name="Text Box 8"/>
          <p:cNvSpPr txBox="1">
            <a:spLocks noChangeArrowheads="1"/>
          </p:cNvSpPr>
          <p:nvPr/>
        </p:nvSpPr>
        <p:spPr bwMode="auto">
          <a:xfrm>
            <a:off x="4876800" y="52578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Large eccentricity</a:t>
            </a:r>
            <a:endParaRPr lang="en-US"/>
          </a:p>
        </p:txBody>
      </p:sp>
      <p:sp>
        <p:nvSpPr>
          <p:cNvPr id="135178" name="Text Box 10"/>
          <p:cNvSpPr txBox="1">
            <a:spLocks noChangeArrowheads="1"/>
          </p:cNvSpPr>
          <p:nvPr/>
        </p:nvSpPr>
        <p:spPr bwMode="auto">
          <a:xfrm>
            <a:off x="8153400" y="61722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35179" name="Text Box 11"/>
          <p:cNvSpPr txBox="1">
            <a:spLocks noChangeArrowheads="1"/>
          </p:cNvSpPr>
          <p:nvPr/>
        </p:nvSpPr>
        <p:spPr bwMode="auto">
          <a:xfrm>
            <a:off x="7924800" y="61722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35180" name="Oval 12"/>
          <p:cNvSpPr>
            <a:spLocks noChangeArrowheads="1"/>
          </p:cNvSpPr>
          <p:nvPr/>
        </p:nvSpPr>
        <p:spPr bwMode="auto">
          <a:xfrm>
            <a:off x="8001000" y="61722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orbits in an Ellipse </a:t>
            </a:r>
          </a:p>
        </p:txBody>
      </p:sp>
    </p:spTree>
    <p:extLst>
      <p:ext uri="{BB962C8B-B14F-4D97-AF65-F5344CB8AC3E}">
        <p14:creationId xmlns:p14="http://schemas.microsoft.com/office/powerpoint/2010/main" val="2932548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Text Box 5"/>
          <p:cNvSpPr txBox="1">
            <a:spLocks noChangeArrowheads="1"/>
          </p:cNvSpPr>
          <p:nvPr/>
        </p:nvSpPr>
        <p:spPr bwMode="auto">
          <a:xfrm>
            <a:off x="457200" y="838200"/>
            <a:ext cx="8229600" cy="660400"/>
          </a:xfrm>
          <a:prstGeom prst="rect">
            <a:avLst/>
          </a:prstGeom>
          <a:solidFill>
            <a:srgbClr val="E7FFA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Retrograde motion</a:t>
            </a:r>
            <a:r>
              <a:rPr lang="en-US"/>
              <a:t> is when the orbital motion of a planet appears to be in the opposite direction to its usual motion past the stars. </a:t>
            </a:r>
          </a:p>
        </p:txBody>
      </p:sp>
      <p:sp>
        <p:nvSpPr>
          <p:cNvPr id="143368" name="Oval 8"/>
          <p:cNvSpPr>
            <a:spLocks noChangeArrowheads="1"/>
          </p:cNvSpPr>
          <p:nvPr/>
        </p:nvSpPr>
        <p:spPr bwMode="auto">
          <a:xfrm>
            <a:off x="5105400" y="2743200"/>
            <a:ext cx="2286000" cy="2286000"/>
          </a:xfrm>
          <a:prstGeom prst="ellipse">
            <a:avLst/>
          </a:prstGeom>
          <a:noFill/>
          <a:ln w="57150">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69" name="Oval 9"/>
          <p:cNvSpPr>
            <a:spLocks noChangeArrowheads="1"/>
          </p:cNvSpPr>
          <p:nvPr/>
        </p:nvSpPr>
        <p:spPr bwMode="auto">
          <a:xfrm>
            <a:off x="4724400" y="2362200"/>
            <a:ext cx="3048000" cy="3048000"/>
          </a:xfrm>
          <a:prstGeom prst="ellipse">
            <a:avLst/>
          </a:prstGeom>
          <a:noFill/>
          <a:ln w="57150">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2" name="Rectangle 12"/>
          <p:cNvSpPr>
            <a:spLocks noChangeArrowheads="1"/>
          </p:cNvSpPr>
          <p:nvPr/>
        </p:nvSpPr>
        <p:spPr bwMode="auto">
          <a:xfrm>
            <a:off x="914400" y="2438400"/>
            <a:ext cx="3200400" cy="2971800"/>
          </a:xfrm>
          <a:prstGeom prst="rect">
            <a:avLst/>
          </a:prstGeom>
          <a:solidFill>
            <a:srgbClr val="0D0D0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3" name="Oval 13"/>
          <p:cNvSpPr>
            <a:spLocks noChangeArrowheads="1"/>
          </p:cNvSpPr>
          <p:nvPr/>
        </p:nvSpPr>
        <p:spPr bwMode="auto">
          <a:xfrm>
            <a:off x="1524000" y="48006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4" name="Oval 14"/>
          <p:cNvSpPr>
            <a:spLocks noChangeArrowheads="1"/>
          </p:cNvSpPr>
          <p:nvPr/>
        </p:nvSpPr>
        <p:spPr bwMode="auto">
          <a:xfrm>
            <a:off x="1295400" y="3352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5" name="Oval 15"/>
          <p:cNvSpPr>
            <a:spLocks noChangeArrowheads="1"/>
          </p:cNvSpPr>
          <p:nvPr/>
        </p:nvSpPr>
        <p:spPr bwMode="auto">
          <a:xfrm>
            <a:off x="3124200" y="3352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6" name="Oval 16"/>
          <p:cNvSpPr>
            <a:spLocks noChangeArrowheads="1"/>
          </p:cNvSpPr>
          <p:nvPr/>
        </p:nvSpPr>
        <p:spPr bwMode="auto">
          <a:xfrm>
            <a:off x="2362200" y="2590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7" name="Oval 17"/>
          <p:cNvSpPr>
            <a:spLocks noChangeArrowheads="1"/>
          </p:cNvSpPr>
          <p:nvPr/>
        </p:nvSpPr>
        <p:spPr bwMode="auto">
          <a:xfrm>
            <a:off x="2895600" y="41910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8" name="Oval 18"/>
          <p:cNvSpPr>
            <a:spLocks noChangeArrowheads="1"/>
          </p:cNvSpPr>
          <p:nvPr/>
        </p:nvSpPr>
        <p:spPr bwMode="auto">
          <a:xfrm>
            <a:off x="3581400" y="45720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9" name="Oval 19"/>
          <p:cNvSpPr>
            <a:spLocks noChangeArrowheads="1"/>
          </p:cNvSpPr>
          <p:nvPr/>
        </p:nvSpPr>
        <p:spPr bwMode="auto">
          <a:xfrm>
            <a:off x="3429000" y="48006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80" name="Oval 20"/>
          <p:cNvSpPr>
            <a:spLocks noChangeArrowheads="1"/>
          </p:cNvSpPr>
          <p:nvPr/>
        </p:nvSpPr>
        <p:spPr bwMode="auto">
          <a:xfrm>
            <a:off x="3429000" y="34290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81" name="Line 21"/>
          <p:cNvSpPr>
            <a:spLocks noChangeShapeType="1"/>
          </p:cNvSpPr>
          <p:nvPr/>
        </p:nvSpPr>
        <p:spPr bwMode="auto">
          <a:xfrm flipH="1">
            <a:off x="5029200" y="3810000"/>
            <a:ext cx="762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3" name="Line 23"/>
          <p:cNvSpPr>
            <a:spLocks noChangeShapeType="1"/>
          </p:cNvSpPr>
          <p:nvPr/>
        </p:nvSpPr>
        <p:spPr bwMode="auto">
          <a:xfrm>
            <a:off x="5181600" y="4267200"/>
            <a:ext cx="762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4" name="Line 24"/>
          <p:cNvSpPr>
            <a:spLocks noChangeShapeType="1"/>
          </p:cNvSpPr>
          <p:nvPr/>
        </p:nvSpPr>
        <p:spPr bwMode="auto">
          <a:xfrm flipH="1" flipV="1">
            <a:off x="5410200" y="4648200"/>
            <a:ext cx="762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5" name="Line 25"/>
          <p:cNvSpPr>
            <a:spLocks noChangeShapeType="1"/>
          </p:cNvSpPr>
          <p:nvPr/>
        </p:nvSpPr>
        <p:spPr bwMode="auto">
          <a:xfrm flipV="1">
            <a:off x="5638800" y="4800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6" name="Line 26"/>
          <p:cNvSpPr>
            <a:spLocks noChangeShapeType="1"/>
          </p:cNvSpPr>
          <p:nvPr/>
        </p:nvSpPr>
        <p:spPr bwMode="auto">
          <a:xfrm flipV="1">
            <a:off x="5867400" y="4953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7" name="Line 27"/>
          <p:cNvSpPr>
            <a:spLocks noChangeShapeType="1"/>
          </p:cNvSpPr>
          <p:nvPr/>
        </p:nvSpPr>
        <p:spPr bwMode="auto">
          <a:xfrm flipV="1">
            <a:off x="6096000" y="50292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8" name="Line 28"/>
          <p:cNvSpPr>
            <a:spLocks noChangeShapeType="1"/>
          </p:cNvSpPr>
          <p:nvPr/>
        </p:nvSpPr>
        <p:spPr bwMode="auto">
          <a:xfrm flipV="1">
            <a:off x="6400800" y="50292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9" name="Line 29"/>
          <p:cNvSpPr>
            <a:spLocks noChangeShapeType="1"/>
          </p:cNvSpPr>
          <p:nvPr/>
        </p:nvSpPr>
        <p:spPr bwMode="auto">
          <a:xfrm flipV="1">
            <a:off x="6629400" y="48768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0" name="Line 30"/>
          <p:cNvSpPr>
            <a:spLocks noChangeShapeType="1"/>
          </p:cNvSpPr>
          <p:nvPr/>
        </p:nvSpPr>
        <p:spPr bwMode="auto">
          <a:xfrm flipV="1">
            <a:off x="6934200" y="4572000"/>
            <a:ext cx="2286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1" name="Line 31"/>
          <p:cNvSpPr>
            <a:spLocks noChangeShapeType="1"/>
          </p:cNvSpPr>
          <p:nvPr/>
        </p:nvSpPr>
        <p:spPr bwMode="auto">
          <a:xfrm flipV="1">
            <a:off x="7239000" y="4114800"/>
            <a:ext cx="1524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2" name="Line 32"/>
          <p:cNvSpPr>
            <a:spLocks noChangeShapeType="1"/>
          </p:cNvSpPr>
          <p:nvPr/>
        </p:nvSpPr>
        <p:spPr bwMode="auto">
          <a:xfrm flipH="1" flipV="1">
            <a:off x="7391400" y="3733800"/>
            <a:ext cx="762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3" name="Line 33"/>
          <p:cNvSpPr>
            <a:spLocks noChangeShapeType="1"/>
          </p:cNvSpPr>
          <p:nvPr/>
        </p:nvSpPr>
        <p:spPr bwMode="auto">
          <a:xfrm flipH="1" flipV="1">
            <a:off x="7239000" y="3352800"/>
            <a:ext cx="4572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70" name="Oval 10"/>
          <p:cNvSpPr>
            <a:spLocks noChangeArrowheads="1"/>
          </p:cNvSpPr>
          <p:nvPr/>
        </p:nvSpPr>
        <p:spPr bwMode="auto">
          <a:xfrm>
            <a:off x="5029200" y="3657600"/>
            <a:ext cx="228600" cy="228600"/>
          </a:xfrm>
          <a:prstGeom prst="ellipse">
            <a:avLst/>
          </a:prstGeom>
          <a:solidFill>
            <a:srgbClr val="F5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1" name="Oval 11"/>
          <p:cNvSpPr>
            <a:spLocks noChangeArrowheads="1"/>
          </p:cNvSpPr>
          <p:nvPr/>
        </p:nvSpPr>
        <p:spPr bwMode="auto">
          <a:xfrm>
            <a:off x="4876800" y="4648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94" name="Text Box 34"/>
          <p:cNvSpPr txBox="1">
            <a:spLocks noChangeArrowheads="1"/>
          </p:cNvSpPr>
          <p:nvPr/>
        </p:nvSpPr>
        <p:spPr bwMode="auto">
          <a:xfrm>
            <a:off x="990600" y="55626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Apparent movement through space of Venus</a:t>
            </a:r>
            <a:endParaRPr lang="en-US"/>
          </a:p>
        </p:txBody>
      </p:sp>
      <p:sp>
        <p:nvSpPr>
          <p:cNvPr id="143395" name="Text Box 35"/>
          <p:cNvSpPr txBox="1">
            <a:spLocks noChangeArrowheads="1"/>
          </p:cNvSpPr>
          <p:nvPr/>
        </p:nvSpPr>
        <p:spPr bwMode="auto">
          <a:xfrm>
            <a:off x="5029200" y="56388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Actual movement through space</a:t>
            </a:r>
            <a:endParaRPr lang="en-US"/>
          </a:p>
        </p:txBody>
      </p:sp>
      <p:sp>
        <p:nvSpPr>
          <p:cNvPr id="143396" name="Text Box 36"/>
          <p:cNvSpPr txBox="1">
            <a:spLocks noChangeArrowheads="1"/>
          </p:cNvSpPr>
          <p:nvPr/>
        </p:nvSpPr>
        <p:spPr bwMode="auto">
          <a:xfrm>
            <a:off x="457200" y="1600200"/>
            <a:ext cx="822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This is an apparent motion – much like from inside a car in a carwash that appears to move backwards</a:t>
            </a:r>
            <a:endParaRPr lang="en-US"/>
          </a:p>
        </p:txBody>
      </p:sp>
      <p:sp>
        <p:nvSpPr>
          <p:cNvPr id="143397" name="Text Box 37"/>
          <p:cNvSpPr txBox="1">
            <a:spLocks noChangeArrowheads="1"/>
          </p:cNvSpPr>
          <p:nvPr/>
        </p:nvSpPr>
        <p:spPr bwMode="auto">
          <a:xfrm>
            <a:off x="5410200" y="3886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Venus</a:t>
            </a:r>
            <a:endParaRPr lang="en-US"/>
          </a:p>
        </p:txBody>
      </p:sp>
      <p:sp>
        <p:nvSpPr>
          <p:cNvPr id="143398" name="Text Box 38"/>
          <p:cNvSpPr txBox="1">
            <a:spLocks noChangeArrowheads="1"/>
          </p:cNvSpPr>
          <p:nvPr/>
        </p:nvSpPr>
        <p:spPr bwMode="auto">
          <a:xfrm>
            <a:off x="7696200" y="4724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Earth</a:t>
            </a:r>
            <a:endParaRPr lang="en-US"/>
          </a:p>
        </p:txBody>
      </p:sp>
      <p:sp>
        <p:nvSpPr>
          <p:cNvPr id="143399" name="Text Box 3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43400" name="Text Box 4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43401" name="Oval 4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8" name="TextBox 37"/>
          <p:cNvSpPr txBox="1"/>
          <p:nvPr/>
        </p:nvSpPr>
        <p:spPr>
          <a:xfrm>
            <a:off x="467544" y="31553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Some planets appear to move in retrograde motion</a:t>
            </a:r>
            <a:endParaRPr lang="en-NZ" sz="2000" b="1" dirty="0"/>
          </a:p>
        </p:txBody>
      </p:sp>
    </p:spTree>
    <p:extLst>
      <p:ext uri="{BB962C8B-B14F-4D97-AF65-F5344CB8AC3E}">
        <p14:creationId xmlns:p14="http://schemas.microsoft.com/office/powerpoint/2010/main" val="119635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1.11111E-6 -1.85185E-6 C 0.01354 0.02176 0.02708 0.04375 0.03889 0.05556 C 0.05069 0.06736 0.05764 0.06505 0.07083 0.07037 C 0.08403 0.0757 0.10191 0.08519 0.11805 0.08704 C 0.1342 0.08889 0.14844 0.08959 0.16805 0.08148 C 0.18767 0.07338 0.21875 0.05486 0.23611 0.03889 C 0.25347 0.02292 0.26319 0.00394 0.27222 -0.01481 C 0.28125 -0.03356 0.28576 -0.05393 0.29028 -0.07407 " pathEditMode="relative" ptsTypes="aaaaaaaA">
                                      <p:cBhvr>
                                        <p:cTn id="6" dur="3000" fill="hold"/>
                                        <p:tgtEl>
                                          <p:spTgt spid="143371"/>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417 0.00185 C -0.00417 0.02315 -0.00399 0.04444 -0.00278 0.05556 C -0.00156 0.06667 -0.00156 0.05903 0.00278 0.06852 C 0.00712 0.07801 0.01476 0.09907 0.02361 0.11296 C 0.03247 0.12685 0.04358 0.14144 0.05556 0.15185 C 0.06753 0.16227 0.08264 0.17106 0.09583 0.17593 C 0.10903 0.18079 0.12031 0.18403 0.13472 0.18148 C 0.14913 0.17894 0.16649 0.17292 0.18194 0.16111 C 0.1974 0.14931 0.21806 0.12847 0.22778 0.11111 C 0.2375 0.09375 0.23663 0.07685 0.24028 0.05741 C 0.24392 0.03796 0.24688 0.0162 0.25 -0.00556 " pathEditMode="relative" rAng="0" ptsTypes="aaaaaaaaaaA">
                                      <p:cBhvr>
                                        <p:cTn id="8" dur="3000" fill="hold"/>
                                        <p:tgtEl>
                                          <p:spTgt spid="143370"/>
                                        </p:tgtEl>
                                        <p:attrNameLst>
                                          <p:attrName>ppt_x</p:attrName>
                                          <p:attrName>ppt_y</p:attrName>
                                        </p:attrNameLst>
                                      </p:cBhvr>
                                      <p:rCtr x="12708" y="8727"/>
                                    </p:animMotion>
                                  </p:childTnLst>
                                </p:cTn>
                              </p:par>
                              <p:par>
                                <p:cTn id="9" presetID="0" presetClass="path" presetSubtype="0" accel="50000" decel="50000" fill="hold" grpId="0" nodeType="withEffect">
                                  <p:stCondLst>
                                    <p:cond delay="0"/>
                                  </p:stCondLst>
                                  <p:childTnLst>
                                    <p:animMotion origin="layout" path="M -2.22222E-6 5.55556E-6 C -0.07153 -0.00254 -0.14306 -0.00485 -0.15556 -0.00185 C -0.16806 0.00116 -0.08837 0.0213 -0.075 0.01853 C -0.06163 0.01575 -0.05052 -0.01134 -0.075 -0.01851 C -0.09948 -0.02569 -0.16094 -0.02499 -0.22222 -0.02407 " pathEditMode="relative" ptsTypes="aaaaA">
                                      <p:cBhvr>
                                        <p:cTn id="10" dur="3000" fill="hold"/>
                                        <p:tgtEl>
                                          <p:spTgt spid="14338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0" grpId="0" animBg="1"/>
      <p:bldP spid="143370" grpId="0" animBg="1"/>
      <p:bldP spid="1433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28</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orbits around the Sun, like the other planets, and the Moon orbits around the Earth</a:t>
            </a:r>
          </a:p>
        </p:txBody>
      </p:sp>
      <p:sp>
        <p:nvSpPr>
          <p:cNvPr id="5" name="Text Box 6"/>
          <p:cNvSpPr txBox="1">
            <a:spLocks noChangeArrowheads="1"/>
          </p:cNvSpPr>
          <p:nvPr/>
        </p:nvSpPr>
        <p:spPr bwMode="auto">
          <a:xfrm>
            <a:off x="436421" y="1311969"/>
            <a:ext cx="8229600" cy="720725"/>
          </a:xfrm>
          <a:prstGeom prst="rect">
            <a:avLst/>
          </a:prstGeom>
          <a:no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cs typeface="Calibri" pitchFamily="34" charset="0"/>
              </a:rPr>
              <a:t>Planets </a:t>
            </a:r>
            <a:r>
              <a:rPr lang="en-US" sz="2000" dirty="0">
                <a:latin typeface="+mn-lt"/>
                <a:cs typeface="Calibri" pitchFamily="34" charset="0"/>
              </a:rPr>
              <a:t>orbit stars. Planets do not give off their own light, they reflect light from stars. </a:t>
            </a:r>
          </a:p>
        </p:txBody>
      </p:sp>
      <p:sp>
        <p:nvSpPr>
          <p:cNvPr id="6" name="Text Box 13"/>
          <p:cNvSpPr txBox="1">
            <a:spLocks noChangeArrowheads="1"/>
          </p:cNvSpPr>
          <p:nvPr/>
        </p:nvSpPr>
        <p:spPr bwMode="auto">
          <a:xfrm>
            <a:off x="6106344" y="2022475"/>
            <a:ext cx="2590800" cy="923330"/>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cs typeface="Calibri" pitchFamily="34" charset="0"/>
              </a:rPr>
              <a:t>Earth </a:t>
            </a:r>
            <a:r>
              <a:rPr lang="en-US" b="1" dirty="0">
                <a:latin typeface="+mn-lt"/>
                <a:cs typeface="Calibri" pitchFamily="34" charset="0"/>
              </a:rPr>
              <a:t>orbits</a:t>
            </a:r>
            <a:r>
              <a:rPr lang="en-US" dirty="0">
                <a:latin typeface="+mn-lt"/>
                <a:cs typeface="Calibri" pitchFamily="34" charset="0"/>
              </a:rPr>
              <a:t> the Sun once every 365.25 days</a:t>
            </a:r>
            <a:r>
              <a:rPr lang="en-US" dirty="0" smtClean="0">
                <a:latin typeface="+mn-lt"/>
                <a:cs typeface="Calibri" pitchFamily="34" charset="0"/>
              </a:rPr>
              <a:t>.  ( </a:t>
            </a:r>
            <a:r>
              <a:rPr lang="en-US" dirty="0">
                <a:latin typeface="+mn-lt"/>
                <a:cs typeface="Calibri" pitchFamily="34" charset="0"/>
              </a:rPr>
              <a:t>1 year ) </a:t>
            </a:r>
          </a:p>
        </p:txBody>
      </p:sp>
      <p:pic>
        <p:nvPicPr>
          <p:cNvPr id="10" name="day night earth.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a:xfrm>
            <a:off x="457200" y="2286000"/>
            <a:ext cx="5105400" cy="40846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20"/>
          <p:cNvSpPr txBox="1">
            <a:spLocks noChangeArrowheads="1"/>
          </p:cNvSpPr>
          <p:nvPr/>
        </p:nvSpPr>
        <p:spPr bwMode="auto">
          <a:xfrm>
            <a:off x="6106344" y="3089275"/>
            <a:ext cx="2590800" cy="1209675"/>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cs typeface="Calibri" pitchFamily="34" charset="0"/>
              </a:rPr>
              <a:t>Earth </a:t>
            </a:r>
            <a:r>
              <a:rPr lang="en-US" b="1" dirty="0">
                <a:latin typeface="+mn-lt"/>
                <a:cs typeface="Calibri" pitchFamily="34" charset="0"/>
              </a:rPr>
              <a:t>spins</a:t>
            </a:r>
            <a:r>
              <a:rPr lang="en-US" dirty="0">
                <a:latin typeface="+mn-lt"/>
                <a:cs typeface="Calibri" pitchFamily="34" charset="0"/>
              </a:rPr>
              <a:t> anti-clockwise on an axis at 23.5</a:t>
            </a:r>
            <a:r>
              <a:rPr lang="en-US" baseline="30000" dirty="0">
                <a:latin typeface="+mn-lt"/>
                <a:cs typeface="Calibri" pitchFamily="34" charset="0"/>
              </a:rPr>
              <a:t>o</a:t>
            </a:r>
            <a:r>
              <a:rPr lang="en-US" dirty="0">
                <a:latin typeface="+mn-lt"/>
                <a:cs typeface="Calibri" pitchFamily="34" charset="0"/>
              </a:rPr>
              <a:t> to the plane it orbits around the sun</a:t>
            </a:r>
            <a:r>
              <a:rPr lang="en-US" dirty="0">
                <a:latin typeface="+mn-lt"/>
              </a:rPr>
              <a:t>. </a:t>
            </a:r>
          </a:p>
        </p:txBody>
      </p:sp>
      <p:sp>
        <p:nvSpPr>
          <p:cNvPr id="12" name="Text Box 21"/>
          <p:cNvSpPr txBox="1">
            <a:spLocks noChangeArrowheads="1"/>
          </p:cNvSpPr>
          <p:nvPr/>
        </p:nvSpPr>
        <p:spPr bwMode="auto">
          <a:xfrm>
            <a:off x="6106344" y="4384675"/>
            <a:ext cx="2590800" cy="2033588"/>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cs typeface="Calibri" pitchFamily="34" charset="0"/>
              </a:rPr>
              <a:t>Earth takes 24hours to complete one rotation, only one half of Earth is exposed to light from the sun at any given time; creating periods of </a:t>
            </a:r>
            <a:r>
              <a:rPr lang="en-US" b="1" dirty="0">
                <a:latin typeface="+mn-lt"/>
                <a:cs typeface="Calibri" pitchFamily="34" charset="0"/>
              </a:rPr>
              <a:t>day and night</a:t>
            </a:r>
            <a:r>
              <a:rPr lang="en-US" dirty="0">
                <a:latin typeface="+mn-lt"/>
                <a:cs typeface="Calibri" pitchFamily="34" charset="0"/>
              </a:rPr>
              <a:t>. </a:t>
            </a:r>
          </a:p>
        </p:txBody>
      </p:sp>
    </p:spTree>
    <p:extLst>
      <p:ext uri="{BB962C8B-B14F-4D97-AF65-F5344CB8AC3E}">
        <p14:creationId xmlns:p14="http://schemas.microsoft.com/office/powerpoint/2010/main" val="149149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29</a:t>
            </a:fld>
            <a:endParaRPr lang="en-NZ"/>
          </a:p>
        </p:txBody>
      </p:sp>
      <p:sp>
        <p:nvSpPr>
          <p:cNvPr id="4" name="Text Box 4"/>
          <p:cNvSpPr txBox="1">
            <a:spLocks noChangeArrowheads="1"/>
          </p:cNvSpPr>
          <p:nvPr/>
        </p:nvSpPr>
        <p:spPr bwMode="auto">
          <a:xfrm>
            <a:off x="457200" y="1540800"/>
            <a:ext cx="5915000" cy="707886"/>
          </a:xfrm>
          <a:prstGeom prst="rect">
            <a:avLst/>
          </a:prstGeom>
          <a:noFill/>
          <a:ln w="12700">
            <a:noFill/>
            <a:miter lim="800000"/>
            <a:headEnd/>
            <a:tailEnd/>
          </a:ln>
          <a:effectLst/>
          <a:extLst/>
        </p:spPr>
        <p:txBody>
          <a:bodyPr wrap="square">
            <a:spAutoFit/>
          </a:bodyPr>
          <a:lstStyle/>
          <a:p>
            <a:pPr>
              <a:spcBef>
                <a:spcPct val="50000"/>
              </a:spcBef>
            </a:pPr>
            <a:r>
              <a:rPr lang="en-US" sz="2000" dirty="0" smtClean="0">
                <a:cs typeface="Calibri" pitchFamily="34" charset="0"/>
              </a:rPr>
              <a:t>A </a:t>
            </a:r>
            <a:r>
              <a:rPr lang="en-US" sz="2000" dirty="0">
                <a:cs typeface="Calibri" pitchFamily="34" charset="0"/>
              </a:rPr>
              <a:t>star is a mass of extremely hot gas. It gives off heat and light energy produced by nuclear reactions. </a:t>
            </a:r>
          </a:p>
        </p:txBody>
      </p:sp>
      <p:sp>
        <p:nvSpPr>
          <p:cNvPr id="6" name="Text Box 8"/>
          <p:cNvSpPr txBox="1">
            <a:spLocks noChangeArrowheads="1"/>
          </p:cNvSpPr>
          <p:nvPr/>
        </p:nvSpPr>
        <p:spPr bwMode="auto">
          <a:xfrm>
            <a:off x="436758" y="2828508"/>
            <a:ext cx="4495800" cy="378565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marL="0" indent="0">
              <a:spcBef>
                <a:spcPct val="50000"/>
              </a:spcBef>
            </a:pPr>
            <a:r>
              <a:rPr lang="en-US" sz="2000" dirty="0">
                <a:latin typeface="+mn-lt"/>
                <a:cs typeface="Calibri" pitchFamily="34" charset="0"/>
              </a:rPr>
              <a:t>The sun consists of extremely hot gases held together in a sphere by gravity.</a:t>
            </a:r>
          </a:p>
          <a:p>
            <a:pPr marL="0" indent="0">
              <a:spcBef>
                <a:spcPct val="50000"/>
              </a:spcBef>
            </a:pPr>
            <a:r>
              <a:rPr lang="en-US" sz="2000" dirty="0">
                <a:latin typeface="+mn-lt"/>
                <a:cs typeface="Calibri" pitchFamily="34" charset="0"/>
              </a:rPr>
              <a:t>Nuclear reactions occur inside the sun</a:t>
            </a:r>
          </a:p>
          <a:p>
            <a:pPr marL="0" indent="0">
              <a:spcBef>
                <a:spcPct val="50000"/>
              </a:spcBef>
            </a:pPr>
            <a:r>
              <a:rPr lang="en-US" sz="2000" dirty="0">
                <a:latin typeface="+mn-lt"/>
                <a:cs typeface="Calibri" pitchFamily="34" charset="0"/>
              </a:rPr>
              <a:t>Hydrogen is changed into helium</a:t>
            </a:r>
          </a:p>
          <a:p>
            <a:pPr marL="0" indent="0">
              <a:spcBef>
                <a:spcPct val="50000"/>
              </a:spcBef>
            </a:pPr>
            <a:r>
              <a:rPr lang="en-US" sz="2000" dirty="0">
                <a:latin typeface="+mn-lt"/>
                <a:cs typeface="Calibri" pitchFamily="34" charset="0"/>
              </a:rPr>
              <a:t>Huge amounts of energy are released</a:t>
            </a:r>
          </a:p>
          <a:p>
            <a:pPr marL="0" indent="0">
              <a:spcBef>
                <a:spcPct val="50000"/>
              </a:spcBef>
            </a:pPr>
            <a:r>
              <a:rPr lang="en-US" sz="2000" dirty="0">
                <a:latin typeface="+mn-lt"/>
                <a:cs typeface="Calibri" pitchFamily="34" charset="0"/>
              </a:rPr>
              <a:t>The interior temperature is 14 million °C</a:t>
            </a:r>
          </a:p>
          <a:p>
            <a:pPr marL="0" indent="0">
              <a:spcBef>
                <a:spcPct val="50000"/>
              </a:spcBef>
            </a:pPr>
            <a:r>
              <a:rPr lang="en-US" sz="2000" dirty="0">
                <a:latin typeface="+mn-lt"/>
                <a:cs typeface="Calibri" pitchFamily="34" charset="0"/>
              </a:rPr>
              <a:t>The surface temperature is 5,800 °C</a:t>
            </a:r>
          </a:p>
          <a:p>
            <a:pPr marL="0" indent="0">
              <a:spcBef>
                <a:spcPct val="50000"/>
              </a:spcBef>
            </a:pPr>
            <a:r>
              <a:rPr lang="en-US" sz="2000" dirty="0">
                <a:latin typeface="+mn-lt"/>
                <a:cs typeface="Calibri" pitchFamily="34" charset="0"/>
              </a:rPr>
              <a:t>The sun emits radiant energy (light/heat)</a:t>
            </a: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Sun is the closest star to the Earth</a:t>
            </a:r>
          </a:p>
        </p:txBody>
      </p:sp>
      <p:pic>
        <p:nvPicPr>
          <p:cNvPr id="19458"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2825" b="3443"/>
          <a:stretch/>
        </p:blipFill>
        <p:spPr bwMode="auto">
          <a:xfrm>
            <a:off x="5085148" y="1140499"/>
            <a:ext cx="4058852" cy="571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711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4" name="TextBox 3"/>
          <p:cNvSpPr txBox="1"/>
          <p:nvPr/>
        </p:nvSpPr>
        <p:spPr>
          <a:xfrm>
            <a:off x="46754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Eratosthenes and the circumference of the Earth</a:t>
            </a:r>
            <a:endParaRPr lang="en-NZ" sz="2000" b="1" dirty="0"/>
          </a:p>
        </p:txBody>
      </p:sp>
      <p:sp>
        <p:nvSpPr>
          <p:cNvPr id="6" name="Text Box 7"/>
          <p:cNvSpPr txBox="1">
            <a:spLocks noChangeArrowheads="1"/>
          </p:cNvSpPr>
          <p:nvPr/>
        </p:nvSpPr>
        <p:spPr bwMode="auto">
          <a:xfrm>
            <a:off x="4606349" y="929369"/>
            <a:ext cx="4407024" cy="286232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Eratosthenes </a:t>
            </a:r>
            <a:r>
              <a:rPr lang="en-US" sz="2000" dirty="0">
                <a:latin typeface="+mn-lt"/>
              </a:rPr>
              <a:t>(</a:t>
            </a:r>
            <a:r>
              <a:rPr lang="en-US" sz="2000" dirty="0" smtClean="0">
                <a:latin typeface="+mn-lt"/>
              </a:rPr>
              <a:t>276-196bc</a:t>
            </a:r>
            <a:r>
              <a:rPr lang="en-US" sz="2000" dirty="0">
                <a:latin typeface="+mn-lt"/>
              </a:rPr>
              <a:t>), Greek mathematician, astronomer, geographer, and </a:t>
            </a:r>
            <a:r>
              <a:rPr lang="en-US" sz="2000" dirty="0" smtClean="0">
                <a:latin typeface="+mn-lt"/>
              </a:rPr>
              <a:t>poet, measures </a:t>
            </a:r>
            <a:r>
              <a:rPr lang="en-US" sz="2000" dirty="0">
                <a:latin typeface="+mn-lt"/>
              </a:rPr>
              <a:t>size of earth ~ 40,000km  and distance to moon using </a:t>
            </a:r>
            <a:r>
              <a:rPr lang="en-US" sz="2000" dirty="0" smtClean="0">
                <a:latin typeface="+mn-lt"/>
              </a:rPr>
              <a:t>Pythagoras</a:t>
            </a:r>
            <a:r>
              <a:rPr lang="en-US" sz="2000" dirty="0">
                <a:latin typeface="+mn-lt"/>
              </a:rPr>
              <a:t>’ </a:t>
            </a:r>
            <a:r>
              <a:rPr lang="en-US" sz="2000" dirty="0" smtClean="0">
                <a:latin typeface="+mn-lt"/>
              </a:rPr>
              <a:t>theory of angles and distance. This is the first recorded step towards discovering more about the Solar System using a Scientific process.</a:t>
            </a:r>
            <a:endParaRPr lang="en-US" sz="2000" dirty="0">
              <a:latin typeface="+mn-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7" y="929369"/>
            <a:ext cx="4601587" cy="595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01" y="3921691"/>
            <a:ext cx="36004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584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92875"/>
            <a:ext cx="3786691" cy="365125"/>
          </a:xfrm>
        </p:spPr>
        <p:txBody>
          <a:bodyPr/>
          <a:lstStyle/>
          <a:p>
            <a:r>
              <a:rPr lang="en-NZ" smtClean="0"/>
              <a:t>Year 9 Science 2012</a:t>
            </a:r>
            <a:endParaRPr lang="en-NZ"/>
          </a:p>
        </p:txBody>
      </p:sp>
      <p:sp>
        <p:nvSpPr>
          <p:cNvPr id="4" name="Text Box 5"/>
          <p:cNvSpPr txBox="1">
            <a:spLocks noChangeArrowheads="1"/>
          </p:cNvSpPr>
          <p:nvPr/>
        </p:nvSpPr>
        <p:spPr bwMode="auto">
          <a:xfrm>
            <a:off x="457200" y="1143000"/>
            <a:ext cx="8229600" cy="400110"/>
          </a:xfrm>
          <a:prstGeom prst="rect">
            <a:avLst/>
          </a:prstGeom>
          <a:solidFill>
            <a:srgbClr val="E4FFA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cs typeface="Calibri" pitchFamily="34" charset="0"/>
              </a:rPr>
              <a:t>A satellite is the name given to a small object that orbits a </a:t>
            </a:r>
            <a:r>
              <a:rPr lang="en-US" sz="2000" dirty="0" smtClean="0">
                <a:latin typeface="+mn-lt"/>
                <a:cs typeface="Calibri" pitchFamily="34" charset="0"/>
              </a:rPr>
              <a:t>planet.</a:t>
            </a:r>
            <a:endParaRPr lang="en-US" sz="2000" dirty="0">
              <a:latin typeface="+mn-lt"/>
              <a:cs typeface="Calibri" pitchFamily="34" charset="0"/>
            </a:endParaRPr>
          </a:p>
        </p:txBody>
      </p:sp>
      <p:sp>
        <p:nvSpPr>
          <p:cNvPr id="6" name="Text Box 7"/>
          <p:cNvSpPr txBox="1">
            <a:spLocks noChangeArrowheads="1"/>
          </p:cNvSpPr>
          <p:nvPr/>
        </p:nvSpPr>
        <p:spPr bwMode="auto">
          <a:xfrm>
            <a:off x="179512" y="1772816"/>
            <a:ext cx="436473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cs typeface="Calibri" pitchFamily="34" charset="0"/>
              </a:rPr>
              <a:t>Planets </a:t>
            </a:r>
            <a:r>
              <a:rPr lang="en-US" sz="2000" dirty="0">
                <a:latin typeface="+mn-lt"/>
                <a:cs typeface="Calibri" pitchFamily="34" charset="0"/>
              </a:rPr>
              <a:t>have their own natural satellites called </a:t>
            </a:r>
            <a:r>
              <a:rPr lang="en-US" sz="2000" dirty="0" smtClean="0">
                <a:latin typeface="+mn-lt"/>
                <a:cs typeface="Calibri" pitchFamily="34" charset="0"/>
              </a:rPr>
              <a:t>moons. The </a:t>
            </a:r>
            <a:r>
              <a:rPr lang="en-US" sz="2000" dirty="0">
                <a:latin typeface="+mn-lt"/>
                <a:cs typeface="Calibri" pitchFamily="34" charset="0"/>
              </a:rPr>
              <a:t>Mass of the planets results in gravity, causing the moons to </a:t>
            </a:r>
            <a:r>
              <a:rPr lang="en-US" sz="2000" dirty="0" smtClean="0">
                <a:latin typeface="+mn-lt"/>
                <a:cs typeface="Calibri" pitchFamily="34" charset="0"/>
              </a:rPr>
              <a:t>orbit. Earth </a:t>
            </a:r>
            <a:r>
              <a:rPr lang="en-US" sz="2000" dirty="0">
                <a:latin typeface="+mn-lt"/>
                <a:cs typeface="Calibri" pitchFamily="34" charset="0"/>
              </a:rPr>
              <a:t>has just one moon – called the </a:t>
            </a:r>
            <a:r>
              <a:rPr lang="en-US" sz="2000" dirty="0" smtClean="0">
                <a:latin typeface="+mn-lt"/>
                <a:cs typeface="Calibri" pitchFamily="34" charset="0"/>
              </a:rPr>
              <a:t>Moon. The </a:t>
            </a:r>
            <a:r>
              <a:rPr lang="en-US" sz="2000" dirty="0">
                <a:latin typeface="+mn-lt"/>
                <a:cs typeface="Calibri" pitchFamily="34" charset="0"/>
              </a:rPr>
              <a:t>Moon is made of solid </a:t>
            </a:r>
            <a:r>
              <a:rPr lang="en-US" sz="2000" dirty="0" smtClean="0">
                <a:latin typeface="+mn-lt"/>
                <a:cs typeface="Calibri" pitchFamily="34" charset="0"/>
              </a:rPr>
              <a:t>rock and is </a:t>
            </a:r>
            <a:r>
              <a:rPr lang="en-US" sz="2000" dirty="0">
                <a:latin typeface="+mn-lt"/>
                <a:cs typeface="Calibri" pitchFamily="34" charset="0"/>
              </a:rPr>
              <a:t>covered in craters. The Moon’s gravity pulls at the earth (the water moves towards it but solid earth can’t) and creates tides twice a </a:t>
            </a:r>
            <a:r>
              <a:rPr lang="en-US" sz="2000" dirty="0" smtClean="0">
                <a:latin typeface="+mn-lt"/>
                <a:cs typeface="Calibri" pitchFamily="34" charset="0"/>
              </a:rPr>
              <a:t>day</a:t>
            </a:r>
            <a:r>
              <a:rPr lang="en-US" sz="2000" dirty="0" smtClean="0">
                <a:latin typeface="+mn-lt"/>
                <a:cs typeface="Calibri" pitchFamily="34" charset="0"/>
              </a:rPr>
              <a:t>.</a:t>
            </a:r>
            <a:r>
              <a:rPr lang="en-NZ" sz="2000" dirty="0">
                <a:latin typeface="+mn-lt"/>
                <a:cs typeface="Calibri" pitchFamily="34" charset="0"/>
              </a:rPr>
              <a:t> The Moon spins on its axis at exactly the same rate as it orbits around the Earth so we only ever see the same side facing us. There is no dark side of the Moon because all parts of it eventually receive sunlight. </a:t>
            </a:r>
            <a:endParaRPr lang="en-US" sz="2000" dirty="0">
              <a:latin typeface="+mn-lt"/>
              <a:cs typeface="Calibri" pitchFamily="34" charset="0"/>
            </a:endParaRPr>
          </a:p>
        </p:txBody>
      </p:sp>
      <p:sp>
        <p:nvSpPr>
          <p:cNvPr id="11" name="TextBox 10"/>
          <p:cNvSpPr txBox="1"/>
          <p:nvPr/>
        </p:nvSpPr>
        <p:spPr>
          <a:xfrm>
            <a:off x="439788"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Earth has one natural satellite,  the Moon.</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135" y="1818064"/>
            <a:ext cx="4618484" cy="461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583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tilt of the Earth’s axis causes seasons</a:t>
            </a:r>
          </a:p>
        </p:txBody>
      </p:sp>
      <p:sp>
        <p:nvSpPr>
          <p:cNvPr id="29" name="Text Box 4"/>
          <p:cNvSpPr txBox="1">
            <a:spLocks noChangeArrowheads="1"/>
          </p:cNvSpPr>
          <p:nvPr/>
        </p:nvSpPr>
        <p:spPr bwMode="auto">
          <a:xfrm>
            <a:off x="457200" y="1148224"/>
            <a:ext cx="8229600" cy="1938992"/>
          </a:xfrm>
          <a:prstGeom prst="rect">
            <a:avLst/>
          </a:prstGeom>
          <a:no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Earth's distance from the sun has </a:t>
            </a:r>
            <a:r>
              <a:rPr lang="en-US" sz="2000" kern="0" dirty="0" smtClean="0">
                <a:latin typeface="+mn-lt"/>
                <a:cs typeface="Calibri" pitchFamily="34" charset="0"/>
              </a:rPr>
              <a:t>little </a:t>
            </a: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to do with the seasons. The seasons are caused by the </a:t>
            </a:r>
            <a:r>
              <a:rPr kumimoji="0" lang="en-US" sz="2000" b="0" i="0" strike="noStrike" kern="0" cap="none" spc="0" normalizeH="0" baseline="0" noProof="0" dirty="0" smtClean="0">
                <a:ln>
                  <a:noFill/>
                </a:ln>
                <a:effectLst/>
                <a:uLnTx/>
                <a:uFillTx/>
                <a:latin typeface="+mn-lt"/>
                <a:cs typeface="Calibri" pitchFamily="34" charset="0"/>
              </a:rPr>
              <a:t>tilt</a:t>
            </a: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 of the earth on its axis as it revolves around the sun. The earth is tilted at a 23.5 degree angle from a vertical axis drawn perpendicular to the plane of the earth's orbit around the sun. This tilt causes some parts of the earth to get</a:t>
            </a:r>
            <a:r>
              <a:rPr kumimoji="0" lang="en-US" sz="2000" b="0" i="0" strike="noStrike" kern="0" cap="none" spc="0" normalizeH="0" baseline="0" noProof="0" dirty="0" smtClean="0">
                <a:ln>
                  <a:noFill/>
                </a:ln>
                <a:effectLst/>
                <a:uLnTx/>
                <a:uFillTx/>
                <a:latin typeface="+mn-lt"/>
                <a:cs typeface="Calibri" pitchFamily="34" charset="0"/>
              </a:rPr>
              <a:t> slanting </a:t>
            </a: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rays of sunlight some of the year and vertical rays of sunlight at other times.</a:t>
            </a:r>
            <a:r>
              <a:rPr kumimoji="0" lang="en-US" sz="1800" b="0" i="0" u="none" strike="noStrike" kern="0" cap="none" spc="0" normalizeH="0" baseline="0" noProof="0" dirty="0" smtClean="0">
                <a:ln>
                  <a:noFill/>
                </a:ln>
                <a:solidFill>
                  <a:srgbClr val="000000"/>
                </a:solidFill>
                <a:effectLst/>
                <a:uLnTx/>
                <a:uFillTx/>
                <a:latin typeface="+mn-lt"/>
                <a:cs typeface="Calibri" pitchFamily="34"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39" y="3072607"/>
            <a:ext cx="8955390" cy="378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568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67544" y="1052736"/>
            <a:ext cx="8229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cs typeface="Calibri" pitchFamily="34" charset="0"/>
              </a:rPr>
              <a:t>When </a:t>
            </a:r>
            <a:r>
              <a:rPr lang="en-US" sz="2000" dirty="0">
                <a:latin typeface="+mn-lt"/>
                <a:cs typeface="Calibri" pitchFamily="34" charset="0"/>
              </a:rPr>
              <a:t>a hemisphere of the earth is tilted toward the sun, it is summer in that hemisphere. When it is tilted away from the sun, it is winter. </a:t>
            </a:r>
            <a:r>
              <a:rPr lang="en-NZ" sz="2000" dirty="0" smtClean="0">
                <a:latin typeface="+mn-lt"/>
                <a:cs typeface="Calibri" pitchFamily="34" charset="0"/>
              </a:rPr>
              <a:t>Energy </a:t>
            </a:r>
            <a:r>
              <a:rPr lang="en-NZ" sz="2000" dirty="0">
                <a:latin typeface="+mn-lt"/>
                <a:cs typeface="Calibri" pitchFamily="34" charset="0"/>
              </a:rPr>
              <a:t>from the sun, in the form of radiant energy, is spread over a larger area of the earth that is tilted away from it – this makes the energy less concentrated – therefore we feel less warmth and light (winter</a:t>
            </a:r>
            <a:r>
              <a:rPr lang="en-NZ" sz="2000" dirty="0" smtClean="0">
                <a:latin typeface="+mn-lt"/>
                <a:cs typeface="Calibri" pitchFamily="34" charset="0"/>
              </a:rPr>
              <a:t>)</a:t>
            </a:r>
            <a:endParaRPr lang="en-NZ" sz="2000" dirty="0">
              <a:latin typeface="+mn-lt"/>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80928"/>
            <a:ext cx="8239463" cy="39420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tilt of the Earth’s axis causes seasons</a:t>
            </a:r>
          </a:p>
        </p:txBody>
      </p:sp>
      <p:sp>
        <p:nvSpPr>
          <p:cNvPr id="3" name="TextBox 2"/>
          <p:cNvSpPr txBox="1"/>
          <p:nvPr/>
        </p:nvSpPr>
        <p:spPr>
          <a:xfrm>
            <a:off x="1835696" y="2924944"/>
            <a:ext cx="3888432" cy="369332"/>
          </a:xfrm>
          <a:prstGeom prst="rect">
            <a:avLst/>
          </a:prstGeom>
          <a:noFill/>
          <a:ln>
            <a:solidFill>
              <a:schemeClr val="tx1"/>
            </a:solidFill>
          </a:ln>
        </p:spPr>
        <p:txBody>
          <a:bodyPr wrap="square" rtlCol="0">
            <a:spAutoFit/>
          </a:bodyPr>
          <a:lstStyle/>
          <a:p>
            <a:pPr algn="ctr"/>
            <a:r>
              <a:rPr lang="en-NZ" b="1" dirty="0" smtClean="0"/>
              <a:t>Summer in New Zealand</a:t>
            </a:r>
            <a:endParaRPr lang="en-NZ" b="1" dirty="0"/>
          </a:p>
        </p:txBody>
      </p:sp>
    </p:spTree>
    <p:extLst>
      <p:ext uri="{BB962C8B-B14F-4D97-AF65-F5344CB8AC3E}">
        <p14:creationId xmlns:p14="http://schemas.microsoft.com/office/powerpoint/2010/main" val="2846730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33</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the day </a:t>
            </a:r>
            <a:r>
              <a:rPr lang="en-NZ" sz="2000" b="1" dirty="0" smtClean="0"/>
              <a:t>is linked with </a:t>
            </a:r>
            <a:r>
              <a:rPr lang="en-NZ" sz="2000" b="1" dirty="0"/>
              <a:t>the season </a:t>
            </a:r>
          </a:p>
        </p:txBody>
      </p:sp>
      <p:pic>
        <p:nvPicPr>
          <p:cNvPr id="2048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1896122"/>
            <a:ext cx="5763380" cy="496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1268760"/>
            <a:ext cx="4824536" cy="2554545"/>
          </a:xfrm>
          <a:prstGeom prst="rect">
            <a:avLst/>
          </a:prstGeom>
          <a:noFill/>
        </p:spPr>
        <p:txBody>
          <a:bodyPr wrap="square" rtlCol="0">
            <a:spAutoFit/>
          </a:bodyPr>
          <a:lstStyle/>
          <a:p>
            <a:r>
              <a:rPr lang="en-NZ" sz="2000" dirty="0" smtClean="0"/>
              <a:t>The length of the day at any point on Earth is determined by the amount of time that it faces the Sun. Only at two times during the year does the day have exactly 12 hours of daylight and 12 hours of darkness. At all other times of the year the day is either longer (in summer) or shorter </a:t>
            </a:r>
            <a:r>
              <a:rPr lang="en-NZ" sz="2000" dirty="0" smtClean="0"/>
              <a:t>                           (</a:t>
            </a:r>
            <a:r>
              <a:rPr lang="en-NZ" sz="2000" dirty="0" smtClean="0"/>
              <a:t>in winter) than 12 hours.</a:t>
            </a:r>
            <a:endParaRPr lang="en-NZ" sz="2000" dirty="0"/>
          </a:p>
        </p:txBody>
      </p:sp>
    </p:spTree>
    <p:extLst>
      <p:ext uri="{BB962C8B-B14F-4D97-AF65-F5344CB8AC3E}">
        <p14:creationId xmlns:p14="http://schemas.microsoft.com/office/powerpoint/2010/main" val="2074233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34</a:t>
            </a:fld>
            <a:endParaRPr lang="en-NZ"/>
          </a:p>
        </p:txBody>
      </p:sp>
      <p:sp>
        <p:nvSpPr>
          <p:cNvPr id="4" name="AutoShape 7"/>
          <p:cNvSpPr>
            <a:spLocks noChangeArrowheads="1"/>
          </p:cNvSpPr>
          <p:nvPr/>
        </p:nvSpPr>
        <p:spPr bwMode="auto">
          <a:xfrm rot="11422302">
            <a:off x="4648200" y="2286000"/>
            <a:ext cx="2978150" cy="18288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 name="AutoShape 8"/>
          <p:cNvSpPr>
            <a:spLocks noChangeArrowheads="1"/>
          </p:cNvSpPr>
          <p:nvPr/>
        </p:nvSpPr>
        <p:spPr bwMode="auto">
          <a:xfrm rot="6836929">
            <a:off x="796925" y="2174875"/>
            <a:ext cx="2978150" cy="22860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9"/>
          <p:cNvSpPr txBox="1">
            <a:spLocks noChangeArrowheads="1"/>
          </p:cNvSpPr>
          <p:nvPr/>
        </p:nvSpPr>
        <p:spPr bwMode="auto">
          <a:xfrm>
            <a:off x="457200" y="980728"/>
            <a:ext cx="8229600" cy="1631216"/>
          </a:xfrm>
          <a:prstGeom prst="rect">
            <a:avLst/>
          </a:prstGeom>
          <a:no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a:latin typeface="+mn-lt"/>
              </a:rPr>
              <a:t>Equinoxes are days in which the hours of day and night are of equal length. Two equinoxes occur each year. </a:t>
            </a:r>
          </a:p>
          <a:p>
            <a:pPr eaLnBrk="1" hangingPunct="1"/>
            <a:r>
              <a:rPr lang="en-NZ" sz="2000" dirty="0">
                <a:latin typeface="+mn-lt"/>
              </a:rPr>
              <a:t>The vernal equinox occurs in late March (this is the beginning of Autumn in the Southern Hemisphere); the autumnal equinox occurs in late September (this is the beginning of spring in the Southern Hemisphere). </a:t>
            </a:r>
          </a:p>
        </p:txBody>
      </p:sp>
      <p:pic>
        <p:nvPicPr>
          <p:cNvPr id="7" name="Picture 2" descr="http://media-1.web.britannica.com/eb-media/68/91868-050-F9D480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28938"/>
            <a:ext cx="64008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19200" y="6477000"/>
            <a:ext cx="2209800" cy="252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9" name="Rectangle 8"/>
          <p:cNvSpPr/>
          <p:nvPr/>
        </p:nvSpPr>
        <p:spPr>
          <a:xfrm>
            <a:off x="2133600" y="4576763"/>
            <a:ext cx="1295400" cy="566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5638800" y="4703763"/>
            <a:ext cx="1447800" cy="43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1" name="TextBox 6"/>
          <p:cNvSpPr txBox="1">
            <a:spLocks noChangeArrowheads="1"/>
          </p:cNvSpPr>
          <p:nvPr/>
        </p:nvSpPr>
        <p:spPr bwMode="auto">
          <a:xfrm>
            <a:off x="6137275" y="3124200"/>
            <a:ext cx="1628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Occurs in autumn in NZ</a:t>
            </a:r>
          </a:p>
        </p:txBody>
      </p:sp>
      <p:sp>
        <p:nvSpPr>
          <p:cNvPr id="12" name="TextBox 9"/>
          <p:cNvSpPr txBox="1">
            <a:spLocks noChangeArrowheads="1"/>
          </p:cNvSpPr>
          <p:nvPr/>
        </p:nvSpPr>
        <p:spPr bwMode="auto">
          <a:xfrm>
            <a:off x="2438400" y="5638800"/>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Occurs in spring in NZ</a:t>
            </a:r>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the day </a:t>
            </a:r>
            <a:r>
              <a:rPr lang="en-NZ" sz="2000" b="1" dirty="0" smtClean="0"/>
              <a:t>is linked with </a:t>
            </a:r>
            <a:r>
              <a:rPr lang="en-NZ" sz="2000" b="1" dirty="0"/>
              <a:t>the season </a:t>
            </a:r>
          </a:p>
        </p:txBody>
      </p:sp>
    </p:spTree>
    <p:extLst>
      <p:ext uri="{BB962C8B-B14F-4D97-AF65-F5344CB8AC3E}">
        <p14:creationId xmlns:p14="http://schemas.microsoft.com/office/powerpoint/2010/main" val="1482082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35</a:t>
            </a:fld>
            <a:endParaRPr lang="en-NZ"/>
          </a:p>
        </p:txBody>
      </p:sp>
      <p:sp>
        <p:nvSpPr>
          <p:cNvPr id="4" name="AutoShape 7"/>
          <p:cNvSpPr>
            <a:spLocks noChangeArrowheads="1"/>
          </p:cNvSpPr>
          <p:nvPr/>
        </p:nvSpPr>
        <p:spPr bwMode="auto">
          <a:xfrm rot="11422302">
            <a:off x="4648200" y="2286000"/>
            <a:ext cx="2978150" cy="18288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 name="AutoShape 8"/>
          <p:cNvSpPr>
            <a:spLocks noChangeArrowheads="1"/>
          </p:cNvSpPr>
          <p:nvPr/>
        </p:nvSpPr>
        <p:spPr bwMode="auto">
          <a:xfrm rot="6836929">
            <a:off x="796925" y="2174875"/>
            <a:ext cx="2978150" cy="22860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9"/>
          <p:cNvSpPr txBox="1">
            <a:spLocks noChangeArrowheads="1"/>
          </p:cNvSpPr>
          <p:nvPr/>
        </p:nvSpPr>
        <p:spPr bwMode="auto">
          <a:xfrm>
            <a:off x="457200" y="838200"/>
            <a:ext cx="8229600" cy="193833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a:latin typeface="+mn-lt"/>
              </a:rPr>
              <a:t>The solstices are days when the Earth reaches its farthest northern and southern points in it’s orbit around the sun.</a:t>
            </a:r>
          </a:p>
          <a:p>
            <a:pPr eaLnBrk="1" hangingPunct="1"/>
            <a:r>
              <a:rPr lang="en-NZ" sz="2000" dirty="0">
                <a:latin typeface="+mn-lt"/>
              </a:rPr>
              <a:t>In the Southern Hemisphere the summer solstice occurs on December 21 or 22 and marks the beginning of summer (this is the longest day of the year). The winter solstice occurs on June 21 and marks the beginning of winter (this is the shortest day of the year).</a:t>
            </a:r>
          </a:p>
        </p:txBody>
      </p:sp>
      <p:pic>
        <p:nvPicPr>
          <p:cNvPr id="7" name="Picture 2" descr="http://media-1.web.britannica.com/eb-media/68/91868-050-F9D480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28938"/>
            <a:ext cx="64008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19200" y="6477000"/>
            <a:ext cx="2209800" cy="252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9" name="Rectangle 8"/>
          <p:cNvSpPr/>
          <p:nvPr/>
        </p:nvSpPr>
        <p:spPr>
          <a:xfrm>
            <a:off x="2133600" y="4576763"/>
            <a:ext cx="1295400" cy="566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5638800" y="4703763"/>
            <a:ext cx="1447800" cy="43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1" name="TextBox 9"/>
          <p:cNvSpPr txBox="1">
            <a:spLocks noChangeArrowheads="1"/>
          </p:cNvSpPr>
          <p:nvPr/>
        </p:nvSpPr>
        <p:spPr bwMode="auto">
          <a:xfrm>
            <a:off x="7804150" y="4495800"/>
            <a:ext cx="1111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Summer solstice</a:t>
            </a:r>
          </a:p>
        </p:txBody>
      </p:sp>
      <p:sp>
        <p:nvSpPr>
          <p:cNvPr id="12" name="TextBox 10"/>
          <p:cNvSpPr txBox="1">
            <a:spLocks noChangeArrowheads="1"/>
          </p:cNvSpPr>
          <p:nvPr/>
        </p:nvSpPr>
        <p:spPr bwMode="auto">
          <a:xfrm>
            <a:off x="228600" y="4506913"/>
            <a:ext cx="137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Winter solstice</a:t>
            </a:r>
          </a:p>
        </p:txBody>
      </p:sp>
      <p:sp>
        <p:nvSpPr>
          <p:cNvPr id="13" name="TextBox 11"/>
          <p:cNvSpPr txBox="1">
            <a:spLocks noChangeArrowheads="1"/>
          </p:cNvSpPr>
          <p:nvPr/>
        </p:nvSpPr>
        <p:spPr bwMode="auto">
          <a:xfrm>
            <a:off x="838200" y="55626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NZ tilted away from the sun</a:t>
            </a:r>
          </a:p>
        </p:txBody>
      </p:sp>
      <p:sp>
        <p:nvSpPr>
          <p:cNvPr id="14" name="TextBox 12"/>
          <p:cNvSpPr txBox="1">
            <a:spLocks noChangeArrowheads="1"/>
          </p:cNvSpPr>
          <p:nvPr/>
        </p:nvSpPr>
        <p:spPr bwMode="auto">
          <a:xfrm>
            <a:off x="6477000" y="55626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NZ tilted towards the sun</a:t>
            </a:r>
          </a:p>
        </p:txBody>
      </p:sp>
      <p:sp>
        <p:nvSpPr>
          <p:cNvPr id="15" name="TextBox 14"/>
          <p:cNvSpPr txBox="1"/>
          <p:nvPr/>
        </p:nvSpPr>
        <p:spPr>
          <a:xfrm>
            <a:off x="457200" y="34456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the day </a:t>
            </a:r>
            <a:r>
              <a:rPr lang="en-NZ" sz="2000" b="1" dirty="0" smtClean="0"/>
              <a:t>is linked with </a:t>
            </a:r>
            <a:r>
              <a:rPr lang="en-NZ" sz="2000" b="1" dirty="0"/>
              <a:t>the season </a:t>
            </a:r>
          </a:p>
        </p:txBody>
      </p:sp>
    </p:spTree>
    <p:extLst>
      <p:ext uri="{BB962C8B-B14F-4D97-AF65-F5344CB8AC3E}">
        <p14:creationId xmlns:p14="http://schemas.microsoft.com/office/powerpoint/2010/main" val="685158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8475" y="6484279"/>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36</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Northern and Southern hemispheres experience opposite seasons and that equatorial areas do not have  “hot/cold” seasons </a:t>
            </a:r>
          </a:p>
        </p:txBody>
      </p:sp>
      <p:sp>
        <p:nvSpPr>
          <p:cNvPr id="5" name="TextBox 4"/>
          <p:cNvSpPr txBox="1"/>
          <p:nvPr/>
        </p:nvSpPr>
        <p:spPr>
          <a:xfrm>
            <a:off x="323528" y="1340768"/>
            <a:ext cx="3672408" cy="2031325"/>
          </a:xfrm>
          <a:prstGeom prst="rect">
            <a:avLst/>
          </a:prstGeom>
          <a:noFill/>
        </p:spPr>
        <p:txBody>
          <a:bodyPr wrap="square" rtlCol="0">
            <a:spAutoFit/>
          </a:bodyPr>
          <a:lstStyle/>
          <a:p>
            <a:r>
              <a:rPr lang="en-NZ" dirty="0" smtClean="0"/>
              <a:t>The further a country is from the equator the more difference there is in daylight hours between summer and winter. At the North and South Poles the summers have 24hours of sunlight and the winters have 24hours of darkness. </a:t>
            </a:r>
            <a:endParaRPr lang="en-NZ" dirty="0"/>
          </a:p>
        </p:txBody>
      </p:sp>
      <p:pic>
        <p:nvPicPr>
          <p:cNvPr id="2253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776" y="1896285"/>
            <a:ext cx="6416402" cy="478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7647" y="3344958"/>
            <a:ext cx="2198129" cy="3139321"/>
          </a:xfrm>
          <a:prstGeom prst="rect">
            <a:avLst/>
          </a:prstGeom>
        </p:spPr>
        <p:txBody>
          <a:bodyPr wrap="square">
            <a:spAutoFit/>
          </a:bodyPr>
          <a:lstStyle/>
          <a:p>
            <a:r>
              <a:rPr lang="en-NZ" dirty="0"/>
              <a:t>At the equator the light from the Sun falls directly overhead all through the year so there is no difference in hours of daylight. New Zealand falls somewhere between these two extremes. </a:t>
            </a:r>
          </a:p>
        </p:txBody>
      </p:sp>
    </p:spTree>
    <p:extLst>
      <p:ext uri="{BB962C8B-B14F-4D97-AF65-F5344CB8AC3E}">
        <p14:creationId xmlns:p14="http://schemas.microsoft.com/office/powerpoint/2010/main" val="410778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37</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Lunar </a:t>
            </a:r>
            <a:r>
              <a:rPr lang="en-NZ" sz="2000" b="1" dirty="0"/>
              <a:t>cycle </a:t>
            </a:r>
            <a:r>
              <a:rPr lang="en-NZ" sz="2000" b="1" dirty="0" smtClean="0"/>
              <a:t>and </a:t>
            </a:r>
            <a:r>
              <a:rPr lang="en-NZ" sz="2000" b="1" dirty="0"/>
              <a:t>the phases of the moon</a:t>
            </a:r>
          </a:p>
        </p:txBody>
      </p:sp>
      <p:sp>
        <p:nvSpPr>
          <p:cNvPr id="59" name="Text Box 4"/>
          <p:cNvSpPr txBox="1">
            <a:spLocks noChangeArrowheads="1"/>
          </p:cNvSpPr>
          <p:nvPr/>
        </p:nvSpPr>
        <p:spPr bwMode="auto">
          <a:xfrm>
            <a:off x="442144" y="976086"/>
            <a:ext cx="8229600" cy="714375"/>
          </a:xfrm>
          <a:prstGeom prst="rect">
            <a:avLst/>
          </a:prstGeom>
          <a:solidFill>
            <a:srgbClr val="E4FFA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As the Moon revolves around the Earth it appears to change shape. These different shapes are called the </a:t>
            </a:r>
            <a:r>
              <a:rPr kumimoji="0" lang="en-US" sz="2000" b="1" i="0" u="none" strike="noStrike" kern="0" cap="none" spc="0" normalizeH="0" baseline="0" noProof="0" dirty="0" smtClean="0">
                <a:ln>
                  <a:noFill/>
                </a:ln>
                <a:solidFill>
                  <a:srgbClr val="000000"/>
                </a:solidFill>
                <a:effectLst/>
                <a:uLnTx/>
                <a:uFillTx/>
                <a:latin typeface="+mn-lt"/>
                <a:cs typeface="Calibri" pitchFamily="34" charset="0"/>
              </a:rPr>
              <a:t>phases of the Moon.</a:t>
            </a:r>
          </a:p>
        </p:txBody>
      </p:sp>
      <p:sp>
        <p:nvSpPr>
          <p:cNvPr id="60" name="Oval 9"/>
          <p:cNvSpPr>
            <a:spLocks noChangeArrowheads="1"/>
          </p:cNvSpPr>
          <p:nvPr/>
        </p:nvSpPr>
        <p:spPr bwMode="auto">
          <a:xfrm>
            <a:off x="4419600" y="3962400"/>
            <a:ext cx="762000" cy="762000"/>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1" name="AutoShape 10"/>
          <p:cNvSpPr>
            <a:spLocks noChangeArrowheads="1"/>
          </p:cNvSpPr>
          <p:nvPr/>
        </p:nvSpPr>
        <p:spPr bwMode="auto">
          <a:xfrm>
            <a:off x="6096000" y="40386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2" name="AutoShape 11"/>
          <p:cNvSpPr>
            <a:spLocks noChangeArrowheads="1"/>
          </p:cNvSpPr>
          <p:nvPr/>
        </p:nvSpPr>
        <p:spPr bwMode="auto">
          <a:xfrm>
            <a:off x="4419600" y="55626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3" name="AutoShape 12"/>
          <p:cNvSpPr>
            <a:spLocks noChangeArrowheads="1"/>
          </p:cNvSpPr>
          <p:nvPr/>
        </p:nvSpPr>
        <p:spPr bwMode="auto">
          <a:xfrm>
            <a:off x="4495800" y="2819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4" name="AutoShape 13"/>
          <p:cNvSpPr>
            <a:spLocks noChangeArrowheads="1"/>
          </p:cNvSpPr>
          <p:nvPr/>
        </p:nvSpPr>
        <p:spPr bwMode="auto">
          <a:xfrm>
            <a:off x="2971800" y="41148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5" name="AutoShape 14"/>
          <p:cNvSpPr>
            <a:spLocks noChangeArrowheads="1"/>
          </p:cNvSpPr>
          <p:nvPr/>
        </p:nvSpPr>
        <p:spPr bwMode="auto">
          <a:xfrm>
            <a:off x="5715000" y="31242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6" name="AutoShape 15"/>
          <p:cNvSpPr>
            <a:spLocks noChangeArrowheads="1"/>
          </p:cNvSpPr>
          <p:nvPr/>
        </p:nvSpPr>
        <p:spPr bwMode="auto">
          <a:xfrm>
            <a:off x="57912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7" name="AutoShape 16"/>
          <p:cNvSpPr>
            <a:spLocks noChangeArrowheads="1"/>
          </p:cNvSpPr>
          <p:nvPr/>
        </p:nvSpPr>
        <p:spPr bwMode="auto">
          <a:xfrm>
            <a:off x="32766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8" name="AutoShape 17"/>
          <p:cNvSpPr>
            <a:spLocks noChangeArrowheads="1"/>
          </p:cNvSpPr>
          <p:nvPr/>
        </p:nvSpPr>
        <p:spPr bwMode="auto">
          <a:xfrm>
            <a:off x="3276600" y="30480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9" name="Freeform 18"/>
          <p:cNvSpPr>
            <a:spLocks/>
          </p:cNvSpPr>
          <p:nvPr/>
        </p:nvSpPr>
        <p:spPr bwMode="auto">
          <a:xfrm>
            <a:off x="6096000" y="40386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0" name="AutoShape 19"/>
          <p:cNvSpPr>
            <a:spLocks noChangeArrowheads="1"/>
          </p:cNvSpPr>
          <p:nvPr/>
        </p:nvSpPr>
        <p:spPr bwMode="auto">
          <a:xfrm>
            <a:off x="5715000" y="31242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1" name="Freeform 20"/>
          <p:cNvSpPr>
            <a:spLocks/>
          </p:cNvSpPr>
          <p:nvPr/>
        </p:nvSpPr>
        <p:spPr bwMode="auto">
          <a:xfrm>
            <a:off x="5715000" y="31242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2" name="AutoShape 21"/>
          <p:cNvSpPr>
            <a:spLocks noChangeArrowheads="1"/>
          </p:cNvSpPr>
          <p:nvPr/>
        </p:nvSpPr>
        <p:spPr bwMode="auto">
          <a:xfrm>
            <a:off x="4495800" y="2819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3" name="Freeform 22"/>
          <p:cNvSpPr>
            <a:spLocks/>
          </p:cNvSpPr>
          <p:nvPr/>
        </p:nvSpPr>
        <p:spPr bwMode="auto">
          <a:xfrm>
            <a:off x="4495800" y="28194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4" name="AutoShape 23"/>
          <p:cNvSpPr>
            <a:spLocks noChangeArrowheads="1"/>
          </p:cNvSpPr>
          <p:nvPr/>
        </p:nvSpPr>
        <p:spPr bwMode="auto">
          <a:xfrm>
            <a:off x="57912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5" name="Freeform 24"/>
          <p:cNvSpPr>
            <a:spLocks/>
          </p:cNvSpPr>
          <p:nvPr/>
        </p:nvSpPr>
        <p:spPr bwMode="auto">
          <a:xfrm>
            <a:off x="5791200" y="51054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6" name="AutoShape 25"/>
          <p:cNvSpPr>
            <a:spLocks noChangeArrowheads="1"/>
          </p:cNvSpPr>
          <p:nvPr/>
        </p:nvSpPr>
        <p:spPr bwMode="auto">
          <a:xfrm>
            <a:off x="4419600" y="55626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7" name="Freeform 26"/>
          <p:cNvSpPr>
            <a:spLocks/>
          </p:cNvSpPr>
          <p:nvPr/>
        </p:nvSpPr>
        <p:spPr bwMode="auto">
          <a:xfrm>
            <a:off x="4419600" y="55626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8" name="AutoShape 27"/>
          <p:cNvSpPr>
            <a:spLocks noChangeArrowheads="1"/>
          </p:cNvSpPr>
          <p:nvPr/>
        </p:nvSpPr>
        <p:spPr bwMode="auto">
          <a:xfrm>
            <a:off x="32766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9" name="Freeform 28"/>
          <p:cNvSpPr>
            <a:spLocks/>
          </p:cNvSpPr>
          <p:nvPr/>
        </p:nvSpPr>
        <p:spPr bwMode="auto">
          <a:xfrm>
            <a:off x="3276600" y="51054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0" name="AutoShape 29"/>
          <p:cNvSpPr>
            <a:spLocks noChangeArrowheads="1"/>
          </p:cNvSpPr>
          <p:nvPr/>
        </p:nvSpPr>
        <p:spPr bwMode="auto">
          <a:xfrm>
            <a:off x="2971800" y="41148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1" name="Freeform 30"/>
          <p:cNvSpPr>
            <a:spLocks/>
          </p:cNvSpPr>
          <p:nvPr/>
        </p:nvSpPr>
        <p:spPr bwMode="auto">
          <a:xfrm>
            <a:off x="2971800" y="41148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2" name="AutoShape 31"/>
          <p:cNvSpPr>
            <a:spLocks noChangeArrowheads="1"/>
          </p:cNvSpPr>
          <p:nvPr/>
        </p:nvSpPr>
        <p:spPr bwMode="auto">
          <a:xfrm>
            <a:off x="3276600" y="30480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3" name="Freeform 32"/>
          <p:cNvSpPr>
            <a:spLocks/>
          </p:cNvSpPr>
          <p:nvPr/>
        </p:nvSpPr>
        <p:spPr bwMode="auto">
          <a:xfrm>
            <a:off x="3276600" y="30480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4" name="Line 33"/>
          <p:cNvSpPr>
            <a:spLocks noChangeShapeType="1"/>
          </p:cNvSpPr>
          <p:nvPr/>
        </p:nvSpPr>
        <p:spPr bwMode="auto">
          <a:xfrm>
            <a:off x="3276600" y="4953000"/>
            <a:ext cx="4572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5" name="Line 34"/>
          <p:cNvSpPr>
            <a:spLocks noChangeShapeType="1"/>
          </p:cNvSpPr>
          <p:nvPr/>
        </p:nvSpPr>
        <p:spPr bwMode="auto">
          <a:xfrm>
            <a:off x="5715000" y="2971800"/>
            <a:ext cx="4572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6" name="Line 35"/>
          <p:cNvSpPr>
            <a:spLocks noChangeShapeType="1"/>
          </p:cNvSpPr>
          <p:nvPr/>
        </p:nvSpPr>
        <p:spPr bwMode="auto">
          <a:xfrm>
            <a:off x="3200400" y="3962400"/>
            <a:ext cx="0" cy="838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7" name="Line 36"/>
          <p:cNvSpPr>
            <a:spLocks noChangeShapeType="1"/>
          </p:cNvSpPr>
          <p:nvPr/>
        </p:nvSpPr>
        <p:spPr bwMode="auto">
          <a:xfrm>
            <a:off x="6324600" y="3886200"/>
            <a:ext cx="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8" name="Line 37"/>
          <p:cNvSpPr>
            <a:spLocks noChangeShapeType="1"/>
          </p:cNvSpPr>
          <p:nvPr/>
        </p:nvSpPr>
        <p:spPr bwMode="auto">
          <a:xfrm>
            <a:off x="4267200" y="5791200"/>
            <a:ext cx="838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9" name="Line 38"/>
          <p:cNvSpPr>
            <a:spLocks noChangeShapeType="1"/>
          </p:cNvSpPr>
          <p:nvPr/>
        </p:nvSpPr>
        <p:spPr bwMode="auto">
          <a:xfrm>
            <a:off x="4267200" y="3048000"/>
            <a:ext cx="990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0" name="Line 39"/>
          <p:cNvSpPr>
            <a:spLocks noChangeShapeType="1"/>
          </p:cNvSpPr>
          <p:nvPr/>
        </p:nvSpPr>
        <p:spPr bwMode="auto">
          <a:xfrm flipH="1">
            <a:off x="5791200" y="5029200"/>
            <a:ext cx="4572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1" name="Line 40"/>
          <p:cNvSpPr>
            <a:spLocks noChangeShapeType="1"/>
          </p:cNvSpPr>
          <p:nvPr/>
        </p:nvSpPr>
        <p:spPr bwMode="auto">
          <a:xfrm flipV="1">
            <a:off x="3276600" y="2971800"/>
            <a:ext cx="4572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2" name="AutoShape 41"/>
          <p:cNvSpPr>
            <a:spLocks noChangeArrowheads="1"/>
          </p:cNvSpPr>
          <p:nvPr/>
        </p:nvSpPr>
        <p:spPr bwMode="auto">
          <a:xfrm>
            <a:off x="762000" y="2667000"/>
            <a:ext cx="1143000" cy="3962400"/>
          </a:xfrm>
          <a:prstGeom prst="curvedRightArrow">
            <a:avLst>
              <a:gd name="adj1" fmla="val 69333"/>
              <a:gd name="adj2" fmla="val 138667"/>
              <a:gd name="adj3" fmla="val 33333"/>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3" name="AutoShape 42"/>
          <p:cNvSpPr>
            <a:spLocks noChangeArrowheads="1"/>
          </p:cNvSpPr>
          <p:nvPr/>
        </p:nvSpPr>
        <p:spPr bwMode="auto">
          <a:xfrm rot="10800000">
            <a:off x="7467600" y="2362200"/>
            <a:ext cx="1143000" cy="3962400"/>
          </a:xfrm>
          <a:prstGeom prst="curvedRightArrow">
            <a:avLst>
              <a:gd name="adj1" fmla="val 69333"/>
              <a:gd name="adj2" fmla="val 138667"/>
              <a:gd name="adj3" fmla="val 33333"/>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4" name="Text Box 43"/>
          <p:cNvSpPr txBox="1">
            <a:spLocks noChangeArrowheads="1"/>
          </p:cNvSpPr>
          <p:nvPr/>
        </p:nvSpPr>
        <p:spPr bwMode="auto">
          <a:xfrm>
            <a:off x="4191000" y="1676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Sun</a:t>
            </a:r>
          </a:p>
        </p:txBody>
      </p:sp>
      <p:sp>
        <p:nvSpPr>
          <p:cNvPr id="95" name="Text Box 44"/>
          <p:cNvSpPr txBox="1">
            <a:spLocks noChangeArrowheads="1"/>
          </p:cNvSpPr>
          <p:nvPr/>
        </p:nvSpPr>
        <p:spPr bwMode="auto">
          <a:xfrm>
            <a:off x="4419600" y="4191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FFFFFF"/>
                </a:solidFill>
                <a:effectLst/>
                <a:uLnTx/>
                <a:uFillTx/>
                <a:latin typeface="Arial" charset="0"/>
                <a:cs typeface="Arial" charset="0"/>
              </a:rPr>
              <a:t>Earth</a:t>
            </a:r>
          </a:p>
        </p:txBody>
      </p:sp>
      <p:sp>
        <p:nvSpPr>
          <p:cNvPr id="96" name="AutoShape 45"/>
          <p:cNvSpPr>
            <a:spLocks noChangeArrowheads="1"/>
          </p:cNvSpPr>
          <p:nvPr/>
        </p:nvSpPr>
        <p:spPr bwMode="auto">
          <a:xfrm>
            <a:off x="3276600" y="18288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7" name="AutoShape 46"/>
          <p:cNvSpPr>
            <a:spLocks noChangeArrowheads="1"/>
          </p:cNvSpPr>
          <p:nvPr/>
        </p:nvSpPr>
        <p:spPr bwMode="auto">
          <a:xfrm>
            <a:off x="3962400" y="21336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8" name="AutoShape 47"/>
          <p:cNvSpPr>
            <a:spLocks noChangeArrowheads="1"/>
          </p:cNvSpPr>
          <p:nvPr/>
        </p:nvSpPr>
        <p:spPr bwMode="auto">
          <a:xfrm>
            <a:off x="5410200" y="21336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9" name="AutoShape 48"/>
          <p:cNvSpPr>
            <a:spLocks noChangeArrowheads="1"/>
          </p:cNvSpPr>
          <p:nvPr/>
        </p:nvSpPr>
        <p:spPr bwMode="auto">
          <a:xfrm>
            <a:off x="5867400" y="18288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00" name="Text Box 49"/>
          <p:cNvSpPr txBox="1">
            <a:spLocks noChangeArrowheads="1"/>
          </p:cNvSpPr>
          <p:nvPr/>
        </p:nvSpPr>
        <p:spPr bwMode="auto">
          <a:xfrm>
            <a:off x="4114800" y="23622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New moon</a:t>
            </a:r>
          </a:p>
        </p:txBody>
      </p:sp>
      <p:sp>
        <p:nvSpPr>
          <p:cNvPr id="101" name="Text Box 50"/>
          <p:cNvSpPr txBox="1">
            <a:spLocks noChangeArrowheads="1"/>
          </p:cNvSpPr>
          <p:nvPr/>
        </p:nvSpPr>
        <p:spPr bwMode="auto">
          <a:xfrm>
            <a:off x="6324600" y="3048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crescent</a:t>
            </a:r>
          </a:p>
        </p:txBody>
      </p:sp>
      <p:sp>
        <p:nvSpPr>
          <p:cNvPr id="102" name="Text Box 51"/>
          <p:cNvSpPr txBox="1">
            <a:spLocks noChangeArrowheads="1"/>
          </p:cNvSpPr>
          <p:nvPr/>
        </p:nvSpPr>
        <p:spPr bwMode="auto">
          <a:xfrm>
            <a:off x="6781800" y="4038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Last quarter</a:t>
            </a:r>
          </a:p>
        </p:txBody>
      </p:sp>
      <p:sp>
        <p:nvSpPr>
          <p:cNvPr id="103" name="Text Box 52"/>
          <p:cNvSpPr txBox="1">
            <a:spLocks noChangeArrowheads="1"/>
          </p:cNvSpPr>
          <p:nvPr/>
        </p:nvSpPr>
        <p:spPr bwMode="auto">
          <a:xfrm>
            <a:off x="6324600" y="52578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gibbous</a:t>
            </a:r>
          </a:p>
        </p:txBody>
      </p:sp>
      <p:sp>
        <p:nvSpPr>
          <p:cNvPr id="104" name="Text Box 53"/>
          <p:cNvSpPr txBox="1">
            <a:spLocks noChangeArrowheads="1"/>
          </p:cNvSpPr>
          <p:nvPr/>
        </p:nvSpPr>
        <p:spPr bwMode="auto">
          <a:xfrm>
            <a:off x="2133600" y="3048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crescent</a:t>
            </a:r>
          </a:p>
        </p:txBody>
      </p:sp>
      <p:sp>
        <p:nvSpPr>
          <p:cNvPr id="105" name="Text Box 54"/>
          <p:cNvSpPr txBox="1">
            <a:spLocks noChangeArrowheads="1"/>
          </p:cNvSpPr>
          <p:nvPr/>
        </p:nvSpPr>
        <p:spPr bwMode="auto">
          <a:xfrm>
            <a:off x="2133600" y="52578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gibbous</a:t>
            </a:r>
          </a:p>
        </p:txBody>
      </p:sp>
      <p:sp>
        <p:nvSpPr>
          <p:cNvPr id="106" name="Text Box 55"/>
          <p:cNvSpPr txBox="1">
            <a:spLocks noChangeArrowheads="1"/>
          </p:cNvSpPr>
          <p:nvPr/>
        </p:nvSpPr>
        <p:spPr bwMode="auto">
          <a:xfrm>
            <a:off x="1600200" y="4038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smtClean="0">
                <a:ln>
                  <a:noFill/>
                </a:ln>
                <a:solidFill>
                  <a:srgbClr val="000000"/>
                </a:solidFill>
                <a:effectLst/>
                <a:uLnTx/>
                <a:uFillTx/>
                <a:latin typeface="Arial" charset="0"/>
                <a:cs typeface="Arial" charset="0"/>
              </a:rPr>
              <a:t>First quarter</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07" name="Text Box 56"/>
          <p:cNvSpPr txBox="1">
            <a:spLocks noChangeArrowheads="1"/>
          </p:cNvSpPr>
          <p:nvPr/>
        </p:nvSpPr>
        <p:spPr bwMode="auto">
          <a:xfrm>
            <a:off x="4191000" y="6096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Full moon</a:t>
            </a:r>
          </a:p>
        </p:txBody>
      </p:sp>
      <p:sp>
        <p:nvSpPr>
          <p:cNvPr id="108" name="Text Box 57"/>
          <p:cNvSpPr txBox="1">
            <a:spLocks noChangeArrowheads="1"/>
          </p:cNvSpPr>
          <p:nvPr/>
        </p:nvSpPr>
        <p:spPr bwMode="auto">
          <a:xfrm>
            <a:off x="2286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smtClean="0">
                <a:ln>
                  <a:noFill/>
                </a:ln>
                <a:solidFill>
                  <a:srgbClr val="000000"/>
                </a:solidFill>
                <a:effectLst/>
                <a:uLnTx/>
                <a:uFillTx/>
                <a:latin typeface="Arial" charset="0"/>
                <a:cs typeface="Arial" charset="0"/>
              </a:rPr>
              <a:t>Waxing</a:t>
            </a:r>
          </a:p>
        </p:txBody>
      </p:sp>
      <p:sp>
        <p:nvSpPr>
          <p:cNvPr id="109" name="Text Box 58"/>
          <p:cNvSpPr txBox="1">
            <a:spLocks noChangeArrowheads="1"/>
          </p:cNvSpPr>
          <p:nvPr/>
        </p:nvSpPr>
        <p:spPr bwMode="auto">
          <a:xfrm>
            <a:off x="7696200" y="41148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smtClean="0">
                <a:ln>
                  <a:noFill/>
                </a:ln>
                <a:solidFill>
                  <a:srgbClr val="000000"/>
                </a:solidFill>
                <a:effectLst/>
                <a:uLnTx/>
                <a:uFillTx/>
                <a:latin typeface="Arial" charset="0"/>
                <a:cs typeface="Arial" charset="0"/>
              </a:rPr>
              <a:t>Waning</a:t>
            </a:r>
          </a:p>
        </p:txBody>
      </p:sp>
      <p:sp>
        <p:nvSpPr>
          <p:cNvPr id="110" name="Text Box 5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000" b="0" i="0" u="none" strike="noStrike" kern="0" cap="none" spc="0" normalizeH="0" baseline="0" noProof="0" smtClean="0">
                <a:ln>
                  <a:noFill/>
                </a:ln>
                <a:solidFill>
                  <a:srgbClr val="000000"/>
                </a:solidFill>
                <a:effectLst/>
                <a:uLnTx/>
                <a:uFillTx/>
                <a:latin typeface="Blackadder ITC" pitchFamily="82" charset="0"/>
                <a:cs typeface="Arial" charset="0"/>
              </a:rPr>
              <a:t>Gaze</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11" name="Text Box 6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000" b="0" i="0" u="none" strike="noStrike" kern="0" cap="none" spc="0" normalizeH="0" baseline="0" noProof="0" smtClean="0">
                <a:ln>
                  <a:noFill/>
                </a:ln>
                <a:solidFill>
                  <a:srgbClr val="000000"/>
                </a:solidFill>
                <a:effectLst/>
                <a:uLnTx/>
                <a:uFillTx/>
                <a:latin typeface="Blackadder ITC" pitchFamily="82" charset="0"/>
                <a:cs typeface="Arial" charset="0"/>
              </a:rPr>
              <a:t>SJ</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12" name="Oval 61"/>
          <p:cNvSpPr>
            <a:spLocks noChangeArrowheads="1"/>
          </p:cNvSpPr>
          <p:nvPr/>
        </p:nvSpPr>
        <p:spPr bwMode="auto">
          <a:xfrm>
            <a:off x="8382000" y="6324600"/>
            <a:ext cx="533400" cy="2286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318249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97" r="16077" b="570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250654" y="6484711"/>
            <a:ext cx="3786691" cy="365125"/>
          </a:xfrm>
        </p:spPr>
        <p:txBody>
          <a:bodyPr/>
          <a:lstStyle/>
          <a:p>
            <a:r>
              <a:rPr lang="en-NZ" dirty="0" smtClean="0"/>
              <a:t>Year 9 Science 2012</a:t>
            </a:r>
            <a:endParaRPr lang="en-NZ" dirty="0"/>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same half of the Moon always faces Earth</a:t>
            </a:r>
          </a:p>
        </p:txBody>
      </p:sp>
      <p:sp>
        <p:nvSpPr>
          <p:cNvPr id="5" name="TextBox 4"/>
          <p:cNvSpPr txBox="1"/>
          <p:nvPr/>
        </p:nvSpPr>
        <p:spPr>
          <a:xfrm>
            <a:off x="-19364" y="5380672"/>
            <a:ext cx="8892480" cy="1477328"/>
          </a:xfrm>
          <a:prstGeom prst="rect">
            <a:avLst/>
          </a:prstGeom>
          <a:noFill/>
        </p:spPr>
        <p:txBody>
          <a:bodyPr wrap="square" rtlCol="0">
            <a:spAutoFit/>
          </a:bodyPr>
          <a:lstStyle/>
          <a:p>
            <a:r>
              <a:rPr lang="en-NZ" dirty="0" smtClean="0">
                <a:solidFill>
                  <a:schemeClr val="bg1"/>
                </a:solidFill>
              </a:rPr>
              <a:t>It </a:t>
            </a:r>
            <a:r>
              <a:rPr lang="en-NZ" dirty="0" smtClean="0">
                <a:solidFill>
                  <a:schemeClr val="bg1"/>
                </a:solidFill>
              </a:rPr>
              <a:t>is believed that the Moon was formed early in the Earths formation when a Mars sized planet collided into Earth and the material ejected into space joined together due to gravity. </a:t>
            </a:r>
          </a:p>
          <a:p>
            <a:r>
              <a:rPr lang="en-NZ" dirty="0" smtClean="0">
                <a:solidFill>
                  <a:schemeClr val="bg1"/>
                </a:solidFill>
              </a:rPr>
              <a:t>The Moon is moving slowly away from the Earth and eventually it will be too far away to cover all of the Sun and we will no longer have total solar eclipses. </a:t>
            </a:r>
            <a:endParaRPr lang="en-NZ" dirty="0">
              <a:solidFill>
                <a:schemeClr val="bg1"/>
              </a:solidFill>
            </a:endParaRPr>
          </a:p>
        </p:txBody>
      </p:sp>
    </p:spTree>
    <p:extLst>
      <p:ext uri="{BB962C8B-B14F-4D97-AF65-F5344CB8AC3E}">
        <p14:creationId xmlns:p14="http://schemas.microsoft.com/office/powerpoint/2010/main" val="2164042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39</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Eclipses occur when one body in space moves into the shadow of another body</a:t>
            </a:r>
          </a:p>
        </p:txBody>
      </p:sp>
      <p:sp>
        <p:nvSpPr>
          <p:cNvPr id="5" name="Line 13"/>
          <p:cNvSpPr>
            <a:spLocks noChangeShapeType="1"/>
          </p:cNvSpPr>
          <p:nvPr/>
        </p:nvSpPr>
        <p:spPr bwMode="auto">
          <a:xfrm flipV="1">
            <a:off x="1752600" y="3962400"/>
            <a:ext cx="54864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Text Box 4"/>
          <p:cNvSpPr txBox="1">
            <a:spLocks noChangeArrowheads="1"/>
          </p:cNvSpPr>
          <p:nvPr/>
        </p:nvSpPr>
        <p:spPr bwMode="auto">
          <a:xfrm>
            <a:off x="457200" y="1499733"/>
            <a:ext cx="8229600" cy="714375"/>
          </a:xfrm>
          <a:prstGeom prst="rect">
            <a:avLst/>
          </a:prstGeom>
          <a:noFill/>
          <a:ln w="1270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Eclipses</a:t>
            </a:r>
            <a:r>
              <a:rPr lang="en-US" sz="2000" dirty="0">
                <a:latin typeface="+mn-lt"/>
              </a:rPr>
              <a:t> occur when one body in space moves into the shadow of another body. </a:t>
            </a:r>
          </a:p>
        </p:txBody>
      </p:sp>
      <p:sp>
        <p:nvSpPr>
          <p:cNvPr id="7" name="Oval 7"/>
          <p:cNvSpPr>
            <a:spLocks noChangeArrowheads="1"/>
          </p:cNvSpPr>
          <p:nvPr/>
        </p:nvSpPr>
        <p:spPr bwMode="auto">
          <a:xfrm>
            <a:off x="7162800" y="3276600"/>
            <a:ext cx="1066800" cy="990600"/>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Oval 8"/>
          <p:cNvSpPr>
            <a:spLocks noChangeArrowheads="1"/>
          </p:cNvSpPr>
          <p:nvPr/>
        </p:nvSpPr>
        <p:spPr bwMode="auto">
          <a:xfrm>
            <a:off x="6172200" y="2514600"/>
            <a:ext cx="533400" cy="533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Freeform 9"/>
          <p:cNvSpPr>
            <a:spLocks/>
          </p:cNvSpPr>
          <p:nvPr/>
        </p:nvSpPr>
        <p:spPr bwMode="auto">
          <a:xfrm>
            <a:off x="7423150" y="3268663"/>
            <a:ext cx="328613" cy="503237"/>
          </a:xfrm>
          <a:custGeom>
            <a:avLst/>
            <a:gdLst>
              <a:gd name="T0" fmla="*/ 6350 w 207"/>
              <a:gd name="T1" fmla="*/ 96837 h 317"/>
              <a:gd name="T2" fmla="*/ 69850 w 207"/>
              <a:gd name="T3" fmla="*/ 465137 h 317"/>
              <a:gd name="T4" fmla="*/ 158750 w 207"/>
              <a:gd name="T5" fmla="*/ 401637 h 317"/>
              <a:gd name="T6" fmla="*/ 209550 w 207"/>
              <a:gd name="T7" fmla="*/ 465137 h 317"/>
              <a:gd name="T8" fmla="*/ 285750 w 207"/>
              <a:gd name="T9" fmla="*/ 503237 h 317"/>
              <a:gd name="T10" fmla="*/ 260350 w 207"/>
              <a:gd name="T11" fmla="*/ 439737 h 317"/>
              <a:gd name="T12" fmla="*/ 234950 w 207"/>
              <a:gd name="T13" fmla="*/ 401637 h 317"/>
              <a:gd name="T14" fmla="*/ 247650 w 207"/>
              <a:gd name="T15" fmla="*/ 312737 h 317"/>
              <a:gd name="T16" fmla="*/ 285750 w 207"/>
              <a:gd name="T17" fmla="*/ 300037 h 317"/>
              <a:gd name="T18" fmla="*/ 298450 w 207"/>
              <a:gd name="T19" fmla="*/ 261937 h 317"/>
              <a:gd name="T20" fmla="*/ 222250 w 207"/>
              <a:gd name="T21" fmla="*/ 160337 h 317"/>
              <a:gd name="T22" fmla="*/ 298450 w 207"/>
              <a:gd name="T23" fmla="*/ 58737 h 317"/>
              <a:gd name="T24" fmla="*/ 285750 w 207"/>
              <a:gd name="T25" fmla="*/ 7937 h 317"/>
              <a:gd name="T26" fmla="*/ 247650 w 207"/>
              <a:gd name="T27" fmla="*/ 20637 h 317"/>
              <a:gd name="T28" fmla="*/ 19050 w 207"/>
              <a:gd name="T29" fmla="*/ 58737 h 317"/>
              <a:gd name="T30" fmla="*/ 6350 w 207"/>
              <a:gd name="T31" fmla="*/ 96837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7" h="317">
                <a:moveTo>
                  <a:pt x="4" y="61"/>
                </a:moveTo>
                <a:cubicBezTo>
                  <a:pt x="30" y="138"/>
                  <a:pt x="0" y="228"/>
                  <a:pt x="44" y="293"/>
                </a:cubicBezTo>
                <a:cubicBezTo>
                  <a:pt x="87" y="279"/>
                  <a:pt x="57" y="267"/>
                  <a:pt x="100" y="253"/>
                </a:cubicBezTo>
                <a:cubicBezTo>
                  <a:pt x="169" y="299"/>
                  <a:pt x="88" y="238"/>
                  <a:pt x="132" y="293"/>
                </a:cubicBezTo>
                <a:cubicBezTo>
                  <a:pt x="143" y="307"/>
                  <a:pt x="164" y="312"/>
                  <a:pt x="180" y="317"/>
                </a:cubicBezTo>
                <a:cubicBezTo>
                  <a:pt x="207" y="276"/>
                  <a:pt x="199" y="306"/>
                  <a:pt x="164" y="277"/>
                </a:cubicBezTo>
                <a:cubicBezTo>
                  <a:pt x="157" y="271"/>
                  <a:pt x="153" y="261"/>
                  <a:pt x="148" y="253"/>
                </a:cubicBezTo>
                <a:cubicBezTo>
                  <a:pt x="151" y="234"/>
                  <a:pt x="148" y="214"/>
                  <a:pt x="156" y="197"/>
                </a:cubicBezTo>
                <a:cubicBezTo>
                  <a:pt x="160" y="189"/>
                  <a:pt x="174" y="195"/>
                  <a:pt x="180" y="189"/>
                </a:cubicBezTo>
                <a:cubicBezTo>
                  <a:pt x="186" y="183"/>
                  <a:pt x="185" y="173"/>
                  <a:pt x="188" y="165"/>
                </a:cubicBezTo>
                <a:cubicBezTo>
                  <a:pt x="170" y="138"/>
                  <a:pt x="150" y="131"/>
                  <a:pt x="140" y="101"/>
                </a:cubicBezTo>
                <a:cubicBezTo>
                  <a:pt x="150" y="71"/>
                  <a:pt x="170" y="64"/>
                  <a:pt x="188" y="37"/>
                </a:cubicBezTo>
                <a:cubicBezTo>
                  <a:pt x="185" y="26"/>
                  <a:pt x="189" y="12"/>
                  <a:pt x="180" y="5"/>
                </a:cubicBezTo>
                <a:cubicBezTo>
                  <a:pt x="173" y="0"/>
                  <a:pt x="164" y="11"/>
                  <a:pt x="156" y="13"/>
                </a:cubicBezTo>
                <a:cubicBezTo>
                  <a:pt x="128" y="19"/>
                  <a:pt x="35" y="22"/>
                  <a:pt x="12" y="37"/>
                </a:cubicBezTo>
                <a:cubicBezTo>
                  <a:pt x="5" y="42"/>
                  <a:pt x="7" y="53"/>
                  <a:pt x="4" y="61"/>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Freeform 10"/>
          <p:cNvSpPr>
            <a:spLocks/>
          </p:cNvSpPr>
          <p:nvPr/>
        </p:nvSpPr>
        <p:spPr bwMode="auto">
          <a:xfrm>
            <a:off x="7888288" y="3810000"/>
            <a:ext cx="349250" cy="292100"/>
          </a:xfrm>
          <a:custGeom>
            <a:avLst/>
            <a:gdLst>
              <a:gd name="T0" fmla="*/ 277813 w 220"/>
              <a:gd name="T1" fmla="*/ 165100 h 184"/>
              <a:gd name="T2" fmla="*/ 227013 w 220"/>
              <a:gd name="T3" fmla="*/ 152400 h 184"/>
              <a:gd name="T4" fmla="*/ 201613 w 220"/>
              <a:gd name="T5" fmla="*/ 63500 h 184"/>
              <a:gd name="T6" fmla="*/ 138113 w 220"/>
              <a:gd name="T7" fmla="*/ 0 h 184"/>
              <a:gd name="T8" fmla="*/ 112713 w 220"/>
              <a:gd name="T9" fmla="*/ 88900 h 184"/>
              <a:gd name="T10" fmla="*/ 11113 w 220"/>
              <a:gd name="T11" fmla="*/ 114300 h 184"/>
              <a:gd name="T12" fmla="*/ 23813 w 220"/>
              <a:gd name="T13" fmla="*/ 190500 h 184"/>
              <a:gd name="T14" fmla="*/ 214313 w 220"/>
              <a:gd name="T15" fmla="*/ 266700 h 184"/>
              <a:gd name="T16" fmla="*/ 239713 w 220"/>
              <a:gd name="T17" fmla="*/ 228600 h 184"/>
              <a:gd name="T18" fmla="*/ 277813 w 220"/>
              <a:gd name="T19" fmla="*/ 165100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0" h="184">
                <a:moveTo>
                  <a:pt x="175" y="104"/>
                </a:moveTo>
                <a:cubicBezTo>
                  <a:pt x="164" y="101"/>
                  <a:pt x="152" y="103"/>
                  <a:pt x="143" y="96"/>
                </a:cubicBezTo>
                <a:cubicBezTo>
                  <a:pt x="128" y="84"/>
                  <a:pt x="135" y="58"/>
                  <a:pt x="127" y="40"/>
                </a:cubicBezTo>
                <a:cubicBezTo>
                  <a:pt x="116" y="15"/>
                  <a:pt x="108" y="14"/>
                  <a:pt x="87" y="0"/>
                </a:cubicBezTo>
                <a:cubicBezTo>
                  <a:pt x="81" y="18"/>
                  <a:pt x="83" y="41"/>
                  <a:pt x="71" y="56"/>
                </a:cubicBezTo>
                <a:cubicBezTo>
                  <a:pt x="57" y="73"/>
                  <a:pt x="29" y="68"/>
                  <a:pt x="7" y="72"/>
                </a:cubicBezTo>
                <a:cubicBezTo>
                  <a:pt x="10" y="88"/>
                  <a:pt x="0" y="113"/>
                  <a:pt x="15" y="120"/>
                </a:cubicBezTo>
                <a:cubicBezTo>
                  <a:pt x="152" y="184"/>
                  <a:pt x="116" y="71"/>
                  <a:pt x="135" y="168"/>
                </a:cubicBezTo>
                <a:cubicBezTo>
                  <a:pt x="140" y="160"/>
                  <a:pt x="144" y="151"/>
                  <a:pt x="151" y="144"/>
                </a:cubicBezTo>
                <a:cubicBezTo>
                  <a:pt x="159" y="136"/>
                  <a:pt x="220" y="104"/>
                  <a:pt x="175" y="104"/>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Freeform 11"/>
          <p:cNvSpPr>
            <a:spLocks/>
          </p:cNvSpPr>
          <p:nvPr/>
        </p:nvSpPr>
        <p:spPr bwMode="auto">
          <a:xfrm>
            <a:off x="7275513" y="3808413"/>
            <a:ext cx="450850" cy="461962"/>
          </a:xfrm>
          <a:custGeom>
            <a:avLst/>
            <a:gdLst>
              <a:gd name="T0" fmla="*/ 166688 w 284"/>
              <a:gd name="T1" fmla="*/ 395287 h 291"/>
              <a:gd name="T2" fmla="*/ 65088 w 284"/>
              <a:gd name="T3" fmla="*/ 319087 h 291"/>
              <a:gd name="T4" fmla="*/ 1588 w 284"/>
              <a:gd name="T5" fmla="*/ 204787 h 291"/>
              <a:gd name="T6" fmla="*/ 115888 w 284"/>
              <a:gd name="T7" fmla="*/ 128587 h 291"/>
              <a:gd name="T8" fmla="*/ 128588 w 284"/>
              <a:gd name="T9" fmla="*/ 242887 h 291"/>
              <a:gd name="T10" fmla="*/ 166688 w 284"/>
              <a:gd name="T11" fmla="*/ 255587 h 291"/>
              <a:gd name="T12" fmla="*/ 306388 w 284"/>
              <a:gd name="T13" fmla="*/ 268287 h 291"/>
              <a:gd name="T14" fmla="*/ 331788 w 284"/>
              <a:gd name="T15" fmla="*/ 306387 h 291"/>
              <a:gd name="T16" fmla="*/ 344488 w 284"/>
              <a:gd name="T17" fmla="*/ 382587 h 291"/>
              <a:gd name="T18" fmla="*/ 420688 w 284"/>
              <a:gd name="T19" fmla="*/ 395287 h 291"/>
              <a:gd name="T20" fmla="*/ 331788 w 284"/>
              <a:gd name="T21" fmla="*/ 420687 h 291"/>
              <a:gd name="T22" fmla="*/ 217488 w 284"/>
              <a:gd name="T23" fmla="*/ 369887 h 291"/>
              <a:gd name="T24" fmla="*/ 179388 w 284"/>
              <a:gd name="T25" fmla="*/ 357187 h 291"/>
              <a:gd name="T26" fmla="*/ 166688 w 284"/>
              <a:gd name="T27" fmla="*/ 395287 h 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 h="291">
                <a:moveTo>
                  <a:pt x="105" y="249"/>
                </a:moveTo>
                <a:cubicBezTo>
                  <a:pt x="78" y="231"/>
                  <a:pt x="71" y="211"/>
                  <a:pt x="41" y="201"/>
                </a:cubicBezTo>
                <a:cubicBezTo>
                  <a:pt x="4" y="146"/>
                  <a:pt x="15" y="171"/>
                  <a:pt x="1" y="129"/>
                </a:cubicBezTo>
                <a:cubicBezTo>
                  <a:pt x="3" y="113"/>
                  <a:pt x="0" y="0"/>
                  <a:pt x="73" y="81"/>
                </a:cubicBezTo>
                <a:cubicBezTo>
                  <a:pt x="89" y="99"/>
                  <a:pt x="72" y="131"/>
                  <a:pt x="81" y="153"/>
                </a:cubicBezTo>
                <a:cubicBezTo>
                  <a:pt x="84" y="161"/>
                  <a:pt x="97" y="160"/>
                  <a:pt x="105" y="161"/>
                </a:cubicBezTo>
                <a:cubicBezTo>
                  <a:pt x="134" y="165"/>
                  <a:pt x="164" y="166"/>
                  <a:pt x="193" y="169"/>
                </a:cubicBezTo>
                <a:cubicBezTo>
                  <a:pt x="198" y="177"/>
                  <a:pt x="206" y="184"/>
                  <a:pt x="209" y="193"/>
                </a:cubicBezTo>
                <a:cubicBezTo>
                  <a:pt x="214" y="208"/>
                  <a:pt x="206" y="230"/>
                  <a:pt x="217" y="241"/>
                </a:cubicBezTo>
                <a:cubicBezTo>
                  <a:pt x="228" y="252"/>
                  <a:pt x="249" y="246"/>
                  <a:pt x="265" y="249"/>
                </a:cubicBezTo>
                <a:cubicBezTo>
                  <a:pt x="279" y="291"/>
                  <a:pt x="284" y="281"/>
                  <a:pt x="209" y="265"/>
                </a:cubicBezTo>
                <a:cubicBezTo>
                  <a:pt x="137" y="250"/>
                  <a:pt x="184" y="256"/>
                  <a:pt x="137" y="233"/>
                </a:cubicBezTo>
                <a:cubicBezTo>
                  <a:pt x="129" y="229"/>
                  <a:pt x="121" y="221"/>
                  <a:pt x="113" y="225"/>
                </a:cubicBezTo>
                <a:cubicBezTo>
                  <a:pt x="105" y="229"/>
                  <a:pt x="108" y="241"/>
                  <a:pt x="105" y="249"/>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1752600" y="2971800"/>
            <a:ext cx="54102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Oval 6"/>
          <p:cNvSpPr>
            <a:spLocks noChangeArrowheads="1"/>
          </p:cNvSpPr>
          <p:nvPr/>
        </p:nvSpPr>
        <p:spPr bwMode="auto">
          <a:xfrm>
            <a:off x="685800" y="2971800"/>
            <a:ext cx="1981200" cy="1905000"/>
          </a:xfrm>
          <a:prstGeom prst="ellipse">
            <a:avLst/>
          </a:prstGeom>
          <a:solidFill>
            <a:srgbClr val="E6FC1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Text Box 17"/>
          <p:cNvSpPr txBox="1">
            <a:spLocks noChangeArrowheads="1"/>
          </p:cNvSpPr>
          <p:nvPr/>
        </p:nvSpPr>
        <p:spPr bwMode="auto">
          <a:xfrm>
            <a:off x="1143000" y="5334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Sun</a:t>
            </a:r>
            <a:endParaRPr lang="en-US"/>
          </a:p>
        </p:txBody>
      </p:sp>
      <p:sp>
        <p:nvSpPr>
          <p:cNvPr id="15" name="Text Box 18"/>
          <p:cNvSpPr txBox="1">
            <a:spLocks noChangeArrowheads="1"/>
          </p:cNvSpPr>
          <p:nvPr/>
        </p:nvSpPr>
        <p:spPr bwMode="auto">
          <a:xfrm>
            <a:off x="5867400" y="4953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Moon</a:t>
            </a:r>
            <a:endParaRPr lang="en-US"/>
          </a:p>
        </p:txBody>
      </p:sp>
      <p:sp>
        <p:nvSpPr>
          <p:cNvPr id="16" name="Text Box 19"/>
          <p:cNvSpPr txBox="1">
            <a:spLocks noChangeArrowheads="1"/>
          </p:cNvSpPr>
          <p:nvPr/>
        </p:nvSpPr>
        <p:spPr bwMode="auto">
          <a:xfrm>
            <a:off x="7467600" y="4953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Earth</a:t>
            </a:r>
            <a:endParaRPr lang="en-US"/>
          </a:p>
        </p:txBody>
      </p:sp>
    </p:spTree>
    <p:extLst>
      <p:ext uri="{BB962C8B-B14F-4D97-AF65-F5344CB8AC3E}">
        <p14:creationId xmlns:p14="http://schemas.microsoft.com/office/powerpoint/2010/main" val="11714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111E-6 L -0.01667 0.15556 " pathEditMode="relative" rAng="0" ptsTypes="AA">
                                      <p:cBhvr>
                                        <p:cTn id="6" dur="2000" fill="hold"/>
                                        <p:tgtEl>
                                          <p:spTgt spid="8"/>
                                        </p:tgtEl>
                                        <p:attrNameLst>
                                          <p:attrName>ppt_x</p:attrName>
                                          <p:attrName>ppt_y</p:attrName>
                                        </p:attrNameLst>
                                      </p:cBhvr>
                                      <p:rCtr x="-833"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a:t>
            </a:fld>
            <a:endParaRPr lang="en-NZ"/>
          </a:p>
        </p:txBody>
      </p:sp>
      <p:sp>
        <p:nvSpPr>
          <p:cNvPr id="4" name="TextBox 3"/>
          <p:cNvSpPr txBox="1"/>
          <p:nvPr/>
        </p:nvSpPr>
        <p:spPr>
          <a:xfrm>
            <a:off x="44613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Aristarchus and the size and distance to the Sun</a:t>
            </a:r>
            <a:endParaRPr lang="en-NZ" sz="2000" b="1" dirty="0"/>
          </a:p>
        </p:txBody>
      </p:sp>
      <p:sp>
        <p:nvSpPr>
          <p:cNvPr id="5" name="Text Box 12"/>
          <p:cNvSpPr txBox="1">
            <a:spLocks noChangeArrowheads="1"/>
          </p:cNvSpPr>
          <p:nvPr/>
        </p:nvSpPr>
        <p:spPr bwMode="auto">
          <a:xfrm>
            <a:off x="323528" y="1268760"/>
            <a:ext cx="3240360" cy="5170646"/>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Aristarchus </a:t>
            </a:r>
            <a:r>
              <a:rPr lang="en-US" sz="2000" dirty="0" smtClean="0">
                <a:latin typeface="+mn-lt"/>
              </a:rPr>
              <a:t>(310-250bc</a:t>
            </a:r>
            <a:r>
              <a:rPr lang="en-US" sz="2000" dirty="0">
                <a:latin typeface="+mn-lt"/>
              </a:rPr>
              <a:t>), Greek </a:t>
            </a:r>
            <a:r>
              <a:rPr lang="en-US" sz="2000" dirty="0" smtClean="0">
                <a:latin typeface="+mn-lt"/>
              </a:rPr>
              <a:t>astronomer estimates the approximate size </a:t>
            </a:r>
            <a:r>
              <a:rPr lang="en-US" sz="2000" dirty="0">
                <a:latin typeface="+mn-lt"/>
              </a:rPr>
              <a:t>and distance of sun ~ 150 million km away and 35x earths </a:t>
            </a:r>
            <a:r>
              <a:rPr lang="en-US" sz="2000" dirty="0" smtClean="0">
                <a:latin typeface="+mn-lt"/>
              </a:rPr>
              <a:t>diameter. His measurements were not accurate but he established that the Sun was very large and far away.  He also developed a theory that the Sun was in fact at the center of the Solar System. Unfortunately no reliable observations could be made to back up his theory.</a:t>
            </a:r>
            <a:endParaRPr lang="en-US" sz="2000" dirty="0">
              <a:latin typeface="+mn-lt"/>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56" t="15835" r="4007" b="10016"/>
          <a:stretch/>
        </p:blipFill>
        <p:spPr bwMode="auto">
          <a:xfrm>
            <a:off x="3930555" y="2552131"/>
            <a:ext cx="4831308" cy="282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354" y="2708920"/>
            <a:ext cx="729863" cy="73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C:\Users\gz\Pictures\Picture\earth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535" y="4437110"/>
            <a:ext cx="1197499" cy="121725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gz\Pictures\Picture\sun2.png"/>
          <p:cNvPicPr>
            <a:picLocks noChangeAspect="1" noChangeArrowheads="1"/>
          </p:cNvPicPr>
          <p:nvPr/>
        </p:nvPicPr>
        <p:blipFill rotWithShape="1">
          <a:blip r:embed="rId5">
            <a:extLst>
              <a:ext uri="{28A0092B-C50C-407E-A947-70E740481C1C}">
                <a14:useLocalDpi xmlns:a14="http://schemas.microsoft.com/office/drawing/2010/main" val="0"/>
              </a:ext>
            </a:extLst>
          </a:blip>
          <a:srcRect l="12053"/>
          <a:stretch/>
        </p:blipFill>
        <p:spPr bwMode="auto">
          <a:xfrm rot="10800000">
            <a:off x="7259129" y="2007428"/>
            <a:ext cx="1884871" cy="19572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411284" y="3573016"/>
            <a:ext cx="4487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60032" y="2986050"/>
            <a:ext cx="0" cy="586966"/>
          </a:xfrm>
          <a:prstGeom prst="line">
            <a:avLst/>
          </a:prstGeom>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9603141">
            <a:off x="4388684" y="4077447"/>
            <a:ext cx="685998" cy="125982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0" name="Arc 9"/>
          <p:cNvSpPr/>
          <p:nvPr/>
        </p:nvSpPr>
        <p:spPr>
          <a:xfrm rot="12434294">
            <a:off x="6831513" y="2839126"/>
            <a:ext cx="746071" cy="7309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1" name="TextBox 10"/>
          <p:cNvSpPr txBox="1"/>
          <p:nvPr/>
        </p:nvSpPr>
        <p:spPr>
          <a:xfrm>
            <a:off x="4860032" y="3074981"/>
            <a:ext cx="504056" cy="366061"/>
          </a:xfrm>
          <a:prstGeom prst="rect">
            <a:avLst/>
          </a:prstGeom>
          <a:noFill/>
        </p:spPr>
        <p:txBody>
          <a:bodyPr wrap="square" rtlCol="0">
            <a:spAutoFit/>
          </a:bodyPr>
          <a:lstStyle/>
          <a:p>
            <a:r>
              <a:rPr lang="en-NZ" dirty="0" smtClean="0"/>
              <a:t>90°</a:t>
            </a:r>
            <a:endParaRPr lang="en-NZ" dirty="0"/>
          </a:p>
        </p:txBody>
      </p:sp>
      <p:sp>
        <p:nvSpPr>
          <p:cNvPr id="19" name="TextBox 18"/>
          <p:cNvSpPr txBox="1"/>
          <p:nvPr/>
        </p:nvSpPr>
        <p:spPr>
          <a:xfrm>
            <a:off x="4547563" y="3996620"/>
            <a:ext cx="504056" cy="366061"/>
          </a:xfrm>
          <a:prstGeom prst="rect">
            <a:avLst/>
          </a:prstGeom>
          <a:noFill/>
        </p:spPr>
        <p:txBody>
          <a:bodyPr wrap="square" rtlCol="0">
            <a:spAutoFit/>
          </a:bodyPr>
          <a:lstStyle/>
          <a:p>
            <a:r>
              <a:rPr lang="en-NZ" dirty="0" smtClean="0"/>
              <a:t>87°</a:t>
            </a:r>
            <a:endParaRPr lang="en-NZ" dirty="0"/>
          </a:p>
        </p:txBody>
      </p:sp>
      <p:sp>
        <p:nvSpPr>
          <p:cNvPr id="20" name="TextBox 19"/>
          <p:cNvSpPr txBox="1"/>
          <p:nvPr/>
        </p:nvSpPr>
        <p:spPr>
          <a:xfrm>
            <a:off x="4099277" y="2186070"/>
            <a:ext cx="952341" cy="366061"/>
          </a:xfrm>
          <a:prstGeom prst="rect">
            <a:avLst/>
          </a:prstGeom>
          <a:noFill/>
        </p:spPr>
        <p:txBody>
          <a:bodyPr wrap="square" rtlCol="0">
            <a:spAutoFit/>
          </a:bodyPr>
          <a:lstStyle/>
          <a:p>
            <a:r>
              <a:rPr lang="en-NZ" dirty="0" smtClean="0"/>
              <a:t>Moon</a:t>
            </a:r>
            <a:endParaRPr lang="en-NZ" dirty="0"/>
          </a:p>
        </p:txBody>
      </p:sp>
      <p:sp>
        <p:nvSpPr>
          <p:cNvPr id="21" name="TextBox 20"/>
          <p:cNvSpPr txBox="1"/>
          <p:nvPr/>
        </p:nvSpPr>
        <p:spPr>
          <a:xfrm>
            <a:off x="3935114" y="5805264"/>
            <a:ext cx="952341" cy="366061"/>
          </a:xfrm>
          <a:prstGeom prst="rect">
            <a:avLst/>
          </a:prstGeom>
          <a:noFill/>
        </p:spPr>
        <p:txBody>
          <a:bodyPr wrap="square" rtlCol="0">
            <a:spAutoFit/>
          </a:bodyPr>
          <a:lstStyle/>
          <a:p>
            <a:r>
              <a:rPr lang="en-NZ" dirty="0" smtClean="0"/>
              <a:t>Earth</a:t>
            </a:r>
            <a:endParaRPr lang="en-NZ" dirty="0"/>
          </a:p>
        </p:txBody>
      </p:sp>
      <p:sp>
        <p:nvSpPr>
          <p:cNvPr id="22" name="TextBox 21"/>
          <p:cNvSpPr txBox="1"/>
          <p:nvPr/>
        </p:nvSpPr>
        <p:spPr>
          <a:xfrm>
            <a:off x="7956376" y="3883653"/>
            <a:ext cx="952341" cy="366061"/>
          </a:xfrm>
          <a:prstGeom prst="rect">
            <a:avLst/>
          </a:prstGeom>
          <a:noFill/>
        </p:spPr>
        <p:txBody>
          <a:bodyPr wrap="square" rtlCol="0">
            <a:spAutoFit/>
          </a:bodyPr>
          <a:lstStyle/>
          <a:p>
            <a:r>
              <a:rPr lang="en-NZ" dirty="0" smtClean="0"/>
              <a:t>Sun</a:t>
            </a:r>
            <a:endParaRPr lang="en-NZ" dirty="0"/>
          </a:p>
        </p:txBody>
      </p:sp>
    </p:spTree>
    <p:extLst>
      <p:ext uri="{BB962C8B-B14F-4D97-AF65-F5344CB8AC3E}">
        <p14:creationId xmlns:p14="http://schemas.microsoft.com/office/powerpoint/2010/main" val="485734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991088" y="6453362"/>
            <a:ext cx="1161826" cy="365125"/>
          </a:xfrm>
        </p:spPr>
        <p:txBody>
          <a:bodyPr/>
          <a:lstStyle/>
          <a:p>
            <a:fld id="{A9733634-C35B-4CB9-8287-D9279767473E}" type="slidenum">
              <a:rPr lang="en-NZ" smtClean="0"/>
              <a:t>40</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Solar eclipses occur when the new Moon passes between the Sun and Earth</a:t>
            </a:r>
          </a:p>
        </p:txBody>
      </p:sp>
      <p:sp>
        <p:nvSpPr>
          <p:cNvPr id="33" name="Text Box 32"/>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34" name="Text Box 33"/>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35" name="Oval 34"/>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79" y="1189161"/>
            <a:ext cx="9285508"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442" y="5256259"/>
            <a:ext cx="9144000" cy="1200329"/>
          </a:xfrm>
          <a:prstGeom prst="rect">
            <a:avLst/>
          </a:prstGeom>
          <a:noFill/>
        </p:spPr>
        <p:txBody>
          <a:bodyPr wrap="square" rtlCol="0">
            <a:spAutoFit/>
          </a:bodyPr>
          <a:lstStyle/>
          <a:p>
            <a:r>
              <a:rPr lang="en-NZ" dirty="0" smtClean="0"/>
              <a:t>Total solar eclipses are very rare events as the Moon is so small in comparison to the distance to the Sun. A total eclipse allows us to see the corona (outside layer) of the Sun and Stars behind the Sun whose light is bent by gravity. Einstein used this observation during a total eclipse as evidence for his theory of general relativity.</a:t>
            </a:r>
            <a:endParaRPr lang="en-NZ" dirty="0"/>
          </a:p>
        </p:txBody>
      </p:sp>
    </p:spTree>
    <p:extLst>
      <p:ext uri="{BB962C8B-B14F-4D97-AF65-F5344CB8AC3E}">
        <p14:creationId xmlns:p14="http://schemas.microsoft.com/office/powerpoint/2010/main" val="1312433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Lunar eclipses occur when a full Moon moves into the shadow of the Earth</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72" y="1867676"/>
            <a:ext cx="8524056" cy="375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0"/>
          <p:cNvSpPr txBox="1">
            <a:spLocks noChangeArrowheads="1"/>
          </p:cNvSpPr>
          <p:nvPr/>
        </p:nvSpPr>
        <p:spPr bwMode="auto">
          <a:xfrm>
            <a:off x="381000" y="5517232"/>
            <a:ext cx="8382000" cy="120015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Earth's axis is tilted some 23.5 degrees against the Earth–Sun plane (which causes the seasons); and the Earth–Moon plane is tilted about 5 degrees against the Earth-Sun plane (without a tilt, there would be an eclipse every two weeks, alternating between lunar eclipses and solar eclipses). </a:t>
            </a:r>
          </a:p>
        </p:txBody>
      </p:sp>
    </p:spTree>
    <p:extLst>
      <p:ext uri="{BB962C8B-B14F-4D97-AF65-F5344CB8AC3E}">
        <p14:creationId xmlns:p14="http://schemas.microsoft.com/office/powerpoint/2010/main" val="3004258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42</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Tides on Earth are caused by the gravitational pull of the moon (and to a lesser extent, the Sun.)</a:t>
            </a:r>
          </a:p>
        </p:txBody>
      </p:sp>
      <p:sp>
        <p:nvSpPr>
          <p:cNvPr id="6" name="Text Box 48"/>
          <p:cNvSpPr txBox="1">
            <a:spLocks noChangeArrowheads="1"/>
          </p:cNvSpPr>
          <p:nvPr/>
        </p:nvSpPr>
        <p:spPr bwMode="auto">
          <a:xfrm>
            <a:off x="6324600" y="304800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a:latin typeface="Copperplate Gothic Bold" pitchFamily="34" charset="0"/>
              </a:rPr>
              <a:t>Moon</a:t>
            </a:r>
            <a:endParaRPr lang="en-US" sz="2800">
              <a:latin typeface="Copperplate Gothic Bold" pitchFamily="34" charset="0"/>
            </a:endParaRPr>
          </a:p>
        </p:txBody>
      </p:sp>
      <p:sp>
        <p:nvSpPr>
          <p:cNvPr id="7" name="Oval 49"/>
          <p:cNvSpPr>
            <a:spLocks noChangeArrowheads="1"/>
          </p:cNvSpPr>
          <p:nvPr/>
        </p:nvSpPr>
        <p:spPr bwMode="auto">
          <a:xfrm>
            <a:off x="2438400" y="3276600"/>
            <a:ext cx="2590800" cy="1981200"/>
          </a:xfrm>
          <a:prstGeom prst="ellipse">
            <a:avLst/>
          </a:prstGeom>
          <a:solidFill>
            <a:srgbClr val="85C8CD"/>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 name="Oval 50"/>
          <p:cNvSpPr>
            <a:spLocks noChangeArrowheads="1"/>
          </p:cNvSpPr>
          <p:nvPr/>
        </p:nvSpPr>
        <p:spPr bwMode="auto">
          <a:xfrm>
            <a:off x="2743200" y="3276600"/>
            <a:ext cx="1981200" cy="1981200"/>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 name="Oval 51" descr="Granite"/>
          <p:cNvSpPr>
            <a:spLocks noChangeArrowheads="1"/>
          </p:cNvSpPr>
          <p:nvPr/>
        </p:nvSpPr>
        <p:spPr bwMode="auto">
          <a:xfrm>
            <a:off x="6096000" y="3810000"/>
            <a:ext cx="685800" cy="685800"/>
          </a:xfrm>
          <a:prstGeom prst="ellipse">
            <a:avLst/>
          </a:prstGeom>
          <a:blipFill dpi="0" rotWithShape="1">
            <a:blip r:embed="rId2"/>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0" name="Freeform 53"/>
          <p:cNvSpPr>
            <a:spLocks/>
          </p:cNvSpPr>
          <p:nvPr/>
        </p:nvSpPr>
        <p:spPr bwMode="auto">
          <a:xfrm>
            <a:off x="2971800" y="3581400"/>
            <a:ext cx="1576388" cy="1236663"/>
          </a:xfrm>
          <a:custGeom>
            <a:avLst/>
            <a:gdLst>
              <a:gd name="T0" fmla="*/ 65088 w 993"/>
              <a:gd name="T1" fmla="*/ 127000 h 779"/>
              <a:gd name="T2" fmla="*/ 77788 w 993"/>
              <a:gd name="T3" fmla="*/ 190500 h 779"/>
              <a:gd name="T4" fmla="*/ 407988 w 993"/>
              <a:gd name="T5" fmla="*/ 292100 h 779"/>
              <a:gd name="T6" fmla="*/ 522288 w 993"/>
              <a:gd name="T7" fmla="*/ 469900 h 779"/>
              <a:gd name="T8" fmla="*/ 395288 w 993"/>
              <a:gd name="T9" fmla="*/ 660400 h 779"/>
              <a:gd name="T10" fmla="*/ 306388 w 993"/>
              <a:gd name="T11" fmla="*/ 533400 h 779"/>
              <a:gd name="T12" fmla="*/ 230188 w 993"/>
              <a:gd name="T13" fmla="*/ 469900 h 779"/>
              <a:gd name="T14" fmla="*/ 65088 w 993"/>
              <a:gd name="T15" fmla="*/ 558800 h 779"/>
              <a:gd name="T16" fmla="*/ 26988 w 993"/>
              <a:gd name="T17" fmla="*/ 596900 h 779"/>
              <a:gd name="T18" fmla="*/ 26988 w 993"/>
              <a:gd name="T19" fmla="*/ 711200 h 779"/>
              <a:gd name="T20" fmla="*/ 141288 w 993"/>
              <a:gd name="T21" fmla="*/ 762000 h 779"/>
              <a:gd name="T22" fmla="*/ 344488 w 993"/>
              <a:gd name="T23" fmla="*/ 889000 h 779"/>
              <a:gd name="T24" fmla="*/ 407988 w 993"/>
              <a:gd name="T25" fmla="*/ 1066800 h 779"/>
              <a:gd name="T26" fmla="*/ 522288 w 993"/>
              <a:gd name="T27" fmla="*/ 1231900 h 779"/>
              <a:gd name="T28" fmla="*/ 687388 w 993"/>
              <a:gd name="T29" fmla="*/ 1219200 h 779"/>
              <a:gd name="T30" fmla="*/ 865188 w 993"/>
              <a:gd name="T31" fmla="*/ 990600 h 779"/>
              <a:gd name="T32" fmla="*/ 852488 w 993"/>
              <a:gd name="T33" fmla="*/ 850900 h 779"/>
              <a:gd name="T34" fmla="*/ 801688 w 993"/>
              <a:gd name="T35" fmla="*/ 774700 h 779"/>
              <a:gd name="T36" fmla="*/ 763588 w 993"/>
              <a:gd name="T37" fmla="*/ 673100 h 779"/>
              <a:gd name="T38" fmla="*/ 725488 w 993"/>
              <a:gd name="T39" fmla="*/ 546100 h 779"/>
              <a:gd name="T40" fmla="*/ 700088 w 993"/>
              <a:gd name="T41" fmla="*/ 469900 h 779"/>
              <a:gd name="T42" fmla="*/ 954088 w 993"/>
              <a:gd name="T43" fmla="*/ 406400 h 779"/>
              <a:gd name="T44" fmla="*/ 1131888 w 993"/>
              <a:gd name="T45" fmla="*/ 355600 h 779"/>
              <a:gd name="T46" fmla="*/ 1195388 w 993"/>
              <a:gd name="T47" fmla="*/ 368300 h 779"/>
              <a:gd name="T48" fmla="*/ 1208088 w 993"/>
              <a:gd name="T49" fmla="*/ 406400 h 779"/>
              <a:gd name="T50" fmla="*/ 1157288 w 993"/>
              <a:gd name="T51" fmla="*/ 762000 h 779"/>
              <a:gd name="T52" fmla="*/ 1093788 w 993"/>
              <a:gd name="T53" fmla="*/ 838200 h 779"/>
              <a:gd name="T54" fmla="*/ 1182688 w 993"/>
              <a:gd name="T55" fmla="*/ 1016000 h 779"/>
              <a:gd name="T56" fmla="*/ 1271588 w 993"/>
              <a:gd name="T57" fmla="*/ 1193800 h 779"/>
              <a:gd name="T58" fmla="*/ 1449388 w 993"/>
              <a:gd name="T59" fmla="*/ 1181100 h 779"/>
              <a:gd name="T60" fmla="*/ 1373188 w 993"/>
              <a:gd name="T61" fmla="*/ 609600 h 779"/>
              <a:gd name="T62" fmla="*/ 1309688 w 993"/>
              <a:gd name="T63" fmla="*/ 508000 h 779"/>
              <a:gd name="T64" fmla="*/ 1182688 w 993"/>
              <a:gd name="T65" fmla="*/ 292100 h 779"/>
              <a:gd name="T66" fmla="*/ 1157288 w 993"/>
              <a:gd name="T67" fmla="*/ 254000 h 779"/>
              <a:gd name="T68" fmla="*/ 1081088 w 993"/>
              <a:gd name="T69" fmla="*/ 203200 h 779"/>
              <a:gd name="T70" fmla="*/ 865188 w 993"/>
              <a:gd name="T71" fmla="*/ 63500 h 779"/>
              <a:gd name="T72" fmla="*/ 788988 w 993"/>
              <a:gd name="T73" fmla="*/ 12700 h 779"/>
              <a:gd name="T74" fmla="*/ 687388 w 993"/>
              <a:gd name="T75" fmla="*/ 0 h 779"/>
              <a:gd name="T76" fmla="*/ 255588 w 993"/>
              <a:gd name="T77" fmla="*/ 12700 h 779"/>
              <a:gd name="T78" fmla="*/ 141288 w 993"/>
              <a:gd name="T79" fmla="*/ 63500 h 779"/>
              <a:gd name="T80" fmla="*/ 65088 w 993"/>
              <a:gd name="T81" fmla="*/ 88900 h 779"/>
              <a:gd name="T82" fmla="*/ 65088 w 993"/>
              <a:gd name="T83" fmla="*/ 127000 h 7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93" h="779">
                <a:moveTo>
                  <a:pt x="41" y="80"/>
                </a:moveTo>
                <a:cubicBezTo>
                  <a:pt x="44" y="93"/>
                  <a:pt x="43" y="108"/>
                  <a:pt x="49" y="120"/>
                </a:cubicBezTo>
                <a:cubicBezTo>
                  <a:pt x="71" y="165"/>
                  <a:pt x="215" y="179"/>
                  <a:pt x="257" y="184"/>
                </a:cubicBezTo>
                <a:cubicBezTo>
                  <a:pt x="320" y="205"/>
                  <a:pt x="318" y="239"/>
                  <a:pt x="329" y="296"/>
                </a:cubicBezTo>
                <a:cubicBezTo>
                  <a:pt x="321" y="418"/>
                  <a:pt x="348" y="433"/>
                  <a:pt x="249" y="416"/>
                </a:cubicBezTo>
                <a:cubicBezTo>
                  <a:pt x="232" y="390"/>
                  <a:pt x="215" y="358"/>
                  <a:pt x="193" y="336"/>
                </a:cubicBezTo>
                <a:cubicBezTo>
                  <a:pt x="178" y="321"/>
                  <a:pt x="160" y="311"/>
                  <a:pt x="145" y="296"/>
                </a:cubicBezTo>
                <a:cubicBezTo>
                  <a:pt x="67" y="307"/>
                  <a:pt x="102" y="291"/>
                  <a:pt x="41" y="352"/>
                </a:cubicBezTo>
                <a:cubicBezTo>
                  <a:pt x="33" y="360"/>
                  <a:pt x="17" y="376"/>
                  <a:pt x="17" y="376"/>
                </a:cubicBezTo>
                <a:cubicBezTo>
                  <a:pt x="8" y="404"/>
                  <a:pt x="0" y="414"/>
                  <a:pt x="17" y="448"/>
                </a:cubicBezTo>
                <a:cubicBezTo>
                  <a:pt x="25" y="463"/>
                  <a:pt x="85" y="479"/>
                  <a:pt x="89" y="480"/>
                </a:cubicBezTo>
                <a:cubicBezTo>
                  <a:pt x="138" y="496"/>
                  <a:pt x="175" y="532"/>
                  <a:pt x="217" y="560"/>
                </a:cubicBezTo>
                <a:cubicBezTo>
                  <a:pt x="223" y="616"/>
                  <a:pt x="213" y="643"/>
                  <a:pt x="257" y="672"/>
                </a:cubicBezTo>
                <a:cubicBezTo>
                  <a:pt x="281" y="707"/>
                  <a:pt x="300" y="747"/>
                  <a:pt x="329" y="776"/>
                </a:cubicBezTo>
                <a:cubicBezTo>
                  <a:pt x="364" y="773"/>
                  <a:pt x="399" y="774"/>
                  <a:pt x="433" y="768"/>
                </a:cubicBezTo>
                <a:cubicBezTo>
                  <a:pt x="501" y="756"/>
                  <a:pt x="511" y="670"/>
                  <a:pt x="545" y="624"/>
                </a:cubicBezTo>
                <a:cubicBezTo>
                  <a:pt x="542" y="595"/>
                  <a:pt x="545" y="564"/>
                  <a:pt x="537" y="536"/>
                </a:cubicBezTo>
                <a:cubicBezTo>
                  <a:pt x="532" y="518"/>
                  <a:pt x="516" y="504"/>
                  <a:pt x="505" y="488"/>
                </a:cubicBezTo>
                <a:cubicBezTo>
                  <a:pt x="492" y="469"/>
                  <a:pt x="489" y="445"/>
                  <a:pt x="481" y="424"/>
                </a:cubicBezTo>
                <a:cubicBezTo>
                  <a:pt x="449" y="335"/>
                  <a:pt x="477" y="412"/>
                  <a:pt x="457" y="344"/>
                </a:cubicBezTo>
                <a:cubicBezTo>
                  <a:pt x="452" y="328"/>
                  <a:pt x="441" y="296"/>
                  <a:pt x="441" y="296"/>
                </a:cubicBezTo>
                <a:cubicBezTo>
                  <a:pt x="460" y="240"/>
                  <a:pt x="557" y="259"/>
                  <a:pt x="601" y="256"/>
                </a:cubicBezTo>
                <a:cubicBezTo>
                  <a:pt x="640" y="243"/>
                  <a:pt x="678" y="247"/>
                  <a:pt x="713" y="224"/>
                </a:cubicBezTo>
                <a:cubicBezTo>
                  <a:pt x="726" y="227"/>
                  <a:pt x="742" y="224"/>
                  <a:pt x="753" y="232"/>
                </a:cubicBezTo>
                <a:cubicBezTo>
                  <a:pt x="760" y="237"/>
                  <a:pt x="761" y="248"/>
                  <a:pt x="761" y="256"/>
                </a:cubicBezTo>
                <a:cubicBezTo>
                  <a:pt x="761" y="478"/>
                  <a:pt x="820" y="450"/>
                  <a:pt x="729" y="480"/>
                </a:cubicBezTo>
                <a:cubicBezTo>
                  <a:pt x="723" y="486"/>
                  <a:pt x="690" y="516"/>
                  <a:pt x="689" y="528"/>
                </a:cubicBezTo>
                <a:cubicBezTo>
                  <a:pt x="683" y="584"/>
                  <a:pt x="716" y="601"/>
                  <a:pt x="745" y="640"/>
                </a:cubicBezTo>
                <a:cubicBezTo>
                  <a:pt x="759" y="697"/>
                  <a:pt x="746" y="724"/>
                  <a:pt x="801" y="752"/>
                </a:cubicBezTo>
                <a:cubicBezTo>
                  <a:pt x="838" y="749"/>
                  <a:pt x="901" y="779"/>
                  <a:pt x="913" y="744"/>
                </a:cubicBezTo>
                <a:cubicBezTo>
                  <a:pt x="993" y="515"/>
                  <a:pt x="921" y="511"/>
                  <a:pt x="865" y="384"/>
                </a:cubicBezTo>
                <a:cubicBezTo>
                  <a:pt x="837" y="321"/>
                  <a:pt x="868" y="349"/>
                  <a:pt x="825" y="320"/>
                </a:cubicBezTo>
                <a:cubicBezTo>
                  <a:pt x="808" y="270"/>
                  <a:pt x="790" y="214"/>
                  <a:pt x="745" y="184"/>
                </a:cubicBezTo>
                <a:cubicBezTo>
                  <a:pt x="740" y="176"/>
                  <a:pt x="736" y="166"/>
                  <a:pt x="729" y="160"/>
                </a:cubicBezTo>
                <a:cubicBezTo>
                  <a:pt x="715" y="147"/>
                  <a:pt x="681" y="128"/>
                  <a:pt x="681" y="128"/>
                </a:cubicBezTo>
                <a:cubicBezTo>
                  <a:pt x="648" y="79"/>
                  <a:pt x="598" y="58"/>
                  <a:pt x="545" y="40"/>
                </a:cubicBezTo>
                <a:cubicBezTo>
                  <a:pt x="527" y="34"/>
                  <a:pt x="516" y="10"/>
                  <a:pt x="497" y="8"/>
                </a:cubicBezTo>
                <a:cubicBezTo>
                  <a:pt x="476" y="5"/>
                  <a:pt x="454" y="3"/>
                  <a:pt x="433" y="0"/>
                </a:cubicBezTo>
                <a:cubicBezTo>
                  <a:pt x="342" y="3"/>
                  <a:pt x="251" y="1"/>
                  <a:pt x="161" y="8"/>
                </a:cubicBezTo>
                <a:cubicBezTo>
                  <a:pt x="104" y="12"/>
                  <a:pt x="127" y="23"/>
                  <a:pt x="89" y="40"/>
                </a:cubicBezTo>
                <a:cubicBezTo>
                  <a:pt x="74" y="47"/>
                  <a:pt x="41" y="39"/>
                  <a:pt x="41" y="56"/>
                </a:cubicBezTo>
                <a:cubicBezTo>
                  <a:pt x="41" y="64"/>
                  <a:pt x="41" y="72"/>
                  <a:pt x="41" y="80"/>
                </a:cubicBezTo>
                <a:close/>
              </a:path>
            </a:pathLst>
          </a:custGeom>
          <a:solidFill>
            <a:srgbClr val="CCFF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1" name="Text Box 52"/>
          <p:cNvSpPr txBox="1">
            <a:spLocks noChangeArrowheads="1"/>
          </p:cNvSpPr>
          <p:nvPr/>
        </p:nvSpPr>
        <p:spPr bwMode="auto">
          <a:xfrm>
            <a:off x="28956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latin typeface="Copperplate Gothic Bold" pitchFamily="34" charset="0"/>
              </a:rPr>
              <a:t>Earth</a:t>
            </a:r>
            <a:endParaRPr lang="en-US" sz="2400">
              <a:latin typeface="Copperplate Gothic Bold" pitchFamily="34" charset="0"/>
            </a:endParaRPr>
          </a:p>
        </p:txBody>
      </p:sp>
      <p:sp>
        <p:nvSpPr>
          <p:cNvPr id="5" name="TextBox 4"/>
          <p:cNvSpPr txBox="1"/>
          <p:nvPr/>
        </p:nvSpPr>
        <p:spPr>
          <a:xfrm>
            <a:off x="429660" y="1628800"/>
            <a:ext cx="8352928" cy="1200329"/>
          </a:xfrm>
          <a:prstGeom prst="rect">
            <a:avLst/>
          </a:prstGeom>
          <a:noFill/>
        </p:spPr>
        <p:txBody>
          <a:bodyPr wrap="square" rtlCol="0">
            <a:spAutoFit/>
          </a:bodyPr>
          <a:lstStyle/>
          <a:p>
            <a:r>
              <a:rPr lang="en-NZ" dirty="0" smtClean="0"/>
              <a:t>The Mass of both the Earth and Moon create gravity which pulls the two together. As the water on the Earth is much freer to move then we see this bulge slightly towards the Moon creating tides. Due to a number of factors including the spin of the Earth the water on the opposite side of the Earth also bulges out.</a:t>
            </a:r>
            <a:endParaRPr lang="en-NZ" dirty="0"/>
          </a:p>
        </p:txBody>
      </p:sp>
      <p:sp>
        <p:nvSpPr>
          <p:cNvPr id="12" name="TextBox 11"/>
          <p:cNvSpPr txBox="1"/>
          <p:nvPr/>
        </p:nvSpPr>
        <p:spPr>
          <a:xfrm>
            <a:off x="405139" y="5445224"/>
            <a:ext cx="8352928" cy="923330"/>
          </a:xfrm>
          <a:prstGeom prst="rect">
            <a:avLst/>
          </a:prstGeom>
          <a:noFill/>
        </p:spPr>
        <p:txBody>
          <a:bodyPr wrap="square" rtlCol="0">
            <a:spAutoFit/>
          </a:bodyPr>
          <a:lstStyle/>
          <a:p>
            <a:r>
              <a:rPr lang="en-NZ" dirty="0" smtClean="0"/>
              <a:t>Because the bulge of water remains in the same position relative to the Moon and the Earth spins once every 24hours then we experience two high tides each 24hours as we move past the position of the two bulges of water.</a:t>
            </a:r>
            <a:endParaRPr lang="en-NZ" dirty="0"/>
          </a:p>
        </p:txBody>
      </p:sp>
    </p:spTree>
    <p:extLst>
      <p:ext uri="{BB962C8B-B14F-4D97-AF65-F5344CB8AC3E}">
        <p14:creationId xmlns:p14="http://schemas.microsoft.com/office/powerpoint/2010/main" val="11964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7"/>
                                        </p:tgtEl>
                                        <p:attrNameLst>
                                          <p:attrName>r</p:attrName>
                                        </p:attrNameLst>
                                      </p:cBhvr>
                                    </p:animRot>
                                  </p:childTnLst>
                                </p:cTn>
                              </p:par>
                              <p:par>
                                <p:cTn id="7" presetID="1" presetClass="path" presetSubtype="0" accel="50000" decel="50000" fill="hold" grpId="0" nodeType="withEffect">
                                  <p:stCondLst>
                                    <p:cond delay="0"/>
                                  </p:stCondLst>
                                  <p:childTnLst>
                                    <p:animMotion origin="layout" path="M -0.00018 0.01064 C -0.00018 0.1912 -0.13212 0.33888 -0.29393 0.33888 C -0.45591 0.33888 -0.58733 0.1912 -0.58733 0.01064 C -0.58733 -0.17037 -0.45591 -0.3169 -0.29393 -0.3169 C -0.13212 -0.3169 -0.00018 -0.17037 -0.00018 0.01064 Z " pathEditMode="relative" rAng="5400000" ptsTypes="fffff">
                                      <p:cBhvr>
                                        <p:cTn id="8" dur="2000" fill="hold"/>
                                        <p:tgtEl>
                                          <p:spTgt spid="9"/>
                                        </p:tgtEl>
                                        <p:attrNameLst>
                                          <p:attrName>ppt_x</p:attrName>
                                          <p:attrName>ppt_y</p:attrName>
                                        </p:attrNameLst>
                                      </p:cBhvr>
                                      <p:rCtr x="-29358" y="23"/>
                                    </p:animMotion>
                                  </p:childTnLst>
                                </p:cTn>
                              </p:par>
                              <p:par>
                                <p:cTn id="9" presetID="8" presetClass="emph" presetSubtype="0" fill="hold" grpId="0" nodeType="withEffect">
                                  <p:stCondLst>
                                    <p:cond delay="0"/>
                                  </p:stCondLst>
                                  <p:childTnLst>
                                    <p:animRot by="21600000">
                                      <p:cBhvr>
                                        <p:cTn id="10" dur="2000" fill="hold"/>
                                        <p:tgtEl>
                                          <p:spTgt spid="8"/>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45362"/>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Spring </a:t>
            </a:r>
            <a:r>
              <a:rPr lang="en-NZ" sz="2000" b="1" dirty="0"/>
              <a:t>or Neap tides are created  due to the positions of the Moon and the Sun in relation to Earth</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1"/>
          <a:stretch/>
        </p:blipFill>
        <p:spPr bwMode="auto">
          <a:xfrm>
            <a:off x="41532" y="980728"/>
            <a:ext cx="9060935" cy="4392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532" y="5517232"/>
            <a:ext cx="8922956" cy="1200329"/>
          </a:xfrm>
          <a:prstGeom prst="rect">
            <a:avLst/>
          </a:prstGeom>
          <a:noFill/>
        </p:spPr>
        <p:txBody>
          <a:bodyPr wrap="square" rtlCol="0">
            <a:spAutoFit/>
          </a:bodyPr>
          <a:lstStyle/>
          <a:p>
            <a:r>
              <a:rPr lang="en-US" dirty="0"/>
              <a:t>A </a:t>
            </a:r>
            <a:r>
              <a:rPr lang="en-US" b="1" dirty="0"/>
              <a:t>spring</a:t>
            </a:r>
            <a:r>
              <a:rPr lang="en-US" dirty="0"/>
              <a:t>(or King) tide is created when the gravitational pull of the Moon and the Sun, due to their positions, work together to produce an extra large tidal </a:t>
            </a:r>
            <a:r>
              <a:rPr lang="en-US" dirty="0" smtClean="0"/>
              <a:t>difference. </a:t>
            </a:r>
            <a:endParaRPr lang="en-US" dirty="0"/>
          </a:p>
          <a:p>
            <a:r>
              <a:rPr lang="en-NZ" dirty="0" smtClean="0"/>
              <a:t>This occurs at full Moon as above and New Moon when the Moon and Sun are on the same side as earth.</a:t>
            </a:r>
            <a:endParaRPr lang="en-NZ" dirty="0"/>
          </a:p>
        </p:txBody>
      </p:sp>
    </p:spTree>
    <p:extLst>
      <p:ext uri="{BB962C8B-B14F-4D97-AF65-F5344CB8AC3E}">
        <p14:creationId xmlns:p14="http://schemas.microsoft.com/office/powerpoint/2010/main" val="19708016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44</a:t>
            </a:fld>
            <a:endParaRPr lang="en-NZ"/>
          </a:p>
        </p:txBody>
      </p:sp>
      <p:sp>
        <p:nvSpPr>
          <p:cNvPr id="5" name="Text Box 156"/>
          <p:cNvSpPr txBox="1">
            <a:spLocks noChangeArrowheads="1"/>
          </p:cNvSpPr>
          <p:nvPr/>
        </p:nvSpPr>
        <p:spPr bwMode="auto">
          <a:xfrm>
            <a:off x="467544" y="1484784"/>
            <a:ext cx="8229600" cy="1200329"/>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A </a:t>
            </a:r>
            <a:r>
              <a:rPr lang="en-US" b="1" dirty="0"/>
              <a:t>Neap</a:t>
            </a:r>
            <a:r>
              <a:rPr lang="en-US" dirty="0"/>
              <a:t> tide is created when the gravitational pull of the Moon and the Sun, due to their positions, cancel each other out to some extent, to produce an extra small tidal difference. </a:t>
            </a:r>
            <a:r>
              <a:rPr lang="en-US" dirty="0" smtClean="0"/>
              <a:t>This occurs at first quarter and third quarter positions when we only see half the lit Moon in the sky.</a:t>
            </a:r>
            <a:endParaRPr lang="en-US" dirty="0"/>
          </a:p>
        </p:txBody>
      </p:sp>
      <p:sp>
        <p:nvSpPr>
          <p:cNvPr id="6" name="Oval 157"/>
          <p:cNvSpPr>
            <a:spLocks noChangeArrowheads="1"/>
          </p:cNvSpPr>
          <p:nvPr/>
        </p:nvSpPr>
        <p:spPr bwMode="auto">
          <a:xfrm>
            <a:off x="3352800" y="4419600"/>
            <a:ext cx="2133600" cy="1828800"/>
          </a:xfrm>
          <a:prstGeom prst="ellipse">
            <a:avLst/>
          </a:prstGeom>
          <a:solidFill>
            <a:srgbClr val="85C8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Oval 158"/>
          <p:cNvSpPr>
            <a:spLocks noChangeArrowheads="1"/>
          </p:cNvSpPr>
          <p:nvPr/>
        </p:nvSpPr>
        <p:spPr bwMode="auto">
          <a:xfrm>
            <a:off x="3505200" y="4419600"/>
            <a:ext cx="1828800" cy="1828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Freeform 159"/>
          <p:cNvSpPr>
            <a:spLocks/>
          </p:cNvSpPr>
          <p:nvPr/>
        </p:nvSpPr>
        <p:spPr bwMode="auto">
          <a:xfrm>
            <a:off x="4203700" y="5229225"/>
            <a:ext cx="642938" cy="1019175"/>
          </a:xfrm>
          <a:custGeom>
            <a:avLst/>
            <a:gdLst>
              <a:gd name="T0" fmla="*/ 96 w 405"/>
              <a:gd name="T1" fmla="*/ 642 h 642"/>
              <a:gd name="T2" fmla="*/ 24 w 405"/>
              <a:gd name="T3" fmla="*/ 578 h 642"/>
              <a:gd name="T4" fmla="*/ 40 w 405"/>
              <a:gd name="T5" fmla="*/ 554 h 642"/>
              <a:gd name="T6" fmla="*/ 64 w 405"/>
              <a:gd name="T7" fmla="*/ 546 h 642"/>
              <a:gd name="T8" fmla="*/ 96 w 405"/>
              <a:gd name="T9" fmla="*/ 498 h 642"/>
              <a:gd name="T10" fmla="*/ 48 w 405"/>
              <a:gd name="T11" fmla="*/ 434 h 642"/>
              <a:gd name="T12" fmla="*/ 0 w 405"/>
              <a:gd name="T13" fmla="*/ 362 h 642"/>
              <a:gd name="T14" fmla="*/ 24 w 405"/>
              <a:gd name="T15" fmla="*/ 314 h 642"/>
              <a:gd name="T16" fmla="*/ 72 w 405"/>
              <a:gd name="T17" fmla="*/ 282 h 642"/>
              <a:gd name="T18" fmla="*/ 72 w 405"/>
              <a:gd name="T19" fmla="*/ 194 h 642"/>
              <a:gd name="T20" fmla="*/ 56 w 405"/>
              <a:gd name="T21" fmla="*/ 162 h 642"/>
              <a:gd name="T22" fmla="*/ 8 w 405"/>
              <a:gd name="T23" fmla="*/ 114 h 642"/>
              <a:gd name="T24" fmla="*/ 0 w 405"/>
              <a:gd name="T25" fmla="*/ 90 h 642"/>
              <a:gd name="T26" fmla="*/ 88 w 405"/>
              <a:gd name="T27" fmla="*/ 2 h 642"/>
              <a:gd name="T28" fmla="*/ 208 w 405"/>
              <a:gd name="T29" fmla="*/ 34 h 642"/>
              <a:gd name="T30" fmla="*/ 176 w 405"/>
              <a:gd name="T31" fmla="*/ 170 h 642"/>
              <a:gd name="T32" fmla="*/ 152 w 405"/>
              <a:gd name="T33" fmla="*/ 162 h 642"/>
              <a:gd name="T34" fmla="*/ 128 w 405"/>
              <a:gd name="T35" fmla="*/ 162 h 642"/>
              <a:gd name="T36" fmla="*/ 192 w 405"/>
              <a:gd name="T37" fmla="*/ 258 h 642"/>
              <a:gd name="T38" fmla="*/ 256 w 405"/>
              <a:gd name="T39" fmla="*/ 402 h 642"/>
              <a:gd name="T40" fmla="*/ 352 w 405"/>
              <a:gd name="T41" fmla="*/ 354 h 642"/>
              <a:gd name="T42" fmla="*/ 392 w 405"/>
              <a:gd name="T43" fmla="*/ 426 h 642"/>
              <a:gd name="T44" fmla="*/ 400 w 405"/>
              <a:gd name="T45" fmla="*/ 562 h 642"/>
              <a:gd name="T46" fmla="*/ 376 w 405"/>
              <a:gd name="T47" fmla="*/ 570 h 642"/>
              <a:gd name="T48" fmla="*/ 352 w 405"/>
              <a:gd name="T49" fmla="*/ 586 h 642"/>
              <a:gd name="T50" fmla="*/ 240 w 405"/>
              <a:gd name="T51" fmla="*/ 602 h 642"/>
              <a:gd name="T52" fmla="*/ 192 w 405"/>
              <a:gd name="T53" fmla="*/ 618 h 642"/>
              <a:gd name="T54" fmla="*/ 80 w 405"/>
              <a:gd name="T55" fmla="*/ 626 h 642"/>
              <a:gd name="T56" fmla="*/ 96 w 405"/>
              <a:gd name="T5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5" h="642">
                <a:moveTo>
                  <a:pt x="96" y="642"/>
                </a:moveTo>
                <a:cubicBezTo>
                  <a:pt x="62" y="625"/>
                  <a:pt x="45" y="610"/>
                  <a:pt x="24" y="578"/>
                </a:cubicBezTo>
                <a:cubicBezTo>
                  <a:pt x="29" y="570"/>
                  <a:pt x="32" y="560"/>
                  <a:pt x="40" y="554"/>
                </a:cubicBezTo>
                <a:cubicBezTo>
                  <a:pt x="47" y="549"/>
                  <a:pt x="58" y="552"/>
                  <a:pt x="64" y="546"/>
                </a:cubicBezTo>
                <a:cubicBezTo>
                  <a:pt x="78" y="532"/>
                  <a:pt x="96" y="498"/>
                  <a:pt x="96" y="498"/>
                </a:cubicBezTo>
                <a:cubicBezTo>
                  <a:pt x="85" y="466"/>
                  <a:pt x="76" y="453"/>
                  <a:pt x="48" y="434"/>
                </a:cubicBezTo>
                <a:cubicBezTo>
                  <a:pt x="31" y="408"/>
                  <a:pt x="10" y="392"/>
                  <a:pt x="0" y="362"/>
                </a:cubicBezTo>
                <a:cubicBezTo>
                  <a:pt x="6" y="345"/>
                  <a:pt x="9" y="327"/>
                  <a:pt x="24" y="314"/>
                </a:cubicBezTo>
                <a:cubicBezTo>
                  <a:pt x="38" y="301"/>
                  <a:pt x="72" y="282"/>
                  <a:pt x="72" y="282"/>
                </a:cubicBezTo>
                <a:cubicBezTo>
                  <a:pt x="91" y="224"/>
                  <a:pt x="95" y="246"/>
                  <a:pt x="72" y="194"/>
                </a:cubicBezTo>
                <a:cubicBezTo>
                  <a:pt x="67" y="183"/>
                  <a:pt x="63" y="171"/>
                  <a:pt x="56" y="162"/>
                </a:cubicBezTo>
                <a:cubicBezTo>
                  <a:pt x="42" y="144"/>
                  <a:pt x="8" y="114"/>
                  <a:pt x="8" y="114"/>
                </a:cubicBezTo>
                <a:cubicBezTo>
                  <a:pt x="5" y="106"/>
                  <a:pt x="0" y="98"/>
                  <a:pt x="0" y="90"/>
                </a:cubicBezTo>
                <a:cubicBezTo>
                  <a:pt x="0" y="0"/>
                  <a:pt x="21" y="24"/>
                  <a:pt x="88" y="2"/>
                </a:cubicBezTo>
                <a:cubicBezTo>
                  <a:pt x="144" y="8"/>
                  <a:pt x="165" y="6"/>
                  <a:pt x="208" y="34"/>
                </a:cubicBezTo>
                <a:cubicBezTo>
                  <a:pt x="227" y="90"/>
                  <a:pt x="230" y="134"/>
                  <a:pt x="176" y="170"/>
                </a:cubicBezTo>
                <a:cubicBezTo>
                  <a:pt x="168" y="167"/>
                  <a:pt x="158" y="168"/>
                  <a:pt x="152" y="162"/>
                </a:cubicBezTo>
                <a:cubicBezTo>
                  <a:pt x="132" y="142"/>
                  <a:pt x="159" y="116"/>
                  <a:pt x="128" y="162"/>
                </a:cubicBezTo>
                <a:cubicBezTo>
                  <a:pt x="141" y="201"/>
                  <a:pt x="163" y="229"/>
                  <a:pt x="192" y="258"/>
                </a:cubicBezTo>
                <a:cubicBezTo>
                  <a:pt x="198" y="336"/>
                  <a:pt x="182" y="377"/>
                  <a:pt x="256" y="402"/>
                </a:cubicBezTo>
                <a:cubicBezTo>
                  <a:pt x="310" y="394"/>
                  <a:pt x="324" y="397"/>
                  <a:pt x="352" y="354"/>
                </a:cubicBezTo>
                <a:cubicBezTo>
                  <a:pt x="392" y="367"/>
                  <a:pt x="384" y="385"/>
                  <a:pt x="392" y="426"/>
                </a:cubicBezTo>
                <a:cubicBezTo>
                  <a:pt x="395" y="471"/>
                  <a:pt x="405" y="517"/>
                  <a:pt x="400" y="562"/>
                </a:cubicBezTo>
                <a:cubicBezTo>
                  <a:pt x="399" y="570"/>
                  <a:pt x="384" y="566"/>
                  <a:pt x="376" y="570"/>
                </a:cubicBezTo>
                <a:cubicBezTo>
                  <a:pt x="367" y="574"/>
                  <a:pt x="361" y="582"/>
                  <a:pt x="352" y="586"/>
                </a:cubicBezTo>
                <a:cubicBezTo>
                  <a:pt x="321" y="601"/>
                  <a:pt x="262" y="600"/>
                  <a:pt x="240" y="602"/>
                </a:cubicBezTo>
                <a:cubicBezTo>
                  <a:pt x="224" y="607"/>
                  <a:pt x="209" y="617"/>
                  <a:pt x="192" y="618"/>
                </a:cubicBezTo>
                <a:cubicBezTo>
                  <a:pt x="155" y="621"/>
                  <a:pt x="116" y="617"/>
                  <a:pt x="80" y="626"/>
                </a:cubicBezTo>
                <a:cubicBezTo>
                  <a:pt x="73" y="628"/>
                  <a:pt x="91" y="637"/>
                  <a:pt x="96" y="642"/>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Freeform 160"/>
          <p:cNvSpPr>
            <a:spLocks/>
          </p:cNvSpPr>
          <p:nvPr/>
        </p:nvSpPr>
        <p:spPr bwMode="auto">
          <a:xfrm>
            <a:off x="3683000" y="4538663"/>
            <a:ext cx="622300" cy="604837"/>
          </a:xfrm>
          <a:custGeom>
            <a:avLst/>
            <a:gdLst>
              <a:gd name="T0" fmla="*/ 0 w 392"/>
              <a:gd name="T1" fmla="*/ 173 h 381"/>
              <a:gd name="T2" fmla="*/ 72 w 392"/>
              <a:gd name="T3" fmla="*/ 189 h 381"/>
              <a:gd name="T4" fmla="*/ 120 w 392"/>
              <a:gd name="T5" fmla="*/ 229 h 381"/>
              <a:gd name="T6" fmla="*/ 128 w 392"/>
              <a:gd name="T7" fmla="*/ 357 h 381"/>
              <a:gd name="T8" fmla="*/ 152 w 392"/>
              <a:gd name="T9" fmla="*/ 349 h 381"/>
              <a:gd name="T10" fmla="*/ 224 w 392"/>
              <a:gd name="T11" fmla="*/ 317 h 381"/>
              <a:gd name="T12" fmla="*/ 296 w 392"/>
              <a:gd name="T13" fmla="*/ 381 h 381"/>
              <a:gd name="T14" fmla="*/ 376 w 392"/>
              <a:gd name="T15" fmla="*/ 365 h 381"/>
              <a:gd name="T16" fmla="*/ 376 w 392"/>
              <a:gd name="T17" fmla="*/ 309 h 381"/>
              <a:gd name="T18" fmla="*/ 328 w 392"/>
              <a:gd name="T19" fmla="*/ 277 h 381"/>
              <a:gd name="T20" fmla="*/ 280 w 392"/>
              <a:gd name="T21" fmla="*/ 221 h 381"/>
              <a:gd name="T22" fmla="*/ 280 w 392"/>
              <a:gd name="T23" fmla="*/ 101 h 381"/>
              <a:gd name="T24" fmla="*/ 256 w 392"/>
              <a:gd name="T25" fmla="*/ 93 h 381"/>
              <a:gd name="T26" fmla="*/ 232 w 392"/>
              <a:gd name="T27" fmla="*/ 77 h 381"/>
              <a:gd name="T28" fmla="*/ 216 w 392"/>
              <a:gd name="T29" fmla="*/ 53 h 381"/>
              <a:gd name="T30" fmla="*/ 208 w 392"/>
              <a:gd name="T31" fmla="*/ 5 h 381"/>
              <a:gd name="T32" fmla="*/ 160 w 392"/>
              <a:gd name="T33" fmla="*/ 37 h 381"/>
              <a:gd name="T34" fmla="*/ 64 w 392"/>
              <a:gd name="T35" fmla="*/ 85 h 381"/>
              <a:gd name="T36" fmla="*/ 48 w 392"/>
              <a:gd name="T37" fmla="*/ 109 h 381"/>
              <a:gd name="T38" fmla="*/ 24 w 392"/>
              <a:gd name="T39" fmla="*/ 125 h 381"/>
              <a:gd name="T40" fmla="*/ 0 w 392"/>
              <a:gd name="T41" fmla="*/ 17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381">
                <a:moveTo>
                  <a:pt x="0" y="173"/>
                </a:moveTo>
                <a:cubicBezTo>
                  <a:pt x="24" y="179"/>
                  <a:pt x="50" y="178"/>
                  <a:pt x="72" y="189"/>
                </a:cubicBezTo>
                <a:cubicBezTo>
                  <a:pt x="91" y="198"/>
                  <a:pt x="103" y="217"/>
                  <a:pt x="120" y="229"/>
                </a:cubicBezTo>
                <a:cubicBezTo>
                  <a:pt x="123" y="272"/>
                  <a:pt x="117" y="316"/>
                  <a:pt x="128" y="357"/>
                </a:cubicBezTo>
                <a:cubicBezTo>
                  <a:pt x="130" y="365"/>
                  <a:pt x="144" y="352"/>
                  <a:pt x="152" y="349"/>
                </a:cubicBezTo>
                <a:cubicBezTo>
                  <a:pt x="235" y="312"/>
                  <a:pt x="170" y="335"/>
                  <a:pt x="224" y="317"/>
                </a:cubicBezTo>
                <a:cubicBezTo>
                  <a:pt x="288" y="328"/>
                  <a:pt x="277" y="323"/>
                  <a:pt x="296" y="381"/>
                </a:cubicBezTo>
                <a:cubicBezTo>
                  <a:pt x="323" y="376"/>
                  <a:pt x="351" y="376"/>
                  <a:pt x="376" y="365"/>
                </a:cubicBezTo>
                <a:cubicBezTo>
                  <a:pt x="392" y="358"/>
                  <a:pt x="380" y="314"/>
                  <a:pt x="376" y="309"/>
                </a:cubicBezTo>
                <a:cubicBezTo>
                  <a:pt x="363" y="295"/>
                  <a:pt x="343" y="289"/>
                  <a:pt x="328" y="277"/>
                </a:cubicBezTo>
                <a:cubicBezTo>
                  <a:pt x="300" y="255"/>
                  <a:pt x="297" y="247"/>
                  <a:pt x="280" y="221"/>
                </a:cubicBezTo>
                <a:cubicBezTo>
                  <a:pt x="292" y="172"/>
                  <a:pt x="310" y="148"/>
                  <a:pt x="280" y="101"/>
                </a:cubicBezTo>
                <a:cubicBezTo>
                  <a:pt x="276" y="94"/>
                  <a:pt x="264" y="97"/>
                  <a:pt x="256" y="93"/>
                </a:cubicBezTo>
                <a:cubicBezTo>
                  <a:pt x="247" y="89"/>
                  <a:pt x="240" y="82"/>
                  <a:pt x="232" y="77"/>
                </a:cubicBezTo>
                <a:cubicBezTo>
                  <a:pt x="227" y="69"/>
                  <a:pt x="219" y="62"/>
                  <a:pt x="216" y="53"/>
                </a:cubicBezTo>
                <a:cubicBezTo>
                  <a:pt x="211" y="38"/>
                  <a:pt x="224" y="9"/>
                  <a:pt x="208" y="5"/>
                </a:cubicBezTo>
                <a:cubicBezTo>
                  <a:pt x="190" y="0"/>
                  <a:pt x="176" y="26"/>
                  <a:pt x="160" y="37"/>
                </a:cubicBezTo>
                <a:cubicBezTo>
                  <a:pt x="129" y="58"/>
                  <a:pt x="95" y="64"/>
                  <a:pt x="64" y="85"/>
                </a:cubicBezTo>
                <a:cubicBezTo>
                  <a:pt x="59" y="93"/>
                  <a:pt x="55" y="102"/>
                  <a:pt x="48" y="109"/>
                </a:cubicBezTo>
                <a:cubicBezTo>
                  <a:pt x="41" y="116"/>
                  <a:pt x="30" y="117"/>
                  <a:pt x="24" y="125"/>
                </a:cubicBezTo>
                <a:cubicBezTo>
                  <a:pt x="13" y="139"/>
                  <a:pt x="10" y="158"/>
                  <a:pt x="0" y="173"/>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Freeform 161"/>
          <p:cNvSpPr>
            <a:spLocks/>
          </p:cNvSpPr>
          <p:nvPr/>
        </p:nvSpPr>
        <p:spPr bwMode="auto">
          <a:xfrm>
            <a:off x="4876800" y="4800600"/>
            <a:ext cx="454025" cy="1036638"/>
          </a:xfrm>
          <a:custGeom>
            <a:avLst/>
            <a:gdLst>
              <a:gd name="T0" fmla="*/ 172 w 286"/>
              <a:gd name="T1" fmla="*/ 0 h 653"/>
              <a:gd name="T2" fmla="*/ 84 w 286"/>
              <a:gd name="T3" fmla="*/ 48 h 653"/>
              <a:gd name="T4" fmla="*/ 44 w 286"/>
              <a:gd name="T5" fmla="*/ 40 h 653"/>
              <a:gd name="T6" fmla="*/ 20 w 286"/>
              <a:gd name="T7" fmla="*/ 24 h 653"/>
              <a:gd name="T8" fmla="*/ 4 w 286"/>
              <a:gd name="T9" fmla="*/ 48 h 653"/>
              <a:gd name="T10" fmla="*/ 12 w 286"/>
              <a:gd name="T11" fmla="*/ 88 h 653"/>
              <a:gd name="T12" fmla="*/ 108 w 286"/>
              <a:gd name="T13" fmla="*/ 104 h 653"/>
              <a:gd name="T14" fmla="*/ 228 w 286"/>
              <a:gd name="T15" fmla="*/ 152 h 653"/>
              <a:gd name="T16" fmla="*/ 140 w 286"/>
              <a:gd name="T17" fmla="*/ 560 h 653"/>
              <a:gd name="T18" fmla="*/ 220 w 286"/>
              <a:gd name="T19" fmla="*/ 616 h 653"/>
              <a:gd name="T20" fmla="*/ 236 w 286"/>
              <a:gd name="T21" fmla="*/ 504 h 653"/>
              <a:gd name="T22" fmla="*/ 268 w 286"/>
              <a:gd name="T23" fmla="*/ 384 h 653"/>
              <a:gd name="T24" fmla="*/ 172 w 286"/>
              <a:gd name="T25"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653">
                <a:moveTo>
                  <a:pt x="172" y="0"/>
                </a:moveTo>
                <a:cubicBezTo>
                  <a:pt x="141" y="20"/>
                  <a:pt x="120" y="39"/>
                  <a:pt x="84" y="48"/>
                </a:cubicBezTo>
                <a:cubicBezTo>
                  <a:pt x="71" y="45"/>
                  <a:pt x="57" y="45"/>
                  <a:pt x="44" y="40"/>
                </a:cubicBezTo>
                <a:cubicBezTo>
                  <a:pt x="35" y="37"/>
                  <a:pt x="29" y="22"/>
                  <a:pt x="20" y="24"/>
                </a:cubicBezTo>
                <a:cubicBezTo>
                  <a:pt x="11" y="26"/>
                  <a:pt x="9" y="40"/>
                  <a:pt x="4" y="48"/>
                </a:cubicBezTo>
                <a:cubicBezTo>
                  <a:pt x="7" y="61"/>
                  <a:pt x="0" y="82"/>
                  <a:pt x="12" y="88"/>
                </a:cubicBezTo>
                <a:cubicBezTo>
                  <a:pt x="41" y="103"/>
                  <a:pt x="77" y="95"/>
                  <a:pt x="108" y="104"/>
                </a:cubicBezTo>
                <a:cubicBezTo>
                  <a:pt x="158" y="119"/>
                  <a:pt x="169" y="142"/>
                  <a:pt x="228" y="152"/>
                </a:cubicBezTo>
                <a:cubicBezTo>
                  <a:pt x="222" y="323"/>
                  <a:pt x="229" y="427"/>
                  <a:pt x="140" y="560"/>
                </a:cubicBezTo>
                <a:cubicBezTo>
                  <a:pt x="152" y="631"/>
                  <a:pt x="149" y="628"/>
                  <a:pt x="220" y="616"/>
                </a:cubicBezTo>
                <a:cubicBezTo>
                  <a:pt x="242" y="549"/>
                  <a:pt x="210" y="653"/>
                  <a:pt x="236" y="504"/>
                </a:cubicBezTo>
                <a:cubicBezTo>
                  <a:pt x="242" y="467"/>
                  <a:pt x="256" y="419"/>
                  <a:pt x="268" y="384"/>
                </a:cubicBezTo>
                <a:cubicBezTo>
                  <a:pt x="264" y="281"/>
                  <a:pt x="286" y="76"/>
                  <a:pt x="172" y="0"/>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62"/>
          <p:cNvSpPr>
            <a:spLocks noChangeShapeType="1"/>
          </p:cNvSpPr>
          <p:nvPr/>
        </p:nvSpPr>
        <p:spPr bwMode="auto">
          <a:xfrm>
            <a:off x="2514600" y="5410200"/>
            <a:ext cx="19050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63"/>
          <p:cNvSpPr>
            <a:spLocks noChangeShapeType="1"/>
          </p:cNvSpPr>
          <p:nvPr/>
        </p:nvSpPr>
        <p:spPr bwMode="auto">
          <a:xfrm flipV="1">
            <a:off x="2514600" y="4419600"/>
            <a:ext cx="19050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Text Box 164"/>
          <p:cNvSpPr txBox="1">
            <a:spLocks noChangeArrowheads="1"/>
          </p:cNvSpPr>
          <p:nvPr/>
        </p:nvSpPr>
        <p:spPr bwMode="auto">
          <a:xfrm>
            <a:off x="1371600" y="5105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Low tide</a:t>
            </a:r>
            <a:endParaRPr lang="en-US"/>
          </a:p>
        </p:txBody>
      </p:sp>
      <p:sp>
        <p:nvSpPr>
          <p:cNvPr id="14" name="Line 165"/>
          <p:cNvSpPr>
            <a:spLocks noChangeShapeType="1"/>
          </p:cNvSpPr>
          <p:nvPr/>
        </p:nvSpPr>
        <p:spPr bwMode="auto">
          <a:xfrm flipH="1" flipV="1">
            <a:off x="3505200" y="5334000"/>
            <a:ext cx="19050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Line 166"/>
          <p:cNvSpPr>
            <a:spLocks noChangeShapeType="1"/>
          </p:cNvSpPr>
          <p:nvPr/>
        </p:nvSpPr>
        <p:spPr bwMode="auto">
          <a:xfrm flipH="1" flipV="1">
            <a:off x="5257800" y="5410200"/>
            <a:ext cx="304800" cy="609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Oval 167" descr="Granite"/>
          <p:cNvSpPr>
            <a:spLocks noChangeArrowheads="1"/>
          </p:cNvSpPr>
          <p:nvPr/>
        </p:nvSpPr>
        <p:spPr bwMode="auto">
          <a:xfrm>
            <a:off x="7848600" y="4800600"/>
            <a:ext cx="838200" cy="838200"/>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AutoShape 168"/>
          <p:cNvSpPr>
            <a:spLocks noChangeArrowheads="1"/>
          </p:cNvSpPr>
          <p:nvPr/>
        </p:nvSpPr>
        <p:spPr bwMode="auto">
          <a:xfrm>
            <a:off x="6019800" y="5181600"/>
            <a:ext cx="1676400" cy="381000"/>
          </a:xfrm>
          <a:prstGeom prst="rightArrow">
            <a:avLst>
              <a:gd name="adj1" fmla="val 50000"/>
              <a:gd name="adj2" fmla="val 110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Text Box 169"/>
          <p:cNvSpPr txBox="1">
            <a:spLocks noChangeArrowheads="1"/>
          </p:cNvSpPr>
          <p:nvPr/>
        </p:nvSpPr>
        <p:spPr bwMode="auto">
          <a:xfrm>
            <a:off x="6172200" y="39624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Gravitational pull of the Moon</a:t>
            </a:r>
            <a:endParaRPr lang="en-US"/>
          </a:p>
        </p:txBody>
      </p:sp>
      <p:sp>
        <p:nvSpPr>
          <p:cNvPr id="19" name="Text Box 170"/>
          <p:cNvSpPr txBox="1">
            <a:spLocks noChangeArrowheads="1"/>
          </p:cNvSpPr>
          <p:nvPr/>
        </p:nvSpPr>
        <p:spPr bwMode="auto">
          <a:xfrm>
            <a:off x="8001000" y="59436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Moon </a:t>
            </a:r>
            <a:endParaRPr lang="en-US"/>
          </a:p>
        </p:txBody>
      </p:sp>
      <p:sp>
        <p:nvSpPr>
          <p:cNvPr id="20" name="Text Box 172"/>
          <p:cNvSpPr txBox="1">
            <a:spLocks noChangeArrowheads="1"/>
          </p:cNvSpPr>
          <p:nvPr/>
        </p:nvSpPr>
        <p:spPr bwMode="auto">
          <a:xfrm>
            <a:off x="1905000" y="27432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Gravitational pull of the Sun</a:t>
            </a:r>
            <a:endParaRPr lang="en-US"/>
          </a:p>
        </p:txBody>
      </p:sp>
      <p:sp>
        <p:nvSpPr>
          <p:cNvPr id="21" name="AutoShape 173"/>
          <p:cNvSpPr>
            <a:spLocks noChangeArrowheads="1"/>
          </p:cNvSpPr>
          <p:nvPr/>
        </p:nvSpPr>
        <p:spPr bwMode="auto">
          <a:xfrm>
            <a:off x="4267200" y="3048000"/>
            <a:ext cx="304800" cy="533400"/>
          </a:xfrm>
          <a:prstGeom prst="upArrow">
            <a:avLst>
              <a:gd name="adj1" fmla="val 50000"/>
              <a:gd name="adj2" fmla="val 437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2" name="Text Box 174"/>
          <p:cNvSpPr txBox="1">
            <a:spLocks noChangeArrowheads="1"/>
          </p:cNvSpPr>
          <p:nvPr/>
        </p:nvSpPr>
        <p:spPr bwMode="auto">
          <a:xfrm>
            <a:off x="5486400" y="6019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High tide</a:t>
            </a:r>
            <a:endParaRPr lang="en-US"/>
          </a:p>
        </p:txBody>
      </p:sp>
      <p:sp>
        <p:nvSpPr>
          <p:cNvPr id="23" name="Text Box 17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24" name="Text Box 17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25" name="Oval 17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TextBox 25"/>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Spring </a:t>
            </a:r>
            <a:r>
              <a:rPr lang="en-NZ" sz="2000" b="1" dirty="0"/>
              <a:t>or Neap tides are created  due to the positions of the Moon and the Sun in relation to Earth</a:t>
            </a:r>
          </a:p>
        </p:txBody>
      </p:sp>
    </p:spTree>
    <p:extLst>
      <p:ext uri="{BB962C8B-B14F-4D97-AF65-F5344CB8AC3E}">
        <p14:creationId xmlns:p14="http://schemas.microsoft.com/office/powerpoint/2010/main" val="4499099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45</a:t>
            </a:fld>
            <a:endParaRPr lang="en-NZ"/>
          </a:p>
        </p:txBody>
      </p:sp>
      <p:sp>
        <p:nvSpPr>
          <p:cNvPr id="4" name="TextBox 3"/>
          <p:cNvSpPr txBox="1"/>
          <p:nvPr/>
        </p:nvSpPr>
        <p:spPr>
          <a:xfrm>
            <a:off x="467544" y="33265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Because </a:t>
            </a:r>
            <a:r>
              <a:rPr lang="en-NZ" sz="2000" b="1" dirty="0"/>
              <a:t>of Earth’s rotation the stars are not in the same place throughout the night</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23" t="20117" r="19091"/>
          <a:stretch/>
        </p:blipFill>
        <p:spPr bwMode="auto">
          <a:xfrm>
            <a:off x="1756228" y="2636912"/>
            <a:ext cx="5820229" cy="407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9"/>
          <p:cNvSpPr txBox="1">
            <a:spLocks noChangeArrowheads="1"/>
          </p:cNvSpPr>
          <p:nvPr/>
        </p:nvSpPr>
        <p:spPr bwMode="auto">
          <a:xfrm>
            <a:off x="472210" y="1184969"/>
            <a:ext cx="8229600" cy="1482725"/>
          </a:xfrm>
          <a:prstGeom prst="rect">
            <a:avLst/>
          </a:prstGeom>
          <a:solidFill>
            <a:schemeClr val="bg1"/>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cs typeface="Calibri" pitchFamily="34" charset="0"/>
              </a:rPr>
              <a:t>As the earth orbits the sun we see a different portion of the sky.</a:t>
            </a:r>
          </a:p>
          <a:p>
            <a:pPr eaLnBrk="1" hangingPunct="1">
              <a:spcBef>
                <a:spcPct val="50000"/>
              </a:spcBef>
            </a:pPr>
            <a:r>
              <a:rPr lang="en-US" sz="2000" dirty="0">
                <a:latin typeface="+mn-lt"/>
                <a:cs typeface="Calibri" pitchFamily="34" charset="0"/>
              </a:rPr>
              <a:t>There are some stars we see at all times of the year from New Zealand, like the stars that form the </a:t>
            </a:r>
            <a:r>
              <a:rPr lang="en-US" sz="2000" b="1" dirty="0" smtClean="0">
                <a:latin typeface="+mn-lt"/>
                <a:cs typeface="Calibri" pitchFamily="34" charset="0"/>
              </a:rPr>
              <a:t>constellation </a:t>
            </a:r>
            <a:r>
              <a:rPr lang="en-US" sz="2000" dirty="0" smtClean="0">
                <a:latin typeface="+mn-lt"/>
                <a:cs typeface="Calibri" pitchFamily="34" charset="0"/>
              </a:rPr>
              <a:t>the </a:t>
            </a:r>
            <a:r>
              <a:rPr lang="en-US" sz="2000" dirty="0">
                <a:latin typeface="+mn-lt"/>
                <a:cs typeface="Calibri" pitchFamily="34" charset="0"/>
              </a:rPr>
              <a:t>Southern cross, and others that we never see, like the North star.</a:t>
            </a:r>
          </a:p>
        </p:txBody>
      </p:sp>
    </p:spTree>
    <p:extLst>
      <p:ext uri="{BB962C8B-B14F-4D97-AF65-F5344CB8AC3E}">
        <p14:creationId xmlns:p14="http://schemas.microsoft.com/office/powerpoint/2010/main" val="2007627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46</a:t>
            </a:fld>
            <a:endParaRPr lang="en-NZ"/>
          </a:p>
        </p:txBody>
      </p:sp>
      <p:sp>
        <p:nvSpPr>
          <p:cNvPr id="4" name="TextBox 3"/>
          <p:cNvSpPr txBox="1"/>
          <p:nvPr/>
        </p:nvSpPr>
        <p:spPr>
          <a:xfrm>
            <a:off x="467544" y="280764"/>
            <a:ext cx="8208912" cy="400110"/>
          </a:xfrm>
          <a:prstGeom prst="rect">
            <a:avLst/>
          </a:prstGeom>
          <a:solidFill>
            <a:schemeClr val="bg2"/>
          </a:solidFill>
          <a:ln>
            <a:solidFill>
              <a:schemeClr val="tx1"/>
            </a:solidFill>
          </a:ln>
        </p:spPr>
        <p:txBody>
          <a:bodyPr wrap="square" rtlCol="0">
            <a:spAutoFit/>
          </a:bodyPr>
          <a:lstStyle/>
          <a:p>
            <a:pPr algn="ctr"/>
            <a:r>
              <a:rPr lang="en-US" sz="2000" b="1" dirty="0"/>
              <a:t>A constellation is a group of stars seen from the earth. </a:t>
            </a:r>
            <a:endParaRPr lang="en-NZ" sz="2000" b="1" dirty="0"/>
          </a:p>
        </p:txBody>
      </p:sp>
      <p:sp>
        <p:nvSpPr>
          <p:cNvPr id="5" name="Text Box 4"/>
          <p:cNvSpPr txBox="1">
            <a:spLocks noChangeArrowheads="1"/>
          </p:cNvSpPr>
          <p:nvPr/>
        </p:nvSpPr>
        <p:spPr bwMode="auto">
          <a:xfrm>
            <a:off x="370656" y="904007"/>
            <a:ext cx="8305800" cy="1323439"/>
          </a:xfrm>
          <a:prstGeom prst="rect">
            <a:avLst/>
          </a:prstGeom>
          <a:noFill/>
          <a:ln w="1270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rPr>
              <a:t>Constellations are seen as a </a:t>
            </a:r>
            <a:r>
              <a:rPr lang="en-US" sz="2000" dirty="0">
                <a:latin typeface="+mn-lt"/>
              </a:rPr>
              <a:t>2 dimensional view (like seeing them on a flat sheet) of 3 dimensional space – where stars in a single constellation are at different distances from earth</a:t>
            </a:r>
            <a:r>
              <a:rPr lang="en-US" sz="2000" dirty="0" smtClean="0">
                <a:latin typeface="+mn-lt"/>
              </a:rPr>
              <a:t>. Different constellations can be seen at different times of the year and from different places on Earth</a:t>
            </a:r>
            <a:r>
              <a:rPr lang="en-US" sz="2000" dirty="0" smtClean="0">
                <a:latin typeface="+mn-lt"/>
              </a:rPr>
              <a:t>.</a:t>
            </a:r>
            <a:endParaRPr lang="en-US" sz="2000" dirty="0">
              <a:latin typeface="+mn-lt"/>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004" y="2227446"/>
            <a:ext cx="5356996" cy="46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70656" y="2745846"/>
            <a:ext cx="2689176" cy="2246769"/>
          </a:xfrm>
          <a:prstGeom prst="rect">
            <a:avLst/>
          </a:prstGeom>
        </p:spPr>
        <p:txBody>
          <a:bodyPr wrap="square">
            <a:spAutoFit/>
          </a:bodyPr>
          <a:lstStyle/>
          <a:p>
            <a:r>
              <a:rPr lang="en-NZ" sz="2000" dirty="0"/>
              <a:t>Stars that make up a constellation may be brighter because – </a:t>
            </a:r>
          </a:p>
          <a:p>
            <a:r>
              <a:rPr lang="en-NZ" sz="2000" dirty="0" smtClean="0"/>
              <a:t>&gt; </a:t>
            </a:r>
            <a:r>
              <a:rPr lang="en-NZ" sz="2000" dirty="0"/>
              <a:t>they are closer to Earth </a:t>
            </a:r>
          </a:p>
          <a:p>
            <a:r>
              <a:rPr lang="en-NZ" sz="2000" dirty="0" smtClean="0"/>
              <a:t>&gt; </a:t>
            </a:r>
            <a:r>
              <a:rPr lang="en-NZ" sz="2000" dirty="0"/>
              <a:t>and/or they are bigger/brighter stars</a:t>
            </a:r>
          </a:p>
        </p:txBody>
      </p:sp>
    </p:spTree>
    <p:extLst>
      <p:ext uri="{BB962C8B-B14F-4D97-AF65-F5344CB8AC3E}">
        <p14:creationId xmlns:p14="http://schemas.microsoft.com/office/powerpoint/2010/main" val="2306204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47</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Visual objects in the New Zealand night </a:t>
            </a:r>
            <a:r>
              <a:rPr lang="en-NZ" sz="2000" b="1" dirty="0" smtClean="0"/>
              <a:t>sky include the southern </a:t>
            </a:r>
            <a:r>
              <a:rPr lang="en-NZ" sz="2000" b="1" dirty="0"/>
              <a:t>cross, </a:t>
            </a:r>
            <a:r>
              <a:rPr lang="en-NZ" sz="2000" b="1" dirty="0" smtClean="0"/>
              <a:t> and </a:t>
            </a:r>
            <a:r>
              <a:rPr lang="en-NZ" sz="2000" b="1" dirty="0" err="1" smtClean="0"/>
              <a:t>Matariki</a:t>
            </a:r>
            <a:r>
              <a:rPr lang="en-NZ" sz="2000" b="1" dirty="0" smtClean="0"/>
              <a:t>  (the Pleiades)</a:t>
            </a:r>
            <a:endParaRPr lang="en-NZ" sz="2000" b="1" dirty="0"/>
          </a:p>
        </p:txBody>
      </p:sp>
      <p:sp>
        <p:nvSpPr>
          <p:cNvPr id="5" name="TextBox 4"/>
          <p:cNvSpPr txBox="1"/>
          <p:nvPr/>
        </p:nvSpPr>
        <p:spPr>
          <a:xfrm>
            <a:off x="467544" y="1340768"/>
            <a:ext cx="7848872" cy="1200329"/>
          </a:xfrm>
          <a:prstGeom prst="rect">
            <a:avLst/>
          </a:prstGeom>
          <a:noFill/>
        </p:spPr>
        <p:txBody>
          <a:bodyPr wrap="square" rtlCol="0">
            <a:spAutoFit/>
          </a:bodyPr>
          <a:lstStyle/>
          <a:p>
            <a:r>
              <a:rPr lang="en-NZ" dirty="0" smtClean="0"/>
              <a:t>People  have grouped stars into imagined patterns called constellations since ancient history. The most famous constellations are those that form the 12 signs of the zodiac (Leo, Aries, Cancer  </a:t>
            </a:r>
            <a:r>
              <a:rPr lang="en-NZ" dirty="0" err="1" smtClean="0"/>
              <a:t>etc</a:t>
            </a:r>
            <a:r>
              <a:rPr lang="en-NZ" dirty="0" smtClean="0"/>
              <a:t>) but our most well known and visible constellation seen only in the Sothern hemisphere  is the </a:t>
            </a:r>
            <a:r>
              <a:rPr lang="en-NZ" b="1" dirty="0" smtClean="0"/>
              <a:t>Southern Cross</a:t>
            </a:r>
            <a:r>
              <a:rPr lang="en-NZ" dirty="0" smtClean="0"/>
              <a:t>. </a:t>
            </a:r>
            <a:endParaRPr lang="en-NZ" dirty="0"/>
          </a:p>
        </p:txBody>
      </p:sp>
      <p:sp>
        <p:nvSpPr>
          <p:cNvPr id="6" name="Text Box 5"/>
          <p:cNvSpPr txBox="1">
            <a:spLocks noChangeArrowheads="1"/>
          </p:cNvSpPr>
          <p:nvPr/>
        </p:nvSpPr>
        <p:spPr bwMode="auto">
          <a:xfrm>
            <a:off x="179512" y="6032524"/>
            <a:ext cx="8640960" cy="646331"/>
          </a:xfrm>
          <a:prstGeom prst="rect">
            <a:avLst/>
          </a:prstGeom>
          <a:solidFill>
            <a:schemeClr val="bg1"/>
          </a:solidFill>
          <a:ln w="12700">
            <a:solidFill>
              <a:schemeClr val="tx1"/>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We use a </a:t>
            </a:r>
            <a:r>
              <a:rPr lang="en-US" dirty="0" err="1">
                <a:latin typeface="+mn-lt"/>
              </a:rPr>
              <a:t>planisphere</a:t>
            </a:r>
            <a:r>
              <a:rPr lang="en-US" dirty="0">
                <a:latin typeface="+mn-lt"/>
              </a:rPr>
              <a:t> (</a:t>
            </a:r>
            <a:r>
              <a:rPr lang="en-US" dirty="0" err="1">
                <a:latin typeface="+mn-lt"/>
              </a:rPr>
              <a:t>starwheel</a:t>
            </a:r>
            <a:r>
              <a:rPr lang="en-US" dirty="0">
                <a:latin typeface="+mn-lt"/>
              </a:rPr>
              <a:t>) to predict which constellations we can see in the sky at what time of the year and what time of the day</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798473" y="2522412"/>
            <a:ext cx="7403037" cy="348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491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504"/>
          <a:stretch/>
        </p:blipFill>
        <p:spPr bwMode="auto">
          <a:xfrm>
            <a:off x="0" y="-23537"/>
            <a:ext cx="9144000" cy="68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48</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Visual objects in the New Zealand night </a:t>
            </a:r>
            <a:r>
              <a:rPr lang="en-NZ" sz="2000" b="1" dirty="0" smtClean="0"/>
              <a:t>sky include the southern </a:t>
            </a:r>
            <a:r>
              <a:rPr lang="en-NZ" sz="2000" b="1" dirty="0"/>
              <a:t>cross, </a:t>
            </a:r>
            <a:r>
              <a:rPr lang="en-NZ" sz="2000" b="1" dirty="0" smtClean="0"/>
              <a:t> and </a:t>
            </a:r>
            <a:r>
              <a:rPr lang="en-NZ" sz="2000" b="1" dirty="0" err="1" smtClean="0"/>
              <a:t>Matariki</a:t>
            </a:r>
            <a:r>
              <a:rPr lang="en-NZ" sz="2000" b="1" dirty="0" smtClean="0"/>
              <a:t>  (the Pleiades)</a:t>
            </a:r>
            <a:endParaRPr lang="en-NZ" sz="2000" b="1" dirty="0"/>
          </a:p>
        </p:txBody>
      </p:sp>
      <p:sp>
        <p:nvSpPr>
          <p:cNvPr id="5" name="Rectangle 4"/>
          <p:cNvSpPr/>
          <p:nvPr/>
        </p:nvSpPr>
        <p:spPr>
          <a:xfrm>
            <a:off x="251520" y="1556792"/>
            <a:ext cx="6048672" cy="923330"/>
          </a:xfrm>
          <a:prstGeom prst="rect">
            <a:avLst/>
          </a:prstGeom>
        </p:spPr>
        <p:txBody>
          <a:bodyPr wrap="square">
            <a:spAutoFit/>
          </a:bodyPr>
          <a:lstStyle/>
          <a:p>
            <a:r>
              <a:rPr lang="en-NZ" b="1" dirty="0" err="1">
                <a:solidFill>
                  <a:schemeClr val="bg1"/>
                </a:solidFill>
              </a:rPr>
              <a:t>Matariki</a:t>
            </a:r>
            <a:r>
              <a:rPr lang="en-NZ" b="1" dirty="0">
                <a:solidFill>
                  <a:schemeClr val="bg1"/>
                </a:solidFill>
              </a:rPr>
              <a:t> is the Māori name for a cluster of stars – a seven-star constellation that appears in late May or early June each year</a:t>
            </a:r>
            <a:r>
              <a:rPr lang="en-NZ" b="1" dirty="0" smtClean="0">
                <a:solidFill>
                  <a:schemeClr val="bg1"/>
                </a:solidFill>
              </a:rPr>
              <a:t>.</a:t>
            </a:r>
            <a:endParaRPr lang="en-NZ" b="1" dirty="0">
              <a:solidFill>
                <a:schemeClr val="bg1"/>
              </a:solidFill>
            </a:endParaRPr>
          </a:p>
        </p:txBody>
      </p:sp>
    </p:spTree>
    <p:extLst>
      <p:ext uri="{BB962C8B-B14F-4D97-AF65-F5344CB8AC3E}">
        <p14:creationId xmlns:p14="http://schemas.microsoft.com/office/powerpoint/2010/main" val="24724113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49</a:t>
            </a:fld>
            <a:endParaRPr lang="en-NZ"/>
          </a:p>
        </p:txBody>
      </p:sp>
      <p:sp>
        <p:nvSpPr>
          <p:cNvPr id="4" name="Rectangle 3"/>
          <p:cNvSpPr/>
          <p:nvPr/>
        </p:nvSpPr>
        <p:spPr>
          <a:xfrm>
            <a:off x="179512" y="908720"/>
            <a:ext cx="3600400" cy="5355312"/>
          </a:xfrm>
          <a:prstGeom prst="rect">
            <a:avLst/>
          </a:prstGeom>
        </p:spPr>
        <p:txBody>
          <a:bodyPr wrap="square">
            <a:spAutoFit/>
          </a:bodyPr>
          <a:lstStyle/>
          <a:p>
            <a:r>
              <a:rPr lang="en-NZ" dirty="0" smtClean="0"/>
              <a:t>Each </a:t>
            </a:r>
            <a:r>
              <a:rPr lang="en-NZ" dirty="0"/>
              <a:t>winter the stars of </a:t>
            </a:r>
            <a:r>
              <a:rPr lang="en-NZ" dirty="0" err="1"/>
              <a:t>Matariki</a:t>
            </a:r>
            <a:r>
              <a:rPr lang="en-NZ" dirty="0"/>
              <a:t> and </a:t>
            </a:r>
            <a:r>
              <a:rPr lang="en-NZ" dirty="0" err="1"/>
              <a:t>Puanga</a:t>
            </a:r>
            <a:r>
              <a:rPr lang="en-NZ" dirty="0"/>
              <a:t> signal the end of one year in </a:t>
            </a:r>
            <a:r>
              <a:rPr lang="en-NZ" dirty="0" err="1"/>
              <a:t>Aotearoa</a:t>
            </a:r>
            <a:r>
              <a:rPr lang="en-NZ" dirty="0"/>
              <a:t> and the beginning of the next.</a:t>
            </a:r>
          </a:p>
          <a:p>
            <a:endParaRPr lang="en-NZ" dirty="0"/>
          </a:p>
          <a:p>
            <a:r>
              <a:rPr lang="en-NZ" dirty="0" smtClean="0"/>
              <a:t>The </a:t>
            </a:r>
            <a:r>
              <a:rPr lang="en-NZ" dirty="0"/>
              <a:t>rise of </a:t>
            </a:r>
            <a:r>
              <a:rPr lang="en-NZ" dirty="0" err="1"/>
              <a:t>Matariki</a:t>
            </a:r>
            <a:r>
              <a:rPr lang="en-NZ" dirty="0"/>
              <a:t> </a:t>
            </a:r>
            <a:r>
              <a:rPr lang="en-NZ" dirty="0" smtClean="0"/>
              <a:t>is </a:t>
            </a:r>
            <a:r>
              <a:rPr lang="en-NZ" dirty="0"/>
              <a:t>a time to celebrate and prepare for the  Māori </a:t>
            </a:r>
            <a:r>
              <a:rPr lang="en-NZ" dirty="0" smtClean="0"/>
              <a:t>New </a:t>
            </a:r>
            <a:r>
              <a:rPr lang="en-NZ" dirty="0"/>
              <a:t>Year. It was a time when crops were harvested, and seafood and birds were collected – a time of celebration and </a:t>
            </a:r>
            <a:r>
              <a:rPr lang="en-NZ" dirty="0" smtClean="0"/>
              <a:t>food, </a:t>
            </a:r>
            <a:r>
              <a:rPr lang="en-NZ" dirty="0"/>
              <a:t>but also a time for preparing and storing for times of shortage ahead.</a:t>
            </a:r>
          </a:p>
          <a:p>
            <a:endParaRPr lang="en-NZ" dirty="0"/>
          </a:p>
          <a:p>
            <a:r>
              <a:rPr lang="en-NZ" dirty="0" err="1"/>
              <a:t>Matariki</a:t>
            </a:r>
            <a:r>
              <a:rPr lang="en-NZ" dirty="0"/>
              <a:t> was a time to practise </a:t>
            </a:r>
            <a:r>
              <a:rPr lang="en-NZ" dirty="0" err="1"/>
              <a:t>manaakitanga</a:t>
            </a:r>
            <a:r>
              <a:rPr lang="en-NZ" dirty="0"/>
              <a:t> – to share </a:t>
            </a:r>
            <a:r>
              <a:rPr lang="en-NZ" dirty="0" err="1"/>
              <a:t>kai</a:t>
            </a:r>
            <a:r>
              <a:rPr lang="en-NZ" dirty="0"/>
              <a:t> and present offerings to others.</a:t>
            </a:r>
          </a:p>
          <a:p>
            <a:endParaRPr lang="en-N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3880"/>
            <a:ext cx="5076056" cy="68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332656"/>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Matariki</a:t>
            </a:r>
            <a:endParaRPr lang="en-NZ" sz="2000" b="1" dirty="0"/>
          </a:p>
        </p:txBody>
      </p:sp>
    </p:spTree>
    <p:extLst>
      <p:ext uri="{BB962C8B-B14F-4D97-AF65-F5344CB8AC3E}">
        <p14:creationId xmlns:p14="http://schemas.microsoft.com/office/powerpoint/2010/main" val="3833707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5</a:t>
            </a:fld>
            <a:endParaRPr lang="en-NZ"/>
          </a:p>
        </p:txBody>
      </p:sp>
      <p:sp>
        <p:nvSpPr>
          <p:cNvPr id="4" name="TextBox 3"/>
          <p:cNvSpPr txBox="1"/>
          <p:nvPr/>
        </p:nvSpPr>
        <p:spPr>
          <a:xfrm>
            <a:off x="467544" y="38198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Ptolemy and his Earth centred theory</a:t>
            </a:r>
            <a:endParaRPr lang="en-NZ" sz="2000" b="1" dirty="0"/>
          </a:p>
        </p:txBody>
      </p:sp>
      <p:sp>
        <p:nvSpPr>
          <p:cNvPr id="5" name="Text Box 17"/>
          <p:cNvSpPr txBox="1">
            <a:spLocks noChangeArrowheads="1"/>
          </p:cNvSpPr>
          <p:nvPr/>
        </p:nvSpPr>
        <p:spPr bwMode="auto">
          <a:xfrm>
            <a:off x="251520" y="1196752"/>
            <a:ext cx="3312368" cy="501675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Ptolemy</a:t>
            </a:r>
            <a:r>
              <a:rPr lang="en-US" sz="2000" dirty="0">
                <a:latin typeface="+mn-lt"/>
              </a:rPr>
              <a:t> </a:t>
            </a:r>
            <a:r>
              <a:rPr lang="en-US" sz="2000" dirty="0" smtClean="0">
                <a:latin typeface="+mn-lt"/>
              </a:rPr>
              <a:t>(AD100-170), Egyptian philosopher wrongly supported the idea that the Earth is in </a:t>
            </a:r>
            <a:r>
              <a:rPr lang="en-US" sz="2000" dirty="0">
                <a:latin typeface="+mn-lt"/>
              </a:rPr>
              <a:t>the middle of solar </a:t>
            </a:r>
            <a:r>
              <a:rPr lang="en-US" sz="2000" dirty="0" smtClean="0">
                <a:latin typeface="+mn-lt"/>
              </a:rPr>
              <a:t>system. He decided the other planets move in complicated circles within circles to account for observations of the four planets in the sky that they could see with their eyes. Because of his influence and lack of scientific discovery to prove otherwise his theory stuck for over 1500 more years.</a:t>
            </a:r>
            <a:endParaRPr lang="en-US" sz="2000" dirty="0">
              <a:latin typeface="+mn-lt"/>
            </a:endParaRPr>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2618910"/>
            <a:ext cx="5354959" cy="401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075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812" t="28250" r="2645"/>
          <a:stretch/>
        </p:blipFill>
        <p:spPr bwMode="auto">
          <a:xfrm>
            <a:off x="0" y="0"/>
            <a:ext cx="9173028" cy="687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01688" y="32690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Features of our Solar System</a:t>
            </a:r>
            <a:endParaRPr lang="en-NZ" sz="2000" b="1" dirty="0"/>
          </a:p>
        </p:txBody>
      </p:sp>
      <p:sp>
        <p:nvSpPr>
          <p:cNvPr id="18" name="Text Box 18"/>
          <p:cNvSpPr txBox="1">
            <a:spLocks noChangeArrowheads="1"/>
          </p:cNvSpPr>
          <p:nvPr/>
        </p:nvSpPr>
        <p:spPr bwMode="auto">
          <a:xfrm>
            <a:off x="502568" y="1135743"/>
            <a:ext cx="8229600" cy="660400"/>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The </a:t>
            </a:r>
            <a:r>
              <a:rPr lang="en-US" b="1" dirty="0"/>
              <a:t>solar system</a:t>
            </a:r>
            <a:r>
              <a:rPr lang="en-US" dirty="0"/>
              <a:t> is made up of the Sun, the nine planets that orbit the Sun and various natural satellites, </a:t>
            </a:r>
            <a:r>
              <a:rPr lang="en-US" b="1" dirty="0"/>
              <a:t>asteroids</a:t>
            </a:r>
            <a:r>
              <a:rPr lang="en-US" dirty="0"/>
              <a:t>, </a:t>
            </a:r>
            <a:r>
              <a:rPr lang="en-US" b="1" dirty="0"/>
              <a:t>comets</a:t>
            </a:r>
            <a:r>
              <a:rPr lang="en-US" dirty="0"/>
              <a:t> and </a:t>
            </a:r>
            <a:r>
              <a:rPr lang="en-US" b="1" dirty="0"/>
              <a:t>meteors</a:t>
            </a:r>
            <a:r>
              <a:rPr lang="en-US" dirty="0"/>
              <a:t>. </a:t>
            </a:r>
          </a:p>
        </p:txBody>
      </p:sp>
    </p:spTree>
    <p:extLst>
      <p:ext uri="{BB962C8B-B14F-4D97-AF65-F5344CB8AC3E}">
        <p14:creationId xmlns:p14="http://schemas.microsoft.com/office/powerpoint/2010/main" val="4289755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51</a:t>
            </a:fld>
            <a:endParaRPr lang="en-NZ"/>
          </a:p>
        </p:txBody>
      </p:sp>
      <p:pic>
        <p:nvPicPr>
          <p:cNvPr id="5" name="Picture 5" descr="Terrestrial_planet_size_compari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 y="2923912"/>
            <a:ext cx="9225847" cy="401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457200" y="908720"/>
            <a:ext cx="8305800" cy="163121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rPr>
              <a:t>Terrestrial planets are those planets </a:t>
            </a:r>
            <a:r>
              <a:rPr lang="en-US" sz="2000" dirty="0">
                <a:latin typeface="+mn-lt"/>
              </a:rPr>
              <a:t>(and possibly dwarf planets) that are similar to Earth — with bodies largely composed of rock: Mercury, Venus, Earth and Mars. </a:t>
            </a:r>
            <a:r>
              <a:rPr lang="en-US" sz="2000" dirty="0" smtClean="0">
                <a:latin typeface="+mn-lt"/>
              </a:rPr>
              <a:t>Venus is the Planet which is the closest size to Earth but because of it’s thick poisonous atmosphere creating extremely hot surface temperatures, Mars is the closest in environment.</a:t>
            </a:r>
            <a:endParaRPr lang="en-US" sz="2000" dirty="0">
              <a:latin typeface="+mn-lt"/>
            </a:endParaRPr>
          </a:p>
        </p:txBody>
      </p:sp>
      <p:sp>
        <p:nvSpPr>
          <p:cNvPr id="10" name="TextBox 9"/>
          <p:cNvSpPr txBox="1"/>
          <p:nvPr/>
        </p:nvSpPr>
        <p:spPr>
          <a:xfrm>
            <a:off x="373493" y="2953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Terrestrial Planets</a:t>
            </a:r>
            <a:endParaRPr lang="en-NZ" sz="2000" b="1" dirty="0"/>
          </a:p>
        </p:txBody>
      </p:sp>
      <p:sp>
        <p:nvSpPr>
          <p:cNvPr id="11" name="TextBox 10"/>
          <p:cNvSpPr txBox="1"/>
          <p:nvPr/>
        </p:nvSpPr>
        <p:spPr>
          <a:xfrm>
            <a:off x="251520" y="2987660"/>
            <a:ext cx="1008112" cy="369332"/>
          </a:xfrm>
          <a:prstGeom prst="rect">
            <a:avLst/>
          </a:prstGeom>
          <a:noFill/>
        </p:spPr>
        <p:txBody>
          <a:bodyPr wrap="square" rtlCol="0">
            <a:spAutoFit/>
          </a:bodyPr>
          <a:lstStyle/>
          <a:p>
            <a:r>
              <a:rPr lang="en-NZ" dirty="0" smtClean="0">
                <a:solidFill>
                  <a:schemeClr val="bg1"/>
                </a:solidFill>
              </a:rPr>
              <a:t>Mercury</a:t>
            </a:r>
            <a:endParaRPr lang="en-NZ" dirty="0">
              <a:solidFill>
                <a:schemeClr val="bg1"/>
              </a:solidFill>
            </a:endParaRPr>
          </a:p>
        </p:txBody>
      </p:sp>
      <p:sp>
        <p:nvSpPr>
          <p:cNvPr id="12" name="TextBox 11"/>
          <p:cNvSpPr txBox="1"/>
          <p:nvPr/>
        </p:nvSpPr>
        <p:spPr>
          <a:xfrm>
            <a:off x="2339752" y="2987660"/>
            <a:ext cx="1008112" cy="369332"/>
          </a:xfrm>
          <a:prstGeom prst="rect">
            <a:avLst/>
          </a:prstGeom>
          <a:noFill/>
        </p:spPr>
        <p:txBody>
          <a:bodyPr wrap="square" rtlCol="0">
            <a:spAutoFit/>
          </a:bodyPr>
          <a:lstStyle/>
          <a:p>
            <a:r>
              <a:rPr lang="en-NZ" dirty="0" smtClean="0">
                <a:solidFill>
                  <a:schemeClr val="bg1"/>
                </a:solidFill>
              </a:rPr>
              <a:t>Venus</a:t>
            </a:r>
            <a:endParaRPr lang="en-NZ" dirty="0">
              <a:solidFill>
                <a:schemeClr val="bg1"/>
              </a:solidFill>
            </a:endParaRPr>
          </a:p>
        </p:txBody>
      </p:sp>
      <p:sp>
        <p:nvSpPr>
          <p:cNvPr id="13" name="TextBox 12"/>
          <p:cNvSpPr txBox="1"/>
          <p:nvPr/>
        </p:nvSpPr>
        <p:spPr>
          <a:xfrm>
            <a:off x="5364088" y="2987660"/>
            <a:ext cx="1008112" cy="369332"/>
          </a:xfrm>
          <a:prstGeom prst="rect">
            <a:avLst/>
          </a:prstGeom>
          <a:noFill/>
        </p:spPr>
        <p:txBody>
          <a:bodyPr wrap="square" rtlCol="0">
            <a:spAutoFit/>
          </a:bodyPr>
          <a:lstStyle/>
          <a:p>
            <a:r>
              <a:rPr lang="en-NZ" dirty="0" smtClean="0">
                <a:solidFill>
                  <a:schemeClr val="bg1"/>
                </a:solidFill>
              </a:rPr>
              <a:t>Earth</a:t>
            </a:r>
            <a:endParaRPr lang="en-NZ" dirty="0">
              <a:solidFill>
                <a:schemeClr val="bg1"/>
              </a:solidFill>
            </a:endParaRPr>
          </a:p>
        </p:txBody>
      </p:sp>
      <p:sp>
        <p:nvSpPr>
          <p:cNvPr id="14" name="TextBox 13"/>
          <p:cNvSpPr txBox="1"/>
          <p:nvPr/>
        </p:nvSpPr>
        <p:spPr>
          <a:xfrm>
            <a:off x="7754888" y="2987660"/>
            <a:ext cx="1008112" cy="369332"/>
          </a:xfrm>
          <a:prstGeom prst="rect">
            <a:avLst/>
          </a:prstGeom>
          <a:noFill/>
        </p:spPr>
        <p:txBody>
          <a:bodyPr wrap="square" rtlCol="0">
            <a:spAutoFit/>
          </a:bodyPr>
          <a:lstStyle/>
          <a:p>
            <a:r>
              <a:rPr lang="en-NZ" dirty="0" smtClean="0">
                <a:solidFill>
                  <a:schemeClr val="bg1"/>
                </a:solidFill>
              </a:rPr>
              <a:t>Mars</a:t>
            </a:r>
            <a:endParaRPr lang="en-NZ" dirty="0">
              <a:solidFill>
                <a:schemeClr val="bg1"/>
              </a:solidFill>
            </a:endParaRPr>
          </a:p>
        </p:txBody>
      </p:sp>
    </p:spTree>
    <p:extLst>
      <p:ext uri="{BB962C8B-B14F-4D97-AF65-F5344CB8AC3E}">
        <p14:creationId xmlns:p14="http://schemas.microsoft.com/office/powerpoint/2010/main" val="9049588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52</a:t>
            </a:fld>
            <a:endParaRPr lang="en-NZ"/>
          </a:p>
        </p:txBody>
      </p:sp>
      <p:pic>
        <p:nvPicPr>
          <p:cNvPr id="5" name="Picture 20" descr="Gas_giants_and_the_Sun_%281_px_%3D_1000_km%29"/>
          <p:cNvPicPr>
            <a:picLocks noChangeAspect="1" noChangeArrowheads="1"/>
          </p:cNvPicPr>
          <p:nvPr/>
        </p:nvPicPr>
        <p:blipFill>
          <a:blip r:embed="rId2">
            <a:extLst>
              <a:ext uri="{28A0092B-C50C-407E-A947-70E740481C1C}">
                <a14:useLocalDpi xmlns:a14="http://schemas.microsoft.com/office/drawing/2010/main" val="0"/>
              </a:ext>
            </a:extLst>
          </a:blip>
          <a:srcRect l="3548" t="21390" r="665"/>
          <a:stretch>
            <a:fillRect/>
          </a:stretch>
        </p:blipFill>
        <p:spPr bwMode="auto">
          <a:xfrm>
            <a:off x="0" y="2846740"/>
            <a:ext cx="9144000" cy="402519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21"/>
          <p:cNvSpPr txBox="1">
            <a:spLocks noChangeArrowheads="1"/>
          </p:cNvSpPr>
          <p:nvPr/>
        </p:nvSpPr>
        <p:spPr bwMode="auto">
          <a:xfrm>
            <a:off x="457200" y="12192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7" name="Text Box 22"/>
          <p:cNvSpPr txBox="1">
            <a:spLocks noChangeArrowheads="1"/>
          </p:cNvSpPr>
          <p:nvPr/>
        </p:nvSpPr>
        <p:spPr bwMode="auto">
          <a:xfrm>
            <a:off x="457200" y="990600"/>
            <a:ext cx="8229600" cy="163121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rPr>
              <a:t>The gas Giants are Planets </a:t>
            </a:r>
            <a:r>
              <a:rPr lang="en-US" sz="2000" dirty="0">
                <a:latin typeface="+mn-lt"/>
              </a:rPr>
              <a:t>with a composition largely made up of gaseous material and are significantly more massive than terrestrials: Jupiter, Saturn, Uranus, Neptune. Ice giants are a sub-class of gas giants, distinguished from gas giants by their </a:t>
            </a:r>
            <a:r>
              <a:rPr lang="en-US" sz="2000" dirty="0" smtClean="0">
                <a:latin typeface="+mn-lt"/>
              </a:rPr>
              <a:t>lack of hydrogen </a:t>
            </a:r>
            <a:r>
              <a:rPr lang="en-US" sz="2000" dirty="0">
                <a:latin typeface="+mn-lt"/>
              </a:rPr>
              <a:t>and helium, and a significant composition of rock and ice: Uranus and Neptune.</a:t>
            </a:r>
            <a:r>
              <a:rPr lang="en-US" dirty="0">
                <a:latin typeface="+mn-lt"/>
              </a:rPr>
              <a:t> </a:t>
            </a:r>
          </a:p>
        </p:txBody>
      </p:sp>
      <p:sp>
        <p:nvSpPr>
          <p:cNvPr id="11" name="TextBox 10"/>
          <p:cNvSpPr txBox="1"/>
          <p:nvPr/>
        </p:nvSpPr>
        <p:spPr>
          <a:xfrm>
            <a:off x="373493" y="2953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Gas Giants</a:t>
            </a:r>
            <a:endParaRPr lang="en-NZ" sz="2000" b="1" dirty="0"/>
          </a:p>
        </p:txBody>
      </p:sp>
      <p:sp>
        <p:nvSpPr>
          <p:cNvPr id="12" name="TextBox 11"/>
          <p:cNvSpPr txBox="1"/>
          <p:nvPr/>
        </p:nvSpPr>
        <p:spPr>
          <a:xfrm>
            <a:off x="1403648" y="6488668"/>
            <a:ext cx="1008112" cy="369332"/>
          </a:xfrm>
          <a:prstGeom prst="rect">
            <a:avLst/>
          </a:prstGeom>
          <a:noFill/>
        </p:spPr>
        <p:txBody>
          <a:bodyPr wrap="square" rtlCol="0">
            <a:spAutoFit/>
          </a:bodyPr>
          <a:lstStyle/>
          <a:p>
            <a:r>
              <a:rPr lang="en-NZ" dirty="0" smtClean="0">
                <a:solidFill>
                  <a:schemeClr val="bg1"/>
                </a:solidFill>
              </a:rPr>
              <a:t>Jupiter</a:t>
            </a:r>
            <a:endParaRPr lang="en-NZ" dirty="0">
              <a:solidFill>
                <a:schemeClr val="bg1"/>
              </a:solidFill>
            </a:endParaRPr>
          </a:p>
        </p:txBody>
      </p:sp>
      <p:sp>
        <p:nvSpPr>
          <p:cNvPr id="13" name="TextBox 12"/>
          <p:cNvSpPr txBox="1"/>
          <p:nvPr/>
        </p:nvSpPr>
        <p:spPr>
          <a:xfrm>
            <a:off x="3563888" y="6488668"/>
            <a:ext cx="1008112" cy="369332"/>
          </a:xfrm>
          <a:prstGeom prst="rect">
            <a:avLst/>
          </a:prstGeom>
          <a:noFill/>
        </p:spPr>
        <p:txBody>
          <a:bodyPr wrap="square" rtlCol="0">
            <a:spAutoFit/>
          </a:bodyPr>
          <a:lstStyle/>
          <a:p>
            <a:r>
              <a:rPr lang="en-NZ" dirty="0" smtClean="0">
                <a:solidFill>
                  <a:schemeClr val="bg1"/>
                </a:solidFill>
              </a:rPr>
              <a:t>Saturn</a:t>
            </a:r>
            <a:endParaRPr lang="en-NZ" dirty="0">
              <a:solidFill>
                <a:schemeClr val="bg1"/>
              </a:solidFill>
            </a:endParaRPr>
          </a:p>
        </p:txBody>
      </p:sp>
      <p:sp>
        <p:nvSpPr>
          <p:cNvPr id="14" name="TextBox 13"/>
          <p:cNvSpPr txBox="1"/>
          <p:nvPr/>
        </p:nvSpPr>
        <p:spPr>
          <a:xfrm>
            <a:off x="5220072" y="6502603"/>
            <a:ext cx="1008112" cy="369332"/>
          </a:xfrm>
          <a:prstGeom prst="rect">
            <a:avLst/>
          </a:prstGeom>
          <a:noFill/>
        </p:spPr>
        <p:txBody>
          <a:bodyPr wrap="square" rtlCol="0">
            <a:spAutoFit/>
          </a:bodyPr>
          <a:lstStyle/>
          <a:p>
            <a:r>
              <a:rPr lang="en-NZ" dirty="0" smtClean="0">
                <a:solidFill>
                  <a:schemeClr val="bg1"/>
                </a:solidFill>
              </a:rPr>
              <a:t>Uranus</a:t>
            </a:r>
            <a:endParaRPr lang="en-NZ" dirty="0">
              <a:solidFill>
                <a:schemeClr val="bg1"/>
              </a:solidFill>
            </a:endParaRPr>
          </a:p>
        </p:txBody>
      </p:sp>
      <p:sp>
        <p:nvSpPr>
          <p:cNvPr id="15" name="TextBox 14"/>
          <p:cNvSpPr txBox="1"/>
          <p:nvPr/>
        </p:nvSpPr>
        <p:spPr>
          <a:xfrm>
            <a:off x="6516216" y="6488668"/>
            <a:ext cx="1224136" cy="369332"/>
          </a:xfrm>
          <a:prstGeom prst="rect">
            <a:avLst/>
          </a:prstGeom>
          <a:noFill/>
        </p:spPr>
        <p:txBody>
          <a:bodyPr wrap="square" rtlCol="0">
            <a:spAutoFit/>
          </a:bodyPr>
          <a:lstStyle/>
          <a:p>
            <a:r>
              <a:rPr lang="en-NZ" dirty="0" smtClean="0">
                <a:solidFill>
                  <a:schemeClr val="bg1"/>
                </a:solidFill>
              </a:rPr>
              <a:t>Neptune</a:t>
            </a:r>
            <a:endParaRPr lang="en-NZ" dirty="0">
              <a:solidFill>
                <a:schemeClr val="bg1"/>
              </a:solidFill>
            </a:endParaRPr>
          </a:p>
        </p:txBody>
      </p:sp>
    </p:spTree>
    <p:extLst>
      <p:ext uri="{BB962C8B-B14F-4D97-AF65-F5344CB8AC3E}">
        <p14:creationId xmlns:p14="http://schemas.microsoft.com/office/powerpoint/2010/main" val="6013520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53</a:t>
            </a:fld>
            <a:endParaRPr lang="en-NZ"/>
          </a:p>
        </p:txBody>
      </p:sp>
      <p:pic>
        <p:nvPicPr>
          <p:cNvPr id="4" name="Picture 35" descr="ruler"/>
          <p:cNvPicPr>
            <a:picLocks noChangeAspect="1" noChangeArrowheads="1"/>
          </p:cNvPicPr>
          <p:nvPr/>
        </p:nvPicPr>
        <p:blipFill>
          <a:blip r:embed="rId2">
            <a:extLst>
              <a:ext uri="{28A0092B-C50C-407E-A947-70E740481C1C}">
                <a14:useLocalDpi xmlns:a14="http://schemas.microsoft.com/office/drawing/2010/main" val="0"/>
              </a:ext>
            </a:extLst>
          </a:blip>
          <a:srcRect l="11667" t="24583" r="81590" b="51952"/>
          <a:stretch>
            <a:fillRect/>
          </a:stretch>
        </p:blipFill>
        <p:spPr bwMode="auto">
          <a:xfrm>
            <a:off x="0" y="0"/>
            <a:ext cx="352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7"/>
          <p:cNvSpPr txBox="1">
            <a:spLocks noChangeArrowheads="1"/>
          </p:cNvSpPr>
          <p:nvPr/>
        </p:nvSpPr>
        <p:spPr bwMode="auto">
          <a:xfrm>
            <a:off x="3810000" y="0"/>
            <a:ext cx="4572000"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Sun</a:t>
            </a:r>
          </a:p>
          <a:p>
            <a:pPr eaLnBrk="1" hangingPunct="1">
              <a:spcBef>
                <a:spcPct val="50000"/>
              </a:spcBef>
            </a:pPr>
            <a:r>
              <a:rPr lang="en-NZ" sz="2000" dirty="0">
                <a:latin typeface="+mn-lt"/>
              </a:rPr>
              <a:t>Radius 1,400,000km</a:t>
            </a:r>
          </a:p>
          <a:p>
            <a:pPr eaLnBrk="1" hangingPunct="1">
              <a:spcBef>
                <a:spcPct val="50000"/>
              </a:spcBef>
            </a:pPr>
            <a:r>
              <a:rPr lang="en-NZ" sz="2000" dirty="0">
                <a:latin typeface="+mn-lt"/>
              </a:rPr>
              <a:t>Spin (day) 27 days</a:t>
            </a:r>
          </a:p>
          <a:p>
            <a:pPr eaLnBrk="1" hangingPunct="1">
              <a:spcBef>
                <a:spcPct val="50000"/>
              </a:spcBef>
            </a:pPr>
            <a:r>
              <a:rPr lang="en-NZ" sz="2000" dirty="0">
                <a:latin typeface="+mn-lt"/>
              </a:rPr>
              <a:t>Mass (Earth </a:t>
            </a:r>
            <a:r>
              <a:rPr lang="en-NZ" sz="2000" b="1" dirty="0">
                <a:latin typeface="+mn-lt"/>
              </a:rPr>
              <a:t>1</a:t>
            </a:r>
            <a:r>
              <a:rPr lang="en-NZ" sz="2000" dirty="0">
                <a:latin typeface="+mn-lt"/>
              </a:rPr>
              <a:t>:330,000)</a:t>
            </a:r>
          </a:p>
          <a:p>
            <a:pPr eaLnBrk="1" hangingPunct="1">
              <a:spcBef>
                <a:spcPct val="50000"/>
              </a:spcBef>
            </a:pPr>
            <a:r>
              <a:rPr lang="en-NZ" sz="2000" dirty="0">
                <a:latin typeface="+mn-lt"/>
              </a:rPr>
              <a:t>Surface temperature 5,500</a:t>
            </a:r>
            <a:r>
              <a:rPr lang="en-US" sz="2000" dirty="0">
                <a:latin typeface="+mn-lt"/>
              </a:rPr>
              <a:t>°C</a:t>
            </a:r>
          </a:p>
          <a:p>
            <a:pPr eaLnBrk="1" hangingPunct="1">
              <a:spcBef>
                <a:spcPct val="50000"/>
              </a:spcBef>
            </a:pPr>
            <a:endParaRPr lang="en-US" sz="2000" dirty="0">
              <a:latin typeface="+mn-lt"/>
            </a:endParaRPr>
          </a:p>
          <a:p>
            <a:pPr eaLnBrk="1" hangingPunct="1">
              <a:spcBef>
                <a:spcPct val="50000"/>
              </a:spcBef>
            </a:pPr>
            <a:r>
              <a:rPr lang="en-US" dirty="0">
                <a:latin typeface="+mn-lt"/>
              </a:rPr>
              <a:t>Like most stars, the Sun is made up primarily of hydrogen (specifically, 71 per cent hydrogen, 27 per cent helium, and 2 per cent other, heavier elements). Near the </a:t>
            </a:r>
            <a:r>
              <a:rPr lang="en-US" dirty="0" smtClean="0">
                <a:latin typeface="+mn-lt"/>
              </a:rPr>
              <a:t>center </a:t>
            </a:r>
            <a:r>
              <a:rPr lang="en-US" dirty="0">
                <a:latin typeface="+mn-lt"/>
              </a:rPr>
              <a:t>of the Sun the temperature is almost 29 million degrees F and the density is 150 times that of water.</a:t>
            </a:r>
            <a:r>
              <a:rPr lang="en-US" sz="2000" dirty="0">
                <a:latin typeface="+mn-lt"/>
              </a:rPr>
              <a:t> </a:t>
            </a:r>
            <a:r>
              <a:rPr lang="en-US" dirty="0">
                <a:latin typeface="+mn-lt"/>
              </a:rPr>
              <a:t>The energy thus produced is transported most of the way to the solar surface by radiation. Photons of light may take as long as 100,000 years to emerge from the core, undergoing a “random walk” outwards through the Sun’s dense interior. </a:t>
            </a:r>
            <a:endParaRPr lang="en-US" sz="2000" dirty="0">
              <a:latin typeface="+mn-lt"/>
            </a:endParaRPr>
          </a:p>
        </p:txBody>
      </p:sp>
      <p:sp>
        <p:nvSpPr>
          <p:cNvPr id="6" name="Text Box 3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4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4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40610341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54</a:t>
            </a:fld>
            <a:endParaRPr lang="en-NZ"/>
          </a:p>
        </p:txBody>
      </p:sp>
      <p:sp>
        <p:nvSpPr>
          <p:cNvPr id="4" name="Rectangle 25"/>
          <p:cNvSpPr>
            <a:spLocks noChangeArrowheads="1"/>
          </p:cNvSpPr>
          <p:nvPr/>
        </p:nvSpPr>
        <p:spPr bwMode="auto">
          <a:xfrm>
            <a:off x="0" y="0"/>
            <a:ext cx="3048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Text Box 21"/>
          <p:cNvSpPr txBox="1">
            <a:spLocks noChangeArrowheads="1"/>
          </p:cNvSpPr>
          <p:nvPr/>
        </p:nvSpPr>
        <p:spPr bwMode="auto">
          <a:xfrm>
            <a:off x="3200400" y="0"/>
            <a:ext cx="5943600" cy="650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Mercury</a:t>
            </a:r>
          </a:p>
          <a:p>
            <a:pPr eaLnBrk="1" hangingPunct="1">
              <a:spcBef>
                <a:spcPct val="50000"/>
              </a:spcBef>
            </a:pPr>
            <a:r>
              <a:rPr lang="en-NZ" dirty="0">
                <a:latin typeface="+mn-lt"/>
              </a:rPr>
              <a:t>Radius (Earth </a:t>
            </a:r>
            <a:r>
              <a:rPr lang="en-NZ" b="1" dirty="0">
                <a:latin typeface="+mn-lt"/>
              </a:rPr>
              <a:t>1</a:t>
            </a:r>
            <a:r>
              <a:rPr lang="en-NZ" dirty="0">
                <a:latin typeface="+mn-lt"/>
              </a:rPr>
              <a:t>:0.38)</a:t>
            </a:r>
          </a:p>
          <a:p>
            <a:pPr eaLnBrk="1" hangingPunct="1">
              <a:spcBef>
                <a:spcPct val="50000"/>
              </a:spcBef>
            </a:pPr>
            <a:r>
              <a:rPr lang="en-NZ" dirty="0">
                <a:latin typeface="+mn-lt"/>
              </a:rPr>
              <a:t>Distance from Sun AU (Earth </a:t>
            </a:r>
            <a:r>
              <a:rPr lang="en-NZ" b="1" dirty="0">
                <a:latin typeface="+mn-lt"/>
              </a:rPr>
              <a:t>1</a:t>
            </a:r>
            <a:r>
              <a:rPr lang="en-NZ" dirty="0">
                <a:latin typeface="+mn-lt"/>
              </a:rPr>
              <a:t>:0.39)</a:t>
            </a:r>
          </a:p>
          <a:p>
            <a:pPr eaLnBrk="1" hangingPunct="1">
              <a:spcBef>
                <a:spcPct val="50000"/>
              </a:spcBef>
            </a:pPr>
            <a:r>
              <a:rPr lang="en-NZ" dirty="0">
                <a:latin typeface="+mn-lt"/>
              </a:rPr>
              <a:t>Spin (day) 58.7 days</a:t>
            </a:r>
          </a:p>
          <a:p>
            <a:pPr eaLnBrk="1" hangingPunct="1">
              <a:spcBef>
                <a:spcPct val="50000"/>
              </a:spcBef>
            </a:pPr>
            <a:r>
              <a:rPr lang="en-NZ" dirty="0">
                <a:latin typeface="+mn-lt"/>
              </a:rPr>
              <a:t>Orbit (year) 87.9 days</a:t>
            </a:r>
          </a:p>
          <a:p>
            <a:pPr eaLnBrk="1" hangingPunct="1">
              <a:spcBef>
                <a:spcPct val="50000"/>
              </a:spcBef>
            </a:pPr>
            <a:r>
              <a:rPr lang="en-NZ" dirty="0">
                <a:latin typeface="+mn-lt"/>
              </a:rPr>
              <a:t>Mass (Earth </a:t>
            </a:r>
            <a:r>
              <a:rPr lang="en-NZ" b="1" dirty="0">
                <a:latin typeface="+mn-lt"/>
              </a:rPr>
              <a:t>1</a:t>
            </a:r>
            <a:r>
              <a:rPr lang="en-NZ" dirty="0">
                <a:latin typeface="+mn-lt"/>
              </a:rPr>
              <a:t>:0.06)</a:t>
            </a:r>
          </a:p>
          <a:p>
            <a:pPr eaLnBrk="1" hangingPunct="1">
              <a:spcBef>
                <a:spcPct val="50000"/>
              </a:spcBef>
            </a:pPr>
            <a:r>
              <a:rPr lang="en-NZ" dirty="0">
                <a:latin typeface="+mn-lt"/>
              </a:rPr>
              <a:t>Cloud top temperature -180</a:t>
            </a:r>
            <a:r>
              <a:rPr lang="en-US" dirty="0">
                <a:latin typeface="+mn-lt"/>
              </a:rPr>
              <a:t>°C to 430°C</a:t>
            </a:r>
          </a:p>
          <a:p>
            <a:pPr eaLnBrk="1" hangingPunct="1">
              <a:spcBef>
                <a:spcPct val="50000"/>
              </a:spcBef>
            </a:pPr>
            <a:r>
              <a:rPr lang="en-NZ" dirty="0">
                <a:latin typeface="+mn-lt"/>
              </a:rPr>
              <a:t>Moons 0</a:t>
            </a:r>
          </a:p>
          <a:p>
            <a:pPr eaLnBrk="1" hangingPunct="1">
              <a:spcBef>
                <a:spcPct val="50000"/>
              </a:spcBef>
            </a:pPr>
            <a:r>
              <a:rPr lang="en-NZ" dirty="0">
                <a:latin typeface="+mn-lt"/>
              </a:rPr>
              <a:t>Gravity (Earth </a:t>
            </a:r>
            <a:r>
              <a:rPr lang="en-NZ" b="1" dirty="0">
                <a:latin typeface="+mn-lt"/>
              </a:rPr>
              <a:t>1</a:t>
            </a:r>
            <a:r>
              <a:rPr lang="en-NZ" dirty="0">
                <a:latin typeface="+mn-lt"/>
              </a:rPr>
              <a:t>:0.38)</a:t>
            </a:r>
          </a:p>
          <a:p>
            <a:pPr eaLnBrk="1" hangingPunct="1">
              <a:spcBef>
                <a:spcPct val="50000"/>
              </a:spcBef>
            </a:pPr>
            <a:r>
              <a:rPr lang="en-US" dirty="0">
                <a:latin typeface="+mn-lt"/>
              </a:rPr>
              <a:t>Because its surface consists of rough, porous, dark-</a:t>
            </a:r>
            <a:r>
              <a:rPr lang="en-US" dirty="0" err="1">
                <a:latin typeface="+mn-lt"/>
              </a:rPr>
              <a:t>coloured</a:t>
            </a:r>
            <a:r>
              <a:rPr lang="en-US" dirty="0">
                <a:latin typeface="+mn-lt"/>
              </a:rPr>
              <a:t> rock, Mercury is a poor reflector of sunlight.                                                                 </a:t>
            </a:r>
            <a:r>
              <a:rPr lang="en-US" dirty="0" smtClean="0">
                <a:latin typeface="+mn-lt"/>
              </a:rPr>
              <a:t>Spectroscopic (light emitted) </a:t>
            </a:r>
            <a:r>
              <a:rPr lang="en-US" dirty="0">
                <a:latin typeface="+mn-lt"/>
              </a:rPr>
              <a:t>studies indicate that only an extremely thin atmosphere, containing sodium and potassium, exists on Mercury, its atoms apparently </a:t>
            </a:r>
            <a:r>
              <a:rPr lang="en-US" dirty="0" smtClean="0">
                <a:latin typeface="+mn-lt"/>
              </a:rPr>
              <a:t>spreading </a:t>
            </a:r>
            <a:r>
              <a:rPr lang="en-US" dirty="0">
                <a:latin typeface="+mn-lt"/>
              </a:rPr>
              <a:t>from the crust of the planet.                                                     In 1991 powerful radio telescopes on Earth revealed signs of vast sheets of ice in Mercury’s polar regions</a:t>
            </a:r>
          </a:p>
          <a:p>
            <a:pPr eaLnBrk="1" hangingPunct="1">
              <a:spcBef>
                <a:spcPct val="50000"/>
              </a:spcBef>
            </a:pPr>
            <a:endParaRPr lang="en-US" dirty="0"/>
          </a:p>
        </p:txBody>
      </p:sp>
      <p:pic>
        <p:nvPicPr>
          <p:cNvPr id="6" name="Picture 23" descr="See Explanation.  Clicking on the picture will download&#10; the highest resolution version availab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33600"/>
            <a:ext cx="21336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26"/>
          <p:cNvSpPr>
            <a:spLocks noChangeShapeType="1"/>
          </p:cNvSpPr>
          <p:nvPr/>
        </p:nvSpPr>
        <p:spPr bwMode="auto">
          <a:xfrm>
            <a:off x="3048000" y="0"/>
            <a:ext cx="0" cy="6858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2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3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3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5900675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55</a:t>
            </a:fld>
            <a:endParaRPr lang="en-NZ"/>
          </a:p>
        </p:txBody>
      </p:sp>
      <p:sp>
        <p:nvSpPr>
          <p:cNvPr id="4" name="Rectangle 22"/>
          <p:cNvSpPr>
            <a:spLocks noChangeArrowheads="1"/>
          </p:cNvSpPr>
          <p:nvPr/>
        </p:nvSpPr>
        <p:spPr bwMode="auto">
          <a:xfrm>
            <a:off x="0" y="0"/>
            <a:ext cx="3276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Text Box 18"/>
          <p:cNvSpPr txBox="1">
            <a:spLocks noChangeArrowheads="1"/>
          </p:cNvSpPr>
          <p:nvPr/>
        </p:nvSpPr>
        <p:spPr bwMode="auto">
          <a:xfrm>
            <a:off x="3962400" y="76200"/>
            <a:ext cx="5029200" cy="636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Venus</a:t>
            </a:r>
          </a:p>
          <a:p>
            <a:pPr eaLnBrk="1" hangingPunct="1">
              <a:spcBef>
                <a:spcPct val="50000"/>
              </a:spcBef>
            </a:pPr>
            <a:r>
              <a:rPr lang="en-NZ" dirty="0">
                <a:latin typeface="+mn-lt"/>
              </a:rPr>
              <a:t>Radius (Earth </a:t>
            </a:r>
            <a:r>
              <a:rPr lang="en-NZ" b="1" dirty="0">
                <a:latin typeface="+mn-lt"/>
              </a:rPr>
              <a:t>1</a:t>
            </a:r>
            <a:r>
              <a:rPr lang="en-NZ" dirty="0">
                <a:latin typeface="+mn-lt"/>
              </a:rPr>
              <a:t>:0.95)</a:t>
            </a:r>
          </a:p>
          <a:p>
            <a:pPr eaLnBrk="1" hangingPunct="1">
              <a:spcBef>
                <a:spcPct val="50000"/>
              </a:spcBef>
            </a:pPr>
            <a:r>
              <a:rPr lang="en-NZ" dirty="0">
                <a:latin typeface="+mn-lt"/>
              </a:rPr>
              <a:t>Distance from Sun AU (Earth </a:t>
            </a:r>
            <a:r>
              <a:rPr lang="en-NZ" b="1" dirty="0">
                <a:latin typeface="+mn-lt"/>
              </a:rPr>
              <a:t>1</a:t>
            </a:r>
            <a:r>
              <a:rPr lang="en-NZ" dirty="0">
                <a:latin typeface="+mn-lt"/>
              </a:rPr>
              <a:t>:0.72)</a:t>
            </a:r>
          </a:p>
          <a:p>
            <a:pPr eaLnBrk="1" hangingPunct="1">
              <a:spcBef>
                <a:spcPct val="50000"/>
              </a:spcBef>
            </a:pPr>
            <a:r>
              <a:rPr lang="en-NZ" dirty="0">
                <a:latin typeface="+mn-lt"/>
              </a:rPr>
              <a:t>Spin (day) 243 days - Retrograde</a:t>
            </a:r>
          </a:p>
          <a:p>
            <a:pPr eaLnBrk="1" hangingPunct="1">
              <a:spcBef>
                <a:spcPct val="50000"/>
              </a:spcBef>
            </a:pPr>
            <a:r>
              <a:rPr lang="en-NZ" dirty="0">
                <a:latin typeface="+mn-lt"/>
              </a:rPr>
              <a:t>Orbit (year) 224.7 days</a:t>
            </a:r>
          </a:p>
          <a:p>
            <a:pPr eaLnBrk="1" hangingPunct="1">
              <a:spcBef>
                <a:spcPct val="50000"/>
              </a:spcBef>
            </a:pPr>
            <a:r>
              <a:rPr lang="en-NZ" dirty="0">
                <a:latin typeface="+mn-lt"/>
              </a:rPr>
              <a:t>Mass (Earth </a:t>
            </a:r>
            <a:r>
              <a:rPr lang="en-NZ" b="1" dirty="0">
                <a:latin typeface="+mn-lt"/>
              </a:rPr>
              <a:t>1</a:t>
            </a:r>
            <a:r>
              <a:rPr lang="en-NZ" dirty="0">
                <a:latin typeface="+mn-lt"/>
              </a:rPr>
              <a:t>:0.82)</a:t>
            </a:r>
          </a:p>
          <a:p>
            <a:pPr eaLnBrk="1" hangingPunct="1">
              <a:spcBef>
                <a:spcPct val="50000"/>
              </a:spcBef>
            </a:pPr>
            <a:r>
              <a:rPr lang="en-NZ" dirty="0">
                <a:latin typeface="+mn-lt"/>
              </a:rPr>
              <a:t>Average Surface temperature </a:t>
            </a:r>
            <a:r>
              <a:rPr lang="en-US" dirty="0">
                <a:latin typeface="+mn-lt"/>
              </a:rPr>
              <a:t>460°C</a:t>
            </a:r>
          </a:p>
          <a:p>
            <a:pPr eaLnBrk="1" hangingPunct="1">
              <a:spcBef>
                <a:spcPct val="50000"/>
              </a:spcBef>
            </a:pPr>
            <a:r>
              <a:rPr lang="en-NZ" dirty="0">
                <a:latin typeface="+mn-lt"/>
              </a:rPr>
              <a:t>Moons 0</a:t>
            </a:r>
          </a:p>
          <a:p>
            <a:pPr eaLnBrk="1" hangingPunct="1">
              <a:spcBef>
                <a:spcPct val="50000"/>
              </a:spcBef>
            </a:pPr>
            <a:r>
              <a:rPr lang="en-NZ" dirty="0">
                <a:latin typeface="+mn-lt"/>
              </a:rPr>
              <a:t>Gravity (Earth </a:t>
            </a:r>
            <a:r>
              <a:rPr lang="en-NZ" b="1" dirty="0">
                <a:latin typeface="+mn-lt"/>
              </a:rPr>
              <a:t>1</a:t>
            </a:r>
            <a:r>
              <a:rPr lang="en-NZ" dirty="0">
                <a:latin typeface="+mn-lt"/>
              </a:rPr>
              <a:t>:0.98)</a:t>
            </a:r>
          </a:p>
          <a:p>
            <a:pPr eaLnBrk="1" hangingPunct="1">
              <a:spcBef>
                <a:spcPct val="50000"/>
              </a:spcBef>
            </a:pPr>
            <a:r>
              <a:rPr lang="en-US" dirty="0">
                <a:latin typeface="+mn-lt"/>
              </a:rPr>
              <a:t>The surface pressure is 96 times that on the Earth—more dense than water; the atmosphere of the planet consists almost wholly of carbon dioxide (CO2). The cloud base is at 50 km and the cloud particles are mostly concentrated sulfuric acid. </a:t>
            </a:r>
            <a:r>
              <a:rPr lang="en-US" dirty="0" smtClean="0">
                <a:latin typeface="+mn-lt"/>
              </a:rPr>
              <a:t>Venus</a:t>
            </a:r>
            <a:r>
              <a:rPr lang="en-US" dirty="0">
                <a:latin typeface="+mn-lt"/>
              </a:rPr>
              <a:t> rotates very slowly on its axis, and the direction is retrograde (opposite to that of the Earth).  </a:t>
            </a:r>
          </a:p>
        </p:txBody>
      </p:sp>
      <p:sp>
        <p:nvSpPr>
          <p:cNvPr id="6" name="Text Box 23"/>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24"/>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25"/>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9" name="Picture 27" descr="planet_venus"/>
          <p:cNvPicPr>
            <a:picLocks noChangeAspect="1" noChangeArrowheads="1"/>
          </p:cNvPicPr>
          <p:nvPr/>
        </p:nvPicPr>
        <p:blipFill>
          <a:blip r:embed="rId2">
            <a:extLst>
              <a:ext uri="{28A0092B-C50C-407E-A947-70E740481C1C}">
                <a14:useLocalDpi xmlns:a14="http://schemas.microsoft.com/office/drawing/2010/main" val="0"/>
              </a:ext>
            </a:extLst>
          </a:blip>
          <a:srcRect l="3641" t="6641" r="5283" b="7205"/>
          <a:stretch>
            <a:fillRect/>
          </a:stretch>
        </p:blipFill>
        <p:spPr bwMode="auto">
          <a:xfrm>
            <a:off x="152400" y="1981200"/>
            <a:ext cx="29718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852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56</a:t>
            </a:fld>
            <a:endParaRPr lang="en-NZ"/>
          </a:p>
        </p:txBody>
      </p:sp>
      <p:sp>
        <p:nvSpPr>
          <p:cNvPr id="4" name="Text Box 17"/>
          <p:cNvSpPr txBox="1">
            <a:spLocks noChangeArrowheads="1"/>
          </p:cNvSpPr>
          <p:nvPr/>
        </p:nvSpPr>
        <p:spPr bwMode="auto">
          <a:xfrm>
            <a:off x="3657600" y="228600"/>
            <a:ext cx="50292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Earth</a:t>
            </a:r>
          </a:p>
          <a:p>
            <a:pPr eaLnBrk="1" hangingPunct="1">
              <a:spcBef>
                <a:spcPct val="50000"/>
              </a:spcBef>
            </a:pPr>
            <a:r>
              <a:rPr lang="en-NZ" dirty="0">
                <a:latin typeface="+mn-lt"/>
              </a:rPr>
              <a:t>Radius 6,378km</a:t>
            </a:r>
          </a:p>
          <a:p>
            <a:pPr eaLnBrk="1" hangingPunct="1">
              <a:spcBef>
                <a:spcPct val="50000"/>
              </a:spcBef>
            </a:pPr>
            <a:r>
              <a:rPr lang="en-NZ" dirty="0">
                <a:latin typeface="+mn-lt"/>
              </a:rPr>
              <a:t>Distance from Sun (AU=1)149,600,00km</a:t>
            </a:r>
          </a:p>
          <a:p>
            <a:pPr eaLnBrk="1" hangingPunct="1">
              <a:spcBef>
                <a:spcPct val="50000"/>
              </a:spcBef>
            </a:pPr>
            <a:r>
              <a:rPr lang="en-NZ" dirty="0">
                <a:latin typeface="+mn-lt"/>
              </a:rPr>
              <a:t>Spin (day) 23.93 hours</a:t>
            </a:r>
          </a:p>
          <a:p>
            <a:pPr eaLnBrk="1" hangingPunct="1">
              <a:spcBef>
                <a:spcPct val="50000"/>
              </a:spcBef>
            </a:pPr>
            <a:r>
              <a:rPr lang="en-NZ" dirty="0">
                <a:latin typeface="+mn-lt"/>
              </a:rPr>
              <a:t>Orbit (year) 365.26 days</a:t>
            </a:r>
          </a:p>
          <a:p>
            <a:pPr eaLnBrk="1" hangingPunct="1">
              <a:spcBef>
                <a:spcPct val="50000"/>
              </a:spcBef>
            </a:pPr>
            <a:r>
              <a:rPr lang="en-NZ" dirty="0">
                <a:latin typeface="+mn-lt"/>
              </a:rPr>
              <a:t>Average Surface temperature </a:t>
            </a:r>
            <a:r>
              <a:rPr lang="en-US" dirty="0">
                <a:latin typeface="+mn-lt"/>
              </a:rPr>
              <a:t>15°C</a:t>
            </a:r>
          </a:p>
          <a:p>
            <a:pPr eaLnBrk="1" hangingPunct="1">
              <a:spcBef>
                <a:spcPct val="50000"/>
              </a:spcBef>
            </a:pPr>
            <a:r>
              <a:rPr lang="en-NZ" dirty="0">
                <a:latin typeface="+mn-lt"/>
              </a:rPr>
              <a:t>Moons 1</a:t>
            </a:r>
          </a:p>
          <a:p>
            <a:pPr eaLnBrk="1" hangingPunct="1">
              <a:spcBef>
                <a:spcPct val="50000"/>
              </a:spcBef>
            </a:pPr>
            <a:r>
              <a:rPr lang="en-NZ" dirty="0">
                <a:latin typeface="+mn-lt"/>
              </a:rPr>
              <a:t>Gravity 9.8ms</a:t>
            </a:r>
            <a:r>
              <a:rPr lang="en-NZ" baseline="30000" dirty="0">
                <a:latin typeface="+mn-lt"/>
              </a:rPr>
              <a:t>-2</a:t>
            </a:r>
            <a:endParaRPr lang="en-NZ" dirty="0">
              <a:latin typeface="+mn-lt"/>
            </a:endParaRPr>
          </a:p>
          <a:p>
            <a:pPr eaLnBrk="1" hangingPunct="1">
              <a:spcBef>
                <a:spcPct val="50000"/>
              </a:spcBef>
            </a:pPr>
            <a:r>
              <a:rPr lang="en-US" dirty="0">
                <a:latin typeface="+mn-lt"/>
              </a:rPr>
              <a:t>The Earth and its satellite, the Moon, also move together in an elliptical orbit about the Sun. The eccentricity of the orbit is slight, so that the orbit is virtually circular.  </a:t>
            </a:r>
            <a:r>
              <a:rPr lang="en-US" dirty="0" smtClean="0">
                <a:latin typeface="+mn-lt"/>
              </a:rPr>
              <a:t>There </a:t>
            </a:r>
            <a:r>
              <a:rPr lang="en-US" dirty="0">
                <a:latin typeface="+mn-lt"/>
              </a:rPr>
              <a:t>are other components of the total motion of the Earth: these include the </a:t>
            </a:r>
            <a:r>
              <a:rPr lang="en-US" b="1" dirty="0">
                <a:latin typeface="+mn-lt"/>
              </a:rPr>
              <a:t>precession </a:t>
            </a:r>
            <a:r>
              <a:rPr lang="en-US" dirty="0">
                <a:latin typeface="+mn-lt"/>
              </a:rPr>
              <a:t>of the equinoxes </a:t>
            </a:r>
            <a:r>
              <a:rPr lang="en-US" dirty="0" smtClean="0">
                <a:latin typeface="+mn-lt"/>
              </a:rPr>
              <a:t>(change in direction of tilt) and </a:t>
            </a:r>
            <a:r>
              <a:rPr lang="en-US" b="1" dirty="0">
                <a:latin typeface="+mn-lt"/>
              </a:rPr>
              <a:t>nutation</a:t>
            </a:r>
            <a:r>
              <a:rPr lang="en-US" dirty="0">
                <a:latin typeface="+mn-lt"/>
              </a:rPr>
              <a:t>, a periodic variation in the </a:t>
            </a:r>
            <a:r>
              <a:rPr lang="en-US" dirty="0" smtClean="0">
                <a:latin typeface="+mn-lt"/>
              </a:rPr>
              <a:t>tilt </a:t>
            </a:r>
            <a:r>
              <a:rPr lang="en-US" dirty="0">
                <a:latin typeface="+mn-lt"/>
              </a:rPr>
              <a:t>of the Earth’s axis caused by the gravitational pulls of the Sun and Moon. </a:t>
            </a:r>
          </a:p>
        </p:txBody>
      </p:sp>
      <p:sp>
        <p:nvSpPr>
          <p:cNvPr id="5" name="Rectangle 20"/>
          <p:cNvSpPr>
            <a:spLocks noChangeArrowheads="1"/>
          </p:cNvSpPr>
          <p:nvPr/>
        </p:nvSpPr>
        <p:spPr bwMode="auto">
          <a:xfrm>
            <a:off x="0" y="0"/>
            <a:ext cx="3200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6" name="Picture 19" descr="eartha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28686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22"/>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23"/>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12170698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57</a:t>
            </a:fld>
            <a:endParaRPr lang="en-NZ"/>
          </a:p>
        </p:txBody>
      </p:sp>
      <p:sp>
        <p:nvSpPr>
          <p:cNvPr id="4" name="Text Box 15"/>
          <p:cNvSpPr txBox="1">
            <a:spLocks noChangeArrowheads="1"/>
          </p:cNvSpPr>
          <p:nvPr/>
        </p:nvSpPr>
        <p:spPr bwMode="auto">
          <a:xfrm>
            <a:off x="3505200" y="228600"/>
            <a:ext cx="5486400"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Mars</a:t>
            </a:r>
          </a:p>
          <a:p>
            <a:pPr eaLnBrk="1" hangingPunct="1">
              <a:spcBef>
                <a:spcPct val="50000"/>
              </a:spcBef>
            </a:pPr>
            <a:r>
              <a:rPr lang="en-NZ" dirty="0">
                <a:latin typeface="+mn-lt"/>
              </a:rPr>
              <a:t>Radius (Earth </a:t>
            </a:r>
            <a:r>
              <a:rPr lang="en-NZ" b="1" dirty="0">
                <a:latin typeface="+mn-lt"/>
              </a:rPr>
              <a:t>1</a:t>
            </a:r>
            <a:r>
              <a:rPr lang="en-NZ" dirty="0">
                <a:latin typeface="+mn-lt"/>
              </a:rPr>
              <a:t>:0.53)</a:t>
            </a:r>
          </a:p>
          <a:p>
            <a:pPr eaLnBrk="1" hangingPunct="1">
              <a:spcBef>
                <a:spcPct val="50000"/>
              </a:spcBef>
            </a:pPr>
            <a:r>
              <a:rPr lang="en-NZ" dirty="0">
                <a:latin typeface="+mn-lt"/>
              </a:rPr>
              <a:t>Distance from Sun AU (Earth </a:t>
            </a:r>
            <a:r>
              <a:rPr lang="en-NZ" b="1" dirty="0">
                <a:latin typeface="+mn-lt"/>
              </a:rPr>
              <a:t>1</a:t>
            </a:r>
            <a:r>
              <a:rPr lang="en-NZ" dirty="0">
                <a:latin typeface="+mn-lt"/>
              </a:rPr>
              <a:t>:1.52)</a:t>
            </a:r>
          </a:p>
          <a:p>
            <a:pPr eaLnBrk="1" hangingPunct="1">
              <a:spcBef>
                <a:spcPct val="50000"/>
              </a:spcBef>
            </a:pPr>
            <a:r>
              <a:rPr lang="en-NZ" dirty="0">
                <a:latin typeface="+mn-lt"/>
              </a:rPr>
              <a:t>Spin (day) 24.6 hours</a:t>
            </a:r>
          </a:p>
          <a:p>
            <a:pPr eaLnBrk="1" hangingPunct="1">
              <a:spcBef>
                <a:spcPct val="50000"/>
              </a:spcBef>
            </a:pPr>
            <a:r>
              <a:rPr lang="en-NZ" dirty="0">
                <a:latin typeface="+mn-lt"/>
              </a:rPr>
              <a:t>Orbit (year) 686.9 days</a:t>
            </a:r>
          </a:p>
          <a:p>
            <a:pPr eaLnBrk="1" hangingPunct="1">
              <a:spcBef>
                <a:spcPct val="50000"/>
              </a:spcBef>
            </a:pPr>
            <a:r>
              <a:rPr lang="en-NZ" dirty="0">
                <a:latin typeface="+mn-lt"/>
              </a:rPr>
              <a:t>Mass (Earth </a:t>
            </a:r>
            <a:r>
              <a:rPr lang="en-NZ" b="1" dirty="0">
                <a:latin typeface="+mn-lt"/>
              </a:rPr>
              <a:t>1</a:t>
            </a:r>
            <a:r>
              <a:rPr lang="en-NZ" dirty="0">
                <a:latin typeface="+mn-lt"/>
              </a:rPr>
              <a:t>:0.11)</a:t>
            </a:r>
          </a:p>
          <a:p>
            <a:pPr eaLnBrk="1" hangingPunct="1">
              <a:spcBef>
                <a:spcPct val="50000"/>
              </a:spcBef>
            </a:pPr>
            <a:r>
              <a:rPr lang="en-NZ" dirty="0">
                <a:latin typeface="+mn-lt"/>
              </a:rPr>
              <a:t>Average Surface temperature -87</a:t>
            </a:r>
            <a:r>
              <a:rPr lang="en-US" dirty="0">
                <a:latin typeface="+mn-lt"/>
              </a:rPr>
              <a:t>°C to 17°C</a:t>
            </a:r>
          </a:p>
          <a:p>
            <a:pPr eaLnBrk="1" hangingPunct="1">
              <a:spcBef>
                <a:spcPct val="50000"/>
              </a:spcBef>
            </a:pPr>
            <a:r>
              <a:rPr lang="en-NZ" dirty="0">
                <a:latin typeface="+mn-lt"/>
              </a:rPr>
              <a:t>Moons 2</a:t>
            </a:r>
          </a:p>
          <a:p>
            <a:pPr eaLnBrk="1" hangingPunct="1">
              <a:spcBef>
                <a:spcPct val="50000"/>
              </a:spcBef>
            </a:pPr>
            <a:r>
              <a:rPr lang="en-NZ" dirty="0">
                <a:latin typeface="+mn-lt"/>
              </a:rPr>
              <a:t>Gravity (Earth </a:t>
            </a:r>
            <a:r>
              <a:rPr lang="en-NZ" b="1" dirty="0">
                <a:latin typeface="+mn-lt"/>
              </a:rPr>
              <a:t>1</a:t>
            </a:r>
            <a:r>
              <a:rPr lang="en-NZ" dirty="0">
                <a:latin typeface="+mn-lt"/>
              </a:rPr>
              <a:t>:0.38)</a:t>
            </a:r>
          </a:p>
          <a:p>
            <a:pPr eaLnBrk="1" hangingPunct="1">
              <a:spcBef>
                <a:spcPct val="50000"/>
              </a:spcBef>
            </a:pPr>
            <a:r>
              <a:rPr lang="en-US" dirty="0">
                <a:latin typeface="+mn-lt"/>
              </a:rPr>
              <a:t>Mars has two small, heavily cratered </a:t>
            </a:r>
            <a:r>
              <a:rPr lang="en-US" dirty="0" smtClean="0">
                <a:latin typeface="+mn-lt"/>
              </a:rPr>
              <a:t>moons</a:t>
            </a:r>
            <a:r>
              <a:rPr lang="en-US" dirty="0">
                <a:latin typeface="+mn-lt"/>
              </a:rPr>
              <a:t>, </a:t>
            </a:r>
            <a:r>
              <a:rPr lang="en-US" dirty="0" err="1">
                <a:latin typeface="+mn-lt"/>
              </a:rPr>
              <a:t>Phobos</a:t>
            </a:r>
            <a:r>
              <a:rPr lang="en-US" dirty="0">
                <a:latin typeface="+mn-lt"/>
              </a:rPr>
              <a:t> and </a:t>
            </a:r>
            <a:r>
              <a:rPr lang="en-US" dirty="0" err="1">
                <a:latin typeface="+mn-lt"/>
              </a:rPr>
              <a:t>Deimos</a:t>
            </a:r>
            <a:r>
              <a:rPr lang="en-US" dirty="0">
                <a:latin typeface="+mn-lt"/>
              </a:rPr>
              <a:t>, which some astronomers consider to be asteroid-like objects captured by the planet very early in its history. </a:t>
            </a:r>
            <a:r>
              <a:rPr lang="en-US" dirty="0" smtClean="0">
                <a:latin typeface="+mn-lt"/>
              </a:rPr>
              <a:t>The </a:t>
            </a:r>
            <a:r>
              <a:rPr lang="en-US" dirty="0">
                <a:latin typeface="+mn-lt"/>
              </a:rPr>
              <a:t>reddish </a:t>
            </a:r>
            <a:r>
              <a:rPr lang="en-US" dirty="0" err="1">
                <a:latin typeface="+mn-lt"/>
              </a:rPr>
              <a:t>colour</a:t>
            </a:r>
            <a:r>
              <a:rPr lang="en-US" dirty="0">
                <a:latin typeface="+mn-lt"/>
              </a:rPr>
              <a:t> of the planet results from its heavily oxidized, or rusted, surface. Conspicuous bright caps, composed of frozen water and CO2, mark the planet’s polar regions.  </a:t>
            </a:r>
          </a:p>
        </p:txBody>
      </p:sp>
      <p:sp>
        <p:nvSpPr>
          <p:cNvPr id="5" name="Rectangle 18"/>
          <p:cNvSpPr>
            <a:spLocks noChangeArrowheads="1"/>
          </p:cNvSpPr>
          <p:nvPr/>
        </p:nvSpPr>
        <p:spPr bwMode="auto">
          <a:xfrm>
            <a:off x="0" y="0"/>
            <a:ext cx="33528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6" name="Picture 17" descr="mars-gr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9"/>
          <p:cNvSpPr>
            <a:spLocks noChangeArrowheads="1"/>
          </p:cNvSpPr>
          <p:nvPr/>
        </p:nvSpPr>
        <p:spPr bwMode="auto">
          <a:xfrm>
            <a:off x="0" y="4495800"/>
            <a:ext cx="838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Text Box 2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2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2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35768990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58</a:t>
            </a:fld>
            <a:endParaRPr lang="en-NZ"/>
          </a:p>
        </p:txBody>
      </p:sp>
      <p:pic>
        <p:nvPicPr>
          <p:cNvPr id="4" name="Picture 5" descr="ruler"/>
          <p:cNvPicPr>
            <a:picLocks noChangeAspect="1" noChangeArrowheads="1"/>
          </p:cNvPicPr>
          <p:nvPr/>
        </p:nvPicPr>
        <p:blipFill>
          <a:blip r:embed="rId2">
            <a:extLst>
              <a:ext uri="{28A0092B-C50C-407E-A947-70E740481C1C}">
                <a14:useLocalDpi xmlns:a14="http://schemas.microsoft.com/office/drawing/2010/main" val="0"/>
              </a:ext>
            </a:extLst>
          </a:blip>
          <a:srcRect l="39420" t="24590" r="49571" b="55113"/>
          <a:stretch>
            <a:fillRect/>
          </a:stretch>
        </p:blipFill>
        <p:spPr bwMode="auto">
          <a:xfrm>
            <a:off x="-30163" y="1676400"/>
            <a:ext cx="41449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0" y="0"/>
            <a:ext cx="4114800" cy="1676400"/>
          </a:xfrm>
          <a:prstGeom prst="rect">
            <a:avLst/>
          </a:prstGeom>
          <a:solidFill>
            <a:srgbClr val="2121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Rectangle 7"/>
          <p:cNvSpPr>
            <a:spLocks noChangeArrowheads="1"/>
          </p:cNvSpPr>
          <p:nvPr/>
        </p:nvSpPr>
        <p:spPr bwMode="auto">
          <a:xfrm>
            <a:off x="0" y="5410200"/>
            <a:ext cx="4114800" cy="1447800"/>
          </a:xfrm>
          <a:prstGeom prst="rect">
            <a:avLst/>
          </a:prstGeom>
          <a:solidFill>
            <a:srgbClr val="131313"/>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Line 9"/>
          <p:cNvSpPr>
            <a:spLocks noChangeShapeType="1"/>
          </p:cNvSpPr>
          <p:nvPr/>
        </p:nvSpPr>
        <p:spPr bwMode="auto">
          <a:xfrm>
            <a:off x="4114800" y="0"/>
            <a:ext cx="0" cy="6858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11"/>
          <p:cNvSpPr txBox="1">
            <a:spLocks noChangeArrowheads="1"/>
          </p:cNvSpPr>
          <p:nvPr/>
        </p:nvSpPr>
        <p:spPr bwMode="auto">
          <a:xfrm>
            <a:off x="4191000" y="0"/>
            <a:ext cx="45720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Jupiter</a:t>
            </a:r>
          </a:p>
          <a:p>
            <a:pPr eaLnBrk="1" hangingPunct="1">
              <a:spcBef>
                <a:spcPct val="50000"/>
              </a:spcBef>
            </a:pPr>
            <a:r>
              <a:rPr lang="en-NZ" dirty="0">
                <a:latin typeface="+mn-lt"/>
              </a:rPr>
              <a:t>Radius (Earth </a:t>
            </a:r>
            <a:r>
              <a:rPr lang="en-NZ" b="1" dirty="0">
                <a:latin typeface="+mn-lt"/>
              </a:rPr>
              <a:t>1</a:t>
            </a:r>
            <a:r>
              <a:rPr lang="en-NZ" dirty="0">
                <a:latin typeface="+mn-lt"/>
              </a:rPr>
              <a:t>:11.2)</a:t>
            </a:r>
          </a:p>
          <a:p>
            <a:pPr eaLnBrk="1" hangingPunct="1">
              <a:spcBef>
                <a:spcPct val="50000"/>
              </a:spcBef>
            </a:pPr>
            <a:r>
              <a:rPr lang="en-NZ" dirty="0">
                <a:latin typeface="+mn-lt"/>
              </a:rPr>
              <a:t>Distance from Sun AU (Earth </a:t>
            </a:r>
            <a:r>
              <a:rPr lang="en-NZ" b="1" dirty="0">
                <a:latin typeface="+mn-lt"/>
              </a:rPr>
              <a:t>1</a:t>
            </a:r>
            <a:r>
              <a:rPr lang="en-NZ" dirty="0">
                <a:latin typeface="+mn-lt"/>
              </a:rPr>
              <a:t>:5.2)</a:t>
            </a:r>
          </a:p>
          <a:p>
            <a:pPr eaLnBrk="1" hangingPunct="1">
              <a:spcBef>
                <a:spcPct val="50000"/>
              </a:spcBef>
            </a:pPr>
            <a:r>
              <a:rPr lang="en-NZ" dirty="0">
                <a:latin typeface="+mn-lt"/>
              </a:rPr>
              <a:t>Spin (day) 9.9 hours</a:t>
            </a:r>
          </a:p>
          <a:p>
            <a:pPr eaLnBrk="1" hangingPunct="1">
              <a:spcBef>
                <a:spcPct val="50000"/>
              </a:spcBef>
            </a:pPr>
            <a:r>
              <a:rPr lang="en-NZ" dirty="0">
                <a:latin typeface="+mn-lt"/>
              </a:rPr>
              <a:t>Orbit (year) 11.9 years</a:t>
            </a:r>
          </a:p>
          <a:p>
            <a:pPr eaLnBrk="1" hangingPunct="1">
              <a:spcBef>
                <a:spcPct val="50000"/>
              </a:spcBef>
            </a:pPr>
            <a:r>
              <a:rPr lang="en-NZ" dirty="0">
                <a:latin typeface="+mn-lt"/>
              </a:rPr>
              <a:t>Mass (Earth </a:t>
            </a:r>
            <a:r>
              <a:rPr lang="en-NZ" b="1" dirty="0">
                <a:latin typeface="+mn-lt"/>
              </a:rPr>
              <a:t>1</a:t>
            </a:r>
            <a:r>
              <a:rPr lang="en-NZ" dirty="0">
                <a:latin typeface="+mn-lt"/>
              </a:rPr>
              <a:t>:318)</a:t>
            </a:r>
          </a:p>
          <a:p>
            <a:pPr eaLnBrk="1" hangingPunct="1">
              <a:spcBef>
                <a:spcPct val="50000"/>
              </a:spcBef>
            </a:pPr>
            <a:r>
              <a:rPr lang="en-NZ" dirty="0">
                <a:latin typeface="+mn-lt"/>
              </a:rPr>
              <a:t>Cloud top temperature -125</a:t>
            </a:r>
            <a:r>
              <a:rPr lang="en-US" dirty="0">
                <a:latin typeface="+mn-lt"/>
              </a:rPr>
              <a:t>°C</a:t>
            </a:r>
          </a:p>
          <a:p>
            <a:pPr eaLnBrk="1" hangingPunct="1">
              <a:spcBef>
                <a:spcPct val="50000"/>
              </a:spcBef>
            </a:pPr>
            <a:r>
              <a:rPr lang="en-NZ" dirty="0">
                <a:latin typeface="+mn-lt"/>
              </a:rPr>
              <a:t>Moons 16</a:t>
            </a:r>
          </a:p>
          <a:p>
            <a:pPr eaLnBrk="1" hangingPunct="1">
              <a:spcBef>
                <a:spcPct val="50000"/>
              </a:spcBef>
            </a:pPr>
            <a:r>
              <a:rPr lang="en-NZ" dirty="0">
                <a:latin typeface="+mn-lt"/>
              </a:rPr>
              <a:t>Gravity (Earth </a:t>
            </a:r>
            <a:r>
              <a:rPr lang="en-NZ" b="1" dirty="0">
                <a:latin typeface="+mn-lt"/>
              </a:rPr>
              <a:t>1</a:t>
            </a:r>
            <a:r>
              <a:rPr lang="en-NZ" dirty="0">
                <a:latin typeface="+mn-lt"/>
              </a:rPr>
              <a:t>:2.34)</a:t>
            </a:r>
          </a:p>
          <a:p>
            <a:pPr eaLnBrk="1" hangingPunct="1">
              <a:spcBef>
                <a:spcPct val="50000"/>
              </a:spcBef>
            </a:pPr>
            <a:r>
              <a:rPr lang="en-US" dirty="0">
                <a:latin typeface="+mn-lt"/>
              </a:rPr>
              <a:t>Jupiter’s composition is very similar to that of the </a:t>
            </a:r>
            <a:r>
              <a:rPr lang="en-US" dirty="0" smtClean="0">
                <a:latin typeface="+mn-lt"/>
              </a:rPr>
              <a:t>original gas </a:t>
            </a:r>
            <a:r>
              <a:rPr lang="en-US" dirty="0">
                <a:latin typeface="+mn-lt"/>
              </a:rPr>
              <a:t>cloud from which the solar system formed—a composition that survives in today’s Sun. The proportion of helium is about 24 per cent, close to the amount in the Sun. Proportions of heavier elements, such as carbon, nitrogen, and </a:t>
            </a:r>
            <a:r>
              <a:rPr lang="en-US" dirty="0" smtClean="0">
                <a:latin typeface="+mn-lt"/>
              </a:rPr>
              <a:t>sulfur </a:t>
            </a:r>
            <a:r>
              <a:rPr lang="en-US" dirty="0">
                <a:latin typeface="+mn-lt"/>
              </a:rPr>
              <a:t>have been increased by billions of years of bombardment by meteoroids and comets.</a:t>
            </a:r>
            <a:endParaRPr lang="en-US" b="1" dirty="0">
              <a:latin typeface="+mn-lt"/>
            </a:endParaRPr>
          </a:p>
        </p:txBody>
      </p:sp>
    </p:spTree>
    <p:extLst>
      <p:ext uri="{BB962C8B-B14F-4D97-AF65-F5344CB8AC3E}">
        <p14:creationId xmlns:p14="http://schemas.microsoft.com/office/powerpoint/2010/main" val="17269171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59</a:t>
            </a:fld>
            <a:endParaRPr lang="en-NZ"/>
          </a:p>
        </p:txBody>
      </p:sp>
      <p:pic>
        <p:nvPicPr>
          <p:cNvPr id="4" name="Picture 12" descr="ruler"/>
          <p:cNvPicPr>
            <a:picLocks noChangeAspect="1" noChangeArrowheads="1"/>
          </p:cNvPicPr>
          <p:nvPr/>
        </p:nvPicPr>
        <p:blipFill>
          <a:blip r:embed="rId2">
            <a:extLst>
              <a:ext uri="{28A0092B-C50C-407E-A947-70E740481C1C}">
                <a14:useLocalDpi xmlns:a14="http://schemas.microsoft.com/office/drawing/2010/main" val="0"/>
              </a:ext>
            </a:extLst>
          </a:blip>
          <a:srcRect l="56520" t="30000" r="24423" b="50833"/>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p:cNvSpPr txBox="1">
            <a:spLocks noChangeArrowheads="1"/>
          </p:cNvSpPr>
          <p:nvPr/>
        </p:nvSpPr>
        <p:spPr bwMode="auto">
          <a:xfrm>
            <a:off x="3581400" y="0"/>
            <a:ext cx="54102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Saturn</a:t>
            </a:r>
          </a:p>
          <a:p>
            <a:pPr eaLnBrk="1" hangingPunct="1">
              <a:spcBef>
                <a:spcPct val="50000"/>
              </a:spcBef>
            </a:pPr>
            <a:r>
              <a:rPr lang="en-NZ" dirty="0">
                <a:latin typeface="+mn-lt"/>
              </a:rPr>
              <a:t>Radius (Earth </a:t>
            </a:r>
            <a:r>
              <a:rPr lang="en-NZ" b="1" dirty="0">
                <a:latin typeface="+mn-lt"/>
              </a:rPr>
              <a:t>1</a:t>
            </a:r>
            <a:r>
              <a:rPr lang="en-NZ" dirty="0">
                <a:latin typeface="+mn-lt"/>
              </a:rPr>
              <a:t>:9.42)</a:t>
            </a:r>
          </a:p>
          <a:p>
            <a:pPr eaLnBrk="1" hangingPunct="1">
              <a:spcBef>
                <a:spcPct val="50000"/>
              </a:spcBef>
            </a:pPr>
            <a:r>
              <a:rPr lang="en-NZ" dirty="0">
                <a:latin typeface="+mn-lt"/>
              </a:rPr>
              <a:t>Distance from Sun AU (Earth </a:t>
            </a:r>
            <a:r>
              <a:rPr lang="en-NZ" b="1" dirty="0">
                <a:latin typeface="+mn-lt"/>
              </a:rPr>
              <a:t>1</a:t>
            </a:r>
            <a:r>
              <a:rPr lang="en-NZ" dirty="0">
                <a:latin typeface="+mn-lt"/>
              </a:rPr>
              <a:t>:9.54)</a:t>
            </a:r>
          </a:p>
          <a:p>
            <a:pPr eaLnBrk="1" hangingPunct="1">
              <a:spcBef>
                <a:spcPct val="50000"/>
              </a:spcBef>
            </a:pPr>
            <a:r>
              <a:rPr lang="en-NZ" dirty="0">
                <a:latin typeface="+mn-lt"/>
              </a:rPr>
              <a:t>Spin (day) 10.6 hours</a:t>
            </a:r>
          </a:p>
          <a:p>
            <a:pPr eaLnBrk="1" hangingPunct="1">
              <a:spcBef>
                <a:spcPct val="50000"/>
              </a:spcBef>
            </a:pPr>
            <a:r>
              <a:rPr lang="en-NZ" dirty="0">
                <a:latin typeface="+mn-lt"/>
              </a:rPr>
              <a:t>Orbit (year) 29.5 years</a:t>
            </a:r>
          </a:p>
          <a:p>
            <a:pPr eaLnBrk="1" hangingPunct="1">
              <a:spcBef>
                <a:spcPct val="50000"/>
              </a:spcBef>
            </a:pPr>
            <a:r>
              <a:rPr lang="en-NZ" dirty="0">
                <a:latin typeface="+mn-lt"/>
              </a:rPr>
              <a:t>Mass (Earth </a:t>
            </a:r>
            <a:r>
              <a:rPr lang="en-NZ" b="1" dirty="0">
                <a:latin typeface="+mn-lt"/>
              </a:rPr>
              <a:t>1</a:t>
            </a:r>
            <a:r>
              <a:rPr lang="en-NZ" dirty="0">
                <a:latin typeface="+mn-lt"/>
              </a:rPr>
              <a:t>:95)</a:t>
            </a:r>
          </a:p>
          <a:p>
            <a:pPr eaLnBrk="1" hangingPunct="1">
              <a:spcBef>
                <a:spcPct val="50000"/>
              </a:spcBef>
            </a:pPr>
            <a:r>
              <a:rPr lang="en-NZ" dirty="0">
                <a:latin typeface="+mn-lt"/>
              </a:rPr>
              <a:t>Cloud top temperature </a:t>
            </a:r>
            <a:r>
              <a:rPr lang="en-US" dirty="0">
                <a:latin typeface="+mn-lt"/>
              </a:rPr>
              <a:t>-140°C</a:t>
            </a:r>
          </a:p>
          <a:p>
            <a:pPr eaLnBrk="1" hangingPunct="1">
              <a:spcBef>
                <a:spcPct val="50000"/>
              </a:spcBef>
            </a:pPr>
            <a:r>
              <a:rPr lang="en-NZ" dirty="0">
                <a:latin typeface="+mn-lt"/>
              </a:rPr>
              <a:t>Moons at least 18</a:t>
            </a:r>
          </a:p>
          <a:p>
            <a:pPr eaLnBrk="1" hangingPunct="1">
              <a:spcBef>
                <a:spcPct val="50000"/>
              </a:spcBef>
            </a:pPr>
            <a:r>
              <a:rPr lang="en-NZ" dirty="0">
                <a:latin typeface="+mn-lt"/>
              </a:rPr>
              <a:t>Gravity (Earth </a:t>
            </a:r>
            <a:r>
              <a:rPr lang="en-NZ" b="1" dirty="0">
                <a:latin typeface="+mn-lt"/>
              </a:rPr>
              <a:t>1</a:t>
            </a:r>
            <a:r>
              <a:rPr lang="en-NZ" dirty="0">
                <a:latin typeface="+mn-lt"/>
              </a:rPr>
              <a:t>:0.93)</a:t>
            </a:r>
          </a:p>
          <a:p>
            <a:pPr eaLnBrk="1" hangingPunct="1">
              <a:spcBef>
                <a:spcPct val="50000"/>
              </a:spcBef>
            </a:pPr>
            <a:r>
              <a:rPr lang="en-US" dirty="0">
                <a:latin typeface="+mn-lt"/>
              </a:rPr>
              <a:t>The </a:t>
            </a:r>
            <a:r>
              <a:rPr lang="en-US" dirty="0" err="1" smtClean="0">
                <a:latin typeface="+mn-lt"/>
              </a:rPr>
              <a:t>avearge</a:t>
            </a:r>
            <a:r>
              <a:rPr lang="en-US" dirty="0">
                <a:latin typeface="+mn-lt"/>
              </a:rPr>
              <a:t> density of Saturn is only one eighth that of the Earth, as the planet consists mainly of hydrogen. The enormous weight of Saturn's atmosphere causes the pressure to increase rapidly towards the planet’s interior, where the hydrogen first condenses into a liquid, and is then compressed into a metallic state. The visible rings may be only 5 m thick. They are thought to consist of aggregates of rock, frozen gases, and water ice</a:t>
            </a:r>
            <a:r>
              <a:rPr lang="en-US" dirty="0"/>
              <a:t>.</a:t>
            </a:r>
          </a:p>
        </p:txBody>
      </p:sp>
    </p:spTree>
    <p:extLst>
      <p:ext uri="{BB962C8B-B14F-4D97-AF65-F5344CB8AC3E}">
        <p14:creationId xmlns:p14="http://schemas.microsoft.com/office/powerpoint/2010/main" val="1534440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3645"/>
          <a:stretch/>
        </p:blipFill>
        <p:spPr bwMode="auto">
          <a:xfrm>
            <a:off x="1" y="0"/>
            <a:ext cx="9144000" cy="685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a:t>
            </a:fld>
            <a:endParaRPr lang="en-NZ"/>
          </a:p>
        </p:txBody>
      </p:sp>
      <p:sp>
        <p:nvSpPr>
          <p:cNvPr id="4" name="TextBox 3"/>
          <p:cNvSpPr txBox="1"/>
          <p:nvPr/>
        </p:nvSpPr>
        <p:spPr>
          <a:xfrm>
            <a:off x="46754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Copernicus and his Earth centred theory</a:t>
            </a:r>
            <a:endParaRPr lang="en-NZ" sz="2000" b="1" dirty="0"/>
          </a:p>
        </p:txBody>
      </p:sp>
      <p:sp>
        <p:nvSpPr>
          <p:cNvPr id="5" name="Text Box 21"/>
          <p:cNvSpPr txBox="1">
            <a:spLocks noChangeArrowheads="1"/>
          </p:cNvSpPr>
          <p:nvPr/>
        </p:nvSpPr>
        <p:spPr bwMode="auto">
          <a:xfrm>
            <a:off x="179512" y="1052736"/>
            <a:ext cx="2627784" cy="5324535"/>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sz="2000" b="1" dirty="0">
                <a:solidFill>
                  <a:schemeClr val="bg1"/>
                </a:solidFill>
                <a:latin typeface="+mn-lt"/>
              </a:rPr>
              <a:t>Nicolaus Copernicus </a:t>
            </a:r>
            <a:r>
              <a:rPr lang="pt-BR" sz="2000" dirty="0">
                <a:solidFill>
                  <a:schemeClr val="bg1"/>
                </a:solidFill>
                <a:latin typeface="+mn-lt"/>
              </a:rPr>
              <a:t>(1473-1543</a:t>
            </a:r>
            <a:r>
              <a:rPr lang="pt-BR" sz="2000" dirty="0" smtClean="0">
                <a:solidFill>
                  <a:schemeClr val="bg1"/>
                </a:solidFill>
                <a:latin typeface="+mn-lt"/>
              </a:rPr>
              <a:t>) </a:t>
            </a:r>
            <a:r>
              <a:rPr lang="pt-BR" sz="2000" dirty="0">
                <a:solidFill>
                  <a:schemeClr val="bg1"/>
                </a:solidFill>
                <a:latin typeface="+mn-lt"/>
              </a:rPr>
              <a:t>Polish astronomer</a:t>
            </a:r>
            <a:r>
              <a:rPr lang="en-US" sz="2000" dirty="0" smtClean="0">
                <a:solidFill>
                  <a:schemeClr val="bg1"/>
                </a:solidFill>
                <a:latin typeface="+mn-lt"/>
              </a:rPr>
              <a:t> </a:t>
            </a:r>
            <a:r>
              <a:rPr lang="en-US" sz="2000" dirty="0">
                <a:solidFill>
                  <a:schemeClr val="bg1"/>
                </a:solidFill>
                <a:latin typeface="+mn-lt"/>
              </a:rPr>
              <a:t>states that the </a:t>
            </a:r>
            <a:r>
              <a:rPr lang="en-US" sz="2000" dirty="0" smtClean="0">
                <a:solidFill>
                  <a:schemeClr val="bg1"/>
                </a:solidFill>
                <a:latin typeface="+mn-lt"/>
              </a:rPr>
              <a:t>Sun </a:t>
            </a:r>
            <a:r>
              <a:rPr lang="en-US" sz="2000" dirty="0">
                <a:solidFill>
                  <a:schemeClr val="bg1"/>
                </a:solidFill>
                <a:latin typeface="+mn-lt"/>
              </a:rPr>
              <a:t>is at the </a:t>
            </a:r>
            <a:r>
              <a:rPr lang="en-US" sz="2000" dirty="0" smtClean="0">
                <a:solidFill>
                  <a:schemeClr val="bg1"/>
                </a:solidFill>
                <a:latin typeface="+mn-lt"/>
              </a:rPr>
              <a:t>center of the solar system. For many hundreds of years the rediscovered theory of Ptolemy </a:t>
            </a:r>
            <a:r>
              <a:rPr lang="en-US" sz="2000" dirty="0" smtClean="0">
                <a:solidFill>
                  <a:schemeClr val="bg1"/>
                </a:solidFill>
                <a:latin typeface="+mn-lt"/>
              </a:rPr>
              <a:t>(where </a:t>
            </a:r>
            <a:r>
              <a:rPr lang="en-US" sz="2000" dirty="0" smtClean="0">
                <a:solidFill>
                  <a:schemeClr val="bg1"/>
                </a:solidFill>
                <a:latin typeface="+mn-lt"/>
              </a:rPr>
              <a:t>the Earth was at the </a:t>
            </a:r>
            <a:r>
              <a:rPr lang="en-US" sz="2000" dirty="0" smtClean="0">
                <a:solidFill>
                  <a:schemeClr val="bg1"/>
                </a:solidFill>
                <a:latin typeface="+mn-lt"/>
              </a:rPr>
              <a:t>center) </a:t>
            </a:r>
            <a:r>
              <a:rPr lang="en-US" sz="2000" dirty="0" smtClean="0">
                <a:solidFill>
                  <a:schemeClr val="bg1"/>
                </a:solidFill>
                <a:latin typeface="+mn-lt"/>
              </a:rPr>
              <a:t>had been accepted by the </a:t>
            </a:r>
            <a:r>
              <a:rPr lang="en-US" sz="2000" dirty="0" smtClean="0">
                <a:solidFill>
                  <a:schemeClr val="bg1"/>
                </a:solidFill>
                <a:latin typeface="+mn-lt"/>
              </a:rPr>
              <a:t>Church. This </a:t>
            </a:r>
            <a:r>
              <a:rPr lang="en-US" sz="2000" dirty="0" smtClean="0">
                <a:solidFill>
                  <a:schemeClr val="bg1"/>
                </a:solidFill>
                <a:latin typeface="+mn-lt"/>
              </a:rPr>
              <a:t>had a </a:t>
            </a:r>
            <a:r>
              <a:rPr lang="en-US" sz="2000" dirty="0">
                <a:solidFill>
                  <a:schemeClr val="bg1"/>
                </a:solidFill>
                <a:latin typeface="+mn-lt"/>
              </a:rPr>
              <a:t>big </a:t>
            </a:r>
            <a:r>
              <a:rPr lang="en-US" sz="2000" dirty="0" smtClean="0">
                <a:solidFill>
                  <a:schemeClr val="bg1"/>
                </a:solidFill>
                <a:latin typeface="+mn-lt"/>
              </a:rPr>
              <a:t>influence on the Scientific </a:t>
            </a:r>
            <a:r>
              <a:rPr lang="en-US" sz="2000" dirty="0">
                <a:solidFill>
                  <a:schemeClr val="bg1"/>
                </a:solidFill>
                <a:latin typeface="+mn-lt"/>
              </a:rPr>
              <a:t>community </a:t>
            </a:r>
            <a:r>
              <a:rPr lang="en-US" sz="2000" dirty="0" smtClean="0">
                <a:solidFill>
                  <a:schemeClr val="bg1"/>
                </a:solidFill>
                <a:latin typeface="+mn-lt"/>
              </a:rPr>
              <a:t>as well as the every day life of people. </a:t>
            </a:r>
            <a:endParaRPr lang="en-US" sz="2000" dirty="0">
              <a:solidFill>
                <a:schemeClr val="bg1"/>
              </a:solidFill>
              <a:latin typeface="+mn-lt"/>
            </a:endParaRPr>
          </a:p>
        </p:txBody>
      </p:sp>
    </p:spTree>
    <p:extLst>
      <p:ext uri="{BB962C8B-B14F-4D97-AF65-F5344CB8AC3E}">
        <p14:creationId xmlns:p14="http://schemas.microsoft.com/office/powerpoint/2010/main" val="10700200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60" name="Text Box 80"/>
          <p:cNvSpPr txBox="1">
            <a:spLocks noChangeArrowheads="1"/>
          </p:cNvSpPr>
          <p:nvPr/>
        </p:nvSpPr>
        <p:spPr bwMode="auto">
          <a:xfrm>
            <a:off x="3505200" y="228600"/>
            <a:ext cx="5410200" cy="636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Uranus</a:t>
            </a:r>
          </a:p>
          <a:p>
            <a:pPr>
              <a:spcBef>
                <a:spcPct val="50000"/>
              </a:spcBef>
            </a:pPr>
            <a:r>
              <a:rPr lang="en-NZ" dirty="0"/>
              <a:t>Radius (Earth </a:t>
            </a:r>
            <a:r>
              <a:rPr lang="en-NZ" b="1" dirty="0"/>
              <a:t>1</a:t>
            </a:r>
            <a:r>
              <a:rPr lang="en-NZ" dirty="0"/>
              <a:t>:4.01)</a:t>
            </a:r>
          </a:p>
          <a:p>
            <a:pPr>
              <a:spcBef>
                <a:spcPct val="50000"/>
              </a:spcBef>
            </a:pPr>
            <a:r>
              <a:rPr lang="en-NZ" dirty="0"/>
              <a:t>Distance from Sun AU (Earth </a:t>
            </a:r>
            <a:r>
              <a:rPr lang="en-NZ" b="1" dirty="0"/>
              <a:t>1</a:t>
            </a:r>
            <a:r>
              <a:rPr lang="en-NZ" dirty="0"/>
              <a:t>:19.2)</a:t>
            </a:r>
          </a:p>
          <a:p>
            <a:pPr>
              <a:spcBef>
                <a:spcPct val="50000"/>
              </a:spcBef>
            </a:pPr>
            <a:r>
              <a:rPr lang="en-NZ" dirty="0"/>
              <a:t>Spin (day) 17.2 hours - retrograde</a:t>
            </a:r>
          </a:p>
          <a:p>
            <a:pPr>
              <a:spcBef>
                <a:spcPct val="50000"/>
              </a:spcBef>
            </a:pPr>
            <a:r>
              <a:rPr lang="en-NZ" dirty="0"/>
              <a:t>Orbit (year) 84 years</a:t>
            </a:r>
          </a:p>
          <a:p>
            <a:pPr>
              <a:spcBef>
                <a:spcPct val="50000"/>
              </a:spcBef>
            </a:pPr>
            <a:r>
              <a:rPr lang="en-NZ" dirty="0"/>
              <a:t>Mass (Earth </a:t>
            </a:r>
            <a:r>
              <a:rPr lang="en-NZ" b="1" dirty="0"/>
              <a:t>1</a:t>
            </a:r>
            <a:r>
              <a:rPr lang="en-NZ" dirty="0"/>
              <a:t>:14.5)</a:t>
            </a:r>
          </a:p>
          <a:p>
            <a:pPr>
              <a:spcBef>
                <a:spcPct val="50000"/>
              </a:spcBef>
            </a:pPr>
            <a:r>
              <a:rPr lang="en-NZ" dirty="0"/>
              <a:t>Cloud top temperature </a:t>
            </a:r>
            <a:r>
              <a:rPr lang="en-US" dirty="0"/>
              <a:t>-200°C</a:t>
            </a:r>
          </a:p>
          <a:p>
            <a:pPr>
              <a:spcBef>
                <a:spcPct val="50000"/>
              </a:spcBef>
            </a:pPr>
            <a:r>
              <a:rPr lang="en-NZ" dirty="0"/>
              <a:t>Moons at least 27</a:t>
            </a:r>
          </a:p>
          <a:p>
            <a:pPr>
              <a:spcBef>
                <a:spcPct val="50000"/>
              </a:spcBef>
            </a:pPr>
            <a:r>
              <a:rPr lang="en-NZ" dirty="0"/>
              <a:t>Gravity (Earth </a:t>
            </a:r>
            <a:r>
              <a:rPr lang="en-NZ" b="1" dirty="0"/>
              <a:t>1</a:t>
            </a:r>
            <a:r>
              <a:rPr lang="en-NZ" dirty="0"/>
              <a:t>:0.90)</a:t>
            </a:r>
          </a:p>
          <a:p>
            <a:pPr>
              <a:spcBef>
                <a:spcPct val="50000"/>
              </a:spcBef>
            </a:pPr>
            <a:r>
              <a:rPr lang="en-US" dirty="0"/>
              <a:t>Uranus’s axis is “lying down” in relation to its orbit. The consequence is that each pole faces the Sun for 42 years (half the “year” of Uranus) and then is in darkness for 42 years.  </a:t>
            </a:r>
            <a:r>
              <a:rPr lang="en-US" dirty="0" smtClean="0"/>
              <a:t>Uranus's </a:t>
            </a:r>
            <a:r>
              <a:rPr lang="en-US" dirty="0"/>
              <a:t>atmosphere consists largely of hydrogen and helium, with a trace of methane. </a:t>
            </a:r>
            <a:r>
              <a:rPr lang="en-US" dirty="0" smtClean="0"/>
              <a:t>Uranus’s </a:t>
            </a:r>
            <a:r>
              <a:rPr lang="en-US" dirty="0"/>
              <a:t>satellites; all revolve about its equator and move in the same sense as the planet revolves. The two largest moons are Oberon and </a:t>
            </a:r>
            <a:r>
              <a:rPr lang="en-US" dirty="0" err="1" smtClean="0"/>
              <a:t>Titania</a:t>
            </a:r>
            <a:r>
              <a:rPr lang="en-US" dirty="0"/>
              <a:t>.</a:t>
            </a:r>
          </a:p>
        </p:txBody>
      </p:sp>
      <p:sp>
        <p:nvSpPr>
          <p:cNvPr id="46163" name="Rectangle 83"/>
          <p:cNvSpPr>
            <a:spLocks noChangeArrowheads="1"/>
          </p:cNvSpPr>
          <p:nvPr/>
        </p:nvSpPr>
        <p:spPr bwMode="auto">
          <a:xfrm>
            <a:off x="0" y="0"/>
            <a:ext cx="3276600" cy="6858000"/>
          </a:xfrm>
          <a:prstGeom prst="rect">
            <a:avLst/>
          </a:prstGeom>
          <a:solidFill>
            <a:srgbClr val="00002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46162" name="Picture 82" descr="uranus"/>
          <p:cNvPicPr>
            <a:picLocks noChangeAspect="1" noChangeArrowheads="1"/>
          </p:cNvPicPr>
          <p:nvPr/>
        </p:nvPicPr>
        <p:blipFill>
          <a:blip r:embed="rId2">
            <a:extLst>
              <a:ext uri="{28A0092B-C50C-407E-A947-70E740481C1C}">
                <a14:useLocalDpi xmlns:a14="http://schemas.microsoft.com/office/drawing/2010/main" val="0"/>
              </a:ext>
            </a:extLst>
          </a:blip>
          <a:srcRect l="20000" r="13998"/>
          <a:stretch>
            <a:fillRect/>
          </a:stretch>
        </p:blipFill>
        <p:spPr bwMode="auto">
          <a:xfrm>
            <a:off x="0" y="1371600"/>
            <a:ext cx="3241675" cy="4419600"/>
          </a:xfrm>
          <a:prstGeom prst="rect">
            <a:avLst/>
          </a:prstGeom>
          <a:noFill/>
          <a:extLst>
            <a:ext uri="{909E8E84-426E-40DD-AFC4-6F175D3DCCD1}">
              <a14:hiddenFill xmlns:a14="http://schemas.microsoft.com/office/drawing/2010/main">
                <a:solidFill>
                  <a:srgbClr val="FFFFFF"/>
                </a:solidFill>
              </a14:hiddenFill>
            </a:ext>
          </a:extLst>
        </p:spPr>
      </p:pic>
      <p:sp>
        <p:nvSpPr>
          <p:cNvPr id="46164" name="Text Box 84"/>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46165" name="Text Box 85"/>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46166" name="Oval 86"/>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199672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69" name="Rectangle 21"/>
          <p:cNvSpPr>
            <a:spLocks noChangeArrowheads="1"/>
          </p:cNvSpPr>
          <p:nvPr/>
        </p:nvSpPr>
        <p:spPr bwMode="auto">
          <a:xfrm>
            <a:off x="0" y="0"/>
            <a:ext cx="37338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3266" name="Text Box 18"/>
          <p:cNvSpPr txBox="1">
            <a:spLocks noChangeArrowheads="1"/>
          </p:cNvSpPr>
          <p:nvPr/>
        </p:nvSpPr>
        <p:spPr bwMode="auto">
          <a:xfrm>
            <a:off x="3810000" y="304800"/>
            <a:ext cx="5105400"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Neptune</a:t>
            </a:r>
          </a:p>
          <a:p>
            <a:pPr>
              <a:spcBef>
                <a:spcPct val="50000"/>
              </a:spcBef>
            </a:pPr>
            <a:r>
              <a:rPr lang="en-NZ" dirty="0"/>
              <a:t>Radius (Earth </a:t>
            </a:r>
            <a:r>
              <a:rPr lang="en-NZ" b="1" dirty="0"/>
              <a:t>1</a:t>
            </a:r>
            <a:r>
              <a:rPr lang="en-NZ" dirty="0"/>
              <a:t>:3.88)</a:t>
            </a:r>
          </a:p>
          <a:p>
            <a:pPr>
              <a:spcBef>
                <a:spcPct val="50000"/>
              </a:spcBef>
            </a:pPr>
            <a:r>
              <a:rPr lang="en-NZ" dirty="0"/>
              <a:t>Distance from Sun AU (Earth </a:t>
            </a:r>
            <a:r>
              <a:rPr lang="en-NZ" b="1" dirty="0"/>
              <a:t>1</a:t>
            </a:r>
            <a:r>
              <a:rPr lang="en-NZ" dirty="0"/>
              <a:t>:30.1)</a:t>
            </a:r>
          </a:p>
          <a:p>
            <a:pPr>
              <a:spcBef>
                <a:spcPct val="50000"/>
              </a:spcBef>
            </a:pPr>
            <a:r>
              <a:rPr lang="en-NZ" dirty="0"/>
              <a:t>Spin (day) 16.1 days</a:t>
            </a:r>
          </a:p>
          <a:p>
            <a:pPr>
              <a:spcBef>
                <a:spcPct val="50000"/>
              </a:spcBef>
            </a:pPr>
            <a:r>
              <a:rPr lang="en-NZ" dirty="0"/>
              <a:t>Orbit (year) 164.8 years</a:t>
            </a:r>
          </a:p>
          <a:p>
            <a:pPr>
              <a:spcBef>
                <a:spcPct val="50000"/>
              </a:spcBef>
            </a:pPr>
            <a:r>
              <a:rPr lang="en-NZ" dirty="0"/>
              <a:t>Mass (Earth </a:t>
            </a:r>
            <a:r>
              <a:rPr lang="en-NZ" b="1" dirty="0"/>
              <a:t>1</a:t>
            </a:r>
            <a:r>
              <a:rPr lang="en-NZ" dirty="0"/>
              <a:t>:17.2)</a:t>
            </a:r>
          </a:p>
          <a:p>
            <a:pPr>
              <a:spcBef>
                <a:spcPct val="50000"/>
              </a:spcBef>
            </a:pPr>
            <a:r>
              <a:rPr lang="en-NZ" dirty="0"/>
              <a:t>Cloud top temperature </a:t>
            </a:r>
            <a:r>
              <a:rPr lang="en-US" dirty="0"/>
              <a:t>-200°C</a:t>
            </a:r>
          </a:p>
          <a:p>
            <a:pPr>
              <a:spcBef>
                <a:spcPct val="50000"/>
              </a:spcBef>
            </a:pPr>
            <a:r>
              <a:rPr lang="en-NZ" dirty="0"/>
              <a:t>Moons 8</a:t>
            </a:r>
          </a:p>
          <a:p>
            <a:pPr>
              <a:spcBef>
                <a:spcPct val="50000"/>
              </a:spcBef>
            </a:pPr>
            <a:r>
              <a:rPr lang="en-NZ" dirty="0"/>
              <a:t>Gravity (Earth </a:t>
            </a:r>
            <a:r>
              <a:rPr lang="en-NZ" b="1" dirty="0"/>
              <a:t>1</a:t>
            </a:r>
            <a:r>
              <a:rPr lang="en-NZ" dirty="0"/>
              <a:t>:1.13)</a:t>
            </a:r>
          </a:p>
          <a:p>
            <a:pPr>
              <a:spcBef>
                <a:spcPct val="50000"/>
              </a:spcBef>
            </a:pPr>
            <a:r>
              <a:rPr lang="en-US" dirty="0"/>
              <a:t>The temperature of the surface of Neptune is about -218° C much like Uranus, which is more than 1.5 billion km closer to the Sun. Scientists assume, therefore, that Neptune must have some internal heat source. The atmosphere consists mostly of hydrogen and helium, but the presence of up to three per cent methane gives the planet its striking blue </a:t>
            </a:r>
            <a:r>
              <a:rPr lang="en-US" dirty="0" err="1"/>
              <a:t>colour</a:t>
            </a:r>
            <a:r>
              <a:rPr lang="en-US" dirty="0"/>
              <a:t>. </a:t>
            </a:r>
          </a:p>
        </p:txBody>
      </p:sp>
      <p:pic>
        <p:nvPicPr>
          <p:cNvPr id="53271" name="Picture 23" descr="neptu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3272" name="Text Box 24"/>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53273" name="Text Box 25"/>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53274" name="Oval 26"/>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9235580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3" name="Text Box 5"/>
          <p:cNvSpPr txBox="1">
            <a:spLocks noChangeArrowheads="1"/>
          </p:cNvSpPr>
          <p:nvPr/>
        </p:nvSpPr>
        <p:spPr bwMode="auto">
          <a:xfrm>
            <a:off x="4038600" y="0"/>
            <a:ext cx="49530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Pluto (and Charon)</a:t>
            </a:r>
          </a:p>
          <a:p>
            <a:pPr>
              <a:spcBef>
                <a:spcPct val="50000"/>
              </a:spcBef>
            </a:pPr>
            <a:r>
              <a:rPr lang="en-NZ" dirty="0"/>
              <a:t>Radius (Earth </a:t>
            </a:r>
            <a:r>
              <a:rPr lang="en-NZ" b="1" dirty="0"/>
              <a:t>1</a:t>
            </a:r>
            <a:r>
              <a:rPr lang="en-NZ" dirty="0"/>
              <a:t>:0.18)</a:t>
            </a:r>
          </a:p>
          <a:p>
            <a:pPr>
              <a:spcBef>
                <a:spcPct val="50000"/>
              </a:spcBef>
            </a:pPr>
            <a:r>
              <a:rPr lang="en-NZ" dirty="0"/>
              <a:t>Distance from Sun AU (Earth </a:t>
            </a:r>
            <a:r>
              <a:rPr lang="en-NZ" b="1" dirty="0"/>
              <a:t>1</a:t>
            </a:r>
            <a:r>
              <a:rPr lang="en-NZ" dirty="0"/>
              <a:t>:29.4)</a:t>
            </a:r>
          </a:p>
          <a:p>
            <a:pPr>
              <a:spcBef>
                <a:spcPct val="50000"/>
              </a:spcBef>
            </a:pPr>
            <a:r>
              <a:rPr lang="en-NZ" dirty="0"/>
              <a:t>Spin (day) 6.4 days</a:t>
            </a:r>
          </a:p>
          <a:p>
            <a:pPr>
              <a:spcBef>
                <a:spcPct val="50000"/>
              </a:spcBef>
            </a:pPr>
            <a:r>
              <a:rPr lang="en-NZ" dirty="0"/>
              <a:t>Orbit (year) 247.7 years</a:t>
            </a:r>
          </a:p>
          <a:p>
            <a:pPr>
              <a:spcBef>
                <a:spcPct val="50000"/>
              </a:spcBef>
            </a:pPr>
            <a:r>
              <a:rPr lang="en-NZ" dirty="0"/>
              <a:t>Mass (Earth </a:t>
            </a:r>
            <a:r>
              <a:rPr lang="en-NZ" b="1" dirty="0"/>
              <a:t>1</a:t>
            </a:r>
            <a:r>
              <a:rPr lang="en-NZ" dirty="0"/>
              <a:t>:0.002)</a:t>
            </a:r>
          </a:p>
          <a:p>
            <a:pPr>
              <a:spcBef>
                <a:spcPct val="50000"/>
              </a:spcBef>
            </a:pPr>
            <a:r>
              <a:rPr lang="en-NZ" dirty="0"/>
              <a:t>Surface temperature </a:t>
            </a:r>
            <a:r>
              <a:rPr lang="en-US" dirty="0"/>
              <a:t>-220°C</a:t>
            </a:r>
          </a:p>
          <a:p>
            <a:pPr>
              <a:spcBef>
                <a:spcPct val="50000"/>
              </a:spcBef>
            </a:pPr>
            <a:r>
              <a:rPr lang="en-NZ" dirty="0"/>
              <a:t>Moons 1</a:t>
            </a:r>
          </a:p>
          <a:p>
            <a:pPr>
              <a:spcBef>
                <a:spcPct val="50000"/>
              </a:spcBef>
            </a:pPr>
            <a:r>
              <a:rPr lang="en-NZ" dirty="0"/>
              <a:t>Gravity (Earth </a:t>
            </a:r>
            <a:r>
              <a:rPr lang="en-NZ" b="1" dirty="0"/>
              <a:t>1</a:t>
            </a:r>
            <a:r>
              <a:rPr lang="en-NZ" dirty="0"/>
              <a:t>:0.07)</a:t>
            </a:r>
          </a:p>
          <a:p>
            <a:pPr>
              <a:spcBef>
                <a:spcPct val="50000"/>
              </a:spcBef>
            </a:pPr>
            <a:r>
              <a:rPr lang="en-US" dirty="0"/>
              <a:t>Approximately one-fifth the mass of the Earth’s Moon, Pluto is primarily composed of rock and ice. It has an eccentric </a:t>
            </a:r>
            <a:r>
              <a:rPr lang="en-US" dirty="0" smtClean="0"/>
              <a:t>squashed orbit </a:t>
            </a:r>
            <a:r>
              <a:rPr lang="en-US" dirty="0"/>
              <a:t>that is highly </a:t>
            </a:r>
            <a:r>
              <a:rPr lang="en-US" dirty="0" smtClean="0"/>
              <a:t>tilted with </a:t>
            </a:r>
            <a:r>
              <a:rPr lang="en-US" dirty="0"/>
              <a:t>respect to the </a:t>
            </a:r>
            <a:r>
              <a:rPr lang="en-US" dirty="0" smtClean="0"/>
              <a:t>other planets </a:t>
            </a:r>
            <a:r>
              <a:rPr lang="en-US" dirty="0"/>
              <a:t>and takes it closer to the Sun than Neptune during a portion of its orbit. Pluto and its largest satellite, Charon, could be considered a binary system because they are closer in size than any of the other known celestial pair combinations in the solar system.</a:t>
            </a:r>
          </a:p>
        </p:txBody>
      </p:sp>
      <p:pic>
        <p:nvPicPr>
          <p:cNvPr id="99342" name="Picture 14" descr="pluto"/>
          <p:cNvPicPr>
            <a:picLocks noChangeAspect="1" noChangeArrowheads="1"/>
          </p:cNvPicPr>
          <p:nvPr/>
        </p:nvPicPr>
        <p:blipFill>
          <a:blip r:embed="rId2">
            <a:extLst>
              <a:ext uri="{28A0092B-C50C-407E-A947-70E740481C1C}">
                <a14:useLocalDpi xmlns:a14="http://schemas.microsoft.com/office/drawing/2010/main" val="0"/>
              </a:ext>
            </a:extLst>
          </a:blip>
          <a:srcRect l="7330" r="9337"/>
          <a:stretch>
            <a:fillRect/>
          </a:stretch>
        </p:blipFill>
        <p:spPr bwMode="auto">
          <a:xfrm>
            <a:off x="0" y="0"/>
            <a:ext cx="3956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9344" name="Text Box 16"/>
          <p:cNvSpPr txBox="1">
            <a:spLocks noChangeArrowheads="1"/>
          </p:cNvSpPr>
          <p:nvPr/>
        </p:nvSpPr>
        <p:spPr bwMode="auto">
          <a:xfrm>
            <a:off x="685800" y="22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a:solidFill>
                  <a:schemeClr val="bg1"/>
                </a:solidFill>
              </a:rPr>
              <a:t>Dwarf Planets</a:t>
            </a:r>
            <a:endParaRPr lang="en-US" sz="2400" b="1">
              <a:solidFill>
                <a:schemeClr val="bg1"/>
              </a:solidFill>
            </a:endParaRPr>
          </a:p>
        </p:txBody>
      </p:sp>
      <p:sp>
        <p:nvSpPr>
          <p:cNvPr id="99345" name="Text Box 17"/>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99346" name="Text Box 18"/>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99347" name="Oval 19"/>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4154575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6" name="Text Box 4"/>
          <p:cNvSpPr txBox="1">
            <a:spLocks noChangeArrowheads="1"/>
          </p:cNvSpPr>
          <p:nvPr/>
        </p:nvSpPr>
        <p:spPr bwMode="auto">
          <a:xfrm>
            <a:off x="3810000" y="228600"/>
            <a:ext cx="495300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Ceres</a:t>
            </a:r>
          </a:p>
          <a:p>
            <a:pPr>
              <a:spcBef>
                <a:spcPct val="50000"/>
              </a:spcBef>
            </a:pPr>
            <a:r>
              <a:rPr lang="en-NZ" dirty="0"/>
              <a:t>Spin (day) 9.1 hours</a:t>
            </a:r>
          </a:p>
          <a:p>
            <a:pPr>
              <a:spcBef>
                <a:spcPct val="50000"/>
              </a:spcBef>
            </a:pPr>
            <a:r>
              <a:rPr lang="en-NZ" dirty="0"/>
              <a:t>Orbit (year) 4.6 years</a:t>
            </a:r>
          </a:p>
          <a:p>
            <a:pPr>
              <a:spcBef>
                <a:spcPct val="50000"/>
              </a:spcBef>
            </a:pPr>
            <a:r>
              <a:rPr lang="en-NZ" dirty="0"/>
              <a:t>Mass (Earth </a:t>
            </a:r>
            <a:r>
              <a:rPr lang="en-NZ" b="1" dirty="0"/>
              <a:t>1</a:t>
            </a:r>
            <a:r>
              <a:rPr lang="en-NZ" dirty="0"/>
              <a:t>:0.00015)</a:t>
            </a:r>
          </a:p>
          <a:p>
            <a:pPr>
              <a:spcBef>
                <a:spcPct val="50000"/>
              </a:spcBef>
            </a:pPr>
            <a:r>
              <a:rPr lang="en-NZ" dirty="0"/>
              <a:t>Surface temperature </a:t>
            </a:r>
            <a:r>
              <a:rPr lang="en-US" dirty="0"/>
              <a:t>-106°C</a:t>
            </a:r>
          </a:p>
          <a:p>
            <a:pPr>
              <a:spcBef>
                <a:spcPct val="50000"/>
              </a:spcBef>
            </a:pPr>
            <a:r>
              <a:rPr lang="en-NZ" dirty="0"/>
              <a:t>Gravity 0.27ms</a:t>
            </a:r>
            <a:r>
              <a:rPr lang="en-NZ" baseline="30000" dirty="0"/>
              <a:t>-2</a:t>
            </a:r>
            <a:endParaRPr lang="en-NZ" dirty="0"/>
          </a:p>
          <a:p>
            <a:pPr>
              <a:spcBef>
                <a:spcPct val="50000"/>
              </a:spcBef>
            </a:pPr>
            <a:r>
              <a:rPr lang="en-US" b="1" dirty="0"/>
              <a:t>Ceres</a:t>
            </a:r>
            <a:r>
              <a:rPr lang="en-US" dirty="0"/>
              <a:t> is the smallest dwarf planet in the Solar system and the only one located in the main asteroid belt. Ceres follows an orbit between Mars and Jupiter, within the main asteroid belt, with a period of 4.6 years.                                          Observations of Ceres coupled with computer models suggest the presence of a rocky core overlain with an icy mantle. This mantle of thickness from 120 to 60 km could contain 200 million cubic </a:t>
            </a:r>
            <a:r>
              <a:rPr lang="en-US" dirty="0" smtClean="0"/>
              <a:t>kilometers </a:t>
            </a:r>
            <a:r>
              <a:rPr lang="en-US" dirty="0"/>
              <a:t>of water, which is more than the amount of fresh water on the Earth.  </a:t>
            </a:r>
          </a:p>
        </p:txBody>
      </p:sp>
      <p:sp>
        <p:nvSpPr>
          <p:cNvPr id="100361" name="Rectangle 9"/>
          <p:cNvSpPr>
            <a:spLocks noChangeArrowheads="1"/>
          </p:cNvSpPr>
          <p:nvPr/>
        </p:nvSpPr>
        <p:spPr bwMode="auto">
          <a:xfrm>
            <a:off x="0" y="0"/>
            <a:ext cx="3429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0360" name="Picture 8" descr="Ceres_optimize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2619375" cy="2619375"/>
          </a:xfrm>
          <a:prstGeom prst="rect">
            <a:avLst/>
          </a:prstGeom>
          <a:noFill/>
          <a:extLst>
            <a:ext uri="{909E8E84-426E-40DD-AFC4-6F175D3DCCD1}">
              <a14:hiddenFill xmlns:a14="http://schemas.microsoft.com/office/drawing/2010/main">
                <a:solidFill>
                  <a:srgbClr val="FFFFFF"/>
                </a:solidFill>
              </a14:hiddenFill>
            </a:ext>
          </a:extLst>
        </p:spPr>
      </p:pic>
      <p:sp>
        <p:nvSpPr>
          <p:cNvPr id="100358" name="Text Box 6"/>
          <p:cNvSpPr txBox="1">
            <a:spLocks noChangeArrowheads="1"/>
          </p:cNvSpPr>
          <p:nvPr/>
        </p:nvSpPr>
        <p:spPr bwMode="auto">
          <a:xfrm>
            <a:off x="685800" y="22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a:solidFill>
                  <a:schemeClr val="bg1"/>
                </a:solidFill>
              </a:rPr>
              <a:t>Dwarf Planets</a:t>
            </a:r>
            <a:endParaRPr lang="en-US" sz="2400" b="1">
              <a:solidFill>
                <a:schemeClr val="bg1"/>
              </a:solidFill>
            </a:endParaRPr>
          </a:p>
        </p:txBody>
      </p:sp>
      <p:sp>
        <p:nvSpPr>
          <p:cNvPr id="100362"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00363"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00364"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30433048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85" name="Rectangle 9"/>
          <p:cNvSpPr>
            <a:spLocks noChangeArrowheads="1"/>
          </p:cNvSpPr>
          <p:nvPr/>
        </p:nvSpPr>
        <p:spPr bwMode="auto">
          <a:xfrm>
            <a:off x="0" y="0"/>
            <a:ext cx="3505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1380" name="Text Box 4"/>
          <p:cNvSpPr txBox="1">
            <a:spLocks noChangeArrowheads="1"/>
          </p:cNvSpPr>
          <p:nvPr/>
        </p:nvSpPr>
        <p:spPr bwMode="auto">
          <a:xfrm>
            <a:off x="3828143" y="461456"/>
            <a:ext cx="4953000" cy="586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Eris</a:t>
            </a:r>
          </a:p>
          <a:p>
            <a:pPr>
              <a:spcBef>
                <a:spcPct val="50000"/>
              </a:spcBef>
            </a:pPr>
            <a:r>
              <a:rPr lang="en-NZ" dirty="0"/>
              <a:t>Diameter 2400km</a:t>
            </a:r>
          </a:p>
          <a:p>
            <a:pPr>
              <a:spcBef>
                <a:spcPct val="50000"/>
              </a:spcBef>
            </a:pPr>
            <a:r>
              <a:rPr lang="en-NZ" dirty="0"/>
              <a:t>Spin (day) 8 hours</a:t>
            </a:r>
          </a:p>
          <a:p>
            <a:pPr>
              <a:spcBef>
                <a:spcPct val="50000"/>
              </a:spcBef>
            </a:pPr>
            <a:r>
              <a:rPr lang="en-NZ" dirty="0"/>
              <a:t>Orbit (year) 557 years</a:t>
            </a:r>
          </a:p>
          <a:p>
            <a:pPr>
              <a:spcBef>
                <a:spcPct val="50000"/>
              </a:spcBef>
            </a:pPr>
            <a:r>
              <a:rPr lang="en-NZ" dirty="0"/>
              <a:t>Distance from Sun AU (Earth </a:t>
            </a:r>
            <a:r>
              <a:rPr lang="en-NZ" b="1" dirty="0"/>
              <a:t>1</a:t>
            </a:r>
            <a:r>
              <a:rPr lang="en-NZ" dirty="0"/>
              <a:t>:97) at furthest</a:t>
            </a:r>
          </a:p>
          <a:p>
            <a:pPr>
              <a:spcBef>
                <a:spcPct val="50000"/>
              </a:spcBef>
            </a:pPr>
            <a:r>
              <a:rPr lang="en-NZ" dirty="0"/>
              <a:t>Surface temperature </a:t>
            </a:r>
            <a:r>
              <a:rPr lang="en-US" dirty="0"/>
              <a:t>-246°C</a:t>
            </a:r>
          </a:p>
          <a:p>
            <a:pPr>
              <a:spcBef>
                <a:spcPct val="50000"/>
              </a:spcBef>
            </a:pPr>
            <a:r>
              <a:rPr lang="en-NZ" dirty="0"/>
              <a:t>Moons 0</a:t>
            </a:r>
          </a:p>
          <a:p>
            <a:pPr>
              <a:spcBef>
                <a:spcPct val="50000"/>
              </a:spcBef>
            </a:pPr>
            <a:r>
              <a:rPr lang="en-US" b="1" dirty="0"/>
              <a:t>Eris</a:t>
            </a:r>
            <a:r>
              <a:rPr lang="en-US" dirty="0"/>
              <a:t> is the largest known dwarf planet in the solar system and the ninth largest body orbiting the Sun. It is a trans-Neptunian object (TNO), orbiting the Sun in a region of space known as the scattered disc, just beyond the Kuiper belt. Eris is classified as a scattered disk object that are believed to have been "scattered" from the Kuiper belt into more distant and unusual orbits following gravitational interactions with Neptune as the solar system was forming. </a:t>
            </a:r>
          </a:p>
        </p:txBody>
      </p:sp>
      <p:sp>
        <p:nvSpPr>
          <p:cNvPr id="101382" name="Text Box 6"/>
          <p:cNvSpPr txBox="1">
            <a:spLocks noChangeArrowheads="1"/>
          </p:cNvSpPr>
          <p:nvPr/>
        </p:nvSpPr>
        <p:spPr bwMode="auto">
          <a:xfrm>
            <a:off x="685800" y="22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a:solidFill>
                  <a:schemeClr val="bg1"/>
                </a:solidFill>
              </a:rPr>
              <a:t>Dwarf Planets</a:t>
            </a:r>
            <a:endParaRPr lang="en-US" sz="2400" b="1">
              <a:solidFill>
                <a:schemeClr val="bg1"/>
              </a:solidFill>
            </a:endParaRPr>
          </a:p>
        </p:txBody>
      </p:sp>
      <p:pic>
        <p:nvPicPr>
          <p:cNvPr id="101384" name="Picture 8" descr="Image:EightTNO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5000" t="12758" r="78999" b="54138"/>
          <a:stretch>
            <a:fillRect/>
          </a:stretch>
        </p:blipFill>
        <p:spPr bwMode="auto">
          <a:xfrm>
            <a:off x="457200" y="1752600"/>
            <a:ext cx="23876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01386"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01387"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01388"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539272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0" name="Text Box 8"/>
          <p:cNvSpPr txBox="1">
            <a:spLocks noChangeArrowheads="1"/>
          </p:cNvSpPr>
          <p:nvPr/>
        </p:nvSpPr>
        <p:spPr bwMode="auto">
          <a:xfrm>
            <a:off x="457200" y="1371600"/>
            <a:ext cx="2590800" cy="5013325"/>
          </a:xfrm>
          <a:prstGeom prst="rect">
            <a:avLst/>
          </a:prstGeom>
          <a:solidFill>
            <a:schemeClr val="accent4">
              <a:lumMod val="20000"/>
              <a:lumOff val="80000"/>
            </a:schemeClr>
          </a:solidFill>
          <a:ln w="19050">
            <a:solidFill>
              <a:schemeClr val="tx1"/>
            </a:solidFill>
            <a:miter lim="800000"/>
            <a:headEnd/>
            <a:tailEnd/>
          </a:ln>
          <a:effectLst/>
        </p:spPr>
        <p:txBody>
          <a:bodyPr>
            <a:spAutoFit/>
          </a:bodyPr>
          <a:lstStyle/>
          <a:p>
            <a:pPr>
              <a:spcBef>
                <a:spcPct val="50000"/>
              </a:spcBef>
            </a:pPr>
            <a:r>
              <a:rPr lang="en-US" sz="2400" b="1" dirty="0"/>
              <a:t>Asteroid</a:t>
            </a:r>
          </a:p>
          <a:p>
            <a:pPr>
              <a:spcBef>
                <a:spcPct val="50000"/>
              </a:spcBef>
            </a:pPr>
            <a:r>
              <a:rPr lang="en-US" dirty="0"/>
              <a:t>The term asteroid is generally used to indicate a diverse group of small celestial bodies that drift in the solar system in orbit around the Sun.</a:t>
            </a:r>
          </a:p>
          <a:p>
            <a:pPr>
              <a:spcBef>
                <a:spcPct val="50000"/>
              </a:spcBef>
            </a:pPr>
            <a:endParaRPr lang="en-US" dirty="0"/>
          </a:p>
          <a:p>
            <a:pPr>
              <a:spcBef>
                <a:spcPct val="50000"/>
              </a:spcBef>
            </a:pPr>
            <a:r>
              <a:rPr lang="en-US" dirty="0"/>
              <a:t> </a:t>
            </a:r>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US" dirty="0"/>
          </a:p>
        </p:txBody>
      </p:sp>
      <p:pic>
        <p:nvPicPr>
          <p:cNvPr id="120842" name="Picture 10" descr="Image:(253) mathilde.jpg"/>
          <p:cNvPicPr>
            <a:picLocks noChangeAspect="1" noChangeArrowheads="1"/>
          </p:cNvPicPr>
          <p:nvPr/>
        </p:nvPicPr>
        <p:blipFill>
          <a:blip r:embed="rId2">
            <a:extLst>
              <a:ext uri="{28A0092B-C50C-407E-A947-70E740481C1C}">
                <a14:useLocalDpi xmlns:a14="http://schemas.microsoft.com/office/drawing/2010/main" val="0"/>
              </a:ext>
            </a:extLst>
          </a:blip>
          <a:srcRect l="26250" t="20151" r="27499" b="17758"/>
          <a:stretch>
            <a:fillRect/>
          </a:stretch>
        </p:blipFill>
        <p:spPr bwMode="auto">
          <a:xfrm>
            <a:off x="533400" y="4267200"/>
            <a:ext cx="2362200" cy="1966913"/>
          </a:xfrm>
          <a:prstGeom prst="rect">
            <a:avLst/>
          </a:prstGeom>
          <a:noFill/>
          <a:extLst>
            <a:ext uri="{909E8E84-426E-40DD-AFC4-6F175D3DCCD1}">
              <a14:hiddenFill xmlns:a14="http://schemas.microsoft.com/office/drawing/2010/main">
                <a:solidFill>
                  <a:srgbClr val="FFFFFF"/>
                </a:solidFill>
              </a14:hiddenFill>
            </a:ext>
          </a:extLst>
        </p:spPr>
      </p:pic>
      <p:sp>
        <p:nvSpPr>
          <p:cNvPr id="120843" name="Text Box 11"/>
          <p:cNvSpPr txBox="1">
            <a:spLocks noChangeArrowheads="1"/>
          </p:cNvSpPr>
          <p:nvPr/>
        </p:nvSpPr>
        <p:spPr bwMode="auto">
          <a:xfrm>
            <a:off x="3276600" y="1371600"/>
            <a:ext cx="2590800" cy="5013325"/>
          </a:xfrm>
          <a:prstGeom prst="rect">
            <a:avLst/>
          </a:prstGeom>
          <a:solidFill>
            <a:schemeClr val="accent4">
              <a:lumMod val="20000"/>
              <a:lumOff val="80000"/>
            </a:schemeClr>
          </a:solidFill>
          <a:ln w="19050">
            <a:solidFill>
              <a:schemeClr val="tx1"/>
            </a:solidFill>
            <a:miter lim="800000"/>
            <a:headEnd/>
            <a:tailEnd/>
          </a:ln>
          <a:effectLst/>
        </p:spPr>
        <p:txBody>
          <a:bodyPr>
            <a:spAutoFit/>
          </a:bodyPr>
          <a:lstStyle/>
          <a:p>
            <a:pPr>
              <a:spcBef>
                <a:spcPct val="50000"/>
              </a:spcBef>
            </a:pPr>
            <a:r>
              <a:rPr lang="en-US" sz="2400" b="1" dirty="0"/>
              <a:t>Comet</a:t>
            </a:r>
          </a:p>
          <a:p>
            <a:pPr>
              <a:spcBef>
                <a:spcPct val="50000"/>
              </a:spcBef>
            </a:pPr>
            <a:r>
              <a:rPr lang="en-US" dirty="0"/>
              <a:t>A comet is a small body in the solar system that orbits the Sun and (at least occasionally) exhibits a coma (or atmosphere) and/or a tail.  </a:t>
            </a:r>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r>
              <a:rPr lang="en-NZ" dirty="0"/>
              <a:t>  </a:t>
            </a:r>
          </a:p>
          <a:p>
            <a:pPr>
              <a:spcBef>
                <a:spcPct val="50000"/>
              </a:spcBef>
            </a:pPr>
            <a:endParaRPr lang="en-US" dirty="0"/>
          </a:p>
        </p:txBody>
      </p:sp>
      <p:pic>
        <p:nvPicPr>
          <p:cNvPr id="120845" name="Picture 13" descr="Comet McNaught as seen from Swift's Creek, Victoria, Australia on 23 January 2007">
            <a:hlinkClick r:id="rId3" tooltip="Comet McNaught as seen from Swift's Creek, Victoria, Australia on 23 January 2007"/>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343400"/>
            <a:ext cx="2381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120846" name="Text Box 14"/>
          <p:cNvSpPr txBox="1">
            <a:spLocks noChangeArrowheads="1"/>
          </p:cNvSpPr>
          <p:nvPr/>
        </p:nvSpPr>
        <p:spPr bwMode="auto">
          <a:xfrm>
            <a:off x="5943600" y="1371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20847" name="Text Box 15"/>
          <p:cNvSpPr txBox="1">
            <a:spLocks noChangeArrowheads="1"/>
          </p:cNvSpPr>
          <p:nvPr/>
        </p:nvSpPr>
        <p:spPr bwMode="auto">
          <a:xfrm>
            <a:off x="6096000" y="1371600"/>
            <a:ext cx="2667000" cy="5013325"/>
          </a:xfrm>
          <a:prstGeom prst="rect">
            <a:avLst/>
          </a:prstGeom>
          <a:solidFill>
            <a:schemeClr val="accent4">
              <a:lumMod val="20000"/>
              <a:lumOff val="80000"/>
            </a:schemeClr>
          </a:solidFill>
          <a:ln w="19050">
            <a:solidFill>
              <a:schemeClr val="tx1"/>
            </a:solidFill>
            <a:miter lim="800000"/>
            <a:headEnd/>
            <a:tailEnd/>
          </a:ln>
          <a:effectLst/>
        </p:spPr>
        <p:txBody>
          <a:bodyPr>
            <a:spAutoFit/>
          </a:bodyPr>
          <a:lstStyle/>
          <a:p>
            <a:pPr>
              <a:spcBef>
                <a:spcPct val="50000"/>
              </a:spcBef>
            </a:pPr>
            <a:r>
              <a:rPr lang="en-US" sz="2400" b="1" dirty="0"/>
              <a:t>Meteor</a:t>
            </a:r>
          </a:p>
          <a:p>
            <a:pPr>
              <a:spcBef>
                <a:spcPct val="50000"/>
              </a:spcBef>
            </a:pPr>
            <a:r>
              <a:rPr lang="en-US" dirty="0"/>
              <a:t>A </a:t>
            </a:r>
            <a:r>
              <a:rPr lang="en-US" b="1" dirty="0"/>
              <a:t>meteor</a:t>
            </a:r>
            <a:r>
              <a:rPr lang="en-US" dirty="0"/>
              <a:t> is the visible path of a meteoroid that enters the Earth’s (or another body's) atmosphere, commonly called a </a:t>
            </a:r>
            <a:r>
              <a:rPr lang="en-US" b="1" dirty="0"/>
              <a:t>shooting star</a:t>
            </a:r>
            <a:r>
              <a:rPr lang="en-US" dirty="0"/>
              <a:t> or </a:t>
            </a:r>
            <a:r>
              <a:rPr lang="en-US" b="1" dirty="0"/>
              <a:t>falling star</a:t>
            </a:r>
            <a:r>
              <a:rPr lang="en-US" dirty="0"/>
              <a:t>. </a:t>
            </a:r>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US" dirty="0"/>
          </a:p>
        </p:txBody>
      </p:sp>
      <p:pic>
        <p:nvPicPr>
          <p:cNvPr id="120849" name="Picture 17" descr="Image:Campo-iron-meteor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343400"/>
            <a:ext cx="2438400" cy="1881188"/>
          </a:xfrm>
          <a:prstGeom prst="rect">
            <a:avLst/>
          </a:prstGeom>
          <a:noFill/>
          <a:extLst>
            <a:ext uri="{909E8E84-426E-40DD-AFC4-6F175D3DCCD1}">
              <a14:hiddenFill xmlns:a14="http://schemas.microsoft.com/office/drawing/2010/main">
                <a:solidFill>
                  <a:srgbClr val="FFFFFF"/>
                </a:solidFill>
              </a14:hiddenFill>
            </a:ext>
          </a:extLst>
        </p:spPr>
      </p:pic>
      <p:sp>
        <p:nvSpPr>
          <p:cNvPr id="120850" name="Text Box 18"/>
          <p:cNvSpPr txBox="1">
            <a:spLocks noChangeArrowheads="1"/>
          </p:cNvSpPr>
          <p:nvPr/>
        </p:nvSpPr>
        <p:spPr bwMode="auto">
          <a:xfrm>
            <a:off x="8534400" y="64770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20851" name="Text Box 19"/>
          <p:cNvSpPr txBox="1">
            <a:spLocks noChangeArrowheads="1"/>
          </p:cNvSpPr>
          <p:nvPr/>
        </p:nvSpPr>
        <p:spPr bwMode="auto">
          <a:xfrm>
            <a:off x="8305800" y="64770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20852" name="Oval 20"/>
          <p:cNvSpPr>
            <a:spLocks noChangeArrowheads="1"/>
          </p:cNvSpPr>
          <p:nvPr/>
        </p:nvSpPr>
        <p:spPr bwMode="auto">
          <a:xfrm>
            <a:off x="8382000" y="64770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Small Solar System bodies</a:t>
            </a:r>
            <a:endParaRPr lang="en-NZ" sz="2000" b="1" dirty="0"/>
          </a:p>
        </p:txBody>
      </p:sp>
    </p:spTree>
    <p:extLst>
      <p:ext uri="{BB962C8B-B14F-4D97-AF65-F5344CB8AC3E}">
        <p14:creationId xmlns:p14="http://schemas.microsoft.com/office/powerpoint/2010/main" val="11099127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66</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Telescopes </a:t>
            </a:r>
            <a:r>
              <a:rPr lang="en-NZ" sz="2000" b="1" dirty="0"/>
              <a:t>(space, optical and radio), rockets, satellites, space stations and probes have helped humans investigate space</a:t>
            </a:r>
          </a:p>
        </p:txBody>
      </p:sp>
      <p:sp>
        <p:nvSpPr>
          <p:cNvPr id="5" name="Text Box 5"/>
          <p:cNvSpPr txBox="1">
            <a:spLocks noChangeArrowheads="1"/>
          </p:cNvSpPr>
          <p:nvPr/>
        </p:nvSpPr>
        <p:spPr bwMode="auto">
          <a:xfrm>
            <a:off x="467544" y="1268867"/>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 The </a:t>
            </a:r>
            <a:r>
              <a:rPr lang="en-US" b="1" dirty="0">
                <a:latin typeface="+mn-lt"/>
              </a:rPr>
              <a:t>unaided eye</a:t>
            </a:r>
            <a:r>
              <a:rPr lang="en-US" dirty="0">
                <a:latin typeface="+mn-lt"/>
              </a:rPr>
              <a:t>; </a:t>
            </a:r>
            <a:r>
              <a:rPr lang="en-US" dirty="0" err="1">
                <a:latin typeface="+mn-lt"/>
              </a:rPr>
              <a:t>eg</a:t>
            </a:r>
            <a:r>
              <a:rPr lang="en-US" dirty="0">
                <a:latin typeface="+mn-lt"/>
              </a:rPr>
              <a:t> from the Southern hemisphere, stars appear to rotate clockwise around a point in the sky called the South Celestial Pole.</a:t>
            </a:r>
          </a:p>
        </p:txBody>
      </p:sp>
      <p:pic>
        <p:nvPicPr>
          <p:cNvPr id="6" name="Picture 6" descr="t240913a"/>
          <p:cNvPicPr>
            <a:picLocks noChangeAspect="1" noChangeArrowheads="1"/>
          </p:cNvPicPr>
          <p:nvPr/>
        </p:nvPicPr>
        <p:blipFill>
          <a:blip r:embed="rId2">
            <a:extLst>
              <a:ext uri="{28A0092B-C50C-407E-A947-70E740481C1C}">
                <a14:useLocalDpi xmlns:a14="http://schemas.microsoft.com/office/drawing/2010/main" val="0"/>
              </a:ext>
            </a:extLst>
          </a:blip>
          <a:srcRect b="5595"/>
          <a:stretch>
            <a:fillRect/>
          </a:stretch>
        </p:blipFill>
        <p:spPr bwMode="auto">
          <a:xfrm>
            <a:off x="457200" y="2362200"/>
            <a:ext cx="4038600" cy="27384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cfht-tr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0"/>
            <a:ext cx="31003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p:cNvSpPr>
            <a:spLocks noChangeArrowheads="1"/>
          </p:cNvSpPr>
          <p:nvPr/>
        </p:nvSpPr>
        <p:spPr bwMode="auto">
          <a:xfrm rot="5400000">
            <a:off x="5867400" y="2819400"/>
            <a:ext cx="457200" cy="1371600"/>
          </a:xfrm>
          <a:prstGeom prst="curvedLeftArrow">
            <a:avLst>
              <a:gd name="adj1" fmla="val 60000"/>
              <a:gd name="adj2" fmla="val 1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9"/>
          <p:cNvSpPr txBox="1">
            <a:spLocks noChangeArrowheads="1"/>
          </p:cNvSpPr>
          <p:nvPr/>
        </p:nvSpPr>
        <p:spPr bwMode="auto">
          <a:xfrm>
            <a:off x="457200" y="5181600"/>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A </a:t>
            </a:r>
            <a:r>
              <a:rPr lang="en-NZ" dirty="0" err="1">
                <a:latin typeface="+mn-lt"/>
              </a:rPr>
              <a:t>starmap</a:t>
            </a:r>
            <a:r>
              <a:rPr lang="en-NZ" dirty="0">
                <a:latin typeface="+mn-lt"/>
              </a:rPr>
              <a:t> or </a:t>
            </a:r>
            <a:r>
              <a:rPr lang="en-NZ" dirty="0" err="1">
                <a:latin typeface="+mn-lt"/>
              </a:rPr>
              <a:t>planisphere</a:t>
            </a:r>
            <a:r>
              <a:rPr lang="en-NZ" dirty="0">
                <a:latin typeface="+mn-lt"/>
              </a:rPr>
              <a:t> can be used to locate an name stars, given date, time and latitude</a:t>
            </a:r>
            <a:endParaRPr lang="en-US" dirty="0">
              <a:latin typeface="+mn-lt"/>
            </a:endParaRPr>
          </a:p>
        </p:txBody>
      </p:sp>
      <p:sp>
        <p:nvSpPr>
          <p:cNvPr id="10"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1"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2"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35380138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67</a:t>
            </a:fld>
            <a:endParaRPr lang="en-NZ"/>
          </a:p>
        </p:txBody>
      </p:sp>
      <p:sp>
        <p:nvSpPr>
          <p:cNvPr id="14" name="Text Box 5"/>
          <p:cNvSpPr txBox="1">
            <a:spLocks noChangeArrowheads="1"/>
          </p:cNvSpPr>
          <p:nvPr/>
        </p:nvSpPr>
        <p:spPr bwMode="auto">
          <a:xfrm>
            <a:off x="457200" y="1217626"/>
            <a:ext cx="8229600" cy="660400"/>
          </a:xfrm>
          <a:prstGeom prst="rect">
            <a:avLst/>
          </a:prstGeom>
          <a:solidFill>
            <a:schemeClr val="accent4">
              <a:lumMod val="20000"/>
              <a:lumOff val="80000"/>
            </a:schemeClr>
          </a:solidFill>
          <a:ln w="19050">
            <a:solidFill>
              <a:srgbClr val="000000"/>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mn-lt"/>
                <a:cs typeface="Arial" charset="0"/>
              </a:rPr>
              <a:t>Space can be explored by;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mn-lt"/>
                <a:cs typeface="Arial" charset="0"/>
              </a:rPr>
              <a:t>  </a:t>
            </a:r>
            <a:r>
              <a:rPr kumimoji="0" lang="en-US" sz="1800" b="0" i="1" u="none" strike="noStrike" kern="0" cap="none" spc="0" normalizeH="0" baseline="0" noProof="0" dirty="0" smtClean="0">
                <a:ln>
                  <a:noFill/>
                </a:ln>
                <a:solidFill>
                  <a:srgbClr val="000000"/>
                </a:solidFill>
                <a:effectLst/>
                <a:uLnTx/>
                <a:uFillTx/>
                <a:latin typeface="+mn-lt"/>
                <a:cs typeface="Arial" charset="0"/>
              </a:rPr>
              <a:t>- </a:t>
            </a:r>
            <a:r>
              <a:rPr kumimoji="0" lang="en-US" sz="1800" b="1" i="1" u="none" strike="noStrike" kern="0" cap="none" spc="0" normalizeH="0" baseline="0" noProof="0" dirty="0" smtClean="0">
                <a:ln>
                  <a:noFill/>
                </a:ln>
                <a:solidFill>
                  <a:srgbClr val="000000"/>
                </a:solidFill>
                <a:effectLst/>
                <a:uLnTx/>
                <a:uFillTx/>
                <a:latin typeface="+mn-lt"/>
                <a:cs typeface="Arial" charset="0"/>
              </a:rPr>
              <a:t>Telescopes </a:t>
            </a:r>
            <a:r>
              <a:rPr kumimoji="0" lang="en-US" sz="1800" b="0" i="1" u="none" strike="noStrike" kern="0" cap="none" spc="0" normalizeH="0" baseline="0" noProof="0" dirty="0" smtClean="0">
                <a:ln>
                  <a:noFill/>
                </a:ln>
                <a:solidFill>
                  <a:srgbClr val="000000"/>
                </a:solidFill>
                <a:effectLst/>
                <a:uLnTx/>
                <a:uFillTx/>
                <a:latin typeface="+mn-lt"/>
                <a:cs typeface="Arial" charset="0"/>
              </a:rPr>
              <a:t>(light, radio, and space)</a:t>
            </a:r>
          </a:p>
        </p:txBody>
      </p:sp>
      <p:sp>
        <p:nvSpPr>
          <p:cNvPr id="15" name="Rectangle 9"/>
          <p:cNvSpPr>
            <a:spLocks noChangeArrowheads="1"/>
          </p:cNvSpPr>
          <p:nvPr/>
        </p:nvSpPr>
        <p:spPr bwMode="auto">
          <a:xfrm>
            <a:off x="457200" y="1981200"/>
            <a:ext cx="2590800" cy="44958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10"/>
          <p:cNvSpPr>
            <a:spLocks noChangeArrowheads="1"/>
          </p:cNvSpPr>
          <p:nvPr/>
        </p:nvSpPr>
        <p:spPr bwMode="auto">
          <a:xfrm>
            <a:off x="3276600" y="1981200"/>
            <a:ext cx="2667000" cy="44958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11"/>
          <p:cNvSpPr>
            <a:spLocks noChangeArrowheads="1"/>
          </p:cNvSpPr>
          <p:nvPr/>
        </p:nvSpPr>
        <p:spPr bwMode="auto">
          <a:xfrm>
            <a:off x="6096000" y="1981200"/>
            <a:ext cx="2590800" cy="44958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Text Box 12"/>
          <p:cNvSpPr txBox="1">
            <a:spLocks noChangeArrowheads="1"/>
          </p:cNvSpPr>
          <p:nvPr/>
        </p:nvSpPr>
        <p:spPr bwMode="auto">
          <a:xfrm>
            <a:off x="533400" y="2057400"/>
            <a:ext cx="23622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2400" b="1" i="0" u="none" strike="noStrike" kern="0" cap="none" spc="0" normalizeH="0" baseline="0" noProof="0" dirty="0" smtClean="0">
                <a:ln>
                  <a:noFill/>
                </a:ln>
                <a:solidFill>
                  <a:srgbClr val="000000"/>
                </a:solidFill>
                <a:effectLst/>
                <a:uLnTx/>
                <a:uFillTx/>
                <a:latin typeface="+mn-lt"/>
                <a:cs typeface="Arial" charset="0"/>
              </a:rPr>
              <a:t>Light</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mn-lt"/>
                <a:cs typeface="Arial" charset="0"/>
              </a:rPr>
              <a:t>A light telescope is a light gathering device, which increases the brightness and size of planets and stars.</a:t>
            </a:r>
            <a:endParaRPr kumimoji="0" lang="en-US" sz="1800" b="0" i="0" u="none" strike="noStrike" kern="0" cap="none" spc="0" normalizeH="0" baseline="0" noProof="0" dirty="0" smtClean="0">
              <a:ln>
                <a:noFill/>
              </a:ln>
              <a:solidFill>
                <a:srgbClr val="000000"/>
              </a:solidFill>
              <a:effectLst/>
              <a:uLnTx/>
              <a:uFillTx/>
              <a:latin typeface="+mn-lt"/>
              <a:cs typeface="Arial" charset="0"/>
            </a:endParaRPr>
          </a:p>
        </p:txBody>
      </p:sp>
      <p:sp>
        <p:nvSpPr>
          <p:cNvPr id="19" name="Text Box 13"/>
          <p:cNvSpPr txBox="1">
            <a:spLocks noChangeArrowheads="1"/>
          </p:cNvSpPr>
          <p:nvPr/>
        </p:nvSpPr>
        <p:spPr bwMode="auto">
          <a:xfrm>
            <a:off x="3429000" y="2057400"/>
            <a:ext cx="2362200"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2400" b="1" i="0" u="none" strike="noStrike" kern="0" cap="none" spc="0" normalizeH="0" baseline="0" noProof="0" dirty="0" smtClean="0">
                <a:ln>
                  <a:noFill/>
                </a:ln>
                <a:solidFill>
                  <a:srgbClr val="000000"/>
                </a:solidFill>
                <a:effectLst/>
                <a:uLnTx/>
                <a:uFillTx/>
                <a:latin typeface="+mn-lt"/>
                <a:cs typeface="Arial" charset="0"/>
              </a:rPr>
              <a:t>Radio</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mn-lt"/>
                <a:cs typeface="Arial" charset="0"/>
              </a:rPr>
              <a:t>These telescopes are recognised by their large collecting dishes which detect and magnify radio waves from space.</a:t>
            </a:r>
            <a:endParaRPr kumimoji="0" lang="en-US" sz="1800" b="0" i="0" u="none" strike="noStrike" kern="0" cap="none" spc="0" normalizeH="0" baseline="0" noProof="0" dirty="0" smtClean="0">
              <a:ln>
                <a:noFill/>
              </a:ln>
              <a:solidFill>
                <a:srgbClr val="000000"/>
              </a:solidFill>
              <a:effectLst/>
              <a:uLnTx/>
              <a:uFillTx/>
              <a:latin typeface="+mn-lt"/>
              <a:cs typeface="Arial" charset="0"/>
            </a:endParaRPr>
          </a:p>
        </p:txBody>
      </p:sp>
      <p:sp>
        <p:nvSpPr>
          <p:cNvPr id="20" name="Text Box 14"/>
          <p:cNvSpPr txBox="1">
            <a:spLocks noChangeArrowheads="1"/>
          </p:cNvSpPr>
          <p:nvPr/>
        </p:nvSpPr>
        <p:spPr bwMode="auto">
          <a:xfrm>
            <a:off x="6248400" y="2057400"/>
            <a:ext cx="2286000"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2400" b="1" i="0" u="none" strike="noStrike" kern="0" cap="none" spc="0" normalizeH="0" baseline="0" noProof="0" dirty="0" smtClean="0">
                <a:ln>
                  <a:noFill/>
                </a:ln>
                <a:solidFill>
                  <a:srgbClr val="000000"/>
                </a:solidFill>
                <a:effectLst/>
                <a:uLnTx/>
                <a:uFillTx/>
                <a:latin typeface="+mn-lt"/>
                <a:cs typeface="Arial" charset="0"/>
              </a:rPr>
              <a:t>Space</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mn-lt"/>
                <a:cs typeface="Arial" charset="0"/>
              </a:rPr>
              <a:t>These space telescopes detect infra-red and ultra-violet waves without interference  from Earth’s atmosphere</a:t>
            </a:r>
            <a:r>
              <a:rPr kumimoji="0" lang="en-NZ" sz="1800" b="0" i="0" u="none" strike="noStrike" kern="0" cap="none" spc="0" normalizeH="0" baseline="0" noProof="0" dirty="0" smtClean="0">
                <a:ln>
                  <a:noFill/>
                </a:ln>
                <a:solidFill>
                  <a:srgbClr val="000000"/>
                </a:solidFill>
                <a:effectLst/>
                <a:uLnTx/>
                <a:uFillTx/>
                <a:latin typeface="Arial" charset="0"/>
                <a:cs typeface="Arial" charset="0"/>
              </a:rPr>
              <a:t>.</a:t>
            </a:r>
            <a:endParaRPr kumimoji="0" lang="en-US" sz="1800" b="0" i="0" u="none" strike="noStrike" kern="0" cap="none" spc="0" normalizeH="0" baseline="0" noProof="0" dirty="0" smtClean="0">
              <a:ln>
                <a:noFill/>
              </a:ln>
              <a:solidFill>
                <a:srgbClr val="000000"/>
              </a:solidFill>
              <a:effectLst/>
              <a:uLnTx/>
              <a:uFillTx/>
              <a:latin typeface="Arial" charset="0"/>
              <a:cs typeface="Arial" charset="0"/>
            </a:endParaRPr>
          </a:p>
        </p:txBody>
      </p:sp>
      <p:pic>
        <p:nvPicPr>
          <p:cNvPr id="21" name="Picture 16" descr="160ed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2413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descr="parkes-telescop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95800"/>
            <a:ext cx="2505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ubble_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495800"/>
            <a:ext cx="24384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Telescopes </a:t>
            </a:r>
            <a:r>
              <a:rPr lang="en-NZ" sz="2000" b="1" dirty="0"/>
              <a:t>(space, optical and </a:t>
            </a:r>
            <a:r>
              <a:rPr lang="en-NZ" sz="2000" b="1" dirty="0" smtClean="0"/>
              <a:t>radio) have </a:t>
            </a:r>
            <a:r>
              <a:rPr lang="en-NZ" sz="2000" b="1" dirty="0"/>
              <a:t>helped humans investigate space</a:t>
            </a:r>
          </a:p>
        </p:txBody>
      </p:sp>
    </p:spTree>
    <p:extLst>
      <p:ext uri="{BB962C8B-B14F-4D97-AF65-F5344CB8AC3E}">
        <p14:creationId xmlns:p14="http://schemas.microsoft.com/office/powerpoint/2010/main" val="42149885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68</a:t>
            </a:fld>
            <a:endParaRPr lang="en-NZ"/>
          </a:p>
        </p:txBody>
      </p:sp>
      <p:pic>
        <p:nvPicPr>
          <p:cNvPr id="5"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148"/>
          <a:stretch>
            <a:fillRect/>
          </a:stretch>
        </p:blipFill>
        <p:spPr bwMode="auto">
          <a:xfrm>
            <a:off x="838200" y="1066800"/>
            <a:ext cx="716280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5143500" y="1124857"/>
            <a:ext cx="25908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 lens closer to the object is called the objective lens.</a:t>
            </a:r>
          </a:p>
        </p:txBody>
      </p:sp>
      <p:sp>
        <p:nvSpPr>
          <p:cNvPr id="7" name="Text Box 9"/>
          <p:cNvSpPr txBox="1">
            <a:spLocks noChangeArrowheads="1"/>
          </p:cNvSpPr>
          <p:nvPr/>
        </p:nvSpPr>
        <p:spPr bwMode="auto">
          <a:xfrm>
            <a:off x="1524000" y="5334000"/>
            <a:ext cx="32004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 lens in the eyepiece magnifies the image formed by the objective lens.</a:t>
            </a:r>
          </a:p>
        </p:txBody>
      </p:sp>
      <p:sp>
        <p:nvSpPr>
          <p:cNvPr id="8" name="Text Box 10"/>
          <p:cNvSpPr txBox="1">
            <a:spLocks noChangeArrowheads="1"/>
          </p:cNvSpPr>
          <p:nvPr/>
        </p:nvSpPr>
        <p:spPr bwMode="auto">
          <a:xfrm>
            <a:off x="6096000" y="5181600"/>
            <a:ext cx="2362200" cy="12033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Both are convex—that is, thicker in the middle than at the edges.</a:t>
            </a:r>
          </a:p>
        </p:txBody>
      </p:sp>
      <p:sp>
        <p:nvSpPr>
          <p:cNvPr id="9" name="Line 11"/>
          <p:cNvSpPr>
            <a:spLocks noChangeShapeType="1"/>
          </p:cNvSpPr>
          <p:nvPr/>
        </p:nvSpPr>
        <p:spPr bwMode="auto">
          <a:xfrm flipV="1">
            <a:off x="3200400" y="3886200"/>
            <a:ext cx="6858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Line 12"/>
          <p:cNvSpPr>
            <a:spLocks noChangeShapeType="1"/>
          </p:cNvSpPr>
          <p:nvPr/>
        </p:nvSpPr>
        <p:spPr bwMode="auto">
          <a:xfrm flipV="1">
            <a:off x="6858000" y="3657600"/>
            <a:ext cx="304800" cy="1524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3"/>
          <p:cNvSpPr>
            <a:spLocks noChangeShapeType="1"/>
          </p:cNvSpPr>
          <p:nvPr/>
        </p:nvSpPr>
        <p:spPr bwMode="auto">
          <a:xfrm flipH="1" flipV="1">
            <a:off x="4191000" y="3657600"/>
            <a:ext cx="2667000" cy="1524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4"/>
          <p:cNvSpPr>
            <a:spLocks noChangeShapeType="1"/>
          </p:cNvSpPr>
          <p:nvPr/>
        </p:nvSpPr>
        <p:spPr bwMode="auto">
          <a:xfrm>
            <a:off x="6438900" y="2053544"/>
            <a:ext cx="419100" cy="53725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TextBox 1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Light refracting Telescopes</a:t>
            </a:r>
            <a:endParaRPr lang="en-NZ" sz="2000" b="1" dirty="0"/>
          </a:p>
        </p:txBody>
      </p:sp>
    </p:spTree>
    <p:extLst>
      <p:ext uri="{BB962C8B-B14F-4D97-AF65-F5344CB8AC3E}">
        <p14:creationId xmlns:p14="http://schemas.microsoft.com/office/powerpoint/2010/main" val="36150418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69</a:t>
            </a:fld>
            <a:endParaRPr lang="en-NZ"/>
          </a:p>
        </p:txBody>
      </p:sp>
      <p:pic>
        <p:nvPicPr>
          <p:cNvPr id="4" name="Picture 12" descr="reflecti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271588"/>
            <a:ext cx="739140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7543800" y="3505200"/>
            <a:ext cx="12954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Light enters telescope</a:t>
            </a:r>
          </a:p>
        </p:txBody>
      </p:sp>
      <p:sp>
        <p:nvSpPr>
          <p:cNvPr id="7" name="Text Box 10"/>
          <p:cNvSpPr txBox="1">
            <a:spLocks noChangeArrowheads="1"/>
          </p:cNvSpPr>
          <p:nvPr/>
        </p:nvSpPr>
        <p:spPr bwMode="auto">
          <a:xfrm>
            <a:off x="4114800" y="5638800"/>
            <a:ext cx="3657600" cy="654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Concave </a:t>
            </a:r>
            <a:r>
              <a:rPr lang="en-US" b="1" dirty="0">
                <a:latin typeface="+mn-lt"/>
              </a:rPr>
              <a:t>objective mirror</a:t>
            </a:r>
            <a:r>
              <a:rPr lang="en-US" dirty="0">
                <a:latin typeface="+mn-lt"/>
              </a:rPr>
              <a:t> reflects light</a:t>
            </a:r>
          </a:p>
        </p:txBody>
      </p:sp>
      <p:sp>
        <p:nvSpPr>
          <p:cNvPr id="8" name="Line 13"/>
          <p:cNvSpPr>
            <a:spLocks noChangeShapeType="1"/>
          </p:cNvSpPr>
          <p:nvPr/>
        </p:nvSpPr>
        <p:spPr bwMode="auto">
          <a:xfrm flipH="1" flipV="1">
            <a:off x="4724400" y="4495800"/>
            <a:ext cx="1066800" cy="1143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Line 14"/>
          <p:cNvSpPr>
            <a:spLocks noChangeShapeType="1"/>
          </p:cNvSpPr>
          <p:nvPr/>
        </p:nvSpPr>
        <p:spPr bwMode="auto">
          <a:xfrm flipH="1">
            <a:off x="7086600" y="3886200"/>
            <a:ext cx="4572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Text Box 1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1" name="Text Box 1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2" name="Oval 1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Light reflecting Telescopes</a:t>
            </a:r>
            <a:endParaRPr lang="en-NZ" sz="2000" b="1" dirty="0"/>
          </a:p>
        </p:txBody>
      </p:sp>
    </p:spTree>
    <p:extLst>
      <p:ext uri="{BB962C8B-B14F-4D97-AF65-F5344CB8AC3E}">
        <p14:creationId xmlns:p14="http://schemas.microsoft.com/office/powerpoint/2010/main" val="4211766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 y="0"/>
            <a:ext cx="6102414" cy="689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a:t>
            </a:fld>
            <a:endParaRPr lang="en-NZ"/>
          </a:p>
        </p:txBody>
      </p:sp>
      <p:sp>
        <p:nvSpPr>
          <p:cNvPr id="4" name="TextBox 3"/>
          <p:cNvSpPr txBox="1"/>
          <p:nvPr/>
        </p:nvSpPr>
        <p:spPr>
          <a:xfrm>
            <a:off x="6232989" y="253097"/>
            <a:ext cx="2448272" cy="1015663"/>
          </a:xfrm>
          <a:prstGeom prst="rect">
            <a:avLst/>
          </a:prstGeom>
          <a:solidFill>
            <a:schemeClr val="bg2"/>
          </a:solidFill>
          <a:ln>
            <a:solidFill>
              <a:schemeClr val="tx1"/>
            </a:solidFill>
          </a:ln>
        </p:spPr>
        <p:txBody>
          <a:bodyPr wrap="square" rtlCol="0">
            <a:spAutoFit/>
          </a:bodyPr>
          <a:lstStyle/>
          <a:p>
            <a:pPr algn="ctr"/>
            <a:r>
              <a:rPr lang="en-NZ" sz="2000" b="1" dirty="0" smtClean="0"/>
              <a:t>Galileo and his observations of the Solar System</a:t>
            </a:r>
            <a:endParaRPr lang="en-NZ" sz="2000" b="1" dirty="0"/>
          </a:p>
        </p:txBody>
      </p:sp>
      <p:sp>
        <p:nvSpPr>
          <p:cNvPr id="5" name="Text Box 28"/>
          <p:cNvSpPr txBox="1">
            <a:spLocks noChangeArrowheads="1"/>
          </p:cNvSpPr>
          <p:nvPr/>
        </p:nvSpPr>
        <p:spPr bwMode="auto">
          <a:xfrm>
            <a:off x="6108006" y="1268760"/>
            <a:ext cx="2915816" cy="53245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mn-lt"/>
              </a:rPr>
              <a:t>Galileo </a:t>
            </a:r>
            <a:r>
              <a:rPr lang="en-NZ" sz="2000" dirty="0">
                <a:latin typeface="+mn-lt"/>
              </a:rPr>
              <a:t>(1564-1642), Italian physicist and astronomer</a:t>
            </a:r>
            <a:r>
              <a:rPr lang="en-US" sz="2000" dirty="0" smtClean="0">
                <a:latin typeface="+mn-lt"/>
              </a:rPr>
              <a:t> </a:t>
            </a:r>
            <a:r>
              <a:rPr lang="en-US" sz="2000" dirty="0">
                <a:latin typeface="+mn-lt"/>
              </a:rPr>
              <a:t>uses </a:t>
            </a:r>
            <a:r>
              <a:rPr lang="en-US" sz="2000" dirty="0" smtClean="0">
                <a:latin typeface="+mn-lt"/>
              </a:rPr>
              <a:t>the newly developed telescope </a:t>
            </a:r>
            <a:r>
              <a:rPr lang="en-US" sz="2000" dirty="0">
                <a:latin typeface="+mn-lt"/>
              </a:rPr>
              <a:t>to prove </a:t>
            </a:r>
            <a:r>
              <a:rPr lang="en-US" sz="2000" dirty="0" smtClean="0">
                <a:latin typeface="+mn-lt"/>
              </a:rPr>
              <a:t>that the Earth </a:t>
            </a:r>
            <a:r>
              <a:rPr lang="en-US" sz="2000" dirty="0">
                <a:latin typeface="+mn-lt"/>
              </a:rPr>
              <a:t>moves around </a:t>
            </a:r>
            <a:r>
              <a:rPr lang="en-US" sz="2000" dirty="0" smtClean="0">
                <a:latin typeface="+mn-lt"/>
              </a:rPr>
              <a:t>Sun by witnessing the transit of Venus across the Sun. He also observes the moons of Jupiter orbiting. Galileo published a now famous book on his </a:t>
            </a:r>
            <a:r>
              <a:rPr lang="en-US" sz="2000" dirty="0" smtClean="0">
                <a:latin typeface="+mn-lt"/>
              </a:rPr>
              <a:t>discoveries </a:t>
            </a:r>
            <a:r>
              <a:rPr lang="en-US" sz="2000" dirty="0" smtClean="0">
                <a:latin typeface="+mn-lt"/>
              </a:rPr>
              <a:t>and spent the rest of his life under house arrest for his “dangerous” ideas.</a:t>
            </a:r>
            <a:endParaRPr lang="en-US" sz="2000" dirty="0">
              <a:latin typeface="+mn-lt"/>
            </a:endParaRPr>
          </a:p>
        </p:txBody>
      </p:sp>
    </p:spTree>
    <p:extLst>
      <p:ext uri="{BB962C8B-B14F-4D97-AF65-F5344CB8AC3E}">
        <p14:creationId xmlns:p14="http://schemas.microsoft.com/office/powerpoint/2010/main" val="42894789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70</a:t>
            </a:fld>
            <a:endParaRPr lang="en-NZ"/>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b="7143"/>
          <a:stretch>
            <a:fillRect/>
          </a:stretch>
        </p:blipFill>
        <p:spPr bwMode="auto">
          <a:xfrm>
            <a:off x="457200" y="1143000"/>
            <a:ext cx="47625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5402177" y="1700808"/>
            <a:ext cx="3352800" cy="43783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Very Large Array</a:t>
            </a:r>
            <a:r>
              <a:rPr lang="en-US" sz="2000" dirty="0">
                <a:latin typeface="+mn-lt"/>
              </a:rPr>
              <a:t> </a:t>
            </a:r>
          </a:p>
          <a:p>
            <a:pPr eaLnBrk="1" hangingPunct="1"/>
            <a:r>
              <a:rPr lang="en-US" sz="2000" dirty="0">
                <a:latin typeface="+mn-lt"/>
              </a:rPr>
              <a:t>Radio telescopes detect electromagnetic radiation from space at wavelengths ranging from about 1 mm to more than 1 km. the resolution (ability to distinguish detail) of a single instrument is low. However, when signals from a group of telescopes pointing at the same object are combined, resolution is dramatically improved. </a:t>
            </a:r>
            <a:endParaRPr lang="en-US" sz="2000" b="1" dirty="0">
              <a:latin typeface="+mn-lt"/>
            </a:endParaRPr>
          </a:p>
        </p:txBody>
      </p:sp>
      <p:sp>
        <p:nvSpPr>
          <p:cNvPr id="7" name="Rectangle 8"/>
          <p:cNvSpPr>
            <a:spLocks noChangeArrowheads="1"/>
          </p:cNvSpPr>
          <p:nvPr/>
        </p:nvSpPr>
        <p:spPr bwMode="auto">
          <a:xfrm>
            <a:off x="457200" y="4343400"/>
            <a:ext cx="480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The </a:t>
            </a:r>
            <a:r>
              <a:rPr lang="en-US" b="1" dirty="0"/>
              <a:t>Very Large Array</a:t>
            </a:r>
            <a:r>
              <a:rPr lang="en-US" dirty="0"/>
              <a:t> (VLA) in Socorro, New Mexico, has 27 dishes whose individual signals can be combined to form a single high-resolution image.</a:t>
            </a:r>
          </a:p>
        </p:txBody>
      </p:sp>
      <p:sp>
        <p:nvSpPr>
          <p:cNvPr id="8" name="Text Box 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1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1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Radio Telescopes</a:t>
            </a:r>
            <a:endParaRPr lang="en-NZ" sz="2000" b="1" dirty="0"/>
          </a:p>
        </p:txBody>
      </p:sp>
    </p:spTree>
    <p:extLst>
      <p:ext uri="{BB962C8B-B14F-4D97-AF65-F5344CB8AC3E}">
        <p14:creationId xmlns:p14="http://schemas.microsoft.com/office/powerpoint/2010/main" val="19423321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71</a:t>
            </a:fld>
            <a:endParaRPr lang="en-NZ"/>
          </a:p>
        </p:txBody>
      </p:sp>
      <p:sp>
        <p:nvSpPr>
          <p:cNvPr id="5" name="Text Box 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6" name="Text Box 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7" name="Oval 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8" name="Picture 9" descr="rectorw"/>
          <p:cNvPicPr>
            <a:picLocks noChangeAspect="1" noChangeArrowheads="1"/>
          </p:cNvPicPr>
          <p:nvPr/>
        </p:nvPicPr>
        <p:blipFill rotWithShape="1">
          <a:blip r:embed="rId2">
            <a:extLst>
              <a:ext uri="{28A0092B-C50C-407E-A947-70E740481C1C}">
                <a14:useLocalDpi xmlns:a14="http://schemas.microsoft.com/office/drawing/2010/main" val="0"/>
              </a:ext>
            </a:extLst>
          </a:blip>
          <a:srcRect t="20721" b="4471"/>
          <a:stretch/>
        </p:blipFill>
        <p:spPr bwMode="auto">
          <a:xfrm>
            <a:off x="2118" y="-1"/>
            <a:ext cx="916752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6712857" y="1241913"/>
            <a:ext cx="2286000" cy="5355312"/>
          </a:xfrm>
          <a:prstGeom prst="rect">
            <a:avLst/>
          </a:prstGeom>
          <a:solidFill>
            <a:schemeClr val="tx1">
              <a:lumMod val="65000"/>
              <a:lumOff val="35000"/>
            </a:schemeClr>
          </a:solidFill>
          <a:ln>
            <a:solidFill>
              <a:schemeClr val="tx1"/>
            </a:solid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solidFill>
                  <a:schemeClr val="bg1"/>
                </a:solidFill>
                <a:latin typeface="+mn-lt"/>
              </a:rPr>
              <a:t>This image was captured by the Hubble telescope, in orbit around Earth.</a:t>
            </a:r>
          </a:p>
          <a:p>
            <a:pPr eaLnBrk="1" hangingPunct="1">
              <a:spcBef>
                <a:spcPct val="50000"/>
              </a:spcBef>
            </a:pPr>
            <a:r>
              <a:rPr lang="en-NZ" dirty="0">
                <a:solidFill>
                  <a:schemeClr val="bg1"/>
                </a:solidFill>
                <a:latin typeface="+mn-lt"/>
              </a:rPr>
              <a:t>The telescope uses solar panels on the sides to collect energy to power movements in the telescope. </a:t>
            </a:r>
          </a:p>
          <a:p>
            <a:pPr eaLnBrk="1" hangingPunct="1">
              <a:spcBef>
                <a:spcPct val="50000"/>
              </a:spcBef>
            </a:pPr>
            <a:r>
              <a:rPr lang="en-NZ" dirty="0">
                <a:solidFill>
                  <a:schemeClr val="bg1"/>
                </a:solidFill>
                <a:latin typeface="+mn-lt"/>
              </a:rPr>
              <a:t>Initially when the telescope was placed in orbit in 1990, human error caused a focussing problem. A manned flight was eventually sent up to fix the problem. </a:t>
            </a:r>
            <a:endParaRPr lang="en-US" dirty="0">
              <a:solidFill>
                <a:schemeClr val="bg1"/>
              </a:solidFill>
              <a:latin typeface="+mn-lt"/>
            </a:endParaRP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Telescopes</a:t>
            </a:r>
            <a:endParaRPr lang="en-NZ" sz="2000" b="1" dirty="0"/>
          </a:p>
        </p:txBody>
      </p:sp>
    </p:spTree>
    <p:extLst>
      <p:ext uri="{BB962C8B-B14F-4D97-AF65-F5344CB8AC3E}">
        <p14:creationId xmlns:p14="http://schemas.microsoft.com/office/powerpoint/2010/main" val="19940695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72</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a:t>
            </a:r>
            <a:r>
              <a:rPr lang="en-US" b="1" i="1" dirty="0">
                <a:latin typeface="+mn-lt"/>
              </a:rPr>
              <a:t>Space stations</a:t>
            </a:r>
            <a:r>
              <a:rPr lang="en-US" i="1" dirty="0">
                <a:latin typeface="+mn-lt"/>
              </a:rPr>
              <a:t>; </a:t>
            </a:r>
            <a:r>
              <a:rPr lang="en-US" i="1" dirty="0" err="1">
                <a:latin typeface="+mn-lt"/>
              </a:rPr>
              <a:t>eg</a:t>
            </a:r>
            <a:r>
              <a:rPr lang="en-US" i="1" dirty="0">
                <a:latin typeface="+mn-lt"/>
              </a:rPr>
              <a:t> international space station (ISS), currently being developed by United States, Canada, Japan, Russia, and Europe</a:t>
            </a:r>
            <a:r>
              <a:rPr lang="en-US" i="1" dirty="0"/>
              <a:t>.</a:t>
            </a:r>
            <a:r>
              <a:rPr lang="en-US" dirty="0"/>
              <a:t> </a:t>
            </a:r>
          </a:p>
        </p:txBody>
      </p:sp>
      <p:sp>
        <p:nvSpPr>
          <p:cNvPr id="5" name="Text Box 6"/>
          <p:cNvSpPr txBox="1">
            <a:spLocks noChangeArrowheads="1"/>
          </p:cNvSpPr>
          <p:nvPr/>
        </p:nvSpPr>
        <p:spPr bwMode="auto">
          <a:xfrm>
            <a:off x="381000" y="5410200"/>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A view of the </a:t>
            </a:r>
            <a:r>
              <a:rPr lang="en-NZ" dirty="0" smtClean="0">
                <a:latin typeface="+mn-lt"/>
              </a:rPr>
              <a:t>completed </a:t>
            </a:r>
            <a:r>
              <a:rPr lang="en-NZ" dirty="0">
                <a:latin typeface="+mn-lt"/>
              </a:rPr>
              <a:t>ISS in high orbit around the Earth</a:t>
            </a:r>
            <a:endParaRPr lang="en-US" dirty="0">
              <a:latin typeface="+mn-lt"/>
            </a:endParaRPr>
          </a:p>
        </p:txBody>
      </p:sp>
      <p:sp>
        <p:nvSpPr>
          <p:cNvPr id="6"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7"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 name="Picture 12" descr="artist's concept of I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622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3"/>
          <p:cNvSpPr txBox="1">
            <a:spLocks noChangeArrowheads="1"/>
          </p:cNvSpPr>
          <p:nvPr/>
        </p:nvSpPr>
        <p:spPr bwMode="auto">
          <a:xfrm>
            <a:off x="4572000" y="2286000"/>
            <a:ext cx="4191000" cy="355481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mn-lt"/>
              </a:rPr>
              <a:t>International Space Station</a:t>
            </a:r>
          </a:p>
          <a:p>
            <a:pPr eaLnBrk="1" hangingPunct="1">
              <a:spcBef>
                <a:spcPct val="50000"/>
              </a:spcBef>
            </a:pPr>
            <a:r>
              <a:rPr lang="en-US" dirty="0">
                <a:latin typeface="+mn-lt"/>
              </a:rPr>
              <a:t>The assembly of the ISS in orbit began in 1998. The ISS has more than 100 components and </a:t>
            </a:r>
            <a:r>
              <a:rPr lang="en-US" dirty="0" smtClean="0">
                <a:latin typeface="+mn-lt"/>
              </a:rPr>
              <a:t>required </a:t>
            </a:r>
            <a:r>
              <a:rPr lang="en-US" dirty="0">
                <a:latin typeface="+mn-lt"/>
              </a:rPr>
              <a:t>44 spaceflights by at least three space vehicles to deliver the components into orbit. One-hundred </a:t>
            </a:r>
            <a:r>
              <a:rPr lang="en-US" dirty="0" smtClean="0">
                <a:latin typeface="+mn-lt"/>
              </a:rPr>
              <a:t>and sixty </a:t>
            </a:r>
            <a:r>
              <a:rPr lang="en-US" dirty="0">
                <a:latin typeface="+mn-lt"/>
              </a:rPr>
              <a:t>spacewalks, </a:t>
            </a:r>
            <a:r>
              <a:rPr lang="en-US" dirty="0" smtClean="0">
                <a:latin typeface="+mn-lt"/>
              </a:rPr>
              <a:t>were required </a:t>
            </a:r>
            <a:r>
              <a:rPr lang="en-US" dirty="0">
                <a:latin typeface="+mn-lt"/>
              </a:rPr>
              <a:t>to assemble and maintain the ISS, which is </a:t>
            </a:r>
            <a:r>
              <a:rPr lang="en-US" dirty="0" smtClean="0">
                <a:latin typeface="+mn-lt"/>
              </a:rPr>
              <a:t>was completed </a:t>
            </a:r>
            <a:r>
              <a:rPr lang="en-US" dirty="0">
                <a:latin typeface="+mn-lt"/>
              </a:rPr>
              <a:t>in 2010 and </a:t>
            </a:r>
            <a:r>
              <a:rPr lang="en-US" dirty="0" smtClean="0">
                <a:latin typeface="+mn-lt"/>
              </a:rPr>
              <a:t>has an </a:t>
            </a:r>
            <a:r>
              <a:rPr lang="en-US" dirty="0">
                <a:latin typeface="+mn-lt"/>
              </a:rPr>
              <a:t>anticipated life of 10 years at a projected total cost of $35 to $37 billion. </a:t>
            </a:r>
            <a:r>
              <a:rPr lang="en-US" dirty="0" smtClean="0">
                <a:latin typeface="+mn-lt"/>
              </a:rPr>
              <a:t>The </a:t>
            </a:r>
            <a:r>
              <a:rPr lang="en-US" dirty="0">
                <a:latin typeface="+mn-lt"/>
              </a:rPr>
              <a:t>ISS </a:t>
            </a:r>
            <a:r>
              <a:rPr lang="en-US" dirty="0" smtClean="0">
                <a:latin typeface="+mn-lt"/>
              </a:rPr>
              <a:t>can to </a:t>
            </a:r>
            <a:r>
              <a:rPr lang="en-US" dirty="0">
                <a:latin typeface="+mn-lt"/>
              </a:rPr>
              <a:t>house up to seven astronauts. </a:t>
            </a:r>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Stations</a:t>
            </a:r>
            <a:endParaRPr lang="en-NZ" sz="2000" b="1" dirty="0"/>
          </a:p>
        </p:txBody>
      </p:sp>
    </p:spTree>
    <p:extLst>
      <p:ext uri="{BB962C8B-B14F-4D97-AF65-F5344CB8AC3E}">
        <p14:creationId xmlns:p14="http://schemas.microsoft.com/office/powerpoint/2010/main" val="42308517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73</a:t>
            </a:fld>
            <a:endParaRPr lang="en-NZ"/>
          </a:p>
        </p:txBody>
      </p:sp>
      <p:pic>
        <p:nvPicPr>
          <p:cNvPr id="4" name="Picture 77" descr="space-station-salyut-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9"/>
          <p:cNvSpPr txBox="1">
            <a:spLocks noChangeArrowheads="1"/>
          </p:cNvSpPr>
          <p:nvPr/>
        </p:nvSpPr>
        <p:spPr bwMode="auto">
          <a:xfrm>
            <a:off x="5715000" y="1772816"/>
            <a:ext cx="2971800" cy="46831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Salyut</a:t>
            </a:r>
            <a:r>
              <a:rPr lang="en-US" sz="2000" dirty="0">
                <a:latin typeface="+mn-lt"/>
              </a:rPr>
              <a:t/>
            </a:r>
            <a:br>
              <a:rPr lang="en-US" sz="2000" dirty="0">
                <a:latin typeface="+mn-lt"/>
              </a:rPr>
            </a:br>
            <a:r>
              <a:rPr lang="en-US" sz="2000" dirty="0">
                <a:latin typeface="+mn-lt"/>
              </a:rPr>
              <a:t>The Russians (then the Soviet Union) were the first to place a space station, called </a:t>
            </a:r>
            <a:r>
              <a:rPr lang="en-US" sz="2000" b="1" dirty="0">
                <a:latin typeface="+mn-lt"/>
              </a:rPr>
              <a:t>Salyut 1</a:t>
            </a:r>
            <a:r>
              <a:rPr lang="en-US" sz="2000" dirty="0">
                <a:latin typeface="+mn-lt"/>
              </a:rPr>
              <a:t>, in orbit in 1971. The Soyuz 11 crew was the first crew to live on Salyut 1 for 24 days; but tragically, they died upon returning to Earth. The Salyut program eventually led to the development of Russia's Mir space station.</a:t>
            </a:r>
          </a:p>
        </p:txBody>
      </p:sp>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History of Space Stations</a:t>
            </a:r>
            <a:endParaRPr lang="en-NZ" sz="2000" b="1" dirty="0"/>
          </a:p>
        </p:txBody>
      </p:sp>
    </p:spTree>
    <p:extLst>
      <p:ext uri="{BB962C8B-B14F-4D97-AF65-F5344CB8AC3E}">
        <p14:creationId xmlns:p14="http://schemas.microsoft.com/office/powerpoint/2010/main" val="4519273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74</a:t>
            </a:fld>
            <a:endParaRPr lang="en-NZ"/>
          </a:p>
        </p:txBody>
      </p:sp>
      <p:sp>
        <p:nvSpPr>
          <p:cNvPr id="5" name="Text Box 6"/>
          <p:cNvSpPr txBox="1">
            <a:spLocks noChangeArrowheads="1"/>
          </p:cNvSpPr>
          <p:nvPr/>
        </p:nvSpPr>
        <p:spPr bwMode="auto">
          <a:xfrm>
            <a:off x="5715000" y="1700808"/>
            <a:ext cx="2971800" cy="47799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Skylab</a:t>
            </a:r>
          </a:p>
          <a:p>
            <a:pPr eaLnBrk="1" hangingPunct="1"/>
            <a:r>
              <a:rPr lang="en-US" dirty="0">
                <a:latin typeface="+mn-lt"/>
              </a:rPr>
              <a:t>Skylab was modified from the third stage of a Saturn V moon rocket. Skylab was never meant to be a permanent home in space, but rather a workshop where the United States could test the effects of long-duration space flights on the human body. When the flight of the third crew was finished, Skylab was abandoned. Skylab re-entered the Earth's atmosphere and burned over Australia in 1979. </a:t>
            </a:r>
          </a:p>
        </p:txBody>
      </p:sp>
      <p:pic>
        <p:nvPicPr>
          <p:cNvPr id="6" name="Picture 8" descr="Diagram of Skylab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History of Space Stations</a:t>
            </a:r>
            <a:endParaRPr lang="en-NZ" sz="2000" b="1" dirty="0"/>
          </a:p>
        </p:txBody>
      </p:sp>
    </p:spTree>
    <p:extLst>
      <p:ext uri="{BB962C8B-B14F-4D97-AF65-F5344CB8AC3E}">
        <p14:creationId xmlns:p14="http://schemas.microsoft.com/office/powerpoint/2010/main" val="19219874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75</a:t>
            </a:fld>
            <a:endParaRPr lang="en-NZ"/>
          </a:p>
        </p:txBody>
      </p:sp>
      <p:sp>
        <p:nvSpPr>
          <p:cNvPr id="5" name="Text Box 5"/>
          <p:cNvSpPr txBox="1">
            <a:spLocks noChangeArrowheads="1"/>
          </p:cNvSpPr>
          <p:nvPr/>
        </p:nvSpPr>
        <p:spPr bwMode="auto">
          <a:xfrm>
            <a:off x="5011960" y="1628800"/>
            <a:ext cx="3657600" cy="480131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Mir</a:t>
            </a:r>
            <a:br>
              <a:rPr lang="en-US" b="1" dirty="0">
                <a:latin typeface="+mn-lt"/>
              </a:rPr>
            </a:br>
            <a:r>
              <a:rPr lang="en-US" dirty="0">
                <a:latin typeface="+mn-lt"/>
              </a:rPr>
              <a:t>In 1986, the Russians launched the Mir space station; Mir was intended to be a permanent home in space. Modules contains telescopes and scientific equipment. Mir was damaged by a fire and crashed with a supply ship. The Russian space agency could no longer afford to maintain Mir, so in February 2001, Mir's rocket engines were fired to slow it down. Mir re-entered the Earth's atmosphere on March 23, 2001, burned and broke up. Debris crashed in the south Pacific Ocean about 1,000 miles (1,667 km) east of Australia. </a:t>
            </a:r>
          </a:p>
        </p:txBody>
      </p:sp>
      <p:pic>
        <p:nvPicPr>
          <p:cNvPr id="6" name="Picture 8" descr="artist's drawing of Mir with docked space shu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64" y="1988840"/>
            <a:ext cx="44196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History of Space Stations</a:t>
            </a:r>
            <a:endParaRPr lang="en-NZ" sz="2000" b="1" dirty="0"/>
          </a:p>
        </p:txBody>
      </p:sp>
    </p:spTree>
    <p:extLst>
      <p:ext uri="{BB962C8B-B14F-4D97-AF65-F5344CB8AC3E}">
        <p14:creationId xmlns:p14="http://schemas.microsoft.com/office/powerpoint/2010/main" val="13034631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76</a:t>
            </a:fld>
            <a:endParaRPr lang="en-NZ"/>
          </a:p>
        </p:txBody>
      </p:sp>
      <p:sp>
        <p:nvSpPr>
          <p:cNvPr id="5" name="Text Box 5"/>
          <p:cNvSpPr txBox="1">
            <a:spLocks noChangeArrowheads="1"/>
          </p:cNvSpPr>
          <p:nvPr/>
        </p:nvSpPr>
        <p:spPr bwMode="auto">
          <a:xfrm>
            <a:off x="457200" y="1219200"/>
            <a:ext cx="8229600" cy="66040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a:t>
            </a:r>
            <a:r>
              <a:rPr lang="en-US" b="1" i="1" dirty="0">
                <a:latin typeface="+mn-lt"/>
              </a:rPr>
              <a:t>Probes</a:t>
            </a:r>
            <a:r>
              <a:rPr lang="en-US" i="1" dirty="0">
                <a:latin typeface="+mn-lt"/>
              </a:rPr>
              <a:t>; spacecraft able to escape Earth’s gravity</a:t>
            </a:r>
            <a:r>
              <a:rPr lang="en-US" i="1" dirty="0"/>
              <a:t>.</a:t>
            </a:r>
            <a:r>
              <a:rPr lang="en-US" dirty="0"/>
              <a:t> </a:t>
            </a:r>
          </a:p>
        </p:txBody>
      </p:sp>
      <p:sp>
        <p:nvSpPr>
          <p:cNvPr id="6"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7"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11"/>
          <p:cNvSpPr txBox="1">
            <a:spLocks noChangeArrowheads="1"/>
          </p:cNvSpPr>
          <p:nvPr/>
        </p:nvSpPr>
        <p:spPr bwMode="auto">
          <a:xfrm>
            <a:off x="457200" y="2057400"/>
            <a:ext cx="2819400" cy="424731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A </a:t>
            </a:r>
            <a:r>
              <a:rPr lang="en-US" b="1" dirty="0">
                <a:latin typeface="+mn-lt"/>
              </a:rPr>
              <a:t>space probe</a:t>
            </a:r>
            <a:r>
              <a:rPr lang="en-US" dirty="0">
                <a:latin typeface="+mn-lt"/>
              </a:rPr>
              <a:t> is an unmanned space mission in which a spacecraft leaves Earth's orbit. The first successful space probe was the Soviet Luna 1, which studied the Moon in 1959</a:t>
            </a:r>
            <a:r>
              <a:rPr lang="en-US" dirty="0" smtClean="0">
                <a:latin typeface="+mn-lt"/>
              </a:rPr>
              <a:t>. Since then, </a:t>
            </a:r>
            <a:r>
              <a:rPr lang="en-US" dirty="0">
                <a:latin typeface="+mn-lt"/>
              </a:rPr>
              <a:t>space agencies in the United States, Europe and Japan have flown probes to each of the eight other planets in the solar system and several asteroids and comets. </a:t>
            </a:r>
          </a:p>
        </p:txBody>
      </p:sp>
      <p:pic>
        <p:nvPicPr>
          <p:cNvPr id="11" name="Picture 13" descr="galile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057400"/>
            <a:ext cx="4800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4495800" y="60960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Galileo mission to Jupiter</a:t>
            </a:r>
            <a:endParaRPr lang="en-US"/>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7421794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77</a:t>
            </a:fld>
            <a:endParaRPr lang="en-NZ"/>
          </a:p>
        </p:txBody>
      </p:sp>
      <p:pic>
        <p:nvPicPr>
          <p:cNvPr id="4" name="Picture 12" descr="r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514600"/>
            <a:ext cx="550545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57200" y="1219200"/>
            <a:ext cx="8229600" cy="1209675"/>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err="1" smtClean="0">
                <a:latin typeface="+mn-lt"/>
              </a:rPr>
              <a:t>Specialised</a:t>
            </a:r>
            <a:r>
              <a:rPr lang="en-US" b="1" dirty="0" smtClean="0">
                <a:latin typeface="+mn-lt"/>
              </a:rPr>
              <a:t> </a:t>
            </a:r>
            <a:r>
              <a:rPr lang="en-US" b="1" dirty="0">
                <a:latin typeface="+mn-lt"/>
              </a:rPr>
              <a:t>instruments</a:t>
            </a:r>
            <a:r>
              <a:rPr lang="en-US" dirty="0">
                <a:latin typeface="+mn-lt"/>
              </a:rPr>
              <a:t> are needed for space exploration, including; </a:t>
            </a:r>
          </a:p>
          <a:p>
            <a:pPr eaLnBrk="1" hangingPunct="1"/>
            <a:r>
              <a:rPr lang="en-US" dirty="0">
                <a:latin typeface="+mn-lt"/>
              </a:rPr>
              <a:t> - </a:t>
            </a:r>
            <a:r>
              <a:rPr lang="en-US" i="1" dirty="0">
                <a:latin typeface="+mn-lt"/>
              </a:rPr>
              <a:t>Sophisticated observational and communication devices to send information back to Earth.</a:t>
            </a:r>
          </a:p>
          <a:p>
            <a:pPr eaLnBrk="1" hangingPunct="1"/>
            <a:r>
              <a:rPr lang="en-US" i="1" dirty="0">
                <a:latin typeface="+mn-lt"/>
              </a:rPr>
              <a:t>- Remote-controlled vehicles to explore planets.</a:t>
            </a:r>
          </a:p>
        </p:txBody>
      </p:sp>
      <p:sp>
        <p:nvSpPr>
          <p:cNvPr id="7" name="Text Box 6"/>
          <p:cNvSpPr txBox="1">
            <a:spLocks noChangeArrowheads="1"/>
          </p:cNvSpPr>
          <p:nvPr/>
        </p:nvSpPr>
        <p:spPr bwMode="auto">
          <a:xfrm>
            <a:off x="457200" y="2743200"/>
            <a:ext cx="26670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The Mars Rover was sent to Mars via an unmanned space craft.</a:t>
            </a:r>
          </a:p>
          <a:p>
            <a:pPr eaLnBrk="1" hangingPunct="1">
              <a:spcBef>
                <a:spcPct val="50000"/>
              </a:spcBef>
            </a:pPr>
            <a:r>
              <a:rPr lang="en-NZ" dirty="0">
                <a:latin typeface="+mn-lt"/>
              </a:rPr>
              <a:t>It was able to move around the planet remotely, taking readings, pictures and analysing samples. The Rover was then able to send the information back to Earth.</a:t>
            </a:r>
            <a:endParaRPr lang="en-US" dirty="0">
              <a:latin typeface="+mn-lt"/>
            </a:endParaRPr>
          </a:p>
        </p:txBody>
      </p:sp>
      <p:sp>
        <p:nvSpPr>
          <p:cNvPr id="8"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9" name="Text Box 8"/>
          <p:cNvSpPr txBox="1">
            <a:spLocks noChangeArrowheads="1"/>
          </p:cNvSpPr>
          <p:nvPr/>
        </p:nvSpPr>
        <p:spPr bwMode="auto">
          <a:xfrm>
            <a:off x="82296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9"/>
          <p:cNvSpPr txBox="1">
            <a:spLocks noChangeArrowheads="1"/>
          </p:cNvSpPr>
          <p:nvPr/>
        </p:nvSpPr>
        <p:spPr bwMode="auto">
          <a:xfrm>
            <a:off x="80010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0"/>
          <p:cNvSpPr>
            <a:spLocks noChangeArrowheads="1"/>
          </p:cNvSpPr>
          <p:nvPr/>
        </p:nvSpPr>
        <p:spPr bwMode="auto">
          <a:xfrm>
            <a:off x="80772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3745786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78</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Satellites</a:t>
            </a:r>
            <a:r>
              <a:rPr lang="en-US" dirty="0">
                <a:latin typeface="+mn-lt"/>
              </a:rPr>
              <a:t> have different types of orbits;  - </a:t>
            </a:r>
            <a:r>
              <a:rPr lang="en-US" i="1" dirty="0">
                <a:latin typeface="+mn-lt"/>
              </a:rPr>
              <a:t>Equatorial orbits cross the sky from west to east.  - Polar orbits travel north to south or south to north.  - Geostationary orbits remain at fixed points above the Earth’s surface</a:t>
            </a:r>
            <a:r>
              <a:rPr lang="en-US" dirty="0">
                <a:latin typeface="+mn-lt"/>
              </a:rPr>
              <a:t> </a:t>
            </a:r>
          </a:p>
        </p:txBody>
      </p:sp>
      <p:sp>
        <p:nvSpPr>
          <p:cNvPr id="5"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6" name="Text Box 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1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1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2"/>
          <p:cNvSpPr txBox="1">
            <a:spLocks noChangeArrowheads="1"/>
          </p:cNvSpPr>
          <p:nvPr/>
        </p:nvSpPr>
        <p:spPr bwMode="auto">
          <a:xfrm>
            <a:off x="533400" y="2286000"/>
            <a:ext cx="38100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Geostationary Orbits</a:t>
            </a:r>
          </a:p>
          <a:p>
            <a:pPr eaLnBrk="1" hangingPunct="1"/>
            <a:r>
              <a:rPr lang="en-US" sz="2000" dirty="0">
                <a:latin typeface="+mn-lt"/>
              </a:rPr>
              <a:t>A geostationary orbit is one in which the satellite is always in the same position with respect to the rotating Earth. The satellite orbits at an elevation of approximately 35,790 km By orbiting at the same rate, in the same direction as Earth, the satellite appears stationary Geostationary satellites provide a "big picture" view, enabling coverage of weather events.</a:t>
            </a:r>
            <a:r>
              <a:rPr lang="en-US" dirty="0">
                <a:latin typeface="+mn-lt"/>
              </a:rPr>
              <a:t> </a:t>
            </a:r>
          </a:p>
        </p:txBody>
      </p:sp>
      <p:pic>
        <p:nvPicPr>
          <p:cNvPr id="10" name="Picture 14" descr="geo_or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048000"/>
            <a:ext cx="4767482" cy="268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11924399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79</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Satellites</a:t>
            </a:r>
            <a:r>
              <a:rPr lang="en-US" dirty="0">
                <a:latin typeface="+mn-lt"/>
              </a:rPr>
              <a:t> have different types of orbits;  - </a:t>
            </a:r>
            <a:r>
              <a:rPr lang="en-US" i="1" dirty="0">
                <a:latin typeface="+mn-lt"/>
              </a:rPr>
              <a:t>Equatorial orbits cross the sky from west to east.  - Polar orbits travel north to south or south to north.  - Geostationary orbits remain at fixed points above the Earth’s surface</a:t>
            </a:r>
            <a:r>
              <a:rPr lang="en-US" dirty="0">
                <a:latin typeface="+mn-lt"/>
              </a:rPr>
              <a:t> </a:t>
            </a:r>
          </a:p>
        </p:txBody>
      </p:sp>
      <p:sp>
        <p:nvSpPr>
          <p:cNvPr id="5" name="AutoShape 6"/>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6" name="Text Box 7"/>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8"/>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9"/>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0"/>
          <p:cNvSpPr txBox="1">
            <a:spLocks noChangeArrowheads="1"/>
          </p:cNvSpPr>
          <p:nvPr/>
        </p:nvSpPr>
        <p:spPr bwMode="auto">
          <a:xfrm>
            <a:off x="408112" y="2286000"/>
            <a:ext cx="416388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Polar Orbits</a:t>
            </a:r>
          </a:p>
          <a:p>
            <a:pPr eaLnBrk="1" hangingPunct="1"/>
            <a:r>
              <a:rPr lang="en-US" sz="2000" dirty="0">
                <a:latin typeface="+mn-lt"/>
              </a:rPr>
              <a:t>In a </a:t>
            </a:r>
            <a:r>
              <a:rPr lang="en-US" sz="2000" b="1" dirty="0">
                <a:latin typeface="+mn-lt"/>
              </a:rPr>
              <a:t>polar</a:t>
            </a:r>
            <a:r>
              <a:rPr lang="en-US" sz="2000" dirty="0">
                <a:latin typeface="+mn-lt"/>
              </a:rPr>
              <a:t> orbit, the satellite generally flies at a low altitude and passes over the planet's poles on each revolution. The polar orbit remains fixed in space as Earth rotates inside the orbit. As a result, much of Earth passes under a satellite in a polar orbit. Because polar orbits achieve excellent coverage of the planet, they are often used for satellites that do mapping and photography.</a:t>
            </a:r>
            <a:r>
              <a:rPr lang="en-US" dirty="0">
                <a:latin typeface="+mn-lt"/>
              </a:rPr>
              <a:t> </a:t>
            </a:r>
          </a:p>
        </p:txBody>
      </p:sp>
      <p:pic>
        <p:nvPicPr>
          <p:cNvPr id="10" name="Picture 12" descr="orbitp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2362200"/>
            <a:ext cx="3814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2656661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a:t>
            </a:fld>
            <a:endParaRPr lang="en-NZ"/>
          </a:p>
        </p:txBody>
      </p:sp>
      <p:sp>
        <p:nvSpPr>
          <p:cNvPr id="4" name="TextBox 3"/>
          <p:cNvSpPr txBox="1"/>
          <p:nvPr/>
        </p:nvSpPr>
        <p:spPr>
          <a:xfrm>
            <a:off x="473313" y="411016"/>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Kepler</a:t>
            </a:r>
            <a:r>
              <a:rPr lang="en-NZ" sz="2000" b="1" dirty="0" smtClean="0"/>
              <a:t> and his elliptical orbits of the planets</a:t>
            </a:r>
            <a:endParaRPr lang="en-NZ" sz="2000" b="1" dirty="0"/>
          </a:p>
        </p:txBody>
      </p:sp>
      <p:sp>
        <p:nvSpPr>
          <p:cNvPr id="5" name="Text Box 25"/>
          <p:cNvSpPr txBox="1">
            <a:spLocks noChangeArrowheads="1"/>
          </p:cNvSpPr>
          <p:nvPr/>
        </p:nvSpPr>
        <p:spPr bwMode="auto">
          <a:xfrm>
            <a:off x="467544" y="980728"/>
            <a:ext cx="8424936" cy="132343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Johannes </a:t>
            </a:r>
            <a:r>
              <a:rPr lang="en-US" sz="2000" b="1" dirty="0" err="1">
                <a:latin typeface="+mn-lt"/>
              </a:rPr>
              <a:t>Kepler</a:t>
            </a:r>
            <a:r>
              <a:rPr lang="en-US" sz="2000" b="1" dirty="0">
                <a:latin typeface="+mn-lt"/>
              </a:rPr>
              <a:t> </a:t>
            </a:r>
            <a:r>
              <a:rPr lang="en-US" sz="2000" dirty="0">
                <a:latin typeface="+mn-lt"/>
              </a:rPr>
              <a:t>(1571-1630), German </a:t>
            </a:r>
            <a:r>
              <a:rPr lang="en-US" sz="2000" dirty="0" smtClean="0">
                <a:latin typeface="+mn-lt"/>
              </a:rPr>
              <a:t>astronomer discovers </a:t>
            </a:r>
            <a:r>
              <a:rPr lang="en-US" sz="2000" dirty="0">
                <a:latin typeface="+mn-lt"/>
              </a:rPr>
              <a:t>planets move in </a:t>
            </a:r>
            <a:r>
              <a:rPr lang="en-US" sz="2000" dirty="0" smtClean="0">
                <a:latin typeface="+mn-lt"/>
              </a:rPr>
              <a:t>elliptical orbits around the Sun rather than circles. This helped explain why some planets appeared to wobble in their orbits and gave stronger evidence towards the Sun centered theory.</a:t>
            </a:r>
            <a:endParaRPr lang="en-US" sz="2000" dirty="0">
              <a:latin typeface="+mn-l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8029"/>
            <a:ext cx="9144000" cy="440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2418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80</a:t>
            </a:fld>
            <a:endParaRPr lang="en-NZ"/>
          </a:p>
        </p:txBody>
      </p:sp>
      <p:sp>
        <p:nvSpPr>
          <p:cNvPr id="5" name="Text Box 5"/>
          <p:cNvSpPr txBox="1">
            <a:spLocks noChangeArrowheads="1"/>
          </p:cNvSpPr>
          <p:nvPr/>
        </p:nvSpPr>
        <p:spPr bwMode="auto">
          <a:xfrm>
            <a:off x="457200" y="1219200"/>
            <a:ext cx="8229600" cy="654050"/>
          </a:xfrm>
          <a:prstGeom prst="rect">
            <a:avLst/>
          </a:prstGeom>
          <a:solidFill>
            <a:schemeClr val="accent4">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There are thousands of artificial satellites orbiting the Earth. They are put into orbit by rocket launch vehicles. </a:t>
            </a:r>
          </a:p>
        </p:txBody>
      </p:sp>
      <p:sp>
        <p:nvSpPr>
          <p:cNvPr id="6" name="Text Box 7"/>
          <p:cNvSpPr txBox="1">
            <a:spLocks noChangeArrowheads="1"/>
          </p:cNvSpPr>
          <p:nvPr/>
        </p:nvSpPr>
        <p:spPr bwMode="auto">
          <a:xfrm>
            <a:off x="4800600" y="2209800"/>
            <a:ext cx="3810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mn-lt"/>
              </a:rPr>
              <a:t>Sputnik 1 Satellite </a:t>
            </a:r>
          </a:p>
          <a:p>
            <a:pPr eaLnBrk="1" hangingPunct="1"/>
            <a:r>
              <a:rPr lang="en-US" dirty="0">
                <a:latin typeface="+mn-lt"/>
              </a:rPr>
              <a:t>Launched on October 4, 1957, the Sputnik 1 was the first craft in orbit around the earth. Named from the Russian phrase for “travelling companion of the world” (</a:t>
            </a:r>
            <a:r>
              <a:rPr lang="en-US" i="1" dirty="0">
                <a:latin typeface="+mn-lt"/>
              </a:rPr>
              <a:t>Sputnik </a:t>
            </a:r>
            <a:r>
              <a:rPr lang="en-US" i="1" dirty="0" err="1">
                <a:latin typeface="+mn-lt"/>
              </a:rPr>
              <a:t>Zemli</a:t>
            </a:r>
            <a:r>
              <a:rPr lang="en-US" dirty="0">
                <a:latin typeface="+mn-lt"/>
              </a:rPr>
              <a:t>), it was a small satellite measuring only 58 cm (23 in) across. It circled the earth once every 96.2 minutes and transmitted information about the earth's atmosphere. After 57 days aloft, it re-entered the atmosphere and was destroyed.</a:t>
            </a:r>
            <a:endParaRPr lang="en-US" b="1" dirty="0">
              <a:latin typeface="+mn-lt"/>
            </a:endParaRPr>
          </a:p>
          <a:p>
            <a:pPr eaLnBrk="1" hangingPunct="1"/>
            <a:endParaRPr lang="en-US" b="1" dirty="0"/>
          </a:p>
        </p:txBody>
      </p:sp>
      <p:sp>
        <p:nvSpPr>
          <p:cNvPr id="7" name="Text Box 8"/>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9"/>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0"/>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43200"/>
            <a:ext cx="4429125"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26392041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81</a:t>
            </a:fld>
            <a:endParaRPr lang="en-NZ"/>
          </a:p>
        </p:txBody>
      </p:sp>
      <p:sp>
        <p:nvSpPr>
          <p:cNvPr id="5" name="Text Box 4"/>
          <p:cNvSpPr txBox="1">
            <a:spLocks noChangeArrowheads="1"/>
          </p:cNvSpPr>
          <p:nvPr/>
        </p:nvSpPr>
        <p:spPr bwMode="auto">
          <a:xfrm>
            <a:off x="457200" y="1219200"/>
            <a:ext cx="8229600" cy="654050"/>
          </a:xfrm>
          <a:prstGeom prst="rect">
            <a:avLst/>
          </a:prstGeom>
          <a:solidFill>
            <a:schemeClr val="accent4">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There are thousands of artificial satellites orbiting the Earth. They are put into orbit by rocket launch vehicles. </a:t>
            </a:r>
          </a:p>
        </p:txBody>
      </p:sp>
      <p:pic>
        <p:nvPicPr>
          <p:cNvPr id="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b="5541"/>
          <a:stretch/>
        </p:blipFill>
        <p:spPr bwMode="auto">
          <a:xfrm>
            <a:off x="457200" y="2209800"/>
            <a:ext cx="3390331" cy="395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9"/>
          <p:cNvSpPr txBox="1">
            <a:spLocks noChangeArrowheads="1"/>
          </p:cNvSpPr>
          <p:nvPr/>
        </p:nvSpPr>
        <p:spPr bwMode="auto">
          <a:xfrm>
            <a:off x="4355976" y="2133600"/>
            <a:ext cx="379742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mn-lt"/>
              </a:rPr>
              <a:t>Environmental Satellite</a:t>
            </a:r>
            <a:r>
              <a:rPr lang="en-US" dirty="0">
                <a:latin typeface="+mn-lt"/>
              </a:rPr>
              <a:t> </a:t>
            </a:r>
          </a:p>
          <a:p>
            <a:pPr eaLnBrk="1" hangingPunct="1"/>
            <a:r>
              <a:rPr lang="en-US" dirty="0">
                <a:latin typeface="+mn-lt"/>
              </a:rPr>
              <a:t>The Nimbus satellite circles the earth in an orbit that passes over the North and South Poles several times a day, imaging the surface on each pass. Because the earth rotates, each pass produces a new set of pictures, and the entire earth can be imaged every day. Pictorial information about the earth’s atmosphere and oceans is relayed back to the surface, where it is used to monitor changes in the environment</a:t>
            </a:r>
            <a:r>
              <a:rPr lang="en-US" dirty="0" smtClean="0">
                <a:latin typeface="+mn-lt"/>
              </a:rPr>
              <a:t>. Google Maps uses these satellites to get their data. </a:t>
            </a:r>
            <a:endParaRPr lang="en-US" b="1" dirty="0">
              <a:latin typeface="+mn-lt"/>
            </a:endParaRPr>
          </a:p>
        </p:txBody>
      </p:sp>
      <p:sp>
        <p:nvSpPr>
          <p:cNvPr id="8" name="Text Box 10"/>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11"/>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12"/>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38379483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82</a:t>
            </a:fld>
            <a:endParaRPr lang="en-NZ"/>
          </a:p>
        </p:txBody>
      </p:sp>
      <p:sp>
        <p:nvSpPr>
          <p:cNvPr id="4" name="Text Box 5"/>
          <p:cNvSpPr txBox="1">
            <a:spLocks noChangeArrowheads="1"/>
          </p:cNvSpPr>
          <p:nvPr/>
        </p:nvSpPr>
        <p:spPr bwMode="auto">
          <a:xfrm>
            <a:off x="457200" y="1219200"/>
            <a:ext cx="8229600" cy="654050"/>
          </a:xfrm>
          <a:prstGeom prst="rect">
            <a:avLst/>
          </a:prstGeom>
          <a:solidFill>
            <a:schemeClr val="accent4">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There are thousands of artificial satellites orbiting the Earth. They are put into orbit by rocket launch vehicles. </a:t>
            </a:r>
          </a:p>
        </p:txBody>
      </p:sp>
      <p:sp>
        <p:nvSpPr>
          <p:cNvPr id="5" name="Text Box 6"/>
          <p:cNvSpPr txBox="1">
            <a:spLocks noChangeArrowheads="1"/>
          </p:cNvSpPr>
          <p:nvPr/>
        </p:nvSpPr>
        <p:spPr bwMode="auto">
          <a:xfrm>
            <a:off x="4267200" y="2209800"/>
            <a:ext cx="43434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mn-lt"/>
              </a:rPr>
              <a:t>Communications Satellite </a:t>
            </a:r>
          </a:p>
          <a:p>
            <a:pPr eaLnBrk="1" hangingPunct="1"/>
            <a:r>
              <a:rPr lang="en-US" dirty="0">
                <a:latin typeface="+mn-lt"/>
              </a:rPr>
              <a:t>The </a:t>
            </a:r>
            <a:r>
              <a:rPr lang="en-US" dirty="0" err="1">
                <a:latin typeface="+mn-lt"/>
              </a:rPr>
              <a:t>Syncom</a:t>
            </a:r>
            <a:r>
              <a:rPr lang="en-US" dirty="0">
                <a:latin typeface="+mn-lt"/>
              </a:rPr>
              <a:t> 4 communications satellite was launched from the space shuttle Discovery. Modern communications satellites receive signals from the earth, amplify them, and retransmit them, providing television, telefax, telephone, radio, and digital data links around the world. </a:t>
            </a:r>
            <a:r>
              <a:rPr lang="en-US" dirty="0" err="1">
                <a:latin typeface="+mn-lt"/>
              </a:rPr>
              <a:t>Syncom</a:t>
            </a:r>
            <a:r>
              <a:rPr lang="en-US" dirty="0">
                <a:latin typeface="+mn-lt"/>
              </a:rPr>
              <a:t> 4 follows a </a:t>
            </a:r>
            <a:r>
              <a:rPr lang="en-US" b="1" dirty="0">
                <a:latin typeface="+mn-lt"/>
              </a:rPr>
              <a:t>geosynchronous </a:t>
            </a:r>
            <a:r>
              <a:rPr lang="en-US" dirty="0">
                <a:latin typeface="+mn-lt"/>
              </a:rPr>
              <a:t>orbit—that is, it orbits at the same rate at which the earth spins, keeping the satellite in a fixed position over the surface. This type of orbit enables uninterrupted communication links between ground stations.</a:t>
            </a:r>
          </a:p>
        </p:txBody>
      </p:sp>
      <p:sp>
        <p:nvSpPr>
          <p:cNvPr id="6" name="Text Box 7"/>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8"/>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9"/>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9"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r="15468" b="15743"/>
          <a:stretch/>
        </p:blipFill>
        <p:spPr bwMode="auto">
          <a:xfrm>
            <a:off x="228600" y="2242886"/>
            <a:ext cx="3632200" cy="323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21772293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83</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Satellites</a:t>
            </a:r>
            <a:r>
              <a:rPr lang="en-US" dirty="0">
                <a:latin typeface="+mn-lt"/>
              </a:rPr>
              <a:t> for telecommunications must be at fixed points above the Earth’s surface. To achieve this, satellites have to be placed accurately at extremely high altitudes. </a:t>
            </a:r>
          </a:p>
        </p:txBody>
      </p:sp>
      <p:sp>
        <p:nvSpPr>
          <p:cNvPr id="5" name="Text Box 6"/>
          <p:cNvSpPr txBox="1">
            <a:spLocks noChangeArrowheads="1"/>
          </p:cNvSpPr>
          <p:nvPr/>
        </p:nvSpPr>
        <p:spPr bwMode="auto">
          <a:xfrm>
            <a:off x="463915" y="2286000"/>
            <a:ext cx="3886200" cy="39592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Satellites must be -  </a:t>
            </a:r>
          </a:p>
          <a:p>
            <a:pPr eaLnBrk="1" hangingPunct="1">
              <a:spcBef>
                <a:spcPct val="50000"/>
              </a:spcBef>
              <a:buFontTx/>
              <a:buAutoNum type="alphaUcParenR"/>
            </a:pPr>
            <a:r>
              <a:rPr lang="en-NZ" dirty="0">
                <a:latin typeface="+mn-lt"/>
              </a:rPr>
              <a:t>released at the correct altitude, to prevent them spiralling into the Earth if to close, or leaving Earth’s orbit if to far.</a:t>
            </a:r>
          </a:p>
          <a:p>
            <a:pPr eaLnBrk="1" hangingPunct="1">
              <a:spcBef>
                <a:spcPct val="50000"/>
              </a:spcBef>
              <a:buFontTx/>
              <a:buAutoNum type="alphaUcParenR"/>
            </a:pPr>
            <a:r>
              <a:rPr lang="en-NZ" dirty="0">
                <a:latin typeface="+mn-lt"/>
              </a:rPr>
              <a:t>Released in at a speed to match Earth’s spin speed</a:t>
            </a:r>
          </a:p>
          <a:p>
            <a:pPr eaLnBrk="1" hangingPunct="1">
              <a:spcBef>
                <a:spcPct val="50000"/>
              </a:spcBef>
              <a:buFontTx/>
              <a:buAutoNum type="alphaUcParenR"/>
            </a:pPr>
            <a:r>
              <a:rPr lang="en-NZ" dirty="0">
                <a:latin typeface="+mn-lt"/>
              </a:rPr>
              <a:t>Released in the correct location over a specified Earth location</a:t>
            </a:r>
          </a:p>
          <a:p>
            <a:pPr eaLnBrk="1" hangingPunct="1">
              <a:spcBef>
                <a:spcPct val="50000"/>
              </a:spcBef>
              <a:buFontTx/>
              <a:buAutoNum type="alphaUcParenR"/>
            </a:pPr>
            <a:r>
              <a:rPr lang="en-NZ" dirty="0">
                <a:latin typeface="+mn-lt"/>
              </a:rPr>
              <a:t>Released at the correct angle, important if relaying information from a dish</a:t>
            </a:r>
            <a:endParaRPr lang="en-US" dirty="0">
              <a:latin typeface="+mn-lt"/>
            </a:endParaRPr>
          </a:p>
        </p:txBody>
      </p:sp>
      <p:sp>
        <p:nvSpPr>
          <p:cNvPr id="6"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pic>
        <p:nvPicPr>
          <p:cNvPr id="7" name="Picture 8" descr="300px-OrbitingCannonBall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0"/>
            <a:ext cx="42672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9"/>
          <p:cNvSpPr>
            <a:spLocks/>
          </p:cNvSpPr>
          <p:nvPr/>
        </p:nvSpPr>
        <p:spPr bwMode="auto">
          <a:xfrm rot="20865934">
            <a:off x="4405313" y="2768600"/>
            <a:ext cx="2514600" cy="1828800"/>
          </a:xfrm>
          <a:custGeom>
            <a:avLst/>
            <a:gdLst>
              <a:gd name="T0" fmla="*/ 2514600 w 1392"/>
              <a:gd name="T1" fmla="*/ 73152 h 800"/>
              <a:gd name="T2" fmla="*/ 1040524 w 1392"/>
              <a:gd name="T3" fmla="*/ 292608 h 800"/>
              <a:gd name="T4" fmla="*/ 0 w 1392"/>
              <a:gd name="T5" fmla="*/ 1828800 h 800"/>
              <a:gd name="T6" fmla="*/ 0 60000 65536"/>
              <a:gd name="T7" fmla="*/ 0 60000 65536"/>
              <a:gd name="T8" fmla="*/ 0 60000 65536"/>
            </a:gdLst>
            <a:ahLst/>
            <a:cxnLst>
              <a:cxn ang="T6">
                <a:pos x="T0" y="T1"/>
              </a:cxn>
              <a:cxn ang="T7">
                <a:pos x="T2" y="T3"/>
              </a:cxn>
              <a:cxn ang="T8">
                <a:pos x="T4" y="T5"/>
              </a:cxn>
            </a:cxnLst>
            <a:rect l="0" t="0" r="r" b="b"/>
            <a:pathLst>
              <a:path w="1392" h="800">
                <a:moveTo>
                  <a:pt x="1392" y="32"/>
                </a:moveTo>
                <a:cubicBezTo>
                  <a:pt x="1100" y="16"/>
                  <a:pt x="808" y="0"/>
                  <a:pt x="576" y="128"/>
                </a:cubicBezTo>
                <a:cubicBezTo>
                  <a:pt x="344" y="256"/>
                  <a:pt x="172" y="528"/>
                  <a:pt x="0" y="8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18886022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84</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 </a:t>
            </a:r>
            <a:r>
              <a:rPr lang="en-NZ" sz="2000" b="1" dirty="0"/>
              <a:t>light year </a:t>
            </a:r>
            <a:r>
              <a:rPr lang="en-NZ" sz="2000" b="1" dirty="0" smtClean="0"/>
              <a:t>and </a:t>
            </a:r>
            <a:r>
              <a:rPr lang="en-NZ" sz="2000" b="1" dirty="0"/>
              <a:t>how astronomers use it</a:t>
            </a:r>
          </a:p>
        </p:txBody>
      </p:sp>
      <p:sp>
        <p:nvSpPr>
          <p:cNvPr id="5" name="TextBox 4"/>
          <p:cNvSpPr txBox="1"/>
          <p:nvPr/>
        </p:nvSpPr>
        <p:spPr>
          <a:xfrm>
            <a:off x="467544" y="1340768"/>
            <a:ext cx="2304256" cy="4524315"/>
          </a:xfrm>
          <a:prstGeom prst="rect">
            <a:avLst/>
          </a:prstGeom>
          <a:noFill/>
        </p:spPr>
        <p:txBody>
          <a:bodyPr wrap="square" rtlCol="0">
            <a:spAutoFit/>
          </a:bodyPr>
          <a:lstStyle/>
          <a:p>
            <a:r>
              <a:rPr lang="en-NZ" dirty="0" smtClean="0"/>
              <a:t>Because of the vast distances in space the measurement of a light year is used to gain some understanding of the </a:t>
            </a:r>
            <a:r>
              <a:rPr lang="en-NZ" dirty="0"/>
              <a:t>relative </a:t>
            </a:r>
            <a:r>
              <a:rPr lang="en-NZ" dirty="0" smtClean="0"/>
              <a:t>position of objects from each other in the universe. </a:t>
            </a:r>
          </a:p>
          <a:p>
            <a:r>
              <a:rPr lang="en-NZ" dirty="0" smtClean="0"/>
              <a:t>Light travels at 300,000 km per second so a light year is the distance that light travels in one year. (300,000 x 60 x 60 x 24 x 365 km)</a:t>
            </a:r>
            <a:endParaRPr lang="en-NZ" dirty="0"/>
          </a:p>
        </p:txBody>
      </p:sp>
      <p:pic>
        <p:nvPicPr>
          <p:cNvPr id="27651" name="Picture 3" descr="C:\Users\gz\Pictures\Picture\lightyear.gif"/>
          <p:cNvPicPr>
            <a:picLocks noChangeAspect="1" noChangeArrowheads="1"/>
          </p:cNvPicPr>
          <p:nvPr/>
        </p:nvPicPr>
        <p:blipFill rotWithShape="1">
          <a:blip r:embed="rId2">
            <a:extLst>
              <a:ext uri="{28A0092B-C50C-407E-A947-70E740481C1C}">
                <a14:useLocalDpi xmlns:a14="http://schemas.microsoft.com/office/drawing/2010/main" val="0"/>
              </a:ext>
            </a:extLst>
          </a:blip>
          <a:srcRect l="5900" t="4492" r="7056" b="4288"/>
          <a:stretch/>
        </p:blipFill>
        <p:spPr bwMode="auto">
          <a:xfrm>
            <a:off x="4139952" y="2451166"/>
            <a:ext cx="4258101" cy="42035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1772816"/>
            <a:ext cx="4104456" cy="369332"/>
          </a:xfrm>
          <a:prstGeom prst="rect">
            <a:avLst/>
          </a:prstGeom>
          <a:noFill/>
        </p:spPr>
        <p:txBody>
          <a:bodyPr wrap="square" rtlCol="0">
            <a:spAutoFit/>
          </a:bodyPr>
          <a:lstStyle/>
          <a:p>
            <a:r>
              <a:rPr lang="en-NZ" b="1" dirty="0" smtClean="0"/>
              <a:t>Our closest stars in light years</a:t>
            </a:r>
            <a:endParaRPr lang="en-NZ" b="1" dirty="0"/>
          </a:p>
        </p:txBody>
      </p:sp>
    </p:spTree>
    <p:extLst>
      <p:ext uri="{BB962C8B-B14F-4D97-AF65-F5344CB8AC3E}">
        <p14:creationId xmlns:p14="http://schemas.microsoft.com/office/powerpoint/2010/main" val="24040587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85</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large </a:t>
            </a:r>
            <a:r>
              <a:rPr lang="en-NZ" sz="2000" b="1" dirty="0" smtClean="0"/>
              <a:t>distances between </a:t>
            </a:r>
            <a:r>
              <a:rPr lang="en-NZ" sz="2000" b="1" dirty="0"/>
              <a:t>the of the components of the solar system</a:t>
            </a:r>
          </a:p>
        </p:txBody>
      </p:sp>
      <p:pic>
        <p:nvPicPr>
          <p:cNvPr id="5" name="Picture 5" descr="Earth-Mo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41" y="1912937"/>
            <a:ext cx="8839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533400" y="5038725"/>
            <a:ext cx="8229600" cy="12096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After a tight space race between U.S.S.R. and the U.S.A. to reach the Moon, the Americans finally succeeded on the 20</a:t>
            </a:r>
            <a:r>
              <a:rPr lang="en-NZ" baseline="30000" dirty="0">
                <a:latin typeface="+mn-lt"/>
              </a:rPr>
              <a:t>th</a:t>
            </a:r>
            <a:r>
              <a:rPr lang="en-NZ" dirty="0">
                <a:latin typeface="+mn-lt"/>
              </a:rPr>
              <a:t> July, 1969, on Apollo 11.</a:t>
            </a:r>
          </a:p>
          <a:p>
            <a:pPr eaLnBrk="1" hangingPunct="1"/>
            <a:r>
              <a:rPr lang="en-US" i="1" dirty="0">
                <a:latin typeface="+mn-lt"/>
              </a:rPr>
              <a:t>That's one small step for a man, one giant leap for mankind.</a:t>
            </a:r>
            <a:endParaRPr lang="en-US" dirty="0">
              <a:latin typeface="+mn-lt"/>
            </a:endParaRPr>
          </a:p>
          <a:p>
            <a:pPr eaLnBrk="1" hangingPunct="1"/>
            <a:r>
              <a:rPr lang="en-US" dirty="0">
                <a:latin typeface="+mn-lt"/>
              </a:rPr>
              <a:t>—Neil Armstrong (First man to touch the Moon’s surface).</a:t>
            </a:r>
          </a:p>
        </p:txBody>
      </p:sp>
      <p:sp>
        <p:nvSpPr>
          <p:cNvPr id="7" name="Text Box 9"/>
          <p:cNvSpPr txBox="1">
            <a:spLocks noChangeArrowheads="1"/>
          </p:cNvSpPr>
          <p:nvPr/>
        </p:nvSpPr>
        <p:spPr bwMode="auto">
          <a:xfrm>
            <a:off x="533400" y="2492896"/>
            <a:ext cx="8229600" cy="23098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Travelling at the speed of a fast passenger jet, 1000km, it would take 16 days to reach the Moon – ~384,000km away. </a:t>
            </a:r>
          </a:p>
          <a:p>
            <a:pPr eaLnBrk="1" hangingPunct="1">
              <a:spcBef>
                <a:spcPct val="50000"/>
              </a:spcBef>
            </a:pPr>
            <a:r>
              <a:rPr lang="en-NZ" dirty="0">
                <a:latin typeface="+mn-lt"/>
              </a:rPr>
              <a:t>Astronauts reached the Moon in four days however, as they were travelling much faster. They needed to reach at least 40,000km to escape Earth’s gravity (called the escape velocity).</a:t>
            </a:r>
          </a:p>
          <a:p>
            <a:pPr eaLnBrk="1" hangingPunct="1">
              <a:spcBef>
                <a:spcPct val="50000"/>
              </a:spcBef>
            </a:pPr>
            <a:r>
              <a:rPr lang="en-NZ" dirty="0">
                <a:latin typeface="+mn-lt"/>
              </a:rPr>
              <a:t>Travelling to Mars will take a lot longer, however. Mars is 203 time further away from Earth than the Moon is. Jupiter is 1635 times further away.</a:t>
            </a:r>
            <a:endParaRPr lang="en-US" dirty="0">
              <a:latin typeface="+mn-lt"/>
            </a:endParaRPr>
          </a:p>
        </p:txBody>
      </p:sp>
      <p:sp>
        <p:nvSpPr>
          <p:cNvPr id="8" name="Text Box 10"/>
          <p:cNvSpPr txBox="1">
            <a:spLocks noChangeArrowheads="1"/>
          </p:cNvSpPr>
          <p:nvPr/>
        </p:nvSpPr>
        <p:spPr bwMode="auto">
          <a:xfrm>
            <a:off x="467544" y="1070429"/>
            <a:ext cx="8229600" cy="66040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Most of the solar system is empty space; </a:t>
            </a:r>
            <a:r>
              <a:rPr lang="en-US" b="1" dirty="0">
                <a:latin typeface="+mn-lt"/>
              </a:rPr>
              <a:t>distances</a:t>
            </a:r>
            <a:r>
              <a:rPr lang="en-US" dirty="0">
                <a:latin typeface="+mn-lt"/>
              </a:rPr>
              <a:t> are so huge it takes a long time to travel between planets. </a:t>
            </a:r>
          </a:p>
        </p:txBody>
      </p:sp>
    </p:spTree>
    <p:extLst>
      <p:ext uri="{BB962C8B-B14F-4D97-AF65-F5344CB8AC3E}">
        <p14:creationId xmlns:p14="http://schemas.microsoft.com/office/powerpoint/2010/main" val="2708839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86</a:t>
            </a:fld>
            <a:endParaRPr lang="en-NZ"/>
          </a:p>
        </p:txBody>
      </p:sp>
      <p:sp>
        <p:nvSpPr>
          <p:cNvPr id="4" name="Text Box 14"/>
          <p:cNvSpPr txBox="1">
            <a:spLocks noChangeArrowheads="1"/>
          </p:cNvSpPr>
          <p:nvPr/>
        </p:nvSpPr>
        <p:spPr bwMode="auto">
          <a:xfrm>
            <a:off x="457200" y="1680865"/>
            <a:ext cx="8229600" cy="92333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smtClean="0">
                <a:latin typeface="+mn-lt"/>
              </a:rPr>
              <a:t>Compared to the large distance between the Earth and the Moon, the distances to the other planets and the Sun is much greater again. The first 4 planets are relatively close compared to the outer gas planets.  </a:t>
            </a:r>
            <a:endParaRPr lang="en-US" dirty="0">
              <a:latin typeface="+mn-lt"/>
            </a:endParaRPr>
          </a:p>
        </p:txBody>
      </p:sp>
      <p:pic>
        <p:nvPicPr>
          <p:cNvPr id="5" name="Picture 15" descr="ruler"/>
          <p:cNvPicPr>
            <a:picLocks noChangeAspect="1" noChangeArrowheads="1"/>
          </p:cNvPicPr>
          <p:nvPr/>
        </p:nvPicPr>
        <p:blipFill>
          <a:blip r:embed="rId2">
            <a:extLst>
              <a:ext uri="{28A0092B-C50C-407E-A947-70E740481C1C}">
                <a14:useLocalDpi xmlns:a14="http://schemas.microsoft.com/office/drawing/2010/main" val="0"/>
              </a:ext>
            </a:extLst>
          </a:blip>
          <a:srcRect l="42500" t="53040" r="7500" b="21246"/>
          <a:stretch>
            <a:fillRect/>
          </a:stretch>
        </p:blipFill>
        <p:spPr bwMode="auto">
          <a:xfrm>
            <a:off x="0" y="3048000"/>
            <a:ext cx="883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17"/>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18"/>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large </a:t>
            </a:r>
            <a:r>
              <a:rPr lang="en-NZ" sz="2000" b="1" dirty="0" smtClean="0"/>
              <a:t>distances between </a:t>
            </a:r>
            <a:r>
              <a:rPr lang="en-NZ" sz="2000" b="1" dirty="0"/>
              <a:t>the of the components of the solar system</a:t>
            </a:r>
          </a:p>
        </p:txBody>
      </p:sp>
    </p:spTree>
    <p:extLst>
      <p:ext uri="{BB962C8B-B14F-4D97-AF65-F5344CB8AC3E}">
        <p14:creationId xmlns:p14="http://schemas.microsoft.com/office/powerpoint/2010/main" val="25789517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87</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Because </a:t>
            </a:r>
            <a:r>
              <a:rPr lang="en-NZ" sz="2000" b="1" dirty="0"/>
              <a:t>of the vast distances in the solar system we use Astronomical Units </a:t>
            </a:r>
          </a:p>
        </p:txBody>
      </p:sp>
      <p:sp>
        <p:nvSpPr>
          <p:cNvPr id="5" name="Text Box 4"/>
          <p:cNvSpPr txBox="1">
            <a:spLocks noChangeArrowheads="1"/>
          </p:cNvSpPr>
          <p:nvPr/>
        </p:nvSpPr>
        <p:spPr bwMode="auto">
          <a:xfrm>
            <a:off x="467544" y="1259023"/>
            <a:ext cx="8229600" cy="40011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An </a:t>
            </a:r>
            <a:r>
              <a:rPr lang="en-US" sz="2000" b="1" dirty="0">
                <a:latin typeface="+mn-lt"/>
              </a:rPr>
              <a:t>astronomical unit</a:t>
            </a:r>
            <a:r>
              <a:rPr lang="en-US" sz="2000" dirty="0">
                <a:latin typeface="+mn-lt"/>
              </a:rPr>
              <a:t> is the average distance from the Earth to the Sun. </a:t>
            </a:r>
          </a:p>
        </p:txBody>
      </p:sp>
      <p:sp>
        <p:nvSpPr>
          <p:cNvPr id="7" name="Text Box 6"/>
          <p:cNvSpPr txBox="1">
            <a:spLocks noChangeArrowheads="1"/>
          </p:cNvSpPr>
          <p:nvPr/>
        </p:nvSpPr>
        <p:spPr bwMode="auto">
          <a:xfrm>
            <a:off x="442415" y="2132856"/>
            <a:ext cx="81534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Note that the distances between celestial bodies change in time due to their orbits and other factors.</a:t>
            </a:r>
          </a:p>
          <a:p>
            <a:pPr eaLnBrk="1" hangingPunct="1"/>
            <a:r>
              <a:rPr lang="en-US" dirty="0">
                <a:latin typeface="+mn-lt"/>
              </a:rPr>
              <a:t>&gt;The Earth is 1.00 AU</a:t>
            </a:r>
          </a:p>
          <a:p>
            <a:pPr eaLnBrk="1" hangingPunct="1"/>
            <a:r>
              <a:rPr lang="en-US" dirty="0">
                <a:latin typeface="+mn-lt"/>
              </a:rPr>
              <a:t>&gt;The Moon is 0.0026 AU from the Earth. </a:t>
            </a:r>
          </a:p>
          <a:p>
            <a:pPr eaLnBrk="1" hangingPunct="1"/>
            <a:r>
              <a:rPr lang="en-US" dirty="0">
                <a:latin typeface="+mn-lt"/>
              </a:rPr>
              <a:t>&gt;Mars is 1.52 AU</a:t>
            </a:r>
          </a:p>
          <a:p>
            <a:pPr eaLnBrk="1" hangingPunct="1"/>
            <a:r>
              <a:rPr lang="en-US" dirty="0">
                <a:latin typeface="+mn-lt"/>
              </a:rPr>
              <a:t>&gt;Jupiter is 5.20 AU</a:t>
            </a:r>
          </a:p>
          <a:p>
            <a:pPr eaLnBrk="1" hangingPunct="1"/>
            <a:r>
              <a:rPr lang="en-US" dirty="0">
                <a:latin typeface="+mn-lt"/>
              </a:rPr>
              <a:t>&gt;Pluto is 39.5 AU</a:t>
            </a:r>
          </a:p>
          <a:p>
            <a:pPr eaLnBrk="1" hangingPunct="1"/>
            <a:r>
              <a:rPr lang="en-US" dirty="0">
                <a:latin typeface="+mn-lt"/>
              </a:rPr>
              <a:t>&gt;As of August 2006, Voyager 1 is 100 AU from the Sun, the furthest of any man-made object. </a:t>
            </a:r>
          </a:p>
          <a:p>
            <a:pPr eaLnBrk="1" hangingPunct="1"/>
            <a:r>
              <a:rPr lang="en-US" dirty="0">
                <a:latin typeface="+mn-lt"/>
              </a:rPr>
              <a:t>&gt;</a:t>
            </a:r>
            <a:r>
              <a:rPr lang="en-US" dirty="0" err="1">
                <a:latin typeface="+mn-lt"/>
              </a:rPr>
              <a:t>Proxima</a:t>
            </a:r>
            <a:r>
              <a:rPr lang="en-US" dirty="0">
                <a:latin typeface="+mn-lt"/>
              </a:rPr>
              <a:t> Centauri (the nearest star) is ~268 000 AU away from the Sun. </a:t>
            </a:r>
          </a:p>
          <a:p>
            <a:pPr eaLnBrk="1" hangingPunct="1"/>
            <a:r>
              <a:rPr lang="en-US" dirty="0">
                <a:latin typeface="+mn-lt"/>
              </a:rPr>
              <a:t>&gt;The mean</a:t>
            </a:r>
            <a:r>
              <a:rPr lang="en-US" u="sng" dirty="0">
                <a:latin typeface="+mn-lt"/>
              </a:rPr>
              <a:t> diameter </a:t>
            </a:r>
            <a:r>
              <a:rPr lang="en-US" dirty="0">
                <a:latin typeface="+mn-lt"/>
              </a:rPr>
              <a:t>of Betelgeuse is 2.57 AU. (Red Giant)</a:t>
            </a:r>
          </a:p>
          <a:p>
            <a:pPr eaLnBrk="1" hangingPunct="1"/>
            <a:r>
              <a:rPr lang="en-US" dirty="0">
                <a:latin typeface="+mn-lt"/>
              </a:rPr>
              <a:t>&gt;The distance from the Sun to the </a:t>
            </a:r>
            <a:r>
              <a:rPr lang="en-US" dirty="0" smtClean="0">
                <a:latin typeface="+mn-lt"/>
              </a:rPr>
              <a:t>center </a:t>
            </a:r>
            <a:r>
              <a:rPr lang="en-US" dirty="0">
                <a:latin typeface="+mn-lt"/>
              </a:rPr>
              <a:t>of the Milky Way is approximately 1.7×10</a:t>
            </a:r>
            <a:r>
              <a:rPr lang="en-US" baseline="30000" dirty="0">
                <a:latin typeface="+mn-lt"/>
              </a:rPr>
              <a:t>9</a:t>
            </a:r>
            <a:r>
              <a:rPr lang="en-US" dirty="0">
                <a:latin typeface="+mn-lt"/>
              </a:rPr>
              <a:t> AU. </a:t>
            </a:r>
          </a:p>
        </p:txBody>
      </p:sp>
      <p:sp>
        <p:nvSpPr>
          <p:cNvPr id="9"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6257071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88</a:t>
            </a:fld>
            <a:endParaRPr lang="en-NZ"/>
          </a:p>
        </p:txBody>
      </p:sp>
      <p:sp>
        <p:nvSpPr>
          <p:cNvPr id="4" name="Text Box 4"/>
          <p:cNvSpPr txBox="1">
            <a:spLocks noChangeArrowheads="1"/>
          </p:cNvSpPr>
          <p:nvPr/>
        </p:nvSpPr>
        <p:spPr bwMode="auto">
          <a:xfrm>
            <a:off x="467544" y="1340768"/>
            <a:ext cx="8229600" cy="720725"/>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Huge temperature differences exist in space. The further planets are from the Sun, the colder they are. </a:t>
            </a:r>
          </a:p>
        </p:txBody>
      </p:sp>
      <p:sp>
        <p:nvSpPr>
          <p:cNvPr id="5" name="Text Box 6"/>
          <p:cNvSpPr txBox="1">
            <a:spLocks noChangeArrowheads="1"/>
          </p:cNvSpPr>
          <p:nvPr/>
        </p:nvSpPr>
        <p:spPr bwMode="auto">
          <a:xfrm>
            <a:off x="457200" y="4800600"/>
            <a:ext cx="8153400" cy="1025525"/>
          </a:xfrm>
          <a:prstGeom prst="rect">
            <a:avLst/>
          </a:prstGeom>
          <a:solidFill>
            <a:schemeClr val="bg1"/>
          </a:solid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A planet's </a:t>
            </a:r>
            <a:r>
              <a:rPr lang="en-US" sz="2000" b="1" dirty="0">
                <a:latin typeface="+mn-lt"/>
              </a:rPr>
              <a:t>year</a:t>
            </a:r>
            <a:r>
              <a:rPr lang="en-US" sz="2000" dirty="0">
                <a:latin typeface="+mn-lt"/>
              </a:rPr>
              <a:t> depends on its distance from the Sun; the farther a planet is from the Sun, not only the longer the distance it must travel, but also the slower its speed, as it is less affected by the Sun's gravity.</a:t>
            </a:r>
          </a:p>
        </p:txBody>
      </p:sp>
      <p:pic>
        <p:nvPicPr>
          <p:cNvPr id="6" name="Picture 7" descr="Solar_System_XXV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84105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533400" y="236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solidFill>
                  <a:srgbClr val="FF0000"/>
                </a:solidFill>
              </a:rPr>
              <a:t>HOTTER </a:t>
            </a:r>
            <a:r>
              <a:rPr lang="en-NZ" sz="2400"/>
              <a:t>                                                               </a:t>
            </a:r>
            <a:r>
              <a:rPr lang="en-NZ" sz="2400">
                <a:solidFill>
                  <a:schemeClr val="accent2"/>
                </a:solidFill>
              </a:rPr>
              <a:t>COLDER</a:t>
            </a:r>
            <a:endParaRPr lang="en-US" sz="2400">
              <a:solidFill>
                <a:schemeClr val="accent2"/>
              </a:solidFill>
            </a:endParaRPr>
          </a:p>
        </p:txBody>
      </p:sp>
      <p:sp>
        <p:nvSpPr>
          <p:cNvPr id="8" name="AutoShape 9"/>
          <p:cNvSpPr>
            <a:spLocks noChangeArrowheads="1"/>
          </p:cNvSpPr>
          <p:nvPr/>
        </p:nvSpPr>
        <p:spPr bwMode="auto">
          <a:xfrm>
            <a:off x="2438400" y="2514600"/>
            <a:ext cx="4724400" cy="228600"/>
          </a:xfrm>
          <a:prstGeom prst="rightArrow">
            <a:avLst>
              <a:gd name="adj1" fmla="val 50000"/>
              <a:gd name="adj2" fmla="val 516667"/>
            </a:avLst>
          </a:prstGeom>
          <a:gradFill rotWithShape="1">
            <a:gsLst>
              <a:gs pos="0">
                <a:srgbClr val="FF0000"/>
              </a:gs>
              <a:gs pos="100000">
                <a:schemeClr val="accent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0"/>
          <p:cNvSpPr txBox="1">
            <a:spLocks noChangeArrowheads="1"/>
          </p:cNvSpPr>
          <p:nvPr/>
        </p:nvSpPr>
        <p:spPr bwMode="auto">
          <a:xfrm>
            <a:off x="609600" y="38100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solidFill>
                  <a:srgbClr val="FF9933"/>
                </a:solidFill>
              </a:rPr>
              <a:t>SHORTER</a:t>
            </a:r>
            <a:r>
              <a:rPr lang="en-NZ" sz="2400"/>
              <a:t>                                                               </a:t>
            </a:r>
            <a:r>
              <a:rPr lang="en-NZ" sz="2400">
                <a:solidFill>
                  <a:srgbClr val="800080"/>
                </a:solidFill>
              </a:rPr>
              <a:t>LONGER</a:t>
            </a:r>
            <a:endParaRPr lang="en-US" sz="2400">
              <a:solidFill>
                <a:srgbClr val="800080"/>
              </a:solidFill>
            </a:endParaRPr>
          </a:p>
        </p:txBody>
      </p:sp>
      <p:sp>
        <p:nvSpPr>
          <p:cNvPr id="10" name="AutoShape 11"/>
          <p:cNvSpPr>
            <a:spLocks noChangeArrowheads="1"/>
          </p:cNvSpPr>
          <p:nvPr/>
        </p:nvSpPr>
        <p:spPr bwMode="auto">
          <a:xfrm>
            <a:off x="2438400" y="3886200"/>
            <a:ext cx="4724400" cy="228600"/>
          </a:xfrm>
          <a:prstGeom prst="rightArrow">
            <a:avLst>
              <a:gd name="adj1" fmla="val 50000"/>
              <a:gd name="adj2" fmla="val 516667"/>
            </a:avLst>
          </a:prstGeom>
          <a:gradFill rotWithShape="1">
            <a:gsLst>
              <a:gs pos="0">
                <a:srgbClr val="FF9933"/>
              </a:gs>
              <a:gs pos="100000">
                <a:srgbClr val="80008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Box 10"/>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Tree>
    <p:extLst>
      <p:ext uri="{BB962C8B-B14F-4D97-AF65-F5344CB8AC3E}">
        <p14:creationId xmlns:p14="http://schemas.microsoft.com/office/powerpoint/2010/main" val="6820815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89</a:t>
            </a:fld>
            <a:endParaRPr lang="en-NZ"/>
          </a:p>
        </p:txBody>
      </p:sp>
      <p:sp>
        <p:nvSpPr>
          <p:cNvPr id="5"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6"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7"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8" name="Picture 16"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04061"/>
            <a:ext cx="496388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
        <p:nvSpPr>
          <p:cNvPr id="4" name="Text Box 7"/>
          <p:cNvSpPr txBox="1">
            <a:spLocks noChangeArrowheads="1"/>
          </p:cNvSpPr>
          <p:nvPr/>
        </p:nvSpPr>
        <p:spPr bwMode="auto">
          <a:xfrm>
            <a:off x="446856" y="1487487"/>
            <a:ext cx="8229600" cy="1484313"/>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Gravity</a:t>
            </a:r>
            <a:r>
              <a:rPr lang="en-US" dirty="0">
                <a:latin typeface="+mn-lt"/>
              </a:rPr>
              <a:t> has  many effects;</a:t>
            </a:r>
          </a:p>
          <a:p>
            <a:pPr eaLnBrk="1" hangingPunct="1"/>
            <a:r>
              <a:rPr lang="en-US" dirty="0">
                <a:latin typeface="+mn-lt"/>
              </a:rPr>
              <a:t>  - </a:t>
            </a:r>
            <a:r>
              <a:rPr lang="en-US" i="1" dirty="0">
                <a:latin typeface="+mn-lt"/>
              </a:rPr>
              <a:t>rockets must initially travel at speeds of at least 40 000km per hour to escape Earth’s gravity</a:t>
            </a:r>
          </a:p>
          <a:p>
            <a:pPr eaLnBrk="1" hangingPunct="1"/>
            <a:r>
              <a:rPr lang="en-US" i="1" dirty="0">
                <a:latin typeface="+mn-lt"/>
              </a:rPr>
              <a:t>  - Objects freely falling in space appear to be weightless</a:t>
            </a:r>
          </a:p>
          <a:p>
            <a:pPr eaLnBrk="1" hangingPunct="1"/>
            <a:r>
              <a:rPr lang="en-US" i="1" dirty="0">
                <a:latin typeface="+mn-lt"/>
              </a:rPr>
              <a:t>  - Gravity decreases rapidly as an object moves away from its source</a:t>
            </a:r>
            <a:endParaRPr lang="en-US" dirty="0">
              <a:latin typeface="+mn-lt"/>
            </a:endParaRPr>
          </a:p>
        </p:txBody>
      </p:sp>
    </p:spTree>
    <p:extLst>
      <p:ext uri="{BB962C8B-B14F-4D97-AF65-F5344CB8AC3E}">
        <p14:creationId xmlns:p14="http://schemas.microsoft.com/office/powerpoint/2010/main" val="1084279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19"/>
          <a:stretch/>
        </p:blipFill>
        <p:spPr bwMode="auto">
          <a:xfrm>
            <a:off x="-1" y="1"/>
            <a:ext cx="9144001" cy="687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250654" y="6492875"/>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9</a:t>
            </a:fld>
            <a:endParaRPr lang="en-NZ"/>
          </a:p>
        </p:txBody>
      </p:sp>
      <p:sp>
        <p:nvSpPr>
          <p:cNvPr id="4" name="TextBox 3"/>
          <p:cNvSpPr txBox="1"/>
          <p:nvPr/>
        </p:nvSpPr>
        <p:spPr>
          <a:xfrm>
            <a:off x="467544" y="49810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Newton and his theory of Gravity</a:t>
            </a:r>
            <a:endParaRPr lang="en-NZ" sz="2000" b="1" dirty="0"/>
          </a:p>
        </p:txBody>
      </p:sp>
      <p:sp>
        <p:nvSpPr>
          <p:cNvPr id="5" name="Rectangle 4"/>
          <p:cNvSpPr/>
          <p:nvPr/>
        </p:nvSpPr>
        <p:spPr>
          <a:xfrm>
            <a:off x="-1679" y="1262668"/>
            <a:ext cx="2339752" cy="5632311"/>
          </a:xfrm>
          <a:prstGeom prst="rect">
            <a:avLst/>
          </a:prstGeom>
        </p:spPr>
        <p:txBody>
          <a:bodyPr wrap="square">
            <a:spAutoFit/>
          </a:bodyPr>
          <a:lstStyle/>
          <a:p>
            <a:r>
              <a:rPr lang="en-NZ" sz="2000" b="1" dirty="0">
                <a:solidFill>
                  <a:schemeClr val="bg1"/>
                </a:solidFill>
              </a:rPr>
              <a:t>Isaac Newton </a:t>
            </a:r>
            <a:r>
              <a:rPr lang="en-NZ" sz="2000" dirty="0">
                <a:solidFill>
                  <a:schemeClr val="bg1"/>
                </a:solidFill>
              </a:rPr>
              <a:t>(1642-1727), English </a:t>
            </a:r>
            <a:r>
              <a:rPr lang="en-NZ" sz="2000" dirty="0" smtClean="0">
                <a:solidFill>
                  <a:schemeClr val="bg1"/>
                </a:solidFill>
              </a:rPr>
              <a:t>physicist and  </a:t>
            </a:r>
            <a:r>
              <a:rPr lang="en-NZ" sz="2000" dirty="0">
                <a:solidFill>
                  <a:schemeClr val="bg1"/>
                </a:solidFill>
              </a:rPr>
              <a:t>mathematician, </a:t>
            </a:r>
            <a:r>
              <a:rPr lang="en-NZ" sz="2000" dirty="0" smtClean="0">
                <a:solidFill>
                  <a:schemeClr val="bg1"/>
                </a:solidFill>
              </a:rPr>
              <a:t>formulated </a:t>
            </a:r>
            <a:r>
              <a:rPr lang="en-NZ" sz="2000" dirty="0">
                <a:solidFill>
                  <a:schemeClr val="bg1"/>
                </a:solidFill>
              </a:rPr>
              <a:t>laws of </a:t>
            </a:r>
            <a:r>
              <a:rPr lang="en-NZ" sz="2000" dirty="0" smtClean="0">
                <a:solidFill>
                  <a:schemeClr val="bg1"/>
                </a:solidFill>
              </a:rPr>
              <a:t>gravity and </a:t>
            </a:r>
            <a:r>
              <a:rPr lang="en-NZ" sz="2000" dirty="0">
                <a:solidFill>
                  <a:schemeClr val="bg1"/>
                </a:solidFill>
              </a:rPr>
              <a:t>motion—laws that explain how objects move on Earth as well as through the </a:t>
            </a:r>
            <a:r>
              <a:rPr lang="en-NZ" sz="2000" dirty="0" smtClean="0">
                <a:solidFill>
                  <a:schemeClr val="bg1"/>
                </a:solidFill>
              </a:rPr>
              <a:t>universe. Newton’s ideas helped scientists understand why planets orbited around the Sun and moons orbited around planets.</a:t>
            </a:r>
            <a:endParaRPr lang="en-NZ" sz="2000" dirty="0">
              <a:solidFill>
                <a:schemeClr val="bg1"/>
              </a:solidFill>
            </a:endParaRPr>
          </a:p>
        </p:txBody>
      </p:sp>
    </p:spTree>
    <p:extLst>
      <p:ext uri="{BB962C8B-B14F-4D97-AF65-F5344CB8AC3E}">
        <p14:creationId xmlns:p14="http://schemas.microsoft.com/office/powerpoint/2010/main" val="4355688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90</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
        <p:nvSpPr>
          <p:cNvPr id="6" name="Text Box 5"/>
          <p:cNvSpPr txBox="1">
            <a:spLocks noChangeArrowheads="1"/>
          </p:cNvSpPr>
          <p:nvPr/>
        </p:nvSpPr>
        <p:spPr bwMode="auto">
          <a:xfrm>
            <a:off x="457200" y="1287012"/>
            <a:ext cx="8229600" cy="1209675"/>
          </a:xfrm>
          <a:prstGeom prst="rect">
            <a:avLst/>
          </a:prstGeom>
          <a:solidFill>
            <a:srgbClr val="E4FF9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a:t>
            </a:r>
            <a:r>
              <a:rPr lang="en-US" b="1" i="1" dirty="0">
                <a:latin typeface="+mn-lt"/>
              </a:rPr>
              <a:t>Rockets.</a:t>
            </a:r>
            <a:r>
              <a:rPr lang="en-US" i="1" dirty="0">
                <a:latin typeface="+mn-lt"/>
              </a:rPr>
              <a:t> -  The different positions of the planets in their orbits means that there are only small amounts of time when spacecraft can be launched to reach their correct destination.</a:t>
            </a:r>
            <a:r>
              <a:rPr lang="en-US" dirty="0">
                <a:latin typeface="+mn-lt"/>
              </a:rPr>
              <a:t> </a:t>
            </a:r>
          </a:p>
        </p:txBody>
      </p:sp>
      <p:sp>
        <p:nvSpPr>
          <p:cNvPr id="7" name="Text Box 9"/>
          <p:cNvSpPr txBox="1">
            <a:spLocks noChangeArrowheads="1"/>
          </p:cNvSpPr>
          <p:nvPr/>
        </p:nvSpPr>
        <p:spPr bwMode="auto">
          <a:xfrm>
            <a:off x="457200" y="2667000"/>
            <a:ext cx="21336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Rockets are the means by which we can launch objects into space. Propulsion is usually through chemical fuel.</a:t>
            </a:r>
            <a:endParaRPr lang="en-US" dirty="0">
              <a:latin typeface="+mn-lt"/>
            </a:endParaRPr>
          </a:p>
        </p:txBody>
      </p:sp>
      <p:sp>
        <p:nvSpPr>
          <p:cNvPr id="8" name="AutoShape 11"/>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9" name="Text Box 13"/>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14"/>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5"/>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2" name="Picture 17" descr="roc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667000"/>
            <a:ext cx="2343150" cy="3810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8"/>
          <p:cNvSpPr txBox="1">
            <a:spLocks noChangeArrowheads="1"/>
          </p:cNvSpPr>
          <p:nvPr/>
        </p:nvSpPr>
        <p:spPr bwMode="auto">
          <a:xfrm>
            <a:off x="5638800" y="2590800"/>
            <a:ext cx="312420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Solid-fuel rocket engines have three important advantages: </a:t>
            </a:r>
          </a:p>
          <a:p>
            <a:pPr eaLnBrk="1" hangingPunct="1"/>
            <a:r>
              <a:rPr lang="en-US" b="1" dirty="0">
                <a:latin typeface="+mn-lt"/>
              </a:rPr>
              <a:t>Simplicity </a:t>
            </a:r>
          </a:p>
          <a:p>
            <a:pPr eaLnBrk="1" hangingPunct="1"/>
            <a:r>
              <a:rPr lang="en-US" b="1" dirty="0">
                <a:latin typeface="+mn-lt"/>
              </a:rPr>
              <a:t>Low cost </a:t>
            </a:r>
          </a:p>
          <a:p>
            <a:pPr eaLnBrk="1" hangingPunct="1"/>
            <a:r>
              <a:rPr lang="en-US" b="1" dirty="0">
                <a:latin typeface="+mn-lt"/>
              </a:rPr>
              <a:t>Safety </a:t>
            </a:r>
            <a:endParaRPr lang="en-US" dirty="0">
              <a:latin typeface="+mn-lt"/>
            </a:endParaRPr>
          </a:p>
          <a:p>
            <a:pPr eaLnBrk="1" hangingPunct="1"/>
            <a:r>
              <a:rPr lang="en-US" dirty="0">
                <a:latin typeface="+mn-lt"/>
              </a:rPr>
              <a:t>They also have two disadvantages: </a:t>
            </a:r>
          </a:p>
          <a:p>
            <a:pPr eaLnBrk="1" hangingPunct="1"/>
            <a:r>
              <a:rPr lang="en-US" b="1" dirty="0">
                <a:latin typeface="+mn-lt"/>
              </a:rPr>
              <a:t>Thrust cannot be controlled. </a:t>
            </a:r>
          </a:p>
          <a:p>
            <a:pPr eaLnBrk="1" hangingPunct="1"/>
            <a:r>
              <a:rPr lang="en-US" b="1" dirty="0">
                <a:latin typeface="+mn-lt"/>
              </a:rPr>
              <a:t>Once ignited, the engine cannot be stopped or restarted</a:t>
            </a:r>
            <a:endParaRPr lang="en-US" dirty="0">
              <a:latin typeface="+mn-lt"/>
            </a:endParaRPr>
          </a:p>
          <a:p>
            <a:pPr eaLnBrk="1" hangingPunct="1">
              <a:spcBef>
                <a:spcPct val="50000"/>
              </a:spcBef>
            </a:pPr>
            <a:endParaRPr lang="en-US" dirty="0"/>
          </a:p>
        </p:txBody>
      </p:sp>
    </p:spTree>
    <p:extLst>
      <p:ext uri="{BB962C8B-B14F-4D97-AF65-F5344CB8AC3E}">
        <p14:creationId xmlns:p14="http://schemas.microsoft.com/office/powerpoint/2010/main" val="24125315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9" r="6249" b="6250"/>
          <a:stretch/>
        </p:blipFill>
        <p:spPr bwMode="auto">
          <a:xfrm>
            <a:off x="-131922" y="0"/>
            <a:ext cx="92804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
        <p:nvSpPr>
          <p:cNvPr id="14" name="Text Box 9"/>
          <p:cNvSpPr txBox="1">
            <a:spLocks noChangeArrowheads="1"/>
          </p:cNvSpPr>
          <p:nvPr/>
        </p:nvSpPr>
        <p:spPr bwMode="auto">
          <a:xfrm>
            <a:off x="388961" y="4254509"/>
            <a:ext cx="8229600" cy="230832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latin typeface="+mn-lt"/>
              </a:rPr>
              <a:t>Space </a:t>
            </a:r>
            <a:r>
              <a:rPr lang="en-US" b="1" dirty="0">
                <a:latin typeface="+mn-lt"/>
              </a:rPr>
              <a:t>exploration is complicated </a:t>
            </a:r>
            <a:endParaRPr lang="en-US" b="1" dirty="0" smtClean="0">
              <a:latin typeface="+mn-lt"/>
            </a:endParaRPr>
          </a:p>
          <a:p>
            <a:pPr eaLnBrk="1" hangingPunct="1"/>
            <a:r>
              <a:rPr lang="en-US" b="1" dirty="0" smtClean="0">
                <a:latin typeface="+mn-lt"/>
              </a:rPr>
              <a:t>because </a:t>
            </a:r>
            <a:r>
              <a:rPr lang="en-US" b="1" dirty="0">
                <a:latin typeface="+mn-lt"/>
              </a:rPr>
              <a:t>there are so many problems to </a:t>
            </a:r>
            <a:endParaRPr lang="en-US" b="1" dirty="0" smtClean="0">
              <a:latin typeface="+mn-lt"/>
            </a:endParaRPr>
          </a:p>
          <a:p>
            <a:pPr eaLnBrk="1" hangingPunct="1"/>
            <a:r>
              <a:rPr lang="en-US" b="1" dirty="0" smtClean="0">
                <a:latin typeface="+mn-lt"/>
              </a:rPr>
              <a:t>solve </a:t>
            </a:r>
            <a:r>
              <a:rPr lang="en-US" b="1" dirty="0">
                <a:latin typeface="+mn-lt"/>
              </a:rPr>
              <a:t>and obstacles to overcome. </a:t>
            </a:r>
            <a:endParaRPr lang="en-US" b="1" dirty="0" smtClean="0">
              <a:latin typeface="+mn-lt"/>
            </a:endParaRPr>
          </a:p>
          <a:p>
            <a:pPr eaLnBrk="1" hangingPunct="1"/>
            <a:r>
              <a:rPr lang="en-US" b="1" dirty="0" smtClean="0">
                <a:latin typeface="+mn-lt"/>
              </a:rPr>
              <a:t>These </a:t>
            </a:r>
            <a:r>
              <a:rPr lang="en-US" b="1" dirty="0" smtClean="0">
                <a:latin typeface="+mn-lt"/>
              </a:rPr>
              <a:t>problems include:</a:t>
            </a:r>
            <a:endParaRPr lang="en-US" b="1" dirty="0">
              <a:latin typeface="+mn-lt"/>
            </a:endParaRPr>
          </a:p>
          <a:p>
            <a:pPr eaLnBrk="1" hangingPunct="1"/>
            <a:r>
              <a:rPr lang="en-US" b="1" dirty="0">
                <a:latin typeface="+mn-lt"/>
              </a:rPr>
              <a:t>The vacuum of space </a:t>
            </a:r>
            <a:r>
              <a:rPr lang="en-US" b="1" dirty="0" smtClean="0">
                <a:latin typeface="+mn-lt"/>
              </a:rPr>
              <a:t>,Heat </a:t>
            </a:r>
            <a:r>
              <a:rPr lang="en-US" b="1" dirty="0">
                <a:latin typeface="+mn-lt"/>
              </a:rPr>
              <a:t>management problems </a:t>
            </a:r>
          </a:p>
          <a:p>
            <a:pPr eaLnBrk="1" hangingPunct="1"/>
            <a:r>
              <a:rPr lang="en-US" b="1" dirty="0">
                <a:latin typeface="+mn-lt"/>
              </a:rPr>
              <a:t>The difficulty of re-entry </a:t>
            </a:r>
            <a:r>
              <a:rPr lang="en-US" b="1" dirty="0" smtClean="0">
                <a:latin typeface="+mn-lt"/>
              </a:rPr>
              <a:t>, Orbital </a:t>
            </a:r>
            <a:r>
              <a:rPr lang="en-US" b="1" dirty="0">
                <a:latin typeface="+mn-lt"/>
              </a:rPr>
              <a:t>mechanics </a:t>
            </a:r>
          </a:p>
          <a:p>
            <a:pPr eaLnBrk="1" hangingPunct="1"/>
            <a:r>
              <a:rPr lang="en-US" b="1" dirty="0">
                <a:latin typeface="+mn-lt"/>
              </a:rPr>
              <a:t>Micrometeorites and space debris </a:t>
            </a:r>
            <a:r>
              <a:rPr lang="en-US" b="1" dirty="0" smtClean="0">
                <a:latin typeface="+mn-lt"/>
              </a:rPr>
              <a:t>, Cosmic </a:t>
            </a:r>
            <a:r>
              <a:rPr lang="en-US" b="1" dirty="0">
                <a:latin typeface="+mn-lt"/>
              </a:rPr>
              <a:t>and solar radiation </a:t>
            </a:r>
          </a:p>
          <a:p>
            <a:pPr eaLnBrk="1" hangingPunct="1"/>
            <a:r>
              <a:rPr lang="en-US" b="1" dirty="0">
                <a:latin typeface="+mn-lt"/>
              </a:rPr>
              <a:t>The logistics of having restroom facilities in a weightless </a:t>
            </a:r>
            <a:r>
              <a:rPr lang="en-US" b="1" dirty="0" smtClean="0">
                <a:latin typeface="+mn-lt"/>
              </a:rPr>
              <a:t>environment</a:t>
            </a:r>
            <a:endParaRPr lang="en-US" b="1" dirty="0">
              <a:latin typeface="+mn-lt"/>
            </a:endParaRPr>
          </a:p>
        </p:txBody>
      </p:sp>
      <p:sp>
        <p:nvSpPr>
          <p:cNvPr id="15" name="Text Box 10"/>
          <p:cNvSpPr txBox="1">
            <a:spLocks noChangeArrowheads="1"/>
          </p:cNvSpPr>
          <p:nvPr/>
        </p:nvSpPr>
        <p:spPr bwMode="auto">
          <a:xfrm>
            <a:off x="457200" y="1227375"/>
            <a:ext cx="8229600" cy="369332"/>
          </a:xfrm>
          <a:prstGeom prst="rect">
            <a:avLst/>
          </a:prstGeom>
          <a:solidFill>
            <a:srgbClr val="E7FFA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mn-lt"/>
              </a:rPr>
              <a:t>Spaceships </a:t>
            </a:r>
            <a:r>
              <a:rPr lang="en-US" dirty="0">
                <a:latin typeface="+mn-lt"/>
              </a:rPr>
              <a:t>must maintain life support systems</a:t>
            </a:r>
          </a:p>
        </p:txBody>
      </p:sp>
    </p:spTree>
    <p:extLst>
      <p:ext uri="{BB962C8B-B14F-4D97-AF65-F5344CB8AC3E}">
        <p14:creationId xmlns:p14="http://schemas.microsoft.com/office/powerpoint/2010/main" val="36437182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92</a:t>
            </a:fld>
            <a:endParaRPr lang="en-NZ"/>
          </a:p>
        </p:txBody>
      </p:sp>
      <p:sp>
        <p:nvSpPr>
          <p:cNvPr id="4" name="Text Box 4"/>
          <p:cNvSpPr txBox="1">
            <a:spLocks noChangeArrowheads="1"/>
          </p:cNvSpPr>
          <p:nvPr/>
        </p:nvSpPr>
        <p:spPr bwMode="auto">
          <a:xfrm>
            <a:off x="179512" y="1295400"/>
            <a:ext cx="86596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To sustain a permanent environment in outer space where people can live and work, </a:t>
            </a:r>
            <a:r>
              <a:rPr lang="en-US" b="1" dirty="0" smtClean="0">
                <a:latin typeface="+mn-lt"/>
              </a:rPr>
              <a:t>a space base or ship must </a:t>
            </a:r>
            <a:r>
              <a:rPr lang="en-US" b="1" dirty="0">
                <a:latin typeface="+mn-lt"/>
              </a:rPr>
              <a:t>be able to provide the following things:</a:t>
            </a:r>
            <a:r>
              <a:rPr lang="en-US" dirty="0">
                <a:latin typeface="+mn-lt"/>
              </a:rPr>
              <a:t> </a:t>
            </a:r>
          </a:p>
          <a:p>
            <a:pPr eaLnBrk="1" hangingPunct="1"/>
            <a:r>
              <a:rPr lang="en-US" dirty="0">
                <a:latin typeface="+mn-lt"/>
              </a:rPr>
              <a:t>life support </a:t>
            </a:r>
            <a:endParaRPr lang="en-US" dirty="0" smtClean="0">
              <a:latin typeface="+mn-lt"/>
            </a:endParaRPr>
          </a:p>
          <a:p>
            <a:pPr eaLnBrk="1" hangingPunct="1"/>
            <a:r>
              <a:rPr lang="en-US" dirty="0">
                <a:latin typeface="+mn-lt"/>
              </a:rPr>
              <a:t> </a:t>
            </a:r>
            <a:r>
              <a:rPr lang="en-US" dirty="0" smtClean="0">
                <a:latin typeface="+mn-lt"/>
              </a:rPr>
              <a:t>         </a:t>
            </a:r>
            <a:r>
              <a:rPr lang="en-US" dirty="0" smtClean="0">
                <a:latin typeface="+mn-lt"/>
              </a:rPr>
              <a:t>atmosphere </a:t>
            </a:r>
            <a:r>
              <a:rPr lang="en-US" dirty="0">
                <a:latin typeface="+mn-lt"/>
              </a:rPr>
              <a:t>control, supply </a:t>
            </a:r>
            <a:endParaRPr lang="en-US" dirty="0" smtClean="0">
              <a:latin typeface="+mn-lt"/>
            </a:endParaRPr>
          </a:p>
          <a:p>
            <a:pPr lvl="1" eaLnBrk="1" hangingPunct="1"/>
            <a:r>
              <a:rPr lang="en-US" dirty="0" smtClean="0">
                <a:latin typeface="+mn-lt"/>
              </a:rPr>
              <a:t>and </a:t>
            </a:r>
            <a:r>
              <a:rPr lang="en-US" dirty="0">
                <a:latin typeface="+mn-lt"/>
              </a:rPr>
              <a:t>recycling </a:t>
            </a:r>
          </a:p>
          <a:p>
            <a:pPr lvl="1" eaLnBrk="1" hangingPunct="1"/>
            <a:r>
              <a:rPr lang="en-US" dirty="0">
                <a:latin typeface="+mn-lt"/>
              </a:rPr>
              <a:t>water recycling </a:t>
            </a:r>
          </a:p>
          <a:p>
            <a:pPr lvl="1" eaLnBrk="1" hangingPunct="1"/>
            <a:r>
              <a:rPr lang="en-US" dirty="0">
                <a:latin typeface="+mn-lt"/>
              </a:rPr>
              <a:t>temperature control </a:t>
            </a:r>
          </a:p>
          <a:p>
            <a:pPr lvl="1" eaLnBrk="1" hangingPunct="1"/>
            <a:r>
              <a:rPr lang="en-US" dirty="0">
                <a:latin typeface="+mn-lt"/>
              </a:rPr>
              <a:t>food supply </a:t>
            </a:r>
          </a:p>
          <a:p>
            <a:pPr lvl="1" eaLnBrk="1" hangingPunct="1"/>
            <a:r>
              <a:rPr lang="en-US" dirty="0">
                <a:latin typeface="+mn-lt"/>
              </a:rPr>
              <a:t>waste removal </a:t>
            </a:r>
          </a:p>
          <a:p>
            <a:pPr lvl="1" eaLnBrk="1" hangingPunct="1"/>
            <a:r>
              <a:rPr lang="en-US" dirty="0">
                <a:latin typeface="+mn-lt"/>
              </a:rPr>
              <a:t>fire protection </a:t>
            </a:r>
          </a:p>
        </p:txBody>
      </p:sp>
      <p:sp>
        <p:nvSpPr>
          <p:cNvPr id="5" name="TextBox 4"/>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025051"/>
            <a:ext cx="5364088" cy="48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4053400"/>
            <a:ext cx="3600400" cy="1477328"/>
          </a:xfrm>
          <a:prstGeom prst="rect">
            <a:avLst/>
          </a:prstGeom>
        </p:spPr>
        <p:txBody>
          <a:bodyPr wrap="square">
            <a:spAutoFit/>
          </a:bodyPr>
          <a:lstStyle/>
          <a:p>
            <a:r>
              <a:rPr lang="en-NZ" dirty="0"/>
              <a:t>propulsion </a:t>
            </a:r>
            <a:r>
              <a:rPr lang="en-NZ" dirty="0" smtClean="0"/>
              <a:t>,communications </a:t>
            </a:r>
            <a:r>
              <a:rPr lang="en-NZ" dirty="0"/>
              <a:t>and tracking </a:t>
            </a:r>
            <a:r>
              <a:rPr lang="en-NZ" dirty="0" smtClean="0"/>
              <a:t>, navigation,</a:t>
            </a:r>
            <a:endParaRPr lang="en-NZ" dirty="0"/>
          </a:p>
          <a:p>
            <a:r>
              <a:rPr lang="en-NZ" dirty="0"/>
              <a:t>electrical </a:t>
            </a:r>
            <a:r>
              <a:rPr lang="en-NZ" dirty="0" smtClean="0"/>
              <a:t>power, computers,</a:t>
            </a:r>
            <a:endParaRPr lang="en-NZ" dirty="0"/>
          </a:p>
          <a:p>
            <a:r>
              <a:rPr lang="en-NZ" dirty="0"/>
              <a:t>resupply </a:t>
            </a:r>
            <a:r>
              <a:rPr lang="en-NZ" dirty="0" smtClean="0"/>
              <a:t>and </a:t>
            </a:r>
            <a:endParaRPr lang="en-NZ" dirty="0"/>
          </a:p>
          <a:p>
            <a:r>
              <a:rPr lang="en-NZ" dirty="0"/>
              <a:t>emergency escape route</a:t>
            </a:r>
          </a:p>
        </p:txBody>
      </p:sp>
    </p:spTree>
    <p:extLst>
      <p:ext uri="{BB962C8B-B14F-4D97-AF65-F5344CB8AC3E}">
        <p14:creationId xmlns:p14="http://schemas.microsoft.com/office/powerpoint/2010/main" val="30075663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93</a:t>
            </a:fld>
            <a:endParaRPr lang="en-NZ"/>
          </a:p>
        </p:txBody>
      </p:sp>
      <p:sp>
        <p:nvSpPr>
          <p:cNvPr id="4" name="Text Box 5"/>
          <p:cNvSpPr txBox="1">
            <a:spLocks noChangeArrowheads="1"/>
          </p:cNvSpPr>
          <p:nvPr/>
        </p:nvSpPr>
        <p:spPr bwMode="auto">
          <a:xfrm>
            <a:off x="457200" y="1219200"/>
            <a:ext cx="8229600" cy="1209675"/>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To establish </a:t>
            </a:r>
            <a:r>
              <a:rPr lang="en-US" b="1" dirty="0">
                <a:latin typeface="+mn-lt"/>
              </a:rPr>
              <a:t>permanent bases</a:t>
            </a:r>
            <a:r>
              <a:rPr lang="en-US" dirty="0">
                <a:latin typeface="+mn-lt"/>
              </a:rPr>
              <a:t> on the Moon or Mars, systems will be needed to produce food, purify water and create oxygen from the carbon dioxide humans expel. Humans will also have to withstand the effects of radiation, very cold temperatures, isolation and different forces of gravity. </a:t>
            </a:r>
          </a:p>
        </p:txBody>
      </p:sp>
      <p:sp>
        <p:nvSpPr>
          <p:cNvPr id="5" name="Text Box 6"/>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6" name="Text Box 7"/>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7" name="Oval 8"/>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8" name="Picture 12" descr="mars_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14600"/>
            <a:ext cx="5181600" cy="41449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Tree>
    <p:extLst>
      <p:ext uri="{BB962C8B-B14F-4D97-AF65-F5344CB8AC3E}">
        <p14:creationId xmlns:p14="http://schemas.microsoft.com/office/powerpoint/2010/main" val="19202073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12954</TotalTime>
  <Words>8207</Words>
  <Application>Microsoft Office PowerPoint</Application>
  <PresentationFormat>On-screen Show (4:3)</PresentationFormat>
  <Paragraphs>721</Paragraphs>
  <Slides>93</Slides>
  <Notes>1</Notes>
  <HiddenSlides>0</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192</cp:revision>
  <cp:lastPrinted>2012-02-21T19:52:44Z</cp:lastPrinted>
  <dcterms:created xsi:type="dcterms:W3CDTF">2012-02-15T01:02:31Z</dcterms:created>
  <dcterms:modified xsi:type="dcterms:W3CDTF">2012-07-10T05:01:58Z</dcterms:modified>
</cp:coreProperties>
</file>