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0"/>
  </p:notesMasterIdLst>
  <p:sldIdLst>
    <p:sldId id="256" r:id="rId2"/>
    <p:sldId id="389" r:id="rId3"/>
    <p:sldId id="391" r:id="rId4"/>
    <p:sldId id="390" r:id="rId5"/>
    <p:sldId id="432" r:id="rId6"/>
    <p:sldId id="368" r:id="rId7"/>
    <p:sldId id="369" r:id="rId8"/>
    <p:sldId id="370" r:id="rId9"/>
    <p:sldId id="372" r:id="rId10"/>
    <p:sldId id="371"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434" r:id="rId25"/>
    <p:sldId id="435" r:id="rId26"/>
    <p:sldId id="386" r:id="rId27"/>
    <p:sldId id="387" r:id="rId28"/>
    <p:sldId id="388"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4A2"/>
    <a:srgbClr val="F7FAD6"/>
    <a:srgbClr val="D7E4BD"/>
    <a:srgbClr val="EBF1D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5" autoAdjust="0"/>
    <p:restoredTop sz="93478" autoAdjust="0"/>
  </p:normalViewPr>
  <p:slideViewPr>
    <p:cSldViewPr>
      <p:cViewPr varScale="1">
        <p:scale>
          <a:sx n="70" d="100"/>
          <a:sy n="70" d="100"/>
        </p:scale>
        <p:origin x="990" y="54"/>
      </p:cViewPr>
      <p:guideLst>
        <p:guide orient="horz" pos="2160"/>
        <p:guide pos="2880"/>
      </p:guideLst>
    </p:cSldViewPr>
  </p:slideViewPr>
  <p:notesTextViewPr>
    <p:cViewPr>
      <p:scale>
        <a:sx n="1" d="1"/>
        <a:sy n="1" d="1"/>
      </p:scale>
      <p:origin x="0" y="0"/>
    </p:cViewPr>
  </p:notesTextViewPr>
  <p:sorterViewPr>
    <p:cViewPr>
      <p:scale>
        <a:sx n="100" d="100"/>
        <a:sy n="100" d="100"/>
      </p:scale>
      <p:origin x="0" y="-3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4768" tIns="47384" rIns="94768" bIns="47384" rtlCol="0"/>
          <a:lstStyle>
            <a:lvl1pPr algn="l">
              <a:defRPr sz="1200"/>
            </a:lvl1pPr>
          </a:lstStyle>
          <a:p>
            <a:endParaRPr lang="en-NZ"/>
          </a:p>
        </p:txBody>
      </p:sp>
      <p:sp>
        <p:nvSpPr>
          <p:cNvPr id="3" name="Date Placeholder 2"/>
          <p:cNvSpPr>
            <a:spLocks noGrp="1"/>
          </p:cNvSpPr>
          <p:nvPr>
            <p:ph type="dt" idx="1"/>
          </p:nvPr>
        </p:nvSpPr>
        <p:spPr>
          <a:xfrm>
            <a:off x="3850445" y="1"/>
            <a:ext cx="2945659" cy="496332"/>
          </a:xfrm>
          <a:prstGeom prst="rect">
            <a:avLst/>
          </a:prstGeom>
        </p:spPr>
        <p:txBody>
          <a:bodyPr vert="horz" lIns="94768" tIns="47384" rIns="94768" bIns="47384" rtlCol="0"/>
          <a:lstStyle>
            <a:lvl1pPr algn="r">
              <a:defRPr sz="1200"/>
            </a:lvl1pPr>
          </a:lstStyle>
          <a:p>
            <a:fld id="{DF87118E-F95A-4CE2-8373-9C056DF30DBD}" type="datetimeFigureOut">
              <a:rPr lang="en-NZ" smtClean="0"/>
              <a:t>10/04/2015</a:t>
            </a:fld>
            <a:endParaRPr lang="en-NZ"/>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4768" tIns="47384" rIns="94768" bIns="47384" rtlCol="0" anchor="ctr"/>
          <a:lstStyle/>
          <a:p>
            <a:endParaRPr lang="en-N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4"/>
            <a:ext cx="2945659" cy="496332"/>
          </a:xfrm>
          <a:prstGeom prst="rect">
            <a:avLst/>
          </a:prstGeom>
        </p:spPr>
        <p:txBody>
          <a:bodyPr vert="horz" lIns="94768" tIns="47384" rIns="94768" bIns="47384"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4768" tIns="47384" rIns="94768" bIns="47384"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A9F245-4AB8-4B86-87B7-5832CFD66350}" type="datetime1">
              <a:rPr lang="en-NZ" smtClean="0"/>
              <a:t>10/04/2015</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A9C4-F6C9-4652-A3CB-EC0EA547FD29}" type="datetime1">
              <a:rPr lang="en-NZ" smtClean="0"/>
              <a:t>10/04/2015</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23619A-FAC2-4C67-89B0-7DB9A702C6F2}" type="datetime1">
              <a:rPr lang="en-NZ" smtClean="0"/>
              <a:t>10/04/2015</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25DA-E5C4-49E4-ADCA-18FDD5019894}" type="datetime1">
              <a:rPr lang="en-NZ" smtClean="0"/>
              <a:t>10/04/2015</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AC802-C4A1-4EFB-937B-E7455BB879AF}" type="datetime1">
              <a:rPr lang="en-NZ" smtClean="0"/>
              <a:t>10/04/2015</a:t>
            </a:fld>
            <a:endParaRPr lang="en-NZ"/>
          </a:p>
        </p:txBody>
      </p:sp>
      <p:sp>
        <p:nvSpPr>
          <p:cNvPr id="5" name="Footer Placeholder 4"/>
          <p:cNvSpPr>
            <a:spLocks noGrp="1"/>
          </p:cNvSpPr>
          <p:nvPr>
            <p:ph type="ftr" sz="quarter" idx="11"/>
          </p:nvPr>
        </p:nvSpPr>
        <p:spPr/>
        <p:txBody>
          <a:bodyPr/>
          <a:lstStyle/>
          <a:p>
            <a:r>
              <a:rPr lang="en-NZ" smtClean="0"/>
              <a:t>GZ Science Resources 2014</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E864DC-34DA-4705-9F55-B9CB8E277F01}" type="datetime1">
              <a:rPr lang="en-NZ" smtClean="0"/>
              <a:t>10/04/2015</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D64F9F-4AF1-4295-86AA-7A184F7254B8}" type="datetime1">
              <a:rPr lang="en-NZ" smtClean="0"/>
              <a:t>10/04/2015</a:t>
            </a:fld>
            <a:endParaRPr lang="en-NZ"/>
          </a:p>
        </p:txBody>
      </p:sp>
      <p:sp>
        <p:nvSpPr>
          <p:cNvPr id="8" name="Footer Placeholder 7"/>
          <p:cNvSpPr>
            <a:spLocks noGrp="1"/>
          </p:cNvSpPr>
          <p:nvPr>
            <p:ph type="ftr" sz="quarter" idx="11"/>
          </p:nvPr>
        </p:nvSpPr>
        <p:spPr/>
        <p:txBody>
          <a:bodyPr/>
          <a:lstStyle/>
          <a:p>
            <a:r>
              <a:rPr lang="en-NZ" smtClean="0"/>
              <a:t>GZ Science Resources 2014</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15ADD-EA7C-4668-9F47-626193D37A1E}" type="datetime1">
              <a:rPr lang="en-NZ" smtClean="0"/>
              <a:t>10/04/2015</a:t>
            </a:fld>
            <a:endParaRPr lang="en-NZ"/>
          </a:p>
        </p:txBody>
      </p:sp>
      <p:sp>
        <p:nvSpPr>
          <p:cNvPr id="4" name="Footer Placeholder 3"/>
          <p:cNvSpPr>
            <a:spLocks noGrp="1"/>
          </p:cNvSpPr>
          <p:nvPr>
            <p:ph type="ftr" sz="quarter" idx="11"/>
          </p:nvPr>
        </p:nvSpPr>
        <p:spPr/>
        <p:txBody>
          <a:bodyPr/>
          <a:lstStyle/>
          <a:p>
            <a:r>
              <a:rPr lang="en-NZ" smtClean="0"/>
              <a:t>GZ Science Resources 2014</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38FACD1-8606-4CD6-AC8B-653B1266C640}" type="datetime1">
              <a:rPr lang="en-NZ" smtClean="0"/>
              <a:t>10/04/2015</a:t>
            </a:fld>
            <a:endParaRPr lang="en-NZ"/>
          </a:p>
        </p:txBody>
      </p:sp>
      <p:sp>
        <p:nvSpPr>
          <p:cNvPr id="3" name="Footer Placeholder 2"/>
          <p:cNvSpPr>
            <a:spLocks noGrp="1"/>
          </p:cNvSpPr>
          <p:nvPr>
            <p:ph type="ftr" sz="quarter" idx="11"/>
          </p:nvPr>
        </p:nvSpPr>
        <p:spPr/>
        <p:txBody>
          <a:bodyPr/>
          <a:lstStyle/>
          <a:p>
            <a:r>
              <a:rPr lang="en-NZ" smtClean="0"/>
              <a:t>GZ Science Resources 2014</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B012AF-D27C-4DDA-B4F0-D2F5AC5081C4}" type="datetime1">
              <a:rPr lang="en-NZ" smtClean="0"/>
              <a:t>10/04/2015</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59900-B2E7-41E7-BB97-15CBC8B8B070}" type="datetime1">
              <a:rPr lang="en-NZ" smtClean="0"/>
              <a:t>10/04/2015</a:t>
            </a:fld>
            <a:endParaRPr lang="en-NZ"/>
          </a:p>
        </p:txBody>
      </p:sp>
      <p:sp>
        <p:nvSpPr>
          <p:cNvPr id="6" name="Footer Placeholder 5"/>
          <p:cNvSpPr>
            <a:spLocks noGrp="1"/>
          </p:cNvSpPr>
          <p:nvPr>
            <p:ph type="ftr" sz="quarter" idx="11"/>
          </p:nvPr>
        </p:nvSpPr>
        <p:spPr/>
        <p:txBody>
          <a:bodyPr/>
          <a:lstStyle/>
          <a:p>
            <a:r>
              <a:rPr lang="en-NZ" smtClean="0"/>
              <a:t>GZ Science Resources 2014</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E8F1420-55CF-4A46-966C-27D7CF2F91C6}" type="datetime1">
              <a:rPr lang="en-NZ" smtClean="0"/>
              <a:t>10/04/2015</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GZ Science Resources 2014</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l="-4000" r="-4000"/>
          </a:stretch>
        </a:blipFill>
        <a:effectLst/>
      </p:bgPr>
    </p:bg>
    <p:spTree>
      <p:nvGrpSpPr>
        <p:cNvPr id="1" name=""/>
        <p:cNvGrpSpPr/>
        <p:nvPr/>
      </p:nvGrpSpPr>
      <p:grpSpPr>
        <a:xfrm>
          <a:off x="0" y="0"/>
          <a:ext cx="0" cy="0"/>
          <a:chOff x="0" y="0"/>
          <a:chExt cx="0" cy="0"/>
        </a:xfrm>
      </p:grpSpPr>
      <p:pic>
        <p:nvPicPr>
          <p:cNvPr id="2050" name="Picture 2" descr="http://abali.ru/wp-content/uploads/2013/03/zheludok_kishechnik.jpg"/>
          <p:cNvPicPr>
            <a:picLocks noChangeAspect="1" noChangeArrowheads="1"/>
          </p:cNvPicPr>
          <p:nvPr/>
        </p:nvPicPr>
        <p:blipFill rotWithShape="1">
          <a:blip r:embed="rId4">
            <a:extLst>
              <a:ext uri="{28A0092B-C50C-407E-A947-70E740481C1C}">
                <a14:useLocalDpi xmlns:a14="http://schemas.microsoft.com/office/drawing/2010/main" val="0"/>
              </a:ext>
            </a:extLst>
          </a:blip>
          <a:srcRect l="-399" t="32259" r="264" b="13706"/>
          <a:stretch/>
        </p:blipFill>
        <p:spPr bwMode="auto">
          <a:xfrm>
            <a:off x="-108520" y="0"/>
            <a:ext cx="928903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013176"/>
            <a:ext cx="9144000" cy="1446550"/>
          </a:xfrm>
          <a:prstGeom prst="rect">
            <a:avLst/>
          </a:prstGeom>
          <a:gradFill flip="none" rotWithShape="1">
            <a:gsLst>
              <a:gs pos="0">
                <a:schemeClr val="bg2">
                  <a:lumMod val="50000"/>
                </a:schemeClr>
              </a:gs>
              <a:gs pos="100000">
                <a:schemeClr val="tx2">
                  <a:lumMod val="40000"/>
                  <a:lumOff val="60000"/>
                </a:schemeClr>
              </a:gs>
              <a:gs pos="100000">
                <a:schemeClr val="accent1">
                  <a:lumMod val="20000"/>
                  <a:lumOff val="80000"/>
                </a:schemeClr>
              </a:gs>
              <a:gs pos="44000">
                <a:schemeClr val="bg2">
                  <a:lumMod val="60000"/>
                  <a:lumOff val="40000"/>
                </a:schemeClr>
              </a:gs>
              <a:gs pos="100000">
                <a:schemeClr val="accent2">
                  <a:lumMod val="60000"/>
                  <a:lumOff val="40000"/>
                </a:schemeClr>
              </a:gs>
            </a:gsLst>
            <a:lin ang="16200000" scaled="0"/>
            <a:tileRect/>
          </a:gradFill>
          <a:ln w="28575">
            <a:solidFill>
              <a:schemeClr val="tx1"/>
            </a:solidFill>
          </a:ln>
        </p:spPr>
        <p:txBody>
          <a:bodyPr wrap="square" rtlCol="0">
            <a:spAutoFit/>
          </a:bodyPr>
          <a:lstStyle/>
          <a:p>
            <a:pPr algn="ctr"/>
            <a:r>
              <a:rPr lang="en-NZ" sz="4400" b="1" dirty="0" smtClean="0">
                <a:latin typeface="Century Gothic" panose="020B0502020202020204" pitchFamily="34" charset="0"/>
              </a:rPr>
              <a:t>Food and Digestion</a:t>
            </a:r>
            <a:endParaRPr lang="en-NZ" sz="4400" b="1" dirty="0" smtClean="0">
              <a:latin typeface="Century Gothic" panose="020B0502020202020204" pitchFamily="34" charset="0"/>
            </a:endParaRPr>
          </a:p>
          <a:p>
            <a:pPr algn="ctr"/>
            <a:r>
              <a:rPr lang="en-NZ" sz="4400" dirty="0" smtClean="0">
                <a:latin typeface="Century Gothic" panose="020B0502020202020204" pitchFamily="34" charset="0"/>
              </a:rPr>
              <a:t>Junior Science</a:t>
            </a:r>
            <a:endParaRPr lang="en-NZ" sz="4400" dirty="0" smtClean="0">
              <a:latin typeface="Century Gothic" panose="020B0502020202020204" pitchFamily="34" charset="0"/>
            </a:endParaRPr>
          </a:p>
        </p:txBody>
      </p:sp>
      <p:sp>
        <p:nvSpPr>
          <p:cNvPr id="4" name="AutoShape 4" descr="http://static.ddmcdn.com/gif/0-optical-illusions-pulsing-burst-670.jpg"/>
          <p:cNvSpPr>
            <a:spLocks noChangeAspect="1" noChangeArrowheads="1"/>
          </p:cNvSpPr>
          <p:nvPr/>
        </p:nvSpPr>
        <p:spPr bwMode="auto">
          <a:xfrm>
            <a:off x="155575" y="-1485900"/>
            <a:ext cx="472440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48872" y="154750"/>
            <a:ext cx="802399" cy="679291"/>
          </a:xfrm>
          <a:prstGeom prst="rect">
            <a:avLst/>
          </a:prstGeom>
        </p:spPr>
      </p:pic>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internal structure of </a:t>
            </a:r>
            <a:r>
              <a:rPr lang="en-NZ" sz="2000" b="1" dirty="0" smtClean="0">
                <a:latin typeface="Calibri Light" panose="020F0302020204030204" pitchFamily="34" charset="0"/>
              </a:rPr>
              <a:t>a human tooth.</a:t>
            </a:r>
            <a:endParaRPr lang="en-NZ" sz="2000" b="1" dirty="0">
              <a:latin typeface="Calibri Light" panose="020F0302020204030204" pitchFamily="34" charset="0"/>
            </a:endParaRPr>
          </a:p>
        </p:txBody>
      </p:sp>
      <p:pic>
        <p:nvPicPr>
          <p:cNvPr id="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585"/>
          <a:stretch/>
        </p:blipFill>
        <p:spPr bwMode="auto">
          <a:xfrm>
            <a:off x="0" y="1340769"/>
            <a:ext cx="6442989"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8184" y="1988840"/>
            <a:ext cx="2448272" cy="4247317"/>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The tooth has a hard covering of enamel which protects it and gives it strength to bite  and chew food. When tooth decay occurs the enamel is eaten away by bacteria and tooth pain occurs because acid and infection reach the dentine and tooth nerves. The tooth is embedded into the jaw bone by the roots which secure it.</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223554" y="313079"/>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7b</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88474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310" y="33265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(carnivores)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6" descr="tiger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17" y="1195855"/>
            <a:ext cx="3810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36517" y="3710455"/>
            <a:ext cx="381000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Tiger</a:t>
            </a:r>
            <a:r>
              <a:rPr lang="en-US" dirty="0">
                <a:latin typeface="+mn-lt"/>
              </a:rPr>
              <a:t>  carnivorous cat </a:t>
            </a:r>
          </a:p>
        </p:txBody>
      </p:sp>
      <p:pic>
        <p:nvPicPr>
          <p:cNvPr id="7" name="Picture 9" descr="gator_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17" y="1195855"/>
            <a:ext cx="4762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4198917" y="3710455"/>
            <a:ext cx="47244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Alligator</a:t>
            </a:r>
            <a:r>
              <a:rPr lang="en-US" dirty="0">
                <a:latin typeface="+mn-lt"/>
              </a:rPr>
              <a:t> carnivorous reptile</a:t>
            </a:r>
          </a:p>
        </p:txBody>
      </p:sp>
      <p:pic>
        <p:nvPicPr>
          <p:cNvPr id="9" name="Picture 12" descr="otter_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17" y="4320055"/>
            <a:ext cx="4286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6256317" y="4396255"/>
            <a:ext cx="2362200" cy="660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Otter</a:t>
            </a:r>
            <a:r>
              <a:rPr lang="en-US" dirty="0">
                <a:latin typeface="+mn-lt"/>
              </a:rPr>
              <a:t> carnivorous fish eater</a:t>
            </a:r>
          </a:p>
        </p:txBody>
      </p:sp>
      <p:sp>
        <p:nvSpPr>
          <p:cNvPr id="11" name="Rectangle 14"/>
          <p:cNvSpPr>
            <a:spLocks noChangeArrowheads="1"/>
          </p:cNvSpPr>
          <p:nvPr/>
        </p:nvSpPr>
        <p:spPr bwMode="auto">
          <a:xfrm>
            <a:off x="236517" y="4167655"/>
            <a:ext cx="86868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Text Box 15"/>
          <p:cNvSpPr txBox="1">
            <a:spLocks noChangeArrowheads="1"/>
          </p:cNvSpPr>
          <p:nvPr/>
        </p:nvSpPr>
        <p:spPr bwMode="auto">
          <a:xfrm>
            <a:off x="6332517" y="5386855"/>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Sharp pointed canines </a:t>
            </a:r>
          </a:p>
        </p:txBody>
      </p:sp>
      <p:sp>
        <p:nvSpPr>
          <p:cNvPr id="13" name="Line 16"/>
          <p:cNvSpPr>
            <a:spLocks noChangeShapeType="1"/>
          </p:cNvSpPr>
          <p:nvPr/>
        </p:nvSpPr>
        <p:spPr bwMode="auto">
          <a:xfrm flipH="1" flipV="1">
            <a:off x="5265717" y="5463055"/>
            <a:ext cx="11430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7" name="TextBox 16"/>
          <p:cNvSpPr txBox="1"/>
          <p:nvPr/>
        </p:nvSpPr>
        <p:spPr>
          <a:xfrm>
            <a:off x="246978" y="71983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7c</a:t>
            </a:r>
          </a:p>
        </p:txBody>
      </p:sp>
      <p:pic>
        <p:nvPicPr>
          <p:cNvPr id="18" name="Picture 17"/>
          <p:cNvPicPr>
            <a:picLocks noChangeAspect="1"/>
          </p:cNvPicPr>
          <p:nvPr/>
        </p:nvPicPr>
        <p:blipFill>
          <a:blip r:embed="rId5">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8850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8271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(Herbivores)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4" name="Picture 5" descr="horse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6" y="1143000"/>
            <a:ext cx="3886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46856" y="3657600"/>
            <a:ext cx="388620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Horse</a:t>
            </a:r>
            <a:r>
              <a:rPr lang="en-US" dirty="0">
                <a:latin typeface="+mn-lt"/>
              </a:rPr>
              <a:t> grazing herbivore</a:t>
            </a:r>
          </a:p>
        </p:txBody>
      </p:sp>
      <p:pic>
        <p:nvPicPr>
          <p:cNvPr id="6" name="Picture 8" descr="kangaroo_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56" y="4419600"/>
            <a:ext cx="38290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552256" y="4419600"/>
            <a:ext cx="2819400" cy="6463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Grey kangaroo</a:t>
            </a:r>
            <a:r>
              <a:rPr lang="en-US" dirty="0">
                <a:latin typeface="+mn-lt"/>
              </a:rPr>
              <a:t> Australian grazing marsupial</a:t>
            </a:r>
          </a:p>
        </p:txBody>
      </p:sp>
      <p:pic>
        <p:nvPicPr>
          <p:cNvPr id="8" name="Picture 11" descr="hare_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856" y="1116013"/>
            <a:ext cx="3657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5018856" y="3657600"/>
            <a:ext cx="365760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Rabbit</a:t>
            </a:r>
            <a:r>
              <a:rPr lang="en-US" dirty="0">
                <a:latin typeface="+mn-lt"/>
              </a:rPr>
              <a:t> grazing rodent</a:t>
            </a:r>
          </a:p>
        </p:txBody>
      </p:sp>
      <p:sp>
        <p:nvSpPr>
          <p:cNvPr id="10" name="Text Box 13"/>
          <p:cNvSpPr txBox="1">
            <a:spLocks noChangeArrowheads="1"/>
          </p:cNvSpPr>
          <p:nvPr/>
        </p:nvSpPr>
        <p:spPr bwMode="auto">
          <a:xfrm>
            <a:off x="5552256" y="62484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Grinding molars</a:t>
            </a:r>
          </a:p>
        </p:txBody>
      </p:sp>
      <p:sp>
        <p:nvSpPr>
          <p:cNvPr id="11" name="Line 14"/>
          <p:cNvSpPr>
            <a:spLocks noChangeShapeType="1"/>
          </p:cNvSpPr>
          <p:nvPr/>
        </p:nvSpPr>
        <p:spPr bwMode="auto">
          <a:xfrm flipH="1" flipV="1">
            <a:off x="3266256" y="5715000"/>
            <a:ext cx="22860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Text Box 15"/>
          <p:cNvSpPr txBox="1">
            <a:spLocks noChangeArrowheads="1"/>
          </p:cNvSpPr>
          <p:nvPr/>
        </p:nvSpPr>
        <p:spPr bwMode="auto">
          <a:xfrm>
            <a:off x="5552256" y="5486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Chisel-like incisors</a:t>
            </a:r>
          </a:p>
        </p:txBody>
      </p:sp>
      <p:sp>
        <p:nvSpPr>
          <p:cNvPr id="13" name="Line 16"/>
          <p:cNvSpPr>
            <a:spLocks noChangeShapeType="1"/>
          </p:cNvSpPr>
          <p:nvPr/>
        </p:nvSpPr>
        <p:spPr bwMode="auto">
          <a:xfrm flipH="1" flipV="1">
            <a:off x="4637856" y="5638800"/>
            <a:ext cx="9144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Text Box 17"/>
          <p:cNvSpPr txBox="1">
            <a:spLocks noChangeArrowheads="1"/>
          </p:cNvSpPr>
          <p:nvPr/>
        </p:nvSpPr>
        <p:spPr bwMode="auto">
          <a:xfrm>
            <a:off x="5628456" y="58674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No canines</a:t>
            </a:r>
          </a:p>
        </p:txBody>
      </p:sp>
      <p:sp>
        <p:nvSpPr>
          <p:cNvPr id="15" name="Line 18"/>
          <p:cNvSpPr>
            <a:spLocks noChangeShapeType="1"/>
          </p:cNvSpPr>
          <p:nvPr/>
        </p:nvSpPr>
        <p:spPr bwMode="auto">
          <a:xfrm flipH="1" flipV="1">
            <a:off x="3952056" y="5638800"/>
            <a:ext cx="17526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Rectangle 19"/>
          <p:cNvSpPr>
            <a:spLocks noChangeArrowheads="1"/>
          </p:cNvSpPr>
          <p:nvPr/>
        </p:nvSpPr>
        <p:spPr bwMode="auto">
          <a:xfrm>
            <a:off x="446856" y="4191000"/>
            <a:ext cx="8229600" cy="259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TextBox 19"/>
          <p:cNvSpPr txBox="1"/>
          <p:nvPr/>
        </p:nvSpPr>
        <p:spPr>
          <a:xfrm>
            <a:off x="246978" y="71983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7c</a:t>
            </a:r>
          </a:p>
        </p:txBody>
      </p:sp>
      <p:pic>
        <p:nvPicPr>
          <p:cNvPr id="21" name="Picture 20"/>
          <p:cNvPicPr>
            <a:picLocks noChangeAspect="1"/>
          </p:cNvPicPr>
          <p:nvPr/>
        </p:nvPicPr>
        <p:blipFill>
          <a:blip r:embed="rId5">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59572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823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(omnivores) teeth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5" descr="badger_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6004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adger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2060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2819400" y="3657600"/>
            <a:ext cx="1752600" cy="935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Badger</a:t>
            </a:r>
            <a:r>
              <a:rPr lang="en-US" dirty="0">
                <a:latin typeface="+mn-lt"/>
              </a:rPr>
              <a:t> eats more animals than plants.</a:t>
            </a:r>
          </a:p>
        </p:txBody>
      </p:sp>
      <p:sp>
        <p:nvSpPr>
          <p:cNvPr id="8" name="Rectangle 9"/>
          <p:cNvSpPr>
            <a:spLocks noChangeArrowheads="1"/>
          </p:cNvSpPr>
          <p:nvPr/>
        </p:nvSpPr>
        <p:spPr bwMode="auto">
          <a:xfrm>
            <a:off x="304800" y="1066800"/>
            <a:ext cx="4572000"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Text Box 10"/>
          <p:cNvSpPr txBox="1">
            <a:spLocks noChangeArrowheads="1"/>
          </p:cNvSpPr>
          <p:nvPr/>
        </p:nvSpPr>
        <p:spPr bwMode="auto">
          <a:xfrm>
            <a:off x="2971800" y="52578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Flattened molars to grind plants</a:t>
            </a:r>
          </a:p>
        </p:txBody>
      </p:sp>
      <p:sp>
        <p:nvSpPr>
          <p:cNvPr id="10" name="Line 11"/>
          <p:cNvSpPr>
            <a:spLocks noChangeShapeType="1"/>
          </p:cNvSpPr>
          <p:nvPr/>
        </p:nvSpPr>
        <p:spPr bwMode="auto">
          <a:xfrm flipH="1">
            <a:off x="2362200" y="57150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11" name="Picture 15" descr="human-tee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57600"/>
            <a:ext cx="196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human20j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143000"/>
            <a:ext cx="3048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p:cNvSpPr txBox="1">
            <a:spLocks noChangeArrowheads="1"/>
          </p:cNvSpPr>
          <p:nvPr/>
        </p:nvSpPr>
        <p:spPr bwMode="auto">
          <a:xfrm>
            <a:off x="5257800" y="3657600"/>
            <a:ext cx="1219200" cy="14779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rPr>
              <a:t>Human </a:t>
            </a:r>
            <a:r>
              <a:rPr lang="en-US" dirty="0">
                <a:latin typeface="+mn-lt"/>
              </a:rPr>
              <a:t>eats more plants than animals</a:t>
            </a:r>
            <a:endParaRPr lang="en-US" b="1" dirty="0">
              <a:latin typeface="+mn-lt"/>
            </a:endParaRPr>
          </a:p>
        </p:txBody>
      </p:sp>
      <p:sp>
        <p:nvSpPr>
          <p:cNvPr id="14" name="Text Box 19"/>
          <p:cNvSpPr txBox="1">
            <a:spLocks noChangeArrowheads="1"/>
          </p:cNvSpPr>
          <p:nvPr/>
        </p:nvSpPr>
        <p:spPr bwMode="auto">
          <a:xfrm>
            <a:off x="5257800" y="5410200"/>
            <a:ext cx="106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mn-lt"/>
              </a:rPr>
              <a:t>Canines much smaller</a:t>
            </a:r>
          </a:p>
        </p:txBody>
      </p:sp>
      <p:sp>
        <p:nvSpPr>
          <p:cNvPr id="15" name="Line 20"/>
          <p:cNvSpPr>
            <a:spLocks noChangeShapeType="1"/>
          </p:cNvSpPr>
          <p:nvPr/>
        </p:nvSpPr>
        <p:spPr bwMode="auto">
          <a:xfrm flipV="1">
            <a:off x="6096000" y="5334000"/>
            <a:ext cx="12192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Rectangle 21"/>
          <p:cNvSpPr>
            <a:spLocks noChangeArrowheads="1"/>
          </p:cNvSpPr>
          <p:nvPr/>
        </p:nvSpPr>
        <p:spPr bwMode="auto">
          <a:xfrm>
            <a:off x="5029200" y="1066800"/>
            <a:ext cx="3886200"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TextBox 19"/>
          <p:cNvSpPr txBox="1"/>
          <p:nvPr/>
        </p:nvSpPr>
        <p:spPr>
          <a:xfrm>
            <a:off x="246978" y="71983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7c</a:t>
            </a:r>
          </a:p>
        </p:txBody>
      </p:sp>
      <p:pic>
        <p:nvPicPr>
          <p:cNvPr id="21" name="Picture 20"/>
          <p:cNvPicPr>
            <a:picLocks noChangeAspect="1"/>
          </p:cNvPicPr>
          <p:nvPr/>
        </p:nvPicPr>
        <p:blipFill>
          <a:blip r:embed="rId6">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279599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09854"/>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a:t>
            </a:r>
            <a:r>
              <a:rPr lang="en-NZ" sz="2000" b="1" dirty="0" smtClean="0">
                <a:latin typeface="Calibri Light" panose="020F0302020204030204" pitchFamily="34" charset="0"/>
              </a:rPr>
              <a:t>Animal teeth (specialist)  </a:t>
            </a:r>
            <a:r>
              <a:rPr lang="en-NZ" sz="2000" b="1" dirty="0">
                <a:latin typeface="Calibri Light" panose="020F0302020204030204" pitchFamily="34" charset="0"/>
              </a:rPr>
              <a:t>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sp>
        <p:nvSpPr>
          <p:cNvPr id="4" name="Text Box 7"/>
          <p:cNvSpPr txBox="1">
            <a:spLocks noChangeArrowheads="1"/>
          </p:cNvSpPr>
          <p:nvPr/>
        </p:nvSpPr>
        <p:spPr bwMode="auto">
          <a:xfrm>
            <a:off x="1643743" y="1312863"/>
            <a:ext cx="2819400" cy="23018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Baleen whales</a:t>
            </a:r>
            <a:r>
              <a:rPr lang="en-US" dirty="0">
                <a:latin typeface="Calibri" panose="020F0502020204030204" pitchFamily="34" charset="0"/>
                <a:cs typeface="Calibri" panose="020F0502020204030204" pitchFamily="34" charset="0"/>
              </a:rPr>
              <a:t> The specialized filter-feeding mechanism of baleen whales enables them to feed low on the food chain by primarily eating zooplankton and schooling fishes. </a:t>
            </a:r>
          </a:p>
        </p:txBody>
      </p:sp>
      <p:pic>
        <p:nvPicPr>
          <p:cNvPr id="5" name="Picture 9" descr="whalebaleen"/>
          <p:cNvPicPr>
            <a:picLocks noChangeAspect="1" noChangeArrowheads="1"/>
          </p:cNvPicPr>
          <p:nvPr/>
        </p:nvPicPr>
        <p:blipFill>
          <a:blip r:embed="rId2" cstate="print">
            <a:extLst>
              <a:ext uri="{28A0092B-C50C-407E-A947-70E740481C1C}">
                <a14:useLocalDpi xmlns:a14="http://schemas.microsoft.com/office/drawing/2010/main" val="0"/>
              </a:ext>
            </a:extLst>
          </a:blip>
          <a:srcRect l="12914" t="16078" r="19272"/>
          <a:stretch>
            <a:fillRect/>
          </a:stretch>
        </p:blipFill>
        <p:spPr bwMode="auto">
          <a:xfrm>
            <a:off x="4920343" y="1312863"/>
            <a:ext cx="3048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Myrmecophaga_tridactyla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43" y="4437063"/>
            <a:ext cx="55911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6749143" y="4437063"/>
            <a:ext cx="1676400" cy="175432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Calibri" panose="020F0502020204030204" pitchFamily="34" charset="0"/>
                <a:cs typeface="Calibri" panose="020F0502020204030204" pitchFamily="34" charset="0"/>
              </a:rPr>
              <a:t>Giant Anteater</a:t>
            </a:r>
            <a:r>
              <a:rPr lang="en-US" dirty="0">
                <a:latin typeface="Calibri" panose="020F0502020204030204" pitchFamily="34" charset="0"/>
                <a:cs typeface="Calibri" panose="020F0502020204030204" pitchFamily="34" charset="0"/>
              </a:rPr>
              <a:t> sucks up ants with long tongue and has no need for teeth at all.</a:t>
            </a:r>
          </a:p>
        </p:txBody>
      </p:sp>
      <p:sp>
        <p:nvSpPr>
          <p:cNvPr id="8" name="Rectangle 13"/>
          <p:cNvSpPr>
            <a:spLocks noChangeArrowheads="1"/>
          </p:cNvSpPr>
          <p:nvPr/>
        </p:nvSpPr>
        <p:spPr bwMode="auto">
          <a:xfrm>
            <a:off x="653143" y="1160463"/>
            <a:ext cx="8001000"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9" name="Rectangle 14"/>
          <p:cNvSpPr>
            <a:spLocks noChangeArrowheads="1"/>
          </p:cNvSpPr>
          <p:nvPr/>
        </p:nvSpPr>
        <p:spPr bwMode="auto">
          <a:xfrm>
            <a:off x="653143" y="4360863"/>
            <a:ext cx="80010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TextBox 12"/>
          <p:cNvSpPr txBox="1"/>
          <p:nvPr/>
        </p:nvSpPr>
        <p:spPr>
          <a:xfrm>
            <a:off x="246978" y="71983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7c</a:t>
            </a:r>
          </a:p>
        </p:txBody>
      </p:sp>
      <p:pic>
        <p:nvPicPr>
          <p:cNvPr id="14" name="Picture 13"/>
          <p:cNvPicPr>
            <a:picLocks noChangeAspect="1"/>
          </p:cNvPicPr>
          <p:nvPr/>
        </p:nvPicPr>
        <p:blipFill>
          <a:blip r:embed="rId4">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99359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gut is a </a:t>
            </a:r>
            <a:r>
              <a:rPr lang="en-NZ" sz="2000" b="1" dirty="0" smtClean="0">
                <a:latin typeface="Calibri Light" panose="020F0302020204030204" pitchFamily="34" charset="0"/>
              </a:rPr>
              <a:t>coiled tube </a:t>
            </a:r>
            <a:r>
              <a:rPr lang="en-NZ" sz="2000" b="1" dirty="0">
                <a:latin typeface="Calibri Light" panose="020F0302020204030204" pitchFamily="34" charset="0"/>
              </a:rPr>
              <a:t>and is the site of digestion </a:t>
            </a:r>
            <a:r>
              <a:rPr lang="en-NZ" sz="2000" b="1" dirty="0" smtClean="0">
                <a:latin typeface="Calibri Light" panose="020F0302020204030204" pitchFamily="34" charset="0"/>
              </a:rPr>
              <a:t>and absorption.</a:t>
            </a:r>
            <a:endParaRPr lang="en-NZ" sz="2000" b="1" dirty="0">
              <a:latin typeface="Calibri Light" panose="020F0302020204030204" pitchFamily="34" charset="0"/>
            </a:endParaRPr>
          </a:p>
        </p:txBody>
      </p:sp>
      <p:pic>
        <p:nvPicPr>
          <p:cNvPr id="5" name="Picture 4" descr="1079619327186"/>
          <p:cNvPicPr>
            <a:picLocks noChangeAspect="1" noChangeArrowheads="1"/>
          </p:cNvPicPr>
          <p:nvPr/>
        </p:nvPicPr>
        <p:blipFill>
          <a:blip r:embed="rId2">
            <a:extLst>
              <a:ext uri="{28A0092B-C50C-407E-A947-70E740481C1C}">
                <a14:useLocalDpi xmlns:a14="http://schemas.microsoft.com/office/drawing/2010/main" val="0"/>
              </a:ext>
            </a:extLst>
          </a:blip>
          <a:srcRect l="-2673" b="-4294"/>
          <a:stretch>
            <a:fillRect/>
          </a:stretch>
        </p:blipFill>
        <p:spPr bwMode="auto">
          <a:xfrm>
            <a:off x="3905853" y="1168174"/>
            <a:ext cx="4722813" cy="5029200"/>
          </a:xfrm>
          <a:prstGeom prst="rect">
            <a:avLst/>
          </a:prstGeom>
          <a:solidFill>
            <a:schemeClr val="bg1"/>
          </a:solidFill>
          <a:ln w="19050">
            <a:solidFill>
              <a:srgbClr val="000000"/>
            </a:solidFill>
            <a:miter lim="800000"/>
            <a:headEnd/>
            <a:tailEnd/>
          </a:ln>
        </p:spPr>
      </p:pic>
      <p:sp>
        <p:nvSpPr>
          <p:cNvPr id="6" name="Text Box 7"/>
          <p:cNvSpPr txBox="1">
            <a:spLocks noChangeArrowheads="1"/>
          </p:cNvSpPr>
          <p:nvPr/>
        </p:nvSpPr>
        <p:spPr bwMode="auto">
          <a:xfrm>
            <a:off x="476853" y="1091974"/>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The second stage in food processing is digestion</a:t>
            </a:r>
          </a:p>
        </p:txBody>
      </p:sp>
      <p:sp>
        <p:nvSpPr>
          <p:cNvPr id="7" name="Text Box 8"/>
          <p:cNvSpPr txBox="1">
            <a:spLocks noChangeArrowheads="1"/>
          </p:cNvSpPr>
          <p:nvPr/>
        </p:nvSpPr>
        <p:spPr bwMode="auto">
          <a:xfrm>
            <a:off x="476853" y="1853974"/>
            <a:ext cx="3200400" cy="935038"/>
          </a:xfrm>
          <a:prstGeom prst="rect">
            <a:avLst/>
          </a:prstGeom>
          <a:solidFill>
            <a:srgbClr val="CDFCA2"/>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Definition</a:t>
            </a:r>
            <a:r>
              <a:rPr lang="en-US" dirty="0">
                <a:solidFill>
                  <a:srgbClr val="000000"/>
                </a:solidFill>
                <a:latin typeface="Calibri" panose="020F0502020204030204" pitchFamily="34" charset="0"/>
                <a:cs typeface="Calibri" panose="020F0502020204030204" pitchFamily="34" charset="0"/>
              </a:rPr>
              <a:t>       </a:t>
            </a:r>
            <a:r>
              <a:rPr lang="en-US" u="sng" dirty="0">
                <a:solidFill>
                  <a:srgbClr val="000000"/>
                </a:solidFill>
                <a:latin typeface="Calibri" panose="020F0502020204030204" pitchFamily="34" charset="0"/>
                <a:cs typeface="Calibri" panose="020F0502020204030204" pitchFamily="34" charset="0"/>
              </a:rPr>
              <a:t>Digestion</a:t>
            </a:r>
            <a:r>
              <a:rPr lang="en-US" dirty="0">
                <a:solidFill>
                  <a:srgbClr val="000000"/>
                </a:solidFill>
                <a:latin typeface="Calibri" panose="020F0502020204030204" pitchFamily="34" charset="0"/>
                <a:cs typeface="Calibri" panose="020F0502020204030204" pitchFamily="34" charset="0"/>
              </a:rPr>
              <a:t> Breaking food into smaller pieces</a:t>
            </a:r>
          </a:p>
        </p:txBody>
      </p:sp>
      <p:sp>
        <p:nvSpPr>
          <p:cNvPr id="8" name="Text Box 9"/>
          <p:cNvSpPr txBox="1">
            <a:spLocks noChangeArrowheads="1"/>
          </p:cNvSpPr>
          <p:nvPr/>
        </p:nvSpPr>
        <p:spPr bwMode="auto">
          <a:xfrm>
            <a:off x="476853" y="2844574"/>
            <a:ext cx="320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Once food is ingested it moves down into the </a:t>
            </a:r>
            <a:r>
              <a:rPr lang="en-US" dirty="0" err="1">
                <a:latin typeface="Calibri" panose="020F0502020204030204" pitchFamily="34" charset="0"/>
                <a:cs typeface="Calibri" panose="020F0502020204030204" pitchFamily="34" charset="0"/>
              </a:rPr>
              <a:t>oesophagus</a:t>
            </a:r>
            <a:r>
              <a:rPr lang="en-US" dirty="0">
                <a:latin typeface="Calibri" panose="020F0502020204030204" pitchFamily="34" charset="0"/>
                <a:cs typeface="Calibri" panose="020F0502020204030204" pitchFamily="34" charset="0"/>
              </a:rPr>
              <a:t> and then into the stomach</a:t>
            </a:r>
          </a:p>
        </p:txBody>
      </p:sp>
      <p:sp>
        <p:nvSpPr>
          <p:cNvPr id="9" name="Text Box 10"/>
          <p:cNvSpPr txBox="1">
            <a:spLocks noChangeArrowheads="1"/>
          </p:cNvSpPr>
          <p:nvPr/>
        </p:nvSpPr>
        <p:spPr bwMode="auto">
          <a:xfrm>
            <a:off x="553053" y="4063774"/>
            <a:ext cx="3276600" cy="923330"/>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Definition</a:t>
            </a:r>
            <a:r>
              <a:rPr lang="en-US" dirty="0">
                <a:solidFill>
                  <a:srgbClr val="000000"/>
                </a:solidFill>
                <a:latin typeface="Calibri" panose="020F0502020204030204" pitchFamily="34" charset="0"/>
                <a:cs typeface="Calibri" panose="020F0502020204030204" pitchFamily="34" charset="0"/>
              </a:rPr>
              <a:t>     </a:t>
            </a:r>
            <a:r>
              <a:rPr lang="en-US" u="sng" dirty="0" err="1">
                <a:solidFill>
                  <a:srgbClr val="000000"/>
                </a:solidFill>
                <a:latin typeface="Calibri" panose="020F0502020204030204" pitchFamily="34" charset="0"/>
                <a:cs typeface="Calibri" panose="020F0502020204030204" pitchFamily="34" charset="0"/>
              </a:rPr>
              <a:t>Oesophagus</a:t>
            </a:r>
            <a:r>
              <a:rPr lang="en-US" dirty="0">
                <a:solidFill>
                  <a:srgbClr val="000000"/>
                </a:solidFill>
                <a:latin typeface="Calibri" panose="020F0502020204030204" pitchFamily="34" charset="0"/>
                <a:cs typeface="Calibri" panose="020F0502020204030204" pitchFamily="34" charset="0"/>
              </a:rPr>
              <a:t>      The tube that food travels from the mouth to the stomach through</a:t>
            </a:r>
          </a:p>
        </p:txBody>
      </p:sp>
      <p:sp>
        <p:nvSpPr>
          <p:cNvPr id="10" name="Text Box 11"/>
          <p:cNvSpPr txBox="1">
            <a:spLocks noChangeArrowheads="1"/>
          </p:cNvSpPr>
          <p:nvPr/>
        </p:nvSpPr>
        <p:spPr bwMode="auto">
          <a:xfrm>
            <a:off x="553053" y="5359174"/>
            <a:ext cx="3276600" cy="928688"/>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Definition</a:t>
            </a:r>
            <a:r>
              <a:rPr lang="en-US" dirty="0">
                <a:solidFill>
                  <a:srgbClr val="000000"/>
                </a:solidFill>
                <a:latin typeface="Calibri" panose="020F0502020204030204" pitchFamily="34" charset="0"/>
                <a:cs typeface="Calibri" panose="020F0502020204030204" pitchFamily="34" charset="0"/>
              </a:rPr>
              <a:t>       </a:t>
            </a:r>
            <a:r>
              <a:rPr lang="en-US" u="sng" dirty="0">
                <a:solidFill>
                  <a:srgbClr val="000000"/>
                </a:solidFill>
                <a:latin typeface="Calibri" panose="020F0502020204030204" pitchFamily="34" charset="0"/>
                <a:cs typeface="Calibri" panose="020F0502020204030204" pitchFamily="34" charset="0"/>
              </a:rPr>
              <a:t>Stomach</a:t>
            </a:r>
            <a:r>
              <a:rPr lang="en-US" dirty="0">
                <a:solidFill>
                  <a:srgbClr val="000000"/>
                </a:solidFill>
                <a:latin typeface="Calibri" panose="020F0502020204030204" pitchFamily="34" charset="0"/>
                <a:cs typeface="Calibri" panose="020F0502020204030204" pitchFamily="34" charset="0"/>
              </a:rPr>
              <a:t>          Organ from the digestive system that digests food</a:t>
            </a:r>
          </a:p>
        </p:txBody>
      </p:sp>
      <p:sp>
        <p:nvSpPr>
          <p:cNvPr id="11" name="TextBox 10"/>
          <p:cNvSpPr txBox="1"/>
          <p:nvPr/>
        </p:nvSpPr>
        <p:spPr>
          <a:xfrm>
            <a:off x="193638" y="399808"/>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12" name="Picture 11"/>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38518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599" y="417898"/>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-oesophagus.</a:t>
            </a:r>
            <a:endParaRPr lang="en-NZ" sz="2000" b="1" dirty="0">
              <a:latin typeface="Calibri Light" panose="020F0302020204030204" pitchFamily="34" charset="0"/>
            </a:endParaRPr>
          </a:p>
        </p:txBody>
      </p:sp>
      <p:sp>
        <p:nvSpPr>
          <p:cNvPr id="5" name="Rectangle 4"/>
          <p:cNvSpPr/>
          <p:nvPr/>
        </p:nvSpPr>
        <p:spPr>
          <a:xfrm>
            <a:off x="467544" y="1412776"/>
            <a:ext cx="8208912" cy="1615827"/>
          </a:xfrm>
          <a:prstGeom prst="rect">
            <a:avLst/>
          </a:prstGeom>
        </p:spPr>
        <p:txBody>
          <a:bodyPr wrap="square">
            <a:spAutoFit/>
          </a:bodyPr>
          <a:lstStyle/>
          <a:p>
            <a:pPr>
              <a:spcBef>
                <a:spcPct val="50000"/>
              </a:spcBef>
            </a:pPr>
            <a:r>
              <a:rPr lang="en-US" dirty="0">
                <a:latin typeface="Calibri" panose="020F0502020204030204" pitchFamily="34" charset="0"/>
                <a:cs typeface="Calibri" panose="020F0502020204030204" pitchFamily="34" charset="0"/>
              </a:rPr>
              <a:t>The </a:t>
            </a:r>
            <a:r>
              <a:rPr lang="en-US" b="1" dirty="0" err="1" smtClean="0">
                <a:latin typeface="Calibri" panose="020F0502020204030204" pitchFamily="34" charset="0"/>
                <a:cs typeface="Calibri" panose="020F0502020204030204" pitchFamily="34" charset="0"/>
              </a:rPr>
              <a:t>oesophagus</a:t>
            </a:r>
            <a:r>
              <a:rPr lang="en-US" b="1"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a:t>
            </a:r>
            <a:r>
              <a:rPr lang="en-US" dirty="0">
                <a:latin typeface="Calibri" panose="020F0502020204030204" pitchFamily="34" charset="0"/>
                <a:cs typeface="Calibri" panose="020F0502020204030204" pitchFamily="34" charset="0"/>
              </a:rPr>
              <a:t>like a stretchy pipe that's about 25 centimeters long. </a:t>
            </a:r>
          </a:p>
          <a:p>
            <a:pPr>
              <a:spcBef>
                <a:spcPct val="50000"/>
              </a:spcBef>
            </a:pPr>
            <a:r>
              <a:rPr lang="en-US" dirty="0">
                <a:latin typeface="Calibri" panose="020F0502020204030204" pitchFamily="34" charset="0"/>
                <a:cs typeface="Calibri" panose="020F0502020204030204" pitchFamily="34" charset="0"/>
              </a:rPr>
              <a:t>It moves food from the back of your throat to your stomach. When you swallow a small ball of mushed-up food or liquids, a special flap called the </a:t>
            </a:r>
            <a:r>
              <a:rPr lang="en-US" b="1" dirty="0">
                <a:latin typeface="Calibri" panose="020F0502020204030204" pitchFamily="34" charset="0"/>
                <a:cs typeface="Calibri" panose="020F0502020204030204" pitchFamily="34" charset="0"/>
              </a:rPr>
              <a:t>epiglottis</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closes over </a:t>
            </a:r>
            <a:r>
              <a:rPr lang="en-US" dirty="0">
                <a:latin typeface="Calibri" panose="020F0502020204030204" pitchFamily="34" charset="0"/>
                <a:cs typeface="Calibri" panose="020F0502020204030204" pitchFamily="34" charset="0"/>
              </a:rPr>
              <a:t>the opening of your windpipe to make sure the food enters the </a:t>
            </a:r>
            <a:r>
              <a:rPr lang="en-US" dirty="0" err="1" smtClean="0">
                <a:latin typeface="Calibri" panose="020F0502020204030204" pitchFamily="34" charset="0"/>
                <a:cs typeface="Calibri" panose="020F0502020204030204" pitchFamily="34" charset="0"/>
              </a:rPr>
              <a:t>oesophagus</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not the windpipe.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283" y="2838943"/>
            <a:ext cx="5104631" cy="393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3789040"/>
            <a:ext cx="3456384" cy="2246769"/>
          </a:xfrm>
          <a:prstGeom prst="rect">
            <a:avLst/>
          </a:prstGeom>
          <a:noFill/>
          <a:ln>
            <a:solidFill>
              <a:schemeClr val="tx1"/>
            </a:solidFill>
          </a:ln>
        </p:spPr>
        <p:txBody>
          <a:bodyPr wrap="square" rtlCol="0">
            <a:spAutoFit/>
          </a:bodyPr>
          <a:lstStyle/>
          <a:p>
            <a:r>
              <a:rPr lang="en-NZ" sz="2000" dirty="0">
                <a:latin typeface="Calibri" panose="020F0502020204030204" pitchFamily="34" charset="0"/>
                <a:cs typeface="Calibri" panose="020F0502020204030204" pitchFamily="34" charset="0"/>
              </a:rPr>
              <a:t>Once food has entered the oesophagus muscles in the walls  move in a wavy way to slowly squeeze the food through the oesophagus (peristalsis) and into the stomach</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sp>
        <p:nvSpPr>
          <p:cNvPr id="8" name="TextBox 7"/>
          <p:cNvSpPr txBox="1"/>
          <p:nvPr/>
        </p:nvSpPr>
        <p:spPr>
          <a:xfrm>
            <a:off x="193638" y="720823"/>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999004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stomach.</a:t>
            </a:r>
            <a:endParaRPr lang="en-NZ" sz="2000" b="1" dirty="0">
              <a:latin typeface="Calibri Light" panose="020F0302020204030204" pitchFamily="34" charset="0"/>
            </a:endParaRPr>
          </a:p>
        </p:txBody>
      </p:sp>
      <p:sp>
        <p:nvSpPr>
          <p:cNvPr id="5" name="Rectangle 4"/>
          <p:cNvSpPr/>
          <p:nvPr/>
        </p:nvSpPr>
        <p:spPr>
          <a:xfrm>
            <a:off x="179512" y="1268760"/>
            <a:ext cx="5040560" cy="5078313"/>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Your stomach is attached to the end of the </a:t>
            </a:r>
            <a:r>
              <a:rPr lang="en-US" dirty="0" err="1" smtClean="0">
                <a:latin typeface="Calibri" panose="020F0502020204030204" pitchFamily="34" charset="0"/>
                <a:cs typeface="Calibri" panose="020F0502020204030204" pitchFamily="34" charset="0"/>
              </a:rPr>
              <a:t>oesophagus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It has three </a:t>
            </a:r>
            <a:r>
              <a:rPr lang="en-US" dirty="0" smtClean="0">
                <a:latin typeface="Calibri" panose="020F0502020204030204" pitchFamily="34" charset="0"/>
                <a:cs typeface="Calibri" panose="020F0502020204030204" pitchFamily="34" charset="0"/>
              </a:rPr>
              <a:t>important functions: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to store the food you've eaten </a:t>
            </a:r>
          </a:p>
          <a:p>
            <a:r>
              <a:rPr lang="en-US" dirty="0" smtClean="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to break down the food into a </a:t>
            </a:r>
            <a:r>
              <a:rPr lang="en-US" dirty="0" smtClean="0">
                <a:latin typeface="Calibri" panose="020F0502020204030204" pitchFamily="34" charset="0"/>
                <a:cs typeface="Calibri" panose="020F0502020204030204" pitchFamily="34" charset="0"/>
              </a:rPr>
              <a:t>liquid </a:t>
            </a:r>
            <a:r>
              <a:rPr lang="en-US" dirty="0">
                <a:latin typeface="Calibri" panose="020F0502020204030204" pitchFamily="34" charset="0"/>
                <a:cs typeface="Calibri" panose="020F0502020204030204" pitchFamily="34" charset="0"/>
              </a:rPr>
              <a:t>mixture </a:t>
            </a:r>
          </a:p>
          <a:p>
            <a:r>
              <a:rPr lang="en-US" dirty="0" smtClean="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to slowly empty that </a:t>
            </a:r>
            <a:r>
              <a:rPr lang="en-US" dirty="0" smtClean="0">
                <a:latin typeface="Calibri" panose="020F0502020204030204" pitchFamily="34" charset="0"/>
                <a:cs typeface="Calibri" panose="020F0502020204030204" pitchFamily="34" charset="0"/>
              </a:rPr>
              <a:t>liquid </a:t>
            </a:r>
            <a:r>
              <a:rPr lang="en-US" dirty="0">
                <a:latin typeface="Calibri" panose="020F0502020204030204" pitchFamily="34" charset="0"/>
                <a:cs typeface="Calibri" panose="020F0502020204030204" pitchFamily="34" charset="0"/>
              </a:rPr>
              <a:t>mixture into the </a:t>
            </a:r>
            <a:r>
              <a:rPr lang="en-US" dirty="0" smtClean="0">
                <a:latin typeface="Calibri" panose="020F0502020204030204" pitchFamily="34" charset="0"/>
                <a:cs typeface="Calibri" panose="020F0502020204030204" pitchFamily="34" charset="0"/>
              </a:rPr>
              <a:t>small </a:t>
            </a:r>
            <a:r>
              <a:rPr lang="en-US" dirty="0">
                <a:latin typeface="Calibri" panose="020F0502020204030204" pitchFamily="34" charset="0"/>
                <a:cs typeface="Calibri" panose="020F0502020204030204" pitchFamily="34" charset="0"/>
              </a:rPr>
              <a:t>intestine</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The stomach </a:t>
            </a:r>
            <a:r>
              <a:rPr lang="en-US" dirty="0" smtClean="0">
                <a:latin typeface="Calibri" panose="020F0502020204030204" pitchFamily="34" charset="0"/>
                <a:cs typeface="Calibri" panose="020F0502020204030204" pitchFamily="34" charset="0"/>
              </a:rPr>
              <a:t>mixes, churns </a:t>
            </a:r>
            <a:r>
              <a:rPr lang="en-US" dirty="0">
                <a:latin typeface="Calibri" panose="020F0502020204030204" pitchFamily="34" charset="0"/>
                <a:cs typeface="Calibri" panose="020F0502020204030204" pitchFamily="34" charset="0"/>
              </a:rPr>
              <a:t>and </a:t>
            </a:r>
            <a:r>
              <a:rPr lang="en-US" dirty="0" smtClean="0">
                <a:latin typeface="Calibri" panose="020F0502020204030204" pitchFamily="34" charset="0"/>
                <a:cs typeface="Calibri" panose="020F0502020204030204" pitchFamily="34" charset="0"/>
              </a:rPr>
              <a:t>mashes together </a:t>
            </a:r>
            <a:r>
              <a:rPr lang="en-US" dirty="0">
                <a:latin typeface="Calibri" panose="020F0502020204030204" pitchFamily="34" charset="0"/>
                <a:cs typeface="Calibri" panose="020F0502020204030204" pitchFamily="34" charset="0"/>
              </a:rPr>
              <a:t>all the small </a:t>
            </a:r>
            <a:r>
              <a:rPr lang="en-US" dirty="0" smtClean="0">
                <a:latin typeface="Calibri" panose="020F0502020204030204" pitchFamily="34" charset="0"/>
                <a:cs typeface="Calibri" panose="020F0502020204030204" pitchFamily="34" charset="0"/>
              </a:rPr>
              <a:t>pieces </a:t>
            </a:r>
            <a:r>
              <a:rPr lang="en-US" dirty="0">
                <a:latin typeface="Calibri" panose="020F0502020204030204" pitchFamily="34" charset="0"/>
                <a:cs typeface="Calibri" panose="020F0502020204030204" pitchFamily="34" charset="0"/>
              </a:rPr>
              <a:t>of food into smaller and smaller </a:t>
            </a:r>
            <a:r>
              <a:rPr lang="en-US" dirty="0" smtClean="0">
                <a:latin typeface="Calibri" panose="020F0502020204030204" pitchFamily="34" charset="0"/>
                <a:cs typeface="Calibri" panose="020F0502020204030204" pitchFamily="34" charset="0"/>
              </a:rPr>
              <a:t>pieces – called digestion.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It does this with help from the strong muscles in the walls of the stomach and </a:t>
            </a:r>
            <a:r>
              <a:rPr lang="en-US" b="1" dirty="0">
                <a:latin typeface="Calibri" panose="020F0502020204030204" pitchFamily="34" charset="0"/>
                <a:cs typeface="Calibri" panose="020F0502020204030204" pitchFamily="34" charset="0"/>
              </a:rPr>
              <a:t>gastric</a:t>
            </a:r>
            <a:r>
              <a:rPr lang="en-US"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juices</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that also come from the stomach's walls. </a:t>
            </a:r>
          </a:p>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addition to breaking down food, gastric juices also help kill bacteria that might be in the eaten food.</a:t>
            </a:r>
          </a:p>
        </p:txBody>
      </p:sp>
      <p:pic>
        <p:nvPicPr>
          <p:cNvPr id="6" name="Picture 2"/>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3535"/>
          <a:stretch/>
        </p:blipFill>
        <p:spPr bwMode="auto">
          <a:xfrm>
            <a:off x="4860032" y="1623138"/>
            <a:ext cx="4237749" cy="508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214" y="708156"/>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867988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a:t>
            </a:r>
            <a:r>
              <a:rPr lang="en-NZ" sz="2000" b="1" dirty="0">
                <a:latin typeface="Calibri Light" panose="020F0302020204030204" pitchFamily="34" charset="0"/>
              </a:rPr>
              <a:t>small </a:t>
            </a:r>
            <a:r>
              <a:rPr lang="en-NZ" sz="2000" b="1" dirty="0" smtClean="0">
                <a:latin typeface="Calibri Light" panose="020F0302020204030204" pitchFamily="34" charset="0"/>
              </a:rPr>
              <a:t>and large intestine.</a:t>
            </a:r>
            <a:endParaRPr lang="en-NZ" sz="2000" b="1" dirty="0">
              <a:latin typeface="Calibri Light" panose="020F0302020204030204" pitchFamily="34" charset="0"/>
            </a:endParaRPr>
          </a:p>
        </p:txBody>
      </p:sp>
      <p:sp>
        <p:nvSpPr>
          <p:cNvPr id="4" name="Rectangle 3"/>
          <p:cNvSpPr/>
          <p:nvPr/>
        </p:nvSpPr>
        <p:spPr>
          <a:xfrm>
            <a:off x="251520" y="1412776"/>
            <a:ext cx="3312368" cy="480131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small intestine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a:t>
            </a:r>
            <a:r>
              <a:rPr lang="en-US" dirty="0">
                <a:latin typeface="Calibri" panose="020F0502020204030204" pitchFamily="34" charset="0"/>
                <a:cs typeface="Calibri" panose="020F0502020204030204" pitchFamily="34" charset="0"/>
              </a:rPr>
              <a:t>a long tube </a:t>
            </a:r>
            <a:r>
              <a:rPr lang="en-US" dirty="0" smtClean="0">
                <a:latin typeface="Calibri" panose="020F0502020204030204" pitchFamily="34" charset="0"/>
                <a:cs typeface="Calibri" panose="020F0502020204030204" pitchFamily="34" charset="0"/>
              </a:rPr>
              <a:t>around 3.5 </a:t>
            </a:r>
            <a:r>
              <a:rPr lang="en-US" dirty="0">
                <a:latin typeface="Calibri" panose="020F0502020204030204" pitchFamily="34" charset="0"/>
                <a:cs typeface="Calibri" panose="020F0502020204030204" pitchFamily="34" charset="0"/>
              </a:rPr>
              <a:t>to 5 centimeters around, </a:t>
            </a:r>
            <a:r>
              <a:rPr lang="en-US" dirty="0" smtClean="0">
                <a:latin typeface="Calibri" panose="020F0502020204030204" pitchFamily="34" charset="0"/>
                <a:cs typeface="Calibri" panose="020F0502020204030204" pitchFamily="34" charset="0"/>
              </a:rPr>
              <a:t>which connects from beneath your </a:t>
            </a:r>
            <a:r>
              <a:rPr lang="en-US" dirty="0">
                <a:latin typeface="Calibri" panose="020F0502020204030204" pitchFamily="34" charset="0"/>
                <a:cs typeface="Calibri" panose="020F0502020204030204" pitchFamily="34" charset="0"/>
              </a:rPr>
              <a:t>stomach and </a:t>
            </a:r>
            <a:r>
              <a:rPr lang="en-US" dirty="0" smtClean="0">
                <a:latin typeface="Calibri" panose="020F0502020204030204" pitchFamily="34" charset="0"/>
                <a:cs typeface="Calibri" panose="020F0502020204030204" pitchFamily="34" charset="0"/>
              </a:rPr>
              <a:t>is about 7 meters </a:t>
            </a:r>
            <a:r>
              <a:rPr lang="en-US" dirty="0">
                <a:latin typeface="Calibri" panose="020F0502020204030204" pitchFamily="34" charset="0"/>
                <a:cs typeface="Calibri" panose="020F0502020204030204" pitchFamily="34" charset="0"/>
              </a:rPr>
              <a:t>long.</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small intestine breaks down the food mixture even more so your body can absorb all the vitamins, minerals, </a:t>
            </a:r>
            <a:r>
              <a:rPr lang="en-US" b="1" dirty="0">
                <a:latin typeface="Calibri" panose="020F0502020204030204" pitchFamily="34" charset="0"/>
                <a:cs typeface="Calibri" panose="020F0502020204030204" pitchFamily="34" charset="0"/>
              </a:rPr>
              <a:t>proteins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carbohydrates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fats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Food </a:t>
            </a:r>
            <a:r>
              <a:rPr lang="en-US" dirty="0">
                <a:latin typeface="Calibri" panose="020F0502020204030204" pitchFamily="34" charset="0"/>
                <a:cs typeface="Calibri" panose="020F0502020204030204" pitchFamily="34" charset="0"/>
              </a:rPr>
              <a:t>may spend as long as 4 hours in the small intestine and will become a very thin, watery mixture which can pass from the intestine into the </a:t>
            </a:r>
            <a:r>
              <a:rPr lang="en-US" dirty="0" smtClean="0">
                <a:latin typeface="Calibri" panose="020F0502020204030204" pitchFamily="34" charset="0"/>
                <a:cs typeface="Calibri" panose="020F0502020204030204" pitchFamily="34" charset="0"/>
              </a:rPr>
              <a:t>blood. </a:t>
            </a:r>
            <a:endParaRPr lang="en-NZ"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4454"/>
          <a:stretch/>
        </p:blipFill>
        <p:spPr bwMode="auto">
          <a:xfrm>
            <a:off x="3563888" y="1639629"/>
            <a:ext cx="5580112" cy="521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956376" y="5085184"/>
            <a:ext cx="1187624" cy="707886"/>
          </a:xfrm>
          <a:prstGeom prst="rect">
            <a:avLst/>
          </a:prstGeom>
          <a:solidFill>
            <a:schemeClr val="bg1"/>
          </a:solidFill>
        </p:spPr>
        <p:txBody>
          <a:bodyPr wrap="square" rtlCol="0">
            <a:spAutoFit/>
          </a:bodyPr>
          <a:lstStyle/>
          <a:p>
            <a:r>
              <a:rPr lang="en-NZ" sz="2000" b="1" dirty="0" smtClean="0"/>
              <a:t>Small</a:t>
            </a:r>
          </a:p>
          <a:p>
            <a:r>
              <a:rPr lang="en-NZ" sz="2000" b="1" dirty="0" smtClean="0"/>
              <a:t>intestine</a:t>
            </a:r>
            <a:endParaRPr lang="en-NZ" sz="2000" b="1" dirty="0"/>
          </a:p>
        </p:txBody>
      </p:sp>
      <p:sp>
        <p:nvSpPr>
          <p:cNvPr id="7" name="Rectangle 6"/>
          <p:cNvSpPr/>
          <p:nvPr/>
        </p:nvSpPr>
        <p:spPr>
          <a:xfrm>
            <a:off x="8676456" y="6491089"/>
            <a:ext cx="468052" cy="366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193638" y="828001"/>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10" name="Picture 9"/>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853041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small intestine is </a:t>
            </a:r>
            <a:r>
              <a:rPr lang="en-NZ" sz="2000" b="1" dirty="0" smtClean="0">
                <a:latin typeface="Calibri Light" panose="020F0302020204030204" pitchFamily="34" charset="0"/>
              </a:rPr>
              <a:t>the site </a:t>
            </a:r>
            <a:r>
              <a:rPr lang="en-NZ" sz="2000" b="1" dirty="0">
                <a:latin typeface="Calibri Light" panose="020F0302020204030204" pitchFamily="34" charset="0"/>
              </a:rPr>
              <a:t>of absorption of the products </a:t>
            </a:r>
            <a:r>
              <a:rPr lang="en-NZ" sz="2000" b="1" dirty="0" smtClean="0">
                <a:latin typeface="Calibri Light" panose="020F0302020204030204" pitchFamily="34" charset="0"/>
              </a:rPr>
              <a:t>of digestion</a:t>
            </a:r>
            <a:r>
              <a:rPr lang="en-NZ" sz="2000" b="1" dirty="0">
                <a:latin typeface="Calibri Light" panose="020F0302020204030204" pitchFamily="34" charset="0"/>
              </a:rPr>
              <a:t>. </a:t>
            </a:r>
          </a:p>
        </p:txBody>
      </p:sp>
      <p:sp>
        <p:nvSpPr>
          <p:cNvPr id="4" name="TextBox 3"/>
          <p:cNvSpPr txBox="1"/>
          <p:nvPr/>
        </p:nvSpPr>
        <p:spPr>
          <a:xfrm>
            <a:off x="233772" y="1373695"/>
            <a:ext cx="8676456" cy="1015663"/>
          </a:xfrm>
          <a:prstGeom prst="rect">
            <a:avLst/>
          </a:prstGeom>
          <a:noFill/>
        </p:spPr>
        <p:txBody>
          <a:bodyPr wrap="square" rtlCol="0">
            <a:spAutoFit/>
          </a:bodyPr>
          <a:lstStyle/>
          <a:p>
            <a:r>
              <a:rPr lang="en-NZ" sz="2000" dirty="0">
                <a:latin typeface="Calibri" panose="020F0502020204030204" pitchFamily="34" charset="0"/>
                <a:cs typeface="Calibri" panose="020F0502020204030204" pitchFamily="34" charset="0"/>
              </a:rPr>
              <a:t>The walls of the small intestine are covered in protruding </a:t>
            </a:r>
            <a:r>
              <a:rPr lang="en-NZ" sz="2000" b="1" dirty="0">
                <a:latin typeface="Calibri" panose="020F0502020204030204" pitchFamily="34" charset="0"/>
                <a:cs typeface="Calibri" panose="020F0502020204030204" pitchFamily="34" charset="0"/>
              </a:rPr>
              <a:t>villi </a:t>
            </a:r>
            <a:r>
              <a:rPr lang="en-NZ" sz="2000" dirty="0">
                <a:latin typeface="Calibri" panose="020F0502020204030204" pitchFamily="34" charset="0"/>
                <a:cs typeface="Calibri" panose="020F0502020204030204" pitchFamily="34" charset="0"/>
              </a:rPr>
              <a:t>which increase the surface area and  provide </a:t>
            </a:r>
            <a:r>
              <a:rPr lang="en-NZ" sz="2000" dirty="0" smtClean="0">
                <a:latin typeface="Calibri" panose="020F0502020204030204" pitchFamily="34" charset="0"/>
                <a:cs typeface="Calibri" panose="020F0502020204030204" pitchFamily="34" charset="0"/>
              </a:rPr>
              <a:t>close </a:t>
            </a:r>
            <a:r>
              <a:rPr lang="en-NZ" sz="2000" dirty="0">
                <a:latin typeface="Calibri" panose="020F0502020204030204" pitchFamily="34" charset="0"/>
                <a:cs typeface="Calibri" panose="020F0502020204030204" pitchFamily="34" charset="0"/>
              </a:rPr>
              <a:t>contact for capillaries to absorb small food particles through the wall</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97" y="2389358"/>
            <a:ext cx="7949606" cy="446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1001" y="78892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51830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structure and functions of the human (as an animal) systems:</a:t>
            </a:r>
          </a:p>
          <a:p>
            <a:pPr algn="ctr"/>
            <a:r>
              <a:rPr lang="en-NZ" sz="2000" b="1" dirty="0">
                <a:latin typeface="Calibri Light" panose="020F0302020204030204" pitchFamily="34" charset="0"/>
              </a:rPr>
              <a:t>skeletal, digestive, circulatory, respiratory.</a:t>
            </a:r>
          </a:p>
        </p:txBody>
      </p:sp>
      <p:sp>
        <p:nvSpPr>
          <p:cNvPr id="2" name="Rectangle 1"/>
          <p:cNvSpPr/>
          <p:nvPr/>
        </p:nvSpPr>
        <p:spPr>
          <a:xfrm>
            <a:off x="447371" y="1498866"/>
            <a:ext cx="3025758" cy="2831544"/>
          </a:xfrm>
          <a:prstGeom prst="rect">
            <a:avLst/>
          </a:prstGeom>
        </p:spPr>
        <p:txBody>
          <a:bodyPr wrap="square">
            <a:spAutoFit/>
          </a:bodyPr>
          <a:lstStyle/>
          <a:p>
            <a:r>
              <a:rPr lang="en-NZ" sz="2000" dirty="0">
                <a:latin typeface="Calibri" panose="020F0502020204030204" pitchFamily="34" charset="0"/>
                <a:cs typeface="Calibri" panose="020F0502020204030204" pitchFamily="34" charset="0"/>
              </a:rPr>
              <a:t>All vertebrates share the same basic body plan, with tissues and organs functioning in a similar manner. We focus on the human body, studying </a:t>
            </a:r>
            <a:r>
              <a:rPr lang="en-NZ" sz="2000" dirty="0" smtClean="0">
                <a:latin typeface="Calibri" panose="020F0502020204030204" pitchFamily="34" charset="0"/>
                <a:cs typeface="Calibri" panose="020F0502020204030204" pitchFamily="34" charset="0"/>
              </a:rPr>
              <a:t>structure </a:t>
            </a:r>
            <a:r>
              <a:rPr lang="en-NZ" sz="2000" dirty="0">
                <a:latin typeface="Calibri" panose="020F0502020204030204" pitchFamily="34" charset="0"/>
                <a:cs typeface="Calibri" panose="020F0502020204030204" pitchFamily="34" charset="0"/>
              </a:rPr>
              <a:t>(</a:t>
            </a:r>
            <a:r>
              <a:rPr lang="en-NZ" sz="2000" b="1" dirty="0">
                <a:latin typeface="Calibri" panose="020F0502020204030204" pitchFamily="34" charset="0"/>
                <a:cs typeface="Calibri" panose="020F0502020204030204" pitchFamily="34" charset="0"/>
              </a:rPr>
              <a:t>anatomy</a:t>
            </a:r>
            <a:r>
              <a:rPr lang="en-NZ" sz="2000" dirty="0">
                <a:latin typeface="Calibri" panose="020F0502020204030204" pitchFamily="34" charset="0"/>
                <a:cs typeface="Calibri" panose="020F0502020204030204" pitchFamily="34" charset="0"/>
              </a:rPr>
              <a:t>) and function (</a:t>
            </a:r>
            <a:r>
              <a:rPr lang="en-NZ" sz="2000" b="1" dirty="0">
                <a:latin typeface="Calibri" panose="020F0502020204030204" pitchFamily="34" charset="0"/>
                <a:cs typeface="Calibri" panose="020F0502020204030204" pitchFamily="34" charset="0"/>
              </a:rPr>
              <a:t>physiology</a:t>
            </a:r>
            <a:r>
              <a:rPr lang="en-NZ" sz="2000" dirty="0">
                <a:latin typeface="Calibri" panose="020F0502020204030204" pitchFamily="34" charset="0"/>
                <a:cs typeface="Calibri" panose="020F0502020204030204" pitchFamily="34" charset="0"/>
              </a:rPr>
              <a:t>). </a:t>
            </a:r>
          </a:p>
          <a:p>
            <a:endParaRPr lang="en-NZ"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65"/>
          <a:stretch/>
        </p:blipFill>
        <p:spPr bwMode="auto">
          <a:xfrm>
            <a:off x="3724451" y="1506304"/>
            <a:ext cx="5273744" cy="52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3800475"/>
            <a:ext cx="35623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7741" y="757142"/>
            <a:ext cx="763848"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6a</a:t>
            </a:r>
          </a:p>
        </p:txBody>
      </p:sp>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686683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                  </a:t>
            </a: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a:t>
            </a:r>
            <a:r>
              <a:rPr lang="en-NZ" sz="2000" b="1" dirty="0">
                <a:latin typeface="Calibri Light" panose="020F0302020204030204" pitchFamily="34" charset="0"/>
              </a:rPr>
              <a:t>small </a:t>
            </a:r>
            <a:r>
              <a:rPr lang="en-NZ" sz="2000" b="1" dirty="0" smtClean="0">
                <a:latin typeface="Calibri Light" panose="020F0302020204030204" pitchFamily="34" charset="0"/>
              </a:rPr>
              <a:t>and large intestine</a:t>
            </a:r>
            <a:r>
              <a:rPr lang="en-NZ" sz="2000" b="1" dirty="0" smtClean="0"/>
              <a:t>.</a:t>
            </a:r>
            <a:endParaRPr lang="en-NZ" sz="2000" b="1" dirty="0"/>
          </a:p>
        </p:txBody>
      </p:sp>
      <p:sp>
        <p:nvSpPr>
          <p:cNvPr id="5" name="Rectangle 4"/>
          <p:cNvSpPr/>
          <p:nvPr/>
        </p:nvSpPr>
        <p:spPr>
          <a:xfrm>
            <a:off x="467544" y="1205767"/>
            <a:ext cx="8208912" cy="1200329"/>
          </a:xfrm>
          <a:prstGeom prst="rect">
            <a:avLst/>
          </a:prstGeom>
        </p:spPr>
        <p:txBody>
          <a:bodyPr wrap="square">
            <a:spAutoFit/>
          </a:bodyPr>
          <a:lstStyle/>
          <a:p>
            <a:r>
              <a:rPr lang="en-US" dirty="0" smtClean="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large intestine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a:t>
            </a:r>
            <a:r>
              <a:rPr lang="en-US" dirty="0">
                <a:latin typeface="Calibri" panose="020F0502020204030204" pitchFamily="34" charset="0"/>
                <a:cs typeface="Calibri" panose="020F0502020204030204" pitchFamily="34" charset="0"/>
              </a:rPr>
              <a:t>about 7 to 10 </a:t>
            </a:r>
            <a:r>
              <a:rPr lang="en-US" dirty="0" smtClean="0">
                <a:latin typeface="Calibri" panose="020F0502020204030204" pitchFamily="34" charset="0"/>
                <a:cs typeface="Calibri" panose="020F0502020204030204" pitchFamily="34" charset="0"/>
              </a:rPr>
              <a:t>centimeters, which is wider than </a:t>
            </a:r>
            <a:r>
              <a:rPr lang="en-US" dirty="0">
                <a:latin typeface="Calibri" panose="020F0502020204030204" pitchFamily="34" charset="0"/>
                <a:cs typeface="Calibri" panose="020F0502020204030204" pitchFamily="34" charset="0"/>
              </a:rPr>
              <a:t>the small intestine </a:t>
            </a:r>
            <a:r>
              <a:rPr lang="en-US" dirty="0" smtClean="0">
                <a:latin typeface="Calibri" panose="020F0502020204030204" pitchFamily="34" charset="0"/>
                <a:cs typeface="Calibri" panose="020F0502020204030204" pitchFamily="34" charset="0"/>
              </a:rPr>
              <a:t>from which it joins on.  It </a:t>
            </a:r>
            <a:r>
              <a:rPr lang="en-US" dirty="0">
                <a:latin typeface="Calibri" panose="020F0502020204030204" pitchFamily="34" charset="0"/>
                <a:cs typeface="Calibri" panose="020F0502020204030204" pitchFamily="34" charset="0"/>
              </a:rPr>
              <a:t>would measure about 1.5 meters long </a:t>
            </a:r>
            <a:r>
              <a:rPr lang="en-US" dirty="0" smtClean="0">
                <a:latin typeface="Calibri" panose="020F0502020204030204" pitchFamily="34" charset="0"/>
                <a:cs typeface="Calibri" panose="020F0502020204030204" pitchFamily="34" charset="0"/>
              </a:rPr>
              <a:t>spread  </a:t>
            </a:r>
            <a:r>
              <a:rPr lang="en-US" dirty="0">
                <a:latin typeface="Calibri" panose="020F0502020204030204" pitchFamily="34" charset="0"/>
                <a:cs typeface="Calibri" panose="020F0502020204030204" pitchFamily="34" charset="0"/>
              </a:rPr>
              <a:t>out.</a:t>
            </a:r>
          </a:p>
          <a:p>
            <a:r>
              <a:rPr lang="en-US" dirty="0" smtClean="0">
                <a:latin typeface="Calibri" panose="020F0502020204030204" pitchFamily="34" charset="0"/>
                <a:cs typeface="Calibri" panose="020F0502020204030204" pitchFamily="34" charset="0"/>
              </a:rPr>
              <a:t>Most </a:t>
            </a:r>
            <a:r>
              <a:rPr lang="en-US" dirty="0">
                <a:latin typeface="Calibri" panose="020F0502020204030204" pitchFamily="34" charset="0"/>
                <a:cs typeface="Calibri" panose="020F0502020204030204" pitchFamily="34" charset="0"/>
              </a:rPr>
              <a:t>of the nutrients </a:t>
            </a:r>
            <a:r>
              <a:rPr lang="en-US" dirty="0" smtClean="0">
                <a:latin typeface="Calibri" panose="020F0502020204030204" pitchFamily="34" charset="0"/>
                <a:cs typeface="Calibri" panose="020F0502020204030204" pitchFamily="34" charset="0"/>
              </a:rPr>
              <a:t>have already been removed </a:t>
            </a:r>
            <a:r>
              <a:rPr lang="en-US" dirty="0">
                <a:latin typeface="Calibri" panose="020F0502020204030204" pitchFamily="34" charset="0"/>
                <a:cs typeface="Calibri" panose="020F0502020204030204" pitchFamily="34" charset="0"/>
              </a:rPr>
              <a:t>from the food </a:t>
            </a:r>
            <a:r>
              <a:rPr lang="en-US" dirty="0" smtClean="0">
                <a:latin typeface="Calibri" panose="020F0502020204030204" pitchFamily="34" charset="0"/>
                <a:cs typeface="Calibri" panose="020F0502020204030204" pitchFamily="34" charset="0"/>
              </a:rPr>
              <a:t>mixture before it enters but </a:t>
            </a:r>
            <a:r>
              <a:rPr lang="en-US" dirty="0">
                <a:latin typeface="Calibri" panose="020F0502020204030204" pitchFamily="34" charset="0"/>
                <a:cs typeface="Calibri" panose="020F0502020204030204" pitchFamily="34" charset="0"/>
              </a:rPr>
              <a:t>there is </a:t>
            </a:r>
            <a:r>
              <a:rPr lang="en-US" dirty="0" smtClean="0">
                <a:latin typeface="Calibri" panose="020F0502020204030204" pitchFamily="34" charset="0"/>
                <a:cs typeface="Calibri" panose="020F0502020204030204" pitchFamily="34" charset="0"/>
              </a:rPr>
              <a:t>waste and water </a:t>
            </a:r>
            <a:r>
              <a:rPr lang="en-US" dirty="0">
                <a:latin typeface="Calibri" panose="020F0502020204030204" pitchFamily="34" charset="0"/>
                <a:cs typeface="Calibri" panose="020F0502020204030204" pitchFamily="34" charset="0"/>
              </a:rPr>
              <a:t>left </a:t>
            </a:r>
            <a:r>
              <a:rPr lang="en-US" dirty="0" smtClean="0">
                <a:latin typeface="Calibri" panose="020F0502020204030204" pitchFamily="34" charset="0"/>
                <a:cs typeface="Calibri" panose="020F0502020204030204" pitchFamily="34" charset="0"/>
              </a:rPr>
              <a:t>over.</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30" b="17262"/>
          <a:stretch/>
        </p:blipFill>
        <p:spPr bwMode="auto">
          <a:xfrm>
            <a:off x="3088223" y="2681334"/>
            <a:ext cx="6055778" cy="417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3721" y="3178484"/>
            <a:ext cx="2304256" cy="3139321"/>
          </a:xfrm>
          <a:prstGeom prst="rect">
            <a:avLst/>
          </a:prstGeom>
          <a:noFill/>
        </p:spPr>
        <p:txBody>
          <a:bodyPr wrap="square" rtlCol="0">
            <a:spAutoFit/>
          </a:bodyPr>
          <a:lstStyle/>
          <a:p>
            <a:r>
              <a:rPr lang="en-NZ" sz="2000" dirty="0">
                <a:latin typeface="Calibri" panose="020F0502020204030204" pitchFamily="34" charset="0"/>
                <a:cs typeface="Calibri" panose="020F0502020204030204" pitchFamily="34" charset="0"/>
              </a:rPr>
              <a:t>Before it leaves the large intestine, it passes through the part called the colon </a:t>
            </a:r>
            <a:r>
              <a:rPr lang="en-NZ" sz="2000" dirty="0" smtClean="0">
                <a:latin typeface="Calibri" panose="020F0502020204030204" pitchFamily="34" charset="0"/>
                <a:cs typeface="Calibri" panose="020F0502020204030204" pitchFamily="34" charset="0"/>
              </a:rPr>
              <a:t>where </a:t>
            </a:r>
            <a:r>
              <a:rPr lang="en-NZ" sz="2000" dirty="0">
                <a:latin typeface="Calibri" panose="020F0502020204030204" pitchFamily="34" charset="0"/>
                <a:cs typeface="Calibri" panose="020F0502020204030204" pitchFamily="34" charset="0"/>
              </a:rPr>
              <a:t>the body is able to absorb the water and some minerals into the blood</a:t>
            </a:r>
            <a:r>
              <a:rPr lang="en-NZ" sz="2000" dirty="0"/>
              <a:t>. </a:t>
            </a:r>
          </a:p>
          <a:p>
            <a:endParaRPr lang="en-NZ" dirty="0"/>
          </a:p>
        </p:txBody>
      </p:sp>
      <p:sp>
        <p:nvSpPr>
          <p:cNvPr id="8" name="TextBox 7"/>
          <p:cNvSpPr txBox="1"/>
          <p:nvPr/>
        </p:nvSpPr>
        <p:spPr>
          <a:xfrm>
            <a:off x="193638" y="527186"/>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53550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21" b="7838"/>
          <a:stretch/>
        </p:blipFill>
        <p:spPr bwMode="auto">
          <a:xfrm>
            <a:off x="1979712" y="2780928"/>
            <a:ext cx="6983355" cy="39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Pancreas, gall bladder and liver.</a:t>
            </a:r>
            <a:endParaRPr lang="en-NZ" sz="2000" b="1" dirty="0">
              <a:latin typeface="Calibri Light" panose="020F0302020204030204" pitchFamily="34" charset="0"/>
            </a:endParaRPr>
          </a:p>
        </p:txBody>
      </p:sp>
      <p:sp>
        <p:nvSpPr>
          <p:cNvPr id="5" name="Text Box 5"/>
          <p:cNvSpPr txBox="1">
            <a:spLocks noChangeArrowheads="1"/>
          </p:cNvSpPr>
          <p:nvPr/>
        </p:nvSpPr>
        <p:spPr bwMode="auto">
          <a:xfrm>
            <a:off x="179511" y="1479533"/>
            <a:ext cx="87835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latin typeface="Calibri" panose="020F0502020204030204" pitchFamily="34" charset="0"/>
                <a:cs typeface="Calibri" panose="020F0502020204030204" pitchFamily="34" charset="0"/>
              </a:rPr>
              <a:t>These organs send different juices to the first part of the small intestine. These juices help to digest food and allow the body to absorb nutrients. </a:t>
            </a:r>
          </a:p>
          <a:p>
            <a:pPr eaLnBrk="1" hangingPunct="1"/>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pancreas makes </a:t>
            </a:r>
            <a:r>
              <a:rPr lang="en-US" sz="2000" dirty="0" smtClean="0">
                <a:latin typeface="Calibri" panose="020F0502020204030204" pitchFamily="34" charset="0"/>
                <a:cs typeface="Calibri" panose="020F0502020204030204" pitchFamily="34" charset="0"/>
              </a:rPr>
              <a:t>enzymes that </a:t>
            </a:r>
            <a:r>
              <a:rPr lang="en-US" sz="2000" dirty="0">
                <a:latin typeface="Calibri" panose="020F0502020204030204" pitchFamily="34" charset="0"/>
                <a:cs typeface="Calibri" panose="020F0502020204030204" pitchFamily="34" charset="0"/>
              </a:rPr>
              <a:t>help the body digest fats and protein. </a:t>
            </a:r>
          </a:p>
          <a:p>
            <a:pPr eaLnBrk="1" hangingPunct="1"/>
            <a:r>
              <a:rPr lang="en-US" sz="2000" dirty="0" smtClean="0">
                <a:latin typeface="Calibri" panose="020F0502020204030204" pitchFamily="34" charset="0"/>
                <a:cs typeface="Calibri" panose="020F0502020204030204" pitchFamily="34" charset="0"/>
              </a:rPr>
              <a:t>Enzymes from </a:t>
            </a:r>
            <a:r>
              <a:rPr lang="en-US" sz="2000" dirty="0">
                <a:latin typeface="Calibri" panose="020F0502020204030204" pitchFamily="34" charset="0"/>
                <a:cs typeface="Calibri" panose="020F0502020204030204" pitchFamily="34" charset="0"/>
              </a:rPr>
              <a:t>the liver called </a:t>
            </a:r>
            <a:r>
              <a:rPr lang="en-US" sz="2000" b="1" dirty="0">
                <a:latin typeface="Calibri" panose="020F0502020204030204" pitchFamily="34" charset="0"/>
                <a:cs typeface="Calibri" panose="020F0502020204030204" pitchFamily="34" charset="0"/>
              </a:rPr>
              <a:t>bile</a:t>
            </a:r>
            <a:r>
              <a:rPr lang="en-US" sz="2000" dirty="0">
                <a:latin typeface="Calibri" panose="020F0502020204030204" pitchFamily="34" charset="0"/>
                <a:cs typeface="Calibri" panose="020F0502020204030204" pitchFamily="34" charset="0"/>
              </a:rPr>
              <a:t> helps to absorb fats into the bloodstream. </a:t>
            </a:r>
          </a:p>
        </p:txBody>
      </p:sp>
      <p:sp>
        <p:nvSpPr>
          <p:cNvPr id="6" name="TextBox 5"/>
          <p:cNvSpPr txBox="1"/>
          <p:nvPr/>
        </p:nvSpPr>
        <p:spPr>
          <a:xfrm>
            <a:off x="179512" y="3861048"/>
            <a:ext cx="1800200" cy="2215991"/>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The </a:t>
            </a:r>
            <a:r>
              <a:rPr lang="en-NZ" sz="2000" dirty="0">
                <a:latin typeface="Calibri" panose="020F0502020204030204" pitchFamily="34" charset="0"/>
                <a:cs typeface="Calibri" panose="020F0502020204030204" pitchFamily="34" charset="0"/>
              </a:rPr>
              <a:t>gallbladder serves as a warehouse for bile, storing it until the body needs it</a:t>
            </a:r>
            <a:r>
              <a:rPr lang="en-NZ" dirty="0">
                <a:latin typeface="Calibri" panose="020F0502020204030204" pitchFamily="34" charset="0"/>
                <a:cs typeface="Calibri" panose="020F0502020204030204" pitchFamily="34" charset="0"/>
              </a:rPr>
              <a:t>.</a:t>
            </a:r>
          </a:p>
          <a:p>
            <a:endParaRPr lang="en-NZ" dirty="0"/>
          </a:p>
        </p:txBody>
      </p:sp>
      <p:sp>
        <p:nvSpPr>
          <p:cNvPr id="7" name="TextBox 6"/>
          <p:cNvSpPr txBox="1"/>
          <p:nvPr/>
        </p:nvSpPr>
        <p:spPr>
          <a:xfrm>
            <a:off x="360316" y="85263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9" name="Picture 8"/>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02957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pancreas, gall bladder and </a:t>
            </a:r>
            <a:r>
              <a:rPr lang="en-NZ" sz="2000" b="1" dirty="0" smtClean="0"/>
              <a:t>liver.</a:t>
            </a:r>
            <a:endParaRPr lang="en-NZ" sz="2000" b="1" dirty="0"/>
          </a:p>
        </p:txBody>
      </p:sp>
      <p:sp>
        <p:nvSpPr>
          <p:cNvPr id="5" name="Rectangle 4"/>
          <p:cNvSpPr/>
          <p:nvPr/>
        </p:nvSpPr>
        <p:spPr>
          <a:xfrm>
            <a:off x="251520" y="1700808"/>
            <a:ext cx="2736304" cy="424731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nutrient-rich blood comes directly to the liver </a:t>
            </a:r>
            <a:r>
              <a:rPr lang="en-US" dirty="0" smtClean="0">
                <a:latin typeface="Calibri" panose="020F0502020204030204" pitchFamily="34" charset="0"/>
                <a:cs typeface="Calibri" panose="020F0502020204030204" pitchFamily="34" charset="0"/>
              </a:rPr>
              <a:t>from the small intestine for </a:t>
            </a:r>
            <a:r>
              <a:rPr lang="en-US" b="1" dirty="0">
                <a:latin typeface="Calibri" panose="020F0502020204030204" pitchFamily="34" charset="0"/>
                <a:cs typeface="Calibri" panose="020F0502020204030204" pitchFamily="34" charset="0"/>
              </a:rPr>
              <a:t>processing</a:t>
            </a:r>
            <a:r>
              <a:rPr lang="en-US" dirty="0">
                <a:latin typeface="Calibri" panose="020F0502020204030204" pitchFamily="34" charset="0"/>
                <a:cs typeface="Calibri" panose="020F0502020204030204" pitchFamily="34" charset="0"/>
              </a:rPr>
              <a:t>. The liver filters out harmful substances or wastes, turning some of the waste into more bile. The liver </a:t>
            </a:r>
            <a:r>
              <a:rPr lang="en-US" dirty="0" smtClean="0">
                <a:latin typeface="Calibri" panose="020F0502020204030204" pitchFamily="34" charset="0"/>
                <a:cs typeface="Calibri" panose="020F0502020204030204" pitchFamily="34" charset="0"/>
              </a:rPr>
              <a:t>sorts how</a:t>
            </a:r>
            <a:r>
              <a:rPr lang="en-US" b="1"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many</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nutrients will </a:t>
            </a:r>
            <a:r>
              <a:rPr lang="en-US" dirty="0" smtClean="0">
                <a:latin typeface="Calibri" panose="020F0502020204030204" pitchFamily="34" charset="0"/>
                <a:cs typeface="Calibri" panose="020F0502020204030204" pitchFamily="34" charset="0"/>
              </a:rPr>
              <a:t>be distributed to the </a:t>
            </a:r>
            <a:r>
              <a:rPr lang="en-US" dirty="0">
                <a:latin typeface="Calibri" panose="020F0502020204030204" pitchFamily="34" charset="0"/>
                <a:cs typeface="Calibri" panose="020F0502020204030204" pitchFamily="34" charset="0"/>
              </a:rPr>
              <a:t>body, and how many will stay behind in </a:t>
            </a:r>
            <a:r>
              <a:rPr lang="en-US" b="1" dirty="0">
                <a:latin typeface="Calibri" panose="020F0502020204030204" pitchFamily="34" charset="0"/>
                <a:cs typeface="Calibri" panose="020F0502020204030204" pitchFamily="34" charset="0"/>
              </a:rPr>
              <a:t>storage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liver stores certain vitamins and a type of sugar your body uses for </a:t>
            </a:r>
            <a:r>
              <a:rPr lang="en-US" dirty="0" smtClean="0">
                <a:latin typeface="Calibri" panose="020F0502020204030204" pitchFamily="34" charset="0"/>
                <a:cs typeface="Calibri" panose="020F0502020204030204" pitchFamily="34" charset="0"/>
              </a:rPr>
              <a:t>energy.</a:t>
            </a:r>
            <a:endParaRPr lang="en-NZ" dirty="0">
              <a:latin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016" r="9337"/>
          <a:stretch/>
        </p:blipFill>
        <p:spPr bwMode="auto">
          <a:xfrm>
            <a:off x="3131840" y="1916832"/>
            <a:ext cx="5688632" cy="478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3638" y="813994"/>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430998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15015"/>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a:t>
            </a:r>
            <a:r>
              <a:rPr lang="en-NZ" sz="2000" b="1" dirty="0">
                <a:latin typeface="Calibri Light" panose="020F0302020204030204" pitchFamily="34" charset="0"/>
              </a:rPr>
              <a:t>main structure of the digestive system and its associated </a:t>
            </a:r>
            <a:r>
              <a:rPr lang="en-NZ" sz="2000" b="1" dirty="0" smtClean="0">
                <a:latin typeface="Calibri Light" panose="020F0302020204030204" pitchFamily="34" charset="0"/>
              </a:rPr>
              <a:t>organs – rectum and  anus.</a:t>
            </a:r>
            <a:endParaRPr lang="en-NZ" sz="2000" b="1" dirty="0">
              <a:latin typeface="Calibri Light" panose="020F0302020204030204" pitchFamily="34" charset="0"/>
            </a:endParaRPr>
          </a:p>
        </p:txBody>
      </p:sp>
      <p:sp>
        <p:nvSpPr>
          <p:cNvPr id="5" name="Text Box 6"/>
          <p:cNvSpPr txBox="1">
            <a:spLocks noChangeArrowheads="1"/>
          </p:cNvSpPr>
          <p:nvPr/>
        </p:nvSpPr>
        <p:spPr bwMode="auto">
          <a:xfrm>
            <a:off x="467544" y="1438725"/>
            <a:ext cx="85044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latin typeface="Calibri" panose="020F0502020204030204" pitchFamily="34" charset="0"/>
                <a:cs typeface="Calibri" panose="020F0502020204030204" pitchFamily="34" charset="0"/>
              </a:rPr>
              <a:t>The final stage of food processing is egestion, where the waste food that hasn’t been absorbed is moved through the rectum and out of the body through the Anus</a:t>
            </a:r>
            <a:r>
              <a:rPr lang="en-US" sz="2000" dirty="0">
                <a:latin typeface="+mn-lt"/>
              </a:rPr>
              <a:t>.</a:t>
            </a:r>
          </a:p>
        </p:txBody>
      </p:sp>
      <p:sp>
        <p:nvSpPr>
          <p:cNvPr id="6" name="Text Box 7"/>
          <p:cNvSpPr txBox="1">
            <a:spLocks noChangeArrowheads="1"/>
          </p:cNvSpPr>
          <p:nvPr/>
        </p:nvSpPr>
        <p:spPr bwMode="auto">
          <a:xfrm>
            <a:off x="156298" y="2527887"/>
            <a:ext cx="2393663" cy="1061829"/>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Definition         </a:t>
            </a:r>
            <a:r>
              <a:rPr lang="en-US" u="sng" dirty="0">
                <a:solidFill>
                  <a:srgbClr val="000000"/>
                </a:solidFill>
                <a:latin typeface="Calibri" panose="020F0502020204030204" pitchFamily="34" charset="0"/>
                <a:cs typeface="Calibri" panose="020F0502020204030204" pitchFamily="34" charset="0"/>
              </a:rPr>
              <a:t>Egestion   </a:t>
            </a:r>
            <a:endParaRPr lang="en-US" u="sng" dirty="0" smtClean="0">
              <a:solidFill>
                <a:srgbClr val="000000"/>
              </a:solidFill>
              <a:latin typeface="Calibri" panose="020F0502020204030204" pitchFamily="34" charset="0"/>
              <a:cs typeface="Calibri" panose="020F0502020204030204" pitchFamily="34" charset="0"/>
            </a:endParaRPr>
          </a:p>
          <a:p>
            <a:pPr eaLnBrk="1" hangingPunct="1">
              <a:spcBef>
                <a:spcPct val="50000"/>
              </a:spcBef>
            </a:pPr>
            <a:r>
              <a:rPr lang="en-US" dirty="0" smtClean="0">
                <a:solidFill>
                  <a:srgbClr val="000000"/>
                </a:solidFill>
                <a:latin typeface="Calibri" panose="020F0502020204030204" pitchFamily="34" charset="0"/>
                <a:cs typeface="Calibri" panose="020F0502020204030204" pitchFamily="34" charset="0"/>
              </a:rPr>
              <a:t>Removal </a:t>
            </a:r>
            <a:r>
              <a:rPr lang="en-US" dirty="0">
                <a:solidFill>
                  <a:srgbClr val="000000"/>
                </a:solidFill>
                <a:latin typeface="Calibri" panose="020F0502020204030204" pitchFamily="34" charset="0"/>
                <a:cs typeface="Calibri" panose="020F0502020204030204" pitchFamily="34" charset="0"/>
              </a:rPr>
              <a:t>of wastes from the anus  </a:t>
            </a:r>
          </a:p>
        </p:txBody>
      </p:sp>
      <p:sp>
        <p:nvSpPr>
          <p:cNvPr id="7" name="Text Box 8"/>
          <p:cNvSpPr txBox="1">
            <a:spLocks noChangeArrowheads="1"/>
          </p:cNvSpPr>
          <p:nvPr/>
        </p:nvSpPr>
        <p:spPr bwMode="auto">
          <a:xfrm>
            <a:off x="156298" y="4221088"/>
            <a:ext cx="2393663" cy="1754326"/>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Definition  </a:t>
            </a:r>
            <a:r>
              <a:rPr lang="en-US" dirty="0">
                <a:solidFill>
                  <a:srgbClr val="000000"/>
                </a:solidFill>
                <a:latin typeface="Calibri" panose="020F0502020204030204" pitchFamily="34" charset="0"/>
                <a:cs typeface="Calibri" panose="020F0502020204030204" pitchFamily="34" charset="0"/>
              </a:rPr>
              <a:t>         </a:t>
            </a:r>
            <a:endParaRPr lang="en-US" dirty="0" smtClean="0">
              <a:solidFill>
                <a:srgbClr val="000000"/>
              </a:solidFill>
              <a:latin typeface="Calibri" panose="020F0502020204030204" pitchFamily="34" charset="0"/>
              <a:cs typeface="Calibri" panose="020F0502020204030204" pitchFamily="34" charset="0"/>
            </a:endParaRPr>
          </a:p>
          <a:p>
            <a:pPr eaLnBrk="1" hangingPunct="1">
              <a:spcBef>
                <a:spcPct val="50000"/>
              </a:spcBef>
            </a:pPr>
            <a:r>
              <a:rPr lang="en-US" u="sng" dirty="0" smtClean="0">
                <a:solidFill>
                  <a:srgbClr val="000000"/>
                </a:solidFill>
                <a:latin typeface="Calibri" panose="020F0502020204030204" pitchFamily="34" charset="0"/>
                <a:cs typeface="Calibri" panose="020F0502020204030204" pitchFamily="34" charset="0"/>
              </a:rPr>
              <a:t>Anus</a:t>
            </a:r>
            <a:r>
              <a:rPr lang="en-US" dirty="0" smtClean="0">
                <a:solidFill>
                  <a:srgbClr val="000000"/>
                </a:solidFill>
                <a:latin typeface="Calibri" panose="020F0502020204030204" pitchFamily="34" charset="0"/>
                <a:cs typeface="Calibri" panose="020F0502020204030204" pitchFamily="34" charset="0"/>
              </a:rPr>
              <a:t>                </a:t>
            </a:r>
          </a:p>
          <a:p>
            <a:pPr eaLnBrk="1" hangingPunct="1">
              <a:spcBef>
                <a:spcPct val="50000"/>
              </a:spcBef>
            </a:pPr>
            <a:r>
              <a:rPr lang="en-US" dirty="0" smtClean="0">
                <a:solidFill>
                  <a:srgbClr val="000000"/>
                </a:solidFill>
                <a:latin typeface="Calibri" panose="020F0502020204030204" pitchFamily="34" charset="0"/>
                <a:cs typeface="Calibri" panose="020F0502020204030204" pitchFamily="34" charset="0"/>
              </a:rPr>
              <a:t>part </a:t>
            </a:r>
            <a:r>
              <a:rPr lang="en-US" dirty="0">
                <a:solidFill>
                  <a:srgbClr val="000000"/>
                </a:solidFill>
                <a:latin typeface="Calibri" panose="020F0502020204030204" pitchFamily="34" charset="0"/>
                <a:cs typeface="Calibri" panose="020F0502020204030204" pitchFamily="34" charset="0"/>
              </a:rPr>
              <a:t>of the digestive system through which wastes exit the body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845" y="2276872"/>
            <a:ext cx="6051360" cy="419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9214" y="768958"/>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7d</a:t>
            </a:r>
          </a:p>
        </p:txBody>
      </p:sp>
      <p:pic>
        <p:nvPicPr>
          <p:cNvPr id="10" name="Picture 9"/>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4283913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1501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journey of food through the body</a:t>
            </a:r>
            <a:endParaRPr lang="en-NZ" sz="2000" b="1" dirty="0">
              <a:latin typeface="Calibri Light" panose="020F0302020204030204" pitchFamily="34" charset="0"/>
            </a:endParaRPr>
          </a:p>
        </p:txBody>
      </p:sp>
      <p:pic>
        <p:nvPicPr>
          <p:cNvPr id="3" name="Picture 5" descr="human digestive system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08578" y="1390003"/>
            <a:ext cx="6408389" cy="44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5403" y="322682"/>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7e</a:t>
            </a:r>
          </a:p>
        </p:txBody>
      </p:sp>
      <p:sp>
        <p:nvSpPr>
          <p:cNvPr id="6" name="TextBox 5"/>
          <p:cNvSpPr txBox="1"/>
          <p:nvPr/>
        </p:nvSpPr>
        <p:spPr>
          <a:xfrm>
            <a:off x="5148064" y="1772816"/>
            <a:ext cx="3751195" cy="4401205"/>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In summary the food enters the mouth (</a:t>
            </a:r>
            <a:r>
              <a:rPr lang="en-NZ" sz="2000" b="1" dirty="0" smtClean="0">
                <a:latin typeface="Calibri" panose="020F0502020204030204" pitchFamily="34" charset="0"/>
                <a:cs typeface="Calibri" panose="020F0502020204030204" pitchFamily="34" charset="0"/>
              </a:rPr>
              <a:t>ingestion</a:t>
            </a:r>
            <a:r>
              <a:rPr lang="en-NZ" sz="2000" dirty="0" smtClean="0">
                <a:latin typeface="Calibri" panose="020F0502020204030204" pitchFamily="34" charset="0"/>
                <a:cs typeface="Calibri" panose="020F0502020204030204" pitchFamily="34" charset="0"/>
              </a:rPr>
              <a:t>) and is broken into smaller pieces by the teeth and saliva then the stomach and various enzymes and acid (</a:t>
            </a:r>
            <a:r>
              <a:rPr lang="en-NZ" sz="2000" b="1" dirty="0" smtClean="0">
                <a:latin typeface="Calibri" panose="020F0502020204030204" pitchFamily="34" charset="0"/>
                <a:cs typeface="Calibri" panose="020F0502020204030204" pitchFamily="34" charset="0"/>
              </a:rPr>
              <a:t>digestion</a:t>
            </a:r>
            <a:r>
              <a:rPr lang="en-NZ" sz="2000" dirty="0" smtClean="0">
                <a:latin typeface="Calibri" panose="020F0502020204030204" pitchFamily="34" charset="0"/>
                <a:cs typeface="Calibri" panose="020F0502020204030204" pitchFamily="34" charset="0"/>
              </a:rPr>
              <a:t>). The small intestine is where most of the food passes into the blood stream (</a:t>
            </a:r>
            <a:r>
              <a:rPr lang="en-NZ" sz="2000" b="1" dirty="0" smtClean="0">
                <a:latin typeface="Calibri" panose="020F0502020204030204" pitchFamily="34" charset="0"/>
                <a:cs typeface="Calibri" panose="020F0502020204030204" pitchFamily="34" charset="0"/>
              </a:rPr>
              <a:t>absorption</a:t>
            </a:r>
            <a:r>
              <a:rPr lang="en-NZ" sz="2000" dirty="0" smtClean="0">
                <a:latin typeface="Calibri" panose="020F0502020204030204" pitchFamily="34" charset="0"/>
                <a:cs typeface="Calibri" panose="020F0502020204030204" pitchFamily="34" charset="0"/>
              </a:rPr>
              <a:t>) and further down in the large intestine the water is reclaimed. The waste products from the digestive system are then passed out of the body (</a:t>
            </a:r>
            <a:r>
              <a:rPr lang="en-NZ" sz="2000" b="1" dirty="0" smtClean="0">
                <a:latin typeface="Calibri" panose="020F0502020204030204" pitchFamily="34" charset="0"/>
                <a:cs typeface="Calibri" panose="020F0502020204030204" pitchFamily="34" charset="0"/>
              </a:rPr>
              <a:t>egestion</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2738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1501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journey of food through the body</a:t>
            </a:r>
            <a:endParaRPr lang="en-NZ" sz="2000" b="1" dirty="0">
              <a:latin typeface="Calibri Light" panose="020F0302020204030204" pitchFamily="34" charset="0"/>
            </a:endParaRPr>
          </a:p>
        </p:txBody>
      </p:sp>
      <p:sp>
        <p:nvSpPr>
          <p:cNvPr id="5" name="TextBox 4"/>
          <p:cNvSpPr txBox="1"/>
          <p:nvPr/>
        </p:nvSpPr>
        <p:spPr>
          <a:xfrm>
            <a:off x="135403" y="322682"/>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7e</a:t>
            </a:r>
          </a:p>
        </p:txBody>
      </p:sp>
      <p:sp>
        <p:nvSpPr>
          <p:cNvPr id="6" name="TextBox 5"/>
          <p:cNvSpPr txBox="1"/>
          <p:nvPr/>
        </p:nvSpPr>
        <p:spPr>
          <a:xfrm>
            <a:off x="5148064" y="1772816"/>
            <a:ext cx="3751195" cy="3170099"/>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Various parts of the food are digested and absorbed in different parts of the digestive system. </a:t>
            </a:r>
          </a:p>
          <a:p>
            <a:r>
              <a:rPr lang="en-NZ" sz="2000" dirty="0" smtClean="0">
                <a:latin typeface="Calibri" panose="020F0502020204030204" pitchFamily="34" charset="0"/>
                <a:cs typeface="Calibri" panose="020F0502020204030204" pitchFamily="34" charset="0"/>
              </a:rPr>
              <a:t>The body produces different enzymes and substances, such as acid, which break down all the components of the food. </a:t>
            </a:r>
          </a:p>
          <a:p>
            <a:r>
              <a:rPr lang="en-NZ" sz="2000" dirty="0" smtClean="0">
                <a:latin typeface="Calibri" panose="020F0502020204030204" pitchFamily="34" charset="0"/>
                <a:cs typeface="Calibri" panose="020F0502020204030204" pitchFamily="34" charset="0"/>
              </a:rPr>
              <a:t>We also have numerous “helpful” bacteria which also help digest the food.</a:t>
            </a:r>
            <a:endParaRPr lang="en-NZ" sz="2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pic>
        <p:nvPicPr>
          <p:cNvPr id="1026" name="Picture 2" descr="http://www.sinagol.com/Images/Content/4862226858705144813.jpg?maxwidth=700&amp;maxheight=1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63" y="1297889"/>
            <a:ext cx="3739938" cy="519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57200" y="897572"/>
            <a:ext cx="4038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anose="020F0502020204030204" pitchFamily="34" charset="0"/>
                <a:cs typeface="Calibri" panose="020F0502020204030204" pitchFamily="34" charset="0"/>
              </a:rPr>
              <a:t>There are four main food groups</a:t>
            </a:r>
          </a:p>
          <a:p>
            <a:pPr eaLnBrk="1" hangingPunct="1">
              <a:spcBef>
                <a:spcPct val="50000"/>
              </a:spcBef>
            </a:pPr>
            <a:endParaRPr lang="en-US" dirty="0"/>
          </a:p>
        </p:txBody>
      </p:sp>
      <p:sp>
        <p:nvSpPr>
          <p:cNvPr id="4" name="Text Box 5"/>
          <p:cNvSpPr txBox="1">
            <a:spLocks noChangeArrowheads="1"/>
          </p:cNvSpPr>
          <p:nvPr/>
        </p:nvSpPr>
        <p:spPr bwMode="auto">
          <a:xfrm>
            <a:off x="457200" y="1202372"/>
            <a:ext cx="3810000" cy="1477328"/>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u="sng" dirty="0">
                <a:solidFill>
                  <a:srgbClr val="000000"/>
                </a:solidFill>
                <a:latin typeface="Calibri" panose="020F0502020204030204" pitchFamily="34" charset="0"/>
                <a:cs typeface="Calibri" panose="020F0502020204030204" pitchFamily="34" charset="0"/>
              </a:rPr>
              <a:t>Carbohydrates</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b="1" dirty="0">
                <a:solidFill>
                  <a:srgbClr val="000000"/>
                </a:solidFill>
                <a:latin typeface="Calibri" panose="020F0502020204030204" pitchFamily="34" charset="0"/>
                <a:cs typeface="Calibri" panose="020F0502020204030204" pitchFamily="34" charset="0"/>
              </a:rPr>
              <a:t>supply instant energy</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include sugar and starches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are supplied by fruit (sugars) or by cereals (starches)</a:t>
            </a:r>
            <a:endParaRPr lang="en-US" u="sng" dirty="0">
              <a:solidFill>
                <a:srgbClr val="000000"/>
              </a:solidFill>
              <a:latin typeface="Calibri" panose="020F0502020204030204" pitchFamily="34" charset="0"/>
              <a:cs typeface="Calibri" panose="020F0502020204030204" pitchFamily="34" charset="0"/>
            </a:endParaRPr>
          </a:p>
        </p:txBody>
      </p:sp>
      <p:sp>
        <p:nvSpPr>
          <p:cNvPr id="5" name="Text Box 6"/>
          <p:cNvSpPr txBox="1">
            <a:spLocks noChangeArrowheads="1"/>
          </p:cNvSpPr>
          <p:nvPr/>
        </p:nvSpPr>
        <p:spPr bwMode="auto">
          <a:xfrm>
            <a:off x="457200" y="2726372"/>
            <a:ext cx="3810000" cy="1477328"/>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u="sng" dirty="0">
                <a:solidFill>
                  <a:srgbClr val="000000"/>
                </a:solidFill>
                <a:latin typeface="Calibri" panose="020F0502020204030204" pitchFamily="34" charset="0"/>
                <a:cs typeface="Calibri" panose="020F0502020204030204" pitchFamily="34" charset="0"/>
              </a:rPr>
              <a:t>Lipids</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b="1" dirty="0">
                <a:solidFill>
                  <a:srgbClr val="000000"/>
                </a:solidFill>
                <a:latin typeface="Calibri" panose="020F0502020204030204" pitchFamily="34" charset="0"/>
                <a:cs typeface="Calibri" panose="020F0502020204030204" pitchFamily="34" charset="0"/>
              </a:rPr>
              <a:t>act as energy stores</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include fats and oils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are energy rich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are made of fatty acids</a:t>
            </a:r>
          </a:p>
        </p:txBody>
      </p:sp>
      <p:sp>
        <p:nvSpPr>
          <p:cNvPr id="6" name="Text Box 7"/>
          <p:cNvSpPr txBox="1">
            <a:spLocks noChangeArrowheads="1"/>
          </p:cNvSpPr>
          <p:nvPr/>
        </p:nvSpPr>
        <p:spPr bwMode="auto">
          <a:xfrm>
            <a:off x="457200" y="4250372"/>
            <a:ext cx="3810000" cy="12033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u="sng" dirty="0">
                <a:solidFill>
                  <a:srgbClr val="000000"/>
                </a:solidFill>
                <a:latin typeface="Calibri" panose="020F0502020204030204" pitchFamily="34" charset="0"/>
                <a:cs typeface="Calibri" panose="020F0502020204030204" pitchFamily="34" charset="0"/>
              </a:rPr>
              <a:t>Proteins</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b="1" dirty="0">
                <a:solidFill>
                  <a:srgbClr val="000000"/>
                </a:solidFill>
                <a:latin typeface="Calibri" panose="020F0502020204030204" pitchFamily="34" charset="0"/>
                <a:cs typeface="Calibri" panose="020F0502020204030204" pitchFamily="34" charset="0"/>
              </a:rPr>
              <a:t>are used for growth and repair</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are found in meat and eggs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are made of amino acid chains</a:t>
            </a:r>
          </a:p>
        </p:txBody>
      </p:sp>
      <p:sp>
        <p:nvSpPr>
          <p:cNvPr id="7" name="Text Box 8"/>
          <p:cNvSpPr txBox="1">
            <a:spLocks noChangeArrowheads="1"/>
          </p:cNvSpPr>
          <p:nvPr/>
        </p:nvSpPr>
        <p:spPr bwMode="auto">
          <a:xfrm>
            <a:off x="457200" y="5469572"/>
            <a:ext cx="3810000" cy="1200329"/>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u="sng" dirty="0">
                <a:solidFill>
                  <a:srgbClr val="000000"/>
                </a:solidFill>
                <a:latin typeface="Calibri" panose="020F0502020204030204" pitchFamily="34" charset="0"/>
                <a:cs typeface="Calibri" panose="020F0502020204030204" pitchFamily="34" charset="0"/>
              </a:rPr>
              <a:t>Minerals and Vitamins</a:t>
            </a:r>
            <a:r>
              <a:rPr lang="en-US" dirty="0">
                <a:solidFill>
                  <a:srgbClr val="000000"/>
                </a:solidFill>
                <a:latin typeface="Calibri" panose="020F0502020204030204" pitchFamily="34" charset="0"/>
                <a:cs typeface="Calibri" panose="020F0502020204030204" pitchFamily="34" charset="0"/>
              </a:rPr>
              <a:t>             </a:t>
            </a:r>
            <a:r>
              <a:rPr lang="en-US" dirty="0" smtClean="0">
                <a:solidFill>
                  <a:srgbClr val="000000"/>
                </a:solidFill>
                <a:latin typeface="Calibri" panose="020F0502020204030204" pitchFamily="34" charset="0"/>
                <a:cs typeface="Calibri" panose="020F0502020204030204" pitchFamily="34" charset="0"/>
              </a:rPr>
              <a:t>               &gt;</a:t>
            </a:r>
            <a:r>
              <a:rPr lang="en-US" b="1" dirty="0">
                <a:solidFill>
                  <a:srgbClr val="000000"/>
                </a:solidFill>
                <a:latin typeface="Calibri" panose="020F0502020204030204" pitchFamily="34" charset="0"/>
                <a:cs typeface="Calibri" panose="020F0502020204030204" pitchFamily="34" charset="0"/>
              </a:rPr>
              <a:t>body needs them in small amounts</a:t>
            </a:r>
            <a:r>
              <a:rPr lang="en-US" dirty="0">
                <a:solidFill>
                  <a:srgbClr val="000000"/>
                </a:solidFill>
                <a:latin typeface="Calibri" panose="020F0502020204030204" pitchFamily="34" charset="0"/>
                <a:cs typeface="Calibri" panose="020F0502020204030204" pitchFamily="34" charset="0"/>
              </a:rPr>
              <a:t>                                &gt;found in many foods               </a:t>
            </a:r>
            <a:r>
              <a:rPr lang="en-US" dirty="0" smtClean="0">
                <a:solidFill>
                  <a:srgbClr val="000000"/>
                </a:solidFill>
                <a:latin typeface="Calibri" panose="020F0502020204030204" pitchFamily="34" charset="0"/>
                <a:cs typeface="Calibri" panose="020F0502020204030204" pitchFamily="34" charset="0"/>
              </a:rPr>
              <a:t>         &gt;</a:t>
            </a:r>
            <a:r>
              <a:rPr lang="en-US" dirty="0">
                <a:solidFill>
                  <a:srgbClr val="000000"/>
                </a:solidFill>
                <a:latin typeface="Calibri" panose="020F0502020204030204" pitchFamily="34" charset="0"/>
                <a:cs typeface="Calibri" panose="020F0502020204030204" pitchFamily="34" charset="0"/>
              </a:rPr>
              <a:t>non-organic substances</a:t>
            </a:r>
          </a:p>
        </p:txBody>
      </p:sp>
      <p:pic>
        <p:nvPicPr>
          <p:cNvPr id="8" name="Picture 13" descr="80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2362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vitam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768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organic-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81400"/>
            <a:ext cx="2476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b="19412"/>
          <a:stretch>
            <a:fillRect/>
          </a:stretch>
        </p:blipFill>
        <p:spPr bwMode="auto">
          <a:xfrm>
            <a:off x="5791200" y="838200"/>
            <a:ext cx="2709863"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7544" y="26885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food we eat is divided into four main groups</a:t>
            </a:r>
            <a:endParaRPr lang="en-NZ" sz="2000" b="1" dirty="0">
              <a:latin typeface="Calibri Light" panose="020F0302020204030204" pitchFamily="34" charset="0"/>
            </a:endParaRPr>
          </a:p>
        </p:txBody>
      </p:sp>
      <p:sp>
        <p:nvSpPr>
          <p:cNvPr id="16" name="TextBox 15"/>
          <p:cNvSpPr txBox="1"/>
          <p:nvPr/>
        </p:nvSpPr>
        <p:spPr>
          <a:xfrm>
            <a:off x="119214" y="253425"/>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7f</a:t>
            </a:r>
          </a:p>
        </p:txBody>
      </p:sp>
      <p:sp>
        <p:nvSpPr>
          <p:cNvPr id="17" name="TextBox 16"/>
          <p:cNvSpPr txBox="1"/>
          <p:nvPr/>
        </p:nvSpPr>
        <p:spPr>
          <a:xfrm>
            <a:off x="7255191" y="6338786"/>
            <a:ext cx="969912" cy="276999"/>
          </a:xfrm>
          <a:prstGeom prst="rect">
            <a:avLst/>
          </a:prstGeom>
          <a:solidFill>
            <a:schemeClr val="accent4">
              <a:lumMod val="60000"/>
              <a:lumOff val="40000"/>
            </a:schemeClr>
          </a:solidFill>
          <a:ln>
            <a:solidFill>
              <a:schemeClr val="tx1"/>
            </a:solidFill>
          </a:ln>
        </p:spPr>
        <p:txBody>
          <a:bodyPr wrap="square" rtlCol="0">
            <a:spAutoFit/>
          </a:bodyPr>
          <a:lstStyle/>
          <a:p>
            <a:r>
              <a:rPr lang="en-NZ" sz="1200" dirty="0" smtClean="0">
                <a:latin typeface="+mn-lt"/>
              </a:rPr>
              <a:t>extension</a:t>
            </a:r>
          </a:p>
        </p:txBody>
      </p:sp>
      <p:pic>
        <p:nvPicPr>
          <p:cNvPr id="18" name="Picture 17"/>
          <p:cNvPicPr>
            <a:picLocks noChangeAspect="1"/>
          </p:cNvPicPr>
          <p:nvPr/>
        </p:nvPicPr>
        <p:blipFill>
          <a:blip r:embed="rId6">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427114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72000" y="1066800"/>
            <a:ext cx="0" cy="5410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 name="Text Box 6"/>
          <p:cNvSpPr txBox="1">
            <a:spLocks noChangeArrowheads="1"/>
          </p:cNvSpPr>
          <p:nvPr/>
        </p:nvSpPr>
        <p:spPr bwMode="auto">
          <a:xfrm>
            <a:off x="457200" y="1143000"/>
            <a:ext cx="3886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Lipids – present in fats and oils</a:t>
            </a:r>
          </a:p>
        </p:txBody>
      </p:sp>
      <p:sp>
        <p:nvSpPr>
          <p:cNvPr id="6" name="Oval 7"/>
          <p:cNvSpPr>
            <a:spLocks noChangeArrowheads="1"/>
          </p:cNvSpPr>
          <p:nvPr/>
        </p:nvSpPr>
        <p:spPr bwMode="auto">
          <a:xfrm>
            <a:off x="990600" y="2971800"/>
            <a:ext cx="2438400" cy="2286000"/>
          </a:xfrm>
          <a:prstGeom prst="ellipse">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Freeform 9"/>
          <p:cNvSpPr>
            <a:spLocks/>
          </p:cNvSpPr>
          <p:nvPr/>
        </p:nvSpPr>
        <p:spPr bwMode="auto">
          <a:xfrm>
            <a:off x="1873250" y="3784600"/>
            <a:ext cx="577850" cy="463550"/>
          </a:xfrm>
          <a:custGeom>
            <a:avLst/>
            <a:gdLst>
              <a:gd name="T0" fmla="*/ 323850 w 364"/>
              <a:gd name="T1" fmla="*/ 127000 h 292"/>
              <a:gd name="T2" fmla="*/ 184150 w 364"/>
              <a:gd name="T3" fmla="*/ 0 h 292"/>
              <a:gd name="T4" fmla="*/ 19050 w 364"/>
              <a:gd name="T5" fmla="*/ 76200 h 292"/>
              <a:gd name="T6" fmla="*/ 57150 w 364"/>
              <a:gd name="T7" fmla="*/ 203200 h 292"/>
              <a:gd name="T8" fmla="*/ 69850 w 364"/>
              <a:gd name="T9" fmla="*/ 241300 h 292"/>
              <a:gd name="T10" fmla="*/ 247650 w 364"/>
              <a:gd name="T11" fmla="*/ 393700 h 292"/>
              <a:gd name="T12" fmla="*/ 273050 w 364"/>
              <a:gd name="T13" fmla="*/ 431800 h 292"/>
              <a:gd name="T14" fmla="*/ 349250 w 364"/>
              <a:gd name="T15" fmla="*/ 457200 h 292"/>
              <a:gd name="T16" fmla="*/ 488950 w 364"/>
              <a:gd name="T17" fmla="*/ 444500 h 292"/>
              <a:gd name="T18" fmla="*/ 539750 w 364"/>
              <a:gd name="T19" fmla="*/ 368300 h 292"/>
              <a:gd name="T20" fmla="*/ 565150 w 364"/>
              <a:gd name="T21" fmla="*/ 292100 h 292"/>
              <a:gd name="T22" fmla="*/ 488950 w 364"/>
              <a:gd name="T23" fmla="*/ 25400 h 292"/>
              <a:gd name="T24" fmla="*/ 450850 w 364"/>
              <a:gd name="T25" fmla="*/ 38100 h 292"/>
              <a:gd name="T26" fmla="*/ 438150 w 364"/>
              <a:gd name="T27" fmla="*/ 76200 h 292"/>
              <a:gd name="T28" fmla="*/ 374650 w 364"/>
              <a:gd name="T29" fmla="*/ 88900 h 292"/>
              <a:gd name="T30" fmla="*/ 349250 w 364"/>
              <a:gd name="T31" fmla="*/ 127000 h 292"/>
              <a:gd name="T32" fmla="*/ 323850 w 364"/>
              <a:gd name="T33" fmla="*/ 12700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4" h="292">
                <a:moveTo>
                  <a:pt x="204" y="80"/>
                </a:moveTo>
                <a:cubicBezTo>
                  <a:pt x="182" y="48"/>
                  <a:pt x="148" y="22"/>
                  <a:pt x="116" y="0"/>
                </a:cubicBezTo>
                <a:cubicBezTo>
                  <a:pt x="57" y="8"/>
                  <a:pt x="46" y="2"/>
                  <a:pt x="12" y="48"/>
                </a:cubicBezTo>
                <a:cubicBezTo>
                  <a:pt x="0" y="85"/>
                  <a:pt x="3" y="106"/>
                  <a:pt x="36" y="128"/>
                </a:cubicBezTo>
                <a:cubicBezTo>
                  <a:pt x="39" y="136"/>
                  <a:pt x="43" y="144"/>
                  <a:pt x="44" y="152"/>
                </a:cubicBezTo>
                <a:cubicBezTo>
                  <a:pt x="62" y="258"/>
                  <a:pt x="40" y="236"/>
                  <a:pt x="156" y="248"/>
                </a:cubicBezTo>
                <a:cubicBezTo>
                  <a:pt x="161" y="256"/>
                  <a:pt x="164" y="267"/>
                  <a:pt x="172" y="272"/>
                </a:cubicBezTo>
                <a:cubicBezTo>
                  <a:pt x="186" y="281"/>
                  <a:pt x="220" y="288"/>
                  <a:pt x="220" y="288"/>
                </a:cubicBezTo>
                <a:cubicBezTo>
                  <a:pt x="249" y="285"/>
                  <a:pt x="281" y="292"/>
                  <a:pt x="308" y="280"/>
                </a:cubicBezTo>
                <a:cubicBezTo>
                  <a:pt x="325" y="272"/>
                  <a:pt x="334" y="250"/>
                  <a:pt x="340" y="232"/>
                </a:cubicBezTo>
                <a:cubicBezTo>
                  <a:pt x="345" y="216"/>
                  <a:pt x="356" y="184"/>
                  <a:pt x="356" y="184"/>
                </a:cubicBezTo>
                <a:cubicBezTo>
                  <a:pt x="345" y="2"/>
                  <a:pt x="364" y="100"/>
                  <a:pt x="308" y="16"/>
                </a:cubicBezTo>
                <a:cubicBezTo>
                  <a:pt x="300" y="19"/>
                  <a:pt x="290" y="18"/>
                  <a:pt x="284" y="24"/>
                </a:cubicBezTo>
                <a:cubicBezTo>
                  <a:pt x="278" y="30"/>
                  <a:pt x="283" y="43"/>
                  <a:pt x="276" y="48"/>
                </a:cubicBezTo>
                <a:cubicBezTo>
                  <a:pt x="265" y="56"/>
                  <a:pt x="249" y="53"/>
                  <a:pt x="236" y="56"/>
                </a:cubicBezTo>
                <a:cubicBezTo>
                  <a:pt x="231" y="64"/>
                  <a:pt x="230" y="80"/>
                  <a:pt x="220" y="80"/>
                </a:cubicBezTo>
                <a:cubicBezTo>
                  <a:pt x="200" y="80"/>
                  <a:pt x="204" y="21"/>
                  <a:pt x="204" y="80"/>
                </a:cubicBezTo>
                <a:close/>
              </a:path>
            </a:pathLst>
          </a:custGeom>
          <a:solidFill>
            <a:srgbClr val="94A47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10"/>
          <p:cNvSpPr txBox="1">
            <a:spLocks noChangeArrowheads="1"/>
          </p:cNvSpPr>
          <p:nvPr/>
        </p:nvSpPr>
        <p:spPr bwMode="auto">
          <a:xfrm>
            <a:off x="533400" y="1752600"/>
            <a:ext cx="3657600" cy="6463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Some of the food rubbed into filter paper. Remove food and allow to dry</a:t>
            </a:r>
          </a:p>
        </p:txBody>
      </p:sp>
      <p:sp>
        <p:nvSpPr>
          <p:cNvPr id="9" name="Text Box 11"/>
          <p:cNvSpPr txBox="1">
            <a:spLocks noChangeArrowheads="1"/>
          </p:cNvSpPr>
          <p:nvPr/>
        </p:nvSpPr>
        <p:spPr bwMode="auto">
          <a:xfrm>
            <a:off x="685800" y="5410200"/>
            <a:ext cx="34290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 ‘grease spot’ is left where the food was rubbed in </a:t>
            </a:r>
            <a:r>
              <a:rPr lang="en-US" b="1" dirty="0">
                <a:solidFill>
                  <a:srgbClr val="000000"/>
                </a:solidFill>
                <a:latin typeface="Calibri" panose="020F0502020204030204" pitchFamily="34" charset="0"/>
                <a:cs typeface="Calibri" panose="020F0502020204030204" pitchFamily="34" charset="0"/>
              </a:rPr>
              <a:t>if lipid was present</a:t>
            </a:r>
          </a:p>
        </p:txBody>
      </p:sp>
      <p:sp>
        <p:nvSpPr>
          <p:cNvPr id="10" name="Text Box 12"/>
          <p:cNvSpPr txBox="1">
            <a:spLocks noChangeArrowheads="1"/>
          </p:cNvSpPr>
          <p:nvPr/>
        </p:nvSpPr>
        <p:spPr bwMode="auto">
          <a:xfrm>
            <a:off x="4800600" y="1143000"/>
            <a:ext cx="38862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Protein – present in meat and eggs</a:t>
            </a:r>
          </a:p>
        </p:txBody>
      </p:sp>
      <p:sp>
        <p:nvSpPr>
          <p:cNvPr id="11" name="Freeform 16"/>
          <p:cNvSpPr>
            <a:spLocks/>
          </p:cNvSpPr>
          <p:nvPr/>
        </p:nvSpPr>
        <p:spPr bwMode="auto">
          <a:xfrm>
            <a:off x="56388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chemeClr val="bg1">
              <a:lumMod val="95000"/>
            </a:schemeClr>
          </a:solidFill>
          <a:ln w="9525">
            <a:solidFill>
              <a:schemeClr val="tx1"/>
            </a:solidFill>
            <a:round/>
            <a:headEnd/>
            <a:tailEnd/>
          </a:ln>
          <a:effectLst/>
        </p:spPr>
        <p:txBody>
          <a:bodyPr/>
          <a:lstStyle/>
          <a:p>
            <a:endParaRPr lang="en-NZ"/>
          </a:p>
        </p:txBody>
      </p:sp>
      <p:sp>
        <p:nvSpPr>
          <p:cNvPr id="12" name="AutoShape 13"/>
          <p:cNvSpPr>
            <a:spLocks/>
          </p:cNvSpPr>
          <p:nvPr/>
        </p:nvSpPr>
        <p:spPr bwMode="auto">
          <a:xfrm rot="16200000">
            <a:off x="52006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Freeform 17"/>
          <p:cNvSpPr>
            <a:spLocks/>
          </p:cNvSpPr>
          <p:nvPr/>
        </p:nvSpPr>
        <p:spPr bwMode="auto">
          <a:xfrm>
            <a:off x="73152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rgbClr val="7030A0"/>
          </a:solidFill>
          <a:ln w="9525">
            <a:solidFill>
              <a:schemeClr val="tx1"/>
            </a:solidFill>
            <a:round/>
            <a:headEnd/>
            <a:tailEnd/>
          </a:ln>
          <a:effectLst/>
        </p:spPr>
        <p:txBody>
          <a:bodyPr/>
          <a:lstStyle/>
          <a:p>
            <a:endParaRPr lang="en-NZ"/>
          </a:p>
        </p:txBody>
      </p:sp>
      <p:sp>
        <p:nvSpPr>
          <p:cNvPr id="14" name="AutoShape 18"/>
          <p:cNvSpPr>
            <a:spLocks/>
          </p:cNvSpPr>
          <p:nvPr/>
        </p:nvSpPr>
        <p:spPr bwMode="auto">
          <a:xfrm rot="16200000">
            <a:off x="68770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Oval 19"/>
          <p:cNvSpPr>
            <a:spLocks noChangeArrowheads="1"/>
          </p:cNvSpPr>
          <p:nvPr/>
        </p:nvSpPr>
        <p:spPr bwMode="auto">
          <a:xfrm>
            <a:off x="5867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Oval 20"/>
          <p:cNvSpPr>
            <a:spLocks noChangeArrowheads="1"/>
          </p:cNvSpPr>
          <p:nvPr/>
        </p:nvSpPr>
        <p:spPr bwMode="auto">
          <a:xfrm>
            <a:off x="60198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 name="Oval 21"/>
          <p:cNvSpPr>
            <a:spLocks noChangeArrowheads="1"/>
          </p:cNvSpPr>
          <p:nvPr/>
        </p:nvSpPr>
        <p:spPr bwMode="auto">
          <a:xfrm>
            <a:off x="59436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 name="Oval 22"/>
          <p:cNvSpPr>
            <a:spLocks noChangeArrowheads="1"/>
          </p:cNvSpPr>
          <p:nvPr/>
        </p:nvSpPr>
        <p:spPr bwMode="auto">
          <a:xfrm>
            <a:off x="60960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 name="Oval 23"/>
          <p:cNvSpPr>
            <a:spLocks noChangeArrowheads="1"/>
          </p:cNvSpPr>
          <p:nvPr/>
        </p:nvSpPr>
        <p:spPr bwMode="auto">
          <a:xfrm>
            <a:off x="6096000" y="4876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Oval 24"/>
          <p:cNvSpPr>
            <a:spLocks noChangeArrowheads="1"/>
          </p:cNvSpPr>
          <p:nvPr/>
        </p:nvSpPr>
        <p:spPr bwMode="auto">
          <a:xfrm>
            <a:off x="7772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1" name="Oval 25"/>
          <p:cNvSpPr>
            <a:spLocks noChangeArrowheads="1"/>
          </p:cNvSpPr>
          <p:nvPr/>
        </p:nvSpPr>
        <p:spPr bwMode="auto">
          <a:xfrm>
            <a:off x="77724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2" name="Oval 26"/>
          <p:cNvSpPr>
            <a:spLocks noChangeArrowheads="1"/>
          </p:cNvSpPr>
          <p:nvPr/>
        </p:nvSpPr>
        <p:spPr bwMode="auto">
          <a:xfrm>
            <a:off x="7620000" y="45720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3" name="Oval 27"/>
          <p:cNvSpPr>
            <a:spLocks noChangeArrowheads="1"/>
          </p:cNvSpPr>
          <p:nvPr/>
        </p:nvSpPr>
        <p:spPr bwMode="auto">
          <a:xfrm>
            <a:off x="75438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4" name="Oval 28"/>
          <p:cNvSpPr>
            <a:spLocks noChangeArrowheads="1"/>
          </p:cNvSpPr>
          <p:nvPr/>
        </p:nvSpPr>
        <p:spPr bwMode="auto">
          <a:xfrm>
            <a:off x="6172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5" name="Oval 29"/>
          <p:cNvSpPr>
            <a:spLocks noChangeArrowheads="1"/>
          </p:cNvSpPr>
          <p:nvPr/>
        </p:nvSpPr>
        <p:spPr bwMode="auto">
          <a:xfrm>
            <a:off x="5791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6" name="Oval 30"/>
          <p:cNvSpPr>
            <a:spLocks noChangeArrowheads="1"/>
          </p:cNvSpPr>
          <p:nvPr/>
        </p:nvSpPr>
        <p:spPr bwMode="auto">
          <a:xfrm>
            <a:off x="7543800" y="4419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7" name="Oval 31"/>
          <p:cNvSpPr>
            <a:spLocks noChangeArrowheads="1"/>
          </p:cNvSpPr>
          <p:nvPr/>
        </p:nvSpPr>
        <p:spPr bwMode="auto">
          <a:xfrm>
            <a:off x="74676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 name="Text Box 32"/>
          <p:cNvSpPr txBox="1">
            <a:spLocks noChangeArrowheads="1"/>
          </p:cNvSpPr>
          <p:nvPr/>
        </p:nvSpPr>
        <p:spPr bwMode="auto">
          <a:xfrm>
            <a:off x="4800600" y="2057400"/>
            <a:ext cx="1676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Sodium hydroxide solution</a:t>
            </a:r>
          </a:p>
        </p:txBody>
      </p:sp>
      <p:sp>
        <p:nvSpPr>
          <p:cNvPr id="29" name="Text Box 33"/>
          <p:cNvSpPr txBox="1">
            <a:spLocks noChangeArrowheads="1"/>
          </p:cNvSpPr>
          <p:nvPr/>
        </p:nvSpPr>
        <p:spPr bwMode="auto">
          <a:xfrm>
            <a:off x="4953000" y="5334000"/>
            <a:ext cx="14478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Broken up food particles</a:t>
            </a:r>
          </a:p>
        </p:txBody>
      </p:sp>
      <p:sp>
        <p:nvSpPr>
          <p:cNvPr id="30" name="AutoShape 34"/>
          <p:cNvSpPr>
            <a:spLocks noChangeArrowheads="1"/>
          </p:cNvSpPr>
          <p:nvPr/>
        </p:nvSpPr>
        <p:spPr bwMode="auto">
          <a:xfrm>
            <a:off x="6477000" y="41910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1" name="AutoShape 35"/>
          <p:cNvSpPr>
            <a:spLocks noChangeArrowheads="1"/>
          </p:cNvSpPr>
          <p:nvPr/>
        </p:nvSpPr>
        <p:spPr bwMode="auto">
          <a:xfrm rot="7291740">
            <a:off x="7086600" y="2590800"/>
            <a:ext cx="457200" cy="609600"/>
          </a:xfrm>
          <a:prstGeom prst="flowChartMagneticDisk">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2" name="Oval 36"/>
          <p:cNvSpPr>
            <a:spLocks noChangeArrowheads="1"/>
          </p:cNvSpPr>
          <p:nvPr/>
        </p:nvSpPr>
        <p:spPr bwMode="auto">
          <a:xfrm>
            <a:off x="7543800" y="3429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3" name="Oval 37"/>
          <p:cNvSpPr>
            <a:spLocks noChangeArrowheads="1"/>
          </p:cNvSpPr>
          <p:nvPr/>
        </p:nvSpPr>
        <p:spPr bwMode="auto">
          <a:xfrm>
            <a:off x="7620000" y="35814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4" name="Oval 38"/>
          <p:cNvSpPr>
            <a:spLocks noChangeArrowheads="1"/>
          </p:cNvSpPr>
          <p:nvPr/>
        </p:nvSpPr>
        <p:spPr bwMode="auto">
          <a:xfrm>
            <a:off x="7620000" y="3810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5" name="Text Box 39"/>
          <p:cNvSpPr txBox="1">
            <a:spLocks noChangeArrowheads="1"/>
          </p:cNvSpPr>
          <p:nvPr/>
        </p:nvSpPr>
        <p:spPr bwMode="auto">
          <a:xfrm>
            <a:off x="7848600" y="2133600"/>
            <a:ext cx="11430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Add </a:t>
            </a:r>
            <a:r>
              <a:rPr lang="en-US" dirty="0" smtClean="0">
                <a:solidFill>
                  <a:srgbClr val="000000"/>
                </a:solidFill>
                <a:latin typeface="Calibri" panose="020F0502020204030204" pitchFamily="34" charset="0"/>
                <a:cs typeface="Calibri" panose="020F0502020204030204" pitchFamily="34" charset="0"/>
              </a:rPr>
              <a:t>benedicts solution</a:t>
            </a:r>
            <a:endParaRPr lang="en-US" dirty="0">
              <a:solidFill>
                <a:srgbClr val="000000"/>
              </a:solidFill>
              <a:latin typeface="Calibri" panose="020F0502020204030204" pitchFamily="34" charset="0"/>
              <a:cs typeface="Calibri" panose="020F0502020204030204" pitchFamily="34" charset="0"/>
            </a:endParaRPr>
          </a:p>
        </p:txBody>
      </p:sp>
      <p:sp>
        <p:nvSpPr>
          <p:cNvPr id="36" name="Text Box 40"/>
          <p:cNvSpPr txBox="1">
            <a:spLocks noChangeArrowheads="1"/>
          </p:cNvSpPr>
          <p:nvPr/>
        </p:nvSpPr>
        <p:spPr bwMode="auto">
          <a:xfrm>
            <a:off x="6819900" y="5239657"/>
            <a:ext cx="18669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Mixture turns purple </a:t>
            </a:r>
            <a:r>
              <a:rPr lang="en-US" b="1" dirty="0">
                <a:solidFill>
                  <a:srgbClr val="000000"/>
                </a:solidFill>
                <a:latin typeface="Calibri" panose="020F0502020204030204" pitchFamily="34" charset="0"/>
                <a:cs typeface="Calibri" panose="020F0502020204030204" pitchFamily="34" charset="0"/>
              </a:rPr>
              <a:t>if protein present</a:t>
            </a:r>
          </a:p>
        </p:txBody>
      </p:sp>
      <p:sp>
        <p:nvSpPr>
          <p:cNvPr id="37" name="Line 43"/>
          <p:cNvSpPr>
            <a:spLocks noChangeShapeType="1"/>
          </p:cNvSpPr>
          <p:nvPr/>
        </p:nvSpPr>
        <p:spPr bwMode="auto">
          <a:xfrm>
            <a:off x="5181600" y="2971800"/>
            <a:ext cx="6858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8" name="Line 44"/>
          <p:cNvSpPr>
            <a:spLocks noChangeShapeType="1"/>
          </p:cNvSpPr>
          <p:nvPr/>
        </p:nvSpPr>
        <p:spPr bwMode="auto">
          <a:xfrm flipV="1">
            <a:off x="5410200" y="4876800"/>
            <a:ext cx="533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2" name="TextBox 41"/>
          <p:cNvSpPr txBox="1"/>
          <p:nvPr/>
        </p:nvSpPr>
        <p:spPr>
          <a:xfrm>
            <a:off x="477888" y="33919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We use tests to determine which type of food is present</a:t>
            </a:r>
            <a:r>
              <a:rPr lang="en-NZ" sz="2000" b="1" dirty="0" smtClean="0"/>
              <a:t>.</a:t>
            </a:r>
            <a:endParaRPr lang="en-NZ" sz="2000" b="1" dirty="0"/>
          </a:p>
        </p:txBody>
      </p:sp>
      <p:sp>
        <p:nvSpPr>
          <p:cNvPr id="43" name="TextBox 42"/>
          <p:cNvSpPr txBox="1"/>
          <p:nvPr/>
        </p:nvSpPr>
        <p:spPr>
          <a:xfrm>
            <a:off x="135403" y="322682"/>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7g</a:t>
            </a:r>
          </a:p>
        </p:txBody>
      </p:sp>
      <p:sp>
        <p:nvSpPr>
          <p:cNvPr id="44" name="TextBox 43"/>
          <p:cNvSpPr txBox="1"/>
          <p:nvPr/>
        </p:nvSpPr>
        <p:spPr>
          <a:xfrm>
            <a:off x="7097527" y="6394296"/>
            <a:ext cx="969912" cy="276999"/>
          </a:xfrm>
          <a:prstGeom prst="rect">
            <a:avLst/>
          </a:prstGeom>
          <a:solidFill>
            <a:schemeClr val="accent4">
              <a:lumMod val="60000"/>
              <a:lumOff val="40000"/>
            </a:schemeClr>
          </a:solidFill>
          <a:ln>
            <a:solidFill>
              <a:schemeClr val="tx1"/>
            </a:solidFill>
          </a:ln>
        </p:spPr>
        <p:txBody>
          <a:bodyPr wrap="square" rtlCol="0">
            <a:spAutoFit/>
          </a:bodyPr>
          <a:lstStyle/>
          <a:p>
            <a:r>
              <a:rPr lang="en-NZ" sz="1200" dirty="0" smtClean="0">
                <a:latin typeface="+mn-lt"/>
              </a:rPr>
              <a:t>extension</a:t>
            </a:r>
          </a:p>
        </p:txBody>
      </p:sp>
      <p:pic>
        <p:nvPicPr>
          <p:cNvPr id="45" name="Picture 44"/>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3328688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3"/>
          <p:cNvSpPr>
            <a:spLocks/>
          </p:cNvSpPr>
          <p:nvPr/>
        </p:nvSpPr>
        <p:spPr bwMode="auto">
          <a:xfrm>
            <a:off x="7259638" y="3613150"/>
            <a:ext cx="839787" cy="742950"/>
          </a:xfrm>
          <a:custGeom>
            <a:avLst/>
            <a:gdLst>
              <a:gd name="T0" fmla="*/ 233362 w 529"/>
              <a:gd name="T1" fmla="*/ 69850 h 468"/>
              <a:gd name="T2" fmla="*/ 728662 w 529"/>
              <a:gd name="T3" fmla="*/ 31750 h 468"/>
              <a:gd name="T4" fmla="*/ 817562 w 529"/>
              <a:gd name="T5" fmla="*/ 44450 h 468"/>
              <a:gd name="T6" fmla="*/ 779462 w 529"/>
              <a:gd name="T7" fmla="*/ 146050 h 468"/>
              <a:gd name="T8" fmla="*/ 766762 w 529"/>
              <a:gd name="T9" fmla="*/ 196850 h 468"/>
              <a:gd name="T10" fmla="*/ 728662 w 529"/>
              <a:gd name="T11" fmla="*/ 222250 h 468"/>
              <a:gd name="T12" fmla="*/ 588962 w 529"/>
              <a:gd name="T13" fmla="*/ 425450 h 468"/>
              <a:gd name="T14" fmla="*/ 525462 w 529"/>
              <a:gd name="T15" fmla="*/ 527050 h 468"/>
              <a:gd name="T16" fmla="*/ 461962 w 529"/>
              <a:gd name="T17" fmla="*/ 641350 h 468"/>
              <a:gd name="T18" fmla="*/ 436562 w 529"/>
              <a:gd name="T19" fmla="*/ 679450 h 468"/>
              <a:gd name="T20" fmla="*/ 423862 w 529"/>
              <a:gd name="T21" fmla="*/ 742950 h 468"/>
              <a:gd name="T22" fmla="*/ 271462 w 529"/>
              <a:gd name="T23" fmla="*/ 654050 h 468"/>
              <a:gd name="T24" fmla="*/ 119062 w 529"/>
              <a:gd name="T25" fmla="*/ 577850 h 468"/>
              <a:gd name="T26" fmla="*/ 42862 w 529"/>
              <a:gd name="T27" fmla="*/ 527050 h 468"/>
              <a:gd name="T28" fmla="*/ 80962 w 529"/>
              <a:gd name="T29" fmla="*/ 336550 h 468"/>
              <a:gd name="T30" fmla="*/ 106362 w 529"/>
              <a:gd name="T31" fmla="*/ 260350 h 468"/>
              <a:gd name="T32" fmla="*/ 119062 w 529"/>
              <a:gd name="T33" fmla="*/ 196850 h 468"/>
              <a:gd name="T34" fmla="*/ 157162 w 529"/>
              <a:gd name="T35" fmla="*/ 171450 h 468"/>
              <a:gd name="T36" fmla="*/ 233362 w 529"/>
              <a:gd name="T37" fmla="*/ 69850 h 4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9" h="468">
                <a:moveTo>
                  <a:pt x="147" y="44"/>
                </a:moveTo>
                <a:cubicBezTo>
                  <a:pt x="279" y="0"/>
                  <a:pt x="178" y="29"/>
                  <a:pt x="459" y="20"/>
                </a:cubicBezTo>
                <a:cubicBezTo>
                  <a:pt x="478" y="23"/>
                  <a:pt x="502" y="15"/>
                  <a:pt x="515" y="28"/>
                </a:cubicBezTo>
                <a:cubicBezTo>
                  <a:pt x="529" y="42"/>
                  <a:pt x="498" y="82"/>
                  <a:pt x="491" y="92"/>
                </a:cubicBezTo>
                <a:cubicBezTo>
                  <a:pt x="488" y="103"/>
                  <a:pt x="489" y="115"/>
                  <a:pt x="483" y="124"/>
                </a:cubicBezTo>
                <a:cubicBezTo>
                  <a:pt x="478" y="132"/>
                  <a:pt x="464" y="132"/>
                  <a:pt x="459" y="140"/>
                </a:cubicBezTo>
                <a:cubicBezTo>
                  <a:pt x="431" y="185"/>
                  <a:pt x="436" y="246"/>
                  <a:pt x="371" y="268"/>
                </a:cubicBezTo>
                <a:cubicBezTo>
                  <a:pt x="352" y="325"/>
                  <a:pt x="369" y="307"/>
                  <a:pt x="331" y="332"/>
                </a:cubicBezTo>
                <a:cubicBezTo>
                  <a:pt x="317" y="374"/>
                  <a:pt x="328" y="349"/>
                  <a:pt x="291" y="404"/>
                </a:cubicBezTo>
                <a:cubicBezTo>
                  <a:pt x="286" y="412"/>
                  <a:pt x="275" y="428"/>
                  <a:pt x="275" y="428"/>
                </a:cubicBezTo>
                <a:cubicBezTo>
                  <a:pt x="272" y="441"/>
                  <a:pt x="280" y="466"/>
                  <a:pt x="267" y="468"/>
                </a:cubicBezTo>
                <a:cubicBezTo>
                  <a:pt x="264" y="468"/>
                  <a:pt x="198" y="421"/>
                  <a:pt x="171" y="412"/>
                </a:cubicBezTo>
                <a:cubicBezTo>
                  <a:pt x="141" y="367"/>
                  <a:pt x="117" y="387"/>
                  <a:pt x="75" y="364"/>
                </a:cubicBezTo>
                <a:cubicBezTo>
                  <a:pt x="58" y="355"/>
                  <a:pt x="27" y="332"/>
                  <a:pt x="27" y="332"/>
                </a:cubicBezTo>
                <a:cubicBezTo>
                  <a:pt x="0" y="292"/>
                  <a:pt x="3" y="228"/>
                  <a:pt x="51" y="212"/>
                </a:cubicBezTo>
                <a:cubicBezTo>
                  <a:pt x="56" y="196"/>
                  <a:pt x="64" y="181"/>
                  <a:pt x="67" y="164"/>
                </a:cubicBezTo>
                <a:cubicBezTo>
                  <a:pt x="70" y="151"/>
                  <a:pt x="68" y="136"/>
                  <a:pt x="75" y="124"/>
                </a:cubicBezTo>
                <a:cubicBezTo>
                  <a:pt x="80" y="116"/>
                  <a:pt x="91" y="113"/>
                  <a:pt x="99" y="108"/>
                </a:cubicBezTo>
                <a:cubicBezTo>
                  <a:pt x="110" y="76"/>
                  <a:pt x="119" y="63"/>
                  <a:pt x="147" y="44"/>
                </a:cubicBezTo>
                <a:close/>
              </a:path>
            </a:pathLst>
          </a:custGeom>
          <a:solidFill>
            <a:srgbClr val="FFC000"/>
          </a:solidFill>
          <a:ln w="9525">
            <a:solidFill>
              <a:schemeClr val="tx1"/>
            </a:solidFill>
            <a:round/>
            <a:headEnd/>
            <a:tailEnd/>
          </a:ln>
          <a:effectLst/>
        </p:spPr>
        <p:txBody>
          <a:bodyPr/>
          <a:lstStyle/>
          <a:p>
            <a:endParaRPr lang="en-NZ"/>
          </a:p>
        </p:txBody>
      </p:sp>
      <p:sp>
        <p:nvSpPr>
          <p:cNvPr id="5" name="Line 5"/>
          <p:cNvSpPr>
            <a:spLocks noChangeShapeType="1"/>
          </p:cNvSpPr>
          <p:nvPr/>
        </p:nvSpPr>
        <p:spPr bwMode="auto">
          <a:xfrm>
            <a:off x="4572000" y="1066800"/>
            <a:ext cx="0" cy="5410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 name="Text Box 6"/>
          <p:cNvSpPr txBox="1">
            <a:spLocks noChangeArrowheads="1"/>
          </p:cNvSpPr>
          <p:nvPr/>
        </p:nvSpPr>
        <p:spPr bwMode="auto">
          <a:xfrm>
            <a:off x="457200" y="1143000"/>
            <a:ext cx="3886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Starch –present in cereals</a:t>
            </a:r>
          </a:p>
        </p:txBody>
      </p:sp>
      <p:sp>
        <p:nvSpPr>
          <p:cNvPr id="7" name="Text Box 9"/>
          <p:cNvSpPr txBox="1">
            <a:spLocks noChangeArrowheads="1"/>
          </p:cNvSpPr>
          <p:nvPr/>
        </p:nvSpPr>
        <p:spPr bwMode="auto">
          <a:xfrm>
            <a:off x="533400" y="1752600"/>
            <a:ext cx="3657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Place a few drops of iodine on the food</a:t>
            </a:r>
          </a:p>
        </p:txBody>
      </p:sp>
      <p:sp>
        <p:nvSpPr>
          <p:cNvPr id="8" name="Text Box 10"/>
          <p:cNvSpPr txBox="1">
            <a:spLocks noChangeArrowheads="1"/>
          </p:cNvSpPr>
          <p:nvPr/>
        </p:nvSpPr>
        <p:spPr bwMode="auto">
          <a:xfrm>
            <a:off x="685800" y="5410200"/>
            <a:ext cx="34290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Food will turn black </a:t>
            </a:r>
            <a:r>
              <a:rPr lang="en-US" b="1" dirty="0">
                <a:solidFill>
                  <a:srgbClr val="000000"/>
                </a:solidFill>
                <a:latin typeface="Calibri" panose="020F0502020204030204" pitchFamily="34" charset="0"/>
                <a:cs typeface="Calibri" panose="020F0502020204030204" pitchFamily="34" charset="0"/>
              </a:rPr>
              <a:t>if starch is present</a:t>
            </a:r>
          </a:p>
        </p:txBody>
      </p:sp>
      <p:sp>
        <p:nvSpPr>
          <p:cNvPr id="9" name="Text Box 11"/>
          <p:cNvSpPr txBox="1">
            <a:spLocks noChangeArrowheads="1"/>
          </p:cNvSpPr>
          <p:nvPr/>
        </p:nvSpPr>
        <p:spPr bwMode="auto">
          <a:xfrm>
            <a:off x="4800600" y="1143000"/>
            <a:ext cx="3886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mn-lt"/>
              </a:rPr>
              <a:t>Glucose – type of sugar</a:t>
            </a:r>
          </a:p>
        </p:txBody>
      </p:sp>
      <p:sp>
        <p:nvSpPr>
          <p:cNvPr id="10" name="Freeform 12"/>
          <p:cNvSpPr>
            <a:spLocks/>
          </p:cNvSpPr>
          <p:nvPr/>
        </p:nvSpPr>
        <p:spPr bwMode="auto">
          <a:xfrm>
            <a:off x="5638800" y="4267200"/>
            <a:ext cx="666750" cy="762000"/>
          </a:xfrm>
          <a:custGeom>
            <a:avLst/>
            <a:gdLst>
              <a:gd name="T0" fmla="*/ 112835 w 390"/>
              <a:gd name="T1" fmla="*/ 0 h 536"/>
              <a:gd name="T2" fmla="*/ 167542 w 390"/>
              <a:gd name="T3" fmla="*/ 762000 h 536"/>
              <a:gd name="T4" fmla="*/ 249604 w 390"/>
              <a:gd name="T5" fmla="*/ 750627 h 536"/>
              <a:gd name="T6" fmla="*/ 605204 w 390"/>
              <a:gd name="T7" fmla="*/ 739254 h 536"/>
              <a:gd name="T8" fmla="*/ 618881 w 390"/>
              <a:gd name="T9" fmla="*/ 45493 h 536"/>
              <a:gd name="T10" fmla="*/ 454758 w 390"/>
              <a:gd name="T11" fmla="*/ 34119 h 536"/>
              <a:gd name="T12" fmla="*/ 372696 w 390"/>
              <a:gd name="T13" fmla="*/ 11373 h 536"/>
              <a:gd name="T14" fmla="*/ 181219 w 390"/>
              <a:gd name="T15" fmla="*/ 0 h 536"/>
              <a:gd name="T16" fmla="*/ 112835 w 390"/>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0" h="536">
                <a:moveTo>
                  <a:pt x="66" y="0"/>
                </a:moveTo>
                <a:cubicBezTo>
                  <a:pt x="68" y="110"/>
                  <a:pt x="0" y="388"/>
                  <a:pt x="98" y="536"/>
                </a:cubicBezTo>
                <a:cubicBezTo>
                  <a:pt x="148" y="503"/>
                  <a:pt x="96" y="528"/>
                  <a:pt x="146" y="528"/>
                </a:cubicBezTo>
                <a:cubicBezTo>
                  <a:pt x="215" y="528"/>
                  <a:pt x="285" y="523"/>
                  <a:pt x="354" y="520"/>
                </a:cubicBezTo>
                <a:cubicBezTo>
                  <a:pt x="357" y="357"/>
                  <a:pt x="390" y="192"/>
                  <a:pt x="362" y="32"/>
                </a:cubicBezTo>
                <a:cubicBezTo>
                  <a:pt x="356" y="0"/>
                  <a:pt x="298" y="29"/>
                  <a:pt x="266" y="24"/>
                </a:cubicBezTo>
                <a:cubicBezTo>
                  <a:pt x="249" y="21"/>
                  <a:pt x="235" y="9"/>
                  <a:pt x="218" y="8"/>
                </a:cubicBezTo>
                <a:cubicBezTo>
                  <a:pt x="181" y="5"/>
                  <a:pt x="143" y="3"/>
                  <a:pt x="106" y="0"/>
                </a:cubicBezTo>
                <a:cubicBezTo>
                  <a:pt x="63" y="9"/>
                  <a:pt x="66" y="22"/>
                  <a:pt x="66" y="0"/>
                </a:cubicBezTo>
                <a:close/>
              </a:path>
            </a:pathLst>
          </a:custGeom>
          <a:solidFill>
            <a:srgbClr val="00B0F0"/>
          </a:solidFill>
          <a:ln w="9525">
            <a:solidFill>
              <a:schemeClr val="tx1"/>
            </a:solidFill>
            <a:round/>
            <a:headEnd/>
            <a:tailEnd/>
          </a:ln>
          <a:effectLst/>
        </p:spPr>
        <p:txBody>
          <a:bodyPr/>
          <a:lstStyle/>
          <a:p>
            <a:endParaRPr lang="en-NZ"/>
          </a:p>
        </p:txBody>
      </p:sp>
      <p:sp>
        <p:nvSpPr>
          <p:cNvPr id="11" name="AutoShape 13"/>
          <p:cNvSpPr>
            <a:spLocks/>
          </p:cNvSpPr>
          <p:nvPr/>
        </p:nvSpPr>
        <p:spPr bwMode="auto">
          <a:xfrm rot="16200000">
            <a:off x="5200650" y="39433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AutoShape 15"/>
          <p:cNvSpPr>
            <a:spLocks/>
          </p:cNvSpPr>
          <p:nvPr/>
        </p:nvSpPr>
        <p:spPr bwMode="auto">
          <a:xfrm rot="17802434">
            <a:off x="7029450" y="3257550"/>
            <a:ext cx="1600200" cy="571500"/>
          </a:xfrm>
          <a:prstGeom prst="leftBracket">
            <a:avLst>
              <a:gd name="adj" fmla="val 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3" name="Oval 16"/>
          <p:cNvSpPr>
            <a:spLocks noChangeArrowheads="1"/>
          </p:cNvSpPr>
          <p:nvPr/>
        </p:nvSpPr>
        <p:spPr bwMode="auto">
          <a:xfrm>
            <a:off x="58674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Oval 17"/>
          <p:cNvSpPr>
            <a:spLocks noChangeArrowheads="1"/>
          </p:cNvSpPr>
          <p:nvPr/>
        </p:nvSpPr>
        <p:spPr bwMode="auto">
          <a:xfrm>
            <a:off x="6019800" y="4648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 name="Oval 18"/>
          <p:cNvSpPr>
            <a:spLocks noChangeArrowheads="1"/>
          </p:cNvSpPr>
          <p:nvPr/>
        </p:nvSpPr>
        <p:spPr bwMode="auto">
          <a:xfrm>
            <a:off x="59436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Oval 19"/>
          <p:cNvSpPr>
            <a:spLocks noChangeArrowheads="1"/>
          </p:cNvSpPr>
          <p:nvPr/>
        </p:nvSpPr>
        <p:spPr bwMode="auto">
          <a:xfrm>
            <a:off x="6096000" y="4495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 name="Oval 20"/>
          <p:cNvSpPr>
            <a:spLocks noChangeArrowheads="1"/>
          </p:cNvSpPr>
          <p:nvPr/>
        </p:nvSpPr>
        <p:spPr bwMode="auto">
          <a:xfrm>
            <a:off x="6096000" y="4876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 name="Oval 21"/>
          <p:cNvSpPr>
            <a:spLocks noChangeArrowheads="1"/>
          </p:cNvSpPr>
          <p:nvPr/>
        </p:nvSpPr>
        <p:spPr bwMode="auto">
          <a:xfrm rot="1593904">
            <a:off x="7772400" y="3657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 name="Oval 22"/>
          <p:cNvSpPr>
            <a:spLocks noChangeArrowheads="1"/>
          </p:cNvSpPr>
          <p:nvPr/>
        </p:nvSpPr>
        <p:spPr bwMode="auto">
          <a:xfrm rot="1593904">
            <a:off x="7391400" y="4038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0" name="Oval 23"/>
          <p:cNvSpPr>
            <a:spLocks noChangeArrowheads="1"/>
          </p:cNvSpPr>
          <p:nvPr/>
        </p:nvSpPr>
        <p:spPr bwMode="auto">
          <a:xfrm rot="1593904">
            <a:off x="7772400" y="38862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1" name="Oval 24"/>
          <p:cNvSpPr>
            <a:spLocks noChangeArrowheads="1"/>
          </p:cNvSpPr>
          <p:nvPr/>
        </p:nvSpPr>
        <p:spPr bwMode="auto">
          <a:xfrm rot="1593904">
            <a:off x="7620000" y="4114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2" name="Oval 25"/>
          <p:cNvSpPr>
            <a:spLocks noChangeArrowheads="1"/>
          </p:cNvSpPr>
          <p:nvPr/>
        </p:nvSpPr>
        <p:spPr bwMode="auto">
          <a:xfrm>
            <a:off x="6172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3" name="Oval 26"/>
          <p:cNvSpPr>
            <a:spLocks noChangeArrowheads="1"/>
          </p:cNvSpPr>
          <p:nvPr/>
        </p:nvSpPr>
        <p:spPr bwMode="auto">
          <a:xfrm>
            <a:off x="5791200" y="48006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4" name="Oval 27"/>
          <p:cNvSpPr>
            <a:spLocks noChangeArrowheads="1"/>
          </p:cNvSpPr>
          <p:nvPr/>
        </p:nvSpPr>
        <p:spPr bwMode="auto">
          <a:xfrm rot="1593904">
            <a:off x="7620000" y="37338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5" name="Oval 28"/>
          <p:cNvSpPr>
            <a:spLocks noChangeArrowheads="1"/>
          </p:cNvSpPr>
          <p:nvPr/>
        </p:nvSpPr>
        <p:spPr bwMode="auto">
          <a:xfrm rot="1593904">
            <a:off x="7620000" y="3962400"/>
            <a:ext cx="76200" cy="76200"/>
          </a:xfrm>
          <a:prstGeom prst="ellipse">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6" name="Text Box 29"/>
          <p:cNvSpPr txBox="1">
            <a:spLocks noChangeArrowheads="1"/>
          </p:cNvSpPr>
          <p:nvPr/>
        </p:nvSpPr>
        <p:spPr bwMode="auto">
          <a:xfrm>
            <a:off x="4800600" y="1600200"/>
            <a:ext cx="16764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Add Benedict’s solution </a:t>
            </a:r>
          </a:p>
        </p:txBody>
      </p:sp>
      <p:sp>
        <p:nvSpPr>
          <p:cNvPr id="27" name="Text Box 30"/>
          <p:cNvSpPr txBox="1">
            <a:spLocks noChangeArrowheads="1"/>
          </p:cNvSpPr>
          <p:nvPr/>
        </p:nvSpPr>
        <p:spPr bwMode="auto">
          <a:xfrm>
            <a:off x="4953000" y="5334000"/>
            <a:ext cx="14478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Broken up food particles in water</a:t>
            </a:r>
          </a:p>
        </p:txBody>
      </p:sp>
      <p:sp>
        <p:nvSpPr>
          <p:cNvPr id="28" name="AutoShape 31"/>
          <p:cNvSpPr>
            <a:spLocks noChangeArrowheads="1"/>
          </p:cNvSpPr>
          <p:nvPr/>
        </p:nvSpPr>
        <p:spPr bwMode="auto">
          <a:xfrm>
            <a:off x="6477000" y="41910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9" name="AutoShape 32"/>
          <p:cNvSpPr>
            <a:spLocks noChangeArrowheads="1"/>
          </p:cNvSpPr>
          <p:nvPr/>
        </p:nvSpPr>
        <p:spPr bwMode="auto">
          <a:xfrm rot="7291740">
            <a:off x="5410200" y="2667000"/>
            <a:ext cx="457200" cy="609600"/>
          </a:xfrm>
          <a:prstGeom prst="flowChartMagneticDisk">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0" name="Oval 33"/>
          <p:cNvSpPr>
            <a:spLocks noChangeArrowheads="1"/>
          </p:cNvSpPr>
          <p:nvPr/>
        </p:nvSpPr>
        <p:spPr bwMode="auto">
          <a:xfrm>
            <a:off x="5867400" y="34290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1" name="Oval 34"/>
          <p:cNvSpPr>
            <a:spLocks noChangeArrowheads="1"/>
          </p:cNvSpPr>
          <p:nvPr/>
        </p:nvSpPr>
        <p:spPr bwMode="auto">
          <a:xfrm>
            <a:off x="5943600" y="36576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2" name="Oval 35"/>
          <p:cNvSpPr>
            <a:spLocks noChangeArrowheads="1"/>
          </p:cNvSpPr>
          <p:nvPr/>
        </p:nvSpPr>
        <p:spPr bwMode="auto">
          <a:xfrm>
            <a:off x="5943600" y="3886200"/>
            <a:ext cx="76200" cy="76200"/>
          </a:xfrm>
          <a:prstGeom prst="ellipse">
            <a:avLst/>
          </a:prstGeom>
          <a:solidFill>
            <a:srgbClr val="00B0F0"/>
          </a:solidFill>
          <a:ln w="9525">
            <a:solidFill>
              <a:schemeClr val="tx1"/>
            </a:solidFill>
            <a:round/>
            <a:headEnd/>
            <a:tailEnd/>
          </a:ln>
          <a:effectLst/>
        </p:spPr>
        <p:txBody>
          <a:bodyPr wrap="none" anchor="ctr"/>
          <a:lstStyle/>
          <a:p>
            <a:endParaRPr lang="en-NZ"/>
          </a:p>
        </p:txBody>
      </p:sp>
      <p:sp>
        <p:nvSpPr>
          <p:cNvPr id="33" name="Text Box 36"/>
          <p:cNvSpPr txBox="1">
            <a:spLocks noChangeArrowheads="1"/>
          </p:cNvSpPr>
          <p:nvPr/>
        </p:nvSpPr>
        <p:spPr bwMode="auto">
          <a:xfrm>
            <a:off x="7543800" y="1600200"/>
            <a:ext cx="11430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Heat mixture gently</a:t>
            </a:r>
          </a:p>
        </p:txBody>
      </p:sp>
      <p:sp>
        <p:nvSpPr>
          <p:cNvPr id="34" name="Text Box 37"/>
          <p:cNvSpPr txBox="1">
            <a:spLocks noChangeArrowheads="1"/>
          </p:cNvSpPr>
          <p:nvPr/>
        </p:nvSpPr>
        <p:spPr bwMode="auto">
          <a:xfrm>
            <a:off x="7620000" y="4419600"/>
            <a:ext cx="1371600"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Mixture turns orange </a:t>
            </a:r>
            <a:r>
              <a:rPr lang="en-US" b="1" dirty="0">
                <a:solidFill>
                  <a:srgbClr val="000000"/>
                </a:solidFill>
                <a:latin typeface="Calibri" panose="020F0502020204030204" pitchFamily="34" charset="0"/>
                <a:cs typeface="Calibri" panose="020F0502020204030204" pitchFamily="34" charset="0"/>
              </a:rPr>
              <a:t>if glucose present</a:t>
            </a:r>
          </a:p>
        </p:txBody>
      </p:sp>
      <p:sp>
        <p:nvSpPr>
          <p:cNvPr id="35" name="Line 39"/>
          <p:cNvSpPr>
            <a:spLocks noChangeShapeType="1"/>
          </p:cNvSpPr>
          <p:nvPr/>
        </p:nvSpPr>
        <p:spPr bwMode="auto">
          <a:xfrm flipV="1">
            <a:off x="5410200" y="4876800"/>
            <a:ext cx="533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6" name="Freeform 46"/>
          <p:cNvSpPr>
            <a:spLocks/>
          </p:cNvSpPr>
          <p:nvPr/>
        </p:nvSpPr>
        <p:spPr bwMode="auto">
          <a:xfrm>
            <a:off x="1752600" y="4343400"/>
            <a:ext cx="992188" cy="473075"/>
          </a:xfrm>
          <a:custGeom>
            <a:avLst/>
            <a:gdLst>
              <a:gd name="T0" fmla="*/ 0 w 625"/>
              <a:gd name="T1" fmla="*/ 368300 h 298"/>
              <a:gd name="T2" fmla="*/ 152400 w 625"/>
              <a:gd name="T3" fmla="*/ 88900 h 298"/>
              <a:gd name="T4" fmla="*/ 355600 w 625"/>
              <a:gd name="T5" fmla="*/ 38100 h 298"/>
              <a:gd name="T6" fmla="*/ 495300 w 625"/>
              <a:gd name="T7" fmla="*/ 76200 h 298"/>
              <a:gd name="T8" fmla="*/ 533400 w 625"/>
              <a:gd name="T9" fmla="*/ 101600 h 298"/>
              <a:gd name="T10" fmla="*/ 749300 w 625"/>
              <a:gd name="T11" fmla="*/ 152400 h 298"/>
              <a:gd name="T12" fmla="*/ 977900 w 625"/>
              <a:gd name="T13" fmla="*/ 190500 h 298"/>
              <a:gd name="T14" fmla="*/ 990600 w 625"/>
              <a:gd name="T15" fmla="*/ 228600 h 298"/>
              <a:gd name="T16" fmla="*/ 863600 w 625"/>
              <a:gd name="T17" fmla="*/ 342900 h 298"/>
              <a:gd name="T18" fmla="*/ 139700 w 625"/>
              <a:gd name="T19" fmla="*/ 393700 h 298"/>
              <a:gd name="T20" fmla="*/ 0 w 625"/>
              <a:gd name="T21" fmla="*/ 36830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5" h="298">
                <a:moveTo>
                  <a:pt x="0" y="232"/>
                </a:moveTo>
                <a:cubicBezTo>
                  <a:pt x="11" y="179"/>
                  <a:pt x="50" y="87"/>
                  <a:pt x="96" y="56"/>
                </a:cubicBezTo>
                <a:cubicBezTo>
                  <a:pt x="134" y="0"/>
                  <a:pt x="147" y="17"/>
                  <a:pt x="224" y="24"/>
                </a:cubicBezTo>
                <a:cubicBezTo>
                  <a:pt x="278" y="60"/>
                  <a:pt x="211" y="20"/>
                  <a:pt x="312" y="48"/>
                </a:cubicBezTo>
                <a:cubicBezTo>
                  <a:pt x="321" y="51"/>
                  <a:pt x="327" y="60"/>
                  <a:pt x="336" y="64"/>
                </a:cubicBezTo>
                <a:cubicBezTo>
                  <a:pt x="383" y="85"/>
                  <a:pt x="421" y="90"/>
                  <a:pt x="472" y="96"/>
                </a:cubicBezTo>
                <a:cubicBezTo>
                  <a:pt x="550" y="122"/>
                  <a:pt x="503" y="111"/>
                  <a:pt x="616" y="120"/>
                </a:cubicBezTo>
                <a:cubicBezTo>
                  <a:pt x="619" y="128"/>
                  <a:pt x="624" y="136"/>
                  <a:pt x="624" y="144"/>
                </a:cubicBezTo>
                <a:cubicBezTo>
                  <a:pt x="624" y="298"/>
                  <a:pt x="625" y="243"/>
                  <a:pt x="544" y="216"/>
                </a:cubicBezTo>
                <a:cubicBezTo>
                  <a:pt x="392" y="230"/>
                  <a:pt x="242" y="242"/>
                  <a:pt x="88" y="248"/>
                </a:cubicBezTo>
                <a:cubicBezTo>
                  <a:pt x="4" y="240"/>
                  <a:pt x="27" y="259"/>
                  <a:pt x="0" y="232"/>
                </a:cubicBezTo>
                <a:close/>
              </a:path>
            </a:pathLst>
          </a:cu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7" name="AutoShape 45"/>
          <p:cNvSpPr>
            <a:spLocks/>
          </p:cNvSpPr>
          <p:nvPr/>
        </p:nvSpPr>
        <p:spPr bwMode="auto">
          <a:xfrm rot="16200000">
            <a:off x="2247900" y="3543300"/>
            <a:ext cx="190500" cy="2247900"/>
          </a:xfrm>
          <a:prstGeom prst="leftBracket">
            <a:avLst>
              <a:gd name="adj" fmla="val 98333"/>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8" name="AutoShape 47"/>
          <p:cNvSpPr>
            <a:spLocks noChangeArrowheads="1"/>
          </p:cNvSpPr>
          <p:nvPr/>
        </p:nvSpPr>
        <p:spPr bwMode="auto">
          <a:xfrm rot="7186472">
            <a:off x="1638300" y="3009900"/>
            <a:ext cx="533400" cy="762000"/>
          </a:xfrm>
          <a:prstGeom prst="can">
            <a:avLst>
              <a:gd name="adj" fmla="val 3571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39" name="Oval 48"/>
          <p:cNvSpPr>
            <a:spLocks noChangeArrowheads="1"/>
          </p:cNvSpPr>
          <p:nvPr/>
        </p:nvSpPr>
        <p:spPr bwMode="auto">
          <a:xfrm>
            <a:off x="2209800" y="38100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0" name="Oval 49"/>
          <p:cNvSpPr>
            <a:spLocks noChangeArrowheads="1"/>
          </p:cNvSpPr>
          <p:nvPr/>
        </p:nvSpPr>
        <p:spPr bwMode="auto">
          <a:xfrm>
            <a:off x="2286000" y="40386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1" name="Oval 50"/>
          <p:cNvSpPr>
            <a:spLocks noChangeArrowheads="1"/>
          </p:cNvSpPr>
          <p:nvPr/>
        </p:nvSpPr>
        <p:spPr bwMode="auto">
          <a:xfrm>
            <a:off x="2286000" y="41910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2" name="Oval 51"/>
          <p:cNvSpPr>
            <a:spLocks noChangeArrowheads="1"/>
          </p:cNvSpPr>
          <p:nvPr/>
        </p:nvSpPr>
        <p:spPr bwMode="auto">
          <a:xfrm>
            <a:off x="2362200" y="4343400"/>
            <a:ext cx="76200" cy="76200"/>
          </a:xfrm>
          <a:prstGeom prst="ellipse">
            <a:avLst/>
          </a:prstGeom>
          <a:solidFill>
            <a:srgbClr val="33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3" name="Freeform 52"/>
          <p:cNvSpPr>
            <a:spLocks/>
          </p:cNvSpPr>
          <p:nvPr/>
        </p:nvSpPr>
        <p:spPr bwMode="auto">
          <a:xfrm>
            <a:off x="2171700" y="4389438"/>
            <a:ext cx="436563" cy="303212"/>
          </a:xfrm>
          <a:custGeom>
            <a:avLst/>
            <a:gdLst>
              <a:gd name="T0" fmla="*/ 0 w 275"/>
              <a:gd name="T1" fmla="*/ 17462 h 191"/>
              <a:gd name="T2" fmla="*/ 76200 w 275"/>
              <a:gd name="T3" fmla="*/ 182562 h 191"/>
              <a:gd name="T4" fmla="*/ 177800 w 275"/>
              <a:gd name="T5" fmla="*/ 207962 h 191"/>
              <a:gd name="T6" fmla="*/ 406400 w 275"/>
              <a:gd name="T7" fmla="*/ 246062 h 191"/>
              <a:gd name="T8" fmla="*/ 419100 w 275"/>
              <a:gd name="T9" fmla="*/ 182562 h 191"/>
              <a:gd name="T10" fmla="*/ 431800 w 275"/>
              <a:gd name="T11" fmla="*/ 144462 h 191"/>
              <a:gd name="T12" fmla="*/ 317500 w 275"/>
              <a:gd name="T13" fmla="*/ 93662 h 191"/>
              <a:gd name="T14" fmla="*/ 0 w 275"/>
              <a:gd name="T15" fmla="*/ 17462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 h="191">
                <a:moveTo>
                  <a:pt x="0" y="11"/>
                </a:moveTo>
                <a:cubicBezTo>
                  <a:pt x="83" y="28"/>
                  <a:pt x="13" y="0"/>
                  <a:pt x="48" y="115"/>
                </a:cubicBezTo>
                <a:cubicBezTo>
                  <a:pt x="49" y="120"/>
                  <a:pt x="95" y="128"/>
                  <a:pt x="112" y="131"/>
                </a:cubicBezTo>
                <a:cubicBezTo>
                  <a:pt x="132" y="191"/>
                  <a:pt x="199" y="159"/>
                  <a:pt x="256" y="155"/>
                </a:cubicBezTo>
                <a:cubicBezTo>
                  <a:pt x="259" y="142"/>
                  <a:pt x="261" y="128"/>
                  <a:pt x="264" y="115"/>
                </a:cubicBezTo>
                <a:cubicBezTo>
                  <a:pt x="266" y="107"/>
                  <a:pt x="275" y="99"/>
                  <a:pt x="272" y="91"/>
                </a:cubicBezTo>
                <a:cubicBezTo>
                  <a:pt x="266" y="76"/>
                  <a:pt x="201" y="59"/>
                  <a:pt x="200" y="59"/>
                </a:cubicBezTo>
                <a:cubicBezTo>
                  <a:pt x="132" y="45"/>
                  <a:pt x="68" y="25"/>
                  <a:pt x="0" y="11"/>
                </a:cubicBezTo>
                <a:close/>
              </a:path>
            </a:pathLst>
          </a:cu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4" name="Freeform 55"/>
          <p:cNvSpPr>
            <a:spLocks/>
          </p:cNvSpPr>
          <p:nvPr/>
        </p:nvSpPr>
        <p:spPr bwMode="auto">
          <a:xfrm>
            <a:off x="7162800" y="4343400"/>
            <a:ext cx="252413" cy="406400"/>
          </a:xfrm>
          <a:custGeom>
            <a:avLst/>
            <a:gdLst>
              <a:gd name="T0" fmla="*/ 126499 w 431"/>
              <a:gd name="T1" fmla="*/ 382257 h 808"/>
              <a:gd name="T2" fmla="*/ 32796 w 431"/>
              <a:gd name="T3" fmla="*/ 321901 h 808"/>
              <a:gd name="T4" fmla="*/ 18741 w 431"/>
              <a:gd name="T5" fmla="*/ 309830 h 808"/>
              <a:gd name="T6" fmla="*/ 0 w 431"/>
              <a:gd name="T7" fmla="*/ 285687 h 808"/>
              <a:gd name="T8" fmla="*/ 28111 w 431"/>
              <a:gd name="T9" fmla="*/ 168998 h 808"/>
              <a:gd name="T10" fmla="*/ 60907 w 431"/>
              <a:gd name="T11" fmla="*/ 124737 h 808"/>
              <a:gd name="T12" fmla="*/ 112444 w 431"/>
              <a:gd name="T13" fmla="*/ 76451 h 808"/>
              <a:gd name="T14" fmla="*/ 140555 w 431"/>
              <a:gd name="T15" fmla="*/ 36214 h 808"/>
              <a:gd name="T16" fmla="*/ 149925 w 431"/>
              <a:gd name="T17" fmla="*/ 12071 h 808"/>
              <a:gd name="T18" fmla="*/ 154610 w 431"/>
              <a:gd name="T19" fmla="*/ 0 h 808"/>
              <a:gd name="T20" fmla="*/ 196777 w 431"/>
              <a:gd name="T21" fmla="*/ 72428 h 808"/>
              <a:gd name="T22" fmla="*/ 229573 w 431"/>
              <a:gd name="T23" fmla="*/ 120713 h 808"/>
              <a:gd name="T24" fmla="*/ 238943 w 431"/>
              <a:gd name="T25" fmla="*/ 144855 h 808"/>
              <a:gd name="T26" fmla="*/ 238943 w 431"/>
              <a:gd name="T27" fmla="*/ 350067 h 808"/>
              <a:gd name="T28" fmla="*/ 224888 w 431"/>
              <a:gd name="T29" fmla="*/ 358115 h 808"/>
              <a:gd name="T30" fmla="*/ 201462 w 431"/>
              <a:gd name="T31" fmla="*/ 382257 h 808"/>
              <a:gd name="T32" fmla="*/ 145240 w 431"/>
              <a:gd name="T33" fmla="*/ 406400 h 808"/>
              <a:gd name="T34" fmla="*/ 140555 w 431"/>
              <a:gd name="T35" fmla="*/ 394329 h 808"/>
              <a:gd name="T36" fmla="*/ 117129 w 431"/>
              <a:gd name="T37" fmla="*/ 374210 h 808"/>
              <a:gd name="T38" fmla="*/ 126499 w 431"/>
              <a:gd name="T39" fmla="*/ 382257 h 8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1" h="808">
                <a:moveTo>
                  <a:pt x="216" y="760"/>
                </a:moveTo>
                <a:cubicBezTo>
                  <a:pt x="138" y="734"/>
                  <a:pt x="109" y="701"/>
                  <a:pt x="56" y="640"/>
                </a:cubicBezTo>
                <a:cubicBezTo>
                  <a:pt x="49" y="631"/>
                  <a:pt x="39" y="625"/>
                  <a:pt x="32" y="616"/>
                </a:cubicBezTo>
                <a:cubicBezTo>
                  <a:pt x="20" y="601"/>
                  <a:pt x="0" y="568"/>
                  <a:pt x="0" y="568"/>
                </a:cubicBezTo>
                <a:cubicBezTo>
                  <a:pt x="6" y="476"/>
                  <a:pt x="9" y="413"/>
                  <a:pt x="48" y="336"/>
                </a:cubicBezTo>
                <a:cubicBezTo>
                  <a:pt x="65" y="302"/>
                  <a:pt x="71" y="270"/>
                  <a:pt x="104" y="248"/>
                </a:cubicBezTo>
                <a:cubicBezTo>
                  <a:pt x="129" y="210"/>
                  <a:pt x="154" y="178"/>
                  <a:pt x="192" y="152"/>
                </a:cubicBezTo>
                <a:cubicBezTo>
                  <a:pt x="203" y="119"/>
                  <a:pt x="227" y="105"/>
                  <a:pt x="240" y="72"/>
                </a:cubicBezTo>
                <a:cubicBezTo>
                  <a:pt x="246" y="56"/>
                  <a:pt x="251" y="40"/>
                  <a:pt x="256" y="24"/>
                </a:cubicBezTo>
                <a:cubicBezTo>
                  <a:pt x="259" y="16"/>
                  <a:pt x="264" y="0"/>
                  <a:pt x="264" y="0"/>
                </a:cubicBezTo>
                <a:cubicBezTo>
                  <a:pt x="273" y="61"/>
                  <a:pt x="283" y="108"/>
                  <a:pt x="336" y="144"/>
                </a:cubicBezTo>
                <a:cubicBezTo>
                  <a:pt x="364" y="186"/>
                  <a:pt x="374" y="187"/>
                  <a:pt x="392" y="240"/>
                </a:cubicBezTo>
                <a:cubicBezTo>
                  <a:pt x="397" y="256"/>
                  <a:pt x="408" y="288"/>
                  <a:pt x="408" y="288"/>
                </a:cubicBezTo>
                <a:cubicBezTo>
                  <a:pt x="430" y="444"/>
                  <a:pt x="431" y="429"/>
                  <a:pt x="408" y="696"/>
                </a:cubicBezTo>
                <a:cubicBezTo>
                  <a:pt x="407" y="706"/>
                  <a:pt x="391" y="706"/>
                  <a:pt x="384" y="712"/>
                </a:cubicBezTo>
                <a:cubicBezTo>
                  <a:pt x="368" y="725"/>
                  <a:pt x="360" y="747"/>
                  <a:pt x="344" y="760"/>
                </a:cubicBezTo>
                <a:cubicBezTo>
                  <a:pt x="319" y="780"/>
                  <a:pt x="280" y="797"/>
                  <a:pt x="248" y="808"/>
                </a:cubicBezTo>
                <a:cubicBezTo>
                  <a:pt x="245" y="800"/>
                  <a:pt x="245" y="791"/>
                  <a:pt x="240" y="784"/>
                </a:cubicBezTo>
                <a:cubicBezTo>
                  <a:pt x="229" y="771"/>
                  <a:pt x="200" y="768"/>
                  <a:pt x="200" y="744"/>
                </a:cubicBezTo>
                <a:cubicBezTo>
                  <a:pt x="200" y="736"/>
                  <a:pt x="211" y="755"/>
                  <a:pt x="216" y="760"/>
                </a:cubicBezTo>
                <a:close/>
              </a:path>
            </a:pathLst>
          </a:cu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5" name="Rectangle 56"/>
          <p:cNvSpPr>
            <a:spLocks noChangeArrowheads="1"/>
          </p:cNvSpPr>
          <p:nvPr/>
        </p:nvSpPr>
        <p:spPr bwMode="auto">
          <a:xfrm>
            <a:off x="7239000" y="4724400"/>
            <a:ext cx="152400" cy="762000"/>
          </a:xfrm>
          <a:prstGeom prst="rect">
            <a:avLst/>
          </a:prstGeom>
          <a:solidFill>
            <a:srgbClr val="94A4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46" name="Rectangle 57"/>
          <p:cNvSpPr>
            <a:spLocks noChangeArrowheads="1"/>
          </p:cNvSpPr>
          <p:nvPr/>
        </p:nvSpPr>
        <p:spPr bwMode="auto">
          <a:xfrm>
            <a:off x="7086600" y="5486400"/>
            <a:ext cx="457200" cy="76200"/>
          </a:xfrm>
          <a:prstGeom prst="rect">
            <a:avLst/>
          </a:prstGeom>
          <a:solidFill>
            <a:srgbClr val="94A4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rgbClr val="000000"/>
              </a:solidFill>
            </a:endParaRPr>
          </a:p>
        </p:txBody>
      </p:sp>
      <p:sp>
        <p:nvSpPr>
          <p:cNvPr id="50" name="TextBox 49"/>
          <p:cNvSpPr txBox="1"/>
          <p:nvPr/>
        </p:nvSpPr>
        <p:spPr>
          <a:xfrm>
            <a:off x="457200" y="34215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We use tests to determine which type of food is present.</a:t>
            </a:r>
            <a:endParaRPr lang="en-NZ" sz="2000" b="1" dirty="0">
              <a:latin typeface="Calibri Light" panose="020F0302020204030204" pitchFamily="34" charset="0"/>
            </a:endParaRPr>
          </a:p>
        </p:txBody>
      </p:sp>
      <p:sp>
        <p:nvSpPr>
          <p:cNvPr id="51" name="TextBox 50"/>
          <p:cNvSpPr txBox="1"/>
          <p:nvPr/>
        </p:nvSpPr>
        <p:spPr>
          <a:xfrm>
            <a:off x="185070" y="234375"/>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7g</a:t>
            </a:r>
          </a:p>
        </p:txBody>
      </p:sp>
      <p:sp>
        <p:nvSpPr>
          <p:cNvPr id="52" name="TextBox 51"/>
          <p:cNvSpPr txBox="1"/>
          <p:nvPr/>
        </p:nvSpPr>
        <p:spPr>
          <a:xfrm>
            <a:off x="6944544" y="6276681"/>
            <a:ext cx="969912" cy="276999"/>
          </a:xfrm>
          <a:prstGeom prst="rect">
            <a:avLst/>
          </a:prstGeom>
          <a:solidFill>
            <a:schemeClr val="accent4">
              <a:lumMod val="60000"/>
              <a:lumOff val="40000"/>
            </a:schemeClr>
          </a:solidFill>
          <a:ln>
            <a:solidFill>
              <a:schemeClr val="tx1"/>
            </a:solidFill>
          </a:ln>
        </p:spPr>
        <p:txBody>
          <a:bodyPr wrap="square" rtlCol="0">
            <a:spAutoFit/>
          </a:bodyPr>
          <a:lstStyle/>
          <a:p>
            <a:r>
              <a:rPr lang="en-NZ" sz="1200" dirty="0" smtClean="0">
                <a:latin typeface="+mn-lt"/>
              </a:rPr>
              <a:t>extension</a:t>
            </a:r>
          </a:p>
        </p:txBody>
      </p:sp>
      <p:pic>
        <p:nvPicPr>
          <p:cNvPr id="53" name="Picture 52"/>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310192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sp>
        <p:nvSpPr>
          <p:cNvPr id="5" name="Rectangle 4"/>
          <p:cNvSpPr/>
          <p:nvPr/>
        </p:nvSpPr>
        <p:spPr>
          <a:xfrm>
            <a:off x="467544" y="1772816"/>
            <a:ext cx="3088321" cy="3785652"/>
          </a:xfrm>
          <a:prstGeom prst="rect">
            <a:avLst/>
          </a:prstGeom>
        </p:spPr>
        <p:txBody>
          <a:bodyPr wrap="square">
            <a:spAutoFit/>
          </a:bodyPr>
          <a:lstStyle/>
          <a:p>
            <a:r>
              <a:rPr lang="en-NZ" sz="2000" dirty="0">
                <a:latin typeface="Calibri" panose="020F0502020204030204" pitchFamily="34" charset="0"/>
                <a:cs typeface="Calibri" panose="020F0502020204030204" pitchFamily="34" charset="0"/>
              </a:rPr>
              <a:t>Different tissues functioning together for a common purpose are called </a:t>
            </a:r>
            <a:r>
              <a:rPr lang="en-NZ" sz="2000" b="1" dirty="0">
                <a:latin typeface="Calibri" panose="020F0502020204030204" pitchFamily="34" charset="0"/>
                <a:cs typeface="Calibri" panose="020F0502020204030204" pitchFamily="34" charset="0"/>
              </a:rPr>
              <a:t>organs </a:t>
            </a:r>
            <a:r>
              <a:rPr lang="en-NZ" sz="2000" dirty="0">
                <a:latin typeface="Calibri" panose="020F0502020204030204" pitchFamily="34" charset="0"/>
                <a:cs typeface="Calibri" panose="020F0502020204030204" pitchFamily="34" charset="0"/>
              </a:rPr>
              <a:t>(</a:t>
            </a:r>
            <a:r>
              <a:rPr lang="en-NZ" sz="2000" dirty="0" err="1">
                <a:latin typeface="Calibri" panose="020F0502020204030204" pitchFamily="34" charset="0"/>
                <a:cs typeface="Calibri" panose="020F0502020204030204" pitchFamily="34" charset="0"/>
              </a:rPr>
              <a:t>eg</a:t>
            </a:r>
            <a:r>
              <a:rPr lang="en-NZ" sz="2000" dirty="0">
                <a:latin typeface="Calibri" panose="020F0502020204030204" pitchFamily="34" charset="0"/>
                <a:cs typeface="Calibri" panose="020F0502020204030204" pitchFamily="34" charset="0"/>
              </a:rPr>
              <a:t>, stomach, kidney, lung, heart). </a:t>
            </a:r>
          </a:p>
          <a:p>
            <a:r>
              <a:rPr lang="en-NZ" sz="2000" b="1" dirty="0">
                <a:latin typeface="Calibri" panose="020F0502020204030204" pitchFamily="34" charset="0"/>
                <a:cs typeface="Calibri" panose="020F0502020204030204" pitchFamily="34" charset="0"/>
              </a:rPr>
              <a:t>Organ systems </a:t>
            </a:r>
            <a:r>
              <a:rPr lang="en-NZ" sz="2000" dirty="0">
                <a:latin typeface="Calibri" panose="020F0502020204030204" pitchFamily="34" charset="0"/>
                <a:cs typeface="Calibri" panose="020F0502020204030204" pitchFamily="34" charset="0"/>
              </a:rPr>
              <a:t>are composed of individual organs working together to accomplish a coordinated activity. For example, the </a:t>
            </a:r>
            <a:r>
              <a:rPr lang="en-NZ" sz="2000" dirty="0" smtClean="0">
                <a:latin typeface="Calibri" panose="020F0502020204030204" pitchFamily="34" charset="0"/>
                <a:cs typeface="Calibri" panose="020F0502020204030204" pitchFamily="34" charset="0"/>
              </a:rPr>
              <a:t>heart, veins and arteries all </a:t>
            </a:r>
            <a:r>
              <a:rPr lang="en-NZ" sz="2000" dirty="0">
                <a:latin typeface="Calibri" panose="020F0502020204030204" pitchFamily="34" charset="0"/>
                <a:cs typeface="Calibri" panose="020F0502020204030204" pitchFamily="34" charset="0"/>
              </a:rPr>
              <a:t>play a role in </a:t>
            </a:r>
            <a:r>
              <a:rPr lang="en-NZ" sz="2000" dirty="0" smtClean="0">
                <a:latin typeface="Calibri" panose="020F0502020204030204" pitchFamily="34" charset="0"/>
                <a:cs typeface="Calibri" panose="020F0502020204030204" pitchFamily="34" charset="0"/>
              </a:rPr>
              <a:t>circulatio</a:t>
            </a:r>
            <a:r>
              <a:rPr lang="en-NZ" sz="2000" dirty="0">
                <a:latin typeface="Calibri" panose="020F0502020204030204" pitchFamily="34" charset="0"/>
                <a:cs typeface="Calibri" panose="020F0502020204030204" pitchFamily="34" charset="0"/>
              </a:rPr>
              <a:t>n</a:t>
            </a:r>
            <a:r>
              <a:rPr lang="en-NZ" dirty="0" smtClean="0"/>
              <a:t>. </a:t>
            </a:r>
            <a:endParaRPr lang="en-NZ"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1772816"/>
            <a:ext cx="5085184"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7741" y="38475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6b</a:t>
            </a:r>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1745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412776"/>
            <a:ext cx="8208912" cy="1015663"/>
          </a:xfrm>
          <a:prstGeom prst="rect">
            <a:avLst/>
          </a:prstGeom>
          <a:solidFill>
            <a:schemeClr val="bg2">
              <a:lumMod val="20000"/>
              <a:lumOff val="80000"/>
            </a:schemeClr>
          </a:solidFill>
          <a:ln>
            <a:solidFill>
              <a:schemeClr val="tx1"/>
            </a:solidFill>
          </a:ln>
        </p:spPr>
        <p:txBody>
          <a:bodyPr wrap="square">
            <a:spAutoFit/>
          </a:bodyPr>
          <a:lstStyle/>
          <a:p>
            <a:r>
              <a:rPr lang="en-NZ" sz="2000" dirty="0">
                <a:latin typeface="Calibri" panose="020F0502020204030204" pitchFamily="34" charset="0"/>
                <a:cs typeface="Calibri" panose="020F0502020204030204" pitchFamily="34" charset="0"/>
              </a:rPr>
              <a:t>Animals are made of complex </a:t>
            </a:r>
            <a:r>
              <a:rPr lang="en-NZ" sz="2000" b="1" dirty="0">
                <a:latin typeface="Calibri" panose="020F0502020204030204" pitchFamily="34" charset="0"/>
                <a:cs typeface="Calibri" panose="020F0502020204030204" pitchFamily="34" charset="0"/>
              </a:rPr>
              <a:t>systems of cells</a:t>
            </a:r>
            <a:r>
              <a:rPr lang="en-NZ" sz="2000" dirty="0">
                <a:latin typeface="Calibri" panose="020F0502020204030204" pitchFamily="34" charset="0"/>
                <a:cs typeface="Calibri" panose="020F0502020204030204" pitchFamily="34" charset="0"/>
              </a:rPr>
              <a:t>, which must be able to perform all of life’s processes and work in a coordinated fashion to maintain </a:t>
            </a:r>
            <a:r>
              <a:rPr lang="en-NZ" sz="2000" b="1" dirty="0" smtClean="0">
                <a:latin typeface="Calibri" panose="020F0502020204030204" pitchFamily="34" charset="0"/>
                <a:cs typeface="Calibri" panose="020F0502020204030204" pitchFamily="34" charset="0"/>
              </a:rPr>
              <a:t>homeostasis </a:t>
            </a:r>
            <a:r>
              <a:rPr lang="en-NZ" sz="2000" dirty="0" smtClean="0">
                <a:latin typeface="Calibri" panose="020F0502020204030204" pitchFamily="34" charset="0"/>
                <a:cs typeface="Calibri" panose="020F0502020204030204" pitchFamily="34" charset="0"/>
              </a:rPr>
              <a:t>(a </a:t>
            </a:r>
            <a:r>
              <a:rPr lang="en-NZ" sz="2000" dirty="0">
                <a:latin typeface="Calibri" panose="020F0502020204030204" pitchFamily="34" charset="0"/>
                <a:cs typeface="Calibri" panose="020F0502020204030204" pitchFamily="34" charset="0"/>
              </a:rPr>
              <a:t>stable internal </a:t>
            </a:r>
            <a:r>
              <a:rPr lang="en-NZ" sz="2000" dirty="0" smtClean="0">
                <a:latin typeface="Calibri" panose="020F0502020204030204" pitchFamily="34" charset="0"/>
                <a:cs typeface="Calibri" panose="020F0502020204030204" pitchFamily="34" charset="0"/>
              </a:rPr>
              <a:t>environment). </a:t>
            </a:r>
          </a:p>
        </p:txBody>
      </p:sp>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527" t="15061" r="7259"/>
          <a:stretch/>
        </p:blipFill>
        <p:spPr bwMode="auto">
          <a:xfrm>
            <a:off x="3635896" y="2428439"/>
            <a:ext cx="5316038" cy="44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6397" y="2942402"/>
            <a:ext cx="3168352" cy="3447098"/>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During a </a:t>
            </a:r>
            <a:r>
              <a:rPr lang="en-NZ" sz="2000" dirty="0">
                <a:latin typeface="Calibri" panose="020F0502020204030204" pitchFamily="34" charset="0"/>
                <a:cs typeface="Calibri" panose="020F0502020204030204" pitchFamily="34" charset="0"/>
              </a:rPr>
              <a:t>human’s </a:t>
            </a:r>
            <a:r>
              <a:rPr lang="en-NZ" sz="2000" dirty="0" smtClean="0">
                <a:latin typeface="Calibri" panose="020F0502020204030204" pitchFamily="34" charset="0"/>
                <a:cs typeface="Calibri" panose="020F0502020204030204" pitchFamily="34" charset="0"/>
              </a:rPr>
              <a:t>early development</a:t>
            </a:r>
            <a:r>
              <a:rPr lang="en-NZ" sz="2000" dirty="0">
                <a:latin typeface="Calibri" panose="020F0502020204030204" pitchFamily="34" charset="0"/>
                <a:cs typeface="Calibri" panose="020F0502020204030204" pitchFamily="34" charset="0"/>
              </a:rPr>
              <a:t>, groups of cells specialize into three fundamental embryonic layers. These embryonic layers </a:t>
            </a:r>
            <a:r>
              <a:rPr lang="en-NZ" sz="2000" b="1" dirty="0">
                <a:latin typeface="Calibri" panose="020F0502020204030204" pitchFamily="34" charset="0"/>
                <a:cs typeface="Calibri" panose="020F0502020204030204" pitchFamily="34" charset="0"/>
              </a:rPr>
              <a:t>differentiate</a:t>
            </a:r>
            <a:r>
              <a:rPr lang="en-NZ" sz="2000" dirty="0">
                <a:latin typeface="Calibri" panose="020F0502020204030204" pitchFamily="34" charset="0"/>
                <a:cs typeface="Calibri" panose="020F0502020204030204" pitchFamily="34" charset="0"/>
              </a:rPr>
              <a:t> into a number of specialized cells and tissues. Tissues are groups of cells similar in structure and function .</a:t>
            </a:r>
          </a:p>
          <a:p>
            <a:endParaRPr lang="en-NZ" dirty="0"/>
          </a:p>
        </p:txBody>
      </p:sp>
      <p:sp>
        <p:nvSpPr>
          <p:cNvPr id="9" name="TextBox 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sp>
        <p:nvSpPr>
          <p:cNvPr id="10" name="TextBox 9"/>
          <p:cNvSpPr txBox="1"/>
          <p:nvPr/>
        </p:nvSpPr>
        <p:spPr>
          <a:xfrm>
            <a:off x="217741" y="38475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6b</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63707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body is made up of different organ systems</a:t>
            </a:r>
            <a:endParaRPr lang="en-NZ" sz="2000" b="1" dirty="0">
              <a:latin typeface="Calibri Light" panose="020F0302020204030204" pitchFamily="34" charset="0"/>
            </a:endParaRPr>
          </a:p>
        </p:txBody>
      </p:sp>
      <p:sp>
        <p:nvSpPr>
          <p:cNvPr id="5" name="TextBox 4"/>
          <p:cNvSpPr txBox="1"/>
          <p:nvPr/>
        </p:nvSpPr>
        <p:spPr>
          <a:xfrm>
            <a:off x="217741" y="384750"/>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6b</a:t>
            </a:r>
          </a:p>
        </p:txBody>
      </p:sp>
      <p:sp>
        <p:nvSpPr>
          <p:cNvPr id="3" name="Rectangle 2"/>
          <p:cNvSpPr/>
          <p:nvPr/>
        </p:nvSpPr>
        <p:spPr>
          <a:xfrm>
            <a:off x="1049930" y="1233499"/>
            <a:ext cx="2074106" cy="1440160"/>
          </a:xfrm>
          <a:prstGeom prst="rect">
            <a:avLst/>
          </a:prstGeom>
          <a:solidFill>
            <a:srgbClr val="C0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674485" y="1233499"/>
            <a:ext cx="1961912" cy="1440160"/>
          </a:xfrm>
          <a:prstGeom prst="rect">
            <a:avLst/>
          </a:prstGeom>
          <a:solidFill>
            <a:srgbClr val="FF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6186846" y="1208299"/>
            <a:ext cx="1921726" cy="1440160"/>
          </a:xfrm>
          <a:prstGeom prst="rect">
            <a:avLst/>
          </a:prstGeom>
          <a:solidFill>
            <a:srgbClr val="FFC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6178666" y="3212976"/>
            <a:ext cx="1929907" cy="1440160"/>
          </a:xfrm>
          <a:prstGeom prst="rect">
            <a:avLst/>
          </a:prstGeom>
          <a:solidFill>
            <a:srgbClr val="FFFF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178665" y="5175129"/>
            <a:ext cx="1929907" cy="1440160"/>
          </a:xfrm>
          <a:prstGeom prst="rect">
            <a:avLst/>
          </a:prstGeom>
          <a:solidFill>
            <a:srgbClr val="92D05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635896" y="5175165"/>
            <a:ext cx="2016224" cy="1440160"/>
          </a:xfrm>
          <a:prstGeom prst="rect">
            <a:avLst/>
          </a:prstGeom>
          <a:solidFill>
            <a:srgbClr val="00B05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1403648" y="1484784"/>
            <a:ext cx="1440160" cy="707886"/>
          </a:xfrm>
          <a:prstGeom prst="rect">
            <a:avLst/>
          </a:prstGeom>
          <a:noFill/>
        </p:spPr>
        <p:txBody>
          <a:bodyPr wrap="square" rtlCol="0">
            <a:spAutoFit/>
          </a:bodyPr>
          <a:lstStyle/>
          <a:p>
            <a:r>
              <a:rPr lang="en-NZ" sz="4000" dirty="0" smtClean="0">
                <a:solidFill>
                  <a:schemeClr val="bg1"/>
                </a:solidFill>
              </a:rPr>
              <a:t>Body</a:t>
            </a:r>
            <a:endParaRPr lang="en-NZ" sz="4000" dirty="0">
              <a:solidFill>
                <a:schemeClr val="bg1"/>
              </a:solidFill>
            </a:endParaRPr>
          </a:p>
        </p:txBody>
      </p:sp>
      <p:sp>
        <p:nvSpPr>
          <p:cNvPr id="15" name="TextBox 14"/>
          <p:cNvSpPr txBox="1"/>
          <p:nvPr/>
        </p:nvSpPr>
        <p:spPr>
          <a:xfrm>
            <a:off x="3935361" y="1428660"/>
            <a:ext cx="1440160" cy="954107"/>
          </a:xfrm>
          <a:prstGeom prst="rect">
            <a:avLst/>
          </a:prstGeom>
          <a:noFill/>
        </p:spPr>
        <p:txBody>
          <a:bodyPr wrap="square" rtlCol="0">
            <a:spAutoFit/>
          </a:bodyPr>
          <a:lstStyle/>
          <a:p>
            <a:pPr algn="ctr"/>
            <a:r>
              <a:rPr lang="en-NZ" sz="2800" dirty="0" smtClean="0"/>
              <a:t>Organ</a:t>
            </a:r>
          </a:p>
          <a:p>
            <a:pPr algn="ctr"/>
            <a:r>
              <a:rPr lang="en-NZ" sz="2800" dirty="0" smtClean="0"/>
              <a:t>Systems</a:t>
            </a:r>
            <a:endParaRPr lang="en-NZ" sz="2800" dirty="0"/>
          </a:p>
        </p:txBody>
      </p:sp>
      <p:sp>
        <p:nvSpPr>
          <p:cNvPr id="16" name="TextBox 15"/>
          <p:cNvSpPr txBox="1"/>
          <p:nvPr/>
        </p:nvSpPr>
        <p:spPr>
          <a:xfrm>
            <a:off x="6423538" y="1644104"/>
            <a:ext cx="1440160" cy="523220"/>
          </a:xfrm>
          <a:prstGeom prst="rect">
            <a:avLst/>
          </a:prstGeom>
          <a:noFill/>
        </p:spPr>
        <p:txBody>
          <a:bodyPr wrap="square" rtlCol="0">
            <a:spAutoFit/>
          </a:bodyPr>
          <a:lstStyle/>
          <a:p>
            <a:pPr algn="ctr"/>
            <a:r>
              <a:rPr lang="en-NZ" sz="2800" dirty="0" smtClean="0"/>
              <a:t>Organs</a:t>
            </a:r>
            <a:endParaRPr lang="en-NZ" sz="2800" dirty="0"/>
          </a:p>
        </p:txBody>
      </p:sp>
      <p:sp>
        <p:nvSpPr>
          <p:cNvPr id="17" name="TextBox 16"/>
          <p:cNvSpPr txBox="1"/>
          <p:nvPr/>
        </p:nvSpPr>
        <p:spPr>
          <a:xfrm>
            <a:off x="6423538" y="3671446"/>
            <a:ext cx="1440160" cy="523220"/>
          </a:xfrm>
          <a:prstGeom prst="rect">
            <a:avLst/>
          </a:prstGeom>
          <a:noFill/>
        </p:spPr>
        <p:txBody>
          <a:bodyPr wrap="square" rtlCol="0">
            <a:spAutoFit/>
          </a:bodyPr>
          <a:lstStyle/>
          <a:p>
            <a:pPr algn="ctr"/>
            <a:r>
              <a:rPr lang="en-NZ" sz="2800" dirty="0" smtClean="0"/>
              <a:t>Tissues</a:t>
            </a:r>
            <a:endParaRPr lang="en-NZ" sz="2800" dirty="0"/>
          </a:p>
        </p:txBody>
      </p:sp>
      <p:sp>
        <p:nvSpPr>
          <p:cNvPr id="18" name="TextBox 17"/>
          <p:cNvSpPr txBox="1"/>
          <p:nvPr/>
        </p:nvSpPr>
        <p:spPr>
          <a:xfrm>
            <a:off x="6423538" y="5633599"/>
            <a:ext cx="1440160" cy="523220"/>
          </a:xfrm>
          <a:prstGeom prst="rect">
            <a:avLst/>
          </a:prstGeom>
          <a:noFill/>
        </p:spPr>
        <p:txBody>
          <a:bodyPr wrap="square" rtlCol="0">
            <a:spAutoFit/>
          </a:bodyPr>
          <a:lstStyle/>
          <a:p>
            <a:pPr algn="ctr"/>
            <a:r>
              <a:rPr lang="en-NZ" sz="2800" dirty="0" smtClean="0"/>
              <a:t>Cells</a:t>
            </a:r>
            <a:endParaRPr lang="en-NZ" sz="2800" dirty="0"/>
          </a:p>
        </p:txBody>
      </p:sp>
      <p:sp>
        <p:nvSpPr>
          <p:cNvPr id="19" name="TextBox 18"/>
          <p:cNvSpPr txBox="1"/>
          <p:nvPr/>
        </p:nvSpPr>
        <p:spPr>
          <a:xfrm>
            <a:off x="3811589" y="5718236"/>
            <a:ext cx="1440160" cy="400110"/>
          </a:xfrm>
          <a:prstGeom prst="rect">
            <a:avLst/>
          </a:prstGeom>
          <a:noFill/>
        </p:spPr>
        <p:txBody>
          <a:bodyPr wrap="square" rtlCol="0">
            <a:spAutoFit/>
          </a:bodyPr>
          <a:lstStyle/>
          <a:p>
            <a:pPr algn="ctr"/>
            <a:r>
              <a:rPr lang="en-NZ" sz="2000" dirty="0" smtClean="0"/>
              <a:t>organelles</a:t>
            </a:r>
            <a:endParaRPr lang="en-NZ" sz="2000" dirty="0"/>
          </a:p>
        </p:txBody>
      </p:sp>
      <p:sp>
        <p:nvSpPr>
          <p:cNvPr id="20" name="Right Arrow 19"/>
          <p:cNvSpPr/>
          <p:nvPr/>
        </p:nvSpPr>
        <p:spPr>
          <a:xfrm>
            <a:off x="3107962" y="1728742"/>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ight Arrow 20"/>
          <p:cNvSpPr/>
          <p:nvPr/>
        </p:nvSpPr>
        <p:spPr>
          <a:xfrm>
            <a:off x="5628355" y="1691140"/>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ight Arrow 21"/>
          <p:cNvSpPr/>
          <p:nvPr/>
        </p:nvSpPr>
        <p:spPr>
          <a:xfrm rot="5400000">
            <a:off x="6699631" y="2889216"/>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ight Arrow 22"/>
          <p:cNvSpPr/>
          <p:nvPr/>
        </p:nvSpPr>
        <p:spPr>
          <a:xfrm rot="5400000">
            <a:off x="6715350" y="4903249"/>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ight Arrow 23"/>
          <p:cNvSpPr/>
          <p:nvPr/>
        </p:nvSpPr>
        <p:spPr>
          <a:xfrm rot="10800000">
            <a:off x="5303242" y="5718236"/>
            <a:ext cx="887973" cy="353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p:cNvSpPr txBox="1"/>
          <p:nvPr/>
        </p:nvSpPr>
        <p:spPr>
          <a:xfrm>
            <a:off x="277924" y="2973741"/>
            <a:ext cx="3168352" cy="3754874"/>
          </a:xfrm>
          <a:prstGeom prst="rect">
            <a:avLst/>
          </a:prstGeom>
          <a:noFill/>
        </p:spPr>
        <p:txBody>
          <a:bodyPr wrap="square" rtlCol="0">
            <a:spAutoFit/>
          </a:bodyPr>
          <a:lstStyle/>
          <a:p>
            <a:r>
              <a:rPr lang="en-NZ" sz="2000" dirty="0" smtClean="0">
                <a:latin typeface="Calibri" panose="020F0502020204030204" pitchFamily="34" charset="0"/>
                <a:cs typeface="Calibri" panose="020F0502020204030204" pitchFamily="34" charset="0"/>
              </a:rPr>
              <a:t>The order of organisation in a body starts with organ systems (</a:t>
            </a:r>
            <a:r>
              <a:rPr lang="en-NZ" sz="2000" dirty="0" err="1" smtClean="0">
                <a:latin typeface="Calibri" panose="020F0502020204030204" pitchFamily="34" charset="0"/>
                <a:cs typeface="Calibri" panose="020F0502020204030204" pitchFamily="34" charset="0"/>
              </a:rPr>
              <a:t>e.g</a:t>
            </a:r>
            <a:r>
              <a:rPr lang="en-NZ" sz="2000" dirty="0" smtClean="0">
                <a:latin typeface="Calibri" panose="020F0502020204030204" pitchFamily="34" charset="0"/>
                <a:cs typeface="Calibri" panose="020F0502020204030204" pitchFamily="34" charset="0"/>
              </a:rPr>
              <a:t> digestive)that are made up of organs (e.g. stomach, liver) . Each organ is made up of one or more type of tissue (e.g. muscle) which in turn is made up of specialist cells. Each cell is comprised of smaller parts called organelles.</a:t>
            </a:r>
            <a:endParaRPr lang="en-NZ" sz="2000" dirty="0">
              <a:latin typeface="Calibri" panose="020F0502020204030204" pitchFamily="34" charset="0"/>
              <a:cs typeface="Calibri" panose="020F0502020204030204" pitchFamily="34" charset="0"/>
            </a:endParaRPr>
          </a:p>
          <a:p>
            <a:endParaRPr lang="en-NZ" dirty="0"/>
          </a:p>
        </p:txBody>
      </p:sp>
      <p:pic>
        <p:nvPicPr>
          <p:cNvPr id="26" name="Picture 25"/>
          <p:cNvPicPr>
            <a:picLocks noChangeAspect="1"/>
          </p:cNvPicPr>
          <p:nvPr/>
        </p:nvPicPr>
        <p:blipFill>
          <a:blip r:embed="rId2">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740394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The digestive system</a:t>
            </a:r>
            <a:endParaRPr lang="en-NZ" sz="2000" b="1" dirty="0">
              <a:latin typeface="Calibri Light" panose="020F0302020204030204" pitchFamily="34" charset="0"/>
            </a:endParaRPr>
          </a:p>
        </p:txBody>
      </p:sp>
      <p:sp>
        <p:nvSpPr>
          <p:cNvPr id="5" name="TextBox 4"/>
          <p:cNvSpPr txBox="1"/>
          <p:nvPr/>
        </p:nvSpPr>
        <p:spPr>
          <a:xfrm>
            <a:off x="323528" y="935310"/>
            <a:ext cx="2376264" cy="5293757"/>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digestive system</a:t>
            </a:r>
            <a:r>
              <a:rPr lang="en-US" sz="2000" dirty="0">
                <a:latin typeface="Calibri" panose="020F0502020204030204" pitchFamily="34" charset="0"/>
                <a:cs typeface="Calibri" panose="020F0502020204030204" pitchFamily="34" charset="0"/>
              </a:rPr>
              <a:t> converts foods to simple substances that can be absorbed and used by the cells of the body. It is composed of the mouth, pharynx, </a:t>
            </a:r>
            <a:r>
              <a:rPr lang="en-US" sz="2000" dirty="0" err="1" smtClean="0">
                <a:latin typeface="Calibri" panose="020F0502020204030204" pitchFamily="34" charset="0"/>
                <a:cs typeface="Calibri" panose="020F0502020204030204" pitchFamily="34" charset="0"/>
              </a:rPr>
              <a:t>oesophagus</a:t>
            </a:r>
            <a:r>
              <a:rPr lang="en-US" sz="2000" dirty="0">
                <a:latin typeface="Calibri" panose="020F0502020204030204" pitchFamily="34" charset="0"/>
                <a:cs typeface="Calibri" panose="020F0502020204030204" pitchFamily="34" charset="0"/>
              </a:rPr>
              <a:t>, stomach, small intestine and large intestine and is aided by several accessory organs (liver, gall bladder, and pancreas).</a:t>
            </a:r>
          </a:p>
          <a:p>
            <a:endParaRPr lang="en-NZ"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80"/>
          <a:stretch/>
        </p:blipFill>
        <p:spPr bwMode="auto">
          <a:xfrm>
            <a:off x="2699792" y="1772816"/>
            <a:ext cx="6204942" cy="419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3554" y="313079"/>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a:t>
            </a:r>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11353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Digestion breaks large </a:t>
            </a:r>
            <a:r>
              <a:rPr lang="en-NZ" sz="2000" b="1" dirty="0">
                <a:latin typeface="Calibri Light" panose="020F0302020204030204" pitchFamily="34" charset="0"/>
              </a:rPr>
              <a:t>molecules of food into </a:t>
            </a:r>
            <a:r>
              <a:rPr lang="en-NZ" sz="2000" b="1" dirty="0" smtClean="0">
                <a:latin typeface="Calibri Light" panose="020F0302020204030204" pitchFamily="34" charset="0"/>
              </a:rPr>
              <a:t>small ones</a:t>
            </a:r>
            <a:r>
              <a:rPr lang="en-NZ" sz="2000" b="1" dirty="0">
                <a:latin typeface="Calibri Light" panose="020F0302020204030204" pitchFamily="34" charset="0"/>
              </a:rPr>
              <a:t>, which can then pass </a:t>
            </a:r>
            <a:r>
              <a:rPr lang="en-NZ" sz="2000" b="1" dirty="0" smtClean="0">
                <a:latin typeface="Calibri Light" panose="020F0302020204030204" pitchFamily="34" charset="0"/>
              </a:rPr>
              <a:t>through the </a:t>
            </a:r>
            <a:r>
              <a:rPr lang="en-NZ" sz="2000" b="1" dirty="0">
                <a:latin typeface="Calibri Light" panose="020F0302020204030204" pitchFamily="34" charset="0"/>
              </a:rPr>
              <a:t>wall of the gut into the </a:t>
            </a:r>
            <a:r>
              <a:rPr lang="en-NZ" sz="2000" b="1" dirty="0" smtClean="0">
                <a:latin typeface="Calibri Light" panose="020F0302020204030204" pitchFamily="34" charset="0"/>
              </a:rPr>
              <a:t>blood.</a:t>
            </a:r>
            <a:endParaRPr lang="en-NZ" sz="2000" b="1" dirty="0">
              <a:latin typeface="Calibri Light" panose="020F0302020204030204" pitchFamily="34" charset="0"/>
            </a:endParaRPr>
          </a:p>
        </p:txBody>
      </p:sp>
      <p:sp>
        <p:nvSpPr>
          <p:cNvPr id="4" name="Text Box 4"/>
          <p:cNvSpPr txBox="1">
            <a:spLocks noChangeArrowheads="1"/>
          </p:cNvSpPr>
          <p:nvPr/>
        </p:nvSpPr>
        <p:spPr bwMode="auto">
          <a:xfrm>
            <a:off x="589731" y="1696616"/>
            <a:ext cx="4038600" cy="784830"/>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Ingestion</a:t>
            </a:r>
          </a:p>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How we take in food using our mouths</a:t>
            </a:r>
          </a:p>
        </p:txBody>
      </p:sp>
      <p:sp>
        <p:nvSpPr>
          <p:cNvPr id="5" name="Text Box 5"/>
          <p:cNvSpPr txBox="1">
            <a:spLocks noChangeArrowheads="1"/>
          </p:cNvSpPr>
          <p:nvPr/>
        </p:nvSpPr>
        <p:spPr bwMode="auto">
          <a:xfrm>
            <a:off x="589731" y="3068216"/>
            <a:ext cx="4038600" cy="792163"/>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Digestion</a:t>
            </a:r>
          </a:p>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Breaking food into smaller pieces</a:t>
            </a:r>
          </a:p>
        </p:txBody>
      </p:sp>
      <p:sp>
        <p:nvSpPr>
          <p:cNvPr id="6" name="Text Box 6"/>
          <p:cNvSpPr txBox="1">
            <a:spLocks noChangeArrowheads="1"/>
          </p:cNvSpPr>
          <p:nvPr/>
        </p:nvSpPr>
        <p:spPr bwMode="auto">
          <a:xfrm>
            <a:off x="589731" y="4135016"/>
            <a:ext cx="4038600" cy="792163"/>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Absorption</a:t>
            </a:r>
          </a:p>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Taking food into the blood</a:t>
            </a:r>
          </a:p>
        </p:txBody>
      </p:sp>
      <p:sp>
        <p:nvSpPr>
          <p:cNvPr id="7" name="Text Box 7"/>
          <p:cNvSpPr txBox="1">
            <a:spLocks noChangeArrowheads="1"/>
          </p:cNvSpPr>
          <p:nvPr/>
        </p:nvSpPr>
        <p:spPr bwMode="auto">
          <a:xfrm>
            <a:off x="589731" y="4973216"/>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p>
        </p:txBody>
      </p:sp>
      <p:sp>
        <p:nvSpPr>
          <p:cNvPr id="8" name="Text Box 8"/>
          <p:cNvSpPr txBox="1">
            <a:spLocks noChangeArrowheads="1"/>
          </p:cNvSpPr>
          <p:nvPr/>
        </p:nvSpPr>
        <p:spPr bwMode="auto">
          <a:xfrm>
            <a:off x="589731" y="5278016"/>
            <a:ext cx="4038600" cy="792163"/>
          </a:xfrm>
          <a:prstGeom prst="rect">
            <a:avLst/>
          </a:prstGeom>
          <a:solidFill>
            <a:srgbClr val="CDFCA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solidFill>
                  <a:srgbClr val="000000"/>
                </a:solidFill>
                <a:latin typeface="Calibri" panose="020F0502020204030204" pitchFamily="34" charset="0"/>
                <a:cs typeface="Calibri" panose="020F0502020204030204" pitchFamily="34" charset="0"/>
              </a:rPr>
              <a:t>Egestion</a:t>
            </a:r>
          </a:p>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Removal of food from the anus</a:t>
            </a:r>
          </a:p>
        </p:txBody>
      </p:sp>
      <p:pic>
        <p:nvPicPr>
          <p:cNvPr id="9" name="Picture 8" descr="h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131" y="1772816"/>
            <a:ext cx="37433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7600131" y="5735216"/>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latin typeface="Arial Rounded MT Bold" pitchFamily="34" charset="0"/>
              </a:rPr>
              <a:t>anus</a:t>
            </a:r>
          </a:p>
        </p:txBody>
      </p:sp>
      <p:sp>
        <p:nvSpPr>
          <p:cNvPr id="11" name="AutoShape 12"/>
          <p:cNvSpPr>
            <a:spLocks noChangeArrowheads="1"/>
          </p:cNvSpPr>
          <p:nvPr/>
        </p:nvSpPr>
        <p:spPr bwMode="auto">
          <a:xfrm>
            <a:off x="6914331" y="5887616"/>
            <a:ext cx="152400" cy="76200"/>
          </a:xfrm>
          <a:prstGeom prst="flowChartManualOperation">
            <a:avLst/>
          </a:prstGeom>
          <a:solidFill>
            <a:srgbClr val="A04C4A"/>
          </a:solidFill>
          <a:ln w="9525">
            <a:solidFill>
              <a:srgbClr val="A04C4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2" name="Line 13"/>
          <p:cNvSpPr>
            <a:spLocks noChangeShapeType="1"/>
          </p:cNvSpPr>
          <p:nvPr/>
        </p:nvSpPr>
        <p:spPr bwMode="auto">
          <a:xfrm flipH="1">
            <a:off x="6914331" y="5887616"/>
            <a:ext cx="685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Line 15"/>
          <p:cNvSpPr>
            <a:spLocks noChangeShapeType="1"/>
          </p:cNvSpPr>
          <p:nvPr/>
        </p:nvSpPr>
        <p:spPr bwMode="auto">
          <a:xfrm>
            <a:off x="4628331" y="2230016"/>
            <a:ext cx="167640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4" name="Line 16"/>
          <p:cNvSpPr>
            <a:spLocks noChangeShapeType="1"/>
          </p:cNvSpPr>
          <p:nvPr/>
        </p:nvSpPr>
        <p:spPr bwMode="auto">
          <a:xfrm>
            <a:off x="4628331" y="3449216"/>
            <a:ext cx="2286000" cy="914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Line 17"/>
          <p:cNvSpPr>
            <a:spLocks noChangeShapeType="1"/>
          </p:cNvSpPr>
          <p:nvPr/>
        </p:nvSpPr>
        <p:spPr bwMode="auto">
          <a:xfrm>
            <a:off x="4628331" y="4439816"/>
            <a:ext cx="2057400" cy="45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6" name="Line 18"/>
          <p:cNvSpPr>
            <a:spLocks noChangeShapeType="1"/>
          </p:cNvSpPr>
          <p:nvPr/>
        </p:nvSpPr>
        <p:spPr bwMode="auto">
          <a:xfrm>
            <a:off x="4628331" y="4439816"/>
            <a:ext cx="2133600" cy="914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7" name="Line 19"/>
          <p:cNvSpPr>
            <a:spLocks noChangeShapeType="1"/>
          </p:cNvSpPr>
          <p:nvPr/>
        </p:nvSpPr>
        <p:spPr bwMode="auto">
          <a:xfrm>
            <a:off x="4628331" y="5735216"/>
            <a:ext cx="2209800" cy="152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 name="Slide Number Placeholder 2"/>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733634-C35B-4CB9-8287-D9279767473E}" type="slidenum">
              <a:rPr lang="en-NZ" smtClean="0"/>
              <a:pPr/>
              <a:t>7</a:t>
            </a:fld>
            <a:endParaRPr lang="en-NZ" dirty="0"/>
          </a:p>
        </p:txBody>
      </p:sp>
      <p:sp>
        <p:nvSpPr>
          <p:cNvPr id="20" name="TextBox 19"/>
          <p:cNvSpPr txBox="1"/>
          <p:nvPr/>
        </p:nvSpPr>
        <p:spPr>
          <a:xfrm>
            <a:off x="241401" y="899314"/>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a:t>
            </a:r>
          </a:p>
        </p:txBody>
      </p:sp>
      <p:pic>
        <p:nvPicPr>
          <p:cNvPr id="21" name="Picture 20"/>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51998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h6a192"/>
          <p:cNvPicPr>
            <a:picLocks noChangeAspect="1" noChangeArrowheads="1"/>
          </p:cNvPicPr>
          <p:nvPr/>
        </p:nvPicPr>
        <p:blipFill>
          <a:blip r:embed="rId2">
            <a:extLst>
              <a:ext uri="{28A0092B-C50C-407E-A947-70E740481C1C}">
                <a14:useLocalDpi xmlns:a14="http://schemas.microsoft.com/office/drawing/2010/main" val="0"/>
              </a:ext>
            </a:extLst>
          </a:blip>
          <a:srcRect b="9030"/>
          <a:stretch>
            <a:fillRect/>
          </a:stretch>
        </p:blipFill>
        <p:spPr bwMode="auto">
          <a:xfrm>
            <a:off x="4038600" y="2438400"/>
            <a:ext cx="47244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 y="1219200"/>
            <a:ext cx="3810000" cy="5216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Canine and incisors teeth rip, tear and bite pieces of the food.</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Suitable sized pieces of food enter the mouth.</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Pre-molars and molars grind the food into smaller pieces.</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Saliva is mixed with the food from the saliva glands.</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Enzymes in the saliva start breaking down (digesting) the food.</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Lumps of chewed food are swallowed down the esophagus.</a:t>
            </a:r>
          </a:p>
          <a:p>
            <a:pPr eaLnBrk="1" hangingPunct="1">
              <a:spcBef>
                <a:spcPct val="50000"/>
              </a:spcBef>
              <a:buFontTx/>
              <a:buAutoNum type="arabicPeriod"/>
            </a:pPr>
            <a:r>
              <a:rPr lang="en-US" dirty="0">
                <a:latin typeface="Calibri" panose="020F0502020204030204" pitchFamily="34" charset="0"/>
                <a:cs typeface="Calibri" panose="020F0502020204030204" pitchFamily="34" charset="0"/>
              </a:rPr>
              <a:t>Food moves into the stomach </a:t>
            </a:r>
          </a:p>
          <a:p>
            <a:pPr eaLnBrk="1" hangingPunct="1">
              <a:spcBef>
                <a:spcPct val="50000"/>
              </a:spcBef>
              <a:buFontTx/>
              <a:buAutoNum type="arabicPeriod"/>
            </a:pPr>
            <a:endParaRPr lang="en-US" dirty="0"/>
          </a:p>
        </p:txBody>
      </p:sp>
      <p:sp>
        <p:nvSpPr>
          <p:cNvPr id="9" name="TextBox 8"/>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Ingestion is how </a:t>
            </a:r>
            <a:r>
              <a:rPr lang="en-NZ" sz="2000" b="1" dirty="0">
                <a:latin typeface="Calibri Light" panose="020F0302020204030204" pitchFamily="34" charset="0"/>
              </a:rPr>
              <a:t>we take in food using our </a:t>
            </a:r>
            <a:r>
              <a:rPr lang="en-NZ" sz="2000" b="1" dirty="0" smtClean="0">
                <a:latin typeface="Calibri Light" panose="020F0302020204030204" pitchFamily="34" charset="0"/>
              </a:rPr>
              <a:t>mouths</a:t>
            </a:r>
            <a:r>
              <a:rPr lang="en-NZ" sz="2000" b="1" dirty="0" smtClean="0"/>
              <a:t>.</a:t>
            </a:r>
            <a:endParaRPr lang="en-NZ" sz="2000" b="1" dirty="0"/>
          </a:p>
        </p:txBody>
      </p:sp>
      <p:sp>
        <p:nvSpPr>
          <p:cNvPr id="10" name="TextBox 9"/>
          <p:cNvSpPr txBox="1"/>
          <p:nvPr/>
        </p:nvSpPr>
        <p:spPr>
          <a:xfrm>
            <a:off x="223554" y="313079"/>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a:t>
            </a:r>
          </a:p>
        </p:txBody>
      </p:sp>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914480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Light" panose="020F0302020204030204" pitchFamily="34" charset="0"/>
              </a:rPr>
              <a:t>How </a:t>
            </a:r>
            <a:r>
              <a:rPr lang="en-NZ" sz="2000" b="1" dirty="0">
                <a:latin typeface="Calibri Light" panose="020F0302020204030204" pitchFamily="34" charset="0"/>
              </a:rPr>
              <a:t>the </a:t>
            </a:r>
            <a:r>
              <a:rPr lang="en-NZ" sz="2000" b="1" dirty="0" smtClean="0">
                <a:latin typeface="Calibri Light" panose="020F0302020204030204" pitchFamily="34" charset="0"/>
              </a:rPr>
              <a:t>different types </a:t>
            </a:r>
            <a:r>
              <a:rPr lang="en-NZ" sz="2000" b="1" dirty="0">
                <a:latin typeface="Calibri Light" panose="020F0302020204030204" pitchFamily="34" charset="0"/>
              </a:rPr>
              <a:t>of human teeth are used when </a:t>
            </a:r>
            <a:r>
              <a:rPr lang="en-NZ" sz="2000" b="1" dirty="0" smtClean="0">
                <a:latin typeface="Calibri Light" panose="020F0302020204030204" pitchFamily="34" charset="0"/>
              </a:rPr>
              <a:t>eating.</a:t>
            </a:r>
            <a:endParaRPr lang="en-NZ" sz="2000" b="1" dirty="0">
              <a:latin typeface="Calibri Light" panose="020F0302020204030204" pitchFamily="34" charset="0"/>
            </a:endParaRPr>
          </a:p>
        </p:txBody>
      </p:sp>
      <p:pic>
        <p:nvPicPr>
          <p:cNvPr id="5" name="Picture 7" descr="0015edd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455"/>
          <a:stretch>
            <a:fillRect/>
          </a:stretch>
        </p:blipFill>
        <p:spPr bwMode="auto">
          <a:xfrm>
            <a:off x="2362200" y="914400"/>
            <a:ext cx="42449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6096000" y="1524000"/>
            <a:ext cx="2514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incisors at the front of the mouth are used to bite pieces of food.</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7" name="Line 10"/>
          <p:cNvSpPr>
            <a:spLocks noChangeShapeType="1"/>
          </p:cNvSpPr>
          <p:nvPr/>
        </p:nvSpPr>
        <p:spPr bwMode="auto">
          <a:xfrm flipH="1" flipV="1">
            <a:off x="4876800" y="1752599"/>
            <a:ext cx="1219200" cy="2330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 Box 11"/>
          <p:cNvSpPr txBox="1">
            <a:spLocks noChangeArrowheads="1"/>
          </p:cNvSpPr>
          <p:nvPr/>
        </p:nvSpPr>
        <p:spPr bwMode="auto">
          <a:xfrm>
            <a:off x="6324600" y="4876800"/>
            <a:ext cx="2362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canines are bigger and used to tear food.</a:t>
            </a:r>
            <a:r>
              <a:rPr lang="en-US" dirty="0">
                <a:latin typeface="Calibri" panose="020F0502020204030204" pitchFamily="34" charset="0"/>
                <a:cs typeface="Calibri" panose="020F0502020204030204" pitchFamily="34" charset="0"/>
              </a:rPr>
              <a:t> </a:t>
            </a:r>
          </a:p>
          <a:p>
            <a:pPr eaLnBrk="1" hangingPunct="1">
              <a:spcBef>
                <a:spcPct val="50000"/>
              </a:spcBef>
            </a:pPr>
            <a:endParaRPr lang="en-US" dirty="0"/>
          </a:p>
        </p:txBody>
      </p:sp>
      <p:sp>
        <p:nvSpPr>
          <p:cNvPr id="9" name="Line 12"/>
          <p:cNvSpPr>
            <a:spLocks noChangeShapeType="1"/>
          </p:cNvSpPr>
          <p:nvPr/>
        </p:nvSpPr>
        <p:spPr bwMode="auto">
          <a:xfrm flipH="1">
            <a:off x="5105400" y="5181600"/>
            <a:ext cx="12954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 name="Text Box 13"/>
          <p:cNvSpPr txBox="1">
            <a:spLocks noChangeArrowheads="1"/>
          </p:cNvSpPr>
          <p:nvPr/>
        </p:nvSpPr>
        <p:spPr bwMode="auto">
          <a:xfrm>
            <a:off x="457200" y="3048000"/>
            <a:ext cx="2209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latin typeface="Calibri" panose="020F0502020204030204" pitchFamily="34" charset="0"/>
                <a:cs typeface="Calibri" panose="020F0502020204030204" pitchFamily="34" charset="0"/>
              </a:rPr>
              <a:t>The bicuspids (also called premolars) and the molars at the back of the mouth are used to chew food</a:t>
            </a:r>
            <a:r>
              <a:rPr lang="en-US" dirty="0">
                <a:solidFill>
                  <a:srgbClr val="000000"/>
                </a:solidFill>
              </a:rPr>
              <a:t>.</a:t>
            </a:r>
            <a:r>
              <a:rPr lang="en-US" dirty="0"/>
              <a:t> </a:t>
            </a:r>
          </a:p>
        </p:txBody>
      </p:sp>
      <p:sp>
        <p:nvSpPr>
          <p:cNvPr id="11" name="Line 15"/>
          <p:cNvSpPr>
            <a:spLocks noChangeShapeType="1"/>
          </p:cNvSpPr>
          <p:nvPr/>
        </p:nvSpPr>
        <p:spPr bwMode="auto">
          <a:xfrm flipV="1">
            <a:off x="1752600" y="2362200"/>
            <a:ext cx="1828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Line 16"/>
          <p:cNvSpPr>
            <a:spLocks noChangeShapeType="1"/>
          </p:cNvSpPr>
          <p:nvPr/>
        </p:nvSpPr>
        <p:spPr bwMode="auto">
          <a:xfrm>
            <a:off x="2209800" y="3962400"/>
            <a:ext cx="10668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3" name="Rectangle 18"/>
          <p:cNvSpPr>
            <a:spLocks noChangeArrowheads="1"/>
          </p:cNvSpPr>
          <p:nvPr/>
        </p:nvSpPr>
        <p:spPr bwMode="auto">
          <a:xfrm>
            <a:off x="2743200" y="10668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 name="Text Box 8"/>
          <p:cNvSpPr txBox="1">
            <a:spLocks noChangeArrowheads="1"/>
          </p:cNvSpPr>
          <p:nvPr/>
        </p:nvSpPr>
        <p:spPr bwMode="auto">
          <a:xfrm>
            <a:off x="457200" y="1066800"/>
            <a:ext cx="2438400" cy="10156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000000"/>
                </a:solidFill>
                <a:latin typeface="Calibri" panose="020F0502020204030204" pitchFamily="34" charset="0"/>
                <a:cs typeface="Calibri" panose="020F0502020204030204" pitchFamily="34" charset="0"/>
              </a:rPr>
              <a:t>There are 32 teeth in a full set of adult teeth.</a:t>
            </a:r>
          </a:p>
        </p:txBody>
      </p:sp>
      <p:sp>
        <p:nvSpPr>
          <p:cNvPr id="15" name="Rectangle 19"/>
          <p:cNvSpPr>
            <a:spLocks noChangeArrowheads="1"/>
          </p:cNvSpPr>
          <p:nvPr/>
        </p:nvSpPr>
        <p:spPr bwMode="auto">
          <a:xfrm>
            <a:off x="2514600" y="5943600"/>
            <a:ext cx="1219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 name="TextBox 15"/>
          <p:cNvSpPr txBox="1"/>
          <p:nvPr/>
        </p:nvSpPr>
        <p:spPr>
          <a:xfrm>
            <a:off x="223554" y="313079"/>
            <a:ext cx="696659" cy="584775"/>
          </a:xfrm>
          <a:prstGeom prst="rect">
            <a:avLst/>
          </a:prstGeom>
          <a:solidFill>
            <a:schemeClr val="accent4">
              <a:lumMod val="60000"/>
              <a:lumOff val="40000"/>
            </a:schemeClr>
          </a:solidFill>
          <a:ln>
            <a:solidFill>
              <a:schemeClr val="tx1"/>
            </a:solidFill>
          </a:ln>
        </p:spPr>
        <p:txBody>
          <a:bodyPr wrap="square" rtlCol="0">
            <a:spAutoFit/>
          </a:bodyPr>
          <a:lstStyle/>
          <a:p>
            <a:r>
              <a:rPr lang="en-NZ" sz="3200" dirty="0" smtClean="0">
                <a:latin typeface="+mn-lt"/>
              </a:rPr>
              <a:t>7a</a:t>
            </a:r>
          </a:p>
        </p:txBody>
      </p:sp>
      <p:pic>
        <p:nvPicPr>
          <p:cNvPr id="17" name="Picture 16"/>
          <p:cNvPicPr>
            <a:picLocks noChangeAspect="1"/>
          </p:cNvPicPr>
          <p:nvPr/>
        </p:nvPicPr>
        <p:blipFill>
          <a:blip r:embed="rId3">
            <a:duotone>
              <a:schemeClr val="bg2">
                <a:shade val="45000"/>
                <a:satMod val="135000"/>
              </a:schemeClr>
              <a:prstClr val="white"/>
            </a:duotone>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9702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30484</TotalTime>
  <Words>2002</Words>
  <Application>Microsoft Office PowerPoint</Application>
  <PresentationFormat>On-screen Show (4:3)</PresentationFormat>
  <Paragraphs>178</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Calibri</vt:lpstr>
      <vt:lpstr>Calibri Light</vt:lpstr>
      <vt:lpstr>Candara</vt:lpstr>
      <vt:lpstr>Century Gothic</vt:lpstr>
      <vt:lpstr>Symbol</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Scx Animals and Plants 2014</dc:title>
  <dc:creator>Sarah Gaze</dc:creator>
  <cp:lastModifiedBy>Sarah Gaze</cp:lastModifiedBy>
  <cp:revision>379</cp:revision>
  <cp:lastPrinted>2014-05-05T20:21:08Z</cp:lastPrinted>
  <dcterms:created xsi:type="dcterms:W3CDTF">2012-02-15T01:02:31Z</dcterms:created>
  <dcterms:modified xsi:type="dcterms:W3CDTF">2015-04-09T23:47:16Z</dcterms:modified>
</cp:coreProperties>
</file>