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7"/>
  </p:notesMasterIdLst>
  <p:sldIdLst>
    <p:sldId id="256" r:id="rId2"/>
    <p:sldId id="287" r:id="rId3"/>
    <p:sldId id="313" r:id="rId4"/>
    <p:sldId id="370" r:id="rId5"/>
    <p:sldId id="369" r:id="rId6"/>
    <p:sldId id="301" r:id="rId7"/>
    <p:sldId id="367" r:id="rId8"/>
    <p:sldId id="371" r:id="rId9"/>
    <p:sldId id="389" r:id="rId10"/>
    <p:sldId id="386" r:id="rId11"/>
    <p:sldId id="294" r:id="rId12"/>
    <p:sldId id="295" r:id="rId13"/>
    <p:sldId id="372" r:id="rId14"/>
    <p:sldId id="387" r:id="rId15"/>
    <p:sldId id="304" r:id="rId16"/>
    <p:sldId id="290" r:id="rId17"/>
    <p:sldId id="388" r:id="rId18"/>
    <p:sldId id="390" r:id="rId19"/>
    <p:sldId id="286" r:id="rId20"/>
    <p:sldId id="289" r:id="rId21"/>
    <p:sldId id="288" r:id="rId22"/>
    <p:sldId id="373" r:id="rId23"/>
    <p:sldId id="391" r:id="rId24"/>
    <p:sldId id="368" r:id="rId25"/>
    <p:sldId id="375" r:id="rId26"/>
    <p:sldId id="381" r:id="rId27"/>
    <p:sldId id="305" r:id="rId28"/>
    <p:sldId id="293" r:id="rId29"/>
    <p:sldId id="315" r:id="rId30"/>
    <p:sldId id="376" r:id="rId31"/>
    <p:sldId id="306" r:id="rId32"/>
    <p:sldId id="358" r:id="rId33"/>
    <p:sldId id="359" r:id="rId34"/>
    <p:sldId id="281" r:id="rId35"/>
    <p:sldId id="307" r:id="rId36"/>
    <p:sldId id="283" r:id="rId37"/>
    <p:sldId id="382" r:id="rId38"/>
    <p:sldId id="377" r:id="rId39"/>
    <p:sldId id="310" r:id="rId40"/>
    <p:sldId id="378" r:id="rId41"/>
    <p:sldId id="379" r:id="rId42"/>
    <p:sldId id="383" r:id="rId43"/>
    <p:sldId id="374" r:id="rId44"/>
    <p:sldId id="291" r:id="rId45"/>
    <p:sldId id="292" r:id="rId46"/>
    <p:sldId id="360" r:id="rId47"/>
    <p:sldId id="361" r:id="rId48"/>
    <p:sldId id="282" r:id="rId49"/>
    <p:sldId id="311" r:id="rId50"/>
    <p:sldId id="312" r:id="rId51"/>
    <p:sldId id="284" r:id="rId52"/>
    <p:sldId id="362" r:id="rId53"/>
    <p:sldId id="380" r:id="rId54"/>
    <p:sldId id="385" r:id="rId55"/>
    <p:sldId id="285" r:id="rId5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AD6"/>
    <a:srgbClr val="D7E4BD"/>
    <a:srgbClr val="EBF1D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434"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E8238-4293-466F-A9F0-8B76297E828A}"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NZ"/>
        </a:p>
      </dgm:t>
    </dgm:pt>
    <dgm:pt modelId="{A18A5ADE-78EE-45F4-B08B-179CB1E54F73}">
      <dgm:prSet phldrT="[Text]"/>
      <dgm:spPr/>
      <dgm:t>
        <a:bodyPr/>
        <a:lstStyle/>
        <a:p>
          <a:r>
            <a:rPr lang="en-NZ" dirty="0" smtClean="0"/>
            <a:t>Forces</a:t>
          </a:r>
          <a:endParaRPr lang="en-NZ" dirty="0"/>
        </a:p>
      </dgm:t>
    </dgm:pt>
    <dgm:pt modelId="{1AC00CBC-ABFE-4AB4-8768-58403CC3339B}" type="parTrans" cxnId="{A9906264-EB80-4A29-8597-F373E6A3C5DC}">
      <dgm:prSet/>
      <dgm:spPr/>
      <dgm:t>
        <a:bodyPr/>
        <a:lstStyle/>
        <a:p>
          <a:endParaRPr lang="en-NZ"/>
        </a:p>
      </dgm:t>
    </dgm:pt>
    <dgm:pt modelId="{CC62AA3E-FE40-4892-BE18-D912FFE3FAB0}" type="sibTrans" cxnId="{A9906264-EB80-4A29-8597-F373E6A3C5DC}">
      <dgm:prSet/>
      <dgm:spPr/>
      <dgm:t>
        <a:bodyPr/>
        <a:lstStyle/>
        <a:p>
          <a:endParaRPr lang="en-NZ"/>
        </a:p>
      </dgm:t>
    </dgm:pt>
    <dgm:pt modelId="{827BBF58-CA94-4903-94CD-F0C60CA74D03}">
      <dgm:prSet phldrT="[Text]"/>
      <dgm:spPr/>
      <dgm:t>
        <a:bodyPr/>
        <a:lstStyle/>
        <a:p>
          <a:r>
            <a:rPr lang="en-NZ" dirty="0" smtClean="0"/>
            <a:t>Contact Forces</a:t>
          </a:r>
          <a:endParaRPr lang="en-NZ" dirty="0"/>
        </a:p>
      </dgm:t>
    </dgm:pt>
    <dgm:pt modelId="{75461941-0268-41B9-8924-F93E0246F360}" type="parTrans" cxnId="{DBF340E1-8370-4E3B-B0BF-5EFDEA1B8B8C}">
      <dgm:prSet/>
      <dgm:spPr/>
      <dgm:t>
        <a:bodyPr/>
        <a:lstStyle/>
        <a:p>
          <a:endParaRPr lang="en-NZ"/>
        </a:p>
      </dgm:t>
    </dgm:pt>
    <dgm:pt modelId="{29A87B4E-B9D7-4BCE-92BA-D012654CD15F}" type="sibTrans" cxnId="{DBF340E1-8370-4E3B-B0BF-5EFDEA1B8B8C}">
      <dgm:prSet/>
      <dgm:spPr/>
      <dgm:t>
        <a:bodyPr/>
        <a:lstStyle/>
        <a:p>
          <a:endParaRPr lang="en-NZ"/>
        </a:p>
      </dgm:t>
    </dgm:pt>
    <dgm:pt modelId="{E9775F76-9B20-44E3-B8C5-AF71C51614D6}">
      <dgm:prSet phldrT="[Text]"/>
      <dgm:spPr/>
      <dgm:t>
        <a:bodyPr/>
        <a:lstStyle/>
        <a:p>
          <a:r>
            <a:rPr lang="en-NZ" dirty="0" smtClean="0"/>
            <a:t>Buoyancy and surface tension</a:t>
          </a:r>
          <a:endParaRPr lang="en-NZ" dirty="0"/>
        </a:p>
      </dgm:t>
    </dgm:pt>
    <dgm:pt modelId="{6ABF33C4-9734-471C-8586-B0166BDF1E67}" type="parTrans" cxnId="{ADF5C4BF-895B-4B11-9A5B-503CA19A53B3}">
      <dgm:prSet/>
      <dgm:spPr/>
      <dgm:t>
        <a:bodyPr/>
        <a:lstStyle/>
        <a:p>
          <a:endParaRPr lang="en-NZ"/>
        </a:p>
      </dgm:t>
    </dgm:pt>
    <dgm:pt modelId="{8F2C8E21-B5BE-4D78-9AA4-D1BFF65FEBF4}" type="sibTrans" cxnId="{ADF5C4BF-895B-4B11-9A5B-503CA19A53B3}">
      <dgm:prSet/>
      <dgm:spPr/>
      <dgm:t>
        <a:bodyPr/>
        <a:lstStyle/>
        <a:p>
          <a:endParaRPr lang="en-NZ"/>
        </a:p>
      </dgm:t>
    </dgm:pt>
    <dgm:pt modelId="{E22D6EE4-348B-4592-BE2B-FB9506F51772}">
      <dgm:prSet phldrT="[Text]"/>
      <dgm:spPr/>
      <dgm:t>
        <a:bodyPr/>
        <a:lstStyle/>
        <a:p>
          <a:r>
            <a:rPr lang="en-NZ" dirty="0" smtClean="0"/>
            <a:t>Thrust Force</a:t>
          </a:r>
          <a:endParaRPr lang="en-NZ" dirty="0"/>
        </a:p>
      </dgm:t>
    </dgm:pt>
    <dgm:pt modelId="{C93C2D69-5D05-4965-B227-6E1A726A0271}" type="parTrans" cxnId="{A1F7D6DD-5F18-42FB-830B-9027C8029368}">
      <dgm:prSet/>
      <dgm:spPr/>
      <dgm:t>
        <a:bodyPr/>
        <a:lstStyle/>
        <a:p>
          <a:endParaRPr lang="en-NZ"/>
        </a:p>
      </dgm:t>
    </dgm:pt>
    <dgm:pt modelId="{27D38D67-5D8B-47DF-BDB5-6548DDC8A19C}" type="sibTrans" cxnId="{A1F7D6DD-5F18-42FB-830B-9027C8029368}">
      <dgm:prSet/>
      <dgm:spPr/>
      <dgm:t>
        <a:bodyPr/>
        <a:lstStyle/>
        <a:p>
          <a:endParaRPr lang="en-NZ"/>
        </a:p>
      </dgm:t>
    </dgm:pt>
    <dgm:pt modelId="{E3E9F374-1AA7-4CCE-A5CD-11EB02B4F454}">
      <dgm:prSet phldrT="[Text]"/>
      <dgm:spPr/>
      <dgm:t>
        <a:bodyPr/>
        <a:lstStyle/>
        <a:p>
          <a:r>
            <a:rPr lang="en-NZ" dirty="0" smtClean="0"/>
            <a:t>Non-contact Forces</a:t>
          </a:r>
          <a:endParaRPr lang="en-NZ" dirty="0"/>
        </a:p>
      </dgm:t>
    </dgm:pt>
    <dgm:pt modelId="{88F2C737-D026-4BA8-94EC-0533F3D05A43}" type="parTrans" cxnId="{ED3752FC-0123-4F51-AFDA-87AD5182F54C}">
      <dgm:prSet/>
      <dgm:spPr/>
      <dgm:t>
        <a:bodyPr/>
        <a:lstStyle/>
        <a:p>
          <a:endParaRPr lang="en-NZ"/>
        </a:p>
      </dgm:t>
    </dgm:pt>
    <dgm:pt modelId="{C12CCB22-2935-4866-9797-89C2DC1DA5FC}" type="sibTrans" cxnId="{ED3752FC-0123-4F51-AFDA-87AD5182F54C}">
      <dgm:prSet/>
      <dgm:spPr/>
      <dgm:t>
        <a:bodyPr/>
        <a:lstStyle/>
        <a:p>
          <a:endParaRPr lang="en-NZ"/>
        </a:p>
      </dgm:t>
    </dgm:pt>
    <dgm:pt modelId="{E81A46CE-9F17-418E-A96F-C223BE51C6DE}">
      <dgm:prSet phldrT="[Text]"/>
      <dgm:spPr/>
      <dgm:t>
        <a:bodyPr/>
        <a:lstStyle/>
        <a:p>
          <a:r>
            <a:rPr lang="en-NZ" dirty="0" smtClean="0"/>
            <a:t>Gravitational Forces</a:t>
          </a:r>
          <a:endParaRPr lang="en-NZ" dirty="0"/>
        </a:p>
      </dgm:t>
    </dgm:pt>
    <dgm:pt modelId="{D271E5A7-14F1-449A-A35D-5B6642896953}" type="parTrans" cxnId="{DC4AB7A6-9795-4AEE-8485-5D4D11673DFF}">
      <dgm:prSet/>
      <dgm:spPr/>
      <dgm:t>
        <a:bodyPr/>
        <a:lstStyle/>
        <a:p>
          <a:endParaRPr lang="en-NZ"/>
        </a:p>
      </dgm:t>
    </dgm:pt>
    <dgm:pt modelId="{2C2A721E-9E2F-4B89-A21D-722BDDFC5CF7}" type="sibTrans" cxnId="{DC4AB7A6-9795-4AEE-8485-5D4D11673DFF}">
      <dgm:prSet/>
      <dgm:spPr/>
      <dgm:t>
        <a:bodyPr/>
        <a:lstStyle/>
        <a:p>
          <a:endParaRPr lang="en-NZ"/>
        </a:p>
      </dgm:t>
    </dgm:pt>
    <dgm:pt modelId="{2977067D-BF1B-4451-A15F-15F80A729B6B}">
      <dgm:prSet/>
      <dgm:spPr/>
      <dgm:t>
        <a:bodyPr/>
        <a:lstStyle/>
        <a:p>
          <a:r>
            <a:rPr lang="en-NZ" dirty="0" smtClean="0"/>
            <a:t>Friction</a:t>
          </a:r>
          <a:endParaRPr lang="en-NZ" dirty="0"/>
        </a:p>
      </dgm:t>
    </dgm:pt>
    <dgm:pt modelId="{3D63A529-EB56-4437-A22D-4B99386DC4A3}" type="parTrans" cxnId="{9337212C-CC10-4137-9A78-6BEFB43EE794}">
      <dgm:prSet/>
      <dgm:spPr/>
      <dgm:t>
        <a:bodyPr/>
        <a:lstStyle/>
        <a:p>
          <a:endParaRPr lang="en-NZ"/>
        </a:p>
      </dgm:t>
    </dgm:pt>
    <dgm:pt modelId="{8416CC19-C8DE-4730-979A-4DDB00B24BAF}" type="sibTrans" cxnId="{9337212C-CC10-4137-9A78-6BEFB43EE794}">
      <dgm:prSet/>
      <dgm:spPr/>
      <dgm:t>
        <a:bodyPr/>
        <a:lstStyle/>
        <a:p>
          <a:endParaRPr lang="en-NZ"/>
        </a:p>
      </dgm:t>
    </dgm:pt>
    <dgm:pt modelId="{E52798D6-94A8-46D5-AD28-1EFEE294552B}">
      <dgm:prSet/>
      <dgm:spPr/>
      <dgm:t>
        <a:bodyPr/>
        <a:lstStyle/>
        <a:p>
          <a:r>
            <a:rPr lang="en-NZ" dirty="0" smtClean="0"/>
            <a:t>Electrostatic Forces</a:t>
          </a:r>
          <a:endParaRPr lang="en-NZ" dirty="0"/>
        </a:p>
      </dgm:t>
    </dgm:pt>
    <dgm:pt modelId="{62431768-F07C-4250-A1FB-B35D4C162994}" type="parTrans" cxnId="{02FEA1AF-0107-4A4E-82D2-BF3BFE90B49A}">
      <dgm:prSet/>
      <dgm:spPr/>
      <dgm:t>
        <a:bodyPr/>
        <a:lstStyle/>
        <a:p>
          <a:endParaRPr lang="en-NZ"/>
        </a:p>
      </dgm:t>
    </dgm:pt>
    <dgm:pt modelId="{CA843452-9FE0-4E04-A408-BD5C1E92876C}" type="sibTrans" cxnId="{02FEA1AF-0107-4A4E-82D2-BF3BFE90B49A}">
      <dgm:prSet/>
      <dgm:spPr/>
      <dgm:t>
        <a:bodyPr/>
        <a:lstStyle/>
        <a:p>
          <a:endParaRPr lang="en-NZ"/>
        </a:p>
      </dgm:t>
    </dgm:pt>
    <dgm:pt modelId="{D24F729E-0FD9-4BA3-A530-AACE61C6F37A}">
      <dgm:prSet/>
      <dgm:spPr/>
      <dgm:t>
        <a:bodyPr/>
        <a:lstStyle/>
        <a:p>
          <a:r>
            <a:rPr lang="en-NZ" dirty="0" smtClean="0"/>
            <a:t>Magnetic Forces</a:t>
          </a:r>
          <a:endParaRPr lang="en-NZ" dirty="0"/>
        </a:p>
      </dgm:t>
    </dgm:pt>
    <dgm:pt modelId="{EB00426D-2FA4-446E-83ED-6A2FEABD9D5F}" type="parTrans" cxnId="{826294A4-0E07-47CC-B4D0-EF391505E3CF}">
      <dgm:prSet/>
      <dgm:spPr/>
      <dgm:t>
        <a:bodyPr/>
        <a:lstStyle/>
        <a:p>
          <a:endParaRPr lang="en-NZ"/>
        </a:p>
      </dgm:t>
    </dgm:pt>
    <dgm:pt modelId="{EAAC4636-5FF3-4AFB-BF6C-529BDDB3A0C9}" type="sibTrans" cxnId="{826294A4-0E07-47CC-B4D0-EF391505E3CF}">
      <dgm:prSet/>
      <dgm:spPr/>
      <dgm:t>
        <a:bodyPr/>
        <a:lstStyle/>
        <a:p>
          <a:endParaRPr lang="en-NZ"/>
        </a:p>
      </dgm:t>
    </dgm:pt>
    <dgm:pt modelId="{5190C526-2FBB-4DF0-B852-CC21AFECE872}" type="pres">
      <dgm:prSet presAssocID="{451E8238-4293-466F-A9F0-8B76297E828A}" presName="hierChild1" presStyleCnt="0">
        <dgm:presLayoutVars>
          <dgm:chPref val="1"/>
          <dgm:dir/>
          <dgm:animOne val="branch"/>
          <dgm:animLvl val="lvl"/>
          <dgm:resizeHandles/>
        </dgm:presLayoutVars>
      </dgm:prSet>
      <dgm:spPr/>
      <dgm:t>
        <a:bodyPr/>
        <a:lstStyle/>
        <a:p>
          <a:endParaRPr lang="en-NZ"/>
        </a:p>
      </dgm:t>
    </dgm:pt>
    <dgm:pt modelId="{63165DB7-C542-4A8C-8B84-8685070ACA36}" type="pres">
      <dgm:prSet presAssocID="{A18A5ADE-78EE-45F4-B08B-179CB1E54F73}" presName="hierRoot1" presStyleCnt="0"/>
      <dgm:spPr/>
    </dgm:pt>
    <dgm:pt modelId="{2380FE27-285C-4CF9-8249-801DC419233E}" type="pres">
      <dgm:prSet presAssocID="{A18A5ADE-78EE-45F4-B08B-179CB1E54F73}" presName="composite" presStyleCnt="0"/>
      <dgm:spPr/>
    </dgm:pt>
    <dgm:pt modelId="{37ED9BA4-7B73-4A2E-AF66-656EEA9D5BCE}" type="pres">
      <dgm:prSet presAssocID="{A18A5ADE-78EE-45F4-B08B-179CB1E54F73}" presName="background" presStyleLbl="node0" presStyleIdx="0" presStyleCnt="1"/>
      <dgm:spPr/>
    </dgm:pt>
    <dgm:pt modelId="{4474FC09-C553-46FE-9052-527814B811D5}" type="pres">
      <dgm:prSet presAssocID="{A18A5ADE-78EE-45F4-B08B-179CB1E54F73}" presName="text" presStyleLbl="fgAcc0" presStyleIdx="0" presStyleCnt="1">
        <dgm:presLayoutVars>
          <dgm:chPref val="3"/>
        </dgm:presLayoutVars>
      </dgm:prSet>
      <dgm:spPr/>
      <dgm:t>
        <a:bodyPr/>
        <a:lstStyle/>
        <a:p>
          <a:endParaRPr lang="en-NZ"/>
        </a:p>
      </dgm:t>
    </dgm:pt>
    <dgm:pt modelId="{7E05B70C-621C-4A83-B518-6D488EAA48DF}" type="pres">
      <dgm:prSet presAssocID="{A18A5ADE-78EE-45F4-B08B-179CB1E54F73}" presName="hierChild2" presStyleCnt="0"/>
      <dgm:spPr/>
    </dgm:pt>
    <dgm:pt modelId="{D409F9B1-3DA9-40CB-A676-E06B68420F13}" type="pres">
      <dgm:prSet presAssocID="{75461941-0268-41B9-8924-F93E0246F360}" presName="Name10" presStyleLbl="parChTrans1D2" presStyleIdx="0" presStyleCnt="2"/>
      <dgm:spPr/>
      <dgm:t>
        <a:bodyPr/>
        <a:lstStyle/>
        <a:p>
          <a:endParaRPr lang="en-NZ"/>
        </a:p>
      </dgm:t>
    </dgm:pt>
    <dgm:pt modelId="{DB9AE9BB-5565-4EC0-8299-14199B9B4BF8}" type="pres">
      <dgm:prSet presAssocID="{827BBF58-CA94-4903-94CD-F0C60CA74D03}" presName="hierRoot2" presStyleCnt="0"/>
      <dgm:spPr/>
    </dgm:pt>
    <dgm:pt modelId="{644B0F7D-D7AD-4E36-8E5C-12F8E09FBD52}" type="pres">
      <dgm:prSet presAssocID="{827BBF58-CA94-4903-94CD-F0C60CA74D03}" presName="composite2" presStyleCnt="0"/>
      <dgm:spPr/>
    </dgm:pt>
    <dgm:pt modelId="{57BC542F-AF87-4066-9694-7009F6A26848}" type="pres">
      <dgm:prSet presAssocID="{827BBF58-CA94-4903-94CD-F0C60CA74D03}" presName="background2" presStyleLbl="node2" presStyleIdx="0" presStyleCnt="2"/>
      <dgm:spPr/>
    </dgm:pt>
    <dgm:pt modelId="{33F54794-CC40-41CE-9C55-BC6A50A04A1A}" type="pres">
      <dgm:prSet presAssocID="{827BBF58-CA94-4903-94CD-F0C60CA74D03}" presName="text2" presStyleLbl="fgAcc2" presStyleIdx="0" presStyleCnt="2">
        <dgm:presLayoutVars>
          <dgm:chPref val="3"/>
        </dgm:presLayoutVars>
      </dgm:prSet>
      <dgm:spPr/>
      <dgm:t>
        <a:bodyPr/>
        <a:lstStyle/>
        <a:p>
          <a:endParaRPr lang="en-NZ"/>
        </a:p>
      </dgm:t>
    </dgm:pt>
    <dgm:pt modelId="{2BCC4A00-E69F-4E16-A41C-E15C3144A6E0}" type="pres">
      <dgm:prSet presAssocID="{827BBF58-CA94-4903-94CD-F0C60CA74D03}" presName="hierChild3" presStyleCnt="0"/>
      <dgm:spPr/>
    </dgm:pt>
    <dgm:pt modelId="{5EAE8838-9734-4C6F-A86F-2F227C68AAC0}" type="pres">
      <dgm:prSet presAssocID="{6ABF33C4-9734-471C-8586-B0166BDF1E67}" presName="Name17" presStyleLbl="parChTrans1D3" presStyleIdx="0" presStyleCnt="6"/>
      <dgm:spPr/>
      <dgm:t>
        <a:bodyPr/>
        <a:lstStyle/>
        <a:p>
          <a:endParaRPr lang="en-NZ"/>
        </a:p>
      </dgm:t>
    </dgm:pt>
    <dgm:pt modelId="{193B089D-CAE9-446F-AB91-D20B1A1CF105}" type="pres">
      <dgm:prSet presAssocID="{E9775F76-9B20-44E3-B8C5-AF71C51614D6}" presName="hierRoot3" presStyleCnt="0"/>
      <dgm:spPr/>
    </dgm:pt>
    <dgm:pt modelId="{3AA972D2-E6A3-45D6-9A06-EBDDD4B9952E}" type="pres">
      <dgm:prSet presAssocID="{E9775F76-9B20-44E3-B8C5-AF71C51614D6}" presName="composite3" presStyleCnt="0"/>
      <dgm:spPr/>
    </dgm:pt>
    <dgm:pt modelId="{D299CF4C-5251-4EA7-B9FD-1C1CD6FF045D}" type="pres">
      <dgm:prSet presAssocID="{E9775F76-9B20-44E3-B8C5-AF71C51614D6}" presName="background3" presStyleLbl="node3" presStyleIdx="0" presStyleCnt="6"/>
      <dgm:spPr/>
    </dgm:pt>
    <dgm:pt modelId="{F9DC751E-8E94-4C7D-A898-692210C95FEE}" type="pres">
      <dgm:prSet presAssocID="{E9775F76-9B20-44E3-B8C5-AF71C51614D6}" presName="text3" presStyleLbl="fgAcc3" presStyleIdx="0" presStyleCnt="6">
        <dgm:presLayoutVars>
          <dgm:chPref val="3"/>
        </dgm:presLayoutVars>
      </dgm:prSet>
      <dgm:spPr/>
      <dgm:t>
        <a:bodyPr/>
        <a:lstStyle/>
        <a:p>
          <a:endParaRPr lang="en-NZ"/>
        </a:p>
      </dgm:t>
    </dgm:pt>
    <dgm:pt modelId="{5CAC58AB-68EB-4F5C-86A8-A68C000AF714}" type="pres">
      <dgm:prSet presAssocID="{E9775F76-9B20-44E3-B8C5-AF71C51614D6}" presName="hierChild4" presStyleCnt="0"/>
      <dgm:spPr/>
    </dgm:pt>
    <dgm:pt modelId="{97A97B1E-7140-4792-AF5E-267EC8A909FA}" type="pres">
      <dgm:prSet presAssocID="{C93C2D69-5D05-4965-B227-6E1A726A0271}" presName="Name17" presStyleLbl="parChTrans1D3" presStyleIdx="1" presStyleCnt="6"/>
      <dgm:spPr/>
      <dgm:t>
        <a:bodyPr/>
        <a:lstStyle/>
        <a:p>
          <a:endParaRPr lang="en-NZ"/>
        </a:p>
      </dgm:t>
    </dgm:pt>
    <dgm:pt modelId="{591C1E40-FA32-4B52-AC19-CE87286D6776}" type="pres">
      <dgm:prSet presAssocID="{E22D6EE4-348B-4592-BE2B-FB9506F51772}" presName="hierRoot3" presStyleCnt="0"/>
      <dgm:spPr/>
    </dgm:pt>
    <dgm:pt modelId="{A6D38A9D-B6E9-4E63-AAC2-6ECB5CA14433}" type="pres">
      <dgm:prSet presAssocID="{E22D6EE4-348B-4592-BE2B-FB9506F51772}" presName="composite3" presStyleCnt="0"/>
      <dgm:spPr/>
    </dgm:pt>
    <dgm:pt modelId="{6B239D37-D810-49CB-A2C4-C11EC0559EB1}" type="pres">
      <dgm:prSet presAssocID="{E22D6EE4-348B-4592-BE2B-FB9506F51772}" presName="background3" presStyleLbl="node3" presStyleIdx="1" presStyleCnt="6"/>
      <dgm:spPr/>
    </dgm:pt>
    <dgm:pt modelId="{ABBBFB56-BBD7-424B-97C7-44C58F7DF0FE}" type="pres">
      <dgm:prSet presAssocID="{E22D6EE4-348B-4592-BE2B-FB9506F51772}" presName="text3" presStyleLbl="fgAcc3" presStyleIdx="1" presStyleCnt="6">
        <dgm:presLayoutVars>
          <dgm:chPref val="3"/>
        </dgm:presLayoutVars>
      </dgm:prSet>
      <dgm:spPr/>
      <dgm:t>
        <a:bodyPr/>
        <a:lstStyle/>
        <a:p>
          <a:endParaRPr lang="en-NZ"/>
        </a:p>
      </dgm:t>
    </dgm:pt>
    <dgm:pt modelId="{3AE19D2B-1267-4D8E-82D0-16F4C1145226}" type="pres">
      <dgm:prSet presAssocID="{E22D6EE4-348B-4592-BE2B-FB9506F51772}" presName="hierChild4" presStyleCnt="0"/>
      <dgm:spPr/>
    </dgm:pt>
    <dgm:pt modelId="{9F78628F-21C1-48D9-9C14-CD06E8F89859}" type="pres">
      <dgm:prSet presAssocID="{3D63A529-EB56-4437-A22D-4B99386DC4A3}" presName="Name17" presStyleLbl="parChTrans1D3" presStyleIdx="2" presStyleCnt="6"/>
      <dgm:spPr/>
      <dgm:t>
        <a:bodyPr/>
        <a:lstStyle/>
        <a:p>
          <a:endParaRPr lang="en-NZ"/>
        </a:p>
      </dgm:t>
    </dgm:pt>
    <dgm:pt modelId="{579F5448-DF9F-4235-93DC-BD0137BE6172}" type="pres">
      <dgm:prSet presAssocID="{2977067D-BF1B-4451-A15F-15F80A729B6B}" presName="hierRoot3" presStyleCnt="0"/>
      <dgm:spPr/>
    </dgm:pt>
    <dgm:pt modelId="{E5D07796-2550-49D1-91D4-5F8663AB13E5}" type="pres">
      <dgm:prSet presAssocID="{2977067D-BF1B-4451-A15F-15F80A729B6B}" presName="composite3" presStyleCnt="0"/>
      <dgm:spPr/>
    </dgm:pt>
    <dgm:pt modelId="{E59D5279-BC34-448B-9DF9-EC7029ADFA38}" type="pres">
      <dgm:prSet presAssocID="{2977067D-BF1B-4451-A15F-15F80A729B6B}" presName="background3" presStyleLbl="node3" presStyleIdx="2" presStyleCnt="6"/>
      <dgm:spPr/>
    </dgm:pt>
    <dgm:pt modelId="{B1F64FF7-E023-4907-B772-ADEA1BD44AFE}" type="pres">
      <dgm:prSet presAssocID="{2977067D-BF1B-4451-A15F-15F80A729B6B}" presName="text3" presStyleLbl="fgAcc3" presStyleIdx="2" presStyleCnt="6">
        <dgm:presLayoutVars>
          <dgm:chPref val="3"/>
        </dgm:presLayoutVars>
      </dgm:prSet>
      <dgm:spPr/>
      <dgm:t>
        <a:bodyPr/>
        <a:lstStyle/>
        <a:p>
          <a:endParaRPr lang="en-NZ"/>
        </a:p>
      </dgm:t>
    </dgm:pt>
    <dgm:pt modelId="{209D1826-954E-451F-AFC7-F48782626957}" type="pres">
      <dgm:prSet presAssocID="{2977067D-BF1B-4451-A15F-15F80A729B6B}" presName="hierChild4" presStyleCnt="0"/>
      <dgm:spPr/>
    </dgm:pt>
    <dgm:pt modelId="{F6749117-B7AD-40EB-883E-B4B83C5D2BC7}" type="pres">
      <dgm:prSet presAssocID="{88F2C737-D026-4BA8-94EC-0533F3D05A43}" presName="Name10" presStyleLbl="parChTrans1D2" presStyleIdx="1" presStyleCnt="2"/>
      <dgm:spPr/>
      <dgm:t>
        <a:bodyPr/>
        <a:lstStyle/>
        <a:p>
          <a:endParaRPr lang="en-NZ"/>
        </a:p>
      </dgm:t>
    </dgm:pt>
    <dgm:pt modelId="{7943FFCA-3EC3-44F5-876B-C7246317D8F2}" type="pres">
      <dgm:prSet presAssocID="{E3E9F374-1AA7-4CCE-A5CD-11EB02B4F454}" presName="hierRoot2" presStyleCnt="0"/>
      <dgm:spPr/>
    </dgm:pt>
    <dgm:pt modelId="{B1BA8C80-8AAB-4EFE-94A4-CB96CC5C434B}" type="pres">
      <dgm:prSet presAssocID="{E3E9F374-1AA7-4CCE-A5CD-11EB02B4F454}" presName="composite2" presStyleCnt="0"/>
      <dgm:spPr/>
    </dgm:pt>
    <dgm:pt modelId="{A5135406-8589-4F0B-8704-4BF0CE84C2AA}" type="pres">
      <dgm:prSet presAssocID="{E3E9F374-1AA7-4CCE-A5CD-11EB02B4F454}" presName="background2" presStyleLbl="node2" presStyleIdx="1" presStyleCnt="2"/>
      <dgm:spPr/>
    </dgm:pt>
    <dgm:pt modelId="{6CCA0C43-2F3D-402F-A9A4-3A4B099E21D3}" type="pres">
      <dgm:prSet presAssocID="{E3E9F374-1AA7-4CCE-A5CD-11EB02B4F454}" presName="text2" presStyleLbl="fgAcc2" presStyleIdx="1" presStyleCnt="2">
        <dgm:presLayoutVars>
          <dgm:chPref val="3"/>
        </dgm:presLayoutVars>
      </dgm:prSet>
      <dgm:spPr/>
      <dgm:t>
        <a:bodyPr/>
        <a:lstStyle/>
        <a:p>
          <a:endParaRPr lang="en-NZ"/>
        </a:p>
      </dgm:t>
    </dgm:pt>
    <dgm:pt modelId="{3754DE89-B05A-4650-8415-3FB29D2365A7}" type="pres">
      <dgm:prSet presAssocID="{E3E9F374-1AA7-4CCE-A5CD-11EB02B4F454}" presName="hierChild3" presStyleCnt="0"/>
      <dgm:spPr/>
    </dgm:pt>
    <dgm:pt modelId="{341BF1A5-0414-43C4-9F6F-A93250CFFB40}" type="pres">
      <dgm:prSet presAssocID="{D271E5A7-14F1-449A-A35D-5B6642896953}" presName="Name17" presStyleLbl="parChTrans1D3" presStyleIdx="3" presStyleCnt="6"/>
      <dgm:spPr/>
      <dgm:t>
        <a:bodyPr/>
        <a:lstStyle/>
        <a:p>
          <a:endParaRPr lang="en-NZ"/>
        </a:p>
      </dgm:t>
    </dgm:pt>
    <dgm:pt modelId="{63AC0C73-68F9-4302-BF11-AFF3425E2A12}" type="pres">
      <dgm:prSet presAssocID="{E81A46CE-9F17-418E-A96F-C223BE51C6DE}" presName="hierRoot3" presStyleCnt="0"/>
      <dgm:spPr/>
    </dgm:pt>
    <dgm:pt modelId="{C036E282-E67B-4D0A-9032-0D6F0F89F324}" type="pres">
      <dgm:prSet presAssocID="{E81A46CE-9F17-418E-A96F-C223BE51C6DE}" presName="composite3" presStyleCnt="0"/>
      <dgm:spPr/>
    </dgm:pt>
    <dgm:pt modelId="{58A57D7F-BE9B-4B25-ADE3-2E5CD74D08C3}" type="pres">
      <dgm:prSet presAssocID="{E81A46CE-9F17-418E-A96F-C223BE51C6DE}" presName="background3" presStyleLbl="node3" presStyleIdx="3" presStyleCnt="6"/>
      <dgm:spPr/>
    </dgm:pt>
    <dgm:pt modelId="{6FA163F2-0869-42D7-9792-77FA268088D3}" type="pres">
      <dgm:prSet presAssocID="{E81A46CE-9F17-418E-A96F-C223BE51C6DE}" presName="text3" presStyleLbl="fgAcc3" presStyleIdx="3" presStyleCnt="6">
        <dgm:presLayoutVars>
          <dgm:chPref val="3"/>
        </dgm:presLayoutVars>
      </dgm:prSet>
      <dgm:spPr/>
      <dgm:t>
        <a:bodyPr/>
        <a:lstStyle/>
        <a:p>
          <a:endParaRPr lang="en-NZ"/>
        </a:p>
      </dgm:t>
    </dgm:pt>
    <dgm:pt modelId="{C597834F-2564-4D8B-B41B-AA7DA1CBE374}" type="pres">
      <dgm:prSet presAssocID="{E81A46CE-9F17-418E-A96F-C223BE51C6DE}" presName="hierChild4" presStyleCnt="0"/>
      <dgm:spPr/>
    </dgm:pt>
    <dgm:pt modelId="{0F971055-9584-4329-B7C7-6E85A5FA79EA}" type="pres">
      <dgm:prSet presAssocID="{62431768-F07C-4250-A1FB-B35D4C162994}" presName="Name17" presStyleLbl="parChTrans1D3" presStyleIdx="4" presStyleCnt="6"/>
      <dgm:spPr/>
      <dgm:t>
        <a:bodyPr/>
        <a:lstStyle/>
        <a:p>
          <a:endParaRPr lang="en-NZ"/>
        </a:p>
      </dgm:t>
    </dgm:pt>
    <dgm:pt modelId="{A4CFC352-BD7B-420C-AD5F-B62FA607D648}" type="pres">
      <dgm:prSet presAssocID="{E52798D6-94A8-46D5-AD28-1EFEE294552B}" presName="hierRoot3" presStyleCnt="0"/>
      <dgm:spPr/>
    </dgm:pt>
    <dgm:pt modelId="{B8360ACA-39D8-42F6-A995-B18EF15DAE70}" type="pres">
      <dgm:prSet presAssocID="{E52798D6-94A8-46D5-AD28-1EFEE294552B}" presName="composite3" presStyleCnt="0"/>
      <dgm:spPr/>
    </dgm:pt>
    <dgm:pt modelId="{80733DAC-F308-481C-B946-B974CD7468BC}" type="pres">
      <dgm:prSet presAssocID="{E52798D6-94A8-46D5-AD28-1EFEE294552B}" presName="background3" presStyleLbl="node3" presStyleIdx="4" presStyleCnt="6"/>
      <dgm:spPr/>
    </dgm:pt>
    <dgm:pt modelId="{C2CFBC57-8CE3-4BBC-B891-0F369481FAD0}" type="pres">
      <dgm:prSet presAssocID="{E52798D6-94A8-46D5-AD28-1EFEE294552B}" presName="text3" presStyleLbl="fgAcc3" presStyleIdx="4" presStyleCnt="6">
        <dgm:presLayoutVars>
          <dgm:chPref val="3"/>
        </dgm:presLayoutVars>
      </dgm:prSet>
      <dgm:spPr/>
      <dgm:t>
        <a:bodyPr/>
        <a:lstStyle/>
        <a:p>
          <a:endParaRPr lang="en-NZ"/>
        </a:p>
      </dgm:t>
    </dgm:pt>
    <dgm:pt modelId="{3AFDD2BF-6369-484F-84B3-DEF2B2219809}" type="pres">
      <dgm:prSet presAssocID="{E52798D6-94A8-46D5-AD28-1EFEE294552B}" presName="hierChild4" presStyleCnt="0"/>
      <dgm:spPr/>
    </dgm:pt>
    <dgm:pt modelId="{497552F6-EA11-45CE-B056-1A9051713F2A}" type="pres">
      <dgm:prSet presAssocID="{EB00426D-2FA4-446E-83ED-6A2FEABD9D5F}" presName="Name17" presStyleLbl="parChTrans1D3" presStyleIdx="5" presStyleCnt="6"/>
      <dgm:spPr/>
      <dgm:t>
        <a:bodyPr/>
        <a:lstStyle/>
        <a:p>
          <a:endParaRPr lang="en-NZ"/>
        </a:p>
      </dgm:t>
    </dgm:pt>
    <dgm:pt modelId="{1685A265-259A-404E-BF64-C8F9CB271B2E}" type="pres">
      <dgm:prSet presAssocID="{D24F729E-0FD9-4BA3-A530-AACE61C6F37A}" presName="hierRoot3" presStyleCnt="0"/>
      <dgm:spPr/>
    </dgm:pt>
    <dgm:pt modelId="{D1AA78DF-93F1-44C4-AF16-16A3F327083F}" type="pres">
      <dgm:prSet presAssocID="{D24F729E-0FD9-4BA3-A530-AACE61C6F37A}" presName="composite3" presStyleCnt="0"/>
      <dgm:spPr/>
    </dgm:pt>
    <dgm:pt modelId="{0DB6BFC3-6443-487A-B933-DFA2B0648BE3}" type="pres">
      <dgm:prSet presAssocID="{D24F729E-0FD9-4BA3-A530-AACE61C6F37A}" presName="background3" presStyleLbl="node3" presStyleIdx="5" presStyleCnt="6"/>
      <dgm:spPr/>
    </dgm:pt>
    <dgm:pt modelId="{303AE9AC-DA56-40C7-A497-F8C45C3D2B34}" type="pres">
      <dgm:prSet presAssocID="{D24F729E-0FD9-4BA3-A530-AACE61C6F37A}" presName="text3" presStyleLbl="fgAcc3" presStyleIdx="5" presStyleCnt="6">
        <dgm:presLayoutVars>
          <dgm:chPref val="3"/>
        </dgm:presLayoutVars>
      </dgm:prSet>
      <dgm:spPr/>
      <dgm:t>
        <a:bodyPr/>
        <a:lstStyle/>
        <a:p>
          <a:endParaRPr lang="en-NZ"/>
        </a:p>
      </dgm:t>
    </dgm:pt>
    <dgm:pt modelId="{EE882B25-D33C-4EA3-8651-2C6D43CA833F}" type="pres">
      <dgm:prSet presAssocID="{D24F729E-0FD9-4BA3-A530-AACE61C6F37A}" presName="hierChild4" presStyleCnt="0"/>
      <dgm:spPr/>
    </dgm:pt>
  </dgm:ptLst>
  <dgm:cxnLst>
    <dgm:cxn modelId="{A1F7D6DD-5F18-42FB-830B-9027C8029368}" srcId="{827BBF58-CA94-4903-94CD-F0C60CA74D03}" destId="{E22D6EE4-348B-4592-BE2B-FB9506F51772}" srcOrd="1" destOrd="0" parTransId="{C93C2D69-5D05-4965-B227-6E1A726A0271}" sibTransId="{27D38D67-5D8B-47DF-BDB5-6548DDC8A19C}"/>
    <dgm:cxn modelId="{9337212C-CC10-4137-9A78-6BEFB43EE794}" srcId="{827BBF58-CA94-4903-94CD-F0C60CA74D03}" destId="{2977067D-BF1B-4451-A15F-15F80A729B6B}" srcOrd="2" destOrd="0" parTransId="{3D63A529-EB56-4437-A22D-4B99386DC4A3}" sibTransId="{8416CC19-C8DE-4730-979A-4DDB00B24BAF}"/>
    <dgm:cxn modelId="{09ED1E7E-56A3-4CC3-B5AE-1446BE2CB711}" type="presOf" srcId="{3D63A529-EB56-4437-A22D-4B99386DC4A3}" destId="{9F78628F-21C1-48D9-9C14-CD06E8F89859}" srcOrd="0" destOrd="0" presId="urn:microsoft.com/office/officeart/2005/8/layout/hierarchy1"/>
    <dgm:cxn modelId="{18B541CC-4678-42B5-AB9C-0C2810896816}" type="presOf" srcId="{62431768-F07C-4250-A1FB-B35D4C162994}" destId="{0F971055-9584-4329-B7C7-6E85A5FA79EA}" srcOrd="0" destOrd="0" presId="urn:microsoft.com/office/officeart/2005/8/layout/hierarchy1"/>
    <dgm:cxn modelId="{02FEA1AF-0107-4A4E-82D2-BF3BFE90B49A}" srcId="{E3E9F374-1AA7-4CCE-A5CD-11EB02B4F454}" destId="{E52798D6-94A8-46D5-AD28-1EFEE294552B}" srcOrd="1" destOrd="0" parTransId="{62431768-F07C-4250-A1FB-B35D4C162994}" sibTransId="{CA843452-9FE0-4E04-A408-BD5C1E92876C}"/>
    <dgm:cxn modelId="{826294A4-0E07-47CC-B4D0-EF391505E3CF}" srcId="{E3E9F374-1AA7-4CCE-A5CD-11EB02B4F454}" destId="{D24F729E-0FD9-4BA3-A530-AACE61C6F37A}" srcOrd="2" destOrd="0" parTransId="{EB00426D-2FA4-446E-83ED-6A2FEABD9D5F}" sibTransId="{EAAC4636-5FF3-4AFB-BF6C-529BDDB3A0C9}"/>
    <dgm:cxn modelId="{433D5574-0D22-4558-989E-807592B0BC2B}" type="presOf" srcId="{E52798D6-94A8-46D5-AD28-1EFEE294552B}" destId="{C2CFBC57-8CE3-4BBC-B891-0F369481FAD0}" srcOrd="0" destOrd="0" presId="urn:microsoft.com/office/officeart/2005/8/layout/hierarchy1"/>
    <dgm:cxn modelId="{5080F7FC-DAE0-4F68-B57E-B10E9F1CE0DF}" type="presOf" srcId="{75461941-0268-41B9-8924-F93E0246F360}" destId="{D409F9B1-3DA9-40CB-A676-E06B68420F13}" srcOrd="0" destOrd="0" presId="urn:microsoft.com/office/officeart/2005/8/layout/hierarchy1"/>
    <dgm:cxn modelId="{ADF5C4BF-895B-4B11-9A5B-503CA19A53B3}" srcId="{827BBF58-CA94-4903-94CD-F0C60CA74D03}" destId="{E9775F76-9B20-44E3-B8C5-AF71C51614D6}" srcOrd="0" destOrd="0" parTransId="{6ABF33C4-9734-471C-8586-B0166BDF1E67}" sibTransId="{8F2C8E21-B5BE-4D78-9AA4-D1BFF65FEBF4}"/>
    <dgm:cxn modelId="{A9906264-EB80-4A29-8597-F373E6A3C5DC}" srcId="{451E8238-4293-466F-A9F0-8B76297E828A}" destId="{A18A5ADE-78EE-45F4-B08B-179CB1E54F73}" srcOrd="0" destOrd="0" parTransId="{1AC00CBC-ABFE-4AB4-8768-58403CC3339B}" sibTransId="{CC62AA3E-FE40-4892-BE18-D912FFE3FAB0}"/>
    <dgm:cxn modelId="{ED3752FC-0123-4F51-AFDA-87AD5182F54C}" srcId="{A18A5ADE-78EE-45F4-B08B-179CB1E54F73}" destId="{E3E9F374-1AA7-4CCE-A5CD-11EB02B4F454}" srcOrd="1" destOrd="0" parTransId="{88F2C737-D026-4BA8-94EC-0533F3D05A43}" sibTransId="{C12CCB22-2935-4866-9797-89C2DC1DA5FC}"/>
    <dgm:cxn modelId="{7CBE1124-0563-4A38-BFF2-068326BA83D4}" type="presOf" srcId="{C93C2D69-5D05-4965-B227-6E1A726A0271}" destId="{97A97B1E-7140-4792-AF5E-267EC8A909FA}" srcOrd="0" destOrd="0" presId="urn:microsoft.com/office/officeart/2005/8/layout/hierarchy1"/>
    <dgm:cxn modelId="{7074426B-A028-4DA2-8BD1-35014BD30DC0}" type="presOf" srcId="{D271E5A7-14F1-449A-A35D-5B6642896953}" destId="{341BF1A5-0414-43C4-9F6F-A93250CFFB40}" srcOrd="0" destOrd="0" presId="urn:microsoft.com/office/officeart/2005/8/layout/hierarchy1"/>
    <dgm:cxn modelId="{1909B2E7-F3A7-47DF-A0AB-329B9C7FAEEB}" type="presOf" srcId="{A18A5ADE-78EE-45F4-B08B-179CB1E54F73}" destId="{4474FC09-C553-46FE-9052-527814B811D5}" srcOrd="0" destOrd="0" presId="urn:microsoft.com/office/officeart/2005/8/layout/hierarchy1"/>
    <dgm:cxn modelId="{FCB396B0-2170-4A51-81C4-503A2DBEEE26}" type="presOf" srcId="{827BBF58-CA94-4903-94CD-F0C60CA74D03}" destId="{33F54794-CC40-41CE-9C55-BC6A50A04A1A}" srcOrd="0" destOrd="0" presId="urn:microsoft.com/office/officeart/2005/8/layout/hierarchy1"/>
    <dgm:cxn modelId="{154A0C8A-0991-460D-9851-19F7206B51A9}" type="presOf" srcId="{88F2C737-D026-4BA8-94EC-0533F3D05A43}" destId="{F6749117-B7AD-40EB-883E-B4B83C5D2BC7}" srcOrd="0" destOrd="0" presId="urn:microsoft.com/office/officeart/2005/8/layout/hierarchy1"/>
    <dgm:cxn modelId="{1343DFD0-EC63-4391-BEE3-69A224751AD4}" type="presOf" srcId="{E3E9F374-1AA7-4CCE-A5CD-11EB02B4F454}" destId="{6CCA0C43-2F3D-402F-A9A4-3A4B099E21D3}" srcOrd="0" destOrd="0" presId="urn:microsoft.com/office/officeart/2005/8/layout/hierarchy1"/>
    <dgm:cxn modelId="{B96D9918-AE5E-468D-BAB9-736AC49AA83E}" type="presOf" srcId="{E22D6EE4-348B-4592-BE2B-FB9506F51772}" destId="{ABBBFB56-BBD7-424B-97C7-44C58F7DF0FE}" srcOrd="0" destOrd="0" presId="urn:microsoft.com/office/officeart/2005/8/layout/hierarchy1"/>
    <dgm:cxn modelId="{47BDBA21-6B2B-482E-B151-A6BDC5ED3E45}" type="presOf" srcId="{EB00426D-2FA4-446E-83ED-6A2FEABD9D5F}" destId="{497552F6-EA11-45CE-B056-1A9051713F2A}" srcOrd="0" destOrd="0" presId="urn:microsoft.com/office/officeart/2005/8/layout/hierarchy1"/>
    <dgm:cxn modelId="{3EF79A97-FFE8-4215-A943-AE7E80123BDE}" type="presOf" srcId="{D24F729E-0FD9-4BA3-A530-AACE61C6F37A}" destId="{303AE9AC-DA56-40C7-A497-F8C45C3D2B34}" srcOrd="0" destOrd="0" presId="urn:microsoft.com/office/officeart/2005/8/layout/hierarchy1"/>
    <dgm:cxn modelId="{7BC0BF2E-1F7A-4D84-81CB-3C2B809C0B64}" type="presOf" srcId="{6ABF33C4-9734-471C-8586-B0166BDF1E67}" destId="{5EAE8838-9734-4C6F-A86F-2F227C68AAC0}" srcOrd="0" destOrd="0" presId="urn:microsoft.com/office/officeart/2005/8/layout/hierarchy1"/>
    <dgm:cxn modelId="{DB856749-E79A-4FAA-BF07-23288AAA1A1A}" type="presOf" srcId="{451E8238-4293-466F-A9F0-8B76297E828A}" destId="{5190C526-2FBB-4DF0-B852-CC21AFECE872}" srcOrd="0" destOrd="0" presId="urn:microsoft.com/office/officeart/2005/8/layout/hierarchy1"/>
    <dgm:cxn modelId="{189EF00C-6ADD-43DD-B9ED-BF1B601C8999}" type="presOf" srcId="{E81A46CE-9F17-418E-A96F-C223BE51C6DE}" destId="{6FA163F2-0869-42D7-9792-77FA268088D3}" srcOrd="0" destOrd="0" presId="urn:microsoft.com/office/officeart/2005/8/layout/hierarchy1"/>
    <dgm:cxn modelId="{DC4AB7A6-9795-4AEE-8485-5D4D11673DFF}" srcId="{E3E9F374-1AA7-4CCE-A5CD-11EB02B4F454}" destId="{E81A46CE-9F17-418E-A96F-C223BE51C6DE}" srcOrd="0" destOrd="0" parTransId="{D271E5A7-14F1-449A-A35D-5B6642896953}" sibTransId="{2C2A721E-9E2F-4B89-A21D-722BDDFC5CF7}"/>
    <dgm:cxn modelId="{DBF340E1-8370-4E3B-B0BF-5EFDEA1B8B8C}" srcId="{A18A5ADE-78EE-45F4-B08B-179CB1E54F73}" destId="{827BBF58-CA94-4903-94CD-F0C60CA74D03}" srcOrd="0" destOrd="0" parTransId="{75461941-0268-41B9-8924-F93E0246F360}" sibTransId="{29A87B4E-B9D7-4BCE-92BA-D012654CD15F}"/>
    <dgm:cxn modelId="{1CBFBF45-158E-49C5-B29D-267AFDED43D7}" type="presOf" srcId="{E9775F76-9B20-44E3-B8C5-AF71C51614D6}" destId="{F9DC751E-8E94-4C7D-A898-692210C95FEE}" srcOrd="0" destOrd="0" presId="urn:microsoft.com/office/officeart/2005/8/layout/hierarchy1"/>
    <dgm:cxn modelId="{CBEDDFBD-29EC-4D0C-9FC3-7D1C1DA2DD99}" type="presOf" srcId="{2977067D-BF1B-4451-A15F-15F80A729B6B}" destId="{B1F64FF7-E023-4907-B772-ADEA1BD44AFE}" srcOrd="0" destOrd="0" presId="urn:microsoft.com/office/officeart/2005/8/layout/hierarchy1"/>
    <dgm:cxn modelId="{403385DB-2954-458A-988E-1D79C374C317}" type="presParOf" srcId="{5190C526-2FBB-4DF0-B852-CC21AFECE872}" destId="{63165DB7-C542-4A8C-8B84-8685070ACA36}" srcOrd="0" destOrd="0" presId="urn:microsoft.com/office/officeart/2005/8/layout/hierarchy1"/>
    <dgm:cxn modelId="{F25F205B-EB9E-4BFD-BD48-FAD8FF1E8AFD}" type="presParOf" srcId="{63165DB7-C542-4A8C-8B84-8685070ACA36}" destId="{2380FE27-285C-4CF9-8249-801DC419233E}" srcOrd="0" destOrd="0" presId="urn:microsoft.com/office/officeart/2005/8/layout/hierarchy1"/>
    <dgm:cxn modelId="{98D042A7-74D3-4352-A707-2426A646A6AC}" type="presParOf" srcId="{2380FE27-285C-4CF9-8249-801DC419233E}" destId="{37ED9BA4-7B73-4A2E-AF66-656EEA9D5BCE}" srcOrd="0" destOrd="0" presId="urn:microsoft.com/office/officeart/2005/8/layout/hierarchy1"/>
    <dgm:cxn modelId="{63B3BCAF-C873-4B8E-ADB8-574E0277E7C8}" type="presParOf" srcId="{2380FE27-285C-4CF9-8249-801DC419233E}" destId="{4474FC09-C553-46FE-9052-527814B811D5}" srcOrd="1" destOrd="0" presId="urn:microsoft.com/office/officeart/2005/8/layout/hierarchy1"/>
    <dgm:cxn modelId="{793147D2-E62D-4CF7-AADF-264B809C0FC4}" type="presParOf" srcId="{63165DB7-C542-4A8C-8B84-8685070ACA36}" destId="{7E05B70C-621C-4A83-B518-6D488EAA48DF}" srcOrd="1" destOrd="0" presId="urn:microsoft.com/office/officeart/2005/8/layout/hierarchy1"/>
    <dgm:cxn modelId="{3004C1DB-C691-4F92-B3E4-B46031C6C7EA}" type="presParOf" srcId="{7E05B70C-621C-4A83-B518-6D488EAA48DF}" destId="{D409F9B1-3DA9-40CB-A676-E06B68420F13}" srcOrd="0" destOrd="0" presId="urn:microsoft.com/office/officeart/2005/8/layout/hierarchy1"/>
    <dgm:cxn modelId="{0FCD2122-55FD-40DD-B8A7-4DD44B54ABC6}" type="presParOf" srcId="{7E05B70C-621C-4A83-B518-6D488EAA48DF}" destId="{DB9AE9BB-5565-4EC0-8299-14199B9B4BF8}" srcOrd="1" destOrd="0" presId="urn:microsoft.com/office/officeart/2005/8/layout/hierarchy1"/>
    <dgm:cxn modelId="{DAAA6869-A9B9-46C8-8AB3-6471D146603C}" type="presParOf" srcId="{DB9AE9BB-5565-4EC0-8299-14199B9B4BF8}" destId="{644B0F7D-D7AD-4E36-8E5C-12F8E09FBD52}" srcOrd="0" destOrd="0" presId="urn:microsoft.com/office/officeart/2005/8/layout/hierarchy1"/>
    <dgm:cxn modelId="{0F0BE735-2F54-4A93-8F54-78FC16C88D8E}" type="presParOf" srcId="{644B0F7D-D7AD-4E36-8E5C-12F8E09FBD52}" destId="{57BC542F-AF87-4066-9694-7009F6A26848}" srcOrd="0" destOrd="0" presId="urn:microsoft.com/office/officeart/2005/8/layout/hierarchy1"/>
    <dgm:cxn modelId="{5EAF1F60-DE8D-407C-8CE6-A9C2CB444D0B}" type="presParOf" srcId="{644B0F7D-D7AD-4E36-8E5C-12F8E09FBD52}" destId="{33F54794-CC40-41CE-9C55-BC6A50A04A1A}" srcOrd="1" destOrd="0" presId="urn:microsoft.com/office/officeart/2005/8/layout/hierarchy1"/>
    <dgm:cxn modelId="{1BB11A55-81FE-462C-91E3-3E16D7842601}" type="presParOf" srcId="{DB9AE9BB-5565-4EC0-8299-14199B9B4BF8}" destId="{2BCC4A00-E69F-4E16-A41C-E15C3144A6E0}" srcOrd="1" destOrd="0" presId="urn:microsoft.com/office/officeart/2005/8/layout/hierarchy1"/>
    <dgm:cxn modelId="{1C4FED19-F62D-418D-B976-835A2158D921}" type="presParOf" srcId="{2BCC4A00-E69F-4E16-A41C-E15C3144A6E0}" destId="{5EAE8838-9734-4C6F-A86F-2F227C68AAC0}" srcOrd="0" destOrd="0" presId="urn:microsoft.com/office/officeart/2005/8/layout/hierarchy1"/>
    <dgm:cxn modelId="{54F5300E-E8E0-45D1-A1AC-DAA0E7998415}" type="presParOf" srcId="{2BCC4A00-E69F-4E16-A41C-E15C3144A6E0}" destId="{193B089D-CAE9-446F-AB91-D20B1A1CF105}" srcOrd="1" destOrd="0" presId="urn:microsoft.com/office/officeart/2005/8/layout/hierarchy1"/>
    <dgm:cxn modelId="{B1AAACCE-D4EE-455C-B06C-5E93D9490F2B}" type="presParOf" srcId="{193B089D-CAE9-446F-AB91-D20B1A1CF105}" destId="{3AA972D2-E6A3-45D6-9A06-EBDDD4B9952E}" srcOrd="0" destOrd="0" presId="urn:microsoft.com/office/officeart/2005/8/layout/hierarchy1"/>
    <dgm:cxn modelId="{BDE3A471-95D7-4FBF-81C5-21972E83BDF5}" type="presParOf" srcId="{3AA972D2-E6A3-45D6-9A06-EBDDD4B9952E}" destId="{D299CF4C-5251-4EA7-B9FD-1C1CD6FF045D}" srcOrd="0" destOrd="0" presId="urn:microsoft.com/office/officeart/2005/8/layout/hierarchy1"/>
    <dgm:cxn modelId="{CD5200A8-A0E9-44DC-988A-3B1A195C6FCC}" type="presParOf" srcId="{3AA972D2-E6A3-45D6-9A06-EBDDD4B9952E}" destId="{F9DC751E-8E94-4C7D-A898-692210C95FEE}" srcOrd="1" destOrd="0" presId="urn:microsoft.com/office/officeart/2005/8/layout/hierarchy1"/>
    <dgm:cxn modelId="{D2B44810-C3CE-49E4-A74F-CE44957F5008}" type="presParOf" srcId="{193B089D-CAE9-446F-AB91-D20B1A1CF105}" destId="{5CAC58AB-68EB-4F5C-86A8-A68C000AF714}" srcOrd="1" destOrd="0" presId="urn:microsoft.com/office/officeart/2005/8/layout/hierarchy1"/>
    <dgm:cxn modelId="{C21D953D-32A7-4B73-99EC-99F30127A6C3}" type="presParOf" srcId="{2BCC4A00-E69F-4E16-A41C-E15C3144A6E0}" destId="{97A97B1E-7140-4792-AF5E-267EC8A909FA}" srcOrd="2" destOrd="0" presId="urn:microsoft.com/office/officeart/2005/8/layout/hierarchy1"/>
    <dgm:cxn modelId="{4AE23D8F-6FA6-4AC4-9124-A84B752E58A6}" type="presParOf" srcId="{2BCC4A00-E69F-4E16-A41C-E15C3144A6E0}" destId="{591C1E40-FA32-4B52-AC19-CE87286D6776}" srcOrd="3" destOrd="0" presId="urn:microsoft.com/office/officeart/2005/8/layout/hierarchy1"/>
    <dgm:cxn modelId="{1CF6E721-6821-4E6F-99E0-7F4454BE6F42}" type="presParOf" srcId="{591C1E40-FA32-4B52-AC19-CE87286D6776}" destId="{A6D38A9D-B6E9-4E63-AAC2-6ECB5CA14433}" srcOrd="0" destOrd="0" presId="urn:microsoft.com/office/officeart/2005/8/layout/hierarchy1"/>
    <dgm:cxn modelId="{93CF0203-ED99-43C1-AA40-3AD7BE1A6E4D}" type="presParOf" srcId="{A6D38A9D-B6E9-4E63-AAC2-6ECB5CA14433}" destId="{6B239D37-D810-49CB-A2C4-C11EC0559EB1}" srcOrd="0" destOrd="0" presId="urn:microsoft.com/office/officeart/2005/8/layout/hierarchy1"/>
    <dgm:cxn modelId="{FA93EFA3-E5D1-4B47-9A93-36AE55180C37}" type="presParOf" srcId="{A6D38A9D-B6E9-4E63-AAC2-6ECB5CA14433}" destId="{ABBBFB56-BBD7-424B-97C7-44C58F7DF0FE}" srcOrd="1" destOrd="0" presId="urn:microsoft.com/office/officeart/2005/8/layout/hierarchy1"/>
    <dgm:cxn modelId="{FE1350F1-D14D-4F2F-8E98-A248D5570F2F}" type="presParOf" srcId="{591C1E40-FA32-4B52-AC19-CE87286D6776}" destId="{3AE19D2B-1267-4D8E-82D0-16F4C1145226}" srcOrd="1" destOrd="0" presId="urn:microsoft.com/office/officeart/2005/8/layout/hierarchy1"/>
    <dgm:cxn modelId="{5E1F9FEB-4CA2-467E-8EEE-535EF83026D9}" type="presParOf" srcId="{2BCC4A00-E69F-4E16-A41C-E15C3144A6E0}" destId="{9F78628F-21C1-48D9-9C14-CD06E8F89859}" srcOrd="4" destOrd="0" presId="urn:microsoft.com/office/officeart/2005/8/layout/hierarchy1"/>
    <dgm:cxn modelId="{B10A90F7-546B-45C9-A369-327AB590AE93}" type="presParOf" srcId="{2BCC4A00-E69F-4E16-A41C-E15C3144A6E0}" destId="{579F5448-DF9F-4235-93DC-BD0137BE6172}" srcOrd="5" destOrd="0" presId="urn:microsoft.com/office/officeart/2005/8/layout/hierarchy1"/>
    <dgm:cxn modelId="{37DCBDF8-9C87-46BA-8BE7-BCF456B21DB6}" type="presParOf" srcId="{579F5448-DF9F-4235-93DC-BD0137BE6172}" destId="{E5D07796-2550-49D1-91D4-5F8663AB13E5}" srcOrd="0" destOrd="0" presId="urn:microsoft.com/office/officeart/2005/8/layout/hierarchy1"/>
    <dgm:cxn modelId="{47930557-26A6-47CE-8B52-C9443E5EBADA}" type="presParOf" srcId="{E5D07796-2550-49D1-91D4-5F8663AB13E5}" destId="{E59D5279-BC34-448B-9DF9-EC7029ADFA38}" srcOrd="0" destOrd="0" presId="urn:microsoft.com/office/officeart/2005/8/layout/hierarchy1"/>
    <dgm:cxn modelId="{89D5FA72-DA00-4826-9C5D-594A8806C145}" type="presParOf" srcId="{E5D07796-2550-49D1-91D4-5F8663AB13E5}" destId="{B1F64FF7-E023-4907-B772-ADEA1BD44AFE}" srcOrd="1" destOrd="0" presId="urn:microsoft.com/office/officeart/2005/8/layout/hierarchy1"/>
    <dgm:cxn modelId="{D793A22B-9A97-4D30-8944-7F5E050FF24D}" type="presParOf" srcId="{579F5448-DF9F-4235-93DC-BD0137BE6172}" destId="{209D1826-954E-451F-AFC7-F48782626957}" srcOrd="1" destOrd="0" presId="urn:microsoft.com/office/officeart/2005/8/layout/hierarchy1"/>
    <dgm:cxn modelId="{EC2FA846-9ECE-44DF-9B5F-0D8FFB8937EE}" type="presParOf" srcId="{7E05B70C-621C-4A83-B518-6D488EAA48DF}" destId="{F6749117-B7AD-40EB-883E-B4B83C5D2BC7}" srcOrd="2" destOrd="0" presId="urn:microsoft.com/office/officeart/2005/8/layout/hierarchy1"/>
    <dgm:cxn modelId="{233632B7-4AD6-45D6-BF88-C924637B1775}" type="presParOf" srcId="{7E05B70C-621C-4A83-B518-6D488EAA48DF}" destId="{7943FFCA-3EC3-44F5-876B-C7246317D8F2}" srcOrd="3" destOrd="0" presId="urn:microsoft.com/office/officeart/2005/8/layout/hierarchy1"/>
    <dgm:cxn modelId="{B17E36C9-D1CA-42B9-93EA-115D8E32DC2A}" type="presParOf" srcId="{7943FFCA-3EC3-44F5-876B-C7246317D8F2}" destId="{B1BA8C80-8AAB-4EFE-94A4-CB96CC5C434B}" srcOrd="0" destOrd="0" presId="urn:microsoft.com/office/officeart/2005/8/layout/hierarchy1"/>
    <dgm:cxn modelId="{3DFF677F-2533-422E-AB05-5F210F4237BC}" type="presParOf" srcId="{B1BA8C80-8AAB-4EFE-94A4-CB96CC5C434B}" destId="{A5135406-8589-4F0B-8704-4BF0CE84C2AA}" srcOrd="0" destOrd="0" presId="urn:microsoft.com/office/officeart/2005/8/layout/hierarchy1"/>
    <dgm:cxn modelId="{65435EF4-4142-4B08-8E28-5C2B3DBAF8A4}" type="presParOf" srcId="{B1BA8C80-8AAB-4EFE-94A4-CB96CC5C434B}" destId="{6CCA0C43-2F3D-402F-A9A4-3A4B099E21D3}" srcOrd="1" destOrd="0" presId="urn:microsoft.com/office/officeart/2005/8/layout/hierarchy1"/>
    <dgm:cxn modelId="{B1EB5A4E-0818-493C-883A-294F71BB0B15}" type="presParOf" srcId="{7943FFCA-3EC3-44F5-876B-C7246317D8F2}" destId="{3754DE89-B05A-4650-8415-3FB29D2365A7}" srcOrd="1" destOrd="0" presId="urn:microsoft.com/office/officeart/2005/8/layout/hierarchy1"/>
    <dgm:cxn modelId="{F3D522DE-563D-4491-95A1-0904F847A249}" type="presParOf" srcId="{3754DE89-B05A-4650-8415-3FB29D2365A7}" destId="{341BF1A5-0414-43C4-9F6F-A93250CFFB40}" srcOrd="0" destOrd="0" presId="urn:microsoft.com/office/officeart/2005/8/layout/hierarchy1"/>
    <dgm:cxn modelId="{397A5594-E2A3-4CD5-8491-BAEDA8CCC761}" type="presParOf" srcId="{3754DE89-B05A-4650-8415-3FB29D2365A7}" destId="{63AC0C73-68F9-4302-BF11-AFF3425E2A12}" srcOrd="1" destOrd="0" presId="urn:microsoft.com/office/officeart/2005/8/layout/hierarchy1"/>
    <dgm:cxn modelId="{C0DEE62F-AE63-4066-B924-3D53248D8EBA}" type="presParOf" srcId="{63AC0C73-68F9-4302-BF11-AFF3425E2A12}" destId="{C036E282-E67B-4D0A-9032-0D6F0F89F324}" srcOrd="0" destOrd="0" presId="urn:microsoft.com/office/officeart/2005/8/layout/hierarchy1"/>
    <dgm:cxn modelId="{8330FC1D-926B-493D-9673-A00C59C63588}" type="presParOf" srcId="{C036E282-E67B-4D0A-9032-0D6F0F89F324}" destId="{58A57D7F-BE9B-4B25-ADE3-2E5CD74D08C3}" srcOrd="0" destOrd="0" presId="urn:microsoft.com/office/officeart/2005/8/layout/hierarchy1"/>
    <dgm:cxn modelId="{81B696E8-6AA7-45A2-A79A-D097A7D58BE0}" type="presParOf" srcId="{C036E282-E67B-4D0A-9032-0D6F0F89F324}" destId="{6FA163F2-0869-42D7-9792-77FA268088D3}" srcOrd="1" destOrd="0" presId="urn:microsoft.com/office/officeart/2005/8/layout/hierarchy1"/>
    <dgm:cxn modelId="{075DE93F-D05E-4171-8463-E8D22C99D4CA}" type="presParOf" srcId="{63AC0C73-68F9-4302-BF11-AFF3425E2A12}" destId="{C597834F-2564-4D8B-B41B-AA7DA1CBE374}" srcOrd="1" destOrd="0" presId="urn:microsoft.com/office/officeart/2005/8/layout/hierarchy1"/>
    <dgm:cxn modelId="{6A171132-46B7-47CB-B933-5C6390DC91F5}" type="presParOf" srcId="{3754DE89-B05A-4650-8415-3FB29D2365A7}" destId="{0F971055-9584-4329-B7C7-6E85A5FA79EA}" srcOrd="2" destOrd="0" presId="urn:microsoft.com/office/officeart/2005/8/layout/hierarchy1"/>
    <dgm:cxn modelId="{2825AFF7-5A77-4FDE-B8CD-B060C27CD185}" type="presParOf" srcId="{3754DE89-B05A-4650-8415-3FB29D2365A7}" destId="{A4CFC352-BD7B-420C-AD5F-B62FA607D648}" srcOrd="3" destOrd="0" presId="urn:microsoft.com/office/officeart/2005/8/layout/hierarchy1"/>
    <dgm:cxn modelId="{4F804D76-2D9B-44EA-B6E6-4F384848F545}" type="presParOf" srcId="{A4CFC352-BD7B-420C-AD5F-B62FA607D648}" destId="{B8360ACA-39D8-42F6-A995-B18EF15DAE70}" srcOrd="0" destOrd="0" presId="urn:microsoft.com/office/officeart/2005/8/layout/hierarchy1"/>
    <dgm:cxn modelId="{E48E8EEA-3C48-4CC5-99A2-0E3C8834202A}" type="presParOf" srcId="{B8360ACA-39D8-42F6-A995-B18EF15DAE70}" destId="{80733DAC-F308-481C-B946-B974CD7468BC}" srcOrd="0" destOrd="0" presId="urn:microsoft.com/office/officeart/2005/8/layout/hierarchy1"/>
    <dgm:cxn modelId="{7A447186-2CC4-4DDD-A202-1A272A8179AE}" type="presParOf" srcId="{B8360ACA-39D8-42F6-A995-B18EF15DAE70}" destId="{C2CFBC57-8CE3-4BBC-B891-0F369481FAD0}" srcOrd="1" destOrd="0" presId="urn:microsoft.com/office/officeart/2005/8/layout/hierarchy1"/>
    <dgm:cxn modelId="{F55C6C34-15DD-4D07-AC93-58C73E65C033}" type="presParOf" srcId="{A4CFC352-BD7B-420C-AD5F-B62FA607D648}" destId="{3AFDD2BF-6369-484F-84B3-DEF2B2219809}" srcOrd="1" destOrd="0" presId="urn:microsoft.com/office/officeart/2005/8/layout/hierarchy1"/>
    <dgm:cxn modelId="{B0ABB443-6E66-4772-8D8E-84BC7A7A7C4E}" type="presParOf" srcId="{3754DE89-B05A-4650-8415-3FB29D2365A7}" destId="{497552F6-EA11-45CE-B056-1A9051713F2A}" srcOrd="4" destOrd="0" presId="urn:microsoft.com/office/officeart/2005/8/layout/hierarchy1"/>
    <dgm:cxn modelId="{0BF52FE4-47A8-47D1-BFCC-3495AABF97F2}" type="presParOf" srcId="{3754DE89-B05A-4650-8415-3FB29D2365A7}" destId="{1685A265-259A-404E-BF64-C8F9CB271B2E}" srcOrd="5" destOrd="0" presId="urn:microsoft.com/office/officeart/2005/8/layout/hierarchy1"/>
    <dgm:cxn modelId="{70C2154E-47F3-486A-B1BA-3A53955DFBD4}" type="presParOf" srcId="{1685A265-259A-404E-BF64-C8F9CB271B2E}" destId="{D1AA78DF-93F1-44C4-AF16-16A3F327083F}" srcOrd="0" destOrd="0" presId="urn:microsoft.com/office/officeart/2005/8/layout/hierarchy1"/>
    <dgm:cxn modelId="{93BC2F78-ACDF-4FDF-8535-F923F2252CA4}" type="presParOf" srcId="{D1AA78DF-93F1-44C4-AF16-16A3F327083F}" destId="{0DB6BFC3-6443-487A-B933-DFA2B0648BE3}" srcOrd="0" destOrd="0" presId="urn:microsoft.com/office/officeart/2005/8/layout/hierarchy1"/>
    <dgm:cxn modelId="{4AD740C0-B36A-4F4D-84A0-DA866C4474B7}" type="presParOf" srcId="{D1AA78DF-93F1-44C4-AF16-16A3F327083F}" destId="{303AE9AC-DA56-40C7-A497-F8C45C3D2B34}" srcOrd="1" destOrd="0" presId="urn:microsoft.com/office/officeart/2005/8/layout/hierarchy1"/>
    <dgm:cxn modelId="{13819663-ABCD-4670-AE5F-E550FAF3BB40}" type="presParOf" srcId="{1685A265-259A-404E-BF64-C8F9CB271B2E}" destId="{EE882B25-D33C-4EA3-8651-2C6D43CA833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283" cy="496570"/>
          </a:xfrm>
          <a:prstGeom prst="rect">
            <a:avLst/>
          </a:prstGeom>
        </p:spPr>
        <p:txBody>
          <a:bodyPr vert="horz" lIns="94768" tIns="47384" rIns="94768" bIns="47384" rtlCol="0"/>
          <a:lstStyle>
            <a:lvl1pPr algn="l">
              <a:defRPr sz="1200"/>
            </a:lvl1pPr>
          </a:lstStyle>
          <a:p>
            <a:endParaRPr lang="en-NZ"/>
          </a:p>
        </p:txBody>
      </p:sp>
      <p:sp>
        <p:nvSpPr>
          <p:cNvPr id="3" name="Date Placeholder 2"/>
          <p:cNvSpPr>
            <a:spLocks noGrp="1"/>
          </p:cNvSpPr>
          <p:nvPr>
            <p:ph type="dt" idx="1"/>
          </p:nvPr>
        </p:nvSpPr>
        <p:spPr>
          <a:xfrm>
            <a:off x="3848647" y="1"/>
            <a:ext cx="2944283" cy="496570"/>
          </a:xfrm>
          <a:prstGeom prst="rect">
            <a:avLst/>
          </a:prstGeom>
        </p:spPr>
        <p:txBody>
          <a:bodyPr vert="horz" lIns="94768" tIns="47384" rIns="94768" bIns="47384" rtlCol="0"/>
          <a:lstStyle>
            <a:lvl1pPr algn="r">
              <a:defRPr sz="1200"/>
            </a:lvl1pPr>
          </a:lstStyle>
          <a:p>
            <a:fld id="{DF87118E-F95A-4CE2-8373-9C056DF30DBD}" type="datetimeFigureOut">
              <a:rPr lang="en-NZ" smtClean="0"/>
              <a:t>31/01/2016</a:t>
            </a:fld>
            <a:endParaRPr lang="en-NZ"/>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4768" tIns="47384" rIns="94768" bIns="47384" rtlCol="0" anchor="ctr"/>
          <a:lstStyle/>
          <a:p>
            <a:endParaRPr lang="en-NZ"/>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2" y="9433107"/>
            <a:ext cx="2944283" cy="496570"/>
          </a:xfrm>
          <a:prstGeom prst="rect">
            <a:avLst/>
          </a:prstGeom>
        </p:spPr>
        <p:txBody>
          <a:bodyPr vert="horz" lIns="94768" tIns="47384" rIns="94768" bIns="47384" rtlCol="0" anchor="b"/>
          <a:lstStyle>
            <a:lvl1pPr algn="l">
              <a:defRPr sz="1200"/>
            </a:lvl1pPr>
          </a:lstStyle>
          <a:p>
            <a:endParaRPr lang="en-NZ"/>
          </a:p>
        </p:txBody>
      </p:sp>
      <p:sp>
        <p:nvSpPr>
          <p:cNvPr id="7" name="Slide Number Placeholder 6"/>
          <p:cNvSpPr>
            <a:spLocks noGrp="1"/>
          </p:cNvSpPr>
          <p:nvPr>
            <p:ph type="sldNum" sz="quarter" idx="5"/>
          </p:nvPr>
        </p:nvSpPr>
        <p:spPr>
          <a:xfrm>
            <a:off x="3848647" y="9433107"/>
            <a:ext cx="2944283" cy="496570"/>
          </a:xfrm>
          <a:prstGeom prst="rect">
            <a:avLst/>
          </a:prstGeom>
        </p:spPr>
        <p:txBody>
          <a:bodyPr vert="horz" lIns="94768" tIns="47384" rIns="94768" bIns="47384"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A1EBA5-B23D-48A2-8252-FF5ED3AA11DE}" type="slidenum">
              <a:rPr lang="en-NZ" smtClean="0"/>
              <a:t>21</a:t>
            </a:fld>
            <a:endParaRPr lang="en-NZ"/>
          </a:p>
        </p:txBody>
      </p:sp>
    </p:spTree>
    <p:extLst>
      <p:ext uri="{BB962C8B-B14F-4D97-AF65-F5344CB8AC3E}">
        <p14:creationId xmlns:p14="http://schemas.microsoft.com/office/powerpoint/2010/main" val="268019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A1EBA5-B23D-48A2-8252-FF5ED3AA11DE}" type="slidenum">
              <a:rPr lang="en-NZ" smtClean="0"/>
              <a:t>53</a:t>
            </a:fld>
            <a:endParaRPr lang="en-NZ" dirty="0"/>
          </a:p>
        </p:txBody>
      </p:sp>
    </p:spTree>
    <p:extLst>
      <p:ext uri="{BB962C8B-B14F-4D97-AF65-F5344CB8AC3E}">
        <p14:creationId xmlns:p14="http://schemas.microsoft.com/office/powerpoint/2010/main" val="21654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A1EBA5-B23D-48A2-8252-FF5ED3AA11DE}" type="slidenum">
              <a:rPr lang="en-NZ" smtClean="0"/>
              <a:t>54</a:t>
            </a:fld>
            <a:endParaRPr lang="en-NZ" dirty="0"/>
          </a:p>
        </p:txBody>
      </p:sp>
    </p:spTree>
    <p:extLst>
      <p:ext uri="{BB962C8B-B14F-4D97-AF65-F5344CB8AC3E}">
        <p14:creationId xmlns:p14="http://schemas.microsoft.com/office/powerpoint/2010/main" val="245552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E2A75C-004F-4624-92D8-097790CD66BC}" type="datetime1">
              <a:rPr lang="en-NZ" smtClean="0"/>
              <a:t>31/01/2016</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E4590-2BEC-4302-9BC0-34F4AAC5B941}" type="datetime1">
              <a:rPr lang="en-NZ" smtClean="0"/>
              <a:t>31/01/2016</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7770AB8-A0E8-4D72-85DE-093AF063D025}" type="datetime1">
              <a:rPr lang="en-NZ" smtClean="0"/>
              <a:t>31/01/2016</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B3B90-3FAF-48C0-B470-7E0B3972D130}" type="datetime1">
              <a:rPr lang="en-NZ" smtClean="0"/>
              <a:t>31/01/2016</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E296D-D464-41C6-A425-56031DB377C7}" type="datetime1">
              <a:rPr lang="en-NZ" smtClean="0"/>
              <a:t>31/01/2016</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3B4108B-5817-41F8-98AE-B5733FD8405B}" type="datetime1">
              <a:rPr lang="en-NZ" smtClean="0"/>
              <a:t>31/01/2016</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950F86-6032-447F-9E5F-B6536D2B96FE}" type="datetime1">
              <a:rPr lang="en-NZ" smtClean="0"/>
              <a:t>31/01/2016</a:t>
            </a:fld>
            <a:endParaRPr lang="en-NZ"/>
          </a:p>
        </p:txBody>
      </p:sp>
      <p:sp>
        <p:nvSpPr>
          <p:cNvPr id="8" name="Footer Placeholder 7"/>
          <p:cNvSpPr>
            <a:spLocks noGrp="1"/>
          </p:cNvSpPr>
          <p:nvPr>
            <p:ph type="ftr" sz="quarter" idx="11"/>
          </p:nvPr>
        </p:nvSpPr>
        <p:spPr/>
        <p:txBody>
          <a:bodyPr/>
          <a:lstStyle/>
          <a:p>
            <a:r>
              <a:rPr lang="en-NZ" smtClean="0"/>
              <a:t>GZ Science Resources 2014</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4036-A45D-49F2-9C22-A8A77912ADCB}" type="datetime1">
              <a:rPr lang="en-NZ" smtClean="0"/>
              <a:t>31/01/2016</a:t>
            </a:fld>
            <a:endParaRPr lang="en-NZ"/>
          </a:p>
        </p:txBody>
      </p:sp>
      <p:sp>
        <p:nvSpPr>
          <p:cNvPr id="4" name="Footer Placeholder 3"/>
          <p:cNvSpPr>
            <a:spLocks noGrp="1"/>
          </p:cNvSpPr>
          <p:nvPr>
            <p:ph type="ftr" sz="quarter" idx="11"/>
          </p:nvPr>
        </p:nvSpPr>
        <p:spPr/>
        <p:txBody>
          <a:bodyPr/>
          <a:lstStyle/>
          <a:p>
            <a:r>
              <a:rPr lang="en-NZ" smtClean="0"/>
              <a:t>GZ Science Resources 2014</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C0C6EB-9CF3-429A-A325-3AC84A393F94}" type="datetime1">
              <a:rPr lang="en-NZ" smtClean="0"/>
              <a:t>31/01/2016</a:t>
            </a:fld>
            <a:endParaRPr lang="en-NZ"/>
          </a:p>
        </p:txBody>
      </p:sp>
      <p:sp>
        <p:nvSpPr>
          <p:cNvPr id="3" name="Footer Placeholder 2"/>
          <p:cNvSpPr>
            <a:spLocks noGrp="1"/>
          </p:cNvSpPr>
          <p:nvPr>
            <p:ph type="ftr" sz="quarter" idx="11"/>
          </p:nvPr>
        </p:nvSpPr>
        <p:spPr/>
        <p:txBody>
          <a:bodyPr/>
          <a:lstStyle/>
          <a:p>
            <a:r>
              <a:rPr lang="en-NZ" smtClean="0"/>
              <a:t>GZ Science Resources 2014</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46C2B1-9FE1-4F39-928B-205E9EE8F3AD}" type="datetime1">
              <a:rPr lang="en-NZ" smtClean="0"/>
              <a:t>31/01/2016</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02724-50F1-4D44-A047-5010FF4E8050}" type="datetime1">
              <a:rPr lang="en-NZ" smtClean="0"/>
              <a:t>31/01/2016</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55BA81A-336C-47A3-B74F-A0D82FD67523}" type="datetime1">
              <a:rPr lang="en-NZ" smtClean="0"/>
              <a:t>31/01/2016</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GZ Science Resources 2014</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9.gif"/></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2.jpeg"/><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cdn.wonderfulengineering.com/wp-content/uploads/2013/12/2013-09-F1-Car-Motion-Wallpaper-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717"/>
          <a:stretch/>
        </p:blipFill>
        <p:spPr bwMode="auto">
          <a:xfrm>
            <a:off x="-36512" y="0"/>
            <a:ext cx="917855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7008440" y="6492875"/>
            <a:ext cx="2133600" cy="365125"/>
          </a:xfrm>
        </p:spPr>
        <p:txBody>
          <a:bodyPr/>
          <a:lstStyle/>
          <a:p>
            <a:fld id="{A9733634-C35B-4CB9-8287-D9279767473E}" type="slidenum">
              <a:rPr lang="en-NZ" smtClean="0"/>
              <a:t>1</a:t>
            </a:fld>
            <a:endParaRPr lang="en-NZ"/>
          </a:p>
        </p:txBody>
      </p:sp>
      <p:sp>
        <p:nvSpPr>
          <p:cNvPr id="6" name="TextBox 5"/>
          <p:cNvSpPr txBox="1"/>
          <p:nvPr/>
        </p:nvSpPr>
        <p:spPr>
          <a:xfrm>
            <a:off x="-37336" y="5026650"/>
            <a:ext cx="9144000" cy="1446550"/>
          </a:xfrm>
          <a:prstGeom prst="rect">
            <a:avLst/>
          </a:prstGeom>
          <a:gradFill flip="none" rotWithShape="1">
            <a:gsLst>
              <a:gs pos="0">
                <a:schemeClr val="bg2">
                  <a:lumMod val="50000"/>
                </a:schemeClr>
              </a:gs>
              <a:gs pos="100000">
                <a:schemeClr val="tx2">
                  <a:lumMod val="40000"/>
                  <a:lumOff val="60000"/>
                </a:schemeClr>
              </a:gs>
              <a:gs pos="100000">
                <a:schemeClr val="accent1">
                  <a:lumMod val="20000"/>
                  <a:lumOff val="80000"/>
                </a:schemeClr>
              </a:gs>
              <a:gs pos="44000">
                <a:schemeClr val="bg2">
                  <a:lumMod val="60000"/>
                  <a:lumOff val="40000"/>
                </a:schemeClr>
              </a:gs>
              <a:gs pos="100000">
                <a:schemeClr val="accent2">
                  <a:lumMod val="60000"/>
                  <a:lumOff val="40000"/>
                </a:schemeClr>
              </a:gs>
            </a:gsLst>
            <a:lin ang="16200000" scaled="0"/>
            <a:tileRect/>
          </a:gradFill>
          <a:ln w="28575">
            <a:solidFill>
              <a:schemeClr val="tx1"/>
            </a:solidFill>
          </a:ln>
        </p:spPr>
        <p:txBody>
          <a:bodyPr wrap="square" rtlCol="0">
            <a:spAutoFit/>
          </a:bodyPr>
          <a:lstStyle/>
          <a:p>
            <a:pPr algn="ctr"/>
            <a:r>
              <a:rPr lang="en-NZ" sz="4400" b="1" dirty="0" smtClean="0">
                <a:latin typeface="Century Gothic" panose="020B0502020202020204" pitchFamily="34" charset="0"/>
              </a:rPr>
              <a:t>Force and Motion</a:t>
            </a:r>
          </a:p>
          <a:p>
            <a:pPr algn="ctr"/>
            <a:r>
              <a:rPr lang="en-NZ" sz="4400" dirty="0" smtClean="0">
                <a:latin typeface="Century Gothic" panose="020B0502020202020204" pitchFamily="34" charset="0"/>
              </a:rPr>
              <a:t>Junior Science</a:t>
            </a:r>
          </a:p>
        </p:txBody>
      </p:sp>
      <p:sp>
        <p:nvSpPr>
          <p:cNvPr id="4" name="AutoShape 4" descr="http://static.ddmcdn.com/gif/0-optical-illusions-pulsing-burst-670.jpg"/>
          <p:cNvSpPr>
            <a:spLocks noChangeAspect="1" noChangeArrowheads="1"/>
          </p:cNvSpPr>
          <p:nvPr/>
        </p:nvSpPr>
        <p:spPr bwMode="auto">
          <a:xfrm>
            <a:off x="155575" y="-1485900"/>
            <a:ext cx="472440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597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378" y="22161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Four Fundamental Forces</a:t>
            </a:r>
            <a:endParaRPr lang="en-NZ" sz="2000" b="1" dirty="0"/>
          </a:p>
        </p:txBody>
      </p:sp>
      <p:sp>
        <p:nvSpPr>
          <p:cNvPr id="7" name="TextBox 6"/>
          <p:cNvSpPr txBox="1"/>
          <p:nvPr/>
        </p:nvSpPr>
        <p:spPr>
          <a:xfrm>
            <a:off x="155578" y="129281"/>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2a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460432" y="6335474"/>
            <a:ext cx="617223" cy="522526"/>
          </a:xfrm>
          <a:prstGeom prst="rect">
            <a:avLst/>
          </a:prstGeom>
        </p:spPr>
      </p:pic>
      <p:sp>
        <p:nvSpPr>
          <p:cNvPr id="9" name="AutoShape 16" descr="data:image/png;base64,iVBORw0KGgoAAAANSUhEUgAAAVcAAACTCAMAAAAN4ao8AAABC1BMVEX//////wAAAAD/AACAAIDg4OC5ubkREQDi4gB4AHjv7++ampr19fXi0+Ls5OzJycl7e3uUlAD/cQD/XQDBwcHZ2dndzd3/XV3/cXHo6OiHh4f/k5OysrI9PT2NOY1mZmYzMzNdXV1zc3PSvNIcHByFhYWpqamRkZFMTEyfn58pKSnlAADWAAA6OjoVFRVgYGD/wcGXUZf/tbWmpgD/Njb/7+/s7AD/h4dKSkr/RkayRQAzMwBNTQC3twDKygAAABZCQgDtLS0ZGQBsbAAoKAAmJjL/LCyamgD/3Nz/q6u8vADW1gBhAAAvLz4qAAD/fHyqUwDjNjaodKiKMIqiaKKdXp3/0tKRQ5GDgwAunR+ZAAAHkklEQVR4nO2d6XraRhRAlUuEbWkckVZKIwJhCUhAC6Rp7DhtlrZpmrVbkjZ5/yfprJJAYrHRgBD3/LFGm8fnu5oNfGUYCIKsCfF9Py7NFLLwfUtvfcqCCwCuKoS0kOXN9+ReAtDfUsX2HOZ1ILetyQKvHQjFBnpdFxcmYxWwQxhke22BLbcsn2yrZvuNC72qCtjRpLrI63CrlSoBNF7JGDy22YDQi7w2pgAXQx6cfnABrYBi0t1DUxw3az2AmicK/jCg0d6ESQ17NQltX6nQDtscgeVIr1YbYMJaWyaO7hQE7JwGv8ymRXZctLb0jIbcsWI8cTAwr0YbHMOoUknSK2nCgMal1eWeLHcAXdd1qz47s8quCoD7rU5Eh8bM9+kFZhOmu/xjCgT1SqgmGrBNMJXXANqie5pCi/2I21fhlfRk2DoiQB0R2Hxjy/UvKtwrGYHpQM1QXpvskWc47GhyPCC8NmAkywMesJFOfwLmNmtfXLhX2lx2O8yI8Oqr8GOBSVuIlNcadGU55GOJyKvVQ68C4ZXNCNgTL7zGowLqkT3w816jeQJtMSYGes1AeGUzWCZEeJVPP6PNW9Z5r4Oo3OBG0WsK6dUScwPh1YyHSyPuMR2vajY7hLaBXjNw49g0lFdLtKoG74dYSzvvNYyGU33VfIgielVkeaXxWBPlQAjrQl2eILyq6QMbSDQM9JpBple6kwes3xMDVzta8pLzggs5IKjzbgu9psn0Sh9vCD0v6IkJLhsg9GnRibzSHR3Xc1rSP3pNke2Vz/8pNXlsqNYHJnKi5TX5npGjLhPnWYBeJdbMgqqlBq5WtV5vxIso/rAeOvQYiRasPJvuSd2E4IIWsu+QDzd2XYVSQj6efEKz+UPuXr9+8ul019UoHcwrNfvvrV1XpGQIr2g2b5RXavZ7NJsfsVdmFtvZvEh6RbP5MesVzebFvNc9bmete0lunebKjcuS8krNfr63a0dX4fSkSKS18pjdQ7OnmX9KwdhDs3vh9frJyYddi7oke+H15PPe9V770L7un1UKWcile/Pl3FqDj2WxWjDS41e0mgPp+RZazYO59QGM1ZyYWc/az3lWIUmsv95Fq/kRfV6AVnNFfr6FVnOGfx6LVnOHfMTeSgfkE1pFEARBEARBEARB1sepFg9v11JyoAvFI1xd7cJT27XEDOzV1S486FUPh+vV92JmDpjeskRfluetky7wcL0m//KkSDJRGRYSmI76n+nGev8+Le5+flwIzr9s0Wsd2vW+oJaMQAIZXutRlqVLeb1WEG5u1euC/HMk4zkPY9dZh9McstfO+ieHGTG8FPQqqIYubUWHdmAYQahSgfbbAM26Z5BwABdD22ZJFfxQVS8YAIzqomkmoU2I3QSYeug16bULdb9Df/dI5VvjiYEm4zHd5/iqf6vHCcR8KnE87slM2fSMIUCblZ2D95psX7tADTYHgxbLwMi90g7KJiwbCDXndGkgOg4bFHgyr8oFdGiJ1EVeQWaeZQ0lLWgevNdRizMNuVfoyEdYeLV6qh6ml2xfpdeGSita4/mYfBWnvhwuHLJXxQX32lIHhNcG9BIdf8prlC5QJMDz1RiYtIXgQ/baIRaH+YvTq0mvCdFG2itR8WmQMUtvFXmlV/MG96C9Jkopr514h5H2asazgwuWny3pFeM1UcrwmlyunPfqxXNfnj4YvUas8DqdmQnMe7Wi9MIigTN6jVjhNYzyLhq8pNYHZL8lkrRSrBETiV4jVnh14ojkybDVyZ5KIyq7tQafJ6DXiBVeabvZ5AMt0nfZiwbkcFV5pT94wPojXl30GrHKq9mDXuA44YgNnGh72nGcIIjnW3TaWnOc4UTcBb1G1GYa0FbcTY3kmwT8qZg2TJkxd359gDUADHFZPC8YHfr4dQ0s17Zd+fyTqm07sxlBHduuLsoRil71gF71gF71gF71gF71gF6vzNl/Sw6i1ytC7lQeLTmMXq8EtVqp3FlyAnq9AmePKhX0mjdndyoV9Jo3kVX0miOyBdii1/Pz881vUnCvM1a34fX85k8AR0+eltrrnNUteH0Gz/uu22jBk/J6TVnV7/UddMQipQc/l9Tr2e2UVf1ej6KFdx++lNFrptVK5eE3i/nlW8bXm/AjxIvmQ9io9yqk19d/ZVrVzvvE50Q+PCuZ1wWxugX+TH7h5uUPJfNKHjwugtc/yuaVcn83Zt8nvvdswdvyeV1k9vHtxfzzHeOrTfg78dbORgn7Lc7939NedY+zou+EGeT5i43uVFyvhvEgZVa317fqVefWy6PNFgmK7DVtVvs89im8DDzfqcNvG669FNsrNftwq16vHb9gd/n11ab3KbrXWbPbWCc8P353vPldiu81aRbXtfNFmUWveSN6MPSaP2/Qqybe4PcyNPF6yTH0qgf0qgf0qgf0qgf0qgf0qgf0qgf0qgf0qgf0qgf0qgf0qgf0qgf0qgf0qgf0qgf0qgf0qgf0qgf0qodieX1VMq9HBQF25JVU3fVxvNWYLSgeocx3q4es1w/4qyuFrKCa4dXadaVKgItetYBe9ZDlFdvXzclqXw2SG765X7DXXeTCspeWIRvxPx0SK6s/F6AhAAAAAElFTkSuQmCC"/>
          <p:cNvSpPr>
            <a:spLocks noChangeAspect="1" noChangeArrowheads="1"/>
          </p:cNvSpPr>
          <p:nvPr/>
        </p:nvSpPr>
        <p:spPr bwMode="auto">
          <a:xfrm>
            <a:off x="155575" y="-1385888"/>
            <a:ext cx="67437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Oval Callout 14"/>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10" name="Rectangle 9"/>
          <p:cNvSpPr/>
          <p:nvPr/>
        </p:nvSpPr>
        <p:spPr>
          <a:xfrm>
            <a:off x="684962" y="1577682"/>
            <a:ext cx="7984328" cy="1323439"/>
          </a:xfrm>
          <a:prstGeom prst="rect">
            <a:avLst/>
          </a:prstGeom>
        </p:spPr>
        <p:txBody>
          <a:bodyPr wrap="square">
            <a:spAutoFit/>
          </a:bodyPr>
          <a:lstStyle/>
          <a:p>
            <a:r>
              <a:rPr lang="en-US" altLang="en-US" sz="2000" dirty="0" smtClean="0">
                <a:solidFill>
                  <a:srgbClr val="000000"/>
                </a:solidFill>
                <a:latin typeface="Calibri" panose="020F0502020204030204" pitchFamily="34" charset="0"/>
                <a:ea typeface="Times New Roman" panose="02020603050405020304" pitchFamily="18" charset="0"/>
                <a:cs typeface="Minion-Regular" charset="0"/>
              </a:rPr>
              <a:t>Non-Contact Forces can often be classified into </a:t>
            </a:r>
            <a:r>
              <a:rPr lang="en-US" altLang="en-US" sz="2000" b="1" dirty="0" smtClean="0">
                <a:solidFill>
                  <a:srgbClr val="000000"/>
                </a:solidFill>
                <a:latin typeface="Calibri" panose="020F0502020204030204" pitchFamily="34" charset="0"/>
                <a:ea typeface="Times New Roman" panose="02020603050405020304" pitchFamily="18" charset="0"/>
                <a:cs typeface="Minion-Regular" charset="0"/>
              </a:rPr>
              <a:t>four</a:t>
            </a:r>
            <a:r>
              <a:rPr lang="en-US" altLang="en-US" sz="2000" dirty="0" smtClean="0">
                <a:solidFill>
                  <a:srgbClr val="000000"/>
                </a:solidFill>
                <a:latin typeface="Calibri" panose="020F0502020204030204" pitchFamily="34" charset="0"/>
                <a:ea typeface="Times New Roman" panose="02020603050405020304" pitchFamily="18" charset="0"/>
                <a:cs typeface="Minion-Regular" charset="0"/>
              </a:rPr>
              <a:t> </a:t>
            </a:r>
            <a:r>
              <a:rPr lang="en-US" altLang="en-US" sz="2000" b="1" dirty="0" smtClean="0">
                <a:solidFill>
                  <a:srgbClr val="000000"/>
                </a:solidFill>
                <a:latin typeface="Calibri" panose="020F0502020204030204" pitchFamily="34" charset="0"/>
                <a:ea typeface="Times New Roman" panose="02020603050405020304" pitchFamily="18" charset="0"/>
                <a:cs typeface="Minion-Regular" charset="0"/>
              </a:rPr>
              <a:t>Fundamental forces. </a:t>
            </a:r>
            <a:r>
              <a:rPr lang="en-US" altLang="en-US" sz="2000" dirty="0" smtClean="0">
                <a:solidFill>
                  <a:srgbClr val="000000"/>
                </a:solidFill>
                <a:latin typeface="Calibri" panose="020F0502020204030204" pitchFamily="34" charset="0"/>
                <a:ea typeface="Times New Roman" panose="02020603050405020304" pitchFamily="18" charset="0"/>
                <a:cs typeface="Minion-Regular" charset="0"/>
              </a:rPr>
              <a:t>These act </a:t>
            </a:r>
            <a:r>
              <a:rPr lang="en-US" altLang="en-US" sz="2000" dirty="0">
                <a:solidFill>
                  <a:srgbClr val="000000"/>
                </a:solidFill>
                <a:latin typeface="Calibri" panose="020F0502020204030204" pitchFamily="34" charset="0"/>
                <a:ea typeface="Times New Roman" panose="02020603050405020304" pitchFamily="18" charset="0"/>
                <a:cs typeface="Minion-Regular" charset="0"/>
              </a:rPr>
              <a:t>over a distance between particles of matter.</a:t>
            </a:r>
          </a:p>
          <a:p>
            <a:pPr lvl="1">
              <a:buFontTx/>
              <a:buChar char="•"/>
            </a:pPr>
            <a:r>
              <a:rPr lang="en-US" altLang="en-US" sz="2000" dirty="0">
                <a:solidFill>
                  <a:srgbClr val="000000"/>
                </a:solidFill>
                <a:latin typeface="Calibri" panose="020F0502020204030204" pitchFamily="34" charset="0"/>
                <a:ea typeface="Times New Roman" panose="02020603050405020304" pitchFamily="18" charset="0"/>
                <a:cs typeface="Minion-Regular" charset="0"/>
              </a:rPr>
              <a:t>The particles need not be in contact.</a:t>
            </a:r>
          </a:p>
          <a:p>
            <a:pPr lvl="1">
              <a:buFontTx/>
              <a:buChar char="•"/>
            </a:pPr>
            <a:r>
              <a:rPr lang="en-US" altLang="en-US" sz="2000" dirty="0">
                <a:solidFill>
                  <a:srgbClr val="000000"/>
                </a:solidFill>
                <a:latin typeface="Calibri" panose="020F0502020204030204" pitchFamily="34" charset="0"/>
                <a:ea typeface="Times New Roman" panose="02020603050405020304" pitchFamily="18" charset="0"/>
                <a:cs typeface="Minion-Regular" charset="0"/>
              </a:rPr>
              <a:t>Force is affected by the distance between particles</a:t>
            </a:r>
            <a:endParaRPr lang="en-NZ" sz="2000" dirty="0">
              <a:latin typeface="Calibri" panose="020F0502020204030204" pitchFamily="34" charset="0"/>
            </a:endParaRPr>
          </a:p>
        </p:txBody>
      </p:sp>
      <p:sp>
        <p:nvSpPr>
          <p:cNvPr id="12" name="TextBox 11"/>
          <p:cNvSpPr txBox="1"/>
          <p:nvPr/>
        </p:nvSpPr>
        <p:spPr>
          <a:xfrm>
            <a:off x="931810" y="2890539"/>
            <a:ext cx="6775918" cy="1200329"/>
          </a:xfrm>
          <a:prstGeom prst="rect">
            <a:avLst/>
          </a:prstGeom>
          <a:solidFill>
            <a:schemeClr val="accent4">
              <a:lumMod val="20000"/>
              <a:lumOff val="80000"/>
            </a:schemeClr>
          </a:solidFill>
          <a:ln>
            <a:solidFill>
              <a:schemeClr val="tx1"/>
            </a:solidFill>
          </a:ln>
        </p:spPr>
        <p:txBody>
          <a:bodyPr wrap="square" rtlCol="0">
            <a:spAutoFit/>
          </a:bodyPr>
          <a:lstStyle/>
          <a:p>
            <a:pPr marL="342900" indent="-342900">
              <a:buAutoNum type="arabicPeriod"/>
            </a:pPr>
            <a:r>
              <a:rPr lang="en-NZ" b="1" dirty="0" smtClean="0">
                <a:latin typeface="Calibri" panose="020F0502020204030204" pitchFamily="34" charset="0"/>
              </a:rPr>
              <a:t>Electromagnetic forces </a:t>
            </a:r>
            <a:r>
              <a:rPr lang="en-NZ" dirty="0" smtClean="0">
                <a:latin typeface="Calibri" panose="020F0502020204030204" pitchFamily="34" charset="0"/>
              </a:rPr>
              <a:t>– only forces that both attract and repel.</a:t>
            </a:r>
          </a:p>
          <a:p>
            <a:pPr marL="342900" indent="-342900">
              <a:buAutoNum type="arabicPeriod"/>
            </a:pPr>
            <a:r>
              <a:rPr lang="en-NZ" b="1" dirty="0" smtClean="0">
                <a:latin typeface="Calibri" panose="020F0502020204030204" pitchFamily="34" charset="0"/>
              </a:rPr>
              <a:t>Strong nuclear forces  </a:t>
            </a:r>
            <a:r>
              <a:rPr lang="en-NZ" dirty="0" smtClean="0">
                <a:latin typeface="Calibri" panose="020F0502020204030204" pitchFamily="34" charset="0"/>
              </a:rPr>
              <a:t>-holds neutrons and protons together</a:t>
            </a:r>
          </a:p>
          <a:p>
            <a:pPr marL="342900" indent="-342900">
              <a:buAutoNum type="arabicPeriod"/>
            </a:pPr>
            <a:r>
              <a:rPr lang="en-NZ" b="1" dirty="0" smtClean="0">
                <a:latin typeface="Calibri" panose="020F0502020204030204" pitchFamily="34" charset="0"/>
              </a:rPr>
              <a:t>weak nuclear forces </a:t>
            </a:r>
            <a:r>
              <a:rPr lang="en-NZ" dirty="0" smtClean="0">
                <a:latin typeface="Calibri" panose="020F0502020204030204" pitchFamily="34" charset="0"/>
              </a:rPr>
              <a:t>– attractive force between particles in nucleus</a:t>
            </a:r>
          </a:p>
          <a:p>
            <a:pPr marL="342900" indent="-342900">
              <a:buAutoNum type="arabicPeriod"/>
            </a:pPr>
            <a:r>
              <a:rPr lang="en-NZ" b="1" dirty="0" smtClean="0">
                <a:latin typeface="Calibri" panose="020F0502020204030204" pitchFamily="34" charset="0"/>
              </a:rPr>
              <a:t>Gravitational forces </a:t>
            </a:r>
            <a:r>
              <a:rPr lang="en-NZ" dirty="0" smtClean="0">
                <a:latin typeface="Calibri" panose="020F0502020204030204" pitchFamily="34" charset="0"/>
              </a:rPr>
              <a:t>– attractive force between any two objects</a:t>
            </a:r>
            <a:endParaRPr lang="en-NZ" dirty="0">
              <a:latin typeface="Calibri" panose="020F0502020204030204" pitchFamily="34" charset="0"/>
            </a:endParaRPr>
          </a:p>
        </p:txBody>
      </p:sp>
      <p:pic>
        <p:nvPicPr>
          <p:cNvPr id="45062" name="Picture 6" descr="http://imgs.xkcd.com/comics/fundamental_for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09" y="4149080"/>
            <a:ext cx="679755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26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803" y="170679"/>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Gravity </a:t>
            </a:r>
            <a:r>
              <a:rPr lang="en-NZ" sz="2000" b="1" dirty="0"/>
              <a:t>is a </a:t>
            </a:r>
            <a:r>
              <a:rPr lang="en-NZ" sz="2000" b="1" dirty="0" smtClean="0"/>
              <a:t>force which </a:t>
            </a:r>
            <a:r>
              <a:rPr lang="en-NZ" sz="2000" b="1" dirty="0"/>
              <a:t>acts between bodies </a:t>
            </a:r>
            <a:r>
              <a:rPr lang="en-NZ" sz="2000" b="1" dirty="0" smtClean="0"/>
              <a:t>even though </a:t>
            </a:r>
            <a:r>
              <a:rPr lang="en-NZ" sz="2000" b="1" dirty="0"/>
              <a:t>they are not in contact</a:t>
            </a:r>
          </a:p>
        </p:txBody>
      </p:sp>
      <p:sp>
        <p:nvSpPr>
          <p:cNvPr id="38" name="Text Box 5"/>
          <p:cNvSpPr txBox="1">
            <a:spLocks noChangeArrowheads="1"/>
          </p:cNvSpPr>
          <p:nvPr/>
        </p:nvSpPr>
        <p:spPr bwMode="auto">
          <a:xfrm>
            <a:off x="381000" y="1752600"/>
            <a:ext cx="8382000" cy="301621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Objects create a gravitational field around </a:t>
            </a:r>
            <a:r>
              <a:rPr lang="en-US" sz="2000" dirty="0" smtClean="0">
                <a:latin typeface="Calibri" panose="020F0502020204030204" pitchFamily="34" charset="0"/>
                <a:cs typeface="Calibri" panose="020F0502020204030204" pitchFamily="34" charset="0"/>
              </a:rPr>
              <a:t>them. Gravity gives objects of mass in the field a weight force.</a:t>
            </a:r>
            <a:endParaRPr lang="en-US" sz="2000" dirty="0">
              <a:latin typeface="Calibri" panose="020F0502020204030204" pitchFamily="34" charset="0"/>
              <a:cs typeface="Calibri" panose="020F0502020204030204" pitchFamily="34" charset="0"/>
            </a:endParaRPr>
          </a:p>
          <a:p>
            <a:pPr eaLnBrk="1" hangingPunct="1">
              <a:spcBef>
                <a:spcPct val="50000"/>
              </a:spcBef>
            </a:pPr>
            <a:r>
              <a:rPr lang="en-US" sz="2000" dirty="0">
                <a:latin typeface="Calibri" panose="020F0502020204030204" pitchFamily="34" charset="0"/>
                <a:cs typeface="Calibri" panose="020F0502020204030204" pitchFamily="34" charset="0"/>
              </a:rPr>
              <a:t>&gt;the bigger the object; the stronger the field</a:t>
            </a:r>
          </a:p>
          <a:p>
            <a:pPr eaLnBrk="1" hangingPunct="1">
              <a:spcBef>
                <a:spcPct val="50000"/>
              </a:spcBef>
            </a:pPr>
            <a:r>
              <a:rPr lang="en-US" sz="2000" dirty="0">
                <a:latin typeface="Calibri" panose="020F0502020204030204" pitchFamily="34" charset="0"/>
                <a:cs typeface="Calibri" panose="020F0502020204030204" pitchFamily="34" charset="0"/>
              </a:rPr>
              <a:t>&gt;the further away from the object, the less gravitational pull</a:t>
            </a:r>
          </a:p>
          <a:p>
            <a:pPr eaLnBrk="1" hangingPunct="1">
              <a:spcBef>
                <a:spcPct val="50000"/>
              </a:spcBef>
            </a:pPr>
            <a:r>
              <a:rPr lang="en-US" sz="2000" dirty="0">
                <a:latin typeface="Calibri" panose="020F0502020204030204" pitchFamily="34" charset="0"/>
                <a:cs typeface="Calibri" panose="020F0502020204030204" pitchFamily="34" charset="0"/>
              </a:rPr>
              <a:t>Any other object within the field is pulled to the center of the mass:</a:t>
            </a:r>
          </a:p>
          <a:p>
            <a:pPr eaLnBrk="1" hangingPunct="1">
              <a:spcBef>
                <a:spcPct val="50000"/>
              </a:spcBef>
            </a:pPr>
            <a:r>
              <a:rPr lang="en-US" sz="2000" dirty="0">
                <a:latin typeface="Calibri" panose="020F0502020204030204" pitchFamily="34" charset="0"/>
                <a:cs typeface="Calibri" panose="020F0502020204030204" pitchFamily="34" charset="0"/>
              </a:rPr>
              <a:t>	&gt;accelerating</a:t>
            </a:r>
          </a:p>
          <a:p>
            <a:pPr eaLnBrk="1" hangingPunct="1">
              <a:spcBef>
                <a:spcPct val="50000"/>
              </a:spcBef>
            </a:pPr>
            <a:r>
              <a:rPr lang="en-US" sz="2000" dirty="0">
                <a:latin typeface="Calibri" panose="020F0502020204030204" pitchFamily="34" charset="0"/>
                <a:cs typeface="Calibri" panose="020F0502020204030204" pitchFamily="34" charset="0"/>
              </a:rPr>
              <a:t>	&gt;feeling weight</a:t>
            </a:r>
          </a:p>
        </p:txBody>
      </p:sp>
      <p:sp>
        <p:nvSpPr>
          <p:cNvPr id="39" name="Oval 6"/>
          <p:cNvSpPr>
            <a:spLocks noChangeArrowheads="1"/>
          </p:cNvSpPr>
          <p:nvPr/>
        </p:nvSpPr>
        <p:spPr bwMode="auto">
          <a:xfrm>
            <a:off x="3657600" y="4495800"/>
            <a:ext cx="17526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0" name="Oval 7"/>
          <p:cNvSpPr>
            <a:spLocks noChangeArrowheads="1"/>
          </p:cNvSpPr>
          <p:nvPr/>
        </p:nvSpPr>
        <p:spPr bwMode="auto">
          <a:xfrm>
            <a:off x="5562600" y="4724400"/>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1" name="Oval 8"/>
          <p:cNvSpPr>
            <a:spLocks noChangeArrowheads="1"/>
          </p:cNvSpPr>
          <p:nvPr/>
        </p:nvSpPr>
        <p:spPr bwMode="auto">
          <a:xfrm>
            <a:off x="6477000" y="5410200"/>
            <a:ext cx="228600" cy="228600"/>
          </a:xfrm>
          <a:prstGeom prst="ellipse">
            <a:avLst/>
          </a:prstGeom>
          <a:solidFill>
            <a:srgbClr val="FDA1D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2" name="Oval 9"/>
          <p:cNvSpPr>
            <a:spLocks noChangeArrowheads="1"/>
          </p:cNvSpPr>
          <p:nvPr/>
        </p:nvSpPr>
        <p:spPr bwMode="auto">
          <a:xfrm>
            <a:off x="914400" y="5638800"/>
            <a:ext cx="228600" cy="228600"/>
          </a:xfrm>
          <a:prstGeom prst="ellipse">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3" name="Line 10"/>
          <p:cNvSpPr>
            <a:spLocks noChangeShapeType="1"/>
          </p:cNvSpPr>
          <p:nvPr/>
        </p:nvSpPr>
        <p:spPr bwMode="auto">
          <a:xfrm flipV="1">
            <a:off x="1143000" y="5334000"/>
            <a:ext cx="3352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4" name="Line 11"/>
          <p:cNvSpPr>
            <a:spLocks noChangeShapeType="1"/>
          </p:cNvSpPr>
          <p:nvPr/>
        </p:nvSpPr>
        <p:spPr bwMode="auto">
          <a:xfrm flipH="1">
            <a:off x="4572000" y="48768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5" name="Line 12"/>
          <p:cNvSpPr>
            <a:spLocks noChangeShapeType="1"/>
          </p:cNvSpPr>
          <p:nvPr/>
        </p:nvSpPr>
        <p:spPr bwMode="auto">
          <a:xfrm flipH="1" flipV="1">
            <a:off x="4572000" y="5410200"/>
            <a:ext cx="1905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6" name="Text Box 13"/>
          <p:cNvSpPr txBox="1">
            <a:spLocks noChangeArrowheads="1"/>
          </p:cNvSpPr>
          <p:nvPr/>
        </p:nvSpPr>
        <p:spPr bwMode="auto">
          <a:xfrm>
            <a:off x="685800" y="49530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Weakest pull</a:t>
            </a:r>
          </a:p>
        </p:txBody>
      </p:sp>
      <p:sp>
        <p:nvSpPr>
          <p:cNvPr id="47" name="Text Box 14"/>
          <p:cNvSpPr txBox="1">
            <a:spLocks noChangeArrowheads="1"/>
          </p:cNvSpPr>
          <p:nvPr/>
        </p:nvSpPr>
        <p:spPr bwMode="auto">
          <a:xfrm>
            <a:off x="5867400" y="4495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Strong pull</a:t>
            </a:r>
          </a:p>
        </p:txBody>
      </p:sp>
      <p:sp>
        <p:nvSpPr>
          <p:cNvPr id="48" name="Text Box 15"/>
          <p:cNvSpPr txBox="1">
            <a:spLocks noChangeArrowheads="1"/>
          </p:cNvSpPr>
          <p:nvPr/>
        </p:nvSpPr>
        <p:spPr bwMode="auto">
          <a:xfrm>
            <a:off x="7010400" y="5334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Not so strong pull</a:t>
            </a:r>
          </a:p>
        </p:txBody>
      </p:sp>
      <p:sp>
        <p:nvSpPr>
          <p:cNvPr id="49" name="Text Box 16"/>
          <p:cNvSpPr txBox="1">
            <a:spLocks noChangeArrowheads="1"/>
          </p:cNvSpPr>
          <p:nvPr/>
        </p:nvSpPr>
        <p:spPr bwMode="auto">
          <a:xfrm rot="21362370">
            <a:off x="2133600" y="5181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acceleration</a:t>
            </a:r>
          </a:p>
        </p:txBody>
      </p:sp>
      <p:sp>
        <p:nvSpPr>
          <p:cNvPr id="20" name="TextBox 19"/>
          <p:cNvSpPr txBox="1"/>
          <p:nvPr/>
        </p:nvSpPr>
        <p:spPr>
          <a:xfrm>
            <a:off x="173461" y="533601"/>
            <a:ext cx="59283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2a</a:t>
            </a:r>
          </a:p>
        </p:txBody>
      </p:sp>
      <p:pic>
        <p:nvPicPr>
          <p:cNvPr id="21" name="Picture 2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8" name="TextBox 17"/>
          <p:cNvSpPr txBox="1"/>
          <p:nvPr/>
        </p:nvSpPr>
        <p:spPr>
          <a:xfrm>
            <a:off x="6960874" y="657079"/>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GRAVITATIONAL FORCE</a:t>
            </a:r>
            <a:endParaRPr lang="en-NZ" dirty="0">
              <a:latin typeface="Calibri" panose="020F0502020204030204" pitchFamily="34" charset="0"/>
            </a:endParaRPr>
          </a:p>
        </p:txBody>
      </p:sp>
    </p:spTree>
    <p:extLst>
      <p:ext uri="{BB962C8B-B14F-4D97-AF65-F5344CB8AC3E}">
        <p14:creationId xmlns:p14="http://schemas.microsoft.com/office/powerpoint/2010/main" val="33639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4.44444E-6 L -0.10833 0.06667 " pathEditMode="relative" ptsTypes="AA">
                                      <p:cBhvr>
                                        <p:cTn id="6" dur="2000" fill="hold"/>
                                        <p:tgtEl>
                                          <p:spTgt spid="4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6.66667E-6 -5.55556E-6 L -0.20833 -0.02223 " pathEditMode="relative" ptsTypes="AA">
                                      <p:cBhvr>
                                        <p:cTn id="8" dur="3000" fill="hold"/>
                                        <p:tgtEl>
                                          <p:spTgt spid="4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375 -0.06667 " pathEditMode="relative" ptsTypes="AA">
                                      <p:cBhvr>
                                        <p:cTn id="10" dur="5000" fill="hold"/>
                                        <p:tgtEl>
                                          <p:spTgt spid="4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2000"/>
                                        <p:tgtEl>
                                          <p:spTgt spid="44"/>
                                        </p:tgtEl>
                                      </p:cBhvr>
                                    </p:animEffect>
                                    <p:set>
                                      <p:cBhvr>
                                        <p:cTn id="15" dur="1" fill="hold">
                                          <p:stCondLst>
                                            <p:cond delay="1999"/>
                                          </p:stCondLst>
                                        </p:cTn>
                                        <p:tgtEl>
                                          <p:spTgt spid="44"/>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2000"/>
                                        <p:tgtEl>
                                          <p:spTgt spid="45"/>
                                        </p:tgtEl>
                                      </p:cBhvr>
                                    </p:animEffect>
                                    <p:set>
                                      <p:cBhvr>
                                        <p:cTn id="18" dur="1" fill="hold">
                                          <p:stCondLst>
                                            <p:cond delay="1999"/>
                                          </p:stCondLst>
                                        </p:cTn>
                                        <p:tgtEl>
                                          <p:spTgt spid="45"/>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2000"/>
                                        <p:tgtEl>
                                          <p:spTgt spid="43"/>
                                        </p:tgtEl>
                                      </p:cBhvr>
                                    </p:animEffect>
                                    <p:set>
                                      <p:cBhvr>
                                        <p:cTn id="21" dur="1" fill="hold">
                                          <p:stCondLst>
                                            <p:cond delay="1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6361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Earth is the source </a:t>
            </a:r>
            <a:r>
              <a:rPr lang="en-NZ" sz="2000" b="1" dirty="0" smtClean="0"/>
              <a:t>of a </a:t>
            </a:r>
            <a:r>
              <a:rPr lang="en-NZ" sz="2000" b="1" dirty="0"/>
              <a:t>gravitational field</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84" r="23372"/>
          <a:stretch/>
        </p:blipFill>
        <p:spPr bwMode="auto">
          <a:xfrm>
            <a:off x="0" y="1798648"/>
            <a:ext cx="4296229" cy="39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96229" y="1798648"/>
            <a:ext cx="4572000" cy="4247317"/>
          </a:xfrm>
          <a:prstGeom prst="rect">
            <a:avLst/>
          </a:prstGeom>
        </p:spPr>
        <p:txBody>
          <a:bodyPr>
            <a:spAutoFit/>
          </a:bodyPr>
          <a:lstStyle/>
          <a:p>
            <a:r>
              <a:rPr lang="en-NZ" dirty="0" smtClean="0">
                <a:latin typeface="Calibri" panose="020F0502020204030204" pitchFamily="34" charset="0"/>
                <a:cs typeface="Calibri" panose="020F0502020204030204" pitchFamily="34" charset="0"/>
              </a:rPr>
              <a:t>Isaac </a:t>
            </a:r>
            <a:r>
              <a:rPr lang="en-NZ" dirty="0">
                <a:latin typeface="Calibri" panose="020F0502020204030204" pitchFamily="34" charset="0"/>
                <a:cs typeface="Calibri" panose="020F0502020204030204" pitchFamily="34" charset="0"/>
              </a:rPr>
              <a:t>Newton </a:t>
            </a:r>
            <a:r>
              <a:rPr lang="en-NZ" dirty="0" smtClean="0">
                <a:latin typeface="Calibri" panose="020F0502020204030204" pitchFamily="34" charset="0"/>
                <a:cs typeface="Calibri" panose="020F0502020204030204" pitchFamily="34" charset="0"/>
              </a:rPr>
              <a:t>was also famous for his work on gravity. His law </a:t>
            </a:r>
            <a:r>
              <a:rPr lang="en-NZ" dirty="0">
                <a:latin typeface="Calibri" panose="020F0502020204030204" pitchFamily="34" charset="0"/>
                <a:cs typeface="Calibri" panose="020F0502020204030204" pitchFamily="34" charset="0"/>
              </a:rPr>
              <a:t>of </a:t>
            </a:r>
            <a:r>
              <a:rPr lang="en-NZ" b="1" dirty="0">
                <a:latin typeface="Calibri" panose="020F0502020204030204" pitchFamily="34" charset="0"/>
                <a:cs typeface="Calibri" panose="020F0502020204030204" pitchFamily="34" charset="0"/>
              </a:rPr>
              <a:t>universal gravitation </a:t>
            </a:r>
            <a:r>
              <a:rPr lang="en-NZ" dirty="0">
                <a:latin typeface="Calibri" panose="020F0502020204030204" pitchFamily="34" charset="0"/>
                <a:cs typeface="Calibri" panose="020F0502020204030204" pitchFamily="34" charset="0"/>
              </a:rPr>
              <a:t>states that </a:t>
            </a:r>
            <a:r>
              <a:rPr lang="en-NZ" dirty="0" smtClean="0">
                <a:latin typeface="Calibri" panose="020F0502020204030204" pitchFamily="34" charset="0"/>
                <a:cs typeface="Calibri" panose="020F0502020204030204" pitchFamily="34" charset="0"/>
              </a:rPr>
              <a:t>objects </a:t>
            </a:r>
            <a:r>
              <a:rPr lang="en-NZ" dirty="0">
                <a:latin typeface="Calibri" panose="020F0502020204030204" pitchFamily="34" charset="0"/>
                <a:cs typeface="Calibri" panose="020F0502020204030204" pitchFamily="34" charset="0"/>
              </a:rPr>
              <a:t>with mass attract each other with a force that varies directly as the product of their masses and </a:t>
            </a:r>
            <a:r>
              <a:rPr lang="en-NZ" dirty="0" smtClean="0">
                <a:latin typeface="Calibri" panose="020F0502020204030204" pitchFamily="34" charset="0"/>
                <a:cs typeface="Calibri" panose="020F0502020204030204" pitchFamily="34" charset="0"/>
              </a:rPr>
              <a:t>decreases as </a:t>
            </a:r>
            <a:r>
              <a:rPr lang="en-NZ" dirty="0">
                <a:latin typeface="Calibri" panose="020F0502020204030204" pitchFamily="34" charset="0"/>
                <a:cs typeface="Calibri" panose="020F0502020204030204" pitchFamily="34" charset="0"/>
              </a:rPr>
              <a:t>the </a:t>
            </a:r>
            <a:r>
              <a:rPr lang="en-NZ" dirty="0" smtClean="0">
                <a:latin typeface="Calibri" panose="020F0502020204030204" pitchFamily="34" charset="0"/>
                <a:cs typeface="Calibri" panose="020F0502020204030204" pitchFamily="34" charset="0"/>
              </a:rPr>
              <a:t>distance </a:t>
            </a:r>
            <a:r>
              <a:rPr lang="en-NZ" dirty="0">
                <a:latin typeface="Calibri" panose="020F0502020204030204" pitchFamily="34" charset="0"/>
                <a:cs typeface="Calibri" panose="020F0502020204030204" pitchFamily="34" charset="0"/>
              </a:rPr>
              <a:t>between </a:t>
            </a:r>
            <a:r>
              <a:rPr lang="en-NZ" dirty="0" smtClean="0">
                <a:latin typeface="Calibri" panose="020F0502020204030204" pitchFamily="34" charset="0"/>
                <a:cs typeface="Calibri" panose="020F0502020204030204" pitchFamily="34" charset="0"/>
              </a:rPr>
              <a:t>them increases. </a:t>
            </a:r>
          </a:p>
          <a:p>
            <a:r>
              <a:rPr lang="en-NZ" dirty="0" smtClean="0">
                <a:latin typeface="Calibri" panose="020F0502020204030204" pitchFamily="34" charset="0"/>
                <a:cs typeface="Calibri" panose="020F0502020204030204" pitchFamily="34" charset="0"/>
              </a:rPr>
              <a:t>This gravitation force causes objects to accelerate towards the centre of the Earth  (remember F = m x a). Once they reach solid ground the </a:t>
            </a:r>
            <a:r>
              <a:rPr lang="en-NZ" b="1" dirty="0" smtClean="0">
                <a:latin typeface="Calibri" panose="020F0502020204030204" pitchFamily="34" charset="0"/>
                <a:cs typeface="Calibri" panose="020F0502020204030204" pitchFamily="34" charset="0"/>
              </a:rPr>
              <a:t>support force </a:t>
            </a:r>
            <a:r>
              <a:rPr lang="en-NZ" dirty="0" smtClean="0">
                <a:latin typeface="Calibri" panose="020F0502020204030204" pitchFamily="34" charset="0"/>
                <a:cs typeface="Calibri" panose="020F0502020204030204" pitchFamily="34" charset="0"/>
              </a:rPr>
              <a:t>prevents them  falling any further. </a:t>
            </a:r>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Because we also have mass the Earth feels a gravitational attraction and accelerates towards us but our mass is so tiny compared to the Earth  and the effect is not noticed.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222142" y="27127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2a</a:t>
            </a: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Oval Callout 9"/>
          <p:cNvSpPr/>
          <p:nvPr/>
        </p:nvSpPr>
        <p:spPr>
          <a:xfrm>
            <a:off x="257189" y="5877630"/>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13" name="TextBox 12"/>
          <p:cNvSpPr txBox="1"/>
          <p:nvPr/>
        </p:nvSpPr>
        <p:spPr>
          <a:xfrm>
            <a:off x="6949244" y="762780"/>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GRAVITATIONAL FORCE</a:t>
            </a:r>
            <a:endParaRPr lang="en-NZ" dirty="0">
              <a:latin typeface="Calibri" panose="020F0502020204030204" pitchFamily="34" charset="0"/>
            </a:endParaRPr>
          </a:p>
        </p:txBody>
      </p:sp>
    </p:spTree>
    <p:extLst>
      <p:ext uri="{BB962C8B-B14F-4D97-AF65-F5344CB8AC3E}">
        <p14:creationId xmlns:p14="http://schemas.microsoft.com/office/powerpoint/2010/main" val="69267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Magnetic forces can act on magnetic objects</a:t>
            </a:r>
            <a:endParaRPr lang="en-NZ" sz="2000" b="1" dirty="0"/>
          </a:p>
        </p:txBody>
      </p:sp>
      <p:sp>
        <p:nvSpPr>
          <p:cNvPr id="5" name="TextBox 4"/>
          <p:cNvSpPr txBox="1"/>
          <p:nvPr/>
        </p:nvSpPr>
        <p:spPr>
          <a:xfrm>
            <a:off x="162744" y="1529742"/>
            <a:ext cx="8759114" cy="2862322"/>
          </a:xfrm>
          <a:prstGeom prst="rect">
            <a:avLst/>
          </a:prstGeom>
          <a:noFill/>
        </p:spPr>
        <p:txBody>
          <a:bodyPr wrap="square" rtlCol="0">
            <a:spAutoFit/>
          </a:bodyPr>
          <a:lstStyle/>
          <a:p>
            <a:r>
              <a:rPr lang="en-NZ" dirty="0" smtClean="0">
                <a:latin typeface="Calibri" panose="020F0502020204030204" pitchFamily="34" charset="0"/>
              </a:rPr>
              <a:t>Magnetic force</a:t>
            </a:r>
            <a:r>
              <a:rPr lang="en-NZ" dirty="0">
                <a:latin typeface="Calibri" panose="020F0502020204030204" pitchFamily="34" charset="0"/>
              </a:rPr>
              <a:t> </a:t>
            </a:r>
            <a:r>
              <a:rPr lang="en-NZ" dirty="0" smtClean="0">
                <a:latin typeface="Calibri" panose="020F0502020204030204" pitchFamily="34" charset="0"/>
              </a:rPr>
              <a:t>is the </a:t>
            </a:r>
            <a:r>
              <a:rPr lang="en-NZ" dirty="0">
                <a:latin typeface="Calibri" panose="020F0502020204030204" pitchFamily="34" charset="0"/>
              </a:rPr>
              <a:t>force that exists between two magnets, caused by the interaction of their magnetic fields. This force causes the magnets to attract or repel one </a:t>
            </a:r>
            <a:r>
              <a:rPr lang="en-NZ" dirty="0" smtClean="0">
                <a:latin typeface="Calibri" panose="020F0502020204030204" pitchFamily="34" charset="0"/>
              </a:rPr>
              <a:t>another.</a:t>
            </a:r>
            <a:r>
              <a:rPr lang="en-NZ" dirty="0">
                <a:latin typeface="Calibri" panose="020F0502020204030204" pitchFamily="34" charset="0"/>
              </a:rPr>
              <a:t> </a:t>
            </a:r>
            <a:r>
              <a:rPr lang="en-NZ" dirty="0" smtClean="0">
                <a:latin typeface="Calibri" panose="020F0502020204030204" pitchFamily="34" charset="0"/>
              </a:rPr>
              <a:t>Magnets can be made out of materials </a:t>
            </a:r>
            <a:r>
              <a:rPr lang="en-NZ" dirty="0">
                <a:latin typeface="Calibri" panose="020F0502020204030204" pitchFamily="34" charset="0"/>
              </a:rPr>
              <a:t>such as iron, cobalt, or </a:t>
            </a:r>
            <a:r>
              <a:rPr lang="en-NZ" dirty="0" smtClean="0">
                <a:latin typeface="Calibri" panose="020F0502020204030204" pitchFamily="34" charset="0"/>
              </a:rPr>
              <a:t>nickel.</a:t>
            </a:r>
          </a:p>
          <a:p>
            <a:r>
              <a:rPr lang="en-NZ" dirty="0" smtClean="0">
                <a:latin typeface="Calibri" panose="020F0502020204030204" pitchFamily="34" charset="0"/>
              </a:rPr>
              <a:t>Magnetic fields </a:t>
            </a:r>
            <a:r>
              <a:rPr lang="en-NZ" dirty="0">
                <a:latin typeface="Calibri" panose="020F0502020204030204" pitchFamily="34" charset="0"/>
              </a:rPr>
              <a:t>affect </a:t>
            </a:r>
            <a:r>
              <a:rPr lang="en-NZ" dirty="0" smtClean="0">
                <a:latin typeface="Calibri" panose="020F0502020204030204" pitchFamily="34" charset="0"/>
              </a:rPr>
              <a:t>neighbouring </a:t>
            </a:r>
            <a:r>
              <a:rPr lang="en-NZ" dirty="0">
                <a:latin typeface="Calibri" panose="020F0502020204030204" pitchFamily="34" charset="0"/>
              </a:rPr>
              <a:t>objects along things called magnetic field lines. </a:t>
            </a:r>
            <a:r>
              <a:rPr lang="en-NZ" dirty="0" smtClean="0">
                <a:latin typeface="Calibri" panose="020F0502020204030204" pitchFamily="34" charset="0"/>
              </a:rPr>
              <a:t>Magnetic </a:t>
            </a:r>
            <a:r>
              <a:rPr lang="en-NZ" dirty="0">
                <a:latin typeface="Calibri" panose="020F0502020204030204" pitchFamily="34" charset="0"/>
              </a:rPr>
              <a:t>poles are the points where the magnetic field lines begin and end. Field lines </a:t>
            </a:r>
            <a:r>
              <a:rPr lang="en-NZ" dirty="0" smtClean="0">
                <a:latin typeface="Calibri" panose="020F0502020204030204" pitchFamily="34" charset="0"/>
              </a:rPr>
              <a:t>come </a:t>
            </a:r>
            <a:r>
              <a:rPr lang="en-NZ" dirty="0">
                <a:latin typeface="Calibri" panose="020F0502020204030204" pitchFamily="34" charset="0"/>
              </a:rPr>
              <a:t>together at the poles. </a:t>
            </a:r>
            <a:r>
              <a:rPr lang="en-NZ" dirty="0" smtClean="0">
                <a:latin typeface="Calibri" panose="020F0502020204030204" pitchFamily="34" charset="0"/>
              </a:rPr>
              <a:t>We </a:t>
            </a:r>
            <a:r>
              <a:rPr lang="en-NZ" dirty="0">
                <a:latin typeface="Calibri" panose="020F0502020204030204" pitchFamily="34" charset="0"/>
              </a:rPr>
              <a:t>call those poles north and south because that's where they're located on Earth. All magnetic objects have field lines and poles. </a:t>
            </a:r>
            <a:endParaRPr lang="en-NZ" b="1" dirty="0">
              <a:latin typeface="Calibri" panose="020F0502020204030204" pitchFamily="34" charset="0"/>
            </a:endParaRPr>
          </a:p>
          <a:p>
            <a:endParaRPr lang="en-NZ" b="1" dirty="0" smtClean="0">
              <a:latin typeface="Calibri" panose="020F0502020204030204" pitchFamily="34" charset="0"/>
            </a:endParaRPr>
          </a:p>
          <a:p>
            <a:r>
              <a:rPr lang="en-NZ" dirty="0" smtClean="0">
                <a:latin typeface="Calibri" panose="020F0502020204030204" pitchFamily="34" charset="0"/>
              </a:rPr>
              <a:t>Magnetic </a:t>
            </a:r>
            <a:r>
              <a:rPr lang="en-NZ" dirty="0">
                <a:latin typeface="Calibri" panose="020F0502020204030204" pitchFamily="34" charset="0"/>
              </a:rPr>
              <a:t>fields are </a:t>
            </a:r>
            <a:r>
              <a:rPr lang="en-NZ" dirty="0" smtClean="0">
                <a:latin typeface="Calibri" panose="020F0502020204030204" pitchFamily="34" charset="0"/>
              </a:rPr>
              <a:t>can also be produced </a:t>
            </a:r>
            <a:r>
              <a:rPr lang="en-NZ" dirty="0">
                <a:latin typeface="Calibri" panose="020F0502020204030204" pitchFamily="34" charset="0"/>
              </a:rPr>
              <a:t>by </a:t>
            </a:r>
            <a:r>
              <a:rPr lang="en-NZ" b="1" dirty="0">
                <a:latin typeface="Calibri" panose="020F0502020204030204" pitchFamily="34" charset="0"/>
              </a:rPr>
              <a:t>moving charges </a:t>
            </a:r>
            <a:r>
              <a:rPr lang="en-NZ" dirty="0">
                <a:latin typeface="Calibri" panose="020F0502020204030204" pitchFamily="34" charset="0"/>
              </a:rPr>
              <a:t>(current). And moving charges are affected by magnets. </a:t>
            </a:r>
            <a:r>
              <a:rPr lang="en-NZ" dirty="0" smtClean="0">
                <a:latin typeface="Calibri" panose="020F0502020204030204" pitchFamily="34" charset="0"/>
              </a:rPr>
              <a:t>This is called an </a:t>
            </a:r>
            <a:r>
              <a:rPr lang="en-NZ" b="1" dirty="0" smtClean="0">
                <a:latin typeface="Calibri" panose="020F0502020204030204" pitchFamily="34" charset="0"/>
              </a:rPr>
              <a:t>electromagnetic</a:t>
            </a:r>
            <a:r>
              <a:rPr lang="en-NZ" dirty="0" smtClean="0">
                <a:latin typeface="Calibri" panose="020F0502020204030204" pitchFamily="34" charset="0"/>
              </a:rPr>
              <a:t> force.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162744" y="400914"/>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2" name="TextBox 11"/>
          <p:cNvSpPr txBox="1"/>
          <p:nvPr/>
        </p:nvSpPr>
        <p:spPr>
          <a:xfrm>
            <a:off x="6960874" y="657079"/>
            <a:ext cx="1960984" cy="369332"/>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MAGNETIC FORCE</a:t>
            </a:r>
            <a:endParaRPr lang="en-NZ" dirty="0">
              <a:latin typeface="Calibri" panose="020F0502020204030204" pitchFamily="34" charset="0"/>
            </a:endParaRPr>
          </a:p>
        </p:txBody>
      </p:sp>
      <p:pic>
        <p:nvPicPr>
          <p:cNvPr id="35845" name="Picture 5" descr="http://www.mikesmagnetsplus.com/magneticfiel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941" y="4604415"/>
            <a:ext cx="6480720" cy="225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2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Electrostatic forces can act on non-moving charged particles</a:t>
            </a:r>
            <a:endParaRPr lang="en-NZ" sz="2000" b="1" dirty="0"/>
          </a:p>
        </p:txBody>
      </p:sp>
      <p:sp>
        <p:nvSpPr>
          <p:cNvPr id="5" name="TextBox 4"/>
          <p:cNvSpPr txBox="1"/>
          <p:nvPr/>
        </p:nvSpPr>
        <p:spPr>
          <a:xfrm>
            <a:off x="162744" y="1664956"/>
            <a:ext cx="3473152" cy="4247317"/>
          </a:xfrm>
          <a:prstGeom prst="rect">
            <a:avLst/>
          </a:prstGeom>
          <a:noFill/>
        </p:spPr>
        <p:txBody>
          <a:bodyPr wrap="square" rtlCol="0">
            <a:spAutoFit/>
          </a:bodyPr>
          <a:lstStyle/>
          <a:p>
            <a:r>
              <a:rPr lang="en-NZ" dirty="0" smtClean="0">
                <a:latin typeface="Calibri" panose="020F0502020204030204" pitchFamily="34" charset="0"/>
              </a:rPr>
              <a:t>Although moving charges create electromagnetic force, non-moving charges create electrostatic force (static means non-moving). Commonly we see this as static electricity in situations such as lightning. It is also the force that bonds ions together to form molecules and some molecules together to form substances. </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Electrostatic forces cause like charges (+ and +  or – and -) to repel and unlike charges (+ and -) to attract.</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162744" y="369086"/>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2" name="TextBox 11"/>
          <p:cNvSpPr txBox="1"/>
          <p:nvPr/>
        </p:nvSpPr>
        <p:spPr>
          <a:xfrm>
            <a:off x="7020272" y="800247"/>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ELECTROSTATIC FORCE</a:t>
            </a:r>
            <a:endParaRPr lang="en-NZ" dirty="0">
              <a:latin typeface="Calibri" panose="020F0502020204030204" pitchFamily="34" charset="0"/>
            </a:endParaRPr>
          </a:p>
        </p:txBody>
      </p:sp>
      <p:pic>
        <p:nvPicPr>
          <p:cNvPr id="46082" name="Picture 2" descr="http://image.slidesharecdn.com/forces-131231043334-phpapp02/95/electrostatic-forces-15-638.jpg?cb=13884644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045" y="2037138"/>
            <a:ext cx="4981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74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l="27632" b="4762"/>
          <a:stretch>
            <a:fillRect/>
          </a:stretch>
        </p:blipFill>
        <p:spPr bwMode="auto">
          <a:xfrm>
            <a:off x="4724400" y="1828800"/>
            <a:ext cx="4191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4">
            <a:extLst>
              <a:ext uri="{28A0092B-C50C-407E-A947-70E740481C1C}">
                <a14:useLocalDpi xmlns:a14="http://schemas.microsoft.com/office/drawing/2010/main" val="0"/>
              </a:ext>
            </a:extLst>
          </a:blip>
          <a:srcRect t="30952" r="72368" b="21429"/>
          <a:stretch>
            <a:fillRect/>
          </a:stretch>
        </p:blipFill>
        <p:spPr bwMode="auto">
          <a:xfrm>
            <a:off x="5029200" y="5105400"/>
            <a:ext cx="1600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4"/>
          <p:cNvSpPr txBox="1">
            <a:spLocks noChangeArrowheads="1"/>
          </p:cNvSpPr>
          <p:nvPr/>
        </p:nvSpPr>
        <p:spPr bwMode="auto">
          <a:xfrm>
            <a:off x="7010400" y="5410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2000"/>
              <a:t>Close-up</a:t>
            </a:r>
            <a:endParaRPr lang="en-US" sz="2000"/>
          </a:p>
        </p:txBody>
      </p:sp>
      <p:sp>
        <p:nvSpPr>
          <p:cNvPr id="11" name="Line 15"/>
          <p:cNvSpPr>
            <a:spLocks noChangeShapeType="1"/>
          </p:cNvSpPr>
          <p:nvPr/>
        </p:nvSpPr>
        <p:spPr bwMode="auto">
          <a:xfrm>
            <a:off x="4724400" y="4114800"/>
            <a:ext cx="0" cy="1524000"/>
          </a:xfrm>
          <a:prstGeom prst="line">
            <a:avLst/>
          </a:prstGeom>
          <a:noFill/>
          <a:ln w="571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Line 16"/>
          <p:cNvSpPr>
            <a:spLocks noChangeShapeType="1"/>
          </p:cNvSpPr>
          <p:nvPr/>
        </p:nvSpPr>
        <p:spPr bwMode="auto">
          <a:xfrm>
            <a:off x="4724400" y="4114800"/>
            <a:ext cx="914400" cy="0"/>
          </a:xfrm>
          <a:prstGeom prst="line">
            <a:avLst/>
          </a:prstGeom>
          <a:noFill/>
          <a:ln w="571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Line 17"/>
          <p:cNvSpPr>
            <a:spLocks noChangeShapeType="1"/>
          </p:cNvSpPr>
          <p:nvPr/>
        </p:nvSpPr>
        <p:spPr bwMode="auto">
          <a:xfrm>
            <a:off x="5638800" y="4114800"/>
            <a:ext cx="0" cy="609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Line 18"/>
          <p:cNvSpPr>
            <a:spLocks noChangeShapeType="1"/>
          </p:cNvSpPr>
          <p:nvPr/>
        </p:nvSpPr>
        <p:spPr bwMode="auto">
          <a:xfrm>
            <a:off x="4724400" y="5638800"/>
            <a:ext cx="381000" cy="0"/>
          </a:xfrm>
          <a:prstGeom prst="line">
            <a:avLst/>
          </a:prstGeom>
          <a:noFill/>
          <a:ln w="571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Rectangle 19"/>
          <p:cNvSpPr>
            <a:spLocks noChangeArrowheads="1"/>
          </p:cNvSpPr>
          <p:nvPr/>
        </p:nvSpPr>
        <p:spPr bwMode="auto">
          <a:xfrm>
            <a:off x="5105400" y="5181600"/>
            <a:ext cx="1524000" cy="1447800"/>
          </a:xfrm>
          <a:prstGeom prst="rect">
            <a:avLst/>
          </a:prstGeom>
          <a:noFill/>
          <a:ln w="571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TextBox 15"/>
          <p:cNvSpPr txBox="1"/>
          <p:nvPr/>
        </p:nvSpPr>
        <p:spPr>
          <a:xfrm>
            <a:off x="467544" y="29462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Friction </a:t>
            </a:r>
            <a:r>
              <a:rPr lang="en-NZ" sz="2000" b="1" dirty="0"/>
              <a:t>often provides opposing force acting on moving bodies</a:t>
            </a:r>
          </a:p>
        </p:txBody>
      </p:sp>
      <p:sp>
        <p:nvSpPr>
          <p:cNvPr id="18" name="TextBox 17"/>
          <p:cNvSpPr txBox="1"/>
          <p:nvPr/>
        </p:nvSpPr>
        <p:spPr>
          <a:xfrm>
            <a:off x="162744" y="20228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pic>
        <p:nvPicPr>
          <p:cNvPr id="19" name="Picture 18"/>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0" name="Rectangle 19"/>
          <p:cNvSpPr/>
          <p:nvPr/>
        </p:nvSpPr>
        <p:spPr>
          <a:xfrm>
            <a:off x="231004" y="2272829"/>
            <a:ext cx="3898776" cy="3477875"/>
          </a:xfrm>
          <a:prstGeom prst="rect">
            <a:avLst/>
          </a:prstGeom>
        </p:spPr>
        <p:txBody>
          <a:bodyPr wrap="square">
            <a:spAutoFit/>
          </a:bodyPr>
          <a:lstStyle/>
          <a:p>
            <a:r>
              <a:rPr lang="en-NZ" sz="2000" b="1" dirty="0" smtClean="0">
                <a:latin typeface="Calibri" panose="020F0502020204030204" pitchFamily="34" charset="0"/>
                <a:cs typeface="Calibri" panose="020F0502020204030204" pitchFamily="34" charset="0"/>
              </a:rPr>
              <a:t>Friction is a force that opposes motion</a:t>
            </a:r>
            <a:r>
              <a:rPr lang="en-NZ" sz="2000" dirty="0" smtClean="0">
                <a:latin typeface="Calibri" panose="020F0502020204030204" pitchFamily="34" charset="0"/>
                <a:cs typeface="Calibri" panose="020F0502020204030204" pitchFamily="34" charset="0"/>
              </a:rPr>
              <a:t>. If an object has no motion then there is no friction. </a:t>
            </a:r>
          </a:p>
          <a:p>
            <a:r>
              <a:rPr lang="en-NZ" sz="2000" dirty="0" smtClean="0">
                <a:latin typeface="Calibri" panose="020F0502020204030204" pitchFamily="34" charset="0"/>
                <a:cs typeface="Calibri" panose="020F0502020204030204" pitchFamily="34" charset="0"/>
              </a:rPr>
              <a:t>When </a:t>
            </a:r>
            <a:r>
              <a:rPr lang="en-NZ" sz="2000" dirty="0">
                <a:latin typeface="Calibri" panose="020F0502020204030204" pitchFamily="34" charset="0"/>
                <a:cs typeface="Calibri" panose="020F0502020204030204" pitchFamily="34" charset="0"/>
              </a:rPr>
              <a:t>friction occurs, </a:t>
            </a:r>
            <a:r>
              <a:rPr lang="en-NZ" sz="2000" dirty="0" smtClean="0">
                <a:latin typeface="Calibri" panose="020F0502020204030204" pitchFamily="34" charset="0"/>
                <a:cs typeface="Calibri" panose="020F0502020204030204" pitchFamily="34" charset="0"/>
              </a:rPr>
              <a:t>and one </a:t>
            </a:r>
            <a:r>
              <a:rPr lang="en-NZ" sz="2000" dirty="0">
                <a:latin typeface="Calibri" panose="020F0502020204030204" pitchFamily="34" charset="0"/>
                <a:cs typeface="Calibri" panose="020F0502020204030204" pitchFamily="34" charset="0"/>
              </a:rPr>
              <a:t>surface moves against another. kinetic energy from movement is changed into heat energy.</a:t>
            </a:r>
          </a:p>
          <a:p>
            <a:r>
              <a:rPr lang="en-NZ" sz="2000" dirty="0">
                <a:latin typeface="Calibri" panose="020F0502020204030204" pitchFamily="34" charset="0"/>
                <a:cs typeface="Calibri" panose="020F0502020204030204" pitchFamily="34" charset="0"/>
              </a:rPr>
              <a:t>Smooth surfaces create less friction than rough surfaces. Friction that occurs between air or water and a solid body is called resistance</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sp>
        <p:nvSpPr>
          <p:cNvPr id="21" name="TextBox 20"/>
          <p:cNvSpPr txBox="1"/>
          <p:nvPr/>
        </p:nvSpPr>
        <p:spPr>
          <a:xfrm>
            <a:off x="6960874" y="657079"/>
            <a:ext cx="1960984" cy="369332"/>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FRICTION</a:t>
            </a:r>
            <a:endParaRPr lang="en-NZ" dirty="0">
              <a:latin typeface="Calibri" panose="020F0502020204030204" pitchFamily="34" charset="0"/>
            </a:endParaRPr>
          </a:p>
        </p:txBody>
      </p:sp>
    </p:spTree>
    <p:extLst>
      <p:ext uri="{BB962C8B-B14F-4D97-AF65-F5344CB8AC3E}">
        <p14:creationId xmlns:p14="http://schemas.microsoft.com/office/powerpoint/2010/main" val="474988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7166" y="-9269"/>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309984"/>
            <a:ext cx="8208912" cy="400110"/>
          </a:xfrm>
          <a:prstGeom prst="rect">
            <a:avLst/>
          </a:prstGeom>
          <a:solidFill>
            <a:schemeClr val="bg2"/>
          </a:solidFill>
          <a:ln>
            <a:solidFill>
              <a:schemeClr val="tx1"/>
            </a:solidFill>
          </a:ln>
        </p:spPr>
        <p:txBody>
          <a:bodyPr wrap="square" rtlCol="0">
            <a:spAutoFit/>
          </a:bodyPr>
          <a:lstStyle/>
          <a:p>
            <a:pPr algn="ctr"/>
            <a:r>
              <a:rPr lang="en-NZ" sz="2000" b="1" dirty="0"/>
              <a:t>Sometimes friction is useful, at other times it is unhelpful.</a:t>
            </a:r>
          </a:p>
        </p:txBody>
      </p:sp>
      <p:graphicFrame>
        <p:nvGraphicFramePr>
          <p:cNvPr id="13" name="Group 107"/>
          <p:cNvGraphicFramePr>
            <a:graphicFrameLocks/>
          </p:cNvGraphicFramePr>
          <p:nvPr>
            <p:extLst>
              <p:ext uri="{D42A27DB-BD31-4B8C-83A1-F6EECF244321}">
                <p14:modId xmlns:p14="http://schemas.microsoft.com/office/powerpoint/2010/main" val="1911953578"/>
              </p:ext>
            </p:extLst>
          </p:nvPr>
        </p:nvGraphicFramePr>
        <p:xfrm>
          <a:off x="457200" y="1412875"/>
          <a:ext cx="4038600" cy="4064000"/>
        </p:xfrm>
        <a:graphic>
          <a:graphicData uri="http://schemas.openxmlformats.org/drawingml/2006/table">
            <a:tbl>
              <a:tblPr/>
              <a:tblGrid>
                <a:gridCol w="1828800"/>
                <a:gridCol w="2209800"/>
              </a:tblGrid>
              <a:tr h="57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T="45727" marB="45727"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727" marB="45727"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89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situation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Increased by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005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walking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Having grip on the soles of your shoes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cycling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Wider tyres with tread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driving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Good tread on tyres. Brake pads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 Box 75"/>
          <p:cNvSpPr txBox="1">
            <a:spLocks noChangeArrowheads="1"/>
          </p:cNvSpPr>
          <p:nvPr/>
        </p:nvSpPr>
        <p:spPr bwMode="auto">
          <a:xfrm>
            <a:off x="609600" y="1489075"/>
            <a:ext cx="396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dirty="0">
                <a:latin typeface="+mn-lt"/>
              </a:rPr>
              <a:t>Situations where Friction is useful</a:t>
            </a:r>
          </a:p>
          <a:p>
            <a:pPr eaLnBrk="1" hangingPunct="1">
              <a:spcBef>
                <a:spcPct val="50000"/>
              </a:spcBef>
            </a:pPr>
            <a:endParaRPr lang="en-US" dirty="0"/>
          </a:p>
        </p:txBody>
      </p:sp>
      <p:graphicFrame>
        <p:nvGraphicFramePr>
          <p:cNvPr id="15" name="Group 103"/>
          <p:cNvGraphicFramePr>
            <a:graphicFrameLocks noGrp="1"/>
          </p:cNvGraphicFramePr>
          <p:nvPr>
            <p:extLst>
              <p:ext uri="{D42A27DB-BD31-4B8C-83A1-F6EECF244321}">
                <p14:modId xmlns:p14="http://schemas.microsoft.com/office/powerpoint/2010/main" val="4181387016"/>
              </p:ext>
            </p:extLst>
          </p:nvPr>
        </p:nvGraphicFramePr>
        <p:xfrm>
          <a:off x="4648200" y="1412875"/>
          <a:ext cx="4038600" cy="4057650"/>
        </p:xfrm>
        <a:graphic>
          <a:graphicData uri="http://schemas.openxmlformats.org/drawingml/2006/table">
            <a:tbl>
              <a:tblPr/>
              <a:tblGrid>
                <a:gridCol w="1828800"/>
                <a:gridCol w="2209800"/>
              </a:tblGrid>
              <a:tr h="582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a:txBody>
                  <a:tcPr marT="45727" marB="45727"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92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situation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decreased by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989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Friction in bearings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Oil around bearings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Drag on car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Aerodynamic design to reduce drag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Drag on snowboard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Smooth lacquered surface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 Box 100"/>
          <p:cNvSpPr txBox="1">
            <a:spLocks noChangeArrowheads="1"/>
          </p:cNvSpPr>
          <p:nvPr/>
        </p:nvSpPr>
        <p:spPr bwMode="auto">
          <a:xfrm>
            <a:off x="4800600" y="1489075"/>
            <a:ext cx="396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dirty="0">
                <a:latin typeface="Calibri" panose="020F0502020204030204" pitchFamily="34" charset="0"/>
                <a:cs typeface="Calibri" panose="020F0502020204030204" pitchFamily="34" charset="0"/>
              </a:rPr>
              <a:t>Situations where Friction is unhelpful</a:t>
            </a:r>
          </a:p>
          <a:p>
            <a:pPr eaLnBrk="1" hangingPunct="1">
              <a:spcBef>
                <a:spcPct val="50000"/>
              </a:spcBef>
            </a:pPr>
            <a:endParaRPr lang="en-US" dirty="0">
              <a:latin typeface="Calibri" panose="020F0502020204030204" pitchFamily="34" charset="0"/>
              <a:cs typeface="Calibri" panose="020F0502020204030204" pitchFamily="34" charset="0"/>
            </a:endParaRPr>
          </a:p>
        </p:txBody>
      </p:sp>
      <p:pic>
        <p:nvPicPr>
          <p:cNvPr id="17" name="Picture 113" descr="lotus-exige-s-2006-7757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4701819"/>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01454" y="279295"/>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8" name="TextBox 17"/>
          <p:cNvSpPr txBox="1"/>
          <p:nvPr/>
        </p:nvSpPr>
        <p:spPr>
          <a:xfrm>
            <a:off x="6960874" y="657079"/>
            <a:ext cx="1960984" cy="369332"/>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FRICTION</a:t>
            </a:r>
            <a:endParaRPr lang="en-NZ" dirty="0">
              <a:latin typeface="Calibri" panose="020F0502020204030204" pitchFamily="34" charset="0"/>
            </a:endParaRPr>
          </a:p>
        </p:txBody>
      </p:sp>
    </p:spTree>
    <p:extLst>
      <p:ext uri="{BB962C8B-B14F-4D97-AF65-F5344CB8AC3E}">
        <p14:creationId xmlns:p14="http://schemas.microsoft.com/office/powerpoint/2010/main" val="155839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7544" y="29462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Surface tension and buoyancy act as support forces</a:t>
            </a:r>
            <a:endParaRPr lang="en-NZ" sz="2000" b="1" dirty="0"/>
          </a:p>
        </p:txBody>
      </p:sp>
      <p:sp>
        <p:nvSpPr>
          <p:cNvPr id="18" name="TextBox 17"/>
          <p:cNvSpPr txBox="1"/>
          <p:nvPr/>
        </p:nvSpPr>
        <p:spPr>
          <a:xfrm>
            <a:off x="162744" y="20228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sp>
        <p:nvSpPr>
          <p:cNvPr id="20" name="Rectangle 19"/>
          <p:cNvSpPr/>
          <p:nvPr/>
        </p:nvSpPr>
        <p:spPr>
          <a:xfrm>
            <a:off x="162743" y="1627124"/>
            <a:ext cx="4540133" cy="2554545"/>
          </a:xfrm>
          <a:prstGeom prst="rect">
            <a:avLst/>
          </a:prstGeom>
        </p:spPr>
        <p:txBody>
          <a:bodyPr wrap="square">
            <a:spAutoFit/>
          </a:bodyPr>
          <a:lstStyle/>
          <a:p>
            <a:r>
              <a:rPr lang="en-NZ" sz="2000" dirty="0">
                <a:latin typeface="Calibri" panose="020F0502020204030204" pitchFamily="34" charset="0"/>
              </a:rPr>
              <a:t>T</a:t>
            </a:r>
            <a:r>
              <a:rPr lang="en-NZ" sz="2000" dirty="0" smtClean="0">
                <a:latin typeface="Calibri" panose="020F0502020204030204" pitchFamily="34" charset="0"/>
              </a:rPr>
              <a:t>he attractive </a:t>
            </a:r>
            <a:r>
              <a:rPr lang="en-NZ" sz="2000" dirty="0">
                <a:latin typeface="Calibri" panose="020F0502020204030204" pitchFamily="34" charset="0"/>
              </a:rPr>
              <a:t>(cohesive) forces or ‘stickiness’ between molecules of </a:t>
            </a:r>
            <a:r>
              <a:rPr lang="en-NZ" sz="2000" dirty="0" smtClean="0">
                <a:latin typeface="Calibri" panose="020F0502020204030204" pitchFamily="34" charset="0"/>
              </a:rPr>
              <a:t>liquids creates </a:t>
            </a:r>
            <a:r>
              <a:rPr lang="en-NZ" sz="2000" b="1" dirty="0" smtClean="0">
                <a:latin typeface="Calibri" panose="020F0502020204030204" pitchFamily="34" charset="0"/>
              </a:rPr>
              <a:t>surface tension</a:t>
            </a:r>
            <a:r>
              <a:rPr lang="en-NZ" sz="2000" dirty="0" smtClean="0">
                <a:latin typeface="Calibri" panose="020F0502020204030204" pitchFamily="34" charset="0"/>
              </a:rPr>
              <a:t>. Attractive </a:t>
            </a:r>
            <a:r>
              <a:rPr lang="en-NZ" sz="2000" dirty="0">
                <a:latin typeface="Calibri" panose="020F0502020204030204" pitchFamily="34" charset="0"/>
              </a:rPr>
              <a:t>forces of a molecule to its remaining </a:t>
            </a:r>
            <a:r>
              <a:rPr lang="en-NZ" sz="2000" dirty="0" smtClean="0">
                <a:latin typeface="Calibri" panose="020F0502020204030204" pitchFamily="34" charset="0"/>
              </a:rPr>
              <a:t>neighbours </a:t>
            </a:r>
            <a:r>
              <a:rPr lang="en-NZ" sz="2000" dirty="0">
                <a:latin typeface="Calibri" panose="020F0502020204030204" pitchFamily="34" charset="0"/>
              </a:rPr>
              <a:t>are stronger on the surface of the liquid. As a result, a force (</a:t>
            </a:r>
            <a:r>
              <a:rPr lang="en-NZ" sz="2000" b="1" dirty="0">
                <a:latin typeface="Calibri" panose="020F0502020204030204" pitchFamily="34" charset="0"/>
              </a:rPr>
              <a:t>F</a:t>
            </a:r>
            <a:r>
              <a:rPr lang="en-NZ" sz="2000" dirty="0">
                <a:latin typeface="Calibri" panose="020F0502020204030204" pitchFamily="34" charset="0"/>
              </a:rPr>
              <a:t>) develops that </a:t>
            </a:r>
            <a:r>
              <a:rPr lang="en-NZ" sz="2000" dirty="0" smtClean="0">
                <a:latin typeface="Calibri" panose="020F0502020204030204" pitchFamily="34" charset="0"/>
              </a:rPr>
              <a:t>opposes the weight force of an object on the surface.</a:t>
            </a:r>
            <a:endParaRPr lang="en-NZ" sz="2000" dirty="0">
              <a:latin typeface="Calibri" panose="020F0502020204030204" pitchFamily="34" charset="0"/>
            </a:endParaRPr>
          </a:p>
        </p:txBody>
      </p:sp>
      <p:sp>
        <p:nvSpPr>
          <p:cNvPr id="21" name="TextBox 20"/>
          <p:cNvSpPr txBox="1"/>
          <p:nvPr/>
        </p:nvSpPr>
        <p:spPr>
          <a:xfrm>
            <a:off x="6960874" y="657079"/>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SURFACE TENSION and BUOYANCY</a:t>
            </a:r>
            <a:endParaRPr lang="en-NZ" dirty="0">
              <a:latin typeface="Calibri" panose="020F0502020204030204" pitchFamily="34" charset="0"/>
            </a:endParaRPr>
          </a:p>
        </p:txBody>
      </p:sp>
      <p:pic>
        <p:nvPicPr>
          <p:cNvPr id="47106" name="Picture 2" descr="http://2.bp.blogspot.com/-SXEmAGURgfk/UpJRJNQKy1I/AAAAAAAABBU/7CGYtcBX_WE/s1600/Buoya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019" y="4057224"/>
            <a:ext cx="4218981" cy="28007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4925019" y="1627124"/>
            <a:ext cx="3996839" cy="2246769"/>
          </a:xfrm>
          <a:prstGeom prst="rect">
            <a:avLst/>
          </a:prstGeom>
          <a:noFill/>
        </p:spPr>
        <p:txBody>
          <a:bodyPr wrap="square" rtlCol="0">
            <a:spAutoFit/>
          </a:bodyPr>
          <a:lstStyle/>
          <a:p>
            <a:r>
              <a:rPr lang="en-NZ" sz="2000" b="1" dirty="0" smtClean="0">
                <a:latin typeface="Calibri" panose="020F0502020204030204" pitchFamily="34" charset="0"/>
              </a:rPr>
              <a:t>Buoyancy</a:t>
            </a:r>
            <a:r>
              <a:rPr lang="en-NZ" sz="2000" dirty="0" smtClean="0">
                <a:latin typeface="Calibri" panose="020F0502020204030204" pitchFamily="34" charset="0"/>
              </a:rPr>
              <a:t> is </a:t>
            </a:r>
            <a:r>
              <a:rPr lang="en-NZ" sz="2000" dirty="0">
                <a:latin typeface="Calibri" panose="020F0502020204030204" pitchFamily="34" charset="0"/>
              </a:rPr>
              <a:t>an upward </a:t>
            </a:r>
            <a:r>
              <a:rPr lang="en-NZ" sz="2000" dirty="0" smtClean="0">
                <a:latin typeface="Calibri" panose="020F0502020204030204" pitchFamily="34" charset="0"/>
              </a:rPr>
              <a:t>support force caused </a:t>
            </a:r>
            <a:r>
              <a:rPr lang="en-NZ" sz="2000" dirty="0">
                <a:latin typeface="Calibri" panose="020F0502020204030204" pitchFamily="34" charset="0"/>
              </a:rPr>
              <a:t>by a fluid that opposes the weight </a:t>
            </a:r>
            <a:r>
              <a:rPr lang="en-NZ" sz="2000" dirty="0" smtClean="0">
                <a:latin typeface="Calibri" panose="020F0502020204030204" pitchFamily="34" charset="0"/>
              </a:rPr>
              <a:t>(gravitational force) of </a:t>
            </a:r>
            <a:r>
              <a:rPr lang="en-NZ" sz="2000" dirty="0">
                <a:latin typeface="Calibri" panose="020F0502020204030204" pitchFamily="34" charset="0"/>
              </a:rPr>
              <a:t>an </a:t>
            </a:r>
            <a:r>
              <a:rPr lang="en-NZ" sz="2000" dirty="0" smtClean="0">
                <a:latin typeface="Calibri" panose="020F0502020204030204" pitchFamily="34" charset="0"/>
              </a:rPr>
              <a:t>object in the fluid, usually water. Once the object remains at a set depth then the support force and weight force are balanced.</a:t>
            </a:r>
            <a:endParaRPr lang="en-NZ" sz="2000" dirty="0">
              <a:latin typeface="Calibri" panose="020F0502020204030204" pitchFamily="34" charset="0"/>
            </a:endParaRPr>
          </a:p>
        </p:txBody>
      </p:sp>
      <p:pic>
        <p:nvPicPr>
          <p:cNvPr id="22" name="Picture 14" descr="http://www.ramehart.com/surface_tensi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8" t="8353" r="6764" b="14214"/>
          <a:stretch/>
        </p:blipFill>
        <p:spPr bwMode="auto">
          <a:xfrm>
            <a:off x="742810" y="4086130"/>
            <a:ext cx="3379998" cy="279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5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7544" y="29462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Thrust force</a:t>
            </a:r>
            <a:endParaRPr lang="en-NZ" sz="2000" b="1" dirty="0"/>
          </a:p>
        </p:txBody>
      </p:sp>
      <p:sp>
        <p:nvSpPr>
          <p:cNvPr id="18" name="TextBox 17"/>
          <p:cNvSpPr txBox="1"/>
          <p:nvPr/>
        </p:nvSpPr>
        <p:spPr>
          <a:xfrm>
            <a:off x="162744" y="20228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3a</a:t>
            </a:r>
          </a:p>
        </p:txBody>
      </p:sp>
      <p:sp>
        <p:nvSpPr>
          <p:cNvPr id="20" name="Rectangle 19"/>
          <p:cNvSpPr/>
          <p:nvPr/>
        </p:nvSpPr>
        <p:spPr>
          <a:xfrm>
            <a:off x="161457" y="2042581"/>
            <a:ext cx="8513712" cy="3785652"/>
          </a:xfrm>
          <a:prstGeom prst="rect">
            <a:avLst/>
          </a:prstGeom>
        </p:spPr>
        <p:txBody>
          <a:bodyPr wrap="square">
            <a:spAutoFit/>
          </a:bodyPr>
          <a:lstStyle/>
          <a:p>
            <a:r>
              <a:rPr lang="en-NZ" sz="2000" b="1" dirty="0" smtClean="0">
                <a:latin typeface="Calibri" panose="020F0502020204030204" pitchFamily="34" charset="0"/>
              </a:rPr>
              <a:t>Thrust</a:t>
            </a:r>
            <a:r>
              <a:rPr lang="en-NZ" sz="2000" dirty="0" smtClean="0">
                <a:latin typeface="Calibri" panose="020F0502020204030204" pitchFamily="34" charset="0"/>
              </a:rPr>
              <a:t> (or applied force) requires </a:t>
            </a:r>
            <a:r>
              <a:rPr lang="en-NZ" sz="2000" dirty="0">
                <a:latin typeface="Calibri" panose="020F0502020204030204" pitchFamily="34" charset="0"/>
              </a:rPr>
              <a:t>some parts of an </a:t>
            </a:r>
            <a:r>
              <a:rPr lang="en-NZ" sz="2000" dirty="0" smtClean="0">
                <a:latin typeface="Calibri" panose="020F0502020204030204" pitchFamily="34" charset="0"/>
              </a:rPr>
              <a:t>object (whether gas, liquid or solid) </a:t>
            </a:r>
            <a:r>
              <a:rPr lang="en-NZ" sz="2000" dirty="0">
                <a:latin typeface="Calibri" panose="020F0502020204030204" pitchFamily="34" charset="0"/>
              </a:rPr>
              <a:t>being </a:t>
            </a:r>
            <a:r>
              <a:rPr lang="en-NZ" sz="2000" dirty="0" smtClean="0">
                <a:latin typeface="Calibri" panose="020F0502020204030204" pitchFamily="34" charset="0"/>
              </a:rPr>
              <a:t>pushed </a:t>
            </a:r>
            <a:r>
              <a:rPr lang="en-NZ" sz="2000" dirty="0">
                <a:latin typeface="Calibri" panose="020F0502020204030204" pitchFamily="34" charset="0"/>
              </a:rPr>
              <a:t>forcefully from itself (rocket fuel from a rocket, for example). Once the rocket has left, the "thrust" is no longer present. It also requires reaction (actual touching) of the thrust medium against the object. </a:t>
            </a:r>
            <a:br>
              <a:rPr lang="en-NZ" sz="2000" dirty="0">
                <a:latin typeface="Calibri" panose="020F0502020204030204" pitchFamily="34" charset="0"/>
              </a:rPr>
            </a:br>
            <a:r>
              <a:rPr lang="en-NZ" sz="2000" dirty="0">
                <a:latin typeface="Calibri" panose="020F0502020204030204" pitchFamily="34" charset="0"/>
              </a:rPr>
              <a:t/>
            </a:r>
            <a:br>
              <a:rPr lang="en-NZ" sz="2000" dirty="0">
                <a:latin typeface="Calibri" panose="020F0502020204030204" pitchFamily="34" charset="0"/>
              </a:rPr>
            </a:br>
            <a:r>
              <a:rPr lang="en-NZ" sz="2000" dirty="0">
                <a:latin typeface="Calibri" panose="020F0502020204030204" pitchFamily="34" charset="0"/>
              </a:rPr>
              <a:t>Acceleration is the </a:t>
            </a:r>
            <a:r>
              <a:rPr lang="en-NZ" sz="2000" dirty="0" smtClean="0">
                <a:latin typeface="Calibri" panose="020F0502020204030204" pitchFamily="34" charset="0"/>
              </a:rPr>
              <a:t>state of </a:t>
            </a:r>
            <a:r>
              <a:rPr lang="en-NZ" sz="2000" dirty="0">
                <a:latin typeface="Calibri" panose="020F0502020204030204" pitchFamily="34" charset="0"/>
              </a:rPr>
              <a:t>an object</a:t>
            </a:r>
            <a:r>
              <a:rPr lang="en-NZ" sz="2000" dirty="0" smtClean="0">
                <a:latin typeface="Calibri" panose="020F0502020204030204" pitchFamily="34" charset="0"/>
              </a:rPr>
              <a:t>,                                                                                     due to </a:t>
            </a:r>
            <a:r>
              <a:rPr lang="en-NZ" sz="2000" dirty="0">
                <a:latin typeface="Calibri" panose="020F0502020204030204" pitchFamily="34" charset="0"/>
              </a:rPr>
              <a:t>a </a:t>
            </a:r>
            <a:r>
              <a:rPr lang="en-NZ" sz="2000" dirty="0" smtClean="0">
                <a:latin typeface="Calibri" panose="020F0502020204030204" pitchFamily="34" charset="0"/>
              </a:rPr>
              <a:t>force applied. </a:t>
            </a:r>
            <a:r>
              <a:rPr lang="en-NZ" sz="2000" dirty="0">
                <a:latin typeface="Calibri" panose="020F0502020204030204" pitchFamily="34" charset="0"/>
              </a:rPr>
              <a:t>It is dependent </a:t>
            </a:r>
            <a:r>
              <a:rPr lang="en-NZ" sz="2000" dirty="0" smtClean="0">
                <a:latin typeface="Calibri" panose="020F0502020204030204" pitchFamily="34" charset="0"/>
              </a:rPr>
              <a:t>                                                                              on </a:t>
            </a:r>
            <a:r>
              <a:rPr lang="en-NZ" sz="2000" dirty="0">
                <a:latin typeface="Calibri" panose="020F0502020204030204" pitchFamily="34" charset="0"/>
              </a:rPr>
              <a:t>the force, and on the mass of an </a:t>
            </a:r>
            <a:r>
              <a:rPr lang="en-NZ" sz="2000" dirty="0" smtClean="0">
                <a:latin typeface="Calibri" panose="020F0502020204030204" pitchFamily="34" charset="0"/>
              </a:rPr>
              <a:t>                                                                                                    object</a:t>
            </a:r>
            <a:r>
              <a:rPr lang="en-NZ" sz="2000" dirty="0">
                <a:latin typeface="Calibri" panose="020F0502020204030204" pitchFamily="34" charset="0"/>
              </a:rPr>
              <a:t>, but is not </a:t>
            </a:r>
            <a:r>
              <a:rPr lang="en-NZ" sz="2000" dirty="0" smtClean="0">
                <a:latin typeface="Calibri" panose="020F0502020204030204" pitchFamily="34" charset="0"/>
              </a:rPr>
              <a:t>a force itself. </a:t>
            </a:r>
          </a:p>
          <a:p>
            <a:endParaRPr lang="en-NZ" sz="2000" dirty="0" smtClean="0">
              <a:latin typeface="Calibri" panose="020F0502020204030204" pitchFamily="34" charset="0"/>
            </a:endParaRPr>
          </a:p>
          <a:p>
            <a:r>
              <a:rPr lang="en-NZ" sz="2000" dirty="0" smtClean="0">
                <a:latin typeface="Calibri" panose="020F0502020204030204" pitchFamily="34" charset="0"/>
              </a:rPr>
              <a:t>Friction force opposes an object that                                                                                                                  is experiencing thrust force.</a:t>
            </a:r>
            <a:endParaRPr lang="en-NZ" sz="2000" dirty="0">
              <a:latin typeface="Calibri" panose="020F0502020204030204" pitchFamily="34" charset="0"/>
            </a:endParaRPr>
          </a:p>
        </p:txBody>
      </p:sp>
      <p:sp>
        <p:nvSpPr>
          <p:cNvPr id="21" name="TextBox 20"/>
          <p:cNvSpPr txBox="1"/>
          <p:nvPr/>
        </p:nvSpPr>
        <p:spPr>
          <a:xfrm>
            <a:off x="6960874" y="657079"/>
            <a:ext cx="1960984" cy="369332"/>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THRUST FORCE</a:t>
            </a:r>
            <a:endParaRPr lang="en-NZ" dirty="0">
              <a:latin typeface="Calibri" panose="020F0502020204030204" pitchFamily="34" charset="0"/>
            </a:endParaRPr>
          </a:p>
        </p:txBody>
      </p:sp>
      <p:pic>
        <p:nvPicPr>
          <p:cNvPr id="49154" name="Picture 2" descr="http://www.nasa.gov/sites/default/files/styles/side_image/public/thumbnails/image/edu_thrust_large.png?itok=q7PCT6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809" y="3453605"/>
            <a:ext cx="4885231" cy="34043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49805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effects of balanced and unbalanced forces</a:t>
            </a:r>
          </a:p>
        </p:txBody>
      </p:sp>
      <p:sp>
        <p:nvSpPr>
          <p:cNvPr id="9" name="Text Box 23"/>
          <p:cNvSpPr txBox="1">
            <a:spLocks noChangeArrowheads="1"/>
          </p:cNvSpPr>
          <p:nvPr/>
        </p:nvSpPr>
        <p:spPr bwMode="auto">
          <a:xfrm>
            <a:off x="4850109" y="2492618"/>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t>Support force (reaction force)</a:t>
            </a:r>
            <a:endParaRPr lang="en-GB" dirty="0"/>
          </a:p>
        </p:txBody>
      </p:sp>
      <p:sp>
        <p:nvSpPr>
          <p:cNvPr id="10" name="Text Box 24"/>
          <p:cNvSpPr txBox="1">
            <a:spLocks noChangeArrowheads="1"/>
          </p:cNvSpPr>
          <p:nvPr/>
        </p:nvSpPr>
        <p:spPr bwMode="auto">
          <a:xfrm>
            <a:off x="6667500" y="5046235"/>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t>Friction force</a:t>
            </a:r>
            <a:endParaRPr lang="en-GB" dirty="0"/>
          </a:p>
        </p:txBody>
      </p:sp>
      <p:sp>
        <p:nvSpPr>
          <p:cNvPr id="11" name="Text Box 25"/>
          <p:cNvSpPr txBox="1">
            <a:spLocks noChangeArrowheads="1"/>
          </p:cNvSpPr>
          <p:nvPr/>
        </p:nvSpPr>
        <p:spPr bwMode="auto">
          <a:xfrm>
            <a:off x="639999" y="4771598"/>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t>Thrust (resultant force)</a:t>
            </a:r>
            <a:endParaRPr lang="en-GB"/>
          </a:p>
        </p:txBody>
      </p:sp>
      <p:sp>
        <p:nvSpPr>
          <p:cNvPr id="12" name="Text Box 26"/>
          <p:cNvSpPr txBox="1">
            <a:spLocks noChangeArrowheads="1"/>
          </p:cNvSpPr>
          <p:nvPr/>
        </p:nvSpPr>
        <p:spPr bwMode="auto">
          <a:xfrm>
            <a:off x="4853624" y="5677354"/>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t>Weight force (gravity)</a:t>
            </a:r>
            <a:endParaRPr lang="en-GB" dirty="0"/>
          </a:p>
        </p:txBody>
      </p:sp>
      <p:pic>
        <p:nvPicPr>
          <p:cNvPr id="4100"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7399" y="3178175"/>
            <a:ext cx="3825402" cy="223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67120" y="1992785"/>
            <a:ext cx="3152489" cy="1015663"/>
          </a:xfrm>
          <a:prstGeom prst="rect">
            <a:avLst/>
          </a:prstGeom>
          <a:ln>
            <a:solidFill>
              <a:schemeClr val="tx1"/>
            </a:solidFill>
          </a:ln>
        </p:spPr>
        <p:txBody>
          <a:bodyPr wrap="square">
            <a:spAutoFit/>
          </a:bodyPr>
          <a:lstStyle/>
          <a:p>
            <a:r>
              <a:rPr lang="en-NZ" sz="2000" dirty="0">
                <a:latin typeface="Calibri" panose="020F0502020204030204" pitchFamily="34" charset="0"/>
                <a:cs typeface="Calibri" panose="020F0502020204030204" pitchFamily="34" charset="0"/>
              </a:rPr>
              <a:t>If all four forces acting on an object </a:t>
            </a:r>
            <a:r>
              <a:rPr lang="en-NZ" sz="2000" dirty="0" smtClean="0">
                <a:latin typeface="Calibri" panose="020F0502020204030204" pitchFamily="34" charset="0"/>
                <a:cs typeface="Calibri" panose="020F0502020204030204" pitchFamily="34" charset="0"/>
              </a:rPr>
              <a:t>are equal they </a:t>
            </a:r>
            <a:r>
              <a:rPr lang="en-NZ" sz="2000" dirty="0">
                <a:latin typeface="Calibri" panose="020F0502020204030204" pitchFamily="34" charset="0"/>
                <a:cs typeface="Calibri" panose="020F0502020204030204" pitchFamily="34" charset="0"/>
              </a:rPr>
              <a:t>are said to be </a:t>
            </a:r>
            <a:r>
              <a:rPr lang="en-NZ" sz="2000" b="1" dirty="0">
                <a:latin typeface="Calibri" panose="020F0502020204030204" pitchFamily="34" charset="0"/>
                <a:cs typeface="Calibri" panose="020F0502020204030204" pitchFamily="34" charset="0"/>
              </a:rPr>
              <a:t>balanced</a:t>
            </a:r>
            <a:r>
              <a:rPr lang="en-NZ" sz="2000" dirty="0">
                <a:latin typeface="Calibri" panose="020F0502020204030204" pitchFamily="34" charset="0"/>
                <a:cs typeface="Calibri" panose="020F0502020204030204" pitchFamily="34" charset="0"/>
              </a:rPr>
              <a:t>.</a:t>
            </a:r>
          </a:p>
        </p:txBody>
      </p:sp>
      <p:sp>
        <p:nvSpPr>
          <p:cNvPr id="20" name="TextBox 19"/>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4a</a:t>
            </a:r>
          </a:p>
        </p:txBody>
      </p:sp>
      <p:sp>
        <p:nvSpPr>
          <p:cNvPr id="18" name="AutoShape 21"/>
          <p:cNvSpPr>
            <a:spLocks noChangeArrowheads="1"/>
          </p:cNvSpPr>
          <p:nvPr/>
        </p:nvSpPr>
        <p:spPr bwMode="auto">
          <a:xfrm rot="16200000">
            <a:off x="3509051" y="3077489"/>
            <a:ext cx="2125902" cy="307974"/>
          </a:xfrm>
          <a:prstGeom prst="rightArrow">
            <a:avLst>
              <a:gd name="adj1" fmla="val 50000"/>
              <a:gd name="adj2" fmla="val 1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AutoShape 22"/>
          <p:cNvSpPr>
            <a:spLocks noChangeArrowheads="1"/>
          </p:cNvSpPr>
          <p:nvPr/>
        </p:nvSpPr>
        <p:spPr bwMode="auto">
          <a:xfrm rot="5400000">
            <a:off x="3548070" y="5135795"/>
            <a:ext cx="2058748" cy="318861"/>
          </a:xfrm>
          <a:prstGeom prst="rightArrow">
            <a:avLst>
              <a:gd name="adj1" fmla="val 50000"/>
              <a:gd name="adj2" fmla="val 1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AutoShape 19"/>
          <p:cNvSpPr>
            <a:spLocks noChangeArrowheads="1"/>
          </p:cNvSpPr>
          <p:nvPr/>
        </p:nvSpPr>
        <p:spPr bwMode="auto">
          <a:xfrm>
            <a:off x="4665662" y="4142026"/>
            <a:ext cx="2786657" cy="304801"/>
          </a:xfrm>
          <a:prstGeom prst="rightArrow">
            <a:avLst>
              <a:gd name="adj1" fmla="val 50000"/>
              <a:gd name="adj2" fmla="val 1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 name="AutoShape 20"/>
          <p:cNvSpPr>
            <a:spLocks noChangeArrowheads="1"/>
          </p:cNvSpPr>
          <p:nvPr/>
        </p:nvSpPr>
        <p:spPr bwMode="auto">
          <a:xfrm rot="10800000">
            <a:off x="1691680" y="4142027"/>
            <a:ext cx="2758852" cy="304800"/>
          </a:xfrm>
          <a:prstGeom prst="rightArrow">
            <a:avLst>
              <a:gd name="adj1" fmla="val 50000"/>
              <a:gd name="adj2" fmla="val 1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21" name="Picture 2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2" name="TextBox 21"/>
          <p:cNvSpPr txBox="1"/>
          <p:nvPr/>
        </p:nvSpPr>
        <p:spPr>
          <a:xfrm>
            <a:off x="6641062" y="1793012"/>
            <a:ext cx="2376264" cy="2031325"/>
          </a:xfrm>
          <a:prstGeom prst="rect">
            <a:avLst/>
          </a:prstGeom>
          <a:solidFill>
            <a:srgbClr val="C2F604"/>
          </a:solidFill>
          <a:ln>
            <a:solidFill>
              <a:schemeClr val="tx1"/>
            </a:solidFill>
          </a:ln>
        </p:spPr>
        <p:txBody>
          <a:bodyPr wrap="square" rtlCol="0">
            <a:spAutoFit/>
          </a:bodyPr>
          <a:lstStyle/>
          <a:p>
            <a:r>
              <a:rPr lang="en-NZ" b="1" dirty="0" smtClean="0">
                <a:latin typeface="Calibri" panose="020F0502020204030204" pitchFamily="34" charset="0"/>
              </a:rPr>
              <a:t>Note: </a:t>
            </a:r>
            <a:r>
              <a:rPr lang="en-NZ" dirty="0" smtClean="0">
                <a:latin typeface="Calibri" panose="020F0502020204030204" pitchFamily="34" charset="0"/>
              </a:rPr>
              <a:t>when an object is stationary there are </a:t>
            </a:r>
            <a:r>
              <a:rPr lang="en-NZ" b="1" dirty="0" smtClean="0">
                <a:latin typeface="Calibri" panose="020F0502020204030204" pitchFamily="34" charset="0"/>
              </a:rPr>
              <a:t>only 2 forces </a:t>
            </a:r>
            <a:r>
              <a:rPr lang="en-NZ" dirty="0" smtClean="0">
                <a:latin typeface="Calibri" panose="020F0502020204030204" pitchFamily="34" charset="0"/>
              </a:rPr>
              <a:t>acting upon the object; support and weight force. There is no thrust or friction force</a:t>
            </a:r>
            <a:endParaRPr lang="en-NZ" b="1" dirty="0">
              <a:latin typeface="Calibri" panose="020F0502020204030204" pitchFamily="34" charset="0"/>
            </a:endParaRPr>
          </a:p>
        </p:txBody>
      </p:sp>
    </p:spTree>
    <p:extLst>
      <p:ext uri="{BB962C8B-B14F-4D97-AF65-F5344CB8AC3E}">
        <p14:creationId xmlns:p14="http://schemas.microsoft.com/office/powerpoint/2010/main" val="256048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829"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Force can </a:t>
            </a:r>
            <a:r>
              <a:rPr lang="en-NZ" sz="2000" b="1" dirty="0"/>
              <a:t>cause an object </a:t>
            </a:r>
            <a:r>
              <a:rPr lang="en-NZ" sz="2000" b="1" dirty="0" smtClean="0"/>
              <a:t>to </a:t>
            </a:r>
            <a:r>
              <a:rPr lang="en-NZ" sz="2000" b="1" dirty="0"/>
              <a:t>change its velocity </a:t>
            </a:r>
            <a:r>
              <a:rPr lang="en-NZ" sz="2000" b="1" dirty="0" smtClean="0"/>
              <a:t>or shape.</a:t>
            </a:r>
            <a:endParaRPr lang="en-NZ" sz="2000" b="1" dirty="0"/>
          </a:p>
        </p:txBody>
      </p:sp>
      <p:sp>
        <p:nvSpPr>
          <p:cNvPr id="5" name="Rectangle 3"/>
          <p:cNvSpPr txBox="1">
            <a:spLocks noChangeArrowheads="1"/>
          </p:cNvSpPr>
          <p:nvPr/>
        </p:nvSpPr>
        <p:spPr>
          <a:xfrm>
            <a:off x="406141" y="1699669"/>
            <a:ext cx="8229600" cy="4525963"/>
          </a:xfrm>
          <a:prstGeom prst="rect">
            <a:avLst/>
          </a:prstGeom>
          <a:ln w="19050">
            <a:no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90000"/>
              </a:lnSpc>
              <a:buNone/>
            </a:pPr>
            <a:r>
              <a:rPr lang="en-US" dirty="0" smtClean="0">
                <a:solidFill>
                  <a:schemeClr val="tx1"/>
                </a:solidFill>
                <a:latin typeface="Calibri" panose="020F0502020204030204" pitchFamily="34" charset="0"/>
                <a:cs typeface="Calibri" panose="020F0502020204030204" pitchFamily="34" charset="0"/>
              </a:rPr>
              <a:t>Forces push, pull, tug, heave, squeeze, stretch, twist or press.</a:t>
            </a:r>
          </a:p>
          <a:p>
            <a:pPr marL="0" indent="0">
              <a:lnSpc>
                <a:spcPct val="90000"/>
              </a:lnSpc>
              <a:buNone/>
            </a:pPr>
            <a:r>
              <a:rPr lang="en-US" dirty="0" smtClean="0">
                <a:solidFill>
                  <a:schemeClr val="tx1"/>
                </a:solidFill>
                <a:latin typeface="Calibri" panose="020F0502020204030204" pitchFamily="34" charset="0"/>
                <a:cs typeface="Calibri" panose="020F0502020204030204" pitchFamily="34" charset="0"/>
              </a:rPr>
              <a:t>Forces change:</a:t>
            </a:r>
          </a:p>
          <a:p>
            <a:pPr marL="301943" lvl="1" indent="0">
              <a:lnSpc>
                <a:spcPct val="90000"/>
              </a:lnSpc>
              <a:buNone/>
            </a:pPr>
            <a:r>
              <a:rPr lang="en-US" dirty="0" smtClean="0">
                <a:solidFill>
                  <a:schemeClr val="tx1"/>
                </a:solidFill>
                <a:latin typeface="Calibri" panose="020F0502020204030204" pitchFamily="34" charset="0"/>
                <a:cs typeface="Calibri" panose="020F0502020204030204" pitchFamily="34" charset="0"/>
              </a:rPr>
              <a:t>The shape of an object</a:t>
            </a:r>
          </a:p>
          <a:p>
            <a:pPr marL="301943" lvl="1" indent="0">
              <a:lnSpc>
                <a:spcPct val="90000"/>
              </a:lnSpc>
              <a:buNone/>
            </a:pPr>
            <a:r>
              <a:rPr lang="en-US" dirty="0" smtClean="0">
                <a:solidFill>
                  <a:schemeClr val="tx1"/>
                </a:solidFill>
                <a:latin typeface="Calibri" panose="020F0502020204030204" pitchFamily="34" charset="0"/>
                <a:cs typeface="Calibri" panose="020F0502020204030204" pitchFamily="34" charset="0"/>
              </a:rPr>
              <a:t>The movement of an object</a:t>
            </a:r>
          </a:p>
          <a:p>
            <a:pPr marL="301943" lvl="1" indent="0">
              <a:lnSpc>
                <a:spcPct val="90000"/>
              </a:lnSpc>
              <a:buNone/>
            </a:pPr>
            <a:r>
              <a:rPr lang="en-US" dirty="0" smtClean="0">
                <a:solidFill>
                  <a:schemeClr val="tx1"/>
                </a:solidFill>
                <a:latin typeface="Calibri" panose="020F0502020204030204" pitchFamily="34" charset="0"/>
                <a:cs typeface="Calibri" panose="020F0502020204030204" pitchFamily="34" charset="0"/>
              </a:rPr>
              <a:t>The speed of an object</a:t>
            </a:r>
          </a:p>
          <a:p>
            <a:pPr marL="301943" lvl="1" indent="0">
              <a:lnSpc>
                <a:spcPct val="90000"/>
              </a:lnSpc>
              <a:buNone/>
            </a:pPr>
            <a:r>
              <a:rPr lang="en-US" dirty="0" smtClean="0">
                <a:solidFill>
                  <a:schemeClr val="tx1"/>
                </a:solidFill>
                <a:latin typeface="Calibri" panose="020F0502020204030204" pitchFamily="34" charset="0"/>
                <a:cs typeface="Calibri" panose="020F0502020204030204" pitchFamily="34" charset="0"/>
              </a:rPr>
              <a:t>The direction of an object</a:t>
            </a:r>
          </a:p>
          <a:p>
            <a:pPr marL="301943" lvl="1" indent="0">
              <a:lnSpc>
                <a:spcPct val="90000"/>
              </a:lnSpc>
              <a:buNone/>
            </a:pPr>
            <a:endParaRPr lang="en-US" dirty="0" smtClean="0">
              <a:solidFill>
                <a:schemeClr val="tx1"/>
              </a:solidFill>
              <a:latin typeface="Calibri" panose="020F0502020204030204" pitchFamily="34" charset="0"/>
              <a:cs typeface="Calibri" panose="020F0502020204030204" pitchFamily="34" charset="0"/>
            </a:endParaRPr>
          </a:p>
          <a:p>
            <a:pPr marL="0" indent="0">
              <a:lnSpc>
                <a:spcPct val="90000"/>
              </a:lnSpc>
              <a:buNone/>
            </a:pPr>
            <a:r>
              <a:rPr lang="en-US" dirty="0" smtClean="0">
                <a:solidFill>
                  <a:schemeClr val="tx1"/>
                </a:solidFill>
                <a:latin typeface="Calibri" panose="020F0502020204030204" pitchFamily="34" charset="0"/>
                <a:cs typeface="Calibri" panose="020F0502020204030204" pitchFamily="34" charset="0"/>
              </a:rPr>
              <a:t>Not all forces can be seen but                                                                 the effects can be measured</a:t>
            </a:r>
            <a:r>
              <a:rPr lang="en-US" dirty="0" smtClean="0"/>
              <a:t>.</a:t>
            </a:r>
          </a:p>
          <a:p>
            <a:pPr marL="0" indent="0">
              <a:lnSpc>
                <a:spcPct val="90000"/>
              </a:lnSpc>
              <a:buNone/>
            </a:pPr>
            <a:r>
              <a:rPr lang="en-US" dirty="0" smtClean="0">
                <a:solidFill>
                  <a:schemeClr val="tx1"/>
                </a:solidFill>
                <a:latin typeface="Calibri" panose="020F0502020204030204" pitchFamily="34" charset="0"/>
              </a:rPr>
              <a:t>Forces can be classified as                                                                         contact or non-contact </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9184" y="1736158"/>
            <a:ext cx="4757514" cy="513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488579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0"/>
          <a:stretch/>
        </p:blipFill>
        <p:spPr bwMode="auto">
          <a:xfrm>
            <a:off x="0" y="-20893"/>
            <a:ext cx="9144000" cy="687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In </a:t>
            </a:r>
            <a:r>
              <a:rPr lang="en-NZ" sz="2000" b="1" dirty="0"/>
              <a:t>the absence of an unbalanced force an object will either remain at rest or travel with a constant velocity</a:t>
            </a:r>
          </a:p>
        </p:txBody>
      </p:sp>
      <p:sp>
        <p:nvSpPr>
          <p:cNvPr id="5" name="TextBox 4"/>
          <p:cNvSpPr txBox="1"/>
          <p:nvPr/>
        </p:nvSpPr>
        <p:spPr>
          <a:xfrm>
            <a:off x="4572000" y="3212976"/>
            <a:ext cx="4104456" cy="3139321"/>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When sky divers reach </a:t>
            </a:r>
            <a:r>
              <a:rPr lang="en-NZ" b="1" dirty="0" smtClean="0">
                <a:latin typeface="Calibri" panose="020F0502020204030204" pitchFamily="34" charset="0"/>
                <a:cs typeface="Calibri" panose="020F0502020204030204" pitchFamily="34" charset="0"/>
              </a:rPr>
              <a:t>terminal velocity </a:t>
            </a:r>
            <a:r>
              <a:rPr lang="en-NZ" dirty="0" smtClean="0">
                <a:latin typeface="Calibri" panose="020F0502020204030204" pitchFamily="34" charset="0"/>
                <a:cs typeface="Calibri" panose="020F0502020204030204" pitchFamily="34" charset="0"/>
              </a:rPr>
              <a:t>they are traveling at a constant speed. The forces of gravity accelerating the skydiver towards earth are matched exactly by the force of friction from the air particles pushing against the skydiver. If the person wears a more aerodynamic suit or points their body downwards so there is less surface area to act against the air which reduces friction then the terminal velocity will be faster.</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162744" y="831026"/>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4a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9" name="Oval Callout 8"/>
          <p:cNvSpPr/>
          <p:nvPr/>
        </p:nvSpPr>
        <p:spPr>
          <a:xfrm>
            <a:off x="7950946" y="883890"/>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350388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384418" y="6118723"/>
            <a:ext cx="1161826" cy="365125"/>
          </a:xfrm>
        </p:spPr>
        <p:txBody>
          <a:bodyPr/>
          <a:lstStyle/>
          <a:p>
            <a:fld id="{A9733634-C35B-4CB9-8287-D9279767473E}" type="slidenum">
              <a:rPr lang="en-NZ" smtClean="0"/>
              <a:t>21</a:t>
            </a:fld>
            <a:endParaRPr lang="en-NZ"/>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Unbalanced </a:t>
            </a:r>
            <a:r>
              <a:rPr lang="en-NZ" sz="2000" b="1" dirty="0"/>
              <a:t>forces change motion </a:t>
            </a:r>
          </a:p>
        </p:txBody>
      </p:sp>
      <p:pic>
        <p:nvPicPr>
          <p:cNvPr id="5" name="Picture 4" descr="forces"/>
          <p:cNvPicPr>
            <a:picLocks noChangeAspect="1" noChangeArrowheads="1"/>
          </p:cNvPicPr>
          <p:nvPr/>
        </p:nvPicPr>
        <p:blipFill>
          <a:blip r:embed="rId4">
            <a:extLst>
              <a:ext uri="{28A0092B-C50C-407E-A947-70E740481C1C}">
                <a14:useLocalDpi xmlns:a14="http://schemas.microsoft.com/office/drawing/2010/main" val="0"/>
              </a:ext>
            </a:extLst>
          </a:blip>
          <a:srcRect l="6451" t="20689" r="9677" b="5173"/>
          <a:stretch>
            <a:fillRect/>
          </a:stretch>
        </p:blipFill>
        <p:spPr bwMode="auto">
          <a:xfrm>
            <a:off x="1222130" y="3068960"/>
            <a:ext cx="4953000" cy="3276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04800" y="1295400"/>
            <a:ext cx="8458200" cy="132343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latin typeface="Calibri" panose="020F0502020204030204" pitchFamily="34" charset="0"/>
                <a:cs typeface="Calibri" panose="020F0502020204030204" pitchFamily="34" charset="0"/>
              </a:rPr>
              <a:t>Balanced forces</a:t>
            </a:r>
            <a:r>
              <a:rPr lang="en-US" sz="2000" dirty="0">
                <a:latin typeface="Calibri" panose="020F0502020204030204" pitchFamily="34" charset="0"/>
                <a:cs typeface="Calibri" panose="020F0502020204030204" pitchFamily="34" charset="0"/>
              </a:rPr>
              <a:t> cause no change in speed or </a:t>
            </a:r>
            <a:r>
              <a:rPr lang="en-US" sz="2000" dirty="0" smtClean="0">
                <a:latin typeface="Calibri" panose="020F0502020204030204" pitchFamily="34" charset="0"/>
                <a:cs typeface="Calibri" panose="020F0502020204030204" pitchFamily="34" charset="0"/>
              </a:rPr>
              <a:t>direction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acceleration or deceleration) since </a:t>
            </a:r>
            <a:r>
              <a:rPr lang="en-US" sz="2000" dirty="0">
                <a:latin typeface="Calibri" panose="020F0502020204030204" pitchFamily="34" charset="0"/>
                <a:cs typeface="Calibri" panose="020F0502020204030204" pitchFamily="34" charset="0"/>
              </a:rPr>
              <a:t>they exert equal, but opposite, push/pull effects on an object. </a:t>
            </a:r>
            <a:r>
              <a:rPr lang="en-US" sz="2000" b="1" dirty="0">
                <a:latin typeface="Calibri" panose="020F0502020204030204" pitchFamily="34" charset="0"/>
                <a:cs typeface="Calibri" panose="020F0502020204030204" pitchFamily="34" charset="0"/>
              </a:rPr>
              <a:t>Unbalanced forces</a:t>
            </a:r>
            <a:r>
              <a:rPr lang="en-US" sz="2000" dirty="0">
                <a:latin typeface="Calibri" panose="020F0502020204030204" pitchFamily="34" charset="0"/>
                <a:cs typeface="Calibri" panose="020F0502020204030204" pitchFamily="34" charset="0"/>
              </a:rPr>
              <a:t> can change the speed and/or direction of an object (acceleration or deceleration) </a:t>
            </a:r>
            <a:endParaRPr lang="en-GB" sz="2000" dirty="0">
              <a:latin typeface="Calibri" panose="020F0502020204030204" pitchFamily="34" charset="0"/>
              <a:cs typeface="Calibri" panose="020F0502020204030204" pitchFamily="34" charset="0"/>
            </a:endParaRPr>
          </a:p>
        </p:txBody>
      </p:sp>
      <p:sp>
        <p:nvSpPr>
          <p:cNvPr id="7" name="AutoShape 8"/>
          <p:cNvSpPr>
            <a:spLocks noChangeArrowheads="1"/>
          </p:cNvSpPr>
          <p:nvPr/>
        </p:nvSpPr>
        <p:spPr bwMode="auto">
          <a:xfrm rot="19903889">
            <a:off x="688730" y="4973960"/>
            <a:ext cx="1219200" cy="381000"/>
          </a:xfrm>
          <a:prstGeom prst="leftArrow">
            <a:avLst>
              <a:gd name="adj1" fmla="val 50000"/>
              <a:gd name="adj2" fmla="val 8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8" name="Text Box 9"/>
          <p:cNvSpPr txBox="1">
            <a:spLocks noChangeArrowheads="1"/>
          </p:cNvSpPr>
          <p:nvPr/>
        </p:nvSpPr>
        <p:spPr bwMode="auto">
          <a:xfrm>
            <a:off x="155330" y="4135760"/>
            <a:ext cx="13716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t>Direction of flight</a:t>
            </a:r>
            <a:endParaRPr lang="en-GB"/>
          </a:p>
        </p:txBody>
      </p:sp>
      <p:sp>
        <p:nvSpPr>
          <p:cNvPr id="9" name="TextBox 8"/>
          <p:cNvSpPr txBox="1"/>
          <p:nvPr/>
        </p:nvSpPr>
        <p:spPr>
          <a:xfrm>
            <a:off x="162744" y="384750"/>
            <a:ext cx="736848"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4b</a:t>
            </a:r>
          </a:p>
        </p:txBody>
      </p:sp>
      <p:pic>
        <p:nvPicPr>
          <p:cNvPr id="10" name="Picture 9"/>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1" name="TextBox 10"/>
          <p:cNvSpPr txBox="1"/>
          <p:nvPr/>
        </p:nvSpPr>
        <p:spPr>
          <a:xfrm>
            <a:off x="6386736" y="3068960"/>
            <a:ext cx="2376264" cy="1477328"/>
          </a:xfrm>
          <a:prstGeom prst="rect">
            <a:avLst/>
          </a:prstGeom>
          <a:solidFill>
            <a:srgbClr val="C2F604"/>
          </a:solidFill>
          <a:ln>
            <a:solidFill>
              <a:schemeClr val="tx1"/>
            </a:solidFill>
          </a:ln>
        </p:spPr>
        <p:txBody>
          <a:bodyPr wrap="square" rtlCol="0">
            <a:spAutoFit/>
          </a:bodyPr>
          <a:lstStyle/>
          <a:p>
            <a:r>
              <a:rPr lang="en-NZ" b="1" dirty="0" smtClean="0">
                <a:latin typeface="Calibri" panose="020F0502020204030204" pitchFamily="34" charset="0"/>
              </a:rPr>
              <a:t>Note: </a:t>
            </a:r>
            <a:r>
              <a:rPr lang="en-NZ" dirty="0" smtClean="0">
                <a:latin typeface="Calibri" panose="020F0502020204030204" pitchFamily="34" charset="0"/>
              </a:rPr>
              <a:t>in air the support force is replaced by </a:t>
            </a:r>
            <a:r>
              <a:rPr lang="en-NZ" b="1" dirty="0" smtClean="0">
                <a:latin typeface="Calibri" panose="020F0502020204030204" pitchFamily="34" charset="0"/>
              </a:rPr>
              <a:t>lift</a:t>
            </a:r>
            <a:r>
              <a:rPr lang="en-NZ" dirty="0" smtClean="0">
                <a:latin typeface="Calibri" panose="020F0502020204030204" pitchFamily="34" charset="0"/>
              </a:rPr>
              <a:t> and in water the support force is replaced by </a:t>
            </a:r>
            <a:r>
              <a:rPr lang="en-NZ" b="1" dirty="0" smtClean="0">
                <a:latin typeface="Calibri" panose="020F0502020204030204" pitchFamily="34" charset="0"/>
              </a:rPr>
              <a:t>buoyancy</a:t>
            </a:r>
            <a:endParaRPr lang="en-NZ" b="1" dirty="0">
              <a:latin typeface="Calibri" panose="020F0502020204030204" pitchFamily="34" charset="0"/>
            </a:endParaRPr>
          </a:p>
        </p:txBody>
      </p:sp>
    </p:spTree>
    <p:extLst>
      <p:ext uri="{BB962C8B-B14F-4D97-AF65-F5344CB8AC3E}">
        <p14:creationId xmlns:p14="http://schemas.microsoft.com/office/powerpoint/2010/main" val="3584906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lum bright="70000" contrast="-70000"/>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27074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Rules of Force Diagrams</a:t>
            </a:r>
            <a:endParaRPr lang="en-NZ" sz="2000" b="1" dirty="0">
              <a:latin typeface="Calibri" panose="020F0502020204030204" pitchFamily="34" charset="0"/>
            </a:endParaRPr>
          </a:p>
        </p:txBody>
      </p:sp>
      <p:sp>
        <p:nvSpPr>
          <p:cNvPr id="14" name="TextBox 13"/>
          <p:cNvSpPr txBox="1"/>
          <p:nvPr/>
        </p:nvSpPr>
        <p:spPr>
          <a:xfrm>
            <a:off x="147979" y="1015982"/>
            <a:ext cx="4514909" cy="5632311"/>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We use force diagrams to show the direction and magnitude (size) of a force. </a:t>
            </a:r>
          </a:p>
          <a:p>
            <a:r>
              <a:rPr lang="en-NZ" sz="2000" dirty="0" smtClean="0">
                <a:latin typeface="Calibri" panose="020F0502020204030204" pitchFamily="34" charset="0"/>
                <a:cs typeface="Calibri" panose="020F0502020204030204" pitchFamily="34" charset="0"/>
              </a:rPr>
              <a:t>Force is known as a vector quantity.</a:t>
            </a:r>
          </a:p>
          <a:p>
            <a:r>
              <a:rPr lang="en-NZ" sz="2000" dirty="0" smtClean="0">
                <a:latin typeface="Calibri" panose="020F0502020204030204" pitchFamily="34" charset="0"/>
                <a:cs typeface="Calibri" panose="020F0502020204030204" pitchFamily="34" charset="0"/>
              </a:rPr>
              <a:t>Force diagrams have rules: </a:t>
            </a:r>
          </a:p>
          <a:p>
            <a:r>
              <a:rPr lang="en-NZ" sz="2000" dirty="0">
                <a:latin typeface="Calibri" panose="020F0502020204030204" pitchFamily="34" charset="0"/>
                <a:cs typeface="Calibri" panose="020F0502020204030204" pitchFamily="34" charset="0"/>
              </a:rPr>
              <a:t>&gt;</a:t>
            </a:r>
            <a:r>
              <a:rPr lang="en-NZ" sz="2000" dirty="0" smtClean="0">
                <a:latin typeface="Calibri" panose="020F0502020204030204" pitchFamily="34" charset="0"/>
                <a:cs typeface="Calibri" panose="020F0502020204030204" pitchFamily="34" charset="0"/>
              </a:rPr>
              <a:t>The arrows showing a force must start (preferably) from the centre of an object, but at least touching it.</a:t>
            </a:r>
          </a:p>
          <a:p>
            <a:r>
              <a:rPr lang="en-NZ" sz="2000" dirty="0" smtClean="0">
                <a:latin typeface="Calibri" panose="020F0502020204030204" pitchFamily="34" charset="0"/>
                <a:cs typeface="Calibri" panose="020F0502020204030204" pitchFamily="34" charset="0"/>
              </a:rPr>
              <a:t>&gt;Pairs of forces, such as support and weight, must be directly opposite each other</a:t>
            </a:r>
          </a:p>
          <a:p>
            <a:r>
              <a:rPr lang="en-NZ" sz="2000" dirty="0" smtClean="0">
                <a:latin typeface="Calibri" panose="020F0502020204030204" pitchFamily="34" charset="0"/>
                <a:cs typeface="Calibri" panose="020F0502020204030204" pitchFamily="34" charset="0"/>
              </a:rPr>
              <a:t>&gt;Arrows must be pointing out.</a:t>
            </a:r>
          </a:p>
          <a:p>
            <a:r>
              <a:rPr lang="en-NZ" sz="2000" dirty="0" smtClean="0">
                <a:latin typeface="Calibri" panose="020F0502020204030204" pitchFamily="34" charset="0"/>
                <a:cs typeface="Calibri" panose="020F0502020204030204" pitchFamily="34" charset="0"/>
              </a:rPr>
              <a:t>&gt;The length of an arrow indicates magnitude of a force. More force=longer arrow </a:t>
            </a:r>
          </a:p>
          <a:p>
            <a:r>
              <a:rPr lang="en-NZ" sz="2000" dirty="0" smtClean="0">
                <a:latin typeface="Calibri" panose="020F0502020204030204" pitchFamily="34" charset="0"/>
                <a:cs typeface="Calibri" panose="020F0502020204030204" pitchFamily="34" charset="0"/>
              </a:rPr>
              <a:t>&gt;Pairs of balanced forces have equal length arrows.</a:t>
            </a:r>
          </a:p>
          <a:p>
            <a:r>
              <a:rPr lang="en-NZ" sz="2000" dirty="0" smtClean="0">
                <a:latin typeface="Calibri" panose="020F0502020204030204" pitchFamily="34" charset="0"/>
                <a:cs typeface="Calibri" panose="020F0502020204030204" pitchFamily="34" charset="0"/>
              </a:rPr>
              <a:t>&gt;Pairs of unbalanced forces have different length arrows</a:t>
            </a:r>
            <a:endParaRPr lang="en-NZ" sz="2000" dirty="0">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0" name="TextBox 19"/>
          <p:cNvSpPr txBox="1"/>
          <p:nvPr/>
        </p:nvSpPr>
        <p:spPr>
          <a:xfrm>
            <a:off x="162744" y="178414"/>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5a</a:t>
            </a:r>
          </a:p>
        </p:txBody>
      </p:sp>
      <p:pic>
        <p:nvPicPr>
          <p:cNvPr id="30722" name="Picture 2" descr="http://clipartfreefor.com/cliparts/runner-clip-art/cliparti1_runner-clip-art_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289415"/>
            <a:ext cx="2228850" cy="37433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6444208" y="1700808"/>
            <a:ext cx="0" cy="588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22529" y="6032741"/>
            <a:ext cx="0" cy="6848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860032" y="3861048"/>
            <a:ext cx="1584176" cy="125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20272" y="3854776"/>
            <a:ext cx="1364754" cy="250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66945" y="1176342"/>
            <a:ext cx="2911168" cy="369332"/>
          </a:xfrm>
          <a:prstGeom prst="rect">
            <a:avLst/>
          </a:prstGeom>
          <a:noFill/>
        </p:spPr>
        <p:txBody>
          <a:bodyPr wrap="square" rtlCol="0">
            <a:spAutoFit/>
          </a:bodyPr>
          <a:lstStyle/>
          <a:p>
            <a:r>
              <a:rPr lang="en-NZ" b="1" dirty="0" smtClean="0">
                <a:latin typeface="Calibri" panose="020F0502020204030204" pitchFamily="34" charset="0"/>
              </a:rPr>
              <a:t>Runner at constant speed</a:t>
            </a:r>
            <a:endParaRPr lang="en-NZ" b="1" dirty="0">
              <a:latin typeface="Calibri" panose="020F0502020204030204" pitchFamily="34" charset="0"/>
            </a:endParaRPr>
          </a:p>
        </p:txBody>
      </p:sp>
      <p:sp>
        <p:nvSpPr>
          <p:cNvPr id="11" name="TextBox 10"/>
          <p:cNvSpPr txBox="1"/>
          <p:nvPr/>
        </p:nvSpPr>
        <p:spPr>
          <a:xfrm>
            <a:off x="6679113" y="6144777"/>
            <a:ext cx="1399000" cy="369332"/>
          </a:xfrm>
          <a:prstGeom prst="rect">
            <a:avLst/>
          </a:prstGeom>
          <a:noFill/>
        </p:spPr>
        <p:txBody>
          <a:bodyPr wrap="square" rtlCol="0">
            <a:spAutoFit/>
          </a:bodyPr>
          <a:lstStyle/>
          <a:p>
            <a:r>
              <a:rPr lang="en-NZ" b="1" dirty="0" smtClean="0">
                <a:latin typeface="Calibri" panose="020F0502020204030204" pitchFamily="34" charset="0"/>
              </a:rPr>
              <a:t>Weight force</a:t>
            </a:r>
            <a:endParaRPr lang="en-NZ" b="1" dirty="0">
              <a:latin typeface="Calibri" panose="020F0502020204030204" pitchFamily="34" charset="0"/>
            </a:endParaRPr>
          </a:p>
        </p:txBody>
      </p:sp>
      <p:sp>
        <p:nvSpPr>
          <p:cNvPr id="18" name="TextBox 17"/>
          <p:cNvSpPr txBox="1"/>
          <p:nvPr/>
        </p:nvSpPr>
        <p:spPr>
          <a:xfrm>
            <a:off x="6472463" y="1841477"/>
            <a:ext cx="1605650" cy="369332"/>
          </a:xfrm>
          <a:prstGeom prst="rect">
            <a:avLst/>
          </a:prstGeom>
          <a:noFill/>
        </p:spPr>
        <p:txBody>
          <a:bodyPr wrap="square" rtlCol="0">
            <a:spAutoFit/>
          </a:bodyPr>
          <a:lstStyle/>
          <a:p>
            <a:r>
              <a:rPr lang="en-NZ" b="1" dirty="0" smtClean="0">
                <a:latin typeface="Calibri" panose="020F0502020204030204" pitchFamily="34" charset="0"/>
              </a:rPr>
              <a:t>Support force</a:t>
            </a:r>
            <a:endParaRPr lang="en-NZ" b="1" dirty="0">
              <a:latin typeface="Calibri" panose="020F0502020204030204" pitchFamily="34" charset="0"/>
            </a:endParaRPr>
          </a:p>
        </p:txBody>
      </p:sp>
      <p:sp>
        <p:nvSpPr>
          <p:cNvPr id="19" name="TextBox 18"/>
          <p:cNvSpPr txBox="1"/>
          <p:nvPr/>
        </p:nvSpPr>
        <p:spPr>
          <a:xfrm>
            <a:off x="7578027" y="3225519"/>
            <a:ext cx="1499627" cy="369332"/>
          </a:xfrm>
          <a:prstGeom prst="rect">
            <a:avLst/>
          </a:prstGeom>
          <a:noFill/>
        </p:spPr>
        <p:txBody>
          <a:bodyPr wrap="square" rtlCol="0">
            <a:spAutoFit/>
          </a:bodyPr>
          <a:lstStyle/>
          <a:p>
            <a:r>
              <a:rPr lang="en-NZ" b="1" dirty="0" smtClean="0">
                <a:latin typeface="Calibri" panose="020F0502020204030204" pitchFamily="34" charset="0"/>
              </a:rPr>
              <a:t>Friction force</a:t>
            </a:r>
            <a:endParaRPr lang="en-NZ" b="1" dirty="0">
              <a:latin typeface="Calibri" panose="020F0502020204030204" pitchFamily="34" charset="0"/>
            </a:endParaRPr>
          </a:p>
        </p:txBody>
      </p:sp>
      <p:sp>
        <p:nvSpPr>
          <p:cNvPr id="22" name="TextBox 21"/>
          <p:cNvSpPr txBox="1"/>
          <p:nvPr/>
        </p:nvSpPr>
        <p:spPr>
          <a:xfrm>
            <a:off x="4444566" y="3245727"/>
            <a:ext cx="1399000" cy="369332"/>
          </a:xfrm>
          <a:prstGeom prst="rect">
            <a:avLst/>
          </a:prstGeom>
          <a:noFill/>
        </p:spPr>
        <p:txBody>
          <a:bodyPr wrap="square" rtlCol="0">
            <a:spAutoFit/>
          </a:bodyPr>
          <a:lstStyle/>
          <a:p>
            <a:r>
              <a:rPr lang="en-NZ" b="1" dirty="0" smtClean="0">
                <a:latin typeface="Calibri" panose="020F0502020204030204" pitchFamily="34" charset="0"/>
              </a:rPr>
              <a:t>Thrust force</a:t>
            </a:r>
            <a:endParaRPr lang="en-NZ" b="1" dirty="0">
              <a:latin typeface="Calibri" panose="020F0502020204030204" pitchFamily="34" charset="0"/>
            </a:endParaRPr>
          </a:p>
        </p:txBody>
      </p:sp>
    </p:spTree>
    <p:extLst>
      <p:ext uri="{BB962C8B-B14F-4D97-AF65-F5344CB8AC3E}">
        <p14:creationId xmlns:p14="http://schemas.microsoft.com/office/powerpoint/2010/main" val="1319857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s://encrypted-tbn3.gstatic.com/images?q=tbn:ANd9GcRST_8Y77SS4sY_6naj9Cee1hEPluv7g7iRT-zVGpVEvV7EFi8Q"/>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591853" y="3191237"/>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humb7.shutterstock.com/photos/display_pic_with_logo/244783/244783,1285242730,1.jpg"/>
          <p:cNvPicPr>
            <a:picLocks noChangeAspect="1" noChangeArrowheads="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27074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Unbalanced Force </a:t>
            </a:r>
            <a:r>
              <a:rPr lang="en-NZ" sz="2000" b="1" dirty="0" smtClean="0">
                <a:latin typeface="Calibri" panose="020F0502020204030204" pitchFamily="34" charset="0"/>
              </a:rPr>
              <a:t>Diagrams</a:t>
            </a:r>
            <a:endParaRPr lang="en-NZ" sz="2000" b="1" dirty="0">
              <a:latin typeface="Calibri" panose="020F0502020204030204" pitchFamily="34" charset="0"/>
            </a:endParaRPr>
          </a:p>
        </p:txBody>
      </p:sp>
      <p:pic>
        <p:nvPicPr>
          <p:cNvPr id="21" name="Picture 2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0" name="TextBox 19"/>
          <p:cNvSpPr txBox="1"/>
          <p:nvPr/>
        </p:nvSpPr>
        <p:spPr>
          <a:xfrm>
            <a:off x="162744" y="178414"/>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5a</a:t>
            </a:r>
          </a:p>
        </p:txBody>
      </p:sp>
      <p:sp>
        <p:nvSpPr>
          <p:cNvPr id="9" name="TextBox 8"/>
          <p:cNvSpPr txBox="1"/>
          <p:nvPr/>
        </p:nvSpPr>
        <p:spPr>
          <a:xfrm>
            <a:off x="10559" y="2006319"/>
            <a:ext cx="2911168" cy="584775"/>
          </a:xfrm>
          <a:prstGeom prst="rect">
            <a:avLst/>
          </a:prstGeom>
          <a:noFill/>
        </p:spPr>
        <p:txBody>
          <a:bodyPr wrap="square" rtlCol="0">
            <a:spAutoFit/>
          </a:bodyPr>
          <a:lstStyle/>
          <a:p>
            <a:pPr algn="ctr"/>
            <a:r>
              <a:rPr lang="en-NZ" sz="3200" b="1" dirty="0" smtClean="0">
                <a:latin typeface="Calibri" panose="020F0502020204030204" pitchFamily="34" charset="0"/>
              </a:rPr>
              <a:t>Falling cat</a:t>
            </a:r>
            <a:endParaRPr lang="en-NZ" sz="3200" b="1" dirty="0">
              <a:latin typeface="Calibri" panose="020F0502020204030204" pitchFamily="34" charset="0"/>
            </a:endParaRPr>
          </a:p>
        </p:txBody>
      </p:sp>
      <p:sp>
        <p:nvSpPr>
          <p:cNvPr id="11" name="TextBox 10"/>
          <p:cNvSpPr txBox="1"/>
          <p:nvPr/>
        </p:nvSpPr>
        <p:spPr>
          <a:xfrm>
            <a:off x="1557096" y="5813646"/>
            <a:ext cx="1399000" cy="369332"/>
          </a:xfrm>
          <a:prstGeom prst="rect">
            <a:avLst/>
          </a:prstGeom>
          <a:noFill/>
        </p:spPr>
        <p:txBody>
          <a:bodyPr wrap="square" rtlCol="0">
            <a:spAutoFit/>
          </a:bodyPr>
          <a:lstStyle/>
          <a:p>
            <a:r>
              <a:rPr lang="en-NZ" b="1" dirty="0" smtClean="0">
                <a:latin typeface="Calibri" panose="020F0502020204030204" pitchFamily="34" charset="0"/>
              </a:rPr>
              <a:t>Weight force</a:t>
            </a:r>
            <a:endParaRPr lang="en-NZ" b="1" dirty="0">
              <a:latin typeface="Calibri" panose="020F0502020204030204" pitchFamily="34" charset="0"/>
            </a:endParaRPr>
          </a:p>
        </p:txBody>
      </p:sp>
      <p:sp>
        <p:nvSpPr>
          <p:cNvPr id="19" name="TextBox 18"/>
          <p:cNvSpPr txBox="1"/>
          <p:nvPr/>
        </p:nvSpPr>
        <p:spPr>
          <a:xfrm>
            <a:off x="3342343" y="4548262"/>
            <a:ext cx="1499627" cy="369332"/>
          </a:xfrm>
          <a:prstGeom prst="rect">
            <a:avLst/>
          </a:prstGeom>
          <a:noFill/>
        </p:spPr>
        <p:txBody>
          <a:bodyPr wrap="square" rtlCol="0">
            <a:spAutoFit/>
          </a:bodyPr>
          <a:lstStyle/>
          <a:p>
            <a:r>
              <a:rPr lang="en-NZ" b="1" dirty="0" smtClean="0">
                <a:latin typeface="Calibri" panose="020F0502020204030204" pitchFamily="34" charset="0"/>
              </a:rPr>
              <a:t>Friction force</a:t>
            </a:r>
            <a:endParaRPr lang="en-NZ" b="1" dirty="0">
              <a:latin typeface="Calibri" panose="020F0502020204030204" pitchFamily="34" charset="0"/>
            </a:endParaRPr>
          </a:p>
        </p:txBody>
      </p:sp>
      <p:sp>
        <p:nvSpPr>
          <p:cNvPr id="22" name="TextBox 21"/>
          <p:cNvSpPr txBox="1"/>
          <p:nvPr/>
        </p:nvSpPr>
        <p:spPr>
          <a:xfrm>
            <a:off x="7718747" y="4643555"/>
            <a:ext cx="1399000" cy="369332"/>
          </a:xfrm>
          <a:prstGeom prst="rect">
            <a:avLst/>
          </a:prstGeom>
          <a:noFill/>
        </p:spPr>
        <p:txBody>
          <a:bodyPr wrap="square" rtlCol="0">
            <a:spAutoFit/>
          </a:bodyPr>
          <a:lstStyle/>
          <a:p>
            <a:r>
              <a:rPr lang="en-NZ" b="1" dirty="0" smtClean="0">
                <a:latin typeface="Calibri" panose="020F0502020204030204" pitchFamily="34" charset="0"/>
              </a:rPr>
              <a:t>Thrust force</a:t>
            </a:r>
            <a:endParaRPr lang="en-NZ" b="1" dirty="0">
              <a:latin typeface="Calibri" panose="020F0502020204030204" pitchFamily="34" charset="0"/>
            </a:endParaRPr>
          </a:p>
        </p:txBody>
      </p:sp>
      <p:pic>
        <p:nvPicPr>
          <p:cNvPr id="1026" name="Picture 2" descr="https://s-media-cache-ak0.pinimg.com/736x/74/c7/9e/74c79e86b0d90120f832ef12df179adb.jpg"/>
          <p:cNvPicPr>
            <a:picLocks noChangeAspect="1" noChangeArrowheads="1"/>
          </p:cNvPicPr>
          <p:nvPr/>
        </p:nvPicPr>
        <p:blipFill rotWithShape="1">
          <a:blip r:embed="rId5">
            <a:clrChange>
              <a:clrFrom>
                <a:srgbClr val="DFDFDF"/>
              </a:clrFrom>
              <a:clrTo>
                <a:srgbClr val="DFDFDF">
                  <a:alpha val="0"/>
                </a:srgbClr>
              </a:clrTo>
            </a:clrChange>
            <a:extLst>
              <a:ext uri="{28A0092B-C50C-407E-A947-70E740481C1C}">
                <a14:useLocalDpi xmlns:a14="http://schemas.microsoft.com/office/drawing/2010/main" val="0"/>
              </a:ext>
            </a:extLst>
          </a:blip>
          <a:srcRect l="32229" t="15389" r="25450" b="9589"/>
          <a:stretch/>
        </p:blipFill>
        <p:spPr bwMode="auto">
          <a:xfrm>
            <a:off x="797459" y="2745408"/>
            <a:ext cx="1584176" cy="280831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1466143" y="2956399"/>
            <a:ext cx="0" cy="588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08976" y="2881371"/>
            <a:ext cx="1605650" cy="369332"/>
          </a:xfrm>
          <a:prstGeom prst="rect">
            <a:avLst/>
          </a:prstGeom>
          <a:noFill/>
        </p:spPr>
        <p:txBody>
          <a:bodyPr wrap="square" rtlCol="0">
            <a:spAutoFit/>
          </a:bodyPr>
          <a:lstStyle/>
          <a:p>
            <a:r>
              <a:rPr lang="en-NZ" b="1" dirty="0" smtClean="0">
                <a:latin typeface="Calibri" panose="020F0502020204030204" pitchFamily="34" charset="0"/>
              </a:rPr>
              <a:t>Support force</a:t>
            </a:r>
            <a:endParaRPr lang="en-NZ" b="1" dirty="0">
              <a:latin typeface="Calibri" panose="020F0502020204030204" pitchFamily="34" charset="0"/>
            </a:endParaRPr>
          </a:p>
        </p:txBody>
      </p:sp>
      <p:cxnSp>
        <p:nvCxnSpPr>
          <p:cNvPr id="12" name="Straight Arrow Connector 11"/>
          <p:cNvCxnSpPr/>
          <p:nvPr/>
        </p:nvCxnSpPr>
        <p:spPr>
          <a:xfrm flipH="1">
            <a:off x="4303821" y="4502684"/>
            <a:ext cx="4799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66143" y="5072352"/>
            <a:ext cx="0" cy="14163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718747" y="4477596"/>
            <a:ext cx="1121578" cy="250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68536" y="1946853"/>
            <a:ext cx="2911168" cy="584775"/>
          </a:xfrm>
          <a:prstGeom prst="rect">
            <a:avLst/>
          </a:prstGeom>
          <a:noFill/>
        </p:spPr>
        <p:txBody>
          <a:bodyPr wrap="square" rtlCol="0">
            <a:spAutoFit/>
          </a:bodyPr>
          <a:lstStyle/>
          <a:p>
            <a:pPr algn="ctr"/>
            <a:r>
              <a:rPr lang="en-NZ" sz="3200" b="1" dirty="0" smtClean="0">
                <a:latin typeface="Calibri" panose="020F0502020204030204" pitchFamily="34" charset="0"/>
              </a:rPr>
              <a:t>Accelerating car</a:t>
            </a:r>
            <a:endParaRPr lang="en-NZ" sz="3200" b="1" dirty="0">
              <a:latin typeface="Calibri" panose="020F0502020204030204" pitchFamily="34" charset="0"/>
            </a:endParaRPr>
          </a:p>
        </p:txBody>
      </p:sp>
      <p:cxnSp>
        <p:nvCxnSpPr>
          <p:cNvPr id="24" name="Straight Arrow Connector 23"/>
          <p:cNvCxnSpPr/>
          <p:nvPr/>
        </p:nvCxnSpPr>
        <p:spPr>
          <a:xfrm>
            <a:off x="6176029" y="5105455"/>
            <a:ext cx="0" cy="7081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6029" y="2881371"/>
            <a:ext cx="0" cy="7209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24620" y="5990357"/>
            <a:ext cx="1399000" cy="369332"/>
          </a:xfrm>
          <a:prstGeom prst="rect">
            <a:avLst/>
          </a:prstGeom>
          <a:noFill/>
        </p:spPr>
        <p:txBody>
          <a:bodyPr wrap="square" rtlCol="0">
            <a:spAutoFit/>
          </a:bodyPr>
          <a:lstStyle/>
          <a:p>
            <a:r>
              <a:rPr lang="en-NZ" b="1" dirty="0" smtClean="0">
                <a:latin typeface="Calibri" panose="020F0502020204030204" pitchFamily="34" charset="0"/>
              </a:rPr>
              <a:t>Weight force</a:t>
            </a:r>
            <a:endParaRPr lang="en-NZ" b="1" dirty="0">
              <a:latin typeface="Calibri" panose="020F0502020204030204" pitchFamily="34" charset="0"/>
            </a:endParaRPr>
          </a:p>
        </p:txBody>
      </p:sp>
      <p:sp>
        <p:nvSpPr>
          <p:cNvPr id="30" name="TextBox 29"/>
          <p:cNvSpPr txBox="1"/>
          <p:nvPr/>
        </p:nvSpPr>
        <p:spPr>
          <a:xfrm>
            <a:off x="5317970" y="2506872"/>
            <a:ext cx="1605650" cy="369332"/>
          </a:xfrm>
          <a:prstGeom prst="rect">
            <a:avLst/>
          </a:prstGeom>
          <a:noFill/>
        </p:spPr>
        <p:txBody>
          <a:bodyPr wrap="square" rtlCol="0">
            <a:spAutoFit/>
          </a:bodyPr>
          <a:lstStyle/>
          <a:p>
            <a:r>
              <a:rPr lang="en-NZ" b="1" dirty="0" smtClean="0">
                <a:latin typeface="Calibri" panose="020F0502020204030204" pitchFamily="34" charset="0"/>
              </a:rPr>
              <a:t>Support force</a:t>
            </a:r>
            <a:endParaRPr lang="en-NZ" b="1" dirty="0">
              <a:latin typeface="Calibri" panose="020F0502020204030204" pitchFamily="34" charset="0"/>
            </a:endParaRPr>
          </a:p>
        </p:txBody>
      </p:sp>
    </p:spTree>
    <p:extLst>
      <p:ext uri="{BB962C8B-B14F-4D97-AF65-F5344CB8AC3E}">
        <p14:creationId xmlns:p14="http://schemas.microsoft.com/office/powerpoint/2010/main" val="1860334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8126" y="46961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Calculating Net force</a:t>
            </a:r>
            <a:endParaRPr lang="en-NZ" sz="2000" b="1" dirty="0">
              <a:latin typeface="Calibri" panose="020F0502020204030204" pitchFamily="34" charset="0"/>
            </a:endParaRPr>
          </a:p>
        </p:txBody>
      </p:sp>
      <p:sp>
        <p:nvSpPr>
          <p:cNvPr id="5" name="Line 6"/>
          <p:cNvSpPr>
            <a:spLocks noChangeShapeType="1"/>
          </p:cNvSpPr>
          <p:nvPr/>
        </p:nvSpPr>
        <p:spPr bwMode="auto">
          <a:xfrm>
            <a:off x="6195854" y="3878715"/>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7" name="Text Box 9"/>
          <p:cNvSpPr txBox="1">
            <a:spLocks noChangeArrowheads="1"/>
          </p:cNvSpPr>
          <p:nvPr/>
        </p:nvSpPr>
        <p:spPr bwMode="auto">
          <a:xfrm>
            <a:off x="1941983" y="2993515"/>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Force </a:t>
            </a:r>
            <a:r>
              <a:rPr lang="en-US" dirty="0" smtClean="0"/>
              <a:t>two = 120N</a:t>
            </a:r>
            <a:endParaRPr lang="en-US" dirty="0"/>
          </a:p>
        </p:txBody>
      </p:sp>
      <p:sp>
        <p:nvSpPr>
          <p:cNvPr id="10" name="Line 13"/>
          <p:cNvSpPr>
            <a:spLocks noChangeShapeType="1"/>
          </p:cNvSpPr>
          <p:nvPr/>
        </p:nvSpPr>
        <p:spPr bwMode="auto">
          <a:xfrm flipH="1">
            <a:off x="1708628" y="3878715"/>
            <a:ext cx="2667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1" name="Text Box 9"/>
          <p:cNvSpPr txBox="1">
            <a:spLocks noChangeArrowheads="1"/>
          </p:cNvSpPr>
          <p:nvPr/>
        </p:nvSpPr>
        <p:spPr bwMode="auto">
          <a:xfrm>
            <a:off x="5868144" y="2993515"/>
            <a:ext cx="2179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Force </a:t>
            </a:r>
            <a:r>
              <a:rPr lang="en-US" dirty="0" smtClean="0"/>
              <a:t>one = 30N</a:t>
            </a:r>
            <a:endParaRPr lang="en-US" dirty="0"/>
          </a:p>
        </p:txBody>
      </p:sp>
      <p:sp>
        <p:nvSpPr>
          <p:cNvPr id="13" name="Rectangle 12"/>
          <p:cNvSpPr/>
          <p:nvPr/>
        </p:nvSpPr>
        <p:spPr>
          <a:xfrm>
            <a:off x="434841" y="2564206"/>
            <a:ext cx="7881575"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434841" y="1533478"/>
            <a:ext cx="8352928" cy="1015663"/>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An object experiencing unbalanced force will accelerate in the direction of the largest force. The </a:t>
            </a:r>
            <a:r>
              <a:rPr lang="en-NZ" sz="2000" b="1" dirty="0" smtClean="0">
                <a:latin typeface="Calibri" panose="020F0502020204030204" pitchFamily="34" charset="0"/>
                <a:cs typeface="Calibri" panose="020F0502020204030204" pitchFamily="34" charset="0"/>
              </a:rPr>
              <a:t>net force </a:t>
            </a:r>
            <a:r>
              <a:rPr lang="en-NZ" sz="2000" dirty="0" smtClean="0">
                <a:latin typeface="Calibri" panose="020F0502020204030204" pitchFamily="34" charset="0"/>
                <a:cs typeface="Calibri" panose="020F0502020204030204" pitchFamily="34" charset="0"/>
              </a:rPr>
              <a:t>can be calculated by subtracting the smaller force from the larger force. </a:t>
            </a:r>
            <a:endParaRPr lang="en-NZ" sz="2000" dirty="0">
              <a:latin typeface="Calibri" panose="020F0502020204030204" pitchFamily="34" charset="0"/>
              <a:cs typeface="Calibri" panose="020F0502020204030204" pitchFamily="34" charset="0"/>
            </a:endParaRPr>
          </a:p>
        </p:txBody>
      </p:sp>
      <p:sp>
        <p:nvSpPr>
          <p:cNvPr id="15" name="TextBox 14"/>
          <p:cNvSpPr txBox="1"/>
          <p:nvPr/>
        </p:nvSpPr>
        <p:spPr>
          <a:xfrm>
            <a:off x="467544" y="4926341"/>
            <a:ext cx="8320225" cy="400110"/>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Net force = 120N – 30N    = 90N    pushing the object from right to left</a:t>
            </a:r>
            <a:endParaRPr lang="en-NZ" sz="2000" dirty="0">
              <a:latin typeface="Calibri" panose="020F0502020204030204" pitchFamily="34" charset="0"/>
              <a:cs typeface="Calibri" panose="020F0502020204030204" pitchFamily="34" charset="0"/>
            </a:endParaRPr>
          </a:p>
        </p:txBody>
      </p:sp>
      <p:sp>
        <p:nvSpPr>
          <p:cNvPr id="16" name="Line 13"/>
          <p:cNvSpPr>
            <a:spLocks noChangeShapeType="1"/>
          </p:cNvSpPr>
          <p:nvPr/>
        </p:nvSpPr>
        <p:spPr bwMode="auto">
          <a:xfrm flipH="1">
            <a:off x="3059832" y="5660550"/>
            <a:ext cx="2667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7" name="Line 6"/>
          <p:cNvSpPr>
            <a:spLocks noChangeShapeType="1"/>
          </p:cNvSpPr>
          <p:nvPr/>
        </p:nvSpPr>
        <p:spPr bwMode="auto">
          <a:xfrm>
            <a:off x="3059832" y="6020590"/>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8" name="Line 13"/>
          <p:cNvSpPr>
            <a:spLocks noChangeShapeType="1"/>
          </p:cNvSpPr>
          <p:nvPr/>
        </p:nvSpPr>
        <p:spPr bwMode="auto">
          <a:xfrm flipH="1">
            <a:off x="3758332" y="6020590"/>
            <a:ext cx="19685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 name="TextBox 18"/>
          <p:cNvSpPr txBox="1"/>
          <p:nvPr/>
        </p:nvSpPr>
        <p:spPr>
          <a:xfrm>
            <a:off x="4211960" y="6164606"/>
            <a:ext cx="1514872" cy="369332"/>
          </a:xfrm>
          <a:prstGeom prst="rect">
            <a:avLst/>
          </a:prstGeom>
          <a:noFill/>
        </p:spPr>
        <p:txBody>
          <a:bodyPr wrap="square" rtlCol="0">
            <a:spAutoFit/>
          </a:bodyPr>
          <a:lstStyle/>
          <a:p>
            <a:r>
              <a:rPr lang="en-NZ" b="1" dirty="0" smtClean="0"/>
              <a:t>Net force</a:t>
            </a:r>
            <a:endParaRPr lang="en-NZ" b="1" dirty="0"/>
          </a:p>
        </p:txBody>
      </p:sp>
      <p:pic>
        <p:nvPicPr>
          <p:cNvPr id="1026" name="Picture 2" descr="http://www.greatvectors.com/free-vector-art/Lamborghini%20Aventador%20Lp-70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7782" b="17149"/>
          <a:stretch/>
        </p:blipFill>
        <p:spPr bwMode="auto">
          <a:xfrm>
            <a:off x="4151783" y="3427752"/>
            <a:ext cx="2236362" cy="8161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323528" y="5445224"/>
            <a:ext cx="2376264" cy="1200329"/>
          </a:xfrm>
          <a:prstGeom prst="rect">
            <a:avLst/>
          </a:prstGeom>
          <a:solidFill>
            <a:srgbClr val="C2F604"/>
          </a:solidFill>
          <a:ln>
            <a:solidFill>
              <a:schemeClr val="tx1"/>
            </a:solidFill>
          </a:ln>
        </p:spPr>
        <p:txBody>
          <a:bodyPr wrap="square" rtlCol="0">
            <a:spAutoFit/>
          </a:bodyPr>
          <a:lstStyle/>
          <a:p>
            <a:r>
              <a:rPr lang="en-NZ" b="1" dirty="0" smtClean="0">
                <a:latin typeface="Calibri" panose="020F0502020204030204" pitchFamily="34" charset="0"/>
              </a:rPr>
              <a:t>Note: </a:t>
            </a:r>
            <a:r>
              <a:rPr lang="en-NZ" dirty="0" smtClean="0">
                <a:latin typeface="Calibri" panose="020F0502020204030204" pitchFamily="34" charset="0"/>
              </a:rPr>
              <a:t>if there are two or more forces acting in the same direction then they are added</a:t>
            </a:r>
            <a:endParaRPr lang="en-NZ" dirty="0">
              <a:latin typeface="Calibri" panose="020F0502020204030204" pitchFamily="34" charset="0"/>
            </a:endParaRPr>
          </a:p>
        </p:txBody>
      </p:sp>
      <p:sp>
        <p:nvSpPr>
          <p:cNvPr id="20" name="TextBox 19"/>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6a</a:t>
            </a:r>
          </a:p>
        </p:txBody>
      </p:sp>
    </p:spTree>
    <p:extLst>
      <p:ext uri="{BB962C8B-B14F-4D97-AF65-F5344CB8AC3E}">
        <p14:creationId xmlns:p14="http://schemas.microsoft.com/office/powerpoint/2010/main" val="245210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8.33333E-7 7.40741E-7 L -0.11667 7.40741E-7 " pathEditMode="relative" rAng="0" ptsTypes="AA">
                                      <p:cBhvr>
                                        <p:cTn id="6" dur="2000" fill="hold"/>
                                        <p:tgtEl>
                                          <p:spTgt spid="5"/>
                                        </p:tgtEl>
                                        <p:attrNameLst>
                                          <p:attrName>ppt_x</p:attrName>
                                          <p:attrName>ppt_y</p:attrName>
                                        </p:attrNameLst>
                                      </p:cBhvr>
                                      <p:rCtr x="-5833" y="0"/>
                                    </p:animMotion>
                                  </p:childTnLst>
                                </p:cTn>
                              </p:par>
                              <p:par>
                                <p:cTn id="7" presetID="0" presetClass="path" presetSubtype="0" accel="50000" decel="50000" fill="hold" grpId="0" nodeType="withEffect">
                                  <p:stCondLst>
                                    <p:cond delay="0"/>
                                  </p:stCondLst>
                                  <p:childTnLst>
                                    <p:animMotion origin="layout" path="M 2.77778E-7 4.07407E-6 L -0.11667 4.07407E-6 " pathEditMode="relative" rAng="0" ptsTypes="AA">
                                      <p:cBhvr>
                                        <p:cTn id="8" dur="2000" fill="hold"/>
                                        <p:tgtEl>
                                          <p:spTgt spid="7"/>
                                        </p:tgtEl>
                                        <p:attrNameLst>
                                          <p:attrName>ppt_x</p:attrName>
                                          <p:attrName>ppt_y</p:attrName>
                                        </p:attrNameLst>
                                      </p:cBhvr>
                                      <p:rCtr x="-5833" y="0"/>
                                    </p:animMotion>
                                  </p:childTnLst>
                                </p:cTn>
                              </p:par>
                              <p:par>
                                <p:cTn id="9" presetID="0" presetClass="path" presetSubtype="0" accel="50000" decel="50000" fill="hold" grpId="0" nodeType="withEffect">
                                  <p:stCondLst>
                                    <p:cond delay="0"/>
                                  </p:stCondLst>
                                  <p:childTnLst>
                                    <p:animMotion origin="layout" path="M 1.11111E-6 7.40741E-7 L -0.11667 7.40741E-7 " pathEditMode="relative" rAng="0" ptsTypes="AA">
                                      <p:cBhvr>
                                        <p:cTn id="10" dur="2000" fill="hold"/>
                                        <p:tgtEl>
                                          <p:spTgt spid="10"/>
                                        </p:tgtEl>
                                        <p:attrNameLst>
                                          <p:attrName>ppt_x</p:attrName>
                                          <p:attrName>ppt_y</p:attrName>
                                        </p:attrNameLst>
                                      </p:cBhvr>
                                      <p:rCtr x="-5833" y="0"/>
                                    </p:animMotion>
                                  </p:childTnLst>
                                </p:cTn>
                              </p:par>
                              <p:par>
                                <p:cTn id="11" presetID="0" presetClass="path" presetSubtype="0" accel="50000" decel="50000" fill="hold" grpId="0" nodeType="withEffect">
                                  <p:stCondLst>
                                    <p:cond delay="0"/>
                                  </p:stCondLst>
                                  <p:childTnLst>
                                    <p:animMotion origin="layout" path="M -3.88889E-6 4.07407E-6 L -0.11666 4.07407E-6 " pathEditMode="relative" rAng="0" ptsTypes="AA">
                                      <p:cBhvr>
                                        <p:cTn id="12" dur="2000" fill="hold"/>
                                        <p:tgtEl>
                                          <p:spTgt spid="11"/>
                                        </p:tgtEl>
                                        <p:attrNameLst>
                                          <p:attrName>ppt_x</p:attrName>
                                          <p:attrName>ppt_y</p:attrName>
                                        </p:attrNameLst>
                                      </p:cBhvr>
                                      <p:rCtr x="-5833" y="0"/>
                                    </p:animMotion>
                                  </p:childTnLst>
                                </p:cTn>
                              </p:par>
                              <p:par>
                                <p:cTn id="13" presetID="0" presetClass="path" presetSubtype="0" accel="50000" decel="50000" fill="hold" grpId="0" nodeType="withEffect">
                                  <p:stCondLst>
                                    <p:cond delay="0"/>
                                  </p:stCondLst>
                                  <p:childTnLst>
                                    <p:animMotion origin="layout" path="M 0 0 L -0.11666 0 " pathEditMode="relative" ptsTypes="AA">
                                      <p:cBhvr>
                                        <p:cTn id="14" dur="2000" fill="hold"/>
                                        <p:tgtEl>
                                          <p:spTgt spid="1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1666 0 " pathEditMode="relative" ptsTypes="AA">
                                      <p:cBhvr>
                                        <p:cTn id="16" dur="2000" fill="hold"/>
                                        <p:tgtEl>
                                          <p:spTgt spid="1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1666 0 " pathEditMode="relative" ptsTypes="AA">
                                      <p:cBhvr>
                                        <p:cTn id="18" dur="2000" fill="hold"/>
                                        <p:tgtEl>
                                          <p:spTgt spid="18"/>
                                        </p:tgtEl>
                                        <p:attrNameLst>
                                          <p:attrName>ppt_x</p:attrName>
                                          <p:attrName>ppt_y</p:attrName>
                                        </p:attrNameLst>
                                      </p:cBhvr>
                                    </p:animMotion>
                                  </p:childTnLst>
                                </p:cTn>
                              </p:par>
                              <p:par>
                                <p:cTn id="19" presetID="35" presetClass="path" presetSubtype="0" accel="50000" decel="50000" fill="hold" nodeType="withEffect">
                                  <p:stCondLst>
                                    <p:cond delay="0"/>
                                  </p:stCondLst>
                                  <p:childTnLst>
                                    <p:animMotion origin="layout" path="M 4.72222E-6 7.40741E-7 L -0.10678 0.00093 " pathEditMode="relative" rAng="0" ptsTypes="AA">
                                      <p:cBhvr>
                                        <p:cTn id="20" dur="2000" fill="hold"/>
                                        <p:tgtEl>
                                          <p:spTgt spid="1026"/>
                                        </p:tgtEl>
                                        <p:attrNameLst>
                                          <p:attrName>ppt_x</p:attrName>
                                          <p:attrName>ppt_y</p:attrName>
                                        </p:attrNameLst>
                                      </p:cBhvr>
                                      <p:rCtr x="-534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369"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Work</a:t>
            </a:r>
            <a:endParaRPr lang="en-NZ" sz="2000" b="1" dirty="0">
              <a:latin typeface="Calibri" panose="020F050202020403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90"/>
          <a:stretch/>
        </p:blipFill>
        <p:spPr bwMode="auto">
          <a:xfrm>
            <a:off x="2558700" y="3112712"/>
            <a:ext cx="6117755" cy="248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5356" y="1796229"/>
            <a:ext cx="4606687" cy="1938992"/>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When a force is applied to an object of mass and moves it over a distance then </a:t>
            </a:r>
            <a:r>
              <a:rPr lang="en-NZ" sz="2000" b="1" dirty="0" smtClean="0">
                <a:latin typeface="Calibri" panose="020F0502020204030204" pitchFamily="34" charset="0"/>
                <a:cs typeface="Calibri" panose="020F0502020204030204" pitchFamily="34" charset="0"/>
              </a:rPr>
              <a:t>work </a:t>
            </a:r>
            <a:r>
              <a:rPr lang="en-NZ" sz="2000" dirty="0" smtClean="0">
                <a:latin typeface="Calibri" panose="020F0502020204030204" pitchFamily="34" charset="0"/>
                <a:cs typeface="Calibri" panose="020F0502020204030204" pitchFamily="34" charset="0"/>
              </a:rPr>
              <a:t>has been done.</a:t>
            </a:r>
          </a:p>
          <a:p>
            <a:r>
              <a:rPr lang="en-NZ" sz="2000" dirty="0" smtClean="0">
                <a:latin typeface="Calibri" panose="020F0502020204030204" pitchFamily="34" charset="0"/>
                <a:cs typeface="Calibri" panose="020F0502020204030204" pitchFamily="34" charset="0"/>
              </a:rPr>
              <a:t>Work  is measured in </a:t>
            </a:r>
            <a:r>
              <a:rPr lang="en-NZ" sz="2000" b="1" dirty="0" smtClean="0">
                <a:latin typeface="Calibri" panose="020F0502020204030204" pitchFamily="34" charset="0"/>
                <a:cs typeface="Calibri" panose="020F0502020204030204" pitchFamily="34" charset="0"/>
              </a:rPr>
              <a:t>joules</a:t>
            </a:r>
            <a:r>
              <a:rPr lang="en-NZ" sz="2000" dirty="0" smtClean="0">
                <a:latin typeface="Calibri" panose="020F0502020204030204" pitchFamily="34" charset="0"/>
                <a:cs typeface="Calibri" panose="020F0502020204030204" pitchFamily="34" charset="0"/>
              </a:rPr>
              <a:t>.</a:t>
            </a:r>
          </a:p>
          <a:p>
            <a:r>
              <a:rPr lang="en-NZ" sz="2000" dirty="0" smtClean="0">
                <a:latin typeface="Calibri" panose="020F0502020204030204" pitchFamily="34" charset="0"/>
                <a:cs typeface="Calibri" panose="020F0502020204030204" pitchFamily="34" charset="0"/>
              </a:rPr>
              <a:t>To do 1 joule of work you need 1 joule of energy.</a:t>
            </a:r>
            <a:endParaRPr lang="en-NZ" sz="2000" dirty="0">
              <a:latin typeface="Calibri" panose="020F0502020204030204" pitchFamily="34" charset="0"/>
              <a:cs typeface="Calibri" panose="020F0502020204030204" pitchFamily="34" charset="0"/>
            </a:endParaRPr>
          </a:p>
        </p:txBody>
      </p:sp>
      <p:sp>
        <p:nvSpPr>
          <p:cNvPr id="6" name="TextBox 5"/>
          <p:cNvSpPr txBox="1"/>
          <p:nvPr/>
        </p:nvSpPr>
        <p:spPr>
          <a:xfrm>
            <a:off x="5364088" y="1916832"/>
            <a:ext cx="3528392" cy="830997"/>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NZ" sz="2400" b="1" dirty="0" smtClean="0">
                <a:latin typeface="Calibri" panose="020F0502020204030204" pitchFamily="34" charset="0"/>
              </a:rPr>
              <a:t>Work = force x distance</a:t>
            </a:r>
          </a:p>
          <a:p>
            <a:pPr algn="ctr"/>
            <a:r>
              <a:rPr lang="en-NZ" sz="2400" b="1" dirty="0" smtClean="0">
                <a:latin typeface="Calibri" panose="020F0502020204030204" pitchFamily="34" charset="0"/>
              </a:rPr>
              <a:t>W= f x d</a:t>
            </a:r>
            <a:endParaRPr lang="en-NZ" sz="2400" b="1" dirty="0">
              <a:latin typeface="Calibri" panose="020F0502020204030204" pitchFamily="34" charset="0"/>
            </a:endParaRPr>
          </a:p>
        </p:txBody>
      </p:sp>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8" name="Round Diagonal Corner Rectangle 7"/>
          <p:cNvSpPr/>
          <p:nvPr/>
        </p:nvSpPr>
        <p:spPr>
          <a:xfrm>
            <a:off x="-26177" y="4537176"/>
            <a:ext cx="2682934"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627483" y="4995023"/>
            <a:ext cx="1284132" cy="646331"/>
          </a:xfrm>
          <a:prstGeom prst="rect">
            <a:avLst/>
          </a:prstGeom>
          <a:solidFill>
            <a:schemeClr val="bg1"/>
          </a:solidFill>
          <a:ln>
            <a:solidFill>
              <a:schemeClr val="tx1"/>
            </a:solidFill>
          </a:ln>
        </p:spPr>
        <p:txBody>
          <a:bodyPr wrap="square" rtlCol="0">
            <a:spAutoFit/>
          </a:bodyPr>
          <a:lstStyle/>
          <a:p>
            <a:r>
              <a:rPr lang="en-NZ" sz="3600" dirty="0" smtClean="0">
                <a:latin typeface="Calibri" panose="020F0502020204030204" pitchFamily="34" charset="0"/>
              </a:rPr>
              <a:t>W=</a:t>
            </a:r>
            <a:r>
              <a:rPr lang="en-NZ" sz="3600" dirty="0" err="1" smtClean="0">
                <a:latin typeface="Calibri" panose="020F0502020204030204" pitchFamily="34" charset="0"/>
              </a:rPr>
              <a:t>fd</a:t>
            </a:r>
            <a:endParaRPr lang="en-NZ" sz="3600" dirty="0">
              <a:latin typeface="Calibri" panose="020F0502020204030204" pitchFamily="34" charset="0"/>
            </a:endParaRPr>
          </a:p>
        </p:txBody>
      </p:sp>
      <p:sp>
        <p:nvSpPr>
          <p:cNvPr id="10" name="TextBox 9"/>
          <p:cNvSpPr txBox="1"/>
          <p:nvPr/>
        </p:nvSpPr>
        <p:spPr>
          <a:xfrm>
            <a:off x="189847" y="5788727"/>
            <a:ext cx="2250886" cy="923330"/>
          </a:xfrm>
          <a:prstGeom prst="rect">
            <a:avLst/>
          </a:prstGeom>
          <a:noFill/>
        </p:spPr>
        <p:txBody>
          <a:bodyPr wrap="square" rtlCol="0">
            <a:spAutoFit/>
          </a:bodyPr>
          <a:lstStyle/>
          <a:p>
            <a:r>
              <a:rPr lang="en-NZ" dirty="0" smtClean="0">
                <a:latin typeface="Calibri" panose="020F0502020204030204" pitchFamily="34" charset="0"/>
              </a:rPr>
              <a:t>W = work done (J)</a:t>
            </a:r>
          </a:p>
          <a:p>
            <a:r>
              <a:rPr lang="en-NZ" dirty="0" smtClean="0">
                <a:latin typeface="Calibri" panose="020F0502020204030204" pitchFamily="34" charset="0"/>
              </a:rPr>
              <a:t>f = force (N)</a:t>
            </a:r>
          </a:p>
          <a:p>
            <a:r>
              <a:rPr lang="en-NZ" dirty="0" smtClean="0">
                <a:latin typeface="Calibri" panose="020F0502020204030204" pitchFamily="34" charset="0"/>
              </a:rPr>
              <a:t>d = distance (m)</a:t>
            </a:r>
            <a:endParaRPr lang="en-NZ" dirty="0">
              <a:latin typeface="Calibri" panose="020F0502020204030204" pitchFamily="34" charset="0"/>
            </a:endParaRPr>
          </a:p>
        </p:txBody>
      </p:sp>
      <p:sp>
        <p:nvSpPr>
          <p:cNvPr id="11" name="TextBox 10"/>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a:t>
            </a:r>
          </a:p>
        </p:txBody>
      </p:sp>
    </p:spTree>
    <p:extLst>
      <p:ext uri="{BB962C8B-B14F-4D97-AF65-F5344CB8AC3E}">
        <p14:creationId xmlns:p14="http://schemas.microsoft.com/office/powerpoint/2010/main" val="4137645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369"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Work Calculations</a:t>
            </a:r>
            <a:endParaRPr lang="en-NZ" sz="2000" b="1" dirty="0">
              <a:latin typeface="Calibri" panose="020F0502020204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599654" y="6453336"/>
            <a:ext cx="478001" cy="404664"/>
          </a:xfrm>
          <a:prstGeom prst="rect">
            <a:avLst/>
          </a:prstGeom>
        </p:spPr>
      </p:pic>
      <p:sp>
        <p:nvSpPr>
          <p:cNvPr id="8" name="Round Diagonal Corner Rectangle 7"/>
          <p:cNvSpPr/>
          <p:nvPr/>
        </p:nvSpPr>
        <p:spPr>
          <a:xfrm>
            <a:off x="-26177" y="4537176"/>
            <a:ext cx="2682934"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627483" y="4995023"/>
            <a:ext cx="1284132" cy="646331"/>
          </a:xfrm>
          <a:prstGeom prst="rect">
            <a:avLst/>
          </a:prstGeom>
          <a:solidFill>
            <a:schemeClr val="bg1"/>
          </a:solidFill>
          <a:ln>
            <a:solidFill>
              <a:schemeClr val="tx1"/>
            </a:solidFill>
          </a:ln>
        </p:spPr>
        <p:txBody>
          <a:bodyPr wrap="square" rtlCol="0">
            <a:spAutoFit/>
          </a:bodyPr>
          <a:lstStyle/>
          <a:p>
            <a:r>
              <a:rPr lang="en-NZ" sz="3600" dirty="0" smtClean="0">
                <a:latin typeface="Calibri" panose="020F0502020204030204" pitchFamily="34" charset="0"/>
              </a:rPr>
              <a:t>W=</a:t>
            </a:r>
            <a:r>
              <a:rPr lang="en-NZ" sz="3600" dirty="0" err="1" smtClean="0">
                <a:latin typeface="Calibri" panose="020F0502020204030204" pitchFamily="34" charset="0"/>
              </a:rPr>
              <a:t>Fd</a:t>
            </a:r>
            <a:endParaRPr lang="en-NZ" sz="3600" dirty="0">
              <a:latin typeface="Calibri" panose="020F0502020204030204" pitchFamily="34" charset="0"/>
            </a:endParaRPr>
          </a:p>
        </p:txBody>
      </p:sp>
      <p:sp>
        <p:nvSpPr>
          <p:cNvPr id="10" name="TextBox 9"/>
          <p:cNvSpPr txBox="1"/>
          <p:nvPr/>
        </p:nvSpPr>
        <p:spPr>
          <a:xfrm>
            <a:off x="189847" y="5788727"/>
            <a:ext cx="2250886" cy="923330"/>
          </a:xfrm>
          <a:prstGeom prst="rect">
            <a:avLst/>
          </a:prstGeom>
          <a:noFill/>
        </p:spPr>
        <p:txBody>
          <a:bodyPr wrap="square" rtlCol="0">
            <a:spAutoFit/>
          </a:bodyPr>
          <a:lstStyle/>
          <a:p>
            <a:r>
              <a:rPr lang="en-NZ" dirty="0" smtClean="0">
                <a:latin typeface="Calibri" panose="020F0502020204030204" pitchFamily="34" charset="0"/>
              </a:rPr>
              <a:t>W = work done (J)</a:t>
            </a:r>
          </a:p>
          <a:p>
            <a:r>
              <a:rPr lang="en-NZ" dirty="0" smtClean="0">
                <a:latin typeface="Calibri" panose="020F0502020204030204" pitchFamily="34" charset="0"/>
              </a:rPr>
              <a:t>F = force (N)</a:t>
            </a:r>
          </a:p>
          <a:p>
            <a:r>
              <a:rPr lang="en-NZ" dirty="0" smtClean="0">
                <a:latin typeface="Calibri" panose="020F0502020204030204" pitchFamily="34" charset="0"/>
              </a:rPr>
              <a:t>d = distance (m)</a:t>
            </a:r>
            <a:endParaRPr lang="en-NZ" dirty="0">
              <a:latin typeface="Calibri" panose="020F0502020204030204" pitchFamily="34" charset="0"/>
            </a:endParaRPr>
          </a:p>
        </p:txBody>
      </p:sp>
      <p:sp>
        <p:nvSpPr>
          <p:cNvPr id="11" name="TextBox 10"/>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t>
            </a:r>
            <a:r>
              <a:rPr lang="en-NZ" sz="3200" dirty="0" smtClean="0"/>
              <a:t>b</a:t>
            </a:r>
            <a:endParaRPr lang="en-NZ" sz="3200" dirty="0" smtClean="0">
              <a:latin typeface="+mn-lt"/>
            </a:endParaRPr>
          </a:p>
        </p:txBody>
      </p:sp>
      <p:pic>
        <p:nvPicPr>
          <p:cNvPr id="2050" name="Picture 2" descr="http://s3-us-west-2.amazonaws.com/oa2/opnStxRs/College%20Physics/m42073/Figure%2004_03_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6243" y="3102740"/>
            <a:ext cx="6086119" cy="37845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5356" y="1796229"/>
            <a:ext cx="7845036" cy="1938992"/>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James is mowing the lawns at home. James pushes the lawn mower with a force of </a:t>
            </a:r>
            <a:r>
              <a:rPr lang="en-NZ" sz="2000" b="1" dirty="0" smtClean="0">
                <a:latin typeface="Calibri" panose="020F0502020204030204" pitchFamily="34" charset="0"/>
                <a:cs typeface="Calibri" panose="020F0502020204030204" pitchFamily="34" charset="0"/>
              </a:rPr>
              <a:t>230N</a:t>
            </a:r>
            <a:r>
              <a:rPr lang="en-NZ" sz="2000" dirty="0" smtClean="0">
                <a:latin typeface="Calibri" panose="020F0502020204030204" pitchFamily="34" charset="0"/>
                <a:cs typeface="Calibri" panose="020F0502020204030204" pitchFamily="34" charset="0"/>
              </a:rPr>
              <a:t> over a distance of </a:t>
            </a:r>
            <a:r>
              <a:rPr lang="en-NZ" sz="2000" b="1" dirty="0" smtClean="0">
                <a:latin typeface="Calibri" panose="020F0502020204030204" pitchFamily="34" charset="0"/>
                <a:cs typeface="Calibri" panose="020F0502020204030204" pitchFamily="34" charset="0"/>
              </a:rPr>
              <a:t>20m</a:t>
            </a:r>
            <a:r>
              <a:rPr lang="en-NZ" sz="2000" dirty="0" smtClean="0">
                <a:latin typeface="Calibri" panose="020F0502020204030204" pitchFamily="34" charset="0"/>
                <a:cs typeface="Calibri" panose="020F0502020204030204" pitchFamily="34" charset="0"/>
              </a:rPr>
              <a:t>. How much Work has he done?</a:t>
            </a:r>
          </a:p>
          <a:p>
            <a:r>
              <a:rPr lang="en-NZ" sz="2000" dirty="0" smtClean="0">
                <a:latin typeface="Calibri" panose="020F0502020204030204" pitchFamily="34" charset="0"/>
              </a:rPr>
              <a:t>W=</a:t>
            </a:r>
            <a:r>
              <a:rPr lang="en-NZ" sz="2000" dirty="0" err="1" smtClean="0">
                <a:latin typeface="Calibri" panose="020F0502020204030204" pitchFamily="34" charset="0"/>
              </a:rPr>
              <a:t>Fd</a:t>
            </a:r>
            <a:endParaRPr lang="en-NZ" sz="2000" dirty="0" smtClean="0">
              <a:latin typeface="Calibri" panose="020F0502020204030204" pitchFamily="34" charset="0"/>
            </a:endParaRPr>
          </a:p>
          <a:p>
            <a:r>
              <a:rPr lang="en-NZ" sz="2000" dirty="0" smtClean="0">
                <a:latin typeface="Calibri" panose="020F0502020204030204" pitchFamily="34" charset="0"/>
              </a:rPr>
              <a:t>W=230N x 20m</a:t>
            </a:r>
          </a:p>
          <a:p>
            <a:r>
              <a:rPr lang="en-NZ" sz="2000" dirty="0" smtClean="0">
                <a:latin typeface="Calibri" panose="020F0502020204030204" pitchFamily="34" charset="0"/>
              </a:rPr>
              <a:t>W= 460J</a:t>
            </a:r>
            <a:endParaRPr lang="en-NZ" sz="2000" dirty="0">
              <a:latin typeface="Calibri" panose="020F0502020204030204" pitchFamily="34" charset="0"/>
            </a:endParaRPr>
          </a:p>
          <a:p>
            <a:endParaRPr lang="en-N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325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431889" y="1583690"/>
            <a:ext cx="8229600" cy="4419600"/>
          </a:xfrm>
          <a:prstGeom prst="rect">
            <a:avLst/>
          </a:prstGeom>
          <a:ln w="19050">
            <a:no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80000"/>
              </a:lnSpc>
              <a:buNone/>
            </a:pPr>
            <a:r>
              <a:rPr lang="en-US" sz="2000" dirty="0" smtClean="0">
                <a:solidFill>
                  <a:schemeClr val="tx1"/>
                </a:solidFill>
                <a:latin typeface="Calibri" panose="020F0502020204030204" pitchFamily="34" charset="0"/>
                <a:cs typeface="Calibri" panose="020F0502020204030204" pitchFamily="34" charset="0"/>
              </a:rPr>
              <a:t>All objects have </a:t>
            </a:r>
            <a:r>
              <a:rPr lang="en-US" sz="2000" b="1" dirty="0" smtClean="0">
                <a:solidFill>
                  <a:schemeClr val="tx1"/>
                </a:solidFill>
                <a:latin typeface="Calibri" panose="020F0502020204030204" pitchFamily="34" charset="0"/>
                <a:cs typeface="Calibri" panose="020F0502020204030204" pitchFamily="34" charset="0"/>
              </a:rPr>
              <a:t>Mass</a:t>
            </a:r>
            <a:r>
              <a:rPr lang="en-US" sz="2000" dirty="0" smtClean="0">
                <a:solidFill>
                  <a:schemeClr val="tx1"/>
                </a:solidFill>
                <a:latin typeface="Calibri" panose="020F0502020204030204" pitchFamily="34" charset="0"/>
                <a:cs typeface="Calibri" panose="020F0502020204030204" pitchFamily="34" charset="0"/>
              </a:rPr>
              <a:t>. Mass refers to the amount of atoms in an object.</a:t>
            </a:r>
          </a:p>
          <a:p>
            <a:pPr marL="0" indent="0">
              <a:lnSpc>
                <a:spcPct val="80000"/>
              </a:lnSpc>
              <a:buNone/>
            </a:pPr>
            <a:r>
              <a:rPr lang="en-US" sz="2000" dirty="0" smtClean="0">
                <a:solidFill>
                  <a:schemeClr val="tx1"/>
                </a:solidFill>
                <a:latin typeface="Calibri" panose="020F0502020204030204" pitchFamily="34" charset="0"/>
                <a:cs typeface="Calibri" panose="020F0502020204030204" pitchFamily="34" charset="0"/>
              </a:rPr>
              <a:t>The </a:t>
            </a:r>
            <a:r>
              <a:rPr lang="en-US" sz="2000" b="1" dirty="0" smtClean="0">
                <a:solidFill>
                  <a:schemeClr val="tx1"/>
                </a:solidFill>
                <a:latin typeface="Calibri" panose="020F0502020204030204" pitchFamily="34" charset="0"/>
                <a:cs typeface="Calibri" panose="020F0502020204030204" pitchFamily="34" charset="0"/>
              </a:rPr>
              <a:t>formula symbol</a:t>
            </a:r>
            <a:r>
              <a:rPr lang="en-US" sz="2000" dirty="0" smtClean="0">
                <a:solidFill>
                  <a:schemeClr val="tx1"/>
                </a:solidFill>
                <a:latin typeface="Calibri" panose="020F0502020204030204" pitchFamily="34" charset="0"/>
                <a:cs typeface="Calibri" panose="020F0502020204030204" pitchFamily="34" charset="0"/>
              </a:rPr>
              <a:t> for mass is m.</a:t>
            </a:r>
          </a:p>
          <a:p>
            <a:pPr marL="0" indent="0">
              <a:lnSpc>
                <a:spcPct val="80000"/>
              </a:lnSpc>
              <a:buNone/>
            </a:pPr>
            <a:r>
              <a:rPr lang="en-US" sz="2000" dirty="0" smtClean="0">
                <a:solidFill>
                  <a:schemeClr val="tx1"/>
                </a:solidFill>
                <a:latin typeface="Calibri" panose="020F0502020204030204" pitchFamily="34" charset="0"/>
                <a:cs typeface="Calibri" panose="020F0502020204030204" pitchFamily="34" charset="0"/>
              </a:rPr>
              <a:t>Mass is measured in grams (g) or kilograms (kg). 1kg = 1000g</a:t>
            </a:r>
          </a:p>
          <a:p>
            <a:pPr marL="0" indent="0">
              <a:lnSpc>
                <a:spcPct val="80000"/>
              </a:lnSpc>
              <a:buNone/>
            </a:pPr>
            <a:r>
              <a:rPr lang="en-US" sz="2000" dirty="0" smtClean="0">
                <a:solidFill>
                  <a:schemeClr val="tx1"/>
                </a:solidFill>
                <a:latin typeface="Calibri" panose="020F0502020204030204" pitchFamily="34" charset="0"/>
                <a:cs typeface="Calibri" panose="020F0502020204030204" pitchFamily="34" charset="0"/>
              </a:rPr>
              <a:t>The mass of the object remains the </a:t>
            </a:r>
            <a:r>
              <a:rPr lang="en-US" sz="2000" b="1" dirty="0" smtClean="0">
                <a:solidFill>
                  <a:schemeClr val="tx1"/>
                </a:solidFill>
                <a:latin typeface="Calibri" panose="020F0502020204030204" pitchFamily="34" charset="0"/>
                <a:cs typeface="Calibri" panose="020F0502020204030204" pitchFamily="34" charset="0"/>
              </a:rPr>
              <a:t>same</a:t>
            </a:r>
            <a:r>
              <a:rPr lang="en-US" sz="2000" dirty="0" smtClean="0">
                <a:solidFill>
                  <a:schemeClr val="tx1"/>
                </a:solidFill>
                <a:latin typeface="Calibri" panose="020F0502020204030204" pitchFamily="34" charset="0"/>
                <a:cs typeface="Calibri" panose="020F0502020204030204" pitchFamily="34" charset="0"/>
              </a:rPr>
              <a:t> regardless of its </a:t>
            </a:r>
            <a:r>
              <a:rPr lang="en-US" sz="2000" b="1" dirty="0" smtClean="0">
                <a:solidFill>
                  <a:schemeClr val="tx1"/>
                </a:solidFill>
                <a:latin typeface="Calibri" panose="020F0502020204030204" pitchFamily="34" charset="0"/>
                <a:cs typeface="Calibri" panose="020F0502020204030204" pitchFamily="34" charset="0"/>
              </a:rPr>
              <a:t>location</a:t>
            </a:r>
            <a:r>
              <a:rPr lang="en-US" sz="2000" dirty="0" smtClean="0">
                <a:solidFill>
                  <a:schemeClr val="tx1"/>
                </a:solidFill>
                <a:latin typeface="Calibri" panose="020F0502020204030204" pitchFamily="34" charset="0"/>
                <a:cs typeface="Calibri" panose="020F0502020204030204" pitchFamily="34" charset="0"/>
              </a:rPr>
              <a:t>.</a:t>
            </a:r>
          </a:p>
        </p:txBody>
      </p:sp>
      <p:sp>
        <p:nvSpPr>
          <p:cNvPr id="8" name="TextBox 7"/>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Mass </a:t>
            </a:r>
            <a:r>
              <a:rPr lang="en-NZ" sz="2000" b="1" dirty="0"/>
              <a:t>and weight</a:t>
            </a:r>
          </a:p>
        </p:txBody>
      </p:sp>
      <p:sp>
        <p:nvSpPr>
          <p:cNvPr id="9" name="Rectangle 8"/>
          <p:cNvSpPr/>
          <p:nvPr/>
        </p:nvSpPr>
        <p:spPr>
          <a:xfrm>
            <a:off x="474801" y="3140968"/>
            <a:ext cx="3665151" cy="2862322"/>
          </a:xfrm>
          <a:prstGeom prst="rect">
            <a:avLst/>
          </a:prstGeom>
          <a:solidFill>
            <a:schemeClr val="accent6">
              <a:lumMod val="20000"/>
              <a:lumOff val="80000"/>
            </a:schemeClr>
          </a:solidFill>
          <a:ln>
            <a:solidFill>
              <a:schemeClr val="tx1"/>
            </a:solidFill>
          </a:ln>
        </p:spPr>
        <p:txBody>
          <a:bodyPr wrap="square">
            <a:spAutoFit/>
          </a:bodyPr>
          <a:lstStyle/>
          <a:p>
            <a:r>
              <a:rPr lang="en-NZ" sz="2000" dirty="0">
                <a:latin typeface="Calibri" panose="020F0502020204030204" pitchFamily="34" charset="0"/>
                <a:cs typeface="Calibri" panose="020F0502020204030204" pitchFamily="34" charset="0"/>
              </a:rPr>
              <a:t>The weight of an object depends on its location and the </a:t>
            </a:r>
            <a:r>
              <a:rPr lang="en-NZ" sz="2000" b="1" dirty="0">
                <a:latin typeface="Calibri" panose="020F0502020204030204" pitchFamily="34" charset="0"/>
                <a:cs typeface="Calibri" panose="020F0502020204030204" pitchFamily="34" charset="0"/>
              </a:rPr>
              <a:t>gravity</a:t>
            </a:r>
            <a:r>
              <a:rPr lang="en-NZ" sz="2000" dirty="0">
                <a:latin typeface="Calibri" panose="020F0502020204030204" pitchFamily="34" charset="0"/>
                <a:cs typeface="Calibri" panose="020F0502020204030204" pitchFamily="34" charset="0"/>
              </a:rPr>
              <a:t> pulling down on it.</a:t>
            </a:r>
          </a:p>
          <a:p>
            <a:r>
              <a:rPr lang="en-NZ" sz="2000" dirty="0">
                <a:latin typeface="Calibri" panose="020F0502020204030204" pitchFamily="34" charset="0"/>
                <a:cs typeface="Calibri" panose="020F0502020204030204" pitchFamily="34" charset="0"/>
              </a:rPr>
              <a:t>The weight of an object can change depending on where it is located. Astronauts weigh less on the moon because the force of gravity is less, but their mass is the same in both </a:t>
            </a:r>
            <a:r>
              <a:rPr lang="en-NZ" sz="2000" dirty="0" smtClean="0">
                <a:latin typeface="Calibri" panose="020F0502020204030204" pitchFamily="34" charset="0"/>
                <a:cs typeface="Calibri" panose="020F0502020204030204" pitchFamily="34" charset="0"/>
              </a:rPr>
              <a:t>locations.</a:t>
            </a:r>
            <a:endParaRPr lang="en-NZ" sz="2000" dirty="0">
              <a:latin typeface="Calibri" panose="020F0502020204030204" pitchFamily="34" charset="0"/>
              <a:cs typeface="Calibri" panose="020F0502020204030204" pitchFamily="34" charset="0"/>
            </a:endParaRPr>
          </a:p>
        </p:txBody>
      </p:sp>
      <p:sp>
        <p:nvSpPr>
          <p:cNvPr id="10" name="TextBox 9"/>
          <p:cNvSpPr txBox="1"/>
          <p:nvPr/>
        </p:nvSpPr>
        <p:spPr>
          <a:xfrm>
            <a:off x="162744" y="384750"/>
            <a:ext cx="102488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9a/b</a:t>
            </a: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73601" y="6134652"/>
            <a:ext cx="802399" cy="679291"/>
          </a:xfrm>
          <a:prstGeom prst="rect">
            <a:avLst/>
          </a:prstGeom>
        </p:spPr>
      </p:pic>
      <p:pic>
        <p:nvPicPr>
          <p:cNvPr id="12" name="Picture 11"/>
          <p:cNvPicPr>
            <a:picLocks noChangeAspect="1"/>
          </p:cNvPicPr>
          <p:nvPr/>
        </p:nvPicPr>
        <p:blipFill>
          <a:blip r:embed="rId4"/>
          <a:stretch>
            <a:fillRect/>
          </a:stretch>
        </p:blipFill>
        <p:spPr>
          <a:xfrm>
            <a:off x="4546689" y="2899800"/>
            <a:ext cx="4340728" cy="3798137"/>
          </a:xfrm>
          <a:prstGeom prst="rect">
            <a:avLst/>
          </a:prstGeom>
        </p:spPr>
      </p:pic>
    </p:spTree>
    <p:extLst>
      <p:ext uri="{BB962C8B-B14F-4D97-AF65-F5344CB8AC3E}">
        <p14:creationId xmlns:p14="http://schemas.microsoft.com/office/powerpoint/2010/main" val="1966031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Mass </a:t>
            </a:r>
            <a:r>
              <a:rPr lang="en-NZ" sz="2000" b="1" dirty="0"/>
              <a:t>and weight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45" y="1196752"/>
            <a:ext cx="7370911" cy="5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8" name="TextBox 7"/>
          <p:cNvSpPr txBox="1"/>
          <p:nvPr/>
        </p:nvSpPr>
        <p:spPr>
          <a:xfrm>
            <a:off x="162744" y="384750"/>
            <a:ext cx="102488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9a/b</a:t>
            </a:r>
          </a:p>
        </p:txBody>
      </p:sp>
    </p:spTree>
    <p:extLst>
      <p:ext uri="{BB962C8B-B14F-4D97-AF65-F5344CB8AC3E}">
        <p14:creationId xmlns:p14="http://schemas.microsoft.com/office/powerpoint/2010/main" val="1612146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5" y="1723472"/>
            <a:ext cx="8280920" cy="2246769"/>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The mass of the Earth creates an acceleration of 10 ms</a:t>
            </a:r>
            <a:r>
              <a:rPr lang="en-NZ" sz="2000" baseline="30000" dirty="0" smtClean="0">
                <a:latin typeface="Calibri" panose="020F0502020204030204" pitchFamily="34" charset="0"/>
                <a:cs typeface="Calibri" panose="020F0502020204030204" pitchFamily="34" charset="0"/>
              </a:rPr>
              <a:t>-2</a:t>
            </a:r>
            <a:r>
              <a:rPr lang="en-NZ" sz="2000" dirty="0" smtClean="0">
                <a:latin typeface="Calibri" panose="020F0502020204030204" pitchFamily="34" charset="0"/>
                <a:cs typeface="Calibri" panose="020F0502020204030204" pitchFamily="34" charset="0"/>
              </a:rPr>
              <a:t>  for objects falling towards it. Regardless of the size of the object, they all fall with the same acceleration -  only the shape, which causes changes in air resistance,  causes some objects to experience more opposing force and accelerate slower.  </a:t>
            </a:r>
          </a:p>
          <a:p>
            <a:endParaRPr lang="en-NZ" sz="2000" dirty="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To calculate our weight, which is a force on an object in a gravitational field, we multiply our mass by the gravitational acceleration of Earth (10 ms-</a:t>
            </a:r>
            <a:r>
              <a:rPr lang="en-NZ" sz="2000" baseline="30000" dirty="0" smtClean="0">
                <a:latin typeface="Calibri" panose="020F0502020204030204" pitchFamily="34" charset="0"/>
                <a:cs typeface="Calibri" panose="020F0502020204030204" pitchFamily="34" charset="0"/>
              </a:rPr>
              <a:t>2</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Earth is the source </a:t>
            </a:r>
            <a:r>
              <a:rPr lang="en-NZ" sz="2000" b="1" dirty="0" smtClean="0"/>
              <a:t>of a </a:t>
            </a:r>
            <a:r>
              <a:rPr lang="en-NZ" sz="2000" b="1" dirty="0"/>
              <a:t>gravitational field</a:t>
            </a:r>
          </a:p>
        </p:txBody>
      </p:sp>
      <p:sp>
        <p:nvSpPr>
          <p:cNvPr id="6" name="TextBox 5"/>
          <p:cNvSpPr txBox="1"/>
          <p:nvPr/>
        </p:nvSpPr>
        <p:spPr>
          <a:xfrm>
            <a:off x="4571999" y="4286291"/>
            <a:ext cx="3680825" cy="181588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NZ" sz="2800" b="1" dirty="0" smtClean="0">
                <a:latin typeface="Calibri" panose="020F0502020204030204" pitchFamily="34" charset="0"/>
                <a:cs typeface="Calibri" panose="020F0502020204030204" pitchFamily="34" charset="0"/>
              </a:rPr>
              <a:t>Force  =  mass x acceleration</a:t>
            </a:r>
          </a:p>
          <a:p>
            <a:pPr algn="ctr"/>
            <a:endParaRPr lang="en-NZ" sz="2800" b="1" dirty="0">
              <a:latin typeface="Calibri" panose="020F0502020204030204" pitchFamily="34" charset="0"/>
              <a:cs typeface="Calibri" panose="020F0502020204030204" pitchFamily="34" charset="0"/>
            </a:endParaRPr>
          </a:p>
          <a:p>
            <a:pPr algn="ctr"/>
            <a:r>
              <a:rPr lang="en-NZ" sz="2800" b="1" dirty="0" smtClean="0">
                <a:latin typeface="Calibri" panose="020F0502020204030204" pitchFamily="34" charset="0"/>
                <a:cs typeface="Calibri" panose="020F0502020204030204" pitchFamily="34" charset="0"/>
              </a:rPr>
              <a:t>Weight = mass x gravity</a:t>
            </a:r>
            <a:endParaRPr lang="en-NZ" sz="2800" b="1" dirty="0">
              <a:latin typeface="Calibri" panose="020F0502020204030204" pitchFamily="34" charset="0"/>
              <a:cs typeface="Calibri" panose="020F0502020204030204" pitchFamily="34" charset="0"/>
            </a:endParaRPr>
          </a:p>
        </p:txBody>
      </p:sp>
      <p:sp>
        <p:nvSpPr>
          <p:cNvPr id="7" name="TextBox 6"/>
          <p:cNvSpPr txBox="1"/>
          <p:nvPr/>
        </p:nvSpPr>
        <p:spPr>
          <a:xfrm>
            <a:off x="162744" y="384750"/>
            <a:ext cx="808856"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10a</a:t>
            </a:r>
          </a:p>
        </p:txBody>
      </p:sp>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Oval Callout 9"/>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8" name="Round Diagonal Corner Rectangle 7"/>
          <p:cNvSpPr/>
          <p:nvPr/>
        </p:nvSpPr>
        <p:spPr>
          <a:xfrm>
            <a:off x="494" y="4555952"/>
            <a:ext cx="2682934"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654154" y="5013799"/>
            <a:ext cx="1284132" cy="646331"/>
          </a:xfrm>
          <a:prstGeom prst="rect">
            <a:avLst/>
          </a:prstGeom>
          <a:solidFill>
            <a:schemeClr val="bg1"/>
          </a:solidFill>
          <a:ln>
            <a:solidFill>
              <a:schemeClr val="tx1"/>
            </a:solidFill>
          </a:ln>
        </p:spPr>
        <p:txBody>
          <a:bodyPr wrap="square" rtlCol="0">
            <a:spAutoFit/>
          </a:bodyPr>
          <a:lstStyle/>
          <a:p>
            <a:r>
              <a:rPr lang="en-NZ" sz="3600" dirty="0" smtClean="0">
                <a:latin typeface="Calibri" panose="020F0502020204030204" pitchFamily="34" charset="0"/>
              </a:rPr>
              <a:t>F=mg</a:t>
            </a:r>
            <a:endParaRPr lang="en-NZ" sz="3600" dirty="0">
              <a:latin typeface="Calibri" panose="020F0502020204030204" pitchFamily="34" charset="0"/>
            </a:endParaRPr>
          </a:p>
        </p:txBody>
      </p:sp>
      <p:sp>
        <p:nvSpPr>
          <p:cNvPr id="12" name="TextBox 11"/>
          <p:cNvSpPr txBox="1"/>
          <p:nvPr/>
        </p:nvSpPr>
        <p:spPr>
          <a:xfrm>
            <a:off x="216518" y="5717079"/>
            <a:ext cx="2250886" cy="1200329"/>
          </a:xfrm>
          <a:prstGeom prst="rect">
            <a:avLst/>
          </a:prstGeom>
          <a:noFill/>
        </p:spPr>
        <p:txBody>
          <a:bodyPr wrap="square" rtlCol="0">
            <a:spAutoFit/>
          </a:bodyPr>
          <a:lstStyle/>
          <a:p>
            <a:r>
              <a:rPr lang="en-NZ" dirty="0" smtClean="0">
                <a:latin typeface="Calibri" panose="020F0502020204030204" pitchFamily="34" charset="0"/>
              </a:rPr>
              <a:t>g = gravitational acceleration (10ms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smtClean="0">
                <a:latin typeface="Calibri" panose="020F0502020204030204" pitchFamily="34" charset="0"/>
              </a:rPr>
              <a:t>F= force (N)</a:t>
            </a:r>
          </a:p>
          <a:p>
            <a:r>
              <a:rPr lang="en-NZ" dirty="0" smtClean="0">
                <a:latin typeface="Calibri" panose="020F0502020204030204" pitchFamily="34" charset="0"/>
              </a:rPr>
              <a:t>m = mass (kg)</a:t>
            </a:r>
            <a:endParaRPr lang="en-NZ" dirty="0">
              <a:latin typeface="Calibri" panose="020F0502020204030204" pitchFamily="34" charset="0"/>
            </a:endParaRPr>
          </a:p>
        </p:txBody>
      </p:sp>
    </p:spTree>
    <p:extLst>
      <p:ext uri="{BB962C8B-B14F-4D97-AF65-F5344CB8AC3E}">
        <p14:creationId xmlns:p14="http://schemas.microsoft.com/office/powerpoint/2010/main" val="419146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9333"/>
          <a:stretch/>
        </p:blipFill>
        <p:spPr bwMode="auto">
          <a:xfrm>
            <a:off x="1"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 </a:t>
            </a:r>
            <a:r>
              <a:rPr lang="en-NZ" sz="2000" b="1" dirty="0" smtClean="0"/>
              <a:t>Force </a:t>
            </a:r>
            <a:r>
              <a:rPr lang="en-NZ" sz="2000" b="1" dirty="0"/>
              <a:t>is measured in </a:t>
            </a:r>
            <a:r>
              <a:rPr lang="en-NZ" sz="2000" b="1" dirty="0" err="1"/>
              <a:t>Newtons</a:t>
            </a:r>
            <a:endParaRPr lang="en-NZ" sz="2000" b="1" dirty="0"/>
          </a:p>
        </p:txBody>
      </p:sp>
      <p:sp>
        <p:nvSpPr>
          <p:cNvPr id="5" name="TextBox 4"/>
          <p:cNvSpPr txBox="1"/>
          <p:nvPr/>
        </p:nvSpPr>
        <p:spPr>
          <a:xfrm>
            <a:off x="323528" y="1412776"/>
            <a:ext cx="3096344" cy="4093428"/>
          </a:xfrm>
          <a:prstGeom prst="rect">
            <a:avLst/>
          </a:prstGeom>
          <a:noFill/>
        </p:spPr>
        <p:txBody>
          <a:bodyPr wrap="square" rtlCol="0">
            <a:spAutoFit/>
          </a:bodyPr>
          <a:lstStyle/>
          <a:p>
            <a:r>
              <a:rPr lang="en-NZ" sz="2000" dirty="0">
                <a:solidFill>
                  <a:schemeClr val="bg1"/>
                </a:solidFill>
                <a:latin typeface="Calibri" panose="020F0502020204030204" pitchFamily="34" charset="0"/>
                <a:cs typeface="Calibri" panose="020F0502020204030204" pitchFamily="34" charset="0"/>
              </a:rPr>
              <a:t>Isaac Newton was born in 1642 </a:t>
            </a:r>
            <a:r>
              <a:rPr lang="en-NZ" sz="2000" dirty="0" smtClean="0">
                <a:solidFill>
                  <a:schemeClr val="bg1"/>
                </a:solidFill>
                <a:latin typeface="Calibri" panose="020F0502020204030204" pitchFamily="34" charset="0"/>
                <a:cs typeface="Calibri" panose="020F0502020204030204" pitchFamily="34" charset="0"/>
              </a:rPr>
              <a:t>in </a:t>
            </a:r>
            <a:r>
              <a:rPr lang="en-NZ" sz="2000" dirty="0">
                <a:solidFill>
                  <a:schemeClr val="bg1"/>
                </a:solidFill>
                <a:latin typeface="Calibri" panose="020F0502020204030204" pitchFamily="34" charset="0"/>
                <a:cs typeface="Calibri" panose="020F0502020204030204" pitchFamily="34" charset="0"/>
              </a:rPr>
              <a:t>England. </a:t>
            </a:r>
            <a:r>
              <a:rPr lang="en-NZ" sz="2000" dirty="0" smtClean="0">
                <a:solidFill>
                  <a:schemeClr val="bg1"/>
                </a:solidFill>
                <a:latin typeface="Calibri" panose="020F0502020204030204" pitchFamily="34" charset="0"/>
                <a:cs typeface="Calibri" panose="020F0502020204030204" pitchFamily="34" charset="0"/>
              </a:rPr>
              <a:t> He created </a:t>
            </a:r>
            <a:r>
              <a:rPr lang="en-NZ" sz="2000" dirty="0">
                <a:solidFill>
                  <a:schemeClr val="bg1"/>
                </a:solidFill>
                <a:latin typeface="Calibri" panose="020F0502020204030204" pitchFamily="34" charset="0"/>
                <a:cs typeface="Calibri" panose="020F0502020204030204" pitchFamily="34" charset="0"/>
              </a:rPr>
              <a:t>laws of motion and </a:t>
            </a:r>
            <a:r>
              <a:rPr lang="en-NZ" sz="2000" dirty="0" smtClean="0">
                <a:solidFill>
                  <a:schemeClr val="bg1"/>
                </a:solidFill>
                <a:latin typeface="Calibri" panose="020F0502020204030204" pitchFamily="34" charset="0"/>
                <a:cs typeface="Calibri" panose="020F0502020204030204" pitchFamily="34" charset="0"/>
              </a:rPr>
              <a:t>gravity.</a:t>
            </a:r>
          </a:p>
          <a:p>
            <a:r>
              <a:rPr lang="en-NZ" sz="2000" dirty="0">
                <a:solidFill>
                  <a:schemeClr val="bg1"/>
                </a:solidFill>
                <a:latin typeface="Calibri" panose="020F0502020204030204" pitchFamily="34" charset="0"/>
                <a:cs typeface="Calibri" panose="020F0502020204030204" pitchFamily="34" charset="0"/>
              </a:rPr>
              <a:t>Isaac Newton used three laws to explain the way objects </a:t>
            </a:r>
            <a:r>
              <a:rPr lang="en-NZ" sz="2000" dirty="0" smtClean="0">
                <a:solidFill>
                  <a:schemeClr val="bg1"/>
                </a:solidFill>
                <a:latin typeface="Calibri" panose="020F0502020204030204" pitchFamily="34" charset="0"/>
                <a:cs typeface="Calibri" panose="020F0502020204030204" pitchFamily="34" charset="0"/>
              </a:rPr>
              <a:t>move and how force acts upon them. </a:t>
            </a:r>
            <a:r>
              <a:rPr lang="en-NZ" sz="2000" dirty="0">
                <a:solidFill>
                  <a:schemeClr val="bg1"/>
                </a:solidFill>
                <a:latin typeface="Calibri" panose="020F0502020204030204" pitchFamily="34" charset="0"/>
                <a:cs typeface="Calibri" panose="020F0502020204030204" pitchFamily="34" charset="0"/>
              </a:rPr>
              <a:t>They are often </a:t>
            </a:r>
            <a:r>
              <a:rPr lang="en-NZ" sz="2000" dirty="0" smtClean="0">
                <a:solidFill>
                  <a:schemeClr val="bg1"/>
                </a:solidFill>
                <a:latin typeface="Calibri" panose="020F0502020204030204" pitchFamily="34" charset="0"/>
                <a:cs typeface="Calibri" panose="020F0502020204030204" pitchFamily="34" charset="0"/>
              </a:rPr>
              <a:t>called </a:t>
            </a:r>
            <a:r>
              <a:rPr lang="en-NZ" sz="2000" b="1" dirty="0">
                <a:solidFill>
                  <a:schemeClr val="bg1"/>
                </a:solidFill>
                <a:latin typeface="Calibri" panose="020F0502020204030204" pitchFamily="34" charset="0"/>
                <a:cs typeface="Calibri" panose="020F0502020204030204" pitchFamily="34" charset="0"/>
              </a:rPr>
              <a:t>Newton’s Laws</a:t>
            </a:r>
            <a:r>
              <a:rPr lang="en-NZ" sz="2000" b="1" dirty="0" smtClean="0">
                <a:solidFill>
                  <a:schemeClr val="bg1"/>
                </a:solidFill>
                <a:latin typeface="Calibri" panose="020F0502020204030204" pitchFamily="34" charset="0"/>
                <a:cs typeface="Calibri" panose="020F0502020204030204" pitchFamily="34" charset="0"/>
              </a:rPr>
              <a:t>.</a:t>
            </a:r>
          </a:p>
          <a:p>
            <a:r>
              <a:rPr lang="en-NZ" sz="2000" dirty="0" smtClean="0">
                <a:solidFill>
                  <a:schemeClr val="bg1"/>
                </a:solidFill>
                <a:latin typeface="Calibri" panose="020F0502020204030204" pitchFamily="34" charset="0"/>
                <a:cs typeface="Calibri" panose="020F0502020204030204" pitchFamily="34" charset="0"/>
              </a:rPr>
              <a:t>The units of force are named after this scientist and are called </a:t>
            </a:r>
            <a:r>
              <a:rPr lang="en-NZ" sz="2000" b="1" dirty="0" err="1" smtClean="0">
                <a:solidFill>
                  <a:schemeClr val="bg1"/>
                </a:solidFill>
                <a:latin typeface="Calibri" panose="020F0502020204030204" pitchFamily="34" charset="0"/>
                <a:cs typeface="Calibri" panose="020F0502020204030204" pitchFamily="34" charset="0"/>
              </a:rPr>
              <a:t>Newtons</a:t>
            </a:r>
            <a:r>
              <a:rPr lang="en-NZ" sz="2000" b="1" dirty="0" smtClean="0">
                <a:solidFill>
                  <a:schemeClr val="bg1"/>
                </a:solidFill>
                <a:latin typeface="Calibri" panose="020F0502020204030204" pitchFamily="34" charset="0"/>
                <a:cs typeface="Calibri" panose="020F0502020204030204" pitchFamily="34" charset="0"/>
              </a:rPr>
              <a:t>. (N)</a:t>
            </a:r>
            <a:endParaRPr lang="en-NZ" sz="2000" b="1"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9" name="Oval Callout 8"/>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946247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885" y="467592"/>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Mass and Weight - Calculations</a:t>
            </a:r>
            <a:endParaRPr lang="en-NZ" sz="2000" b="1" dirty="0"/>
          </a:p>
        </p:txBody>
      </p:sp>
      <p:sp>
        <p:nvSpPr>
          <p:cNvPr id="5" name="TextBox 4"/>
          <p:cNvSpPr txBox="1"/>
          <p:nvPr/>
        </p:nvSpPr>
        <p:spPr>
          <a:xfrm>
            <a:off x="467544" y="1052736"/>
            <a:ext cx="8208912" cy="1015663"/>
          </a:xfrm>
          <a:prstGeom prst="rect">
            <a:avLst/>
          </a:prstGeom>
          <a:solidFill>
            <a:schemeClr val="accent4">
              <a:lumMod val="20000"/>
              <a:lumOff val="80000"/>
            </a:schemeClr>
          </a:solidFill>
          <a:ln>
            <a:solidFill>
              <a:srgbClr val="1B452F"/>
            </a:solidFill>
          </a:ln>
        </p:spPr>
        <p:txBody>
          <a:bodyPr wrap="square" rtlCol="0">
            <a:spAutoFit/>
          </a:bodyPr>
          <a:lstStyle/>
          <a:p>
            <a:r>
              <a:rPr lang="en-NZ" sz="2000" b="1" dirty="0" smtClean="0">
                <a:latin typeface="Calibri" panose="020F0502020204030204" pitchFamily="34" charset="0"/>
              </a:rPr>
              <a:t>Q1: </a:t>
            </a:r>
            <a:r>
              <a:rPr lang="en-NZ" sz="2000" dirty="0" smtClean="0">
                <a:latin typeface="Calibri" panose="020F0502020204030204" pitchFamily="34" charset="0"/>
              </a:rPr>
              <a:t>A </a:t>
            </a:r>
            <a:r>
              <a:rPr lang="en-NZ" sz="2000" dirty="0">
                <a:latin typeface="Calibri" panose="020F0502020204030204" pitchFamily="34" charset="0"/>
              </a:rPr>
              <a:t>box in a warehouse has a mass of 2 500 kg. </a:t>
            </a:r>
            <a:r>
              <a:rPr lang="en-NZ" sz="2000" dirty="0" smtClean="0">
                <a:latin typeface="Calibri" panose="020F0502020204030204" pitchFamily="34" charset="0"/>
              </a:rPr>
              <a:t>assuming g=10ms</a:t>
            </a:r>
            <a:r>
              <a:rPr lang="en-NZ" sz="2000" baseline="30000" dirty="0" smtClean="0">
                <a:latin typeface="Calibri" panose="020F0502020204030204" pitchFamily="34" charset="0"/>
              </a:rPr>
              <a:t>-2</a:t>
            </a:r>
            <a:endParaRPr lang="en-NZ" sz="2000" baseline="30000" dirty="0">
              <a:latin typeface="Calibri" panose="020F0502020204030204" pitchFamily="34" charset="0"/>
            </a:endParaRPr>
          </a:p>
          <a:p>
            <a:pPr marL="342900" indent="-342900">
              <a:buAutoNum type="alphaLcParenBoth"/>
            </a:pPr>
            <a:r>
              <a:rPr lang="en-NZ" sz="2000" dirty="0" smtClean="0">
                <a:latin typeface="Calibri" panose="020F0502020204030204" pitchFamily="34" charset="0"/>
              </a:rPr>
              <a:t>Explain </a:t>
            </a:r>
            <a:r>
              <a:rPr lang="en-NZ" sz="2000" dirty="0">
                <a:latin typeface="Calibri" panose="020F0502020204030204" pitchFamily="34" charset="0"/>
              </a:rPr>
              <a:t>the difference between weight and mass</a:t>
            </a:r>
            <a:r>
              <a:rPr lang="en-NZ" sz="2000" dirty="0" smtClean="0">
                <a:latin typeface="Calibri" panose="020F0502020204030204" pitchFamily="34" charset="0"/>
              </a:rPr>
              <a:t>.</a:t>
            </a:r>
          </a:p>
          <a:p>
            <a:r>
              <a:rPr lang="en-NZ" sz="2000" dirty="0" smtClean="0">
                <a:latin typeface="Calibri" panose="020F0502020204030204" pitchFamily="34" charset="0"/>
              </a:rPr>
              <a:t>(b) Calculate </a:t>
            </a:r>
            <a:r>
              <a:rPr lang="en-NZ" sz="2000" dirty="0">
                <a:latin typeface="Calibri" panose="020F0502020204030204" pitchFamily="34" charset="0"/>
              </a:rPr>
              <a:t>the weight of the box.</a:t>
            </a:r>
            <a:endParaRPr lang="en-NZ" sz="2000" dirty="0" smtClean="0">
              <a:latin typeface="Calibri" panose="020F0502020204030204" pitchFamily="34" charset="0"/>
            </a:endParaRPr>
          </a:p>
        </p:txBody>
      </p:sp>
      <p:sp>
        <p:nvSpPr>
          <p:cNvPr id="2" name="TextBox 1"/>
          <p:cNvSpPr txBox="1"/>
          <p:nvPr/>
        </p:nvSpPr>
        <p:spPr>
          <a:xfrm>
            <a:off x="405168" y="2708920"/>
            <a:ext cx="3312368" cy="2985433"/>
          </a:xfrm>
          <a:prstGeom prst="rect">
            <a:avLst/>
          </a:prstGeom>
          <a:noFill/>
        </p:spPr>
        <p:txBody>
          <a:bodyPr wrap="square" rtlCol="0">
            <a:spAutoFit/>
          </a:bodyPr>
          <a:lstStyle/>
          <a:p>
            <a:r>
              <a:rPr lang="en-GB" sz="2000" dirty="0">
                <a:latin typeface="Calibri" panose="020F0502020204030204" pitchFamily="34" charset="0"/>
              </a:rPr>
              <a:t>Weight is the downward force due to gravity that an object experiences, while mass is a measure of the amount of matter that an object has</a:t>
            </a:r>
            <a:r>
              <a:rPr lang="en-GB" sz="2000" dirty="0" smtClean="0">
                <a:latin typeface="Calibri" panose="020F0502020204030204" pitchFamily="34" charset="0"/>
              </a:rPr>
              <a:t>.</a:t>
            </a:r>
          </a:p>
          <a:p>
            <a:endParaRPr lang="en-GB" sz="2000" dirty="0" smtClean="0">
              <a:latin typeface="Calibri" panose="020F0502020204030204" pitchFamily="34" charset="0"/>
            </a:endParaRPr>
          </a:p>
          <a:p>
            <a:r>
              <a:rPr lang="en-GB" sz="2400" i="1" dirty="0" err="1">
                <a:latin typeface="Calibri" panose="020F0502020204030204" pitchFamily="34" charset="0"/>
              </a:rPr>
              <a:t>F</a:t>
            </a:r>
            <a:r>
              <a:rPr lang="en-GB" sz="2400" baseline="-25000" dirty="0" err="1">
                <a:latin typeface="Calibri" panose="020F0502020204030204" pitchFamily="34" charset="0"/>
              </a:rPr>
              <a:t>weight</a:t>
            </a:r>
            <a:r>
              <a:rPr lang="en-GB" sz="2400" baseline="-25000" dirty="0">
                <a:latin typeface="Calibri" panose="020F0502020204030204" pitchFamily="34" charset="0"/>
              </a:rPr>
              <a:t>/gravity</a:t>
            </a:r>
            <a:r>
              <a:rPr lang="en-GB" sz="2400" dirty="0">
                <a:latin typeface="Calibri" panose="020F0502020204030204" pitchFamily="34" charset="0"/>
              </a:rPr>
              <a:t> = </a:t>
            </a:r>
            <a:r>
              <a:rPr lang="en-GB" sz="2400" i="1" dirty="0">
                <a:latin typeface="Calibri" panose="020F0502020204030204" pitchFamily="34" charset="0"/>
              </a:rPr>
              <a:t>mg</a:t>
            </a:r>
            <a:r>
              <a:rPr lang="en-GB" sz="2400" dirty="0">
                <a:latin typeface="Calibri" panose="020F0502020204030204" pitchFamily="34" charset="0"/>
              </a:rPr>
              <a:t> </a:t>
            </a:r>
            <a:endParaRPr lang="en-GB" sz="2400" dirty="0" smtClean="0">
              <a:latin typeface="Calibri" panose="020F0502020204030204" pitchFamily="34" charset="0"/>
            </a:endParaRPr>
          </a:p>
          <a:p>
            <a:endParaRPr lang="en-GB" sz="2400" dirty="0" smtClean="0">
              <a:latin typeface="Calibri" panose="020F0502020204030204" pitchFamily="34" charset="0"/>
            </a:endParaRPr>
          </a:p>
          <a:p>
            <a:r>
              <a:rPr lang="en-GB" sz="2000" dirty="0" smtClean="0">
                <a:latin typeface="Calibri" panose="020F0502020204030204" pitchFamily="34" charset="0"/>
              </a:rPr>
              <a:t>= </a:t>
            </a:r>
            <a:r>
              <a:rPr lang="en-GB" sz="2000" dirty="0">
                <a:latin typeface="Calibri" panose="020F0502020204030204" pitchFamily="34" charset="0"/>
              </a:rPr>
              <a:t>2 500 </a:t>
            </a:r>
            <a:r>
              <a:rPr lang="en-GB" sz="2000" dirty="0">
                <a:latin typeface="Calibri" panose="020F0502020204030204" pitchFamily="34" charset="0"/>
                <a:sym typeface="Symbol" panose="05050102010706020507" pitchFamily="18" charset="2"/>
              </a:rPr>
              <a:t></a:t>
            </a:r>
            <a:r>
              <a:rPr lang="en-GB" sz="2000" dirty="0">
                <a:latin typeface="Calibri" panose="020F0502020204030204" pitchFamily="34" charset="0"/>
              </a:rPr>
              <a:t> 10 = 25 000 N</a:t>
            </a:r>
            <a:endParaRPr lang="en-NZ" sz="2000" dirty="0">
              <a:latin typeface="Calibri" panose="020F0502020204030204" pitchFamily="34" charset="0"/>
            </a:endParaRPr>
          </a:p>
        </p:txBody>
      </p:sp>
      <p:pic>
        <p:nvPicPr>
          <p:cNvPr id="11266" name="Picture 2" descr="http://www.shipping-worldwide.com/bigstock-Many-labeled-transport-boxes-o-317987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847" y="2515630"/>
            <a:ext cx="4933950" cy="392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2744" y="384750"/>
            <a:ext cx="808856"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10b</a:t>
            </a:r>
          </a:p>
        </p:txBody>
      </p:sp>
    </p:spTree>
    <p:extLst>
      <p:ext uri="{BB962C8B-B14F-4D97-AF65-F5344CB8AC3E}">
        <p14:creationId xmlns:p14="http://schemas.microsoft.com/office/powerpoint/2010/main" val="3657354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4932" r="14842" b="966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different types of motion</a:t>
            </a:r>
          </a:p>
        </p:txBody>
      </p:sp>
      <p:sp>
        <p:nvSpPr>
          <p:cNvPr id="5" name="TextBox 4"/>
          <p:cNvSpPr txBox="1"/>
          <p:nvPr/>
        </p:nvSpPr>
        <p:spPr>
          <a:xfrm>
            <a:off x="1840768" y="3573016"/>
            <a:ext cx="4512119" cy="3170099"/>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Objects that move from one point of space to another over time are said to have </a:t>
            </a:r>
            <a:r>
              <a:rPr lang="en-NZ" sz="2000" b="1" dirty="0" smtClean="0">
                <a:latin typeface="Calibri" panose="020F0502020204030204" pitchFamily="34" charset="0"/>
                <a:cs typeface="Calibri" panose="020F0502020204030204" pitchFamily="34" charset="0"/>
              </a:rPr>
              <a:t>motion</a:t>
            </a:r>
            <a:r>
              <a:rPr lang="en-NZ" sz="2000" dirty="0" smtClean="0">
                <a:latin typeface="Calibri" panose="020F0502020204030204" pitchFamily="34" charset="0"/>
                <a:cs typeface="Calibri" panose="020F0502020204030204" pitchFamily="34" charset="0"/>
              </a:rPr>
              <a:t>. Examples include a tortoise slowly moving across the ground or a bullet moving fast after it has been fired from a gun. Objects that remain at the same point of space over a period of time are called </a:t>
            </a:r>
            <a:r>
              <a:rPr lang="en-NZ" sz="2000" b="1" dirty="0" smtClean="0">
                <a:latin typeface="Calibri" panose="020F0502020204030204" pitchFamily="34" charset="0"/>
                <a:cs typeface="Calibri" panose="020F0502020204030204" pitchFamily="34" charset="0"/>
              </a:rPr>
              <a:t>stationary</a:t>
            </a:r>
            <a:r>
              <a:rPr lang="en-NZ" sz="2000" dirty="0" smtClean="0">
                <a:latin typeface="Calibri" panose="020F0502020204030204" pitchFamily="34" charset="0"/>
                <a:cs typeface="Calibri" panose="020F0502020204030204" pitchFamily="34" charset="0"/>
              </a:rPr>
              <a:t>. Examples include a person sitting still on a chair or a parked car.</a:t>
            </a:r>
            <a:endParaRPr lang="en-NZ" sz="20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A9733634-C35B-4CB9-8287-D9279767473E}" type="slidenum">
              <a:rPr lang="en-NZ" smtClean="0"/>
              <a:t>31</a:t>
            </a:fld>
            <a:endParaRPr lang="en-NZ"/>
          </a:p>
        </p:txBody>
      </p:sp>
      <p:sp>
        <p:nvSpPr>
          <p:cNvPr id="7" name="TextBox 6"/>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12a</a:t>
            </a:r>
          </a:p>
        </p:txBody>
      </p:sp>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832101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77888" y="28866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1b</a:t>
            </a:r>
          </a:p>
        </p:txBody>
      </p:sp>
      <p:pic>
        <p:nvPicPr>
          <p:cNvPr id="1026" name="Picture 2" descr="http://sports-illustration.com/highresolution/l_2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3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Measuring Motion in Science</a:t>
            </a:r>
            <a:endParaRPr lang="en-NZ" sz="20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865369250"/>
              </p:ext>
            </p:extLst>
          </p:nvPr>
        </p:nvGraphicFramePr>
        <p:xfrm>
          <a:off x="816807" y="4005064"/>
          <a:ext cx="7543800" cy="2575560"/>
        </p:xfrm>
        <a:graphic>
          <a:graphicData uri="http://schemas.openxmlformats.org/drawingml/2006/table">
            <a:tbl>
              <a:tblPr firstRow="1" bandRow="1">
                <a:tableStyleId>{5940675A-B579-460E-94D1-54222C63F5DA}</a:tableStyleId>
              </a:tblPr>
              <a:tblGrid>
                <a:gridCol w="1885950"/>
                <a:gridCol w="1885950"/>
                <a:gridCol w="1885950"/>
                <a:gridCol w="1885950"/>
              </a:tblGrid>
              <a:tr h="370840">
                <a:tc>
                  <a:txBody>
                    <a:bodyPr/>
                    <a:lstStyle/>
                    <a:p>
                      <a:r>
                        <a:rPr lang="en-NZ" b="1" dirty="0" smtClean="0">
                          <a:latin typeface="Calibri" panose="020F0502020204030204" pitchFamily="34" charset="0"/>
                          <a:cs typeface="Calibri" panose="020F0502020204030204" pitchFamily="34" charset="0"/>
                        </a:rPr>
                        <a:t>Quantity</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Unit</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Symbol</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Equipment used</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r>
              <a:tr h="370840">
                <a:tc rowSpan="3">
                  <a:txBody>
                    <a:bodyPr/>
                    <a:lstStyle/>
                    <a:p>
                      <a:r>
                        <a:rPr lang="en-NZ" dirty="0" smtClean="0">
                          <a:latin typeface="Calibri" panose="020F0502020204030204" pitchFamily="34" charset="0"/>
                          <a:cs typeface="Calibri" panose="020F0502020204030204" pitchFamily="34" charset="0"/>
                        </a:rPr>
                        <a:t>Distance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Kilometre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km</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odometer</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r h="3200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Metre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m</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Metre ruler</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r h="320040">
                <a:tc vMerge="1">
                  <a:txBody>
                    <a:bodyPr/>
                    <a:lstStyle/>
                    <a:p>
                      <a:endParaRPr lang="en-NZ"/>
                    </a:p>
                  </a:txBody>
                  <a:tcPr/>
                </a:tc>
                <a:tc>
                  <a:txBody>
                    <a:bodyPr/>
                    <a:lstStyle/>
                    <a:p>
                      <a:r>
                        <a:rPr lang="en-NZ" dirty="0" smtClean="0">
                          <a:latin typeface="Calibri" panose="020F0502020204030204" pitchFamily="34" charset="0"/>
                          <a:cs typeface="Calibri" panose="020F0502020204030204" pitchFamily="34" charset="0"/>
                        </a:rPr>
                        <a:t>millimetre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mm</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Hand ruler</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r h="370840">
                <a:tc rowSpan="3">
                  <a:txBody>
                    <a:bodyPr/>
                    <a:lstStyle/>
                    <a:p>
                      <a:r>
                        <a:rPr lang="en-NZ" dirty="0" smtClean="0">
                          <a:latin typeface="Calibri" panose="020F0502020204030204" pitchFamily="34" charset="0"/>
                          <a:cs typeface="Calibri" panose="020F0502020204030204" pitchFamily="34" charset="0"/>
                        </a:rPr>
                        <a:t>Time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Hour</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err="1" smtClean="0">
                          <a:latin typeface="Calibri" panose="020F0502020204030204" pitchFamily="34" charset="0"/>
                          <a:cs typeface="Calibri" panose="020F0502020204030204" pitchFamily="34" charset="0"/>
                        </a:rPr>
                        <a:t>hr</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clock</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r h="18542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minute</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min</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watch</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r h="185420">
                <a:tc vMerge="1">
                  <a:txBody>
                    <a:bodyPr/>
                    <a:lstStyle/>
                    <a:p>
                      <a:endParaRPr lang="en-NZ"/>
                    </a:p>
                  </a:txBody>
                  <a:tcPr/>
                </a:tc>
                <a:tc>
                  <a:txBody>
                    <a:bodyPr/>
                    <a:lstStyle/>
                    <a:p>
                      <a:r>
                        <a:rPr lang="en-NZ" dirty="0" smtClean="0">
                          <a:latin typeface="Calibri" panose="020F0502020204030204" pitchFamily="34" charset="0"/>
                          <a:cs typeface="Calibri" panose="020F0502020204030204" pitchFamily="34" charset="0"/>
                        </a:rPr>
                        <a:t>second</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s</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c>
                  <a:txBody>
                    <a:bodyPr/>
                    <a:lstStyle/>
                    <a:p>
                      <a:r>
                        <a:rPr lang="en-NZ" dirty="0" smtClean="0">
                          <a:latin typeface="Calibri" panose="020F0502020204030204" pitchFamily="34" charset="0"/>
                          <a:cs typeface="Calibri" panose="020F0502020204030204" pitchFamily="34" charset="0"/>
                        </a:rPr>
                        <a:t>Stop watch</a:t>
                      </a:r>
                      <a:endParaRPr lang="en-NZ" dirty="0">
                        <a:latin typeface="Calibri" panose="020F0502020204030204" pitchFamily="34" charset="0"/>
                        <a:cs typeface="Calibri" panose="020F0502020204030204" pitchFamily="34" charset="0"/>
                      </a:endParaRPr>
                    </a:p>
                  </a:txBody>
                  <a:tcPr>
                    <a:solidFill>
                      <a:srgbClr val="F7FAD6">
                        <a:alpha val="69804"/>
                      </a:srgbClr>
                    </a:solidFill>
                  </a:tcPr>
                </a:tc>
              </a:tr>
            </a:tbl>
          </a:graphicData>
        </a:graphic>
      </p:graphicFrame>
      <p:pic>
        <p:nvPicPr>
          <p:cNvPr id="9" name="Picture 8"/>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1" name="TextBox 10"/>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12a</a:t>
            </a:r>
          </a:p>
        </p:txBody>
      </p:sp>
    </p:spTree>
    <p:extLst>
      <p:ext uri="{BB962C8B-B14F-4D97-AF65-F5344CB8AC3E}">
        <p14:creationId xmlns:p14="http://schemas.microsoft.com/office/powerpoint/2010/main" val="95190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Converting measurements</a:t>
            </a:r>
            <a:endParaRPr lang="en-NZ" sz="2000" b="1" dirty="0">
              <a:latin typeface="+mn-lt"/>
            </a:endParaRPr>
          </a:p>
        </p:txBody>
      </p:sp>
      <p:sp>
        <p:nvSpPr>
          <p:cNvPr id="5" name="TextBox 4"/>
          <p:cNvSpPr txBox="1"/>
          <p:nvPr/>
        </p:nvSpPr>
        <p:spPr>
          <a:xfrm>
            <a:off x="384178" y="1626998"/>
            <a:ext cx="4191000" cy="230832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Quantities are often measured in different </a:t>
            </a:r>
            <a:r>
              <a:rPr lang="en-NZ" b="1" dirty="0" smtClean="0">
                <a:latin typeface="Calibri" panose="020F0502020204030204" pitchFamily="34" charset="0"/>
                <a:cs typeface="Calibri" panose="020F0502020204030204" pitchFamily="34" charset="0"/>
              </a:rPr>
              <a:t>scales</a:t>
            </a:r>
            <a:r>
              <a:rPr lang="en-NZ" dirty="0" smtClean="0">
                <a:latin typeface="Calibri" panose="020F0502020204030204" pitchFamily="34" charset="0"/>
                <a:cs typeface="Calibri" panose="020F0502020204030204" pitchFamily="34" charset="0"/>
              </a:rPr>
              <a:t> depending upon what is most appropriate for the original size. In Science (and Mathematics) we use common </a:t>
            </a:r>
            <a:r>
              <a:rPr lang="en-NZ" b="1" dirty="0" smtClean="0">
                <a:latin typeface="Calibri" panose="020F0502020204030204" pitchFamily="34" charset="0"/>
                <a:cs typeface="Calibri" panose="020F0502020204030204" pitchFamily="34" charset="0"/>
              </a:rPr>
              <a:t>prefixes</a:t>
            </a:r>
            <a:r>
              <a:rPr lang="en-NZ" dirty="0" smtClean="0">
                <a:latin typeface="Calibri" panose="020F0502020204030204" pitchFamily="34" charset="0"/>
                <a:cs typeface="Calibri" panose="020F0502020204030204" pitchFamily="34" charset="0"/>
              </a:rPr>
              <a:t> to indicate the scale used. </a:t>
            </a:r>
          </a:p>
          <a:p>
            <a:r>
              <a:rPr lang="en-NZ" dirty="0" smtClean="0">
                <a:latin typeface="Calibri" panose="020F0502020204030204" pitchFamily="34" charset="0"/>
                <a:cs typeface="Calibri" panose="020F0502020204030204" pitchFamily="34" charset="0"/>
              </a:rPr>
              <a:t>We sometimes want to convert scales from one to another to compare data or to place the measurements into equations.</a:t>
            </a:r>
            <a:endParaRPr lang="en-NZ" dirty="0">
              <a:latin typeface="Calibri" panose="020F0502020204030204" pitchFamily="34" charset="0"/>
              <a:cs typeface="Calibri" panose="020F0502020204030204" pitchFamily="34" charset="0"/>
            </a:endParaRPr>
          </a:p>
        </p:txBody>
      </p:sp>
      <p:sp>
        <p:nvSpPr>
          <p:cNvPr id="6" name="TextBox 5"/>
          <p:cNvSpPr txBox="1"/>
          <p:nvPr/>
        </p:nvSpPr>
        <p:spPr>
          <a:xfrm>
            <a:off x="4953000" y="1219200"/>
            <a:ext cx="3505200" cy="2308324"/>
          </a:xfrm>
          <a:prstGeom prst="rect">
            <a:avLst/>
          </a:prstGeom>
          <a:solidFill>
            <a:srgbClr val="F7FAD6"/>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Prefix         Scale</a:t>
            </a:r>
          </a:p>
          <a:p>
            <a:r>
              <a:rPr lang="en-NZ" dirty="0" smtClean="0">
                <a:latin typeface="Calibri" panose="020F0502020204030204" pitchFamily="34" charset="0"/>
                <a:cs typeface="Calibri" panose="020F0502020204030204" pitchFamily="34" charset="0"/>
              </a:rPr>
              <a:t>Kilo     =     1000</a:t>
            </a:r>
          </a:p>
          <a:p>
            <a:r>
              <a:rPr lang="en-NZ" dirty="0" err="1" smtClean="0">
                <a:latin typeface="Calibri" panose="020F0502020204030204" pitchFamily="34" charset="0"/>
                <a:cs typeface="Calibri" panose="020F0502020204030204" pitchFamily="34" charset="0"/>
              </a:rPr>
              <a:t>Centi</a:t>
            </a:r>
            <a:r>
              <a:rPr lang="en-NZ" dirty="0" smtClean="0">
                <a:latin typeface="Calibri" panose="020F0502020204030204" pitchFamily="34" charset="0"/>
                <a:cs typeface="Calibri" panose="020F0502020204030204" pitchFamily="34" charset="0"/>
              </a:rPr>
              <a:t>   =    1/100</a:t>
            </a:r>
            <a:r>
              <a:rPr lang="en-NZ" baseline="30000" dirty="0" smtClean="0">
                <a:latin typeface="Calibri" panose="020F0502020204030204" pitchFamily="34" charset="0"/>
                <a:cs typeface="Calibri" panose="020F0502020204030204" pitchFamily="34" charset="0"/>
              </a:rPr>
              <a:t>th</a:t>
            </a:r>
            <a:r>
              <a:rPr lang="en-NZ" dirty="0" smtClean="0">
                <a:latin typeface="Calibri" panose="020F0502020204030204" pitchFamily="34" charset="0"/>
                <a:cs typeface="Calibri" panose="020F0502020204030204" pitchFamily="34" charset="0"/>
              </a:rPr>
              <a:t> </a:t>
            </a:r>
          </a:p>
          <a:p>
            <a:r>
              <a:rPr lang="en-NZ" dirty="0" err="1" smtClean="0">
                <a:latin typeface="Calibri" panose="020F0502020204030204" pitchFamily="34" charset="0"/>
                <a:cs typeface="Calibri" panose="020F0502020204030204" pitchFamily="34" charset="0"/>
              </a:rPr>
              <a:t>Milli</a:t>
            </a:r>
            <a:r>
              <a:rPr lang="en-NZ" dirty="0" smtClean="0">
                <a:latin typeface="Calibri" panose="020F0502020204030204" pitchFamily="34" charset="0"/>
                <a:cs typeface="Calibri" panose="020F0502020204030204" pitchFamily="34" charset="0"/>
              </a:rPr>
              <a:t>    =     1/1000</a:t>
            </a:r>
            <a:r>
              <a:rPr lang="en-NZ" baseline="30000" dirty="0" smtClean="0">
                <a:latin typeface="Calibri" panose="020F0502020204030204" pitchFamily="34" charset="0"/>
                <a:cs typeface="Calibri" panose="020F0502020204030204" pitchFamily="34" charset="0"/>
              </a:rPr>
              <a:t>th</a:t>
            </a:r>
            <a:endParaRPr lang="en-NZ" dirty="0" smtClean="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So 1 kilometre = 1000 metres</a:t>
            </a:r>
          </a:p>
          <a:p>
            <a:r>
              <a:rPr lang="en-NZ" dirty="0" smtClean="0">
                <a:latin typeface="Calibri" panose="020F0502020204030204" pitchFamily="34" charset="0"/>
                <a:cs typeface="Calibri" panose="020F0502020204030204" pitchFamily="34" charset="0"/>
              </a:rPr>
              <a:t>1 metre contains 100 centimetres</a:t>
            </a:r>
          </a:p>
          <a:p>
            <a:r>
              <a:rPr lang="en-NZ" dirty="0" smtClean="0">
                <a:latin typeface="Calibri" panose="020F0502020204030204" pitchFamily="34" charset="0"/>
                <a:cs typeface="Calibri" panose="020F0502020204030204" pitchFamily="34" charset="0"/>
              </a:rPr>
              <a:t>1 metre contains 1000 millimetres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477888" y="4114800"/>
            <a:ext cx="7980312" cy="923330"/>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To convert from metres to kilometres </a:t>
            </a:r>
            <a:r>
              <a:rPr lang="en-NZ" b="1" dirty="0" smtClean="0">
                <a:latin typeface="Calibri" panose="020F0502020204030204" pitchFamily="34" charset="0"/>
                <a:cs typeface="Calibri" panose="020F0502020204030204" pitchFamily="34" charset="0"/>
              </a:rPr>
              <a:t>divide</a:t>
            </a:r>
            <a:r>
              <a:rPr lang="en-NZ" dirty="0" smtClean="0">
                <a:latin typeface="Calibri" panose="020F0502020204030204" pitchFamily="34" charset="0"/>
                <a:cs typeface="Calibri" panose="020F0502020204030204" pitchFamily="34" charset="0"/>
              </a:rPr>
              <a:t> by 1000</a:t>
            </a:r>
          </a:p>
          <a:p>
            <a:endParaRPr lang="en-NZ" dirty="0" smtClean="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To convert from kilometres to metres </a:t>
            </a:r>
            <a:r>
              <a:rPr lang="en-NZ" b="1" dirty="0" smtClean="0">
                <a:latin typeface="Calibri" panose="020F0502020204030204" pitchFamily="34" charset="0"/>
                <a:cs typeface="Calibri" panose="020F0502020204030204" pitchFamily="34" charset="0"/>
              </a:rPr>
              <a:t>multiply</a:t>
            </a:r>
            <a:r>
              <a:rPr lang="en-NZ" dirty="0" smtClean="0">
                <a:latin typeface="Calibri" panose="020F0502020204030204" pitchFamily="34" charset="0"/>
                <a:cs typeface="Calibri" panose="020F0502020204030204" pitchFamily="34" charset="0"/>
              </a:rPr>
              <a:t> by 1000</a:t>
            </a:r>
          </a:p>
        </p:txBody>
      </p:sp>
      <p:sp>
        <p:nvSpPr>
          <p:cNvPr id="9" name="TextBox 8"/>
          <p:cNvSpPr txBox="1"/>
          <p:nvPr/>
        </p:nvSpPr>
        <p:spPr>
          <a:xfrm>
            <a:off x="477888" y="5229200"/>
            <a:ext cx="7980312" cy="646331"/>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Time is measured in “imperial units” 1 hour has 60 minutes and 1 minute has 60 seconds </a:t>
            </a:r>
            <a:r>
              <a:rPr lang="en-NZ" b="1" dirty="0" smtClean="0">
                <a:latin typeface="Calibri" panose="020F0502020204030204" pitchFamily="34" charset="0"/>
                <a:cs typeface="Calibri" panose="020F0502020204030204" pitchFamily="34" charset="0"/>
              </a:rPr>
              <a:t>therefore </a:t>
            </a:r>
            <a:r>
              <a:rPr lang="en-NZ" dirty="0" smtClean="0">
                <a:latin typeface="Calibri" panose="020F0502020204030204" pitchFamily="34" charset="0"/>
                <a:cs typeface="Calibri" panose="020F0502020204030204" pitchFamily="34" charset="0"/>
              </a:rPr>
              <a:t>1 hour has 3600 seconds</a:t>
            </a:r>
            <a:endParaRPr lang="en-NZ"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1" name="TextBox 10"/>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12a</a:t>
            </a:r>
          </a:p>
        </p:txBody>
      </p:sp>
      <p:sp>
        <p:nvSpPr>
          <p:cNvPr id="2" name="TextBox 1"/>
          <p:cNvSpPr txBox="1"/>
          <p:nvPr/>
        </p:nvSpPr>
        <p:spPr>
          <a:xfrm>
            <a:off x="5222581" y="5743435"/>
            <a:ext cx="3021158" cy="923330"/>
          </a:xfrm>
          <a:prstGeom prst="rect">
            <a:avLst/>
          </a:prstGeom>
          <a:solidFill>
            <a:srgbClr val="FFFF00"/>
          </a:solidFill>
          <a:ln>
            <a:solidFill>
              <a:schemeClr val="tx1"/>
            </a:solidFill>
          </a:ln>
        </p:spPr>
        <p:txBody>
          <a:bodyPr wrap="square" rtlCol="0">
            <a:spAutoFit/>
          </a:bodyPr>
          <a:lstStyle/>
          <a:p>
            <a:r>
              <a:rPr lang="pt-BR" b="1" dirty="0" smtClean="0"/>
              <a:t>NOTE:</a:t>
            </a:r>
            <a:r>
              <a:rPr lang="pt-BR" dirty="0" smtClean="0"/>
              <a:t/>
            </a:r>
            <a:br>
              <a:rPr lang="pt-BR" dirty="0" smtClean="0"/>
            </a:br>
            <a:r>
              <a:rPr lang="pt-BR" dirty="0" smtClean="0"/>
              <a:t>m/s to  </a:t>
            </a:r>
            <a:r>
              <a:rPr lang="pt-BR" dirty="0"/>
              <a:t>km/h </a:t>
            </a:r>
            <a:r>
              <a:rPr lang="pt-BR" dirty="0" smtClean="0"/>
              <a:t> multipy by 3.6 </a:t>
            </a:r>
          </a:p>
          <a:p>
            <a:r>
              <a:rPr lang="pt-BR" dirty="0" smtClean="0"/>
              <a:t>km/h to </a:t>
            </a:r>
            <a:r>
              <a:rPr lang="pt-BR" dirty="0"/>
              <a:t>m/s </a:t>
            </a:r>
            <a:r>
              <a:rPr lang="pt-BR" dirty="0" smtClean="0"/>
              <a:t> divide by 3.6 </a:t>
            </a:r>
            <a:endParaRPr lang="pt-BR" dirty="0"/>
          </a:p>
        </p:txBody>
      </p:sp>
    </p:spTree>
    <p:extLst>
      <p:ext uri="{BB962C8B-B14F-4D97-AF65-F5344CB8AC3E}">
        <p14:creationId xmlns:p14="http://schemas.microsoft.com/office/powerpoint/2010/main" val="1068813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323528" y="3284984"/>
            <a:ext cx="4284476" cy="295232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a:t> </a:t>
            </a:r>
            <a:r>
              <a:rPr lang="en-NZ" sz="2000" b="1" dirty="0" smtClean="0"/>
              <a:t>Errors may occur in </a:t>
            </a:r>
            <a:r>
              <a:rPr lang="en-NZ" sz="2000" b="1" dirty="0"/>
              <a:t>measurements </a:t>
            </a:r>
            <a:r>
              <a:rPr lang="en-NZ" sz="2000" b="1" dirty="0" smtClean="0"/>
              <a:t>may </a:t>
            </a:r>
            <a:r>
              <a:rPr lang="en-NZ" sz="2000" b="1" dirty="0"/>
              <a:t>be reduced by taking the average of a number of readings</a:t>
            </a:r>
          </a:p>
        </p:txBody>
      </p:sp>
      <p:sp>
        <p:nvSpPr>
          <p:cNvPr id="5" name="TextBox 4"/>
          <p:cNvSpPr txBox="1"/>
          <p:nvPr/>
        </p:nvSpPr>
        <p:spPr>
          <a:xfrm>
            <a:off x="323528" y="1628800"/>
            <a:ext cx="8568952"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When collecting and measuring data  in investigations, such as that for calculating speed, errors </a:t>
            </a:r>
            <a:r>
              <a:rPr lang="en-NZ" dirty="0">
                <a:latin typeface="Calibri" panose="020F0502020204030204" pitchFamily="34" charset="0"/>
                <a:cs typeface="Calibri" panose="020F0502020204030204" pitchFamily="34" charset="0"/>
              </a:rPr>
              <a:t>can </a:t>
            </a:r>
            <a:r>
              <a:rPr lang="en-NZ" dirty="0" smtClean="0">
                <a:latin typeface="Calibri" panose="020F0502020204030204" pitchFamily="34" charset="0"/>
                <a:cs typeface="Calibri" panose="020F0502020204030204" pitchFamily="34" charset="0"/>
              </a:rPr>
              <a:t>occur. This may be </a:t>
            </a:r>
            <a:r>
              <a:rPr lang="en-NZ" dirty="0">
                <a:latin typeface="Calibri" panose="020F0502020204030204" pitchFamily="34" charset="0"/>
                <a:cs typeface="Calibri" panose="020F0502020204030204" pitchFamily="34" charset="0"/>
              </a:rPr>
              <a:t>due to the measuring instrument and the way it is </a:t>
            </a:r>
            <a:r>
              <a:rPr lang="en-NZ" dirty="0" smtClean="0">
                <a:latin typeface="Calibri" panose="020F0502020204030204" pitchFamily="34" charset="0"/>
                <a:cs typeface="Calibri" panose="020F0502020204030204" pitchFamily="34" charset="0"/>
              </a:rPr>
              <a:t>used. Data can also be recorded incorrectly.</a:t>
            </a:r>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Repeating the  investigation a number of times and averaging </a:t>
            </a:r>
            <a:r>
              <a:rPr lang="en-NZ" dirty="0">
                <a:latin typeface="Calibri" panose="020F0502020204030204" pitchFamily="34" charset="0"/>
                <a:cs typeface="Calibri" panose="020F0502020204030204" pitchFamily="34" charset="0"/>
              </a:rPr>
              <a:t>out </a:t>
            </a:r>
            <a:r>
              <a:rPr lang="en-NZ" dirty="0" smtClean="0">
                <a:latin typeface="Calibri" panose="020F0502020204030204" pitchFamily="34" charset="0"/>
                <a:cs typeface="Calibri" panose="020F0502020204030204" pitchFamily="34" charset="0"/>
              </a:rPr>
              <a:t>the measurements can </a:t>
            </a:r>
            <a:r>
              <a:rPr lang="en-NZ" dirty="0">
                <a:latin typeface="Calibri" panose="020F0502020204030204" pitchFamily="34" charset="0"/>
                <a:cs typeface="Calibri" panose="020F0502020204030204" pitchFamily="34" charset="0"/>
              </a:rPr>
              <a:t>help </a:t>
            </a:r>
            <a:r>
              <a:rPr lang="en-NZ" dirty="0" smtClean="0">
                <a:latin typeface="Calibri" panose="020F0502020204030204" pitchFamily="34" charset="0"/>
                <a:cs typeface="Calibri" panose="020F0502020204030204" pitchFamily="34" charset="0"/>
              </a:rPr>
              <a:t>reduce </a:t>
            </a:r>
            <a:r>
              <a:rPr lang="en-NZ" dirty="0">
                <a:latin typeface="Calibri" panose="020F0502020204030204" pitchFamily="34" charset="0"/>
                <a:cs typeface="Calibri" panose="020F0502020204030204" pitchFamily="34" charset="0"/>
              </a:rPr>
              <a:t>random </a:t>
            </a:r>
            <a:r>
              <a:rPr lang="en-NZ" dirty="0" smtClean="0">
                <a:latin typeface="Calibri" panose="020F0502020204030204" pitchFamily="34" charset="0"/>
                <a:cs typeface="Calibri" panose="020F0502020204030204" pitchFamily="34" charset="0"/>
              </a:rPr>
              <a:t>errors. This value is called the </a:t>
            </a:r>
            <a:r>
              <a:rPr lang="en-NZ" b="1" dirty="0" smtClean="0">
                <a:latin typeface="Calibri" panose="020F0502020204030204" pitchFamily="34" charset="0"/>
                <a:cs typeface="Calibri" panose="020F0502020204030204" pitchFamily="34" charset="0"/>
              </a:rPr>
              <a:t>mean</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sp>
        <p:nvSpPr>
          <p:cNvPr id="6" name="Rectangle 5"/>
          <p:cNvSpPr/>
          <p:nvPr/>
        </p:nvSpPr>
        <p:spPr>
          <a:xfrm>
            <a:off x="384244" y="3289605"/>
            <a:ext cx="3107636" cy="2862322"/>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The </a:t>
            </a:r>
            <a:r>
              <a:rPr lang="en-NZ" sz="2000" dirty="0">
                <a:latin typeface="Calibri" panose="020F0502020204030204" pitchFamily="34" charset="0"/>
                <a:cs typeface="Calibri" panose="020F0502020204030204" pitchFamily="34" charset="0"/>
              </a:rPr>
              <a:t>mean is the most common measure of average. </a:t>
            </a:r>
          </a:p>
          <a:p>
            <a:r>
              <a:rPr lang="en-NZ" sz="2000" dirty="0">
                <a:latin typeface="Calibri" panose="020F0502020204030204" pitchFamily="34" charset="0"/>
                <a:cs typeface="Calibri" panose="020F0502020204030204" pitchFamily="34" charset="0"/>
              </a:rPr>
              <a:t>To calculate the mean add the numbers together and divide the total by the amount of numbers: </a:t>
            </a:r>
          </a:p>
          <a:p>
            <a:r>
              <a:rPr lang="en-NZ" sz="2000" b="1" dirty="0">
                <a:latin typeface="Calibri" panose="020F0502020204030204" pitchFamily="34" charset="0"/>
                <a:cs typeface="Calibri" panose="020F0502020204030204" pitchFamily="34" charset="0"/>
              </a:rPr>
              <a:t>Mean = sum of numbers ÷ amount of numbers</a:t>
            </a:r>
            <a:r>
              <a:rPr lang="en-NZ" sz="2000" dirty="0">
                <a:latin typeface="Calibri" panose="020F0502020204030204" pitchFamily="34" charset="0"/>
                <a:cs typeface="Calibri" panose="020F0502020204030204" pitchFamily="34" charset="0"/>
              </a:rPr>
              <a:t> </a:t>
            </a:r>
          </a:p>
        </p:txBody>
      </p:sp>
      <p:cxnSp>
        <p:nvCxnSpPr>
          <p:cNvPr id="9" name="Straight Connector 8"/>
          <p:cNvCxnSpPr/>
          <p:nvPr/>
        </p:nvCxnSpPr>
        <p:spPr>
          <a:xfrm>
            <a:off x="5724128" y="3683338"/>
            <a:ext cx="0" cy="13298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92080" y="4149080"/>
            <a:ext cx="29523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20072" y="3112674"/>
            <a:ext cx="3672408" cy="369332"/>
          </a:xfrm>
          <a:prstGeom prst="rect">
            <a:avLst/>
          </a:prstGeom>
          <a:noFill/>
        </p:spPr>
        <p:txBody>
          <a:bodyPr wrap="square" rtlCol="0">
            <a:spAutoFit/>
          </a:bodyPr>
          <a:lstStyle/>
          <a:p>
            <a:r>
              <a:rPr lang="en-NZ" dirty="0" smtClean="0"/>
              <a:t>Distance walked in 1 minute</a:t>
            </a:r>
            <a:endParaRPr lang="en-NZ" dirty="0"/>
          </a:p>
        </p:txBody>
      </p:sp>
      <p:sp>
        <p:nvSpPr>
          <p:cNvPr id="14" name="Rectangle 13"/>
          <p:cNvSpPr/>
          <p:nvPr/>
        </p:nvSpPr>
        <p:spPr>
          <a:xfrm>
            <a:off x="4716016" y="3106128"/>
            <a:ext cx="4176464" cy="334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5724128" y="3713801"/>
            <a:ext cx="792088" cy="338554"/>
          </a:xfrm>
          <a:prstGeom prst="rect">
            <a:avLst/>
          </a:prstGeom>
          <a:noFill/>
        </p:spPr>
        <p:txBody>
          <a:bodyPr wrap="square" rtlCol="0">
            <a:spAutoFit/>
          </a:bodyPr>
          <a:lstStyle/>
          <a:p>
            <a:r>
              <a:rPr lang="en-NZ" sz="1600" dirty="0" smtClean="0"/>
              <a:t>Trial 1</a:t>
            </a:r>
            <a:endParaRPr lang="en-NZ" sz="1600" dirty="0"/>
          </a:p>
        </p:txBody>
      </p:sp>
      <p:sp>
        <p:nvSpPr>
          <p:cNvPr id="16" name="TextBox 15"/>
          <p:cNvSpPr txBox="1"/>
          <p:nvPr/>
        </p:nvSpPr>
        <p:spPr>
          <a:xfrm>
            <a:off x="6408204" y="3713801"/>
            <a:ext cx="792088" cy="338554"/>
          </a:xfrm>
          <a:prstGeom prst="rect">
            <a:avLst/>
          </a:prstGeom>
          <a:noFill/>
        </p:spPr>
        <p:txBody>
          <a:bodyPr wrap="square" rtlCol="0">
            <a:spAutoFit/>
          </a:bodyPr>
          <a:lstStyle/>
          <a:p>
            <a:r>
              <a:rPr lang="en-NZ" sz="1600" dirty="0" smtClean="0"/>
              <a:t>Trial 2</a:t>
            </a:r>
            <a:endParaRPr lang="en-NZ" sz="1600" dirty="0"/>
          </a:p>
        </p:txBody>
      </p:sp>
      <p:sp>
        <p:nvSpPr>
          <p:cNvPr id="17" name="TextBox 16"/>
          <p:cNvSpPr txBox="1"/>
          <p:nvPr/>
        </p:nvSpPr>
        <p:spPr>
          <a:xfrm>
            <a:off x="7190015" y="3715152"/>
            <a:ext cx="792088" cy="338554"/>
          </a:xfrm>
          <a:prstGeom prst="rect">
            <a:avLst/>
          </a:prstGeom>
          <a:noFill/>
        </p:spPr>
        <p:txBody>
          <a:bodyPr wrap="square" rtlCol="0">
            <a:spAutoFit/>
          </a:bodyPr>
          <a:lstStyle/>
          <a:p>
            <a:r>
              <a:rPr lang="en-NZ" sz="1600" dirty="0" smtClean="0"/>
              <a:t>Trial 3</a:t>
            </a:r>
            <a:endParaRPr lang="en-NZ" sz="1600" dirty="0"/>
          </a:p>
        </p:txBody>
      </p:sp>
      <p:sp>
        <p:nvSpPr>
          <p:cNvPr id="18" name="TextBox 17"/>
          <p:cNvSpPr txBox="1"/>
          <p:nvPr/>
        </p:nvSpPr>
        <p:spPr>
          <a:xfrm>
            <a:off x="4932040" y="4428378"/>
            <a:ext cx="1008112" cy="584775"/>
          </a:xfrm>
          <a:prstGeom prst="rect">
            <a:avLst/>
          </a:prstGeom>
          <a:noFill/>
        </p:spPr>
        <p:txBody>
          <a:bodyPr wrap="square" rtlCol="0">
            <a:spAutoFit/>
          </a:bodyPr>
          <a:lstStyle/>
          <a:p>
            <a:r>
              <a:rPr lang="en-NZ" sz="1400" dirty="0" smtClean="0"/>
              <a:t>Distance (m</a:t>
            </a:r>
            <a:r>
              <a:rPr lang="en-NZ" dirty="0" smtClean="0"/>
              <a:t>)</a:t>
            </a:r>
            <a:endParaRPr lang="en-NZ" dirty="0"/>
          </a:p>
        </p:txBody>
      </p:sp>
      <p:sp>
        <p:nvSpPr>
          <p:cNvPr id="19" name="TextBox 18"/>
          <p:cNvSpPr txBox="1"/>
          <p:nvPr/>
        </p:nvSpPr>
        <p:spPr>
          <a:xfrm>
            <a:off x="5832140" y="4392831"/>
            <a:ext cx="2844316" cy="369332"/>
          </a:xfrm>
          <a:prstGeom prst="rect">
            <a:avLst/>
          </a:prstGeom>
          <a:noFill/>
        </p:spPr>
        <p:txBody>
          <a:bodyPr wrap="square" rtlCol="0">
            <a:spAutoFit/>
          </a:bodyPr>
          <a:lstStyle/>
          <a:p>
            <a:r>
              <a:rPr lang="en-NZ" dirty="0" smtClean="0"/>
              <a:t>113         121           119      </a:t>
            </a:r>
            <a:endParaRPr lang="en-NZ" dirty="0"/>
          </a:p>
        </p:txBody>
      </p:sp>
      <p:sp>
        <p:nvSpPr>
          <p:cNvPr id="21" name="TextBox 20"/>
          <p:cNvSpPr txBox="1"/>
          <p:nvPr/>
        </p:nvSpPr>
        <p:spPr>
          <a:xfrm>
            <a:off x="4932040" y="5373216"/>
            <a:ext cx="3744416" cy="646331"/>
          </a:xfrm>
          <a:prstGeom prst="rect">
            <a:avLst/>
          </a:prstGeom>
          <a:noFill/>
        </p:spPr>
        <p:txBody>
          <a:bodyPr wrap="square" rtlCol="0">
            <a:spAutoFit/>
          </a:bodyPr>
          <a:lstStyle/>
          <a:p>
            <a:r>
              <a:rPr lang="en-NZ" dirty="0" smtClean="0"/>
              <a:t>Mean = (113 + 121 + 119 )</a:t>
            </a:r>
            <a:r>
              <a:rPr lang="en-NZ" b="1" dirty="0"/>
              <a:t> </a:t>
            </a:r>
            <a:r>
              <a:rPr lang="en-NZ" b="1" dirty="0" smtClean="0"/>
              <a:t>÷ 3</a:t>
            </a:r>
          </a:p>
          <a:p>
            <a:r>
              <a:rPr lang="en-NZ" b="1" dirty="0"/>
              <a:t> </a:t>
            </a:r>
            <a:r>
              <a:rPr lang="en-NZ" b="1" dirty="0" smtClean="0"/>
              <a:t>            =  117.7</a:t>
            </a:r>
            <a:r>
              <a:rPr lang="en-NZ" dirty="0" smtClean="0"/>
              <a:t> m </a:t>
            </a:r>
            <a:endParaRPr lang="en-NZ" dirty="0"/>
          </a:p>
        </p:txBody>
      </p:sp>
      <p:sp>
        <p:nvSpPr>
          <p:cNvPr id="20" name="TextBox 19"/>
          <p:cNvSpPr txBox="1"/>
          <p:nvPr/>
        </p:nvSpPr>
        <p:spPr>
          <a:xfrm>
            <a:off x="452736" y="892581"/>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1b</a:t>
            </a:r>
          </a:p>
        </p:txBody>
      </p:sp>
      <p:pic>
        <p:nvPicPr>
          <p:cNvPr id="22" name="Picture 2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3" name="Oval Callout 22"/>
          <p:cNvSpPr/>
          <p:nvPr/>
        </p:nvSpPr>
        <p:spPr>
          <a:xfrm>
            <a:off x="8042396" y="847787"/>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595345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Speed is a measure of motion</a:t>
            </a:r>
            <a:endParaRPr lang="en-NZ" sz="2000" b="1" dirty="0"/>
          </a:p>
        </p:txBody>
      </p:sp>
      <p:sp>
        <p:nvSpPr>
          <p:cNvPr id="5" name="TextBox 4"/>
          <p:cNvSpPr txBox="1"/>
          <p:nvPr/>
        </p:nvSpPr>
        <p:spPr>
          <a:xfrm>
            <a:off x="102093" y="1689757"/>
            <a:ext cx="9071299" cy="2554545"/>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Speed </a:t>
            </a:r>
            <a:r>
              <a:rPr lang="en-NZ" sz="2000" dirty="0" smtClean="0">
                <a:latin typeface="Calibri" panose="020F0502020204030204" pitchFamily="34" charset="0"/>
                <a:cs typeface="Calibri" panose="020F0502020204030204" pitchFamily="34" charset="0"/>
              </a:rPr>
              <a:t>is a measure of the distance travelled over the time taken. The more distance covered by an object during a given time, the faster the speed it is moving.</a:t>
            </a:r>
          </a:p>
          <a:p>
            <a:r>
              <a:rPr lang="en-NZ" sz="2000" b="1" dirty="0" smtClean="0">
                <a:latin typeface="Calibri" panose="020F0502020204030204" pitchFamily="34" charset="0"/>
                <a:cs typeface="Calibri" panose="020F0502020204030204" pitchFamily="34" charset="0"/>
              </a:rPr>
              <a:t>Constant speed </a:t>
            </a:r>
            <a:r>
              <a:rPr lang="en-NZ" sz="2000" dirty="0" smtClean="0">
                <a:latin typeface="Calibri" panose="020F0502020204030204" pitchFamily="34" charset="0"/>
                <a:cs typeface="Calibri" panose="020F0502020204030204" pitchFamily="34" charset="0"/>
              </a:rPr>
              <a:t>occurs when the object travels the same amount of distance at each even time period.  When we travel on an object moving at a constant speed we do not feel movement for example travelling in an airplane . </a:t>
            </a:r>
          </a:p>
          <a:p>
            <a:r>
              <a:rPr lang="en-NZ" sz="2000" dirty="0" smtClean="0">
                <a:latin typeface="Calibri" panose="020F0502020204030204" pitchFamily="34" charset="0"/>
                <a:cs typeface="Calibri" panose="020F0502020204030204" pitchFamily="34" charset="0"/>
              </a:rPr>
              <a:t>Only when we observe other objects</a:t>
            </a:r>
          </a:p>
          <a:p>
            <a:r>
              <a:rPr lang="en-NZ" sz="2000" dirty="0" smtClean="0">
                <a:latin typeface="Calibri" panose="020F0502020204030204" pitchFamily="34" charset="0"/>
                <a:cs typeface="Calibri" panose="020F0502020204030204" pitchFamily="34" charset="0"/>
              </a:rPr>
              <a:t>moving at a different speed to us do</a:t>
            </a:r>
          </a:p>
          <a:p>
            <a:r>
              <a:rPr lang="en-NZ" sz="2000" dirty="0" smtClean="0">
                <a:latin typeface="Calibri" panose="020F0502020204030204" pitchFamily="34" charset="0"/>
                <a:cs typeface="Calibri" panose="020F0502020204030204" pitchFamily="34" charset="0"/>
              </a:rPr>
              <a:t>we notice that we are moving.</a:t>
            </a:r>
            <a:endParaRPr lang="en-NZ" sz="2000" dirty="0">
              <a:latin typeface="Calibri" panose="020F0502020204030204" pitchFamily="34" charset="0"/>
              <a:cs typeface="Calibri" panose="020F0502020204030204" pitchFamily="34" charset="0"/>
            </a:endParaRPr>
          </a:p>
        </p:txBody>
      </p:sp>
      <p:pic>
        <p:nvPicPr>
          <p:cNvPr id="3073" name="Picture 1"/>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808312" y="3237101"/>
            <a:ext cx="5987997" cy="361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91523" y="5924889"/>
            <a:ext cx="2149896" cy="923330"/>
          </a:xfrm>
          <a:prstGeom prst="rect">
            <a:avLst/>
          </a:prstGeom>
          <a:noFill/>
          <a:ln>
            <a:solidFill>
              <a:schemeClr val="accent1"/>
            </a:solidFill>
          </a:ln>
        </p:spPr>
        <p:txBody>
          <a:bodyPr wrap="square" rtlCol="0">
            <a:spAutoFit/>
          </a:bodyPr>
          <a:lstStyle/>
          <a:p>
            <a:r>
              <a:rPr lang="en-NZ" dirty="0" smtClean="0">
                <a:latin typeface="Calibri" panose="020F0502020204030204" pitchFamily="34" charset="0"/>
                <a:cs typeface="Calibri" panose="020F0502020204030204" pitchFamily="34" charset="0"/>
              </a:rPr>
              <a:t>NOTE: in this unit we also use the symbol </a:t>
            </a:r>
            <a:r>
              <a:rPr lang="en-NZ" b="1" dirty="0" smtClean="0">
                <a:latin typeface="Calibri" panose="020F0502020204030204" pitchFamily="34" charset="0"/>
                <a:cs typeface="Calibri" panose="020F0502020204030204" pitchFamily="34" charset="0"/>
              </a:rPr>
              <a:t>V</a:t>
            </a:r>
            <a:r>
              <a:rPr lang="en-NZ" dirty="0" smtClean="0">
                <a:latin typeface="Calibri" panose="020F0502020204030204" pitchFamily="34" charset="0"/>
                <a:cs typeface="Calibri" panose="020F0502020204030204" pitchFamily="34" charset="0"/>
              </a:rPr>
              <a:t> to stand for speed</a:t>
            </a:r>
            <a:endParaRPr lang="en-NZ"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8" name="Round Diagonal Corner Rectangle 7"/>
          <p:cNvSpPr/>
          <p:nvPr/>
        </p:nvSpPr>
        <p:spPr>
          <a:xfrm>
            <a:off x="0" y="4535746"/>
            <a:ext cx="2304256"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504056" y="4875110"/>
            <a:ext cx="1368152" cy="646331"/>
          </a:xfrm>
          <a:prstGeom prst="rect">
            <a:avLst/>
          </a:prstGeom>
          <a:solidFill>
            <a:schemeClr val="bg1"/>
          </a:solidFill>
          <a:ln>
            <a:solidFill>
              <a:schemeClr val="tx1"/>
            </a:solidFill>
          </a:ln>
        </p:spPr>
        <p:txBody>
          <a:bodyPr wrap="square" rtlCol="0">
            <a:spAutoFit/>
          </a:bodyPr>
          <a:lstStyle/>
          <a:p>
            <a:r>
              <a:rPr lang="en-NZ" sz="3600" dirty="0" smtClean="0">
                <a:latin typeface="Calibri" panose="020F0502020204030204" pitchFamily="34" charset="0"/>
              </a:rPr>
              <a:t>v=d/t</a:t>
            </a:r>
            <a:endParaRPr lang="en-NZ" sz="3600" dirty="0">
              <a:latin typeface="Calibri" panose="020F0502020204030204" pitchFamily="34" charset="0"/>
            </a:endParaRPr>
          </a:p>
        </p:txBody>
      </p:sp>
      <p:sp>
        <p:nvSpPr>
          <p:cNvPr id="11" name="TextBox 10"/>
          <p:cNvSpPr txBox="1"/>
          <p:nvPr/>
        </p:nvSpPr>
        <p:spPr>
          <a:xfrm>
            <a:off x="292580" y="5703143"/>
            <a:ext cx="1872208" cy="923330"/>
          </a:xfrm>
          <a:prstGeom prst="rect">
            <a:avLst/>
          </a:prstGeom>
          <a:noFill/>
        </p:spPr>
        <p:txBody>
          <a:bodyPr wrap="square" rtlCol="0">
            <a:spAutoFit/>
          </a:bodyPr>
          <a:lstStyle/>
          <a:p>
            <a:r>
              <a:rPr lang="en-NZ" dirty="0" smtClean="0">
                <a:latin typeface="Calibri" panose="020F0502020204030204" pitchFamily="34" charset="0"/>
              </a:rPr>
              <a:t>v = velocity (ms</a:t>
            </a:r>
            <a:r>
              <a:rPr lang="en-NZ" baseline="30000" dirty="0" smtClean="0">
                <a:latin typeface="Calibri" panose="020F0502020204030204" pitchFamily="34" charset="0"/>
              </a:rPr>
              <a:t>-1</a:t>
            </a:r>
            <a:r>
              <a:rPr lang="en-NZ" dirty="0" smtClean="0">
                <a:latin typeface="Calibri" panose="020F0502020204030204" pitchFamily="34" charset="0"/>
              </a:rPr>
              <a:t>)</a:t>
            </a:r>
          </a:p>
          <a:p>
            <a:r>
              <a:rPr lang="en-NZ" dirty="0" smtClean="0">
                <a:latin typeface="Calibri" panose="020F0502020204030204" pitchFamily="34" charset="0"/>
              </a:rPr>
              <a:t>d = distance (m)</a:t>
            </a:r>
          </a:p>
          <a:p>
            <a:r>
              <a:rPr lang="en-NZ" dirty="0" smtClean="0">
                <a:latin typeface="Calibri" panose="020F0502020204030204" pitchFamily="34" charset="0"/>
              </a:rPr>
              <a:t>t = time (s)</a:t>
            </a:r>
            <a:endParaRPr lang="en-NZ" dirty="0">
              <a:latin typeface="Calibri" panose="020F0502020204030204" pitchFamily="34" charset="0"/>
            </a:endParaRPr>
          </a:p>
        </p:txBody>
      </p:sp>
      <p:sp>
        <p:nvSpPr>
          <p:cNvPr id="12" name="TextBox 11"/>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12a</a:t>
            </a:r>
          </a:p>
        </p:txBody>
      </p:sp>
    </p:spTree>
    <p:extLst>
      <p:ext uri="{BB962C8B-B14F-4D97-AF65-F5344CB8AC3E}">
        <p14:creationId xmlns:p14="http://schemas.microsoft.com/office/powerpoint/2010/main" val="4014058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relationships between distance, </a:t>
            </a:r>
            <a:r>
              <a:rPr lang="en-NZ" sz="2000" b="1" dirty="0" smtClean="0"/>
              <a:t>time and speed</a:t>
            </a:r>
            <a:endParaRPr lang="en-NZ" sz="2000" b="1" dirty="0"/>
          </a:p>
        </p:txBody>
      </p:sp>
      <p:sp>
        <p:nvSpPr>
          <p:cNvPr id="6" name="TextBox 5"/>
          <p:cNvSpPr txBox="1"/>
          <p:nvPr/>
        </p:nvSpPr>
        <p:spPr>
          <a:xfrm>
            <a:off x="6516216" y="1714185"/>
            <a:ext cx="2232248" cy="4524315"/>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Triangles can be used to calculate speed, distance or time.</a:t>
            </a:r>
          </a:p>
          <a:p>
            <a:r>
              <a:rPr lang="en-NZ" dirty="0" smtClean="0">
                <a:latin typeface="Calibri" panose="020F0502020204030204" pitchFamily="34" charset="0"/>
                <a:cs typeface="Calibri" panose="020F0502020204030204" pitchFamily="34" charset="0"/>
              </a:rPr>
              <a:t>Cover the part of the triangle you wish to calculate  and multiply or divide the remaining two values.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The unit for speed depends upon the units for time and distance but the most common unit in the lab is metres per second (ms</a:t>
            </a:r>
            <a:r>
              <a:rPr lang="en-NZ" baseline="30000" dirty="0" smtClean="0">
                <a:latin typeface="Calibri" panose="020F0502020204030204" pitchFamily="34" charset="0"/>
                <a:cs typeface="Calibri" panose="020F0502020204030204" pitchFamily="34" charset="0"/>
              </a:rPr>
              <a:t>-1</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9" name="Picture 2" descr="http://www.open.edu/openlearnworks/pluginfile.php/69583/mod_page/content/1/t175_8_025i.jpg"/>
          <p:cNvPicPr>
            <a:picLocks noChangeAspect="1" noChangeArrowheads="1"/>
          </p:cNvPicPr>
          <p:nvPr/>
        </p:nvPicPr>
        <p:blipFill>
          <a:blip r:embed="rId4">
            <a:clrChange>
              <a:clrFrom>
                <a:srgbClr val="E3C2C8"/>
              </a:clrFrom>
              <a:clrTo>
                <a:srgbClr val="E3C2C8">
                  <a:alpha val="0"/>
                </a:srgbClr>
              </a:clrTo>
            </a:clrChange>
            <a:extLst>
              <a:ext uri="{28A0092B-C50C-407E-A947-70E740481C1C}">
                <a14:useLocalDpi xmlns:a14="http://schemas.microsoft.com/office/drawing/2010/main" val="0"/>
              </a:ext>
            </a:extLst>
          </a:blip>
          <a:srcRect/>
          <a:stretch>
            <a:fillRect/>
          </a:stretch>
        </p:blipFill>
        <p:spPr bwMode="auto">
          <a:xfrm>
            <a:off x="179512" y="1162782"/>
            <a:ext cx="5890434" cy="55446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12b</a:t>
            </a:r>
          </a:p>
        </p:txBody>
      </p:sp>
    </p:spTree>
    <p:extLst>
      <p:ext uri="{BB962C8B-B14F-4D97-AF65-F5344CB8AC3E}">
        <p14:creationId xmlns:p14="http://schemas.microsoft.com/office/powerpoint/2010/main" val="559872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Speed calculations</a:t>
            </a:r>
            <a:endParaRPr lang="en-NZ" sz="2000" b="1" dirty="0"/>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TextBox 9"/>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12b</a:t>
            </a:r>
          </a:p>
        </p:txBody>
      </p:sp>
      <p:sp>
        <p:nvSpPr>
          <p:cNvPr id="9" name="Round Diagonal Corner Rectangle 8"/>
          <p:cNvSpPr/>
          <p:nvPr/>
        </p:nvSpPr>
        <p:spPr>
          <a:xfrm>
            <a:off x="0" y="4535746"/>
            <a:ext cx="2304256"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504056" y="4875110"/>
            <a:ext cx="1368152" cy="646331"/>
          </a:xfrm>
          <a:prstGeom prst="rect">
            <a:avLst/>
          </a:prstGeom>
          <a:solidFill>
            <a:schemeClr val="bg1"/>
          </a:solidFill>
          <a:ln>
            <a:solidFill>
              <a:schemeClr val="tx1"/>
            </a:solidFill>
          </a:ln>
        </p:spPr>
        <p:txBody>
          <a:bodyPr wrap="square" rtlCol="0">
            <a:spAutoFit/>
          </a:bodyPr>
          <a:lstStyle/>
          <a:p>
            <a:r>
              <a:rPr lang="en-NZ" sz="3600" dirty="0" smtClean="0">
                <a:latin typeface="Calibri" panose="020F0502020204030204" pitchFamily="34" charset="0"/>
              </a:rPr>
              <a:t>v=d/t</a:t>
            </a:r>
            <a:endParaRPr lang="en-NZ" sz="3600" dirty="0">
              <a:latin typeface="Calibri" panose="020F0502020204030204" pitchFamily="34" charset="0"/>
            </a:endParaRPr>
          </a:p>
        </p:txBody>
      </p:sp>
      <p:sp>
        <p:nvSpPr>
          <p:cNvPr id="12" name="TextBox 11"/>
          <p:cNvSpPr txBox="1"/>
          <p:nvPr/>
        </p:nvSpPr>
        <p:spPr>
          <a:xfrm>
            <a:off x="292580" y="5703143"/>
            <a:ext cx="1872208" cy="923330"/>
          </a:xfrm>
          <a:prstGeom prst="rect">
            <a:avLst/>
          </a:prstGeom>
          <a:noFill/>
        </p:spPr>
        <p:txBody>
          <a:bodyPr wrap="square" rtlCol="0">
            <a:spAutoFit/>
          </a:bodyPr>
          <a:lstStyle/>
          <a:p>
            <a:r>
              <a:rPr lang="en-NZ" dirty="0" smtClean="0">
                <a:latin typeface="Calibri" panose="020F0502020204030204" pitchFamily="34" charset="0"/>
              </a:rPr>
              <a:t>v = velocity (ms</a:t>
            </a:r>
            <a:r>
              <a:rPr lang="en-NZ" baseline="30000" dirty="0" smtClean="0">
                <a:latin typeface="Calibri" panose="020F0502020204030204" pitchFamily="34" charset="0"/>
              </a:rPr>
              <a:t>-1</a:t>
            </a:r>
            <a:r>
              <a:rPr lang="en-NZ" dirty="0" smtClean="0">
                <a:latin typeface="Calibri" panose="020F0502020204030204" pitchFamily="34" charset="0"/>
              </a:rPr>
              <a:t>)</a:t>
            </a:r>
          </a:p>
          <a:p>
            <a:r>
              <a:rPr lang="en-NZ" dirty="0" smtClean="0">
                <a:latin typeface="Calibri" panose="020F0502020204030204" pitchFamily="34" charset="0"/>
              </a:rPr>
              <a:t>d = distance (m)</a:t>
            </a:r>
          </a:p>
          <a:p>
            <a:r>
              <a:rPr lang="en-NZ" dirty="0" smtClean="0">
                <a:latin typeface="Calibri" panose="020F0502020204030204" pitchFamily="34" charset="0"/>
              </a:rPr>
              <a:t>t = time (s)</a:t>
            </a:r>
            <a:endParaRPr lang="en-NZ" dirty="0">
              <a:latin typeface="Calibri" panose="020F0502020204030204" pitchFamily="34" charset="0"/>
            </a:endParaRPr>
          </a:p>
        </p:txBody>
      </p:sp>
      <p:pic>
        <p:nvPicPr>
          <p:cNvPr id="3074" name="Picture 2" descr="http://www.learnnext.com/media/images/lessonImg/classIX/science/physics/First_Law_of_Motion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656510"/>
            <a:ext cx="4862380" cy="52181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2580" y="1843915"/>
            <a:ext cx="3703356" cy="2246769"/>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A football is kicked and during the first </a:t>
            </a:r>
            <a:r>
              <a:rPr lang="en-NZ" sz="2000" b="1" dirty="0" smtClean="0">
                <a:latin typeface="Calibri" panose="020F0502020204030204" pitchFamily="34" charset="0"/>
                <a:cs typeface="Calibri" panose="020F0502020204030204" pitchFamily="34" charset="0"/>
              </a:rPr>
              <a:t>2s</a:t>
            </a:r>
            <a:r>
              <a:rPr lang="en-NZ" sz="2000" dirty="0" smtClean="0">
                <a:latin typeface="Calibri" panose="020F0502020204030204" pitchFamily="34" charset="0"/>
                <a:cs typeface="Calibri" panose="020F0502020204030204" pitchFamily="34" charset="0"/>
              </a:rPr>
              <a:t> it travels </a:t>
            </a:r>
            <a:r>
              <a:rPr lang="en-NZ" sz="2000" b="1" dirty="0" smtClean="0">
                <a:latin typeface="Calibri" panose="020F0502020204030204" pitchFamily="34" charset="0"/>
                <a:cs typeface="Calibri" panose="020F0502020204030204" pitchFamily="34" charset="0"/>
              </a:rPr>
              <a:t>36m</a:t>
            </a:r>
            <a:r>
              <a:rPr lang="en-NZ" sz="2000" dirty="0" smtClean="0">
                <a:latin typeface="Calibri" panose="020F0502020204030204" pitchFamily="34" charset="0"/>
                <a:cs typeface="Calibri" panose="020F0502020204030204" pitchFamily="34" charset="0"/>
              </a:rPr>
              <a:t>. What speed is it going during this time?</a:t>
            </a:r>
          </a:p>
          <a:p>
            <a:r>
              <a:rPr lang="en-NZ" sz="2000" dirty="0" smtClean="0">
                <a:latin typeface="Calibri" panose="020F0502020204030204" pitchFamily="34" charset="0"/>
              </a:rPr>
              <a:t>v=d/t</a:t>
            </a:r>
          </a:p>
          <a:p>
            <a:r>
              <a:rPr lang="en-NZ" sz="2000" dirty="0" smtClean="0">
                <a:latin typeface="Calibri" panose="020F0502020204030204" pitchFamily="34" charset="0"/>
              </a:rPr>
              <a:t>v=36m/2s</a:t>
            </a:r>
          </a:p>
          <a:p>
            <a:r>
              <a:rPr lang="en-NZ" sz="2000" dirty="0" smtClean="0">
                <a:latin typeface="Calibri" panose="020F0502020204030204" pitchFamily="34" charset="0"/>
              </a:rPr>
              <a:t>v=18ms</a:t>
            </a:r>
            <a:r>
              <a:rPr lang="en-NZ" sz="2000" baseline="30000" dirty="0" smtClean="0">
                <a:latin typeface="Calibri" panose="020F0502020204030204" pitchFamily="34" charset="0"/>
              </a:rPr>
              <a:t>-1</a:t>
            </a:r>
            <a:endParaRPr lang="en-NZ" sz="2000" baseline="30000" dirty="0">
              <a:latin typeface="Calibri" panose="020F0502020204030204" pitchFamily="34" charset="0"/>
            </a:endParaRPr>
          </a:p>
          <a:p>
            <a:endParaRPr lang="en-N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0933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NZ" dirty="0" smtClean="0"/>
              <a:t>GZ Science Resources</a:t>
            </a:r>
            <a:endParaRPr lang="en-NZ" dirty="0"/>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Speed and Velocity</a:t>
            </a:r>
            <a:endParaRPr lang="en-NZ" sz="2000" b="1" dirty="0">
              <a:latin typeface="Calibri" panose="020F0502020204030204" pitchFamily="34" charset="0"/>
            </a:endParaRPr>
          </a:p>
        </p:txBody>
      </p:sp>
      <p:sp>
        <p:nvSpPr>
          <p:cNvPr id="5" name="TextBox 4"/>
          <p:cNvSpPr txBox="1"/>
          <p:nvPr/>
        </p:nvSpPr>
        <p:spPr>
          <a:xfrm>
            <a:off x="454022" y="1606139"/>
            <a:ext cx="8208912" cy="1323439"/>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Velocity</a:t>
            </a:r>
            <a:r>
              <a:rPr lang="en-NZ" sz="2000" dirty="0" smtClean="0">
                <a:latin typeface="Calibri" panose="020F0502020204030204" pitchFamily="34" charset="0"/>
                <a:cs typeface="Calibri" panose="020F0502020204030204" pitchFamily="34" charset="0"/>
              </a:rPr>
              <a:t> measures the speed of an object </a:t>
            </a:r>
            <a:r>
              <a:rPr lang="en-NZ" sz="2000" b="1" dirty="0" smtClean="0">
                <a:latin typeface="Calibri" panose="020F0502020204030204" pitchFamily="34" charset="0"/>
                <a:cs typeface="Calibri" panose="020F0502020204030204" pitchFamily="34" charset="0"/>
              </a:rPr>
              <a:t>and </a:t>
            </a:r>
            <a:r>
              <a:rPr lang="en-NZ" sz="2000" dirty="0" smtClean="0">
                <a:latin typeface="Calibri" panose="020F0502020204030204" pitchFamily="34" charset="0"/>
                <a:cs typeface="Calibri" panose="020F0502020204030204" pitchFamily="34" charset="0"/>
              </a:rPr>
              <a:t>the direction it travels. Two objects can have the same speed but different velocities if they are not travelling the same direction. An object can have a constant speed but its velocity can change if it does not travel in a straight line. </a:t>
            </a:r>
            <a:endParaRPr lang="en-NZ" sz="2000" dirty="0">
              <a:latin typeface="Calibri" panose="020F0502020204030204" pitchFamily="34" charset="0"/>
              <a:cs typeface="Calibri" panose="020F0502020204030204" pitchFamily="34" charset="0"/>
            </a:endParaRPr>
          </a:p>
        </p:txBody>
      </p:sp>
      <p:pic>
        <p:nvPicPr>
          <p:cNvPr id="6" name="Picture 2" descr="http://anjungsainssmkss.files.wordpress.com/2011/08/fig5-01.jpg"/>
          <p:cNvPicPr>
            <a:picLocks noChangeAspect="1" noChangeArrowheads="1"/>
          </p:cNvPicPr>
          <p:nvPr/>
        </p:nvPicPr>
        <p:blipFill rotWithShape="1">
          <a:blip r:embed="rId3">
            <a:extLst>
              <a:ext uri="{28A0092B-C50C-407E-A947-70E740481C1C}">
                <a14:useLocalDpi xmlns:a14="http://schemas.microsoft.com/office/drawing/2010/main" val="0"/>
              </a:ext>
            </a:extLst>
          </a:blip>
          <a:srcRect t="26196" r="43628" b="38190"/>
          <a:stretch/>
        </p:blipFill>
        <p:spPr bwMode="auto">
          <a:xfrm>
            <a:off x="16205" y="2925319"/>
            <a:ext cx="7884368" cy="3735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19872" y="5229200"/>
            <a:ext cx="5400600" cy="1015663"/>
          </a:xfrm>
          <a:prstGeom prst="rect">
            <a:avLst/>
          </a:prstGeom>
          <a:solidFill>
            <a:schemeClr val="accent1">
              <a:lumMod val="20000"/>
              <a:lumOff val="80000"/>
            </a:schemeClr>
          </a:solidFill>
          <a:ln>
            <a:solidFill>
              <a:schemeClr val="tx1"/>
            </a:solidFill>
          </a:ln>
        </p:spPr>
        <p:txBody>
          <a:bodyPr wrap="square" rtlCol="0">
            <a:spAutoFit/>
          </a:bodyPr>
          <a:lstStyle/>
          <a:p>
            <a:r>
              <a:rPr lang="en-NZ" sz="2000" dirty="0" smtClean="0">
                <a:latin typeface="Calibri" panose="020F0502020204030204" pitchFamily="34" charset="0"/>
                <a:cs typeface="Calibri" panose="020F0502020204030204" pitchFamily="34" charset="0"/>
              </a:rPr>
              <a:t>This car has a change in velocity because it is traveling around a corner even though it has constant speed.</a:t>
            </a:r>
            <a:endParaRPr lang="en-NZ" sz="2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9" name="Oval Callout 8"/>
          <p:cNvSpPr/>
          <p:nvPr/>
        </p:nvSpPr>
        <p:spPr>
          <a:xfrm>
            <a:off x="7900573" y="415319"/>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10" name="TextBox 9"/>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12b</a:t>
            </a:r>
          </a:p>
        </p:txBody>
      </p:sp>
    </p:spTree>
    <p:extLst>
      <p:ext uri="{BB962C8B-B14F-4D97-AF65-F5344CB8AC3E}">
        <p14:creationId xmlns:p14="http://schemas.microsoft.com/office/powerpoint/2010/main" val="2917627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Acceleration is a change in velocity</a:t>
            </a:r>
            <a:endParaRPr lang="en-NZ" sz="2000" b="1" dirty="0"/>
          </a:p>
        </p:txBody>
      </p:sp>
      <p:sp>
        <p:nvSpPr>
          <p:cNvPr id="7" name="TextBox 6"/>
          <p:cNvSpPr txBox="1"/>
          <p:nvPr/>
        </p:nvSpPr>
        <p:spPr>
          <a:xfrm>
            <a:off x="442594" y="1672757"/>
            <a:ext cx="8208912" cy="400110"/>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Objects that have a </a:t>
            </a:r>
            <a:r>
              <a:rPr lang="en-NZ" sz="2000" b="1" dirty="0" smtClean="0">
                <a:latin typeface="Calibri" panose="020F0502020204030204" pitchFamily="34" charset="0"/>
                <a:cs typeface="Calibri" panose="020F0502020204030204" pitchFamily="34" charset="0"/>
              </a:rPr>
              <a:t>change in velocity </a:t>
            </a:r>
            <a:r>
              <a:rPr lang="en-NZ" sz="2000" dirty="0" smtClean="0">
                <a:latin typeface="Calibri" panose="020F0502020204030204" pitchFamily="34" charset="0"/>
                <a:cs typeface="Calibri" panose="020F0502020204030204" pitchFamily="34" charset="0"/>
              </a:rPr>
              <a:t>are said to have </a:t>
            </a:r>
            <a:r>
              <a:rPr lang="en-NZ" sz="2000" b="1" dirty="0" smtClean="0">
                <a:latin typeface="Calibri" panose="020F0502020204030204" pitchFamily="34" charset="0"/>
                <a:cs typeface="Calibri" panose="020F0502020204030204" pitchFamily="34" charset="0"/>
              </a:rPr>
              <a:t>acceleration</a:t>
            </a:r>
            <a:r>
              <a:rPr lang="en-NZ" sz="2000" dirty="0" smtClean="0">
                <a:latin typeface="Calibri" panose="020F0502020204030204" pitchFamily="34" charset="0"/>
                <a:cs typeface="Calibri" panose="020F0502020204030204" pitchFamily="34" charset="0"/>
              </a:rPr>
              <a:t>.  </a:t>
            </a:r>
            <a:endParaRPr lang="en-NZ" sz="2000" dirty="0">
              <a:latin typeface="Calibri" panose="020F0502020204030204" pitchFamily="34" charset="0"/>
              <a:cs typeface="Calibri" panose="020F0502020204030204" pitchFamily="34" charset="0"/>
            </a:endParaRPr>
          </a:p>
        </p:txBody>
      </p:sp>
      <p:pic>
        <p:nvPicPr>
          <p:cNvPr id="9" name="Picture 2" descr="http://anjungsainssmkss.files.wordpress.com/2011/08/fig5-0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5" r="44840" b="74063"/>
          <a:stretch/>
        </p:blipFill>
        <p:spPr bwMode="auto">
          <a:xfrm>
            <a:off x="0" y="1872812"/>
            <a:ext cx="6362022" cy="22819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2866" r="44524" b="4118"/>
          <a:stretch/>
        </p:blipFill>
        <p:spPr bwMode="auto">
          <a:xfrm>
            <a:off x="22491" y="3929018"/>
            <a:ext cx="6422201" cy="286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62022" y="2204864"/>
            <a:ext cx="2602466" cy="369331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An increase in velocity or a decrease in velocity (deceleration) are both types of acceleration. </a:t>
            </a:r>
          </a:p>
          <a:p>
            <a:r>
              <a:rPr lang="en-NZ" dirty="0" smtClean="0">
                <a:latin typeface="Calibri" panose="020F0502020204030204" pitchFamily="34" charset="0"/>
                <a:cs typeface="Calibri" panose="020F0502020204030204" pitchFamily="34" charset="0"/>
              </a:rPr>
              <a:t>A change in direction while travelling a constant speed is also acceleration.  We notice when we are travelling on an object that is accelerating by experiencing a change in gravity or G-force.  </a:t>
            </a:r>
            <a:endParaRPr lang="en-NZ" dirty="0">
              <a:latin typeface="Calibri" panose="020F0502020204030204" pitchFamily="34" charset="0"/>
              <a:cs typeface="Calibri" panose="020F0502020204030204" pitchFamily="34" charset="0"/>
            </a:endParaRPr>
          </a:p>
        </p:txBody>
      </p:sp>
      <p:sp>
        <p:nvSpPr>
          <p:cNvPr id="11" name="TextBox 10"/>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14a</a:t>
            </a:r>
          </a:p>
        </p:txBody>
      </p:sp>
      <p:pic>
        <p:nvPicPr>
          <p:cNvPr id="12" name="Picture 11"/>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380342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42900" y="983545"/>
            <a:ext cx="8534400" cy="1169551"/>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u="sng" dirty="0">
                <a:latin typeface="Calibri" panose="020F0502020204030204" pitchFamily="34" charset="0"/>
                <a:cs typeface="Calibri" panose="020F0502020204030204" pitchFamily="34" charset="0"/>
              </a:rPr>
              <a:t>First Law</a:t>
            </a:r>
          </a:p>
          <a:p>
            <a:pPr eaLnBrk="1" hangingPunct="1">
              <a:spcBef>
                <a:spcPct val="50000"/>
              </a:spcBef>
            </a:pPr>
            <a:r>
              <a:rPr lang="en-US" sz="2000" dirty="0">
                <a:latin typeface="Calibri" panose="020F0502020204030204" pitchFamily="34" charset="0"/>
                <a:cs typeface="Calibri" panose="020F0502020204030204" pitchFamily="34" charset="0"/>
              </a:rPr>
              <a:t>If the forces acting on an object are balanced, then the object will remain stationary or carry on at the same speed in the same direction.</a:t>
            </a:r>
          </a:p>
        </p:txBody>
      </p:sp>
      <p:sp>
        <p:nvSpPr>
          <p:cNvPr id="5" name="Rectangle 6"/>
          <p:cNvSpPr>
            <a:spLocks noChangeArrowheads="1"/>
          </p:cNvSpPr>
          <p:nvPr/>
        </p:nvSpPr>
        <p:spPr bwMode="auto">
          <a:xfrm>
            <a:off x="3329974" y="2777318"/>
            <a:ext cx="2362200" cy="990600"/>
          </a:xfrm>
          <a:prstGeom prst="rect">
            <a:avLst/>
          </a:prstGeom>
          <a:solidFill>
            <a:schemeClr val="accent4">
              <a:lumMod val="40000"/>
              <a:lumOff val="60000"/>
            </a:schemeClr>
          </a:solidFill>
          <a:ln w="9525">
            <a:solidFill>
              <a:schemeClr val="tx1"/>
            </a:solidFill>
            <a:miter lim="800000"/>
            <a:headEnd/>
            <a:tailEnd/>
          </a:ln>
          <a:effectLst/>
          <a:extLst/>
        </p:spPr>
        <p:txBody>
          <a:bodyPr wrap="none" anchor="ctr"/>
          <a:lstStyle/>
          <a:p>
            <a:endParaRPr lang="en-NZ"/>
          </a:p>
        </p:txBody>
      </p:sp>
      <p:sp>
        <p:nvSpPr>
          <p:cNvPr id="6" name="Line 7"/>
          <p:cNvSpPr>
            <a:spLocks noChangeShapeType="1"/>
          </p:cNvSpPr>
          <p:nvPr/>
        </p:nvSpPr>
        <p:spPr bwMode="auto">
          <a:xfrm flipV="1">
            <a:off x="4584260" y="2271282"/>
            <a:ext cx="0" cy="50981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7" name="Line 8"/>
          <p:cNvSpPr>
            <a:spLocks noChangeShapeType="1"/>
          </p:cNvSpPr>
          <p:nvPr/>
        </p:nvSpPr>
        <p:spPr bwMode="auto">
          <a:xfrm>
            <a:off x="4584260" y="3767918"/>
            <a:ext cx="0" cy="5060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9"/>
          <p:cNvSpPr txBox="1">
            <a:spLocks noChangeArrowheads="1"/>
          </p:cNvSpPr>
          <p:nvPr/>
        </p:nvSpPr>
        <p:spPr bwMode="auto">
          <a:xfrm>
            <a:off x="3185958" y="2318869"/>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rPr>
              <a:t>Force one</a:t>
            </a:r>
          </a:p>
        </p:txBody>
      </p:sp>
      <p:sp>
        <p:nvSpPr>
          <p:cNvPr id="9" name="Text Box 10"/>
          <p:cNvSpPr txBox="1">
            <a:spLocks noChangeArrowheads="1"/>
          </p:cNvSpPr>
          <p:nvPr/>
        </p:nvSpPr>
        <p:spPr bwMode="auto">
          <a:xfrm>
            <a:off x="4876895" y="3861638"/>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rPr>
              <a:t>Force two</a:t>
            </a:r>
          </a:p>
        </p:txBody>
      </p:sp>
      <p:sp>
        <p:nvSpPr>
          <p:cNvPr id="10" name="Text Box 12"/>
          <p:cNvSpPr txBox="1">
            <a:spLocks noChangeArrowheads="1"/>
          </p:cNvSpPr>
          <p:nvPr/>
        </p:nvSpPr>
        <p:spPr bwMode="auto">
          <a:xfrm>
            <a:off x="7217336" y="2302170"/>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smtClean="0">
                <a:latin typeface="Calibri" panose="020F0502020204030204" pitchFamily="34" charset="0"/>
              </a:rPr>
              <a:t>Stationary</a:t>
            </a:r>
            <a:endParaRPr lang="en-US" sz="2000" b="1" dirty="0">
              <a:latin typeface="Calibri" panose="020F0502020204030204" pitchFamily="34" charset="0"/>
            </a:endParaRPr>
          </a:p>
        </p:txBody>
      </p:sp>
      <p:sp>
        <p:nvSpPr>
          <p:cNvPr id="12" name="Line 15"/>
          <p:cNvSpPr>
            <a:spLocks noChangeShapeType="1"/>
          </p:cNvSpPr>
          <p:nvPr/>
        </p:nvSpPr>
        <p:spPr bwMode="auto">
          <a:xfrm>
            <a:off x="5936804" y="5733256"/>
            <a:ext cx="1600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Line 16"/>
          <p:cNvSpPr>
            <a:spLocks noChangeShapeType="1"/>
          </p:cNvSpPr>
          <p:nvPr/>
        </p:nvSpPr>
        <p:spPr bwMode="auto">
          <a:xfrm flipH="1">
            <a:off x="1403648" y="5733256"/>
            <a:ext cx="1600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Text Box 17"/>
          <p:cNvSpPr txBox="1">
            <a:spLocks noChangeArrowheads="1"/>
          </p:cNvSpPr>
          <p:nvPr/>
        </p:nvSpPr>
        <p:spPr bwMode="auto">
          <a:xfrm>
            <a:off x="6124290" y="606913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Calibri" panose="020F0502020204030204" pitchFamily="34" charset="0"/>
              </a:rPr>
              <a:t>Friction force</a:t>
            </a:r>
            <a:endParaRPr lang="en-US" dirty="0">
              <a:latin typeface="Calibri" panose="020F0502020204030204" pitchFamily="34" charset="0"/>
            </a:endParaRPr>
          </a:p>
        </p:txBody>
      </p:sp>
      <p:sp>
        <p:nvSpPr>
          <p:cNvPr id="15" name="Text Box 18"/>
          <p:cNvSpPr txBox="1">
            <a:spLocks noChangeArrowheads="1"/>
          </p:cNvSpPr>
          <p:nvPr/>
        </p:nvSpPr>
        <p:spPr bwMode="auto">
          <a:xfrm>
            <a:off x="1693752" y="5233979"/>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Calibri" panose="020F0502020204030204" pitchFamily="34" charset="0"/>
              </a:rPr>
              <a:t>thrust </a:t>
            </a:r>
            <a:r>
              <a:rPr lang="en-US" dirty="0">
                <a:latin typeface="Calibri" panose="020F0502020204030204" pitchFamily="34" charset="0"/>
              </a:rPr>
              <a:t>force</a:t>
            </a:r>
          </a:p>
        </p:txBody>
      </p:sp>
      <p:sp>
        <p:nvSpPr>
          <p:cNvPr id="16" name="Text Box 19"/>
          <p:cNvSpPr txBox="1">
            <a:spLocks noChangeArrowheads="1"/>
          </p:cNvSpPr>
          <p:nvPr/>
        </p:nvSpPr>
        <p:spPr bwMode="auto">
          <a:xfrm>
            <a:off x="6934960" y="4751759"/>
            <a:ext cx="2362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latin typeface="Calibri" panose="020F0502020204030204" pitchFamily="34" charset="0"/>
              </a:rPr>
              <a:t>Constant speed</a:t>
            </a:r>
          </a:p>
        </p:txBody>
      </p:sp>
      <p:sp>
        <p:nvSpPr>
          <p:cNvPr id="20" name="Text Box 11"/>
          <p:cNvSpPr txBox="1">
            <a:spLocks noChangeArrowheads="1"/>
          </p:cNvSpPr>
          <p:nvPr/>
        </p:nvSpPr>
        <p:spPr bwMode="auto">
          <a:xfrm>
            <a:off x="3482374" y="3082118"/>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rPr>
              <a:t>Balanced forces</a:t>
            </a:r>
          </a:p>
        </p:txBody>
      </p:sp>
      <p:sp>
        <p:nvSpPr>
          <p:cNvPr id="21" name="TextBox 20"/>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Newton’s Laws</a:t>
            </a:r>
            <a:endParaRPr lang="en-NZ" sz="2000" b="1" dirty="0">
              <a:latin typeface="Calibri" panose="020F0502020204030204" pitchFamily="34" charset="0"/>
            </a:endParaRPr>
          </a:p>
        </p:txBody>
      </p:sp>
      <p:pic>
        <p:nvPicPr>
          <p:cNvPr id="3074"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6333" y="5013829"/>
            <a:ext cx="3116101" cy="127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182405" y="6184795"/>
            <a:ext cx="802399" cy="679291"/>
          </a:xfrm>
          <a:prstGeom prst="rect">
            <a:avLst/>
          </a:prstGeom>
        </p:spPr>
      </p:pic>
      <p:sp>
        <p:nvSpPr>
          <p:cNvPr id="19" name="Line 8"/>
          <p:cNvSpPr>
            <a:spLocks noChangeShapeType="1"/>
          </p:cNvSpPr>
          <p:nvPr/>
        </p:nvSpPr>
        <p:spPr bwMode="auto">
          <a:xfrm>
            <a:off x="4556820" y="6071924"/>
            <a:ext cx="0" cy="5060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3" name="Line 7"/>
          <p:cNvSpPr>
            <a:spLocks noChangeShapeType="1"/>
          </p:cNvSpPr>
          <p:nvPr/>
        </p:nvSpPr>
        <p:spPr bwMode="auto">
          <a:xfrm flipV="1">
            <a:off x="4556820" y="4504014"/>
            <a:ext cx="0" cy="50981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 name="Rectangle 1"/>
          <p:cNvSpPr/>
          <p:nvPr/>
        </p:nvSpPr>
        <p:spPr>
          <a:xfrm>
            <a:off x="308348" y="4363799"/>
            <a:ext cx="8568952" cy="232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308348" y="2210373"/>
            <a:ext cx="8568952" cy="207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sp>
        <p:nvSpPr>
          <p:cNvPr id="26" name="Oval Callout 25"/>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3" name="TextBox 2"/>
          <p:cNvSpPr txBox="1"/>
          <p:nvPr/>
        </p:nvSpPr>
        <p:spPr>
          <a:xfrm>
            <a:off x="93049" y="6113575"/>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NOTE: </a:t>
            </a:r>
            <a:r>
              <a:rPr lang="en-NZ" dirty="0" smtClean="0">
                <a:latin typeface="Calibri" panose="020F0502020204030204" pitchFamily="34" charset="0"/>
              </a:rPr>
              <a:t>More on this in later lessons</a:t>
            </a:r>
            <a:endParaRPr lang="en-NZ" dirty="0">
              <a:latin typeface="Calibri" panose="020F0502020204030204" pitchFamily="34" charset="0"/>
            </a:endParaRPr>
          </a:p>
        </p:txBody>
      </p:sp>
    </p:spTree>
    <p:extLst>
      <p:ext uri="{BB962C8B-B14F-4D97-AF65-F5344CB8AC3E}">
        <p14:creationId xmlns:p14="http://schemas.microsoft.com/office/powerpoint/2010/main" val="4263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5"/>
                                        </p:tgtEl>
                                        <p:attrNameLst>
                                          <p:attrName>style.color</p:attrName>
                                        </p:attrNameLst>
                                      </p:cBhvr>
                                      <p:to>
                                        <a:schemeClr val="accent2"/>
                                      </p:to>
                                    </p:animClr>
                                    <p:animClr clrSpc="rgb" dir="cw">
                                      <p:cBhvr>
                                        <p:cTn id="7" dur="100" fill="hold"/>
                                        <p:tgtEl>
                                          <p:spTgt spid="5"/>
                                        </p:tgtEl>
                                        <p:attrNameLst>
                                          <p:attrName>fillcolor</p:attrName>
                                        </p:attrNameLst>
                                      </p:cBhvr>
                                      <p:to>
                                        <a:schemeClr val="accent2"/>
                                      </p:to>
                                    </p:animClr>
                                    <p:set>
                                      <p:cBhvr>
                                        <p:cTn id="8" dur="100" fill="hold"/>
                                        <p:tgtEl>
                                          <p:spTgt spid="5"/>
                                        </p:tgtEl>
                                        <p:attrNameLst>
                                          <p:attrName>fill.type</p:attrName>
                                        </p:attrNameLst>
                                      </p:cBhvr>
                                      <p:to>
                                        <p:strVal val="solid"/>
                                      </p:to>
                                    </p:set>
                                    <p:set>
                                      <p:cBhvr>
                                        <p:cTn id="9" dur="100" fill="hold"/>
                                        <p:tgtEl>
                                          <p:spTgt spid="5"/>
                                        </p:tgtEl>
                                        <p:attrNameLst>
                                          <p:attrName>fill.on</p:attrName>
                                        </p:attrNameLst>
                                      </p:cBhvr>
                                      <p:to>
                                        <p:strVal val="true"/>
                                      </p:to>
                                    </p:se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32" presetClass="emph" presetSubtype="0" fill="hold" grpId="0" nodeType="withEffect">
                                  <p:stCondLst>
                                    <p:cond delay="0"/>
                                  </p:stCondLst>
                                  <p:childTnLst>
                                    <p:animClr clrSpc="rgb" dir="cw">
                                      <p:cBhvr override="childStyle">
                                        <p:cTn id="16" dur="100" fill="hold"/>
                                        <p:tgtEl>
                                          <p:spTgt spid="20"/>
                                        </p:tgtEl>
                                        <p:attrNameLst>
                                          <p:attrName>style.color</p:attrName>
                                        </p:attrNameLst>
                                      </p:cBhvr>
                                      <p:to>
                                        <a:schemeClr val="accent2"/>
                                      </p:to>
                                    </p:animClr>
                                    <p:animClr clrSpc="rgb" dir="cw">
                                      <p:cBhvr>
                                        <p:cTn id="17" dur="100" fill="hold"/>
                                        <p:tgtEl>
                                          <p:spTgt spid="20"/>
                                        </p:tgtEl>
                                        <p:attrNameLst>
                                          <p:attrName>fillcolor</p:attrName>
                                        </p:attrNameLst>
                                      </p:cBhvr>
                                      <p:to>
                                        <a:schemeClr val="accent2"/>
                                      </p:to>
                                    </p:animClr>
                                    <p:set>
                                      <p:cBhvr>
                                        <p:cTn id="18" dur="100" fill="hold"/>
                                        <p:tgtEl>
                                          <p:spTgt spid="20"/>
                                        </p:tgtEl>
                                        <p:attrNameLst>
                                          <p:attrName>fill.type</p:attrName>
                                        </p:attrNameLst>
                                      </p:cBhvr>
                                      <p:to>
                                        <p:strVal val="solid"/>
                                      </p:to>
                                    </p:set>
                                    <p:set>
                                      <p:cBhvr>
                                        <p:cTn id="19" dur="100" fill="hold"/>
                                        <p:tgtEl>
                                          <p:spTgt spid="20"/>
                                        </p:tgtEl>
                                        <p:attrNameLst>
                                          <p:attrName>fill.on</p:attrName>
                                        </p:attrNameLst>
                                      </p:cBhvr>
                                      <p:to>
                                        <p:strVal val="true"/>
                                      </p:to>
                                    </p:se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The Earth accelerates around the Sun</a:t>
            </a:r>
            <a:endParaRPr lang="en-NZ" sz="2000" b="1" dirty="0">
              <a:latin typeface="Calibri" panose="020F0502020204030204" pitchFamily="34" charset="0"/>
            </a:endParaRPr>
          </a:p>
        </p:txBody>
      </p:sp>
      <p:sp>
        <p:nvSpPr>
          <p:cNvPr id="4" name="TextBox 3"/>
          <p:cNvSpPr txBox="1"/>
          <p:nvPr/>
        </p:nvSpPr>
        <p:spPr>
          <a:xfrm>
            <a:off x="323528" y="1556792"/>
            <a:ext cx="4248472" cy="4524315"/>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The Earth travels at a constant average speed around the Sun (the speed varies slightly due to the elliptical path) and yet it is accelerating.  This is because the direction that the Earth  is travelling is constantly changing as it moves around the sun. The gravity force from the sun acts on the Earth and causes a change in velocity or acceleration. The Earth’s speed is fast enough so that it does not spiral into the Sun but not so fast that it continues in a curved line away from the Sun.</a:t>
            </a:r>
          </a:p>
          <a:p>
            <a:r>
              <a:rPr lang="en-NZ" dirty="0" smtClean="0">
                <a:latin typeface="Calibri" panose="020F0502020204030204" pitchFamily="34" charset="0"/>
                <a:cs typeface="Calibri" panose="020F0502020204030204" pitchFamily="34" charset="0"/>
              </a:rPr>
              <a:t>Satellites including the Moon also accelerate around the Earth.  If the Speed of a satellites falls beyond a set limit then it will fall to the Earth.</a:t>
            </a:r>
            <a:endParaRPr lang="en-NZ" dirty="0">
              <a:latin typeface="Calibri" panose="020F0502020204030204" pitchFamily="34" charset="0"/>
              <a:cs typeface="Calibri" panose="020F0502020204030204" pitchFamily="34" charset="0"/>
            </a:endParaRPr>
          </a:p>
        </p:txBody>
      </p:sp>
      <p:pic>
        <p:nvPicPr>
          <p:cNvPr id="3075" name="Picture 3" descr="C:\Users\gz\Pictures\Picture\a2.gif"/>
          <p:cNvPicPr>
            <a:picLocks noChangeAspect="1" noChangeArrowheads="1"/>
          </p:cNvPicPr>
          <p:nvPr/>
        </p:nvPicPr>
        <p:blipFill rotWithShape="1">
          <a:blip r:embed="rId3">
            <a:extLst>
              <a:ext uri="{28A0092B-C50C-407E-A947-70E740481C1C}">
                <a14:useLocalDpi xmlns:a14="http://schemas.microsoft.com/office/drawing/2010/main" val="0"/>
              </a:ext>
            </a:extLst>
          </a:blip>
          <a:srcRect l="7001" t="3838" r="7008" b="3246"/>
          <a:stretch/>
        </p:blipFill>
        <p:spPr bwMode="auto">
          <a:xfrm>
            <a:off x="4427984" y="1700808"/>
            <a:ext cx="4816918" cy="4549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7" name="Oval Callout 6"/>
          <p:cNvSpPr/>
          <p:nvPr/>
        </p:nvSpPr>
        <p:spPr>
          <a:xfrm>
            <a:off x="7900573" y="415319"/>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8" name="TextBox 7"/>
          <p:cNvSpPr txBox="1"/>
          <p:nvPr/>
        </p:nvSpPr>
        <p:spPr>
          <a:xfrm>
            <a:off x="477888" y="288667"/>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14a</a:t>
            </a:r>
          </a:p>
        </p:txBody>
      </p:sp>
    </p:spTree>
    <p:extLst>
      <p:ext uri="{BB962C8B-B14F-4D97-AF65-F5344CB8AC3E}">
        <p14:creationId xmlns:p14="http://schemas.microsoft.com/office/powerpoint/2010/main" val="3519576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russaebig.com/directionallycorrect/wp-content/uploads/2009/07/iStock_000007335965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 y="0"/>
            <a:ext cx="913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55278"/>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acceleration</a:t>
            </a:r>
            <a:endParaRPr lang="en-NZ" sz="2000" b="1" dirty="0">
              <a:latin typeface="Calibri" panose="020F0502020204030204" pitchFamily="34" charset="0"/>
            </a:endParaRPr>
          </a:p>
        </p:txBody>
      </p:sp>
      <p:sp>
        <p:nvSpPr>
          <p:cNvPr id="7" name="Text Box 13"/>
          <p:cNvSpPr txBox="1">
            <a:spLocks noChangeArrowheads="1"/>
          </p:cNvSpPr>
          <p:nvPr/>
        </p:nvSpPr>
        <p:spPr bwMode="auto">
          <a:xfrm>
            <a:off x="2673440" y="4515011"/>
            <a:ext cx="6465266" cy="2363724"/>
          </a:xfrm>
          <a:prstGeom prst="rect">
            <a:avLst/>
          </a:prstGeom>
          <a:solidFill>
            <a:schemeClr val="tx1"/>
          </a:solidFill>
          <a:ln>
            <a:noFill/>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ctr">
              <a:spcBef>
                <a:spcPct val="20000"/>
              </a:spcBef>
            </a:pPr>
            <a:r>
              <a:rPr lang="en-US" dirty="0">
                <a:solidFill>
                  <a:schemeClr val="bg1"/>
                </a:solidFill>
                <a:latin typeface="Calibri" panose="020F0502020204030204" pitchFamily="34" charset="0"/>
              </a:rPr>
              <a:t>acceleration  =    </a:t>
            </a:r>
            <a:r>
              <a:rPr lang="en-US" u="sng" dirty="0">
                <a:solidFill>
                  <a:schemeClr val="bg1"/>
                </a:solidFill>
                <a:latin typeface="Calibri" panose="020F0502020204030204" pitchFamily="34" charset="0"/>
              </a:rPr>
              <a:t>change of velocity</a:t>
            </a:r>
          </a:p>
          <a:p>
            <a:pPr marL="342900" indent="-342900" algn="ctr">
              <a:spcBef>
                <a:spcPct val="20000"/>
              </a:spcBef>
            </a:pPr>
            <a:r>
              <a:rPr lang="en-US" dirty="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    change </a:t>
            </a:r>
            <a:r>
              <a:rPr lang="en-US" dirty="0">
                <a:solidFill>
                  <a:schemeClr val="bg1"/>
                </a:solidFill>
                <a:latin typeface="Calibri" panose="020F0502020204030204" pitchFamily="34" charset="0"/>
              </a:rPr>
              <a:t>in time taken </a:t>
            </a:r>
          </a:p>
          <a:p>
            <a:pPr eaLnBrk="1" hangingPunct="1">
              <a:spcBef>
                <a:spcPct val="50000"/>
              </a:spcBef>
            </a:pPr>
            <a:r>
              <a:rPr lang="en-US" dirty="0" smtClean="0">
                <a:solidFill>
                  <a:schemeClr val="bg1"/>
                </a:solidFill>
                <a:latin typeface="Calibri" panose="020F0502020204030204" pitchFamily="34" charset="0"/>
                <a:cs typeface="Calibri" panose="020F0502020204030204" pitchFamily="34" charset="0"/>
              </a:rPr>
              <a:t>The units for Acceleration depend on what velocity and time are measured in.</a:t>
            </a:r>
            <a:endParaRPr lang="en-US" dirty="0">
              <a:solidFill>
                <a:schemeClr val="bg1"/>
              </a:solidFill>
              <a:latin typeface="Calibri" panose="020F0502020204030204" pitchFamily="34" charset="0"/>
              <a:cs typeface="Calibri" panose="020F0502020204030204" pitchFamily="34" charset="0"/>
            </a:endParaRPr>
          </a:p>
          <a:p>
            <a:pPr eaLnBrk="1" hangingPunct="1">
              <a:spcBef>
                <a:spcPct val="50000"/>
              </a:spcBef>
            </a:pPr>
            <a:r>
              <a:rPr lang="en-US" dirty="0" smtClean="0">
                <a:solidFill>
                  <a:schemeClr val="bg1"/>
                </a:solidFill>
                <a:latin typeface="Calibri" panose="020F0502020204030204" pitchFamily="34" charset="0"/>
                <a:cs typeface="Calibri" panose="020F0502020204030204" pitchFamily="34" charset="0"/>
              </a:rPr>
              <a:t>If time is measured in seconds (s) and velocity is measured in </a:t>
            </a:r>
            <a:r>
              <a:rPr lang="en-US" dirty="0" err="1" smtClean="0">
                <a:solidFill>
                  <a:schemeClr val="bg1"/>
                </a:solidFill>
                <a:latin typeface="Calibri" panose="020F0502020204030204" pitchFamily="34" charset="0"/>
                <a:cs typeface="Calibri" panose="020F0502020204030204" pitchFamily="34" charset="0"/>
              </a:rPr>
              <a:t>metres</a:t>
            </a:r>
            <a:r>
              <a:rPr lang="en-US" dirty="0" smtClean="0">
                <a:solidFill>
                  <a:schemeClr val="bg1"/>
                </a:solidFill>
                <a:latin typeface="Calibri" panose="020F0502020204030204" pitchFamily="34" charset="0"/>
                <a:cs typeface="Calibri" panose="020F0502020204030204" pitchFamily="34" charset="0"/>
              </a:rPr>
              <a:t> per second (ms</a:t>
            </a:r>
            <a:r>
              <a:rPr lang="en-US" baseline="30000" dirty="0" smtClean="0">
                <a:solidFill>
                  <a:schemeClr val="bg1"/>
                </a:solidFill>
                <a:latin typeface="Calibri" panose="020F0502020204030204" pitchFamily="34" charset="0"/>
                <a:cs typeface="Calibri" panose="020F0502020204030204" pitchFamily="34" charset="0"/>
              </a:rPr>
              <a:t>-1</a:t>
            </a:r>
            <a:r>
              <a:rPr lang="en-US" dirty="0" smtClean="0">
                <a:solidFill>
                  <a:schemeClr val="bg1"/>
                </a:solidFill>
                <a:latin typeface="Calibri" panose="020F0502020204030204" pitchFamily="34" charset="0"/>
                <a:cs typeface="Calibri" panose="020F0502020204030204" pitchFamily="34" charset="0"/>
              </a:rPr>
              <a:t>) then the units for acceleration will be </a:t>
            </a:r>
            <a:r>
              <a:rPr lang="en-US" dirty="0" err="1" smtClean="0">
                <a:solidFill>
                  <a:schemeClr val="bg1"/>
                </a:solidFill>
                <a:latin typeface="Calibri" panose="020F0502020204030204" pitchFamily="34" charset="0"/>
                <a:cs typeface="Calibri" panose="020F0502020204030204" pitchFamily="34" charset="0"/>
              </a:rPr>
              <a:t>metres</a:t>
            </a:r>
            <a:r>
              <a:rPr lang="en-US" dirty="0" smtClean="0">
                <a:solidFill>
                  <a:schemeClr val="bg1"/>
                </a:solidFill>
                <a:latin typeface="Calibri" panose="020F0502020204030204" pitchFamily="34" charset="0"/>
                <a:cs typeface="Calibri" panose="020F0502020204030204" pitchFamily="34" charset="0"/>
              </a:rPr>
              <a:t> per second per second (ms</a:t>
            </a:r>
            <a:r>
              <a:rPr lang="en-US" baseline="30000" dirty="0" smtClean="0">
                <a:solidFill>
                  <a:schemeClr val="bg1"/>
                </a:solidFill>
                <a:latin typeface="Calibri" panose="020F0502020204030204" pitchFamily="34" charset="0"/>
                <a:cs typeface="Calibri" panose="020F0502020204030204" pitchFamily="34" charset="0"/>
              </a:rPr>
              <a:t>-2</a:t>
            </a:r>
            <a:r>
              <a:rPr lang="en-US" dirty="0" smtClean="0">
                <a:solidFill>
                  <a:schemeClr val="bg1"/>
                </a:solidFill>
                <a:latin typeface="Calibri" panose="020F0502020204030204" pitchFamily="34" charset="0"/>
                <a:cs typeface="Calibri" panose="020F0502020204030204" pitchFamily="34" charset="0"/>
              </a:rPr>
              <a:t>) </a:t>
            </a:r>
          </a:p>
        </p:txBody>
      </p:sp>
      <p:sp>
        <p:nvSpPr>
          <p:cNvPr id="9" name="Round Diagonal Corner Rectangle 8"/>
          <p:cNvSpPr/>
          <p:nvPr/>
        </p:nvSpPr>
        <p:spPr>
          <a:xfrm>
            <a:off x="5551" y="4535746"/>
            <a:ext cx="2662595"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221575" y="4993593"/>
            <a:ext cx="2213610" cy="646331"/>
          </a:xfrm>
          <a:prstGeom prst="rect">
            <a:avLst/>
          </a:prstGeom>
          <a:solidFill>
            <a:schemeClr val="bg1"/>
          </a:solidFill>
          <a:ln>
            <a:solidFill>
              <a:schemeClr val="tx1"/>
            </a:solidFill>
          </a:ln>
        </p:spPr>
        <p:txBody>
          <a:bodyPr wrap="square" rtlCol="0">
            <a:spAutoFit/>
          </a:bodyPr>
          <a:lstStyle/>
          <a:p>
            <a:r>
              <a:rPr lang="en-NZ" sz="3600" dirty="0" err="1" smtClean="0">
                <a:latin typeface="Calibri" panose="020F0502020204030204" pitchFamily="34" charset="0"/>
              </a:rPr>
              <a:t>a</a:t>
            </a:r>
            <a:r>
              <a:rPr lang="en-NZ" sz="3600" baseline="-25000" dirty="0" err="1" smtClean="0">
                <a:latin typeface="Calibri" panose="020F0502020204030204" pitchFamily="34" charset="0"/>
              </a:rPr>
              <a:t>ave</a:t>
            </a:r>
            <a:r>
              <a:rPr lang="en-NZ" sz="3600" dirty="0" smtClean="0">
                <a:latin typeface="Calibri" panose="020F0502020204030204" pitchFamily="34" charset="0"/>
              </a:rPr>
              <a:t>=∆v/∆t</a:t>
            </a:r>
            <a:endParaRPr lang="en-NZ" sz="3600" dirty="0">
              <a:latin typeface="Calibri" panose="020F0502020204030204" pitchFamily="34" charset="0"/>
            </a:endParaRPr>
          </a:p>
        </p:txBody>
      </p:sp>
      <p:sp>
        <p:nvSpPr>
          <p:cNvPr id="12" name="TextBox 11"/>
          <p:cNvSpPr txBox="1"/>
          <p:nvPr/>
        </p:nvSpPr>
        <p:spPr>
          <a:xfrm>
            <a:off x="221575" y="5787297"/>
            <a:ext cx="2250886" cy="923330"/>
          </a:xfrm>
          <a:prstGeom prst="rect">
            <a:avLst/>
          </a:prstGeom>
          <a:noFill/>
        </p:spPr>
        <p:txBody>
          <a:bodyPr wrap="square" rtlCol="0">
            <a:spAutoFit/>
          </a:bodyPr>
          <a:lstStyle/>
          <a:p>
            <a:r>
              <a:rPr lang="en-NZ" dirty="0" smtClean="0">
                <a:latin typeface="Calibri" panose="020F0502020204030204" pitchFamily="34" charset="0"/>
              </a:rPr>
              <a:t>a = acceleration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smtClean="0">
                <a:latin typeface="Calibri" panose="020F0502020204030204" pitchFamily="34" charset="0"/>
              </a:rPr>
              <a:t>v = velocity (ms</a:t>
            </a:r>
            <a:r>
              <a:rPr lang="en-NZ" baseline="30000" dirty="0" smtClean="0">
                <a:latin typeface="Calibri" panose="020F0502020204030204" pitchFamily="34" charset="0"/>
              </a:rPr>
              <a:t>-1</a:t>
            </a:r>
            <a:r>
              <a:rPr lang="en-NZ" dirty="0" smtClean="0">
                <a:latin typeface="Calibri" panose="020F0502020204030204" pitchFamily="34" charset="0"/>
              </a:rPr>
              <a:t>)</a:t>
            </a:r>
          </a:p>
          <a:p>
            <a:r>
              <a:rPr lang="en-NZ" dirty="0" smtClean="0">
                <a:latin typeface="Calibri" panose="020F0502020204030204" pitchFamily="34" charset="0"/>
              </a:rPr>
              <a:t>t = time (s)</a:t>
            </a:r>
            <a:endParaRPr lang="en-NZ" dirty="0">
              <a:latin typeface="Calibri" panose="020F0502020204030204" pitchFamily="34" charset="0"/>
            </a:endParaRPr>
          </a:p>
        </p:txBody>
      </p:sp>
      <p:sp>
        <p:nvSpPr>
          <p:cNvPr id="8" name="TextBox 7"/>
          <p:cNvSpPr txBox="1"/>
          <p:nvPr/>
        </p:nvSpPr>
        <p:spPr>
          <a:xfrm>
            <a:off x="467544" y="162945"/>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14b</a:t>
            </a:r>
          </a:p>
        </p:txBody>
      </p:sp>
    </p:spTree>
    <p:extLst>
      <p:ext uri="{BB962C8B-B14F-4D97-AF65-F5344CB8AC3E}">
        <p14:creationId xmlns:p14="http://schemas.microsoft.com/office/powerpoint/2010/main" val="906333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55278"/>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Acceleration Calculations</a:t>
            </a:r>
            <a:endParaRPr lang="en-NZ" sz="2000" b="1" dirty="0">
              <a:latin typeface="Calibri" panose="020F0502020204030204" pitchFamily="34" charset="0"/>
            </a:endParaRPr>
          </a:p>
        </p:txBody>
      </p:sp>
      <p:sp>
        <p:nvSpPr>
          <p:cNvPr id="9" name="Round Diagonal Corner Rectangle 8"/>
          <p:cNvSpPr/>
          <p:nvPr/>
        </p:nvSpPr>
        <p:spPr>
          <a:xfrm>
            <a:off x="5551" y="4535746"/>
            <a:ext cx="2662595"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221575" y="4993593"/>
            <a:ext cx="2213610" cy="646331"/>
          </a:xfrm>
          <a:prstGeom prst="rect">
            <a:avLst/>
          </a:prstGeom>
          <a:solidFill>
            <a:schemeClr val="bg1"/>
          </a:solidFill>
          <a:ln>
            <a:solidFill>
              <a:schemeClr val="tx1"/>
            </a:solidFill>
          </a:ln>
        </p:spPr>
        <p:txBody>
          <a:bodyPr wrap="square" rtlCol="0">
            <a:spAutoFit/>
          </a:bodyPr>
          <a:lstStyle/>
          <a:p>
            <a:r>
              <a:rPr lang="en-NZ" sz="3600" dirty="0" err="1" smtClean="0">
                <a:latin typeface="Calibri" panose="020F0502020204030204" pitchFamily="34" charset="0"/>
              </a:rPr>
              <a:t>a</a:t>
            </a:r>
            <a:r>
              <a:rPr lang="en-NZ" sz="3600" baseline="-25000" dirty="0" err="1" smtClean="0">
                <a:latin typeface="Calibri" panose="020F0502020204030204" pitchFamily="34" charset="0"/>
              </a:rPr>
              <a:t>ave</a:t>
            </a:r>
            <a:r>
              <a:rPr lang="en-NZ" sz="3600" dirty="0" smtClean="0">
                <a:latin typeface="Calibri" panose="020F0502020204030204" pitchFamily="34" charset="0"/>
              </a:rPr>
              <a:t>=∆v/∆t</a:t>
            </a:r>
            <a:endParaRPr lang="en-NZ" sz="3600" dirty="0">
              <a:latin typeface="Calibri" panose="020F0502020204030204" pitchFamily="34" charset="0"/>
            </a:endParaRPr>
          </a:p>
        </p:txBody>
      </p:sp>
      <p:sp>
        <p:nvSpPr>
          <p:cNvPr id="12" name="TextBox 11"/>
          <p:cNvSpPr txBox="1"/>
          <p:nvPr/>
        </p:nvSpPr>
        <p:spPr>
          <a:xfrm>
            <a:off x="221575" y="5787297"/>
            <a:ext cx="2250886" cy="923330"/>
          </a:xfrm>
          <a:prstGeom prst="rect">
            <a:avLst/>
          </a:prstGeom>
          <a:noFill/>
        </p:spPr>
        <p:txBody>
          <a:bodyPr wrap="square" rtlCol="0">
            <a:spAutoFit/>
          </a:bodyPr>
          <a:lstStyle/>
          <a:p>
            <a:r>
              <a:rPr lang="en-NZ" dirty="0" smtClean="0">
                <a:latin typeface="Calibri" panose="020F0502020204030204" pitchFamily="34" charset="0"/>
              </a:rPr>
              <a:t>a = acceleration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smtClean="0">
                <a:latin typeface="Calibri" panose="020F0502020204030204" pitchFamily="34" charset="0"/>
              </a:rPr>
              <a:t>v = velocity (ms</a:t>
            </a:r>
            <a:r>
              <a:rPr lang="en-NZ" baseline="30000" dirty="0" smtClean="0">
                <a:latin typeface="Calibri" panose="020F0502020204030204" pitchFamily="34" charset="0"/>
              </a:rPr>
              <a:t>-1</a:t>
            </a:r>
            <a:r>
              <a:rPr lang="en-NZ" dirty="0" smtClean="0">
                <a:latin typeface="Calibri" panose="020F0502020204030204" pitchFamily="34" charset="0"/>
              </a:rPr>
              <a:t>)</a:t>
            </a:r>
          </a:p>
          <a:p>
            <a:r>
              <a:rPr lang="en-NZ" dirty="0" smtClean="0">
                <a:latin typeface="Calibri" panose="020F0502020204030204" pitchFamily="34" charset="0"/>
              </a:rPr>
              <a:t>t = time (s)</a:t>
            </a:r>
            <a:endParaRPr lang="en-NZ" dirty="0">
              <a:latin typeface="Calibri" panose="020F0502020204030204" pitchFamily="34" charset="0"/>
            </a:endParaRPr>
          </a:p>
        </p:txBody>
      </p:sp>
      <p:sp>
        <p:nvSpPr>
          <p:cNvPr id="8" name="TextBox 7"/>
          <p:cNvSpPr txBox="1"/>
          <p:nvPr/>
        </p:nvSpPr>
        <p:spPr>
          <a:xfrm>
            <a:off x="467544" y="162945"/>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14b</a:t>
            </a:r>
          </a:p>
        </p:txBody>
      </p:sp>
      <p:pic>
        <p:nvPicPr>
          <p:cNvPr id="5122" name="Picture 2" descr="http://www.autoguide.com/auto-news/wp-content/uploads/2014/01/2013-bmw-135i.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1209" y="3445095"/>
            <a:ext cx="6105525"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844824"/>
            <a:ext cx="8136904" cy="3416320"/>
          </a:xfrm>
          <a:prstGeom prst="rect">
            <a:avLst/>
          </a:prstGeom>
          <a:noFill/>
        </p:spPr>
        <p:txBody>
          <a:bodyPr wrap="square" rtlCol="0">
            <a:spAutoFit/>
          </a:bodyPr>
          <a:lstStyle/>
          <a:p>
            <a:r>
              <a:rPr lang="en-NZ" dirty="0">
                <a:latin typeface="Calibri" panose="020F0502020204030204" pitchFamily="34" charset="0"/>
              </a:rPr>
              <a:t>The BMW 135i is a formidable sports car, accelerating from </a:t>
            </a:r>
            <a:r>
              <a:rPr lang="en-NZ" dirty="0" smtClean="0">
                <a:latin typeface="Calibri" panose="020F0502020204030204" pitchFamily="34" charset="0"/>
              </a:rPr>
              <a:t>0kmhr</a:t>
            </a:r>
            <a:r>
              <a:rPr lang="en-NZ" baseline="30000" dirty="0" smtClean="0">
                <a:latin typeface="Calibri" panose="020F0502020204030204" pitchFamily="34" charset="0"/>
              </a:rPr>
              <a:t>-1</a:t>
            </a:r>
            <a:r>
              <a:rPr lang="en-NZ" dirty="0" smtClean="0">
                <a:latin typeface="Calibri" panose="020F0502020204030204" pitchFamily="34" charset="0"/>
              </a:rPr>
              <a:t> </a:t>
            </a:r>
            <a:r>
              <a:rPr lang="en-NZ" dirty="0">
                <a:latin typeface="Calibri" panose="020F0502020204030204" pitchFamily="34" charset="0"/>
              </a:rPr>
              <a:t>to </a:t>
            </a:r>
            <a:r>
              <a:rPr lang="en-NZ" dirty="0" smtClean="0">
                <a:latin typeface="Calibri" panose="020F0502020204030204" pitchFamily="34" charset="0"/>
              </a:rPr>
              <a:t>97kmhr</a:t>
            </a:r>
            <a:r>
              <a:rPr lang="en-NZ" baseline="30000" dirty="0" smtClean="0">
                <a:latin typeface="Calibri" panose="020F0502020204030204" pitchFamily="34" charset="0"/>
              </a:rPr>
              <a:t>-1</a:t>
            </a:r>
            <a:r>
              <a:rPr lang="en-NZ" dirty="0" smtClean="0">
                <a:latin typeface="Calibri" panose="020F0502020204030204" pitchFamily="34" charset="0"/>
              </a:rPr>
              <a:t> </a:t>
            </a:r>
            <a:r>
              <a:rPr lang="en-NZ" dirty="0">
                <a:latin typeface="Calibri" panose="020F0502020204030204" pitchFamily="34" charset="0"/>
              </a:rPr>
              <a:t>in 4.6 seconds</a:t>
            </a:r>
            <a:r>
              <a:rPr lang="en-NZ" dirty="0" smtClean="0">
                <a:latin typeface="Calibri" panose="020F0502020204030204" pitchFamily="34" charset="0"/>
              </a:rPr>
              <a:t>. What is the acceleration of this car in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smtClean="0">
                <a:latin typeface="Calibri" panose="020F0502020204030204" pitchFamily="34" charset="0"/>
              </a:rPr>
              <a:t>97kmhr</a:t>
            </a:r>
            <a:r>
              <a:rPr lang="en-NZ" baseline="30000" dirty="0" smtClean="0">
                <a:latin typeface="Calibri" panose="020F0502020204030204" pitchFamily="34" charset="0"/>
              </a:rPr>
              <a:t>-1</a:t>
            </a:r>
            <a:r>
              <a:rPr lang="en-NZ" dirty="0" smtClean="0">
                <a:latin typeface="Calibri" panose="020F0502020204030204" pitchFamily="34" charset="0"/>
              </a:rPr>
              <a:t> /3.6 = 26.9ms</a:t>
            </a:r>
            <a:r>
              <a:rPr lang="en-NZ" baseline="30000" dirty="0" smtClean="0">
                <a:latin typeface="Calibri" panose="020F0502020204030204" pitchFamily="34" charset="0"/>
              </a:rPr>
              <a:t>-1</a:t>
            </a:r>
            <a:endParaRPr lang="en-NZ" baseline="30000" dirty="0">
              <a:latin typeface="Calibri" panose="020F0502020204030204" pitchFamily="34" charset="0"/>
            </a:endParaRPr>
          </a:p>
          <a:p>
            <a:r>
              <a:rPr lang="en-NZ" dirty="0" err="1">
                <a:latin typeface="Calibri" panose="020F0502020204030204" pitchFamily="34" charset="0"/>
              </a:rPr>
              <a:t>a</a:t>
            </a:r>
            <a:r>
              <a:rPr lang="en-NZ" baseline="-25000" dirty="0" err="1">
                <a:latin typeface="Calibri" panose="020F0502020204030204" pitchFamily="34" charset="0"/>
              </a:rPr>
              <a:t>ave</a:t>
            </a:r>
            <a:r>
              <a:rPr lang="en-NZ" dirty="0">
                <a:latin typeface="Calibri" panose="020F0502020204030204" pitchFamily="34" charset="0"/>
              </a:rPr>
              <a:t>=∆v/∆</a:t>
            </a:r>
            <a:r>
              <a:rPr lang="en-NZ" dirty="0" smtClean="0">
                <a:latin typeface="Calibri" panose="020F0502020204030204" pitchFamily="34" charset="0"/>
              </a:rPr>
              <a:t>t</a:t>
            </a:r>
          </a:p>
          <a:p>
            <a:r>
              <a:rPr lang="en-NZ" dirty="0" err="1" smtClean="0">
                <a:latin typeface="Calibri" panose="020F0502020204030204" pitchFamily="34" charset="0"/>
              </a:rPr>
              <a:t>a</a:t>
            </a:r>
            <a:r>
              <a:rPr lang="en-NZ" baseline="-25000" dirty="0" err="1" smtClean="0">
                <a:latin typeface="Calibri" panose="020F0502020204030204" pitchFamily="34" charset="0"/>
              </a:rPr>
              <a:t>ave</a:t>
            </a:r>
            <a:r>
              <a:rPr lang="en-NZ" dirty="0" smtClean="0">
                <a:latin typeface="Calibri" panose="020F0502020204030204" pitchFamily="34" charset="0"/>
              </a:rPr>
              <a:t>=26.9ms</a:t>
            </a:r>
            <a:r>
              <a:rPr lang="en-NZ" baseline="30000" dirty="0" smtClean="0">
                <a:latin typeface="Calibri" panose="020F0502020204030204" pitchFamily="34" charset="0"/>
              </a:rPr>
              <a:t>-1</a:t>
            </a:r>
            <a:r>
              <a:rPr lang="en-NZ" dirty="0" smtClean="0">
                <a:latin typeface="Calibri" panose="020F0502020204030204" pitchFamily="34" charset="0"/>
              </a:rPr>
              <a:t>/4.6s</a:t>
            </a:r>
          </a:p>
          <a:p>
            <a:r>
              <a:rPr lang="en-NZ" dirty="0" err="1">
                <a:latin typeface="Calibri" panose="020F0502020204030204" pitchFamily="34" charset="0"/>
              </a:rPr>
              <a:t>a</a:t>
            </a:r>
            <a:r>
              <a:rPr lang="en-NZ" baseline="-25000" dirty="0" err="1">
                <a:latin typeface="Calibri" panose="020F0502020204030204" pitchFamily="34" charset="0"/>
              </a:rPr>
              <a:t>ave</a:t>
            </a:r>
            <a:r>
              <a:rPr lang="en-NZ" dirty="0">
                <a:latin typeface="Calibri" panose="020F0502020204030204" pitchFamily="34" charset="0"/>
              </a:rPr>
              <a:t>=∆v/∆t</a:t>
            </a:r>
          </a:p>
          <a:p>
            <a:r>
              <a:rPr lang="en-NZ" dirty="0" err="1" smtClean="0">
                <a:latin typeface="Calibri" panose="020F0502020204030204" pitchFamily="34" charset="0"/>
              </a:rPr>
              <a:t>a</a:t>
            </a:r>
            <a:r>
              <a:rPr lang="en-NZ" baseline="-25000" dirty="0" err="1" smtClean="0">
                <a:latin typeface="Calibri" panose="020F0502020204030204" pitchFamily="34" charset="0"/>
              </a:rPr>
              <a:t>ave</a:t>
            </a:r>
            <a:r>
              <a:rPr lang="en-NZ" dirty="0" smtClean="0">
                <a:latin typeface="Calibri" panose="020F0502020204030204" pitchFamily="34" charset="0"/>
              </a:rPr>
              <a:t>=5.9ms</a:t>
            </a:r>
            <a:r>
              <a:rPr lang="en-NZ" baseline="30000" dirty="0" smtClean="0">
                <a:latin typeface="Calibri" panose="020F0502020204030204" pitchFamily="34" charset="0"/>
              </a:rPr>
              <a:t>-2</a:t>
            </a:r>
            <a:endParaRPr lang="en-NZ" baseline="30000"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a:latin typeface="Calibri" panose="020F0502020204030204" pitchFamily="34" charset="0"/>
            </a:endParaRPr>
          </a:p>
        </p:txBody>
      </p:sp>
      <p:sp>
        <p:nvSpPr>
          <p:cNvPr id="11" name="TextBox 10"/>
          <p:cNvSpPr txBox="1"/>
          <p:nvPr/>
        </p:nvSpPr>
        <p:spPr>
          <a:xfrm>
            <a:off x="5735576" y="2701385"/>
            <a:ext cx="3021158" cy="923330"/>
          </a:xfrm>
          <a:prstGeom prst="rect">
            <a:avLst/>
          </a:prstGeom>
          <a:solidFill>
            <a:srgbClr val="FFFF00"/>
          </a:solidFill>
          <a:ln>
            <a:solidFill>
              <a:schemeClr val="tx1"/>
            </a:solidFill>
          </a:ln>
        </p:spPr>
        <p:txBody>
          <a:bodyPr wrap="square" rtlCol="0">
            <a:spAutoFit/>
          </a:bodyPr>
          <a:lstStyle/>
          <a:p>
            <a:r>
              <a:rPr lang="pt-BR" b="1" dirty="0" smtClean="0">
                <a:latin typeface="Calibri" panose="020F0502020204030204" pitchFamily="34" charset="0"/>
              </a:rPr>
              <a:t>REMEMBER:</a:t>
            </a:r>
            <a:r>
              <a:rPr lang="pt-BR" dirty="0" smtClean="0">
                <a:latin typeface="Calibri" panose="020F0502020204030204" pitchFamily="34" charset="0"/>
              </a:rPr>
              <a:t/>
            </a:r>
            <a:br>
              <a:rPr lang="pt-BR" dirty="0" smtClean="0">
                <a:latin typeface="Calibri" panose="020F0502020204030204" pitchFamily="34" charset="0"/>
              </a:rPr>
            </a:br>
            <a:r>
              <a:rPr lang="pt-BR" dirty="0" smtClean="0">
                <a:latin typeface="Calibri" panose="020F0502020204030204" pitchFamily="34" charset="0"/>
              </a:rPr>
              <a:t>m/s to  </a:t>
            </a:r>
            <a:r>
              <a:rPr lang="pt-BR" dirty="0">
                <a:latin typeface="Calibri" panose="020F0502020204030204" pitchFamily="34" charset="0"/>
              </a:rPr>
              <a:t>km/h </a:t>
            </a:r>
            <a:r>
              <a:rPr lang="pt-BR" dirty="0" smtClean="0">
                <a:latin typeface="Calibri" panose="020F0502020204030204" pitchFamily="34" charset="0"/>
              </a:rPr>
              <a:t> multipy by 3.6 </a:t>
            </a:r>
          </a:p>
          <a:p>
            <a:r>
              <a:rPr lang="pt-BR" dirty="0" smtClean="0">
                <a:latin typeface="Calibri" panose="020F0502020204030204" pitchFamily="34" charset="0"/>
              </a:rPr>
              <a:t>km/h to </a:t>
            </a:r>
            <a:r>
              <a:rPr lang="pt-BR" dirty="0">
                <a:latin typeface="Calibri" panose="020F0502020204030204" pitchFamily="34" charset="0"/>
              </a:rPr>
              <a:t>m/s </a:t>
            </a:r>
            <a:r>
              <a:rPr lang="pt-BR" dirty="0" smtClean="0">
                <a:latin typeface="Calibri" panose="020F0502020204030204" pitchFamily="34" charset="0"/>
              </a:rPr>
              <a:t> divide by 3.6 </a:t>
            </a:r>
            <a:endParaRPr lang="pt-BR" dirty="0">
              <a:latin typeface="Calibri" panose="020F0502020204030204" pitchFamily="34" charset="0"/>
            </a:endParaRPr>
          </a:p>
        </p:txBody>
      </p:sp>
    </p:spTree>
    <p:extLst>
      <p:ext uri="{BB962C8B-B14F-4D97-AF65-F5344CB8AC3E}">
        <p14:creationId xmlns:p14="http://schemas.microsoft.com/office/powerpoint/2010/main" val="210082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media.nn.ru/data/forum/images/2015-02/113966407-d05b5335e845.jpg"/>
          <p:cNvPicPr>
            <a:picLocks noChangeAspect="1" noChangeArrowheads="1"/>
          </p:cNvPicPr>
          <p:nvPr/>
        </p:nvPicPr>
        <p:blipFill rotWithShape="1">
          <a:blip r:embed="rId2">
            <a:extLst>
              <a:ext uri="{28A0092B-C50C-407E-A947-70E740481C1C}">
                <a14:useLocalDpi xmlns:a14="http://schemas.microsoft.com/office/drawing/2010/main" val="0"/>
              </a:ext>
            </a:extLst>
          </a:blip>
          <a:srcRect r="11717"/>
          <a:stretch/>
        </p:blipFill>
        <p:spPr bwMode="auto">
          <a:xfrm>
            <a:off x="0" y="0"/>
            <a:ext cx="9144000" cy="68782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155" y="27956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Force</a:t>
            </a:r>
            <a:r>
              <a:rPr lang="en-NZ" sz="2000" b="1" dirty="0">
                <a:latin typeface="Calibri" panose="020F0502020204030204" pitchFamily="34" charset="0"/>
              </a:rPr>
              <a:t>, mass and </a:t>
            </a:r>
            <a:r>
              <a:rPr lang="en-NZ" sz="2000" b="1" dirty="0" smtClean="0">
                <a:latin typeface="Calibri" panose="020F0502020204030204" pitchFamily="34" charset="0"/>
              </a:rPr>
              <a:t>acceleration</a:t>
            </a:r>
            <a:endParaRPr lang="en-NZ" sz="2000" b="1" dirty="0">
              <a:latin typeface="Calibri" panose="020F0502020204030204" pitchFamily="34" charset="0"/>
            </a:endParaRPr>
          </a:p>
        </p:txBody>
      </p:sp>
      <p:sp>
        <p:nvSpPr>
          <p:cNvPr id="5" name="TextBox 4"/>
          <p:cNvSpPr txBox="1"/>
          <p:nvPr/>
        </p:nvSpPr>
        <p:spPr>
          <a:xfrm>
            <a:off x="322700" y="1355930"/>
            <a:ext cx="4721455" cy="2523768"/>
          </a:xfrm>
          <a:prstGeom prst="rect">
            <a:avLst/>
          </a:prstGeom>
          <a:solidFill>
            <a:srgbClr val="FFFFFF">
              <a:alpha val="56078"/>
            </a:srgbClr>
          </a:solidFill>
        </p:spPr>
        <p:txBody>
          <a:bodyPr wrap="square" rtlCol="0">
            <a:spAutoFit/>
          </a:bodyPr>
          <a:lstStyle/>
          <a:p>
            <a:r>
              <a:rPr lang="en-NZ" sz="2000" dirty="0" smtClean="0">
                <a:latin typeface="Calibri" panose="020F0502020204030204" pitchFamily="34" charset="0"/>
                <a:cs typeface="Calibri" panose="020F0502020204030204" pitchFamily="34" charset="0"/>
              </a:rPr>
              <a:t>The Force experienced by an object can be calculated by multiplying the mass of the object by its acceleration. </a:t>
            </a:r>
          </a:p>
          <a:p>
            <a:endParaRPr lang="en-NZ" dirty="0">
              <a:latin typeface="Calibri" panose="020F0502020204030204" pitchFamily="34" charset="0"/>
              <a:cs typeface="Calibri" panose="020F0502020204030204" pitchFamily="34" charset="0"/>
            </a:endParaRPr>
          </a:p>
          <a:p>
            <a:r>
              <a:rPr lang="en-NZ" sz="2000" b="1" dirty="0" smtClean="0">
                <a:latin typeface="Calibri" panose="020F0502020204030204" pitchFamily="34" charset="0"/>
                <a:cs typeface="Calibri" panose="020F0502020204030204" pitchFamily="34" charset="0"/>
              </a:rPr>
              <a:t>Force = Mass x Acceleration </a:t>
            </a:r>
          </a:p>
          <a:p>
            <a:endParaRPr lang="en-NZ" sz="2000" b="1" dirty="0" smtClean="0">
              <a:latin typeface="Calibri" panose="020F0502020204030204" pitchFamily="34" charset="0"/>
              <a:cs typeface="Calibri" panose="020F0502020204030204" pitchFamily="34" charset="0"/>
            </a:endParaRPr>
          </a:p>
          <a:p>
            <a:r>
              <a:rPr lang="en-NZ" sz="2000" dirty="0" smtClean="0">
                <a:latin typeface="Calibri" panose="020F0502020204030204" pitchFamily="34" charset="0"/>
                <a:cs typeface="Calibri" panose="020F0502020204030204" pitchFamily="34" charset="0"/>
              </a:rPr>
              <a:t>If more force is applied to an object then it will accelerate faster</a:t>
            </a:r>
            <a:endParaRPr lang="en-NZ" sz="2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8" name="Round Diagonal Corner Rectangle 7"/>
          <p:cNvSpPr/>
          <p:nvPr/>
        </p:nvSpPr>
        <p:spPr>
          <a:xfrm>
            <a:off x="494" y="4555952"/>
            <a:ext cx="2682934"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654154" y="5013799"/>
            <a:ext cx="1284132" cy="646331"/>
          </a:xfrm>
          <a:prstGeom prst="rect">
            <a:avLst/>
          </a:prstGeom>
          <a:solidFill>
            <a:schemeClr val="bg1"/>
          </a:solidFill>
          <a:ln>
            <a:solidFill>
              <a:schemeClr val="tx1"/>
            </a:solidFill>
          </a:ln>
        </p:spPr>
        <p:txBody>
          <a:bodyPr wrap="square" rtlCol="0">
            <a:spAutoFit/>
          </a:bodyPr>
          <a:lstStyle/>
          <a:p>
            <a:r>
              <a:rPr lang="en-NZ" sz="3600" dirty="0">
                <a:latin typeface="Calibri" panose="020F0502020204030204" pitchFamily="34" charset="0"/>
              </a:rPr>
              <a:t>F</a:t>
            </a:r>
            <a:r>
              <a:rPr lang="en-NZ" sz="3600" dirty="0" smtClean="0">
                <a:latin typeface="Calibri" panose="020F0502020204030204" pitchFamily="34" charset="0"/>
              </a:rPr>
              <a:t>=ma</a:t>
            </a:r>
            <a:endParaRPr lang="en-NZ" sz="3600" dirty="0">
              <a:latin typeface="Calibri" panose="020F0502020204030204" pitchFamily="34" charset="0"/>
            </a:endParaRPr>
          </a:p>
        </p:txBody>
      </p:sp>
      <p:sp>
        <p:nvSpPr>
          <p:cNvPr id="10" name="TextBox 9"/>
          <p:cNvSpPr txBox="1"/>
          <p:nvPr/>
        </p:nvSpPr>
        <p:spPr>
          <a:xfrm>
            <a:off x="216518" y="5807503"/>
            <a:ext cx="2250886" cy="923330"/>
          </a:xfrm>
          <a:prstGeom prst="rect">
            <a:avLst/>
          </a:prstGeom>
          <a:noFill/>
        </p:spPr>
        <p:txBody>
          <a:bodyPr wrap="square" rtlCol="0">
            <a:spAutoFit/>
          </a:bodyPr>
          <a:lstStyle/>
          <a:p>
            <a:r>
              <a:rPr lang="en-NZ" dirty="0" smtClean="0">
                <a:latin typeface="Calibri" panose="020F0502020204030204" pitchFamily="34" charset="0"/>
              </a:rPr>
              <a:t>a = acceleration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a:latin typeface="Calibri" panose="020F0502020204030204" pitchFamily="34" charset="0"/>
              </a:rPr>
              <a:t>F</a:t>
            </a:r>
            <a:r>
              <a:rPr lang="en-NZ" dirty="0" smtClean="0">
                <a:latin typeface="Calibri" panose="020F0502020204030204" pitchFamily="34" charset="0"/>
              </a:rPr>
              <a:t> = force (N)</a:t>
            </a:r>
          </a:p>
          <a:p>
            <a:r>
              <a:rPr lang="en-NZ" dirty="0" smtClean="0">
                <a:latin typeface="Calibri" panose="020F0502020204030204" pitchFamily="34" charset="0"/>
              </a:rPr>
              <a:t>m = mass (kg)</a:t>
            </a:r>
            <a:endParaRPr lang="en-NZ" dirty="0">
              <a:latin typeface="Calibri" panose="020F0502020204030204" pitchFamily="34" charset="0"/>
            </a:endParaRPr>
          </a:p>
        </p:txBody>
      </p:sp>
      <p:sp>
        <p:nvSpPr>
          <p:cNvPr id="11" name="TextBox 10"/>
          <p:cNvSpPr txBox="1"/>
          <p:nvPr/>
        </p:nvSpPr>
        <p:spPr>
          <a:xfrm>
            <a:off x="467544" y="162945"/>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16a</a:t>
            </a:r>
          </a:p>
        </p:txBody>
      </p:sp>
    </p:spTree>
    <p:extLst>
      <p:ext uri="{BB962C8B-B14F-4D97-AF65-F5344CB8AC3E}">
        <p14:creationId xmlns:p14="http://schemas.microsoft.com/office/powerpoint/2010/main" val="3239047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Acceleration </a:t>
            </a:r>
            <a:r>
              <a:rPr lang="en-NZ" sz="2000" b="1" dirty="0"/>
              <a:t>of a body depends both on its mass and on the size of the unbalanced force acting on it</a:t>
            </a:r>
          </a:p>
        </p:txBody>
      </p:sp>
      <p:sp>
        <p:nvSpPr>
          <p:cNvPr id="5" name="Rectangle 4"/>
          <p:cNvSpPr/>
          <p:nvPr/>
        </p:nvSpPr>
        <p:spPr>
          <a:xfrm>
            <a:off x="683568" y="1556792"/>
            <a:ext cx="3911648" cy="461665"/>
          </a:xfrm>
          <a:prstGeom prst="rect">
            <a:avLst/>
          </a:prstGeom>
          <a:solidFill>
            <a:schemeClr val="accent6">
              <a:lumMod val="20000"/>
              <a:lumOff val="80000"/>
            </a:schemeClr>
          </a:solidFill>
          <a:ln>
            <a:solidFill>
              <a:schemeClr val="tx1"/>
            </a:solidFill>
          </a:ln>
        </p:spPr>
        <p:txBody>
          <a:bodyPr wrap="none">
            <a:spAutoFit/>
          </a:bodyPr>
          <a:lstStyle/>
          <a:p>
            <a:pPr lvl="0"/>
            <a:r>
              <a:rPr lang="en-NZ" sz="2400" b="1" dirty="0">
                <a:solidFill>
                  <a:prstClr val="black"/>
                </a:solidFill>
                <a:latin typeface="Calibri" panose="020F0502020204030204" pitchFamily="34" charset="0"/>
                <a:cs typeface="Calibri" panose="020F0502020204030204" pitchFamily="34" charset="0"/>
              </a:rPr>
              <a:t>Force = Mass x Acceleration </a:t>
            </a:r>
          </a:p>
        </p:txBody>
      </p:sp>
      <p:sp>
        <p:nvSpPr>
          <p:cNvPr id="6" name="Rectangle 5"/>
          <p:cNvSpPr/>
          <p:nvPr/>
        </p:nvSpPr>
        <p:spPr>
          <a:xfrm>
            <a:off x="651294" y="2348880"/>
            <a:ext cx="8025162" cy="707886"/>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If </a:t>
            </a:r>
            <a:r>
              <a:rPr lang="en-NZ" sz="2000" dirty="0">
                <a:latin typeface="Calibri" panose="020F0502020204030204" pitchFamily="34" charset="0"/>
                <a:cs typeface="Calibri" panose="020F0502020204030204" pitchFamily="34" charset="0"/>
              </a:rPr>
              <a:t>the same amount of force is applied to two similar objects that have different mass then then smaller object will accelerate faster.</a:t>
            </a:r>
          </a:p>
        </p:txBody>
      </p:sp>
      <p:pic>
        <p:nvPicPr>
          <p:cNvPr id="1026" name="Picture 2"/>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333" t="9804" b="16423"/>
          <a:stretch/>
        </p:blipFill>
        <p:spPr bwMode="auto">
          <a:xfrm>
            <a:off x="174170" y="3045880"/>
            <a:ext cx="8916077" cy="326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9" name="TextBox 8"/>
          <p:cNvSpPr txBox="1"/>
          <p:nvPr/>
        </p:nvSpPr>
        <p:spPr>
          <a:xfrm>
            <a:off x="260422" y="836605"/>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16a</a:t>
            </a:r>
          </a:p>
        </p:txBody>
      </p:sp>
    </p:spTree>
    <p:extLst>
      <p:ext uri="{BB962C8B-B14F-4D97-AF65-F5344CB8AC3E}">
        <p14:creationId xmlns:p14="http://schemas.microsoft.com/office/powerpoint/2010/main" val="2426233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 = ma calculations</a:t>
            </a:r>
            <a:endParaRPr lang="en-NZ" sz="2000" b="1" dirty="0"/>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9" name="TextBox 8"/>
          <p:cNvSpPr txBox="1"/>
          <p:nvPr/>
        </p:nvSpPr>
        <p:spPr>
          <a:xfrm>
            <a:off x="152616" y="384750"/>
            <a:ext cx="781744"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16a</a:t>
            </a:r>
          </a:p>
        </p:txBody>
      </p:sp>
      <p:sp>
        <p:nvSpPr>
          <p:cNvPr id="12" name="Round Diagonal Corner Rectangle 11"/>
          <p:cNvSpPr/>
          <p:nvPr/>
        </p:nvSpPr>
        <p:spPr>
          <a:xfrm>
            <a:off x="494" y="4555952"/>
            <a:ext cx="2682934"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654154" y="5013799"/>
            <a:ext cx="1284132" cy="646331"/>
          </a:xfrm>
          <a:prstGeom prst="rect">
            <a:avLst/>
          </a:prstGeom>
          <a:solidFill>
            <a:schemeClr val="bg1"/>
          </a:solidFill>
          <a:ln>
            <a:solidFill>
              <a:schemeClr val="tx1"/>
            </a:solidFill>
          </a:ln>
        </p:spPr>
        <p:txBody>
          <a:bodyPr wrap="square" rtlCol="0">
            <a:spAutoFit/>
          </a:bodyPr>
          <a:lstStyle/>
          <a:p>
            <a:r>
              <a:rPr lang="en-NZ" sz="3600" dirty="0">
                <a:latin typeface="Calibri" panose="020F0502020204030204" pitchFamily="34" charset="0"/>
              </a:rPr>
              <a:t>F</a:t>
            </a:r>
            <a:r>
              <a:rPr lang="en-NZ" sz="3600" dirty="0" smtClean="0">
                <a:latin typeface="Calibri" panose="020F0502020204030204" pitchFamily="34" charset="0"/>
              </a:rPr>
              <a:t>=ma</a:t>
            </a:r>
            <a:endParaRPr lang="en-NZ" sz="3600" dirty="0">
              <a:latin typeface="Calibri" panose="020F0502020204030204" pitchFamily="34" charset="0"/>
            </a:endParaRPr>
          </a:p>
        </p:txBody>
      </p:sp>
      <p:sp>
        <p:nvSpPr>
          <p:cNvPr id="14" name="TextBox 13"/>
          <p:cNvSpPr txBox="1"/>
          <p:nvPr/>
        </p:nvSpPr>
        <p:spPr>
          <a:xfrm>
            <a:off x="216518" y="5807503"/>
            <a:ext cx="2250886" cy="923330"/>
          </a:xfrm>
          <a:prstGeom prst="rect">
            <a:avLst/>
          </a:prstGeom>
          <a:noFill/>
        </p:spPr>
        <p:txBody>
          <a:bodyPr wrap="square" rtlCol="0">
            <a:spAutoFit/>
          </a:bodyPr>
          <a:lstStyle/>
          <a:p>
            <a:r>
              <a:rPr lang="en-NZ" dirty="0" smtClean="0">
                <a:latin typeface="Calibri" panose="020F0502020204030204" pitchFamily="34" charset="0"/>
              </a:rPr>
              <a:t>a = acceleration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a:latin typeface="Calibri" panose="020F0502020204030204" pitchFamily="34" charset="0"/>
              </a:rPr>
              <a:t>F</a:t>
            </a:r>
            <a:r>
              <a:rPr lang="en-NZ" dirty="0" smtClean="0">
                <a:latin typeface="Calibri" panose="020F0502020204030204" pitchFamily="34" charset="0"/>
              </a:rPr>
              <a:t> = force (N)</a:t>
            </a:r>
          </a:p>
          <a:p>
            <a:r>
              <a:rPr lang="en-NZ" dirty="0" smtClean="0">
                <a:latin typeface="Calibri" panose="020F0502020204030204" pitchFamily="34" charset="0"/>
              </a:rPr>
              <a:t>m = mass (kg)</a:t>
            </a:r>
            <a:endParaRPr lang="en-NZ" dirty="0">
              <a:latin typeface="Calibri" panose="020F0502020204030204" pitchFamily="34" charset="0"/>
            </a:endParaRPr>
          </a:p>
        </p:txBody>
      </p:sp>
      <p:pic>
        <p:nvPicPr>
          <p:cNvPr id="4098" name="Picture 2" descr="http://3.bp.blogspot.com/-vsilfEyZ0xE/U482eU6iwuI/AAAAAAAAAG4/Fh_ZIjjLPpI/s1600/fun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560" y="1442078"/>
            <a:ext cx="7744556" cy="26951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41500" y="4237842"/>
            <a:ext cx="6049884" cy="3139321"/>
          </a:xfrm>
          <a:prstGeom prst="rect">
            <a:avLst/>
          </a:prstGeom>
          <a:noFill/>
        </p:spPr>
        <p:txBody>
          <a:bodyPr wrap="square" rtlCol="0">
            <a:spAutoFit/>
          </a:bodyPr>
          <a:lstStyle/>
          <a:p>
            <a:r>
              <a:rPr lang="en-NZ" dirty="0" smtClean="0">
                <a:latin typeface="Calibri" panose="020F0502020204030204" pitchFamily="34" charset="0"/>
              </a:rPr>
              <a:t>Ben is able to push both the car and the lawn mower so they accelerate at 0.5ms</a:t>
            </a:r>
            <a:r>
              <a:rPr lang="en-NZ" baseline="30000" dirty="0" smtClean="0">
                <a:latin typeface="Calibri" panose="020F0502020204030204" pitchFamily="34" charset="0"/>
              </a:rPr>
              <a:t>-2</a:t>
            </a:r>
            <a:r>
              <a:rPr lang="en-NZ" dirty="0" smtClean="0">
                <a:latin typeface="Calibri" panose="020F0502020204030204" pitchFamily="34" charset="0"/>
              </a:rPr>
              <a:t>. The mass of the car is 950kg and the mass of the lawn mower is 10kg. What is the force required to accelerate the car compared to the lawn mower?</a:t>
            </a:r>
          </a:p>
          <a:p>
            <a:endParaRPr lang="en-NZ" b="1" dirty="0" smtClean="0">
              <a:latin typeface="Calibri" panose="020F0502020204030204" pitchFamily="34" charset="0"/>
            </a:endParaRPr>
          </a:p>
          <a:p>
            <a:r>
              <a:rPr lang="en-NZ" b="1" dirty="0" smtClean="0">
                <a:latin typeface="Calibri" panose="020F0502020204030204" pitchFamily="34" charset="0"/>
              </a:rPr>
              <a:t>Car                                                           lawn mower</a:t>
            </a:r>
          </a:p>
          <a:p>
            <a:r>
              <a:rPr lang="en-NZ" dirty="0" smtClean="0">
                <a:latin typeface="Calibri" panose="020F0502020204030204" pitchFamily="34" charset="0"/>
              </a:rPr>
              <a:t>F=ma                                                        </a:t>
            </a:r>
            <a:r>
              <a:rPr lang="en-NZ" dirty="0">
                <a:latin typeface="Calibri" panose="020F0502020204030204" pitchFamily="34" charset="0"/>
              </a:rPr>
              <a:t>F=ma</a:t>
            </a:r>
          </a:p>
          <a:p>
            <a:r>
              <a:rPr lang="en-NZ" dirty="0" smtClean="0">
                <a:latin typeface="Calibri" panose="020F0502020204030204" pitchFamily="34" charset="0"/>
              </a:rPr>
              <a:t>F=950kg x 0.5ms</a:t>
            </a:r>
            <a:r>
              <a:rPr lang="en-NZ" baseline="30000" dirty="0" smtClean="0">
                <a:latin typeface="Calibri" panose="020F0502020204030204" pitchFamily="34" charset="0"/>
              </a:rPr>
              <a:t>-2                                                   </a:t>
            </a:r>
            <a:r>
              <a:rPr lang="en-NZ" dirty="0" smtClean="0">
                <a:latin typeface="Calibri" panose="020F0502020204030204" pitchFamily="34" charset="0"/>
              </a:rPr>
              <a:t>F=10kg </a:t>
            </a:r>
            <a:r>
              <a:rPr lang="en-NZ" dirty="0">
                <a:latin typeface="Calibri" panose="020F0502020204030204" pitchFamily="34" charset="0"/>
              </a:rPr>
              <a:t>x 0.5ms</a:t>
            </a:r>
            <a:r>
              <a:rPr lang="en-NZ" baseline="30000" dirty="0">
                <a:latin typeface="Calibri" panose="020F0502020204030204" pitchFamily="34" charset="0"/>
              </a:rPr>
              <a:t>-2</a:t>
            </a:r>
          </a:p>
          <a:p>
            <a:r>
              <a:rPr lang="en-NZ" dirty="0" smtClean="0">
                <a:latin typeface="Calibri" panose="020F0502020204030204" pitchFamily="34" charset="0"/>
              </a:rPr>
              <a:t>F= 475N                                                   </a:t>
            </a:r>
            <a:r>
              <a:rPr lang="en-NZ" dirty="0">
                <a:latin typeface="Calibri" panose="020F0502020204030204" pitchFamily="34" charset="0"/>
              </a:rPr>
              <a:t>F= </a:t>
            </a:r>
            <a:r>
              <a:rPr lang="en-NZ" dirty="0" smtClean="0">
                <a:latin typeface="Calibri" panose="020F0502020204030204" pitchFamily="34" charset="0"/>
              </a:rPr>
              <a:t>5N</a:t>
            </a:r>
            <a:endParaRPr lang="en-NZ" dirty="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p:txBody>
      </p:sp>
    </p:spTree>
    <p:extLst>
      <p:ext uri="{BB962C8B-B14F-4D97-AF65-F5344CB8AC3E}">
        <p14:creationId xmlns:p14="http://schemas.microsoft.com/office/powerpoint/2010/main" val="2242790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46</a:t>
            </a:fld>
            <a:endParaRPr lang="en-NZ"/>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Factors effecting stopping distance</a:t>
            </a:r>
            <a:endParaRPr lang="en-NZ" sz="2000" b="1" dirty="0"/>
          </a:p>
        </p:txBody>
      </p:sp>
      <p:pic>
        <p:nvPicPr>
          <p:cNvPr id="2050" name="Picture 2" descr="http://africanlicence.co.za.s3.amazonaws.com/Other%20book/TheoreticalStoppingDistance.png"/>
          <p:cNvPicPr>
            <a:picLocks noChangeAspect="1" noChangeArrowheads="1"/>
          </p:cNvPicPr>
          <p:nvPr/>
        </p:nvPicPr>
        <p:blipFill rotWithShape="1">
          <a:blip r:embed="rId3">
            <a:extLst>
              <a:ext uri="{28A0092B-C50C-407E-A947-70E740481C1C}">
                <a14:useLocalDpi xmlns:a14="http://schemas.microsoft.com/office/drawing/2010/main" val="0"/>
              </a:ext>
            </a:extLst>
          </a:blip>
          <a:srcRect b="2309"/>
          <a:stretch/>
        </p:blipFill>
        <p:spPr bwMode="auto">
          <a:xfrm>
            <a:off x="1286856" y="2628187"/>
            <a:ext cx="7236296" cy="4229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0289" y="1515165"/>
            <a:ext cx="8483422" cy="120032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The </a:t>
            </a:r>
            <a:r>
              <a:rPr lang="en-NZ" b="1" dirty="0" smtClean="0">
                <a:latin typeface="Calibri" panose="020F0502020204030204" pitchFamily="34" charset="0"/>
                <a:cs typeface="Calibri" panose="020F0502020204030204" pitchFamily="34" charset="0"/>
              </a:rPr>
              <a:t>Stopping distance </a:t>
            </a:r>
            <a:r>
              <a:rPr lang="en-NZ" dirty="0" smtClean="0">
                <a:latin typeface="Calibri" panose="020F0502020204030204" pitchFamily="34" charset="0"/>
                <a:cs typeface="Calibri" panose="020F0502020204030204" pitchFamily="34" charset="0"/>
              </a:rPr>
              <a:t>of a vehicle is the total distance travelled from the time the driver registers they have to stop to the actual stopping point. The reaction time (1.5seconds) is the average time a driver takes to apply the brakes. The main factor affecting the stopping distance is the speed the vehicle is travelling at before the brakes are applied.</a:t>
            </a:r>
            <a:endParaRPr lang="en-NZ"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Oval Callout 9"/>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375285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47</a:t>
            </a:fld>
            <a:endParaRPr lang="en-NZ"/>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Factors effecting stopping distance</a:t>
            </a:r>
            <a:endParaRPr lang="en-NZ" sz="2000" b="1" dirty="0"/>
          </a:p>
        </p:txBody>
      </p:sp>
      <p:sp>
        <p:nvSpPr>
          <p:cNvPr id="5" name="TextBox 4"/>
          <p:cNvSpPr txBox="1"/>
          <p:nvPr/>
        </p:nvSpPr>
        <p:spPr>
          <a:xfrm>
            <a:off x="467544" y="1653665"/>
            <a:ext cx="8483422" cy="923330"/>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Other factors that increase stopping distance include a wet road, low tread on a tyre and worn brakes. These factors </a:t>
            </a:r>
            <a:r>
              <a:rPr lang="en-NZ" b="1" dirty="0" smtClean="0">
                <a:latin typeface="Calibri" panose="020F0502020204030204" pitchFamily="34" charset="0"/>
                <a:cs typeface="Calibri" panose="020F0502020204030204" pitchFamily="34" charset="0"/>
              </a:rPr>
              <a:t>decrease friction </a:t>
            </a:r>
            <a:r>
              <a:rPr lang="en-NZ" dirty="0" smtClean="0">
                <a:latin typeface="Calibri" panose="020F0502020204030204" pitchFamily="34" charset="0"/>
                <a:cs typeface="Calibri" panose="020F0502020204030204" pitchFamily="34" charset="0"/>
              </a:rPr>
              <a:t>and therefore the kinetic energy of the car (making it move) is transformed into heat energy at a </a:t>
            </a:r>
            <a:r>
              <a:rPr lang="en-NZ" b="1" dirty="0" smtClean="0">
                <a:latin typeface="Calibri" panose="020F0502020204030204" pitchFamily="34" charset="0"/>
                <a:cs typeface="Calibri" panose="020F0502020204030204" pitchFamily="34" charset="0"/>
              </a:rPr>
              <a:t>slower rate. </a:t>
            </a:r>
            <a:endParaRPr lang="en-NZ" b="1" dirty="0">
              <a:latin typeface="Calibri" panose="020F0502020204030204" pitchFamily="34" charset="0"/>
              <a:cs typeface="Calibri" panose="020F0502020204030204" pitchFamily="34" charset="0"/>
            </a:endParaRPr>
          </a:p>
        </p:txBody>
      </p:sp>
      <p:pic>
        <p:nvPicPr>
          <p:cNvPr id="3074" name="Picture 2" descr="http://www.uniroyal-tyres.com/generator/www/de/en/uniroyal/automobile/themes/06_uniroyal/01_news/img/luftdruck_bremstest_en.jpg"/>
          <p:cNvPicPr>
            <a:picLocks noChangeAspect="1" noChangeArrowheads="1"/>
          </p:cNvPicPr>
          <p:nvPr/>
        </p:nvPicPr>
        <p:blipFill rotWithShape="1">
          <a:blip r:embed="rId3">
            <a:extLst>
              <a:ext uri="{28A0092B-C50C-407E-A947-70E740481C1C}">
                <a14:useLocalDpi xmlns:a14="http://schemas.microsoft.com/office/drawing/2010/main" val="0"/>
              </a:ext>
            </a:extLst>
          </a:blip>
          <a:srcRect b="11896"/>
          <a:stretch/>
        </p:blipFill>
        <p:spPr bwMode="auto">
          <a:xfrm>
            <a:off x="1835696" y="2789603"/>
            <a:ext cx="6035910" cy="3838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Oval Callout 9"/>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2234776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Motion </a:t>
            </a:r>
            <a:r>
              <a:rPr lang="en-NZ" sz="2000" b="1" dirty="0"/>
              <a:t>can be represented </a:t>
            </a:r>
            <a:r>
              <a:rPr lang="en-NZ" sz="2000" b="1" dirty="0" smtClean="0"/>
              <a:t>graphically -  Distance </a:t>
            </a:r>
            <a:r>
              <a:rPr lang="en-NZ" sz="2000" b="1" dirty="0" err="1" smtClean="0"/>
              <a:t>vs</a:t>
            </a:r>
            <a:r>
              <a:rPr lang="en-NZ" sz="2000" b="1" dirty="0" smtClean="0"/>
              <a:t> Time </a:t>
            </a:r>
            <a:endParaRPr lang="en-NZ" sz="2000"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18"/>
          <a:stretch/>
        </p:blipFill>
        <p:spPr bwMode="auto">
          <a:xfrm>
            <a:off x="0" y="2162629"/>
            <a:ext cx="5696362" cy="36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62465" y="2348880"/>
            <a:ext cx="3096344" cy="369331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Distance (y axis) and time (x axis) data can be plotted on a graph to show patterns and compare speeds. </a:t>
            </a:r>
          </a:p>
          <a:p>
            <a:r>
              <a:rPr lang="en-NZ" dirty="0" smtClean="0">
                <a:latin typeface="Calibri" panose="020F0502020204030204" pitchFamily="34" charset="0"/>
                <a:cs typeface="Calibri" panose="020F0502020204030204" pitchFamily="34" charset="0"/>
              </a:rPr>
              <a:t>The steeper line on the left shows student A has a faster speed than student B.</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A straight  diagonal line indicates </a:t>
            </a:r>
            <a:r>
              <a:rPr lang="en-NZ" b="1" dirty="0" smtClean="0">
                <a:latin typeface="Calibri" panose="020F0502020204030204" pitchFamily="34" charset="0"/>
                <a:cs typeface="Calibri" panose="020F0502020204030204" pitchFamily="34" charset="0"/>
              </a:rPr>
              <a:t>constant speed</a:t>
            </a:r>
            <a:r>
              <a:rPr lang="en-NZ" dirty="0" smtClean="0">
                <a:latin typeface="Calibri" panose="020F0502020204030204" pitchFamily="34" charset="0"/>
                <a:cs typeface="Calibri" panose="020F0502020204030204" pitchFamily="34" charset="0"/>
              </a:rPr>
              <a:t>. A straight horizontal line indicates the object is </a:t>
            </a:r>
            <a:r>
              <a:rPr lang="en-NZ" b="1" dirty="0" smtClean="0">
                <a:latin typeface="Calibri" panose="020F0502020204030204" pitchFamily="34" charset="0"/>
                <a:cs typeface="Calibri" panose="020F0502020204030204" pitchFamily="34" charset="0"/>
              </a:rPr>
              <a:t>stationary</a:t>
            </a:r>
            <a:r>
              <a:rPr lang="en-NZ" dirty="0" smtClean="0">
                <a:latin typeface="Calibri" panose="020F0502020204030204" pitchFamily="34" charset="0"/>
                <a:cs typeface="Calibri" panose="020F0502020204030204" pitchFamily="34" charset="0"/>
              </a:rPr>
              <a:t> .</a:t>
            </a:r>
          </a:p>
        </p:txBody>
      </p:sp>
      <p:sp>
        <p:nvSpPr>
          <p:cNvPr id="7" name="TextBox 6"/>
          <p:cNvSpPr txBox="1"/>
          <p:nvPr/>
        </p:nvSpPr>
        <p:spPr>
          <a:xfrm>
            <a:off x="1321603" y="1757273"/>
            <a:ext cx="4176464" cy="400110"/>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Distance verses Time graph</a:t>
            </a:r>
            <a:endParaRPr lang="en-NZ" sz="2000" b="1" dirty="0">
              <a:latin typeface="Calibri" panose="020F0502020204030204" pitchFamily="34" charset="0"/>
              <a:cs typeface="Calibri" panose="020F0502020204030204" pitchFamily="34" charset="0"/>
            </a:endParaRPr>
          </a:p>
        </p:txBody>
      </p:sp>
      <p:sp>
        <p:nvSpPr>
          <p:cNvPr id="9" name="TextBox 8"/>
          <p:cNvSpPr txBox="1"/>
          <p:nvPr/>
        </p:nvSpPr>
        <p:spPr>
          <a:xfrm>
            <a:off x="477888" y="378338"/>
            <a:ext cx="85375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18a</a:t>
            </a:r>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699254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56792"/>
            <a:ext cx="6264067" cy="454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Motion </a:t>
            </a:r>
            <a:r>
              <a:rPr lang="en-NZ" sz="2000" b="1" dirty="0"/>
              <a:t>can be represented </a:t>
            </a:r>
            <a:r>
              <a:rPr lang="en-NZ" sz="2000" b="1" dirty="0" smtClean="0"/>
              <a:t>graphically – Distance </a:t>
            </a:r>
            <a:r>
              <a:rPr lang="en-NZ" sz="2000" b="1" dirty="0" err="1" smtClean="0"/>
              <a:t>vs</a:t>
            </a:r>
            <a:r>
              <a:rPr lang="en-NZ" sz="2000" b="1" dirty="0" smtClean="0"/>
              <a:t> Time </a:t>
            </a:r>
            <a:endParaRPr lang="en-NZ" sz="2000" b="1" dirty="0"/>
          </a:p>
        </p:txBody>
      </p:sp>
      <p:sp>
        <p:nvSpPr>
          <p:cNvPr id="4" name="TextBox 3"/>
          <p:cNvSpPr txBox="1"/>
          <p:nvPr/>
        </p:nvSpPr>
        <p:spPr>
          <a:xfrm>
            <a:off x="6156176" y="1916832"/>
            <a:ext cx="2520280" cy="369331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 distance time graph can also show </a:t>
            </a:r>
            <a:r>
              <a:rPr lang="en-NZ" b="1" dirty="0" smtClean="0">
                <a:latin typeface="Calibri" panose="020F0502020204030204" pitchFamily="34" charset="0"/>
                <a:cs typeface="Calibri" panose="020F0502020204030204" pitchFamily="34" charset="0"/>
              </a:rPr>
              <a:t>acceleration</a:t>
            </a:r>
            <a:r>
              <a:rPr lang="en-NZ" dirty="0" smtClean="0">
                <a:latin typeface="Calibri" panose="020F0502020204030204" pitchFamily="34" charset="0"/>
                <a:cs typeface="Calibri" panose="020F0502020204030204" pitchFamily="34" charset="0"/>
              </a:rPr>
              <a:t> with a curved line (blue) because at each time interval the distance travelled becomes larger and larger. </a:t>
            </a:r>
          </a:p>
          <a:p>
            <a:r>
              <a:rPr lang="en-NZ" dirty="0" smtClean="0">
                <a:latin typeface="Calibri" panose="020F0502020204030204" pitchFamily="34" charset="0"/>
                <a:cs typeface="Calibri" panose="020F0502020204030204" pitchFamily="34" charset="0"/>
              </a:rPr>
              <a:t>Changes in speed are also shown with a combination of diagonal and horizontal lines (red).</a:t>
            </a:r>
            <a:endParaRPr lang="en-NZ" dirty="0">
              <a:latin typeface="Calibri" panose="020F0502020204030204" pitchFamily="34" charset="0"/>
              <a:cs typeface="Calibri" panose="020F0502020204030204" pitchFamily="34" charset="0"/>
            </a:endParaRPr>
          </a:p>
        </p:txBody>
      </p:sp>
      <p:sp>
        <p:nvSpPr>
          <p:cNvPr id="8" name="TextBox 7"/>
          <p:cNvSpPr txBox="1"/>
          <p:nvPr/>
        </p:nvSpPr>
        <p:spPr>
          <a:xfrm>
            <a:off x="1187624" y="1511849"/>
            <a:ext cx="4176464" cy="400110"/>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Distance verses Time graph</a:t>
            </a:r>
            <a:endParaRPr lang="en-NZ" sz="2000" b="1"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1" name="TextBox 10"/>
          <p:cNvSpPr txBox="1"/>
          <p:nvPr/>
        </p:nvSpPr>
        <p:spPr>
          <a:xfrm>
            <a:off x="333872" y="384750"/>
            <a:ext cx="85375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18a</a:t>
            </a:r>
          </a:p>
        </p:txBody>
      </p:sp>
    </p:spTree>
    <p:extLst>
      <p:ext uri="{BB962C8B-B14F-4D97-AF65-F5344CB8AC3E}">
        <p14:creationId xmlns:p14="http://schemas.microsoft.com/office/powerpoint/2010/main" val="29630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04800" y="1447800"/>
            <a:ext cx="8534400" cy="120032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u="sng" dirty="0">
                <a:latin typeface="Calibri" panose="020F0502020204030204" pitchFamily="34" charset="0"/>
                <a:cs typeface="Calibri" panose="020F0502020204030204" pitchFamily="34" charset="0"/>
              </a:rPr>
              <a:t>Second Law</a:t>
            </a:r>
          </a:p>
          <a:p>
            <a:pPr eaLnBrk="1" hangingPunct="1"/>
            <a:r>
              <a:rPr lang="en-US" sz="2400" dirty="0">
                <a:latin typeface="Calibri" panose="020F0502020204030204" pitchFamily="34" charset="0"/>
                <a:cs typeface="Calibri" panose="020F0502020204030204" pitchFamily="34" charset="0"/>
              </a:rPr>
              <a:t>If unbalanced forces act on an object, then the object will accelerate in the direction that the net force acts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a:off x="7604182" y="4880656"/>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8"/>
          <p:cNvSpPr txBox="1">
            <a:spLocks noChangeArrowheads="1"/>
          </p:cNvSpPr>
          <p:nvPr/>
        </p:nvSpPr>
        <p:spPr bwMode="auto">
          <a:xfrm>
            <a:off x="2472785" y="4089842"/>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Force one</a:t>
            </a:r>
          </a:p>
        </p:txBody>
      </p:sp>
      <p:sp>
        <p:nvSpPr>
          <p:cNvPr id="9" name="Text Box 9"/>
          <p:cNvSpPr txBox="1">
            <a:spLocks noChangeArrowheads="1"/>
          </p:cNvSpPr>
          <p:nvPr/>
        </p:nvSpPr>
        <p:spPr bwMode="auto">
          <a:xfrm>
            <a:off x="7592289" y="4111869"/>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Force two</a:t>
            </a:r>
          </a:p>
        </p:txBody>
      </p:sp>
      <p:sp>
        <p:nvSpPr>
          <p:cNvPr id="10" name="Text Box 10"/>
          <p:cNvSpPr txBox="1">
            <a:spLocks noChangeArrowheads="1"/>
          </p:cNvSpPr>
          <p:nvPr/>
        </p:nvSpPr>
        <p:spPr bwMode="auto">
          <a:xfrm>
            <a:off x="4513445" y="2947056"/>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Un-Balanced forces</a:t>
            </a:r>
          </a:p>
        </p:txBody>
      </p:sp>
      <p:sp>
        <p:nvSpPr>
          <p:cNvPr id="12" name="Line 12"/>
          <p:cNvSpPr>
            <a:spLocks noChangeShapeType="1"/>
          </p:cNvSpPr>
          <p:nvPr/>
        </p:nvSpPr>
        <p:spPr bwMode="auto">
          <a:xfrm flipH="1">
            <a:off x="1508944" y="4880656"/>
            <a:ext cx="2667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AutoShape 14"/>
          <p:cNvSpPr>
            <a:spLocks noChangeArrowheads="1"/>
          </p:cNvSpPr>
          <p:nvPr/>
        </p:nvSpPr>
        <p:spPr bwMode="auto">
          <a:xfrm rot="10800000">
            <a:off x="3160722" y="5796645"/>
            <a:ext cx="1676400" cy="457200"/>
          </a:xfrm>
          <a:custGeom>
            <a:avLst/>
            <a:gdLst>
              <a:gd name="T0" fmla="*/ 1257300 w 21600"/>
              <a:gd name="T1" fmla="*/ 0 h 21600"/>
              <a:gd name="T2" fmla="*/ 0 w 21600"/>
              <a:gd name="T3" fmla="*/ 228600 h 21600"/>
              <a:gd name="T4" fmla="*/ 1257300 w 21600"/>
              <a:gd name="T5" fmla="*/ 457200 h 21600"/>
              <a:gd name="T6" fmla="*/ 16764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521913"/>
              </a:gs>
              <a:gs pos="100000">
                <a:srgbClr val="B23528"/>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Text Box 15"/>
          <p:cNvSpPr txBox="1">
            <a:spLocks noChangeArrowheads="1"/>
          </p:cNvSpPr>
          <p:nvPr/>
        </p:nvSpPr>
        <p:spPr bwMode="auto">
          <a:xfrm>
            <a:off x="5096805" y="5938082"/>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Direction of acceleration</a:t>
            </a:r>
          </a:p>
        </p:txBody>
      </p:sp>
      <p:sp>
        <p:nvSpPr>
          <p:cNvPr id="19" name="TextBox 1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Newton’s Laws</a:t>
            </a:r>
            <a:endParaRPr lang="en-NZ" sz="2000" b="1" dirty="0">
              <a:latin typeface="Calibri" panose="020F0502020204030204" pitchFamily="34" charset="0"/>
            </a:endParaRPr>
          </a:p>
        </p:txBody>
      </p:sp>
      <p:pic>
        <p:nvPicPr>
          <p:cNvPr id="6146" name="Picture 2"/>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52148" b="9896"/>
          <a:stretch/>
        </p:blipFill>
        <p:spPr bwMode="auto">
          <a:xfrm>
            <a:off x="3630639" y="3966256"/>
            <a:ext cx="44589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3" name="TextBox 12"/>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sp>
        <p:nvSpPr>
          <p:cNvPr id="16" name="Oval Callout 15"/>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
        <p:nvSpPr>
          <p:cNvPr id="18" name="TextBox 17"/>
          <p:cNvSpPr txBox="1"/>
          <p:nvPr/>
        </p:nvSpPr>
        <p:spPr>
          <a:xfrm>
            <a:off x="108917" y="6051468"/>
            <a:ext cx="1960984" cy="646331"/>
          </a:xfrm>
          <a:prstGeom prst="rect">
            <a:avLst/>
          </a:prstGeom>
          <a:solidFill>
            <a:srgbClr val="FFFF00"/>
          </a:solidFill>
          <a:ln>
            <a:solidFill>
              <a:schemeClr val="tx1"/>
            </a:solidFill>
          </a:ln>
        </p:spPr>
        <p:txBody>
          <a:bodyPr wrap="square" rtlCol="0">
            <a:spAutoFit/>
          </a:bodyPr>
          <a:lstStyle/>
          <a:p>
            <a:pPr algn="ctr"/>
            <a:r>
              <a:rPr lang="en-NZ" b="1" dirty="0" smtClean="0">
                <a:latin typeface="Calibri" panose="020F0502020204030204" pitchFamily="34" charset="0"/>
              </a:rPr>
              <a:t>NOTE: </a:t>
            </a:r>
            <a:r>
              <a:rPr lang="en-NZ" dirty="0" smtClean="0">
                <a:latin typeface="Calibri" panose="020F0502020204030204" pitchFamily="34" charset="0"/>
              </a:rPr>
              <a:t>More on this in later lessons</a:t>
            </a:r>
            <a:endParaRPr lang="en-NZ" dirty="0">
              <a:latin typeface="Calibri" panose="020F0502020204030204" pitchFamily="34" charset="0"/>
            </a:endParaRPr>
          </a:p>
        </p:txBody>
      </p:sp>
    </p:spTree>
    <p:extLst>
      <p:ext uri="{BB962C8B-B14F-4D97-AF65-F5344CB8AC3E}">
        <p14:creationId xmlns:p14="http://schemas.microsoft.com/office/powerpoint/2010/main" val="24661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22222E-6 -4.07407E-6 L -0.23246 -4.07407E-6 " pathEditMode="relative" rAng="0" ptsTypes="AA">
                                      <p:cBhvr>
                                        <p:cTn id="6" dur="2000" fill="hold"/>
                                        <p:tgtEl>
                                          <p:spTgt spid="6"/>
                                        </p:tgtEl>
                                        <p:attrNameLst>
                                          <p:attrName>ppt_x</p:attrName>
                                          <p:attrName>ppt_y</p:attrName>
                                        </p:attrNameLst>
                                      </p:cBhvr>
                                      <p:rCtr x="-11632" y="0"/>
                                    </p:animMotion>
                                  </p:childTnLst>
                                </p:cTn>
                              </p:par>
                              <p:par>
                                <p:cTn id="7" presetID="0" presetClass="path" presetSubtype="0" accel="50000" decel="50000" fill="hold" grpId="0" nodeType="withEffect">
                                  <p:stCondLst>
                                    <p:cond delay="0"/>
                                  </p:stCondLst>
                                  <p:childTnLst>
                                    <p:animMotion origin="layout" path="M -1.94444E-6 2.59259E-6 L -0.11666 2.59259E-6 " pathEditMode="relative" rAng="0" ptsTypes="AA">
                                      <p:cBhvr>
                                        <p:cTn id="8" dur="2000" fill="hold"/>
                                        <p:tgtEl>
                                          <p:spTgt spid="9"/>
                                        </p:tgtEl>
                                        <p:attrNameLst>
                                          <p:attrName>ppt_x</p:attrName>
                                          <p:attrName>ppt_y</p:attrName>
                                        </p:attrNameLst>
                                      </p:cBhvr>
                                      <p:rCtr x="-5833" y="0"/>
                                    </p:animMotion>
                                  </p:childTnLst>
                                </p:cTn>
                              </p:par>
                              <p:par>
                                <p:cTn id="9" presetID="0" presetClass="path" presetSubtype="0" accel="50000" decel="50000" fill="hold" grpId="0" nodeType="withEffect">
                                  <p:stCondLst>
                                    <p:cond delay="0"/>
                                  </p:stCondLst>
                                  <p:childTnLst>
                                    <p:animMotion origin="layout" path="M 2.5E-6 -4.07407E-6 L -0.11667 -4.07407E-6 " pathEditMode="relative" rAng="0" ptsTypes="AA">
                                      <p:cBhvr>
                                        <p:cTn id="10" dur="2000" fill="hold"/>
                                        <p:tgtEl>
                                          <p:spTgt spid="12"/>
                                        </p:tgtEl>
                                        <p:attrNameLst>
                                          <p:attrName>ppt_x</p:attrName>
                                          <p:attrName>ppt_y</p:attrName>
                                        </p:attrNameLst>
                                      </p:cBhvr>
                                      <p:rCtr x="-5833" y="0"/>
                                    </p:animMotion>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1.38889E-6 -4.07407E-6 L -0.21059 0.00371 " pathEditMode="relative" rAng="0" ptsTypes="AA">
                                      <p:cBhvr>
                                        <p:cTn id="15" dur="2000" fill="hold"/>
                                        <p:tgtEl>
                                          <p:spTgt spid="6146"/>
                                        </p:tgtEl>
                                        <p:attrNameLst>
                                          <p:attrName>ppt_x</p:attrName>
                                          <p:attrName>ppt_y</p:attrName>
                                        </p:attrNameLst>
                                      </p:cBhvr>
                                      <p:rCtr x="-1053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peed/time graph from BBC Bitesiz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7" y="1949227"/>
            <a:ext cx="5360654" cy="4365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481071"/>
            <a:ext cx="4176464" cy="400110"/>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Velocity verses Time graph</a:t>
            </a:r>
            <a:endParaRPr lang="en-NZ" sz="2000" b="1" dirty="0">
              <a:latin typeface="Calibri" panose="020F0502020204030204" pitchFamily="34" charset="0"/>
              <a:cs typeface="Calibri" panose="020F0502020204030204" pitchFamily="34" charset="0"/>
            </a:endParaRPr>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Motion </a:t>
            </a:r>
            <a:r>
              <a:rPr lang="en-NZ" sz="2000" b="1" dirty="0"/>
              <a:t>can be represented </a:t>
            </a:r>
            <a:r>
              <a:rPr lang="en-NZ" sz="2000" b="1" dirty="0" smtClean="0"/>
              <a:t>graphically – Velocity </a:t>
            </a:r>
            <a:r>
              <a:rPr lang="en-NZ" sz="2000" b="1" dirty="0" err="1" smtClean="0"/>
              <a:t>vs</a:t>
            </a:r>
            <a:r>
              <a:rPr lang="en-NZ" sz="2000" b="1" dirty="0" smtClean="0"/>
              <a:t> Time </a:t>
            </a:r>
            <a:endParaRPr lang="en-NZ" sz="2000" b="1" dirty="0"/>
          </a:p>
        </p:txBody>
      </p:sp>
      <p:sp>
        <p:nvSpPr>
          <p:cNvPr id="4" name="TextBox 3"/>
          <p:cNvSpPr txBox="1"/>
          <p:nvPr/>
        </p:nvSpPr>
        <p:spPr>
          <a:xfrm>
            <a:off x="5796136" y="1876762"/>
            <a:ext cx="3168352" cy="480131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 velocity time graph can show acceleration with a diagonal line.</a:t>
            </a:r>
          </a:p>
          <a:p>
            <a:r>
              <a:rPr lang="en-NZ" dirty="0" smtClean="0">
                <a:latin typeface="Calibri" panose="020F0502020204030204" pitchFamily="34" charset="0"/>
                <a:cs typeface="Calibri" panose="020F0502020204030204" pitchFamily="34" charset="0"/>
              </a:rPr>
              <a:t>Constant velocity is shown with a straight horizontal line.</a:t>
            </a:r>
          </a:p>
          <a:p>
            <a:r>
              <a:rPr lang="en-NZ" dirty="0" smtClean="0">
                <a:latin typeface="Calibri" panose="020F0502020204030204" pitchFamily="34" charset="0"/>
                <a:cs typeface="Calibri" panose="020F0502020204030204" pitchFamily="34" charset="0"/>
              </a:rPr>
              <a:t>Values can be taken from the graphs and used to calculate acceleration. </a:t>
            </a:r>
          </a:p>
          <a:p>
            <a:r>
              <a:rPr lang="en-NZ" dirty="0" smtClean="0">
                <a:latin typeface="Calibri" panose="020F0502020204030204" pitchFamily="34" charset="0"/>
                <a:cs typeface="Calibri" panose="020F0502020204030204" pitchFamily="34" charset="0"/>
              </a:rPr>
              <a:t>The blue line shows a velocity of 10ms</a:t>
            </a:r>
            <a:r>
              <a:rPr lang="en-NZ" baseline="30000" dirty="0" smtClean="0">
                <a:latin typeface="Calibri" panose="020F0502020204030204" pitchFamily="34" charset="0"/>
                <a:cs typeface="Calibri" panose="020F0502020204030204" pitchFamily="34" charset="0"/>
              </a:rPr>
              <a:t>-1 </a:t>
            </a:r>
            <a:r>
              <a:rPr lang="en-NZ" baseline="-25000" dirty="0" smtClean="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 travelled in 2 seconds.</a:t>
            </a:r>
          </a:p>
          <a:p>
            <a:r>
              <a:rPr lang="en-NZ" dirty="0" smtClean="0">
                <a:latin typeface="Calibri" panose="020F0502020204030204" pitchFamily="34" charset="0"/>
                <a:cs typeface="Calibri" panose="020F0502020204030204" pitchFamily="34" charset="0"/>
              </a:rPr>
              <a:t>The acceleration would therefore be:</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a =  ∆v/ t</a:t>
            </a:r>
          </a:p>
          <a:p>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  =    10/2</a:t>
            </a:r>
          </a:p>
          <a:p>
            <a:r>
              <a:rPr lang="en-NZ" dirty="0" smtClean="0">
                <a:latin typeface="Calibri" panose="020F0502020204030204" pitchFamily="34" charset="0"/>
                <a:cs typeface="Calibri" panose="020F0502020204030204" pitchFamily="34" charset="0"/>
              </a:rPr>
              <a:t>a = 5ms</a:t>
            </a:r>
            <a:r>
              <a:rPr lang="en-NZ" baseline="30000" dirty="0" smtClean="0">
                <a:latin typeface="Calibri" panose="020F0502020204030204" pitchFamily="34" charset="0"/>
                <a:cs typeface="Calibri" panose="020F0502020204030204" pitchFamily="34" charset="0"/>
              </a:rPr>
              <a:t>-2</a:t>
            </a:r>
            <a:endParaRPr lang="en-NZ" baseline="30000" dirty="0">
              <a:latin typeface="Calibri" panose="020F0502020204030204" pitchFamily="34" charset="0"/>
              <a:cs typeface="Calibri" panose="020F0502020204030204" pitchFamily="34" charset="0"/>
            </a:endParaRPr>
          </a:p>
        </p:txBody>
      </p:sp>
      <p:sp>
        <p:nvSpPr>
          <p:cNvPr id="8" name="TextBox 7"/>
          <p:cNvSpPr txBox="1"/>
          <p:nvPr/>
        </p:nvSpPr>
        <p:spPr>
          <a:xfrm>
            <a:off x="467544" y="378338"/>
            <a:ext cx="792088"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18c</a:t>
            </a: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990536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33634-C35B-4CB9-8287-D9279767473E}" type="slidenum">
              <a:rPr lang="en-NZ" smtClean="0"/>
              <a:t>51</a:t>
            </a:fld>
            <a:endParaRPr lang="en-NZ"/>
          </a:p>
        </p:txBody>
      </p:sp>
      <p:sp>
        <p:nvSpPr>
          <p:cNvPr id="4" name="TextBox 3"/>
          <p:cNvSpPr txBox="1"/>
          <p:nvPr/>
        </p:nvSpPr>
        <p:spPr>
          <a:xfrm>
            <a:off x="467544" y="41730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Graphs </a:t>
            </a:r>
            <a:r>
              <a:rPr lang="en-NZ" sz="2000" b="1" dirty="0"/>
              <a:t>may be used to display </a:t>
            </a:r>
            <a:r>
              <a:rPr lang="en-NZ" sz="2000" b="1" dirty="0" smtClean="0"/>
              <a:t>motion/time relationships</a:t>
            </a:r>
            <a:endParaRPr lang="en-NZ"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99" y="906447"/>
            <a:ext cx="8207357" cy="583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8" name="TextBox 7"/>
          <p:cNvSpPr txBox="1"/>
          <p:nvPr/>
        </p:nvSpPr>
        <p:spPr>
          <a:xfrm>
            <a:off x="467544" y="328271"/>
            <a:ext cx="792088"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18c</a:t>
            </a:r>
          </a:p>
        </p:txBody>
      </p:sp>
    </p:spTree>
    <p:extLst>
      <p:ext uri="{BB962C8B-B14F-4D97-AF65-F5344CB8AC3E}">
        <p14:creationId xmlns:p14="http://schemas.microsoft.com/office/powerpoint/2010/main" val="1176264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6830" y="1618217"/>
            <a:ext cx="4176464" cy="400110"/>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Distance verses Time graph</a:t>
            </a:r>
            <a:endParaRPr lang="en-NZ" sz="2000" b="1" dirty="0">
              <a:latin typeface="Calibri" panose="020F0502020204030204" pitchFamily="34" charset="0"/>
              <a:cs typeface="Calibri" panose="020F0502020204030204" pitchFamily="34" charset="0"/>
            </a:endParaRPr>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Velocity (speed) can be calculated from a Distance-time graph</a:t>
            </a:r>
            <a:endParaRPr lang="en-NZ" sz="2000" b="1" dirty="0"/>
          </a:p>
        </p:txBody>
      </p:sp>
      <p:pic>
        <p:nvPicPr>
          <p:cNvPr id="5122" name="Picture 2" descr="http://www.excellup.com/classnine/sciencenine/ImageMotion/9_sc_motion_VelocityTimeGraph2.png"/>
          <p:cNvPicPr>
            <a:picLocks noChangeAspect="1" noChangeArrowheads="1"/>
          </p:cNvPicPr>
          <p:nvPr/>
        </p:nvPicPr>
        <p:blipFill rotWithShape="1">
          <a:blip r:embed="rId3">
            <a:extLst>
              <a:ext uri="{28A0092B-C50C-407E-A947-70E740481C1C}">
                <a14:useLocalDpi xmlns:a14="http://schemas.microsoft.com/office/drawing/2010/main" val="0"/>
              </a:ext>
            </a:extLst>
          </a:blip>
          <a:srcRect l="8063" b="5891"/>
          <a:stretch/>
        </p:blipFill>
        <p:spPr bwMode="auto">
          <a:xfrm>
            <a:off x="526153" y="1912950"/>
            <a:ext cx="5067357" cy="4005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3688" y="5733667"/>
            <a:ext cx="2304256" cy="369332"/>
          </a:xfrm>
          <a:prstGeom prst="rect">
            <a:avLst/>
          </a:prstGeom>
          <a:solidFill>
            <a:schemeClr val="bg1"/>
          </a:solidFill>
        </p:spPr>
        <p:txBody>
          <a:bodyPr wrap="square" rtlCol="0">
            <a:spAutoFit/>
          </a:bodyPr>
          <a:lstStyle/>
          <a:p>
            <a:r>
              <a:rPr lang="en-NZ" dirty="0" smtClean="0"/>
              <a:t>Time (seconds)</a:t>
            </a:r>
            <a:endParaRPr lang="en-NZ" dirty="0"/>
          </a:p>
        </p:txBody>
      </p:sp>
      <p:sp>
        <p:nvSpPr>
          <p:cNvPr id="11" name="TextBox 10"/>
          <p:cNvSpPr txBox="1"/>
          <p:nvPr/>
        </p:nvSpPr>
        <p:spPr>
          <a:xfrm rot="16200000">
            <a:off x="-551444" y="4252446"/>
            <a:ext cx="2016224" cy="369332"/>
          </a:xfrm>
          <a:prstGeom prst="rect">
            <a:avLst/>
          </a:prstGeom>
          <a:solidFill>
            <a:schemeClr val="bg1"/>
          </a:solidFill>
        </p:spPr>
        <p:txBody>
          <a:bodyPr wrap="square" rtlCol="0">
            <a:spAutoFit/>
          </a:bodyPr>
          <a:lstStyle/>
          <a:p>
            <a:r>
              <a:rPr lang="en-NZ" dirty="0" smtClean="0"/>
              <a:t>Distance (metres)</a:t>
            </a:r>
            <a:endParaRPr lang="en-NZ" dirty="0"/>
          </a:p>
        </p:txBody>
      </p:sp>
      <p:sp>
        <p:nvSpPr>
          <p:cNvPr id="4" name="TextBox 3"/>
          <p:cNvSpPr txBox="1"/>
          <p:nvPr/>
        </p:nvSpPr>
        <p:spPr>
          <a:xfrm>
            <a:off x="5165824" y="1864136"/>
            <a:ext cx="3816424" cy="480131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 distance - time graph can be used to calculate speed (velocity). The co-ordinates of a straight line in the graph are taken (for example from A to B) by projecting back to the x and y axis.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To calculate the value for time find the difference between t1 and t2 by subtracting the smallest value from the largest value. This will be your time.</a:t>
            </a:r>
          </a:p>
          <a:p>
            <a:r>
              <a:rPr lang="en-NZ" dirty="0" smtClean="0">
                <a:latin typeface="Calibri" panose="020F0502020204030204" pitchFamily="34" charset="0"/>
                <a:cs typeface="Calibri" panose="020F0502020204030204" pitchFamily="34" charset="0"/>
              </a:rPr>
              <a:t>Repeat to find distance on the y axis. This will be your distance.</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Place both values into your formula to calculate speed (velocity) </a:t>
            </a:r>
          </a:p>
          <a:p>
            <a:r>
              <a:rPr lang="en-NZ" b="1" dirty="0" smtClean="0">
                <a:latin typeface="Calibri" panose="020F0502020204030204" pitchFamily="34" charset="0"/>
                <a:cs typeface="Calibri" panose="020F0502020204030204" pitchFamily="34" charset="0"/>
              </a:rPr>
              <a:t>v =  d/ t</a:t>
            </a:r>
          </a:p>
        </p:txBody>
      </p:sp>
      <p:pic>
        <p:nvPicPr>
          <p:cNvPr id="12" name="Picture 11"/>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0" name="TextBox 9"/>
          <p:cNvSpPr txBox="1"/>
          <p:nvPr/>
        </p:nvSpPr>
        <p:spPr>
          <a:xfrm>
            <a:off x="333872" y="384750"/>
            <a:ext cx="85375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18d</a:t>
            </a:r>
          </a:p>
        </p:txBody>
      </p:sp>
    </p:spTree>
    <p:extLst>
      <p:ext uri="{BB962C8B-B14F-4D97-AF65-F5344CB8AC3E}">
        <p14:creationId xmlns:p14="http://schemas.microsoft.com/office/powerpoint/2010/main" val="1281487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http://thumb7.shutterstock.com/photos/display_pic_with_logo/244783/244783,1285242730,1.jpg"/>
          <p:cNvPicPr>
            <a:picLocks noChangeAspect="1" noChangeArrowheads="1"/>
          </p:cNvPicPr>
          <p:nvPr/>
        </p:nvPicPr>
        <p:blipFill rotWithShape="1">
          <a:blip r:embed="rId3">
            <a:clrChange>
              <a:clrFrom>
                <a:srgbClr val="FDFFFE"/>
              </a:clrFrom>
              <a:clrTo>
                <a:srgbClr val="FDFFFE">
                  <a:alpha val="0"/>
                </a:srgbClr>
              </a:clrTo>
            </a:clrChange>
            <a:lum bright="70000" contrast="-70000"/>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anose="020F0502020204030204" pitchFamily="34" charset="0"/>
              </a:rPr>
              <a:t>Distance / time graph – Describing motion</a:t>
            </a:r>
            <a:endParaRPr lang="en-NZ" sz="2000" b="1" dirty="0">
              <a:latin typeface="Calibri" panose="020F0502020204030204" pitchFamily="34" charset="0"/>
            </a:endParaRPr>
          </a:p>
        </p:txBody>
      </p:sp>
      <p:sp>
        <p:nvSpPr>
          <p:cNvPr id="2" name="TextBox 1"/>
          <p:cNvSpPr txBox="1"/>
          <p:nvPr/>
        </p:nvSpPr>
        <p:spPr>
          <a:xfrm>
            <a:off x="467544" y="1087300"/>
            <a:ext cx="8352928" cy="646331"/>
          </a:xfrm>
          <a:prstGeom prst="rect">
            <a:avLst/>
          </a:prstGeom>
          <a:noFill/>
        </p:spPr>
        <p:txBody>
          <a:bodyPr wrap="square" rtlCol="0">
            <a:spAutoFit/>
          </a:bodyPr>
          <a:lstStyle/>
          <a:p>
            <a:r>
              <a:rPr lang="en-NZ" b="1" dirty="0" smtClean="0">
                <a:latin typeface="Calibri" panose="020F0502020204030204" pitchFamily="34" charset="0"/>
              </a:rPr>
              <a:t>Q1: </a:t>
            </a:r>
            <a:r>
              <a:rPr lang="en-NZ" dirty="0" smtClean="0">
                <a:latin typeface="Calibri" panose="020F0502020204030204" pitchFamily="34" charset="0"/>
              </a:rPr>
              <a:t>The cyclists journey was plotted on the distance / time graph below. Describe the motion of the cyclist in each of sections A,B,C and D</a:t>
            </a:r>
            <a:endParaRPr lang="en-NZ" dirty="0">
              <a:latin typeface="Calibri" panose="020F0502020204030204" pitchFamily="34" charset="0"/>
            </a:endParaRPr>
          </a:p>
        </p:txBody>
      </p:sp>
      <p:pic>
        <p:nvPicPr>
          <p:cNvPr id="3" name="Picture 2"/>
          <p:cNvPicPr>
            <a:picLocks noChangeAspect="1"/>
          </p:cNvPicPr>
          <p:nvPr/>
        </p:nvPicPr>
        <p:blipFill rotWithShape="1">
          <a:blip r:embed="rId4"/>
          <a:srcRect l="29523" t="25391" r="30629" b="31297"/>
          <a:stretch/>
        </p:blipFill>
        <p:spPr>
          <a:xfrm>
            <a:off x="470247" y="1943738"/>
            <a:ext cx="5184577" cy="3168352"/>
          </a:xfrm>
          <a:prstGeom prst="rect">
            <a:avLst/>
          </a:prstGeom>
          <a:ln>
            <a:solidFill>
              <a:schemeClr val="accent1"/>
            </a:solidFill>
          </a:ln>
        </p:spPr>
      </p:pic>
      <p:sp>
        <p:nvSpPr>
          <p:cNvPr id="6" name="TextBox 5"/>
          <p:cNvSpPr txBox="1"/>
          <p:nvPr/>
        </p:nvSpPr>
        <p:spPr>
          <a:xfrm>
            <a:off x="5940152" y="1918246"/>
            <a:ext cx="3024336" cy="2862322"/>
          </a:xfrm>
          <a:prstGeom prst="rect">
            <a:avLst/>
          </a:prstGeom>
          <a:noFill/>
        </p:spPr>
        <p:txBody>
          <a:bodyPr wrap="square" rtlCol="0">
            <a:spAutoFit/>
          </a:bodyPr>
          <a:lstStyle/>
          <a:p>
            <a:r>
              <a:rPr lang="en-NZ" b="1" dirty="0">
                <a:latin typeface="Calibri" panose="020F0502020204030204" pitchFamily="34" charset="0"/>
              </a:rPr>
              <a:t>Section A: </a:t>
            </a:r>
            <a:r>
              <a:rPr lang="en-NZ" dirty="0">
                <a:latin typeface="Calibri" panose="020F0502020204030204" pitchFamily="34" charset="0"/>
              </a:rPr>
              <a:t>Increasing speed / </a:t>
            </a:r>
            <a:r>
              <a:rPr lang="en-NZ" dirty="0" smtClean="0">
                <a:latin typeface="Calibri" panose="020F0502020204030204" pitchFamily="34" charset="0"/>
              </a:rPr>
              <a:t>accelerating</a:t>
            </a:r>
          </a:p>
          <a:p>
            <a:endParaRPr lang="en-NZ" dirty="0">
              <a:latin typeface="Calibri" panose="020F0502020204030204" pitchFamily="34" charset="0"/>
            </a:endParaRPr>
          </a:p>
          <a:p>
            <a:r>
              <a:rPr lang="en-NZ" b="1" dirty="0">
                <a:latin typeface="Calibri" panose="020F0502020204030204" pitchFamily="34" charset="0"/>
              </a:rPr>
              <a:t>Section B: </a:t>
            </a:r>
            <a:r>
              <a:rPr lang="en-NZ" dirty="0">
                <a:latin typeface="Calibri" panose="020F0502020204030204" pitchFamily="34" charset="0"/>
              </a:rPr>
              <a:t>Constant </a:t>
            </a:r>
            <a:r>
              <a:rPr lang="en-NZ" dirty="0" smtClean="0">
                <a:latin typeface="Calibri" panose="020F0502020204030204" pitchFamily="34" charset="0"/>
              </a:rPr>
              <a:t>speed</a:t>
            </a:r>
          </a:p>
          <a:p>
            <a:endParaRPr lang="en-NZ" dirty="0">
              <a:latin typeface="Calibri" panose="020F0502020204030204" pitchFamily="34" charset="0"/>
            </a:endParaRPr>
          </a:p>
          <a:p>
            <a:r>
              <a:rPr lang="en-NZ" b="1" dirty="0">
                <a:latin typeface="Calibri" panose="020F0502020204030204" pitchFamily="34" charset="0"/>
              </a:rPr>
              <a:t>Section C: </a:t>
            </a:r>
            <a:r>
              <a:rPr lang="en-NZ" dirty="0">
                <a:latin typeface="Calibri" panose="020F0502020204030204" pitchFamily="34" charset="0"/>
              </a:rPr>
              <a:t>Decreasing speed, </a:t>
            </a:r>
            <a:r>
              <a:rPr lang="en-NZ" dirty="0" smtClean="0">
                <a:latin typeface="Calibri" panose="020F0502020204030204" pitchFamily="34" charset="0"/>
              </a:rPr>
              <a:t>decelerating</a:t>
            </a:r>
          </a:p>
          <a:p>
            <a:endParaRPr lang="en-NZ" dirty="0">
              <a:latin typeface="Calibri" panose="020F0502020204030204" pitchFamily="34" charset="0"/>
            </a:endParaRPr>
          </a:p>
          <a:p>
            <a:r>
              <a:rPr lang="en-NZ" b="1" dirty="0">
                <a:latin typeface="Calibri" panose="020F0502020204030204" pitchFamily="34" charset="0"/>
              </a:rPr>
              <a:t>Section D: </a:t>
            </a:r>
            <a:r>
              <a:rPr lang="en-NZ" dirty="0">
                <a:latin typeface="Calibri" panose="020F0502020204030204" pitchFamily="34" charset="0"/>
              </a:rPr>
              <a:t>Stopped / stationary</a:t>
            </a:r>
          </a:p>
        </p:txBody>
      </p:sp>
      <p:sp>
        <p:nvSpPr>
          <p:cNvPr id="8" name="TextBox 7"/>
          <p:cNvSpPr txBox="1"/>
          <p:nvPr/>
        </p:nvSpPr>
        <p:spPr>
          <a:xfrm>
            <a:off x="395536" y="5188657"/>
            <a:ext cx="2736304" cy="1477328"/>
          </a:xfrm>
          <a:prstGeom prst="rect">
            <a:avLst/>
          </a:prstGeom>
          <a:noFill/>
        </p:spPr>
        <p:txBody>
          <a:bodyPr wrap="square" rtlCol="0">
            <a:spAutoFit/>
          </a:bodyPr>
          <a:lstStyle/>
          <a:p>
            <a:r>
              <a:rPr lang="en-NZ" b="1" dirty="0" smtClean="0">
                <a:latin typeface="Calibri" panose="020F0502020204030204" pitchFamily="34" charset="0"/>
              </a:rPr>
              <a:t>Q2: </a:t>
            </a:r>
            <a:r>
              <a:rPr lang="en-NZ" dirty="0" smtClean="0">
                <a:latin typeface="Calibri" panose="020F0502020204030204" pitchFamily="34" charset="0"/>
              </a:rPr>
              <a:t>Calculate the cyclists speed during section B.</a:t>
            </a:r>
          </a:p>
          <a:p>
            <a:r>
              <a:rPr lang="en-NZ" i="1" dirty="0" smtClean="0">
                <a:latin typeface="Calibri" panose="020F0502020204030204" pitchFamily="34" charset="0"/>
              </a:rPr>
              <a:t>v </a:t>
            </a:r>
            <a:r>
              <a:rPr lang="en-NZ" dirty="0">
                <a:latin typeface="Calibri" panose="020F0502020204030204" pitchFamily="34" charset="0"/>
              </a:rPr>
              <a:t>= </a:t>
            </a:r>
            <a:r>
              <a:rPr lang="en-NZ" i="1" dirty="0" smtClean="0">
                <a:latin typeface="Calibri" panose="020F0502020204030204" pitchFamily="34" charset="0"/>
              </a:rPr>
              <a:t>d / t</a:t>
            </a:r>
            <a:endParaRPr lang="en-NZ" i="1" dirty="0">
              <a:latin typeface="Calibri" panose="020F0502020204030204" pitchFamily="34" charset="0"/>
            </a:endParaRPr>
          </a:p>
          <a:p>
            <a:r>
              <a:rPr lang="en-NZ" dirty="0">
                <a:latin typeface="Calibri" panose="020F0502020204030204" pitchFamily="34" charset="0"/>
              </a:rPr>
              <a:t>= </a:t>
            </a:r>
            <a:r>
              <a:rPr lang="en-NZ" dirty="0" smtClean="0">
                <a:latin typeface="Calibri" panose="020F0502020204030204" pitchFamily="34" charset="0"/>
              </a:rPr>
              <a:t>10 / 5</a:t>
            </a:r>
            <a:endParaRPr lang="en-NZ" dirty="0">
              <a:latin typeface="Calibri" panose="020F0502020204030204" pitchFamily="34" charset="0"/>
            </a:endParaRPr>
          </a:p>
          <a:p>
            <a:r>
              <a:rPr lang="en-NZ" dirty="0">
                <a:latin typeface="Calibri" panose="020F0502020204030204" pitchFamily="34" charset="0"/>
              </a:rPr>
              <a:t>= 2 </a:t>
            </a:r>
            <a:r>
              <a:rPr lang="en-NZ" dirty="0" smtClean="0">
                <a:latin typeface="Calibri" panose="020F0502020204030204" pitchFamily="34" charset="0"/>
              </a:rPr>
              <a:t>ms</a:t>
            </a:r>
            <a:r>
              <a:rPr lang="en-NZ" baseline="30000" dirty="0" smtClean="0">
                <a:latin typeface="Calibri" panose="020F0502020204030204" pitchFamily="34" charset="0"/>
              </a:rPr>
              <a:t>-1</a:t>
            </a:r>
            <a:endParaRPr lang="en-NZ" baseline="30000" dirty="0">
              <a:latin typeface="Calibri" panose="020F0502020204030204" pitchFamily="34" charset="0"/>
            </a:endParaRPr>
          </a:p>
        </p:txBody>
      </p:sp>
      <p:sp>
        <p:nvSpPr>
          <p:cNvPr id="9" name="TextBox 8"/>
          <p:cNvSpPr txBox="1"/>
          <p:nvPr/>
        </p:nvSpPr>
        <p:spPr>
          <a:xfrm>
            <a:off x="3851920" y="5194943"/>
            <a:ext cx="4824536" cy="1200329"/>
          </a:xfrm>
          <a:prstGeom prst="rect">
            <a:avLst/>
          </a:prstGeom>
          <a:noFill/>
        </p:spPr>
        <p:txBody>
          <a:bodyPr wrap="square" rtlCol="0">
            <a:spAutoFit/>
          </a:bodyPr>
          <a:lstStyle/>
          <a:p>
            <a:r>
              <a:rPr lang="en-NZ" b="1" dirty="0" smtClean="0">
                <a:latin typeface="Calibri" panose="020F0502020204030204" pitchFamily="34" charset="0"/>
              </a:rPr>
              <a:t>Q3: </a:t>
            </a:r>
            <a:r>
              <a:rPr lang="en-NZ" dirty="0" smtClean="0">
                <a:latin typeface="Calibri" panose="020F0502020204030204" pitchFamily="34" charset="0"/>
              </a:rPr>
              <a:t>what is the total distance covered from 5 to 15seconds?</a:t>
            </a:r>
          </a:p>
          <a:p>
            <a:r>
              <a:rPr lang="en-NZ" i="1" dirty="0" smtClean="0">
                <a:latin typeface="Calibri" panose="020F0502020204030204" pitchFamily="34" charset="0"/>
              </a:rPr>
              <a:t>19m – 5m</a:t>
            </a:r>
          </a:p>
          <a:p>
            <a:r>
              <a:rPr lang="en-NZ" i="1" dirty="0" smtClean="0">
                <a:latin typeface="Calibri" panose="020F0502020204030204" pitchFamily="34" charset="0"/>
              </a:rPr>
              <a:t>= 14m in distance covered</a:t>
            </a:r>
            <a:endParaRPr lang="en-NZ" dirty="0">
              <a:latin typeface="Calibri" panose="020F0502020204030204" pitchFamily="34" charset="0"/>
            </a:endParaRPr>
          </a:p>
        </p:txBody>
      </p:sp>
      <p:sp>
        <p:nvSpPr>
          <p:cNvPr id="5" name="Oval Callout 4"/>
          <p:cNvSpPr/>
          <p:nvPr/>
        </p:nvSpPr>
        <p:spPr>
          <a:xfrm rot="3128213">
            <a:off x="1456954" y="5787260"/>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1691680" y="5877272"/>
            <a:ext cx="720080" cy="830997"/>
          </a:xfrm>
          <a:prstGeom prst="rect">
            <a:avLst/>
          </a:prstGeom>
          <a:noFill/>
        </p:spPr>
        <p:txBody>
          <a:bodyPr wrap="square" rtlCol="0">
            <a:spAutoFit/>
          </a:bodyPr>
          <a:lstStyle/>
          <a:p>
            <a:r>
              <a:rPr lang="en-NZ" sz="1600" dirty="0" smtClean="0">
                <a:latin typeface="Calibri" panose="020F0502020204030204" pitchFamily="34" charset="0"/>
              </a:rPr>
              <a:t>Don’t forget units</a:t>
            </a:r>
            <a:endParaRPr lang="en-NZ" sz="1600" dirty="0">
              <a:latin typeface="Calibri" panose="020F0502020204030204" pitchFamily="34" charset="0"/>
            </a:endParaRPr>
          </a:p>
        </p:txBody>
      </p:sp>
      <p:sp>
        <p:nvSpPr>
          <p:cNvPr id="10" name="TextBox 9"/>
          <p:cNvSpPr txBox="1"/>
          <p:nvPr/>
        </p:nvSpPr>
        <p:spPr>
          <a:xfrm>
            <a:off x="333872" y="384750"/>
            <a:ext cx="85375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18d</a:t>
            </a:r>
          </a:p>
        </p:txBody>
      </p:sp>
    </p:spTree>
    <p:extLst>
      <p:ext uri="{BB962C8B-B14F-4D97-AF65-F5344CB8AC3E}">
        <p14:creationId xmlns:p14="http://schemas.microsoft.com/office/powerpoint/2010/main" val="2942305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thumb7.shutterstock.com/photos/display_pic_with_logo/244783/244783,1285242730,1.jpg"/>
          <p:cNvPicPr>
            <a:picLocks noChangeAspect="1" noChangeArrowheads="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Acceleration can </a:t>
            </a:r>
            <a:r>
              <a:rPr lang="en-NZ" sz="2000" b="1" dirty="0"/>
              <a:t>be calculated from a </a:t>
            </a:r>
            <a:r>
              <a:rPr lang="en-NZ" sz="2000" b="1" dirty="0" smtClean="0"/>
              <a:t>speed-time </a:t>
            </a:r>
            <a:r>
              <a:rPr lang="en-NZ" sz="2000" b="1" dirty="0"/>
              <a:t>graph</a:t>
            </a:r>
          </a:p>
        </p:txBody>
      </p:sp>
      <p:sp>
        <p:nvSpPr>
          <p:cNvPr id="10" name="TextBox 9"/>
          <p:cNvSpPr txBox="1"/>
          <p:nvPr/>
        </p:nvSpPr>
        <p:spPr>
          <a:xfrm>
            <a:off x="333872" y="384750"/>
            <a:ext cx="853752"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18d</a:t>
            </a:r>
          </a:p>
        </p:txBody>
      </p:sp>
      <p:sp>
        <p:nvSpPr>
          <p:cNvPr id="6" name="Round Diagonal Corner Rectangle 5"/>
          <p:cNvSpPr/>
          <p:nvPr/>
        </p:nvSpPr>
        <p:spPr>
          <a:xfrm>
            <a:off x="5551" y="4535746"/>
            <a:ext cx="2662595" cy="2322254"/>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221575" y="4993593"/>
            <a:ext cx="2213610" cy="646331"/>
          </a:xfrm>
          <a:prstGeom prst="rect">
            <a:avLst/>
          </a:prstGeom>
          <a:solidFill>
            <a:schemeClr val="bg1"/>
          </a:solidFill>
          <a:ln>
            <a:solidFill>
              <a:schemeClr val="tx1"/>
            </a:solidFill>
          </a:ln>
        </p:spPr>
        <p:txBody>
          <a:bodyPr wrap="square" rtlCol="0">
            <a:spAutoFit/>
          </a:bodyPr>
          <a:lstStyle/>
          <a:p>
            <a:r>
              <a:rPr lang="en-NZ" sz="3600" dirty="0" err="1" smtClean="0">
                <a:latin typeface="Calibri" panose="020F0502020204030204" pitchFamily="34" charset="0"/>
              </a:rPr>
              <a:t>a</a:t>
            </a:r>
            <a:r>
              <a:rPr lang="en-NZ" sz="3600" baseline="-25000" dirty="0" err="1" smtClean="0">
                <a:latin typeface="Calibri" panose="020F0502020204030204" pitchFamily="34" charset="0"/>
              </a:rPr>
              <a:t>ave</a:t>
            </a:r>
            <a:r>
              <a:rPr lang="en-NZ" sz="3600" dirty="0" smtClean="0">
                <a:latin typeface="Calibri" panose="020F0502020204030204" pitchFamily="34" charset="0"/>
              </a:rPr>
              <a:t>=∆v/∆t</a:t>
            </a:r>
            <a:endParaRPr lang="en-NZ" sz="3600" dirty="0">
              <a:latin typeface="Calibri" panose="020F0502020204030204" pitchFamily="34" charset="0"/>
            </a:endParaRPr>
          </a:p>
        </p:txBody>
      </p:sp>
      <p:sp>
        <p:nvSpPr>
          <p:cNvPr id="8" name="TextBox 7"/>
          <p:cNvSpPr txBox="1"/>
          <p:nvPr/>
        </p:nvSpPr>
        <p:spPr>
          <a:xfrm>
            <a:off x="221575" y="5787297"/>
            <a:ext cx="2250886" cy="923330"/>
          </a:xfrm>
          <a:prstGeom prst="rect">
            <a:avLst/>
          </a:prstGeom>
          <a:noFill/>
        </p:spPr>
        <p:txBody>
          <a:bodyPr wrap="square" rtlCol="0">
            <a:spAutoFit/>
          </a:bodyPr>
          <a:lstStyle/>
          <a:p>
            <a:r>
              <a:rPr lang="en-NZ" dirty="0" smtClean="0">
                <a:latin typeface="Calibri" panose="020F0502020204030204" pitchFamily="34" charset="0"/>
              </a:rPr>
              <a:t>a = acceleration (ms</a:t>
            </a:r>
            <a:r>
              <a:rPr lang="en-NZ" baseline="30000" dirty="0" smtClean="0">
                <a:latin typeface="Calibri" panose="020F0502020204030204" pitchFamily="34" charset="0"/>
              </a:rPr>
              <a:t>-2</a:t>
            </a:r>
            <a:r>
              <a:rPr lang="en-NZ" dirty="0" smtClean="0">
                <a:latin typeface="Calibri" panose="020F0502020204030204" pitchFamily="34" charset="0"/>
              </a:rPr>
              <a:t>)</a:t>
            </a:r>
          </a:p>
          <a:p>
            <a:r>
              <a:rPr lang="en-NZ" dirty="0" smtClean="0">
                <a:latin typeface="Calibri" panose="020F0502020204030204" pitchFamily="34" charset="0"/>
              </a:rPr>
              <a:t>v = velocity (ms</a:t>
            </a:r>
            <a:r>
              <a:rPr lang="en-NZ" baseline="30000" dirty="0" smtClean="0">
                <a:latin typeface="Calibri" panose="020F0502020204030204" pitchFamily="34" charset="0"/>
              </a:rPr>
              <a:t>-1</a:t>
            </a:r>
            <a:r>
              <a:rPr lang="en-NZ" dirty="0" smtClean="0">
                <a:latin typeface="Calibri" panose="020F0502020204030204" pitchFamily="34" charset="0"/>
              </a:rPr>
              <a:t>)</a:t>
            </a:r>
          </a:p>
          <a:p>
            <a:r>
              <a:rPr lang="en-NZ" dirty="0" smtClean="0">
                <a:latin typeface="Calibri" panose="020F0502020204030204" pitchFamily="34" charset="0"/>
              </a:rPr>
              <a:t>t = time (s)</a:t>
            </a:r>
            <a:endParaRPr lang="en-NZ" dirty="0">
              <a:latin typeface="Calibri" panose="020F0502020204030204" pitchFamily="34" charset="0"/>
            </a:endParaRPr>
          </a:p>
        </p:txBody>
      </p:sp>
      <p:pic>
        <p:nvPicPr>
          <p:cNvPr id="6146" name="Picture 2" descr="http://www.hk-phy.org/contextual/mechanics/kin/motion_graph/5-05.gif"/>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76" t="3534" r="1429" b="3479"/>
          <a:stretch/>
        </p:blipFill>
        <p:spPr bwMode="auto">
          <a:xfrm>
            <a:off x="971600" y="1714535"/>
            <a:ext cx="7416824"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4417034"/>
            <a:ext cx="5904656" cy="923330"/>
          </a:xfrm>
          <a:prstGeom prst="rect">
            <a:avLst/>
          </a:prstGeom>
          <a:noFill/>
        </p:spPr>
        <p:txBody>
          <a:bodyPr wrap="square" rtlCol="0">
            <a:spAutoFit/>
          </a:bodyPr>
          <a:lstStyle/>
          <a:p>
            <a:r>
              <a:rPr lang="en-NZ" dirty="0" smtClean="0">
                <a:latin typeface="Calibri" panose="020F0502020204030204" pitchFamily="34" charset="0"/>
              </a:rPr>
              <a:t>Use the start and finish points of the time and the velocity to work out the total change. </a:t>
            </a:r>
          </a:p>
          <a:p>
            <a:r>
              <a:rPr lang="en-NZ" dirty="0" smtClean="0">
                <a:latin typeface="Calibri" panose="020F0502020204030204" pitchFamily="34" charset="0"/>
              </a:rPr>
              <a:t>If the time starts from 0 use that as your start point. </a:t>
            </a:r>
          </a:p>
        </p:txBody>
      </p:sp>
      <p:sp>
        <p:nvSpPr>
          <p:cNvPr id="3" name="TextBox 2"/>
          <p:cNvSpPr txBox="1"/>
          <p:nvPr/>
        </p:nvSpPr>
        <p:spPr>
          <a:xfrm>
            <a:off x="3239852" y="5819909"/>
            <a:ext cx="5544616" cy="923330"/>
          </a:xfrm>
          <a:prstGeom prst="rect">
            <a:avLst/>
          </a:prstGeom>
          <a:solidFill>
            <a:srgbClr val="FFFF00"/>
          </a:solidFill>
          <a:ln>
            <a:solidFill>
              <a:schemeClr val="tx1"/>
            </a:solidFill>
          </a:ln>
        </p:spPr>
        <p:txBody>
          <a:bodyPr wrap="square" rtlCol="0">
            <a:spAutoFit/>
          </a:bodyPr>
          <a:lstStyle/>
          <a:p>
            <a:r>
              <a:rPr lang="en-NZ" b="1" dirty="0">
                <a:latin typeface="Calibri" panose="020F0502020204030204" pitchFamily="34" charset="0"/>
              </a:rPr>
              <a:t>Remember: </a:t>
            </a:r>
            <a:r>
              <a:rPr lang="en-NZ" dirty="0">
                <a:latin typeface="Calibri" panose="020F0502020204030204" pitchFamily="34" charset="0"/>
              </a:rPr>
              <a:t>that ∆ means change in. </a:t>
            </a:r>
          </a:p>
          <a:p>
            <a:r>
              <a:rPr lang="en-NZ" dirty="0" smtClean="0">
                <a:latin typeface="Calibri" panose="020F0502020204030204" pitchFamily="34" charset="0"/>
              </a:rPr>
              <a:t>The line must be straight in order to calculate acceleration </a:t>
            </a:r>
            <a:endParaRPr lang="en-NZ" dirty="0">
              <a:latin typeface="Calibri" panose="020F0502020204030204" pitchFamily="34" charset="0"/>
            </a:endParaRPr>
          </a:p>
        </p:txBody>
      </p:sp>
    </p:spTree>
    <p:extLst>
      <p:ext uri="{BB962C8B-B14F-4D97-AF65-F5344CB8AC3E}">
        <p14:creationId xmlns:p14="http://schemas.microsoft.com/office/powerpoint/2010/main" val="3410327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78242"/>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                  Distances </a:t>
            </a:r>
            <a:r>
              <a:rPr lang="en-NZ" sz="2000" b="1" dirty="0"/>
              <a:t>travelled can be </a:t>
            </a:r>
            <a:r>
              <a:rPr lang="en-NZ" sz="2000" b="1" dirty="0" smtClean="0"/>
              <a:t>calculated </a:t>
            </a:r>
            <a:r>
              <a:rPr lang="en-NZ" sz="2000" b="1" dirty="0"/>
              <a:t>from the area under a </a:t>
            </a:r>
            <a:r>
              <a:rPr lang="en-NZ" sz="2000" b="1" dirty="0" smtClean="0"/>
              <a:t>velocity-time </a:t>
            </a:r>
            <a:r>
              <a:rPr lang="en-NZ" sz="2000" b="1" dirty="0"/>
              <a:t>graph</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38" b="12456"/>
          <a:stretch/>
        </p:blipFill>
        <p:spPr bwMode="auto">
          <a:xfrm>
            <a:off x="-6491" y="2830286"/>
            <a:ext cx="6072510" cy="34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264" y="2092786"/>
            <a:ext cx="4176464" cy="400110"/>
          </a:xfrm>
          <a:prstGeom prst="rect">
            <a:avLst/>
          </a:prstGeom>
          <a:noFill/>
        </p:spPr>
        <p:txBody>
          <a:bodyPr wrap="square" rtlCol="0">
            <a:spAutoFit/>
          </a:bodyPr>
          <a:lstStyle/>
          <a:p>
            <a:r>
              <a:rPr lang="en-NZ" sz="2000" b="1" dirty="0" smtClean="0">
                <a:latin typeface="Calibri" panose="020F0502020204030204" pitchFamily="34" charset="0"/>
                <a:cs typeface="Calibri" panose="020F0502020204030204" pitchFamily="34" charset="0"/>
              </a:rPr>
              <a:t>Velocity verses Time graph</a:t>
            </a:r>
            <a:endParaRPr lang="en-NZ" sz="2000" b="1" dirty="0">
              <a:latin typeface="Calibri" panose="020F0502020204030204" pitchFamily="34" charset="0"/>
              <a:cs typeface="Calibri" panose="020F0502020204030204" pitchFamily="34" charset="0"/>
            </a:endParaRPr>
          </a:p>
        </p:txBody>
      </p:sp>
      <p:sp>
        <p:nvSpPr>
          <p:cNvPr id="5" name="TextBox 4"/>
          <p:cNvSpPr txBox="1"/>
          <p:nvPr/>
        </p:nvSpPr>
        <p:spPr>
          <a:xfrm>
            <a:off x="467544" y="2557475"/>
            <a:ext cx="1224136" cy="307777"/>
          </a:xfrm>
          <a:prstGeom prst="rect">
            <a:avLst/>
          </a:prstGeom>
          <a:noFill/>
        </p:spPr>
        <p:txBody>
          <a:bodyPr wrap="square" rtlCol="0">
            <a:spAutoFit/>
          </a:bodyPr>
          <a:lstStyle/>
          <a:p>
            <a:r>
              <a:rPr lang="en-NZ" sz="1400" b="1" dirty="0" smtClean="0">
                <a:solidFill>
                  <a:srgbClr val="0070C0"/>
                </a:solidFill>
              </a:rPr>
              <a:t>velocity</a:t>
            </a:r>
            <a:endParaRPr lang="en-NZ" sz="1400" b="1" dirty="0">
              <a:solidFill>
                <a:srgbClr val="0070C0"/>
              </a:solidFill>
            </a:endParaRPr>
          </a:p>
        </p:txBody>
      </p:sp>
      <p:sp>
        <p:nvSpPr>
          <p:cNvPr id="6" name="TextBox 5"/>
          <p:cNvSpPr txBox="1"/>
          <p:nvPr/>
        </p:nvSpPr>
        <p:spPr>
          <a:xfrm>
            <a:off x="5292080" y="1906510"/>
            <a:ext cx="3681716" cy="3139321"/>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The total distance can be calculated from a velocity time graph by calculating the area under the graph. </a:t>
            </a:r>
          </a:p>
          <a:p>
            <a:r>
              <a:rPr lang="en-NZ" dirty="0" smtClean="0">
                <a:latin typeface="Calibri" panose="020F0502020204030204" pitchFamily="34" charset="0"/>
                <a:cs typeface="Calibri" panose="020F0502020204030204" pitchFamily="34" charset="0"/>
              </a:rPr>
              <a:t>Work out the area of each triangle (1/2 height x width) and add to the area of the rectangle (height x width)</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For example:</a:t>
            </a:r>
          </a:p>
          <a:p>
            <a:r>
              <a:rPr lang="en-NZ" dirty="0" smtClean="0">
                <a:latin typeface="Calibri" panose="020F0502020204030204" pitchFamily="34" charset="0"/>
                <a:cs typeface="Calibri" panose="020F0502020204030204" pitchFamily="34" charset="0"/>
              </a:rPr>
              <a:t>d = (½ 8 x 6) + (1/2 8 x 4) + (8 x 12)</a:t>
            </a:r>
          </a:p>
          <a:p>
            <a:r>
              <a:rPr lang="en-NZ" dirty="0" smtClean="0">
                <a:latin typeface="Calibri" panose="020F0502020204030204" pitchFamily="34" charset="0"/>
                <a:cs typeface="Calibri" panose="020F0502020204030204" pitchFamily="34" charset="0"/>
              </a:rPr>
              <a:t>d =  24 + 16 + 96</a:t>
            </a:r>
          </a:p>
          <a:p>
            <a:r>
              <a:rPr lang="en-NZ" dirty="0" smtClean="0">
                <a:latin typeface="Calibri" panose="020F0502020204030204" pitchFamily="34" charset="0"/>
                <a:cs typeface="Calibri" panose="020F0502020204030204" pitchFamily="34" charset="0"/>
              </a:rPr>
              <a:t>d = 136seconds</a:t>
            </a:r>
            <a:endParaRPr lang="en-NZ"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2" name="Oval Callout 11"/>
          <p:cNvSpPr/>
          <p:nvPr/>
        </p:nvSpPr>
        <p:spPr>
          <a:xfrm>
            <a:off x="8030177" y="831025"/>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186942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2"/>
          <p:cNvSpPr>
            <a:spLocks noChangeArrowheads="1"/>
          </p:cNvSpPr>
          <p:nvPr/>
        </p:nvSpPr>
        <p:spPr bwMode="auto">
          <a:xfrm rot="20896230">
            <a:off x="5638800" y="5562600"/>
            <a:ext cx="152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5" name="Rectangle 21"/>
          <p:cNvSpPr>
            <a:spLocks noChangeArrowheads="1"/>
          </p:cNvSpPr>
          <p:nvPr/>
        </p:nvSpPr>
        <p:spPr bwMode="auto">
          <a:xfrm rot="734671">
            <a:off x="5257800" y="5562600"/>
            <a:ext cx="152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6" name="Rectangle 19"/>
          <p:cNvSpPr>
            <a:spLocks noChangeArrowheads="1"/>
          </p:cNvSpPr>
          <p:nvPr/>
        </p:nvSpPr>
        <p:spPr bwMode="auto">
          <a:xfrm rot="1618370" flipH="1">
            <a:off x="5106988" y="4586288"/>
            <a:ext cx="125412" cy="795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Text Box 5"/>
          <p:cNvSpPr txBox="1">
            <a:spLocks noChangeArrowheads="1"/>
          </p:cNvSpPr>
          <p:nvPr/>
        </p:nvSpPr>
        <p:spPr bwMode="auto">
          <a:xfrm>
            <a:off x="304800" y="1600200"/>
            <a:ext cx="8534400" cy="120032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u="sng" dirty="0">
                <a:latin typeface="Calibri" panose="020F0502020204030204" pitchFamily="34" charset="0"/>
                <a:cs typeface="Calibri" panose="020F0502020204030204" pitchFamily="34" charset="0"/>
              </a:rPr>
              <a:t>Third Law</a:t>
            </a:r>
          </a:p>
          <a:p>
            <a:pPr eaLnBrk="1" hangingPunct="1"/>
            <a:r>
              <a:rPr lang="en-US" sz="2400" dirty="0">
                <a:latin typeface="Calibri" panose="020F0502020204030204" pitchFamily="34" charset="0"/>
                <a:cs typeface="Calibri" panose="020F0502020204030204" pitchFamily="34" charset="0"/>
              </a:rPr>
              <a:t>When a force acts on an object, an equal and opposite reaction force occurs. This is called </a:t>
            </a:r>
            <a:r>
              <a:rPr lang="en-US" sz="2400" dirty="0" smtClean="0">
                <a:latin typeface="Calibri" panose="020F0502020204030204" pitchFamily="34" charset="0"/>
                <a:cs typeface="Calibri" panose="020F0502020204030204" pitchFamily="34" charset="0"/>
              </a:rPr>
              <a:t>action-reaction.</a:t>
            </a:r>
            <a:endParaRPr 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1676400" y="4953000"/>
            <a:ext cx="1600200" cy="1371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Text Box 9"/>
          <p:cNvSpPr txBox="1">
            <a:spLocks noChangeArrowheads="1"/>
          </p:cNvSpPr>
          <p:nvPr/>
        </p:nvSpPr>
        <p:spPr bwMode="auto">
          <a:xfrm>
            <a:off x="3048000" y="4419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Action force</a:t>
            </a:r>
          </a:p>
        </p:txBody>
      </p:sp>
      <p:sp>
        <p:nvSpPr>
          <p:cNvPr id="10" name="Text Box 10"/>
          <p:cNvSpPr txBox="1">
            <a:spLocks noChangeArrowheads="1"/>
          </p:cNvSpPr>
          <p:nvPr/>
        </p:nvSpPr>
        <p:spPr bwMode="auto">
          <a:xfrm>
            <a:off x="3581400" y="5791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Reaction force</a:t>
            </a:r>
          </a:p>
        </p:txBody>
      </p:sp>
      <p:sp>
        <p:nvSpPr>
          <p:cNvPr id="11" name="AutoShape 17"/>
          <p:cNvSpPr>
            <a:spLocks noChangeArrowheads="1"/>
          </p:cNvSpPr>
          <p:nvPr/>
        </p:nvSpPr>
        <p:spPr bwMode="auto">
          <a:xfrm>
            <a:off x="5257800" y="4572000"/>
            <a:ext cx="609600" cy="1066800"/>
          </a:xfrm>
          <a:prstGeom prst="flowChartAlternateProcess">
            <a:avLst/>
          </a:prstGeom>
          <a:solidFill>
            <a:srgbClr val="B2352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Oval 18"/>
          <p:cNvSpPr>
            <a:spLocks noChangeArrowheads="1"/>
          </p:cNvSpPr>
          <p:nvPr/>
        </p:nvSpPr>
        <p:spPr bwMode="auto">
          <a:xfrm>
            <a:off x="5334000" y="4114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Rectangle 20"/>
          <p:cNvSpPr>
            <a:spLocks noChangeArrowheads="1"/>
          </p:cNvSpPr>
          <p:nvPr/>
        </p:nvSpPr>
        <p:spPr bwMode="auto">
          <a:xfrm rot="2423361">
            <a:off x="5334000" y="4648200"/>
            <a:ext cx="1524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Line 23"/>
          <p:cNvSpPr>
            <a:spLocks noChangeShapeType="1"/>
          </p:cNvSpPr>
          <p:nvPr/>
        </p:nvSpPr>
        <p:spPr bwMode="auto">
          <a:xfrm flipH="1">
            <a:off x="3200400" y="5334000"/>
            <a:ext cx="1828800" cy="304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Line 24"/>
          <p:cNvSpPr>
            <a:spLocks noChangeShapeType="1"/>
          </p:cNvSpPr>
          <p:nvPr/>
        </p:nvSpPr>
        <p:spPr bwMode="auto">
          <a:xfrm>
            <a:off x="1676400" y="5638800"/>
            <a:ext cx="1600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Line 25"/>
          <p:cNvSpPr>
            <a:spLocks noChangeShapeType="1"/>
          </p:cNvSpPr>
          <p:nvPr/>
        </p:nvSpPr>
        <p:spPr bwMode="auto">
          <a:xfrm flipH="1">
            <a:off x="4038600" y="5486400"/>
            <a:ext cx="11430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7" name="Line 26"/>
          <p:cNvSpPr>
            <a:spLocks noChangeShapeType="1"/>
          </p:cNvSpPr>
          <p:nvPr/>
        </p:nvSpPr>
        <p:spPr bwMode="auto">
          <a:xfrm flipV="1">
            <a:off x="3276600" y="4953000"/>
            <a:ext cx="9906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 name="TextBox 21"/>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Newton’s Laws</a:t>
            </a:r>
            <a:endParaRPr lang="en-NZ" sz="2000" b="1" dirty="0"/>
          </a:p>
        </p:txBody>
      </p:sp>
      <p:sp>
        <p:nvSpPr>
          <p:cNvPr id="23" name="TextBox 22"/>
          <p:cNvSpPr txBox="1"/>
          <p:nvPr/>
        </p:nvSpPr>
        <p:spPr>
          <a:xfrm>
            <a:off x="162744" y="384750"/>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pic>
        <p:nvPicPr>
          <p:cNvPr id="24" name="Picture 23"/>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19" name="Oval Callout 18"/>
          <p:cNvSpPr/>
          <p:nvPr/>
        </p:nvSpPr>
        <p:spPr>
          <a:xfrm>
            <a:off x="7992276" y="275036"/>
            <a:ext cx="1030310" cy="602157"/>
          </a:xfrm>
          <a:prstGeom prst="wedgeEllipseCallout">
            <a:avLst/>
          </a:prstGeom>
          <a:solidFill>
            <a:srgbClr val="73E9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Extra for experts</a:t>
            </a:r>
            <a:endParaRPr lang="en-NZ" sz="1200" b="1" dirty="0">
              <a:solidFill>
                <a:schemeClr val="tx1"/>
              </a:solidFill>
            </a:endParaRPr>
          </a:p>
        </p:txBody>
      </p:sp>
    </p:spTree>
    <p:extLst>
      <p:ext uri="{BB962C8B-B14F-4D97-AF65-F5344CB8AC3E}">
        <p14:creationId xmlns:p14="http://schemas.microsoft.com/office/powerpoint/2010/main" val="408360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msknapik.weebly.com/uploads/1/4/2/8/14280798/4075714_orig.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188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humb7.shutterstock.com/photos/display_pic_with_logo/244783/244783,1285242730,1.jpg"/>
          <p:cNvPicPr>
            <a:picLocks noChangeAspect="1" noChangeArrowheads="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453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305800" y="6492875"/>
            <a:ext cx="1161826" cy="365125"/>
          </a:xfrm>
        </p:spPr>
        <p:txBody>
          <a:bodyPr/>
          <a:lstStyle/>
          <a:p>
            <a:pPr>
              <a:defRPr/>
            </a:pPr>
            <a:fld id="{B5FBF8A4-3DBC-4080-92E8-691621FE3F2C}" type="slidenum">
              <a:rPr lang="en-US" smtClean="0"/>
              <a:pPr>
                <a:defRPr/>
              </a:pPr>
              <a:t>7</a:t>
            </a:fld>
            <a:endParaRPr lang="en-US" dirty="0"/>
          </a:p>
        </p:txBody>
      </p:sp>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Units of Force, Motion and Energy in Science</a:t>
            </a:r>
            <a:endParaRPr lang="en-NZ" sz="20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044856478"/>
              </p:ext>
            </p:extLst>
          </p:nvPr>
        </p:nvGraphicFramePr>
        <p:xfrm>
          <a:off x="810444" y="1876867"/>
          <a:ext cx="7543800" cy="4389120"/>
        </p:xfrm>
        <a:graphic>
          <a:graphicData uri="http://schemas.openxmlformats.org/drawingml/2006/table">
            <a:tbl>
              <a:tblPr firstRow="1" bandRow="1">
                <a:tableStyleId>{5940675A-B579-460E-94D1-54222C63F5DA}</a:tableStyleId>
              </a:tblPr>
              <a:tblGrid>
                <a:gridCol w="1885950"/>
                <a:gridCol w="1885950"/>
                <a:gridCol w="1885950"/>
                <a:gridCol w="1885950"/>
              </a:tblGrid>
              <a:tr h="370840">
                <a:tc>
                  <a:txBody>
                    <a:bodyPr/>
                    <a:lstStyle/>
                    <a:p>
                      <a:r>
                        <a:rPr lang="en-NZ" b="1" dirty="0" smtClean="0">
                          <a:latin typeface="Calibri" panose="020F0502020204030204" pitchFamily="34" charset="0"/>
                          <a:cs typeface="Calibri" panose="020F0502020204030204" pitchFamily="34" charset="0"/>
                        </a:rPr>
                        <a:t>Quantity</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What is it measured in?</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Symbol</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c>
                  <a:txBody>
                    <a:bodyPr/>
                    <a:lstStyle/>
                    <a:p>
                      <a:r>
                        <a:rPr lang="en-NZ" b="1" dirty="0" smtClean="0">
                          <a:latin typeface="Calibri" panose="020F0502020204030204" pitchFamily="34" charset="0"/>
                          <a:cs typeface="Calibri" panose="020F0502020204030204" pitchFamily="34" charset="0"/>
                        </a:rPr>
                        <a:t>Equipment used</a:t>
                      </a:r>
                      <a:endParaRPr lang="en-NZ" b="1" dirty="0">
                        <a:latin typeface="Calibri" panose="020F0502020204030204" pitchFamily="34" charset="0"/>
                        <a:cs typeface="Calibri" panose="020F0502020204030204" pitchFamily="34" charset="0"/>
                      </a:endParaRPr>
                    </a:p>
                  </a:txBody>
                  <a:tcPr>
                    <a:solidFill>
                      <a:srgbClr val="D7E4BD">
                        <a:alpha val="69804"/>
                      </a:srgbClr>
                    </a:solidFill>
                  </a:tcPr>
                </a:tc>
              </a:tr>
              <a:tr h="370840">
                <a:tc>
                  <a:txBody>
                    <a:bodyPr/>
                    <a:lstStyle/>
                    <a:p>
                      <a:r>
                        <a:rPr lang="en-NZ" dirty="0" smtClean="0">
                          <a:latin typeface="Calibri" panose="020F0502020204030204" pitchFamily="34" charset="0"/>
                          <a:cs typeface="Calibri" panose="020F0502020204030204" pitchFamily="34" charset="0"/>
                        </a:rPr>
                        <a:t>Force </a:t>
                      </a:r>
                    </a:p>
                    <a:p>
                      <a:r>
                        <a:rPr lang="en-NZ" dirty="0" smtClean="0">
                          <a:latin typeface="Calibri" panose="020F0502020204030204" pitchFamily="34" charset="0"/>
                          <a:cs typeface="Calibri" panose="020F0502020204030204" pitchFamily="34" charset="0"/>
                        </a:rPr>
                        <a:t>(including weight)</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Newton's</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pPr algn="ctr"/>
                      <a:r>
                        <a:rPr lang="en-NZ" sz="2400" dirty="0" smtClean="0">
                          <a:latin typeface="Calibri" panose="020F0502020204030204" pitchFamily="34" charset="0"/>
                          <a:cs typeface="Calibri" panose="020F0502020204030204" pitchFamily="34" charset="0"/>
                        </a:rPr>
                        <a:t>N</a:t>
                      </a:r>
                      <a:endParaRPr lang="en-NZ" sz="2400"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Spring balance</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r>
              <a:tr h="370840">
                <a:tc>
                  <a:txBody>
                    <a:bodyPr/>
                    <a:lstStyle/>
                    <a:p>
                      <a:r>
                        <a:rPr lang="en-NZ" dirty="0" smtClean="0">
                          <a:latin typeface="Calibri" panose="020F0502020204030204" pitchFamily="34" charset="0"/>
                          <a:cs typeface="Calibri" panose="020F0502020204030204" pitchFamily="34" charset="0"/>
                        </a:rPr>
                        <a:t>Mass</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kilograms</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pPr algn="ctr"/>
                      <a:r>
                        <a:rPr lang="en-NZ" sz="2400" dirty="0" smtClean="0">
                          <a:latin typeface="Calibri" panose="020F0502020204030204" pitchFamily="34" charset="0"/>
                          <a:cs typeface="Calibri" panose="020F0502020204030204" pitchFamily="34" charset="0"/>
                        </a:rPr>
                        <a:t>kg</a:t>
                      </a:r>
                      <a:endParaRPr lang="en-NZ" sz="2400"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scales</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r>
              <a:tr h="594360">
                <a:tc>
                  <a:txBody>
                    <a:bodyPr/>
                    <a:lstStyle/>
                    <a:p>
                      <a:r>
                        <a:rPr lang="en-NZ" dirty="0" smtClean="0">
                          <a:latin typeface="Calibri" panose="020F0502020204030204" pitchFamily="34" charset="0"/>
                          <a:cs typeface="Calibri" panose="020F0502020204030204" pitchFamily="34" charset="0"/>
                        </a:rPr>
                        <a:t>Velocity / speed</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metres per second</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pPr algn="ctr"/>
                      <a:r>
                        <a:rPr lang="en-NZ" sz="2400" baseline="0" dirty="0" smtClean="0">
                          <a:latin typeface="Calibri" panose="020F0502020204030204" pitchFamily="34" charset="0"/>
                          <a:cs typeface="Calibri" panose="020F0502020204030204" pitchFamily="34" charset="0"/>
                        </a:rPr>
                        <a:t>ms</a:t>
                      </a:r>
                      <a:r>
                        <a:rPr lang="en-NZ" sz="2400" baseline="30000" dirty="0" smtClean="0">
                          <a:latin typeface="Calibri" panose="020F0502020204030204" pitchFamily="34" charset="0"/>
                          <a:cs typeface="Calibri" panose="020F0502020204030204" pitchFamily="34" charset="0"/>
                        </a:rPr>
                        <a:t>-1</a:t>
                      </a:r>
                      <a:endParaRPr lang="en-NZ" sz="2400" baseline="30000"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Ticker timer</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r>
              <a:tr h="185420">
                <a:tc>
                  <a:txBody>
                    <a:bodyPr/>
                    <a:lstStyle/>
                    <a:p>
                      <a:r>
                        <a:rPr lang="en-NZ" dirty="0" smtClean="0">
                          <a:latin typeface="Calibri" panose="020F0502020204030204" pitchFamily="34" charset="0"/>
                        </a:rPr>
                        <a:t>Acceleration</a:t>
                      </a:r>
                    </a:p>
                    <a:p>
                      <a:r>
                        <a:rPr lang="en-NZ" dirty="0" smtClean="0">
                          <a:latin typeface="Calibri" panose="020F0502020204030204" pitchFamily="34" charset="0"/>
                        </a:rPr>
                        <a:t>(including gravitational</a:t>
                      </a:r>
                      <a:r>
                        <a:rPr lang="en-NZ" baseline="0" dirty="0" smtClean="0">
                          <a:latin typeface="Calibri" panose="020F0502020204030204" pitchFamily="34" charset="0"/>
                        </a:rPr>
                        <a:t> acceleration )</a:t>
                      </a:r>
                      <a:endParaRPr lang="en-NZ" dirty="0">
                        <a:latin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metres per second per second</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pPr algn="ctr"/>
                      <a:r>
                        <a:rPr lang="en-NZ" sz="2400" baseline="0" dirty="0" smtClean="0">
                          <a:latin typeface="Calibri" panose="020F0502020204030204" pitchFamily="34" charset="0"/>
                          <a:cs typeface="Calibri" panose="020F0502020204030204" pitchFamily="34" charset="0"/>
                        </a:rPr>
                        <a:t>ms</a:t>
                      </a:r>
                      <a:r>
                        <a:rPr lang="en-NZ" sz="2400" baseline="30000" dirty="0" smtClean="0">
                          <a:latin typeface="Calibri" panose="020F0502020204030204" pitchFamily="34" charset="0"/>
                          <a:cs typeface="Calibri" panose="020F0502020204030204" pitchFamily="34" charset="0"/>
                        </a:rPr>
                        <a:t>-2</a:t>
                      </a:r>
                    </a:p>
                    <a:p>
                      <a:pPr algn="ctr"/>
                      <a:endParaRPr lang="en-NZ" sz="2400" baseline="30000"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Ticker timer</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r>
              <a:tr h="185420">
                <a:tc>
                  <a:txBody>
                    <a:bodyPr/>
                    <a:lstStyle/>
                    <a:p>
                      <a:r>
                        <a:rPr lang="en-NZ" dirty="0" smtClean="0">
                          <a:latin typeface="Calibri" panose="020F0502020204030204" pitchFamily="34" charset="0"/>
                          <a:cs typeface="Calibri" panose="020F0502020204030204" pitchFamily="34" charset="0"/>
                        </a:rPr>
                        <a:t>Energy </a:t>
                      </a:r>
                    </a:p>
                    <a:p>
                      <a:r>
                        <a:rPr lang="en-NZ" dirty="0" smtClean="0">
                          <a:latin typeface="Calibri" panose="020F0502020204030204" pitchFamily="34" charset="0"/>
                          <a:cs typeface="Calibri" panose="020F0502020204030204" pitchFamily="34" charset="0"/>
                        </a:rPr>
                        <a:t>(including</a:t>
                      </a:r>
                      <a:r>
                        <a:rPr lang="en-NZ" baseline="0" dirty="0" smtClean="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Work)</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r>
                        <a:rPr lang="en-NZ" dirty="0" smtClean="0">
                          <a:latin typeface="Calibri" panose="020F0502020204030204" pitchFamily="34" charset="0"/>
                          <a:cs typeface="Calibri" panose="020F0502020204030204" pitchFamily="34" charset="0"/>
                        </a:rPr>
                        <a:t>Joules</a:t>
                      </a:r>
                      <a:endParaRPr lang="en-NZ"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pPr algn="ctr"/>
                      <a:r>
                        <a:rPr lang="en-NZ" sz="2400" dirty="0" smtClean="0">
                          <a:latin typeface="Calibri" panose="020F0502020204030204" pitchFamily="34" charset="0"/>
                          <a:cs typeface="Calibri" panose="020F0502020204030204" pitchFamily="34" charset="0"/>
                        </a:rPr>
                        <a:t>J</a:t>
                      </a:r>
                    </a:p>
                    <a:p>
                      <a:pPr algn="ctr"/>
                      <a:endParaRPr lang="en-NZ" sz="2400" dirty="0">
                        <a:latin typeface="Calibri" panose="020F0502020204030204" pitchFamily="34" charset="0"/>
                        <a:cs typeface="Calibri" panose="020F0502020204030204" pitchFamily="34" charset="0"/>
                      </a:endParaRPr>
                    </a:p>
                  </a:txBody>
                  <a:tcPr>
                    <a:solidFill>
                      <a:srgbClr val="F7FAD6">
                        <a:alpha val="92941"/>
                      </a:srgbClr>
                    </a:solidFill>
                  </a:tcPr>
                </a:tc>
                <a:tc>
                  <a:txBody>
                    <a:bodyPr/>
                    <a:lstStyle/>
                    <a:p>
                      <a:endParaRPr lang="en-NZ" dirty="0">
                        <a:latin typeface="Calibri" panose="020F0502020204030204" pitchFamily="34" charset="0"/>
                        <a:cs typeface="Calibri" panose="020F0502020204030204" pitchFamily="34" charset="0"/>
                      </a:endParaRPr>
                    </a:p>
                  </a:txBody>
                  <a:tcPr>
                    <a:solidFill>
                      <a:srgbClr val="F7FAD6">
                        <a:alpha val="92941"/>
                      </a:srgbClr>
                    </a:solidFill>
                  </a:tcPr>
                </a:tc>
              </a:tr>
            </a:tbl>
          </a:graphicData>
        </a:graphic>
      </p:graphicFrame>
      <p:sp>
        <p:nvSpPr>
          <p:cNvPr id="10" name="TextBox 9"/>
          <p:cNvSpPr txBox="1"/>
          <p:nvPr/>
        </p:nvSpPr>
        <p:spPr>
          <a:xfrm>
            <a:off x="477888" y="288667"/>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1a</a:t>
            </a: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17518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597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378" y="22161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Contact and non-contact forces</a:t>
            </a:r>
            <a:endParaRPr lang="en-NZ" sz="2000" b="1" dirty="0"/>
          </a:p>
        </p:txBody>
      </p:sp>
      <p:sp>
        <p:nvSpPr>
          <p:cNvPr id="7" name="TextBox 6"/>
          <p:cNvSpPr txBox="1"/>
          <p:nvPr/>
        </p:nvSpPr>
        <p:spPr>
          <a:xfrm>
            <a:off x="155578" y="129281"/>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2a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460432" y="6335474"/>
            <a:ext cx="617223" cy="522526"/>
          </a:xfrm>
          <a:prstGeom prst="rect">
            <a:avLst/>
          </a:prstGeom>
        </p:spPr>
      </p:pic>
      <p:sp>
        <p:nvSpPr>
          <p:cNvPr id="2" name="TextBox 1"/>
          <p:cNvSpPr txBox="1"/>
          <p:nvPr/>
        </p:nvSpPr>
        <p:spPr>
          <a:xfrm>
            <a:off x="220758" y="5514188"/>
            <a:ext cx="8914911" cy="1200329"/>
          </a:xfrm>
          <a:prstGeom prst="rect">
            <a:avLst/>
          </a:prstGeom>
          <a:noFill/>
        </p:spPr>
        <p:txBody>
          <a:bodyPr wrap="square" rtlCol="0">
            <a:spAutoFit/>
          </a:bodyPr>
          <a:lstStyle/>
          <a:p>
            <a:r>
              <a:rPr lang="en-NZ" dirty="0" smtClean="0">
                <a:latin typeface="Calibri" panose="020F0502020204030204" pitchFamily="34" charset="0"/>
              </a:rPr>
              <a:t>Pushes, pulls, friction and tension are </a:t>
            </a:r>
            <a:r>
              <a:rPr lang="en-NZ" b="1" dirty="0" smtClean="0">
                <a:latin typeface="Calibri" panose="020F0502020204030204" pitchFamily="34" charset="0"/>
              </a:rPr>
              <a:t>contact forces</a:t>
            </a:r>
            <a:r>
              <a:rPr lang="en-NZ" dirty="0" smtClean="0">
                <a:latin typeface="Calibri" panose="020F0502020204030204" pitchFamily="34" charset="0"/>
              </a:rPr>
              <a:t>. Whatever exerts the force actually touches the object it acts upon.</a:t>
            </a:r>
          </a:p>
          <a:p>
            <a:r>
              <a:rPr lang="en-NZ" b="1" dirty="0" smtClean="0">
                <a:latin typeface="Calibri" panose="020F0502020204030204" pitchFamily="34" charset="0"/>
              </a:rPr>
              <a:t>Non-contact forces </a:t>
            </a:r>
            <a:r>
              <a:rPr lang="en-NZ" dirty="0" smtClean="0">
                <a:latin typeface="Calibri" panose="020F0502020204030204" pitchFamily="34" charset="0"/>
              </a:rPr>
              <a:t>such as electrostatic forces, magnetic forces and gravitational forces act without contact between the object.</a:t>
            </a:r>
            <a:endParaRPr lang="en-NZ"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4056431306"/>
              </p:ext>
            </p:extLst>
          </p:nvPr>
        </p:nvGraphicFramePr>
        <p:xfrm>
          <a:off x="318321" y="221614"/>
          <a:ext cx="8513713" cy="4736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918" name="Picture 6" descr="https://upload.wikimedia.org/wikipedia/commons/thumb/0/0c/VFPt_cylindrical_magnet_thumb.svg/2000px-VFPt_cylindrical_magnet_thumb.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7471" y="4422112"/>
            <a:ext cx="1030660" cy="772995"/>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https://cdn.sparkfun.com/assets/a/6/2/4/4/519fb817ce395fff0a00000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1689" y="4343775"/>
            <a:ext cx="1413039" cy="869052"/>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http://eschooltoday.com/science/forces/images/GRAVITATIONAL-FORCE.jpg"/>
          <p:cNvPicPr>
            <a:picLocks noChangeAspect="1" noChangeArrowheads="1"/>
          </p:cNvPicPr>
          <p:nvPr/>
        </p:nvPicPr>
        <p:blipFill>
          <a:blip r:embed="rId11">
            <a:clrChange>
              <a:clrFrom>
                <a:srgbClr val="FFD3B8"/>
              </a:clrFrom>
              <a:clrTo>
                <a:srgbClr val="FFD3B8">
                  <a:alpha val="0"/>
                </a:srgbClr>
              </a:clrTo>
            </a:clrChange>
            <a:extLst>
              <a:ext uri="{28A0092B-C50C-407E-A947-70E740481C1C}">
                <a14:useLocalDpi xmlns:a14="http://schemas.microsoft.com/office/drawing/2010/main" val="0"/>
              </a:ext>
            </a:extLst>
          </a:blip>
          <a:srcRect/>
          <a:stretch>
            <a:fillRect/>
          </a:stretch>
        </p:blipFill>
        <p:spPr bwMode="auto">
          <a:xfrm>
            <a:off x="4920082" y="4249159"/>
            <a:ext cx="1118864" cy="999746"/>
          </a:xfrm>
          <a:prstGeom prst="rect">
            <a:avLst/>
          </a:prstGeom>
          <a:noFill/>
          <a:extLst>
            <a:ext uri="{909E8E84-426E-40DD-AFC4-6F175D3DCCD1}">
              <a14:hiddenFill xmlns:a14="http://schemas.microsoft.com/office/drawing/2010/main">
                <a:solidFill>
                  <a:srgbClr val="FFFFFF"/>
                </a:solidFill>
              </a14:hiddenFill>
            </a:ext>
          </a:extLst>
        </p:spPr>
      </p:pic>
      <p:pic>
        <p:nvPicPr>
          <p:cNvPr id="38924" name="Picture 12" descr="https://s-media-cache-ak0.pinimg.com/236x/0c/9c/95/0c9c9598ceff4a0eec722d3c0c76946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386" y="4214664"/>
            <a:ext cx="973383" cy="103307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descr="data:image/png;base64,iVBORw0KGgoAAAANSUhEUgAAAVcAAACTCAMAAAAN4ao8AAABC1BMVEX//////wAAAAD/AACAAIDg4OC5ubkREQDi4gB4AHjv7++ampr19fXi0+Ls5OzJycl7e3uUlAD/cQD/XQDBwcHZ2dndzd3/XV3/cXHo6OiHh4f/k5OysrI9PT2NOY1mZmYzMzNdXV1zc3PSvNIcHByFhYWpqamRkZFMTEyfn58pKSnlAADWAAA6OjoVFRVgYGD/wcGXUZf/tbWmpgD/Njb/7+/s7AD/h4dKSkr/RkayRQAzMwBNTQC3twDKygAAABZCQgDtLS0ZGQBsbAAoKAAmJjL/LCyamgD/3Nz/q6u8vADW1gBhAAAvLz4qAAD/fHyqUwDjNjaodKiKMIqiaKKdXp3/0tKRQ5GDgwAunR+ZAAAHkklEQVR4nO2d6XraRhRAlUuEbWkckVZKIwJhCUhAC6Rp7DhtlrZpmrVbkjZ5/yfprJJAYrHRgBD3/LFGm8fnu5oNfGUYCIKsCfF9Py7NFLLwfUtvfcqCCwCuKoS0kOXN9+ReAtDfUsX2HOZ1ILetyQKvHQjFBnpdFxcmYxWwQxhke22BLbcsn2yrZvuNC72qCtjRpLrI63CrlSoBNF7JGDy22YDQi7w2pgAXQx6cfnABrYBi0t1DUxw3az2AmicK/jCg0d6ESQ17NQltX6nQDtscgeVIr1YbYMJaWyaO7hQE7JwGv8ymRXZctLb0jIbcsWI8cTAwr0YbHMOoUknSK2nCgMal1eWeLHcAXdd1qz47s8quCoD7rU5Eh8bM9+kFZhOmu/xjCgT1SqgmGrBNMJXXANqie5pCi/2I21fhlfRk2DoiQB0R2Hxjy/UvKtwrGYHpQM1QXpvskWc47GhyPCC8NmAkywMesJFOfwLmNmtfXLhX2lx2O8yI8Oqr8GOBSVuIlNcadGU55GOJyKvVQ68C4ZXNCNgTL7zGowLqkT3w816jeQJtMSYGes1AeGUzWCZEeJVPP6PNW9Z5r4Oo3OBG0WsK6dUScwPh1YyHSyPuMR2vajY7hLaBXjNw49g0lFdLtKoG74dYSzvvNYyGU33VfIgielVkeaXxWBPlQAjrQl2eILyq6QMbSDQM9JpBple6kwes3xMDVzta8pLzggs5IKjzbgu9psn0Sh9vCD0v6IkJLhsg9GnRibzSHR3Xc1rSP3pNke2Vz/8pNXlsqNYHJnKi5TX5npGjLhPnWYBeJdbMgqqlBq5WtV5vxIso/rAeOvQYiRasPJvuSd2E4IIWsu+QDzd2XYVSQj6efEKz+UPuXr9+8ul019UoHcwrNfvvrV1XpGQIr2g2b5RXavZ7NJsfsVdmFtvZvEh6RbP5MesVzebFvNc9bmete0lunebKjcuS8krNfr63a0dX4fSkSKS18pjdQ7OnmX9KwdhDs3vh9frJyYddi7oke+H15PPe9V770L7un1UKWcile/Pl3FqDj2WxWjDS41e0mgPp+RZazYO59QGM1ZyYWc/az3lWIUmsv95Fq/kRfV6AVnNFfr6FVnOGfx6LVnOHfMTeSgfkE1pFEARBEARBEARB1sepFg9v11JyoAvFI1xd7cJT27XEDOzV1S486FUPh+vV92JmDpjeskRfluetky7wcL0m//KkSDJRGRYSmI76n+nGev8+Le5+flwIzr9s0Wsd2vW+oJaMQAIZXutRlqVLeb1WEG5u1euC/HMk4zkPY9dZh9McstfO+ieHGTG8FPQqqIYubUWHdmAYQahSgfbbAM26Z5BwABdD22ZJFfxQVS8YAIzqomkmoU2I3QSYeug16bULdb9Df/dI5VvjiYEm4zHd5/iqf6vHCcR8KnE87slM2fSMIUCblZ2D95psX7tADTYHgxbLwMi90g7KJiwbCDXndGkgOg4bFHgyr8oFdGiJ1EVeQWaeZQ0lLWgevNdRizMNuVfoyEdYeLV6qh6ml2xfpdeGSita4/mYfBWnvhwuHLJXxQX32lIHhNcG9BIdf8prlC5QJMDz1RiYtIXgQ/baIRaH+YvTq0mvCdFG2itR8WmQMUtvFXmlV/MG96C9Jkopr514h5H2asazgwuWny3pFeM1UcrwmlyunPfqxXNfnj4YvUas8DqdmQnMe7Wi9MIigTN6jVjhNYzyLhq8pNYHZL8lkrRSrBETiV4jVnh14ojkybDVyZ5KIyq7tQafJ6DXiBVeabvZ5AMt0nfZiwbkcFV5pT94wPojXl30GrHKq9mDXuA44YgNnGh72nGcIIjnW3TaWnOc4UTcBb1G1GYa0FbcTY3kmwT8qZg2TJkxd359gDUADHFZPC8YHfr4dQ0s17Zd+fyTqm07sxlBHduuLsoRil71gF71gF71gF71gF71gF6vzNl/Sw6i1ytC7lQeLTmMXq8EtVqp3FlyAnq9AmePKhX0mjdndyoV9Jo3kVX0miOyBdii1/Pz881vUnCvM1a34fX85k8AR0+eltrrnNUteH0Gz/uu22jBk/J6TVnV7/UddMQipQc/l9Tr2e2UVf1ej6KFdx++lNFrptVK5eE3i/nlW8bXm/AjxIvmQ9io9yqk19d/ZVrVzvvE50Q+PCuZ1wWxugX+TH7h5uUPJfNKHjwugtc/yuaVcn83Zt8nvvdswdvyeV1k9vHtxfzzHeOrTfg78dbORgn7Lc7939NedY+zou+EGeT5i43uVFyvhvEgZVa317fqVefWy6PNFgmK7DVtVvs89im8DDzfqcNvG669FNsrNftwq16vHb9gd/n11ab3KbrXWbPbWCc8P353vPldiu81aRbXtfNFmUWveSN6MPSaP2/Qqybe4PcyNPF6yTH0qgf0qgf0qgf0qgf0qgf0qgf0qgf0qgf0qgf0qgf0qgf0qgf0qgf0qgf0qgf0qgf0qgf0qgf0qgf0qodieX1VMq9HBQF25JVU3fVxvNWYLSgeocx3q4es1w/4qyuFrKCa4dXadaVKgItetYBe9ZDlFdvXzclqXw2SG765X7DXXeTCspeWIRvxPx0SK6s/F6AhAAAAAElFTkSuQmCC"/>
          <p:cNvSpPr>
            <a:spLocks noChangeAspect="1" noChangeArrowheads="1"/>
          </p:cNvSpPr>
          <p:nvPr/>
        </p:nvSpPr>
        <p:spPr bwMode="auto">
          <a:xfrm>
            <a:off x="155575" y="-1385888"/>
            <a:ext cx="67437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p:cNvPicPr>
            <a:picLocks noChangeAspect="1"/>
          </p:cNvPicPr>
          <p:nvPr/>
        </p:nvPicPr>
        <p:blipFill rotWithShape="1">
          <a:blip r:embed="rId13"/>
          <a:srcRect r="16688" b="4018"/>
          <a:stretch/>
        </p:blipFill>
        <p:spPr>
          <a:xfrm>
            <a:off x="3068875" y="4383667"/>
            <a:ext cx="1649839" cy="811440"/>
          </a:xfrm>
          <a:prstGeom prst="rect">
            <a:avLst/>
          </a:prstGeom>
        </p:spPr>
      </p:pic>
      <p:pic>
        <p:nvPicPr>
          <p:cNvPr id="38932" name="Picture 20" descr="https://encrypted-tbn3.gstatic.com/images?q=tbn:ANd9GcTVoXQjcjBYTV91UsbU1yfNSs4WCLllb41q84ZT2bxxTbh7j-JiSqFne-c"/>
          <p:cNvPicPr>
            <a:picLocks noChangeAspect="1" noChangeArrowheads="1"/>
          </p:cNvPicPr>
          <p:nvPr/>
        </p:nvPicPr>
        <p:blipFill rotWithShape="1">
          <a:blip r:embed="rId14">
            <a:extLst>
              <a:ext uri="{28A0092B-C50C-407E-A947-70E740481C1C}">
                <a14:useLocalDpi xmlns:a14="http://schemas.microsoft.com/office/drawing/2010/main" val="0"/>
              </a:ext>
            </a:extLst>
          </a:blip>
          <a:srcRect l="6964" b="23894"/>
          <a:stretch/>
        </p:blipFill>
        <p:spPr bwMode="auto">
          <a:xfrm>
            <a:off x="2207846" y="4194011"/>
            <a:ext cx="561173" cy="122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2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thumb7.shutterstock.com/photos/display_pic_with_logo/244783/244783,1285242730,1.jpg"/>
          <p:cNvPicPr>
            <a:picLocks noChangeAspect="1" noChangeArrowheads="1"/>
          </p:cNvPicPr>
          <p:nvPr/>
        </p:nvPicPr>
        <p:blipFill rotWithShape="1">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b="74054"/>
          <a:stretch/>
        </p:blipFill>
        <p:spPr bwMode="auto">
          <a:xfrm>
            <a:off x="6356" y="5970"/>
            <a:ext cx="9137644" cy="184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378" y="22161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Comparing contact and non-contact forces</a:t>
            </a:r>
            <a:endParaRPr lang="en-NZ" sz="2000" b="1" dirty="0"/>
          </a:p>
        </p:txBody>
      </p:sp>
      <p:sp>
        <p:nvSpPr>
          <p:cNvPr id="7" name="TextBox 6"/>
          <p:cNvSpPr txBox="1"/>
          <p:nvPr/>
        </p:nvSpPr>
        <p:spPr>
          <a:xfrm>
            <a:off x="155578" y="129281"/>
            <a:ext cx="609600"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2a</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460432" y="6335474"/>
            <a:ext cx="617223" cy="522526"/>
          </a:xfrm>
          <a:prstGeom prst="rect">
            <a:avLst/>
          </a:prstGeom>
        </p:spPr>
      </p:pic>
      <p:sp>
        <p:nvSpPr>
          <p:cNvPr id="9" name="AutoShape 16" descr="data:image/png;base64,iVBORw0KGgoAAAANSUhEUgAAAVcAAACTCAMAAAAN4ao8AAABC1BMVEX//////wAAAAD/AACAAIDg4OC5ubkREQDi4gB4AHjv7++ampr19fXi0+Ls5OzJycl7e3uUlAD/cQD/XQDBwcHZ2dndzd3/XV3/cXHo6OiHh4f/k5OysrI9PT2NOY1mZmYzMzNdXV1zc3PSvNIcHByFhYWpqamRkZFMTEyfn58pKSnlAADWAAA6OjoVFRVgYGD/wcGXUZf/tbWmpgD/Njb/7+/s7AD/h4dKSkr/RkayRQAzMwBNTQC3twDKygAAABZCQgDtLS0ZGQBsbAAoKAAmJjL/LCyamgD/3Nz/q6u8vADW1gBhAAAvLz4qAAD/fHyqUwDjNjaodKiKMIqiaKKdXp3/0tKRQ5GDgwAunR+ZAAAHkklEQVR4nO2d6XraRhRAlUuEbWkckVZKIwJhCUhAC6Rp7DhtlrZpmrVbkjZ5/yfprJJAYrHRgBD3/LFGm8fnu5oNfGUYCIKsCfF9Py7NFLLwfUtvfcqCCwCuKoS0kOXN9+ReAtDfUsX2HOZ1ILetyQKvHQjFBnpdFxcmYxWwQxhke22BLbcsn2yrZvuNC72qCtjRpLrI63CrlSoBNF7JGDy22YDQi7w2pgAXQx6cfnABrYBi0t1DUxw3az2AmicK/jCg0d6ESQ17NQltX6nQDtscgeVIr1YbYMJaWyaO7hQE7JwGv8ymRXZctLb0jIbcsWI8cTAwr0YbHMOoUknSK2nCgMal1eWeLHcAXdd1qz47s8quCoD7rU5Eh8bM9+kFZhOmu/xjCgT1SqgmGrBNMJXXANqie5pCi/2I21fhlfRk2DoiQB0R2Hxjy/UvKtwrGYHpQM1QXpvskWc47GhyPCC8NmAkywMesJFOfwLmNmtfXLhX2lx2O8yI8Oqr8GOBSVuIlNcadGU55GOJyKvVQ68C4ZXNCNgTL7zGowLqkT3w816jeQJtMSYGes1AeGUzWCZEeJVPP6PNW9Z5r4Oo3OBG0WsK6dUScwPh1YyHSyPuMR2vajY7hLaBXjNw49g0lFdLtKoG74dYSzvvNYyGU33VfIgielVkeaXxWBPlQAjrQl2eILyq6QMbSDQM9JpBple6kwes3xMDVzta8pLzggs5IKjzbgu9psn0Sh9vCD0v6IkJLhsg9GnRibzSHR3Xc1rSP3pNke2Vz/8pNXlsqNYHJnKi5TX5npGjLhPnWYBeJdbMgqqlBq5WtV5vxIso/rAeOvQYiRasPJvuSd2E4IIWsu+QDzd2XYVSQj6efEKz+UPuXr9+8ul019UoHcwrNfvvrV1XpGQIr2g2b5RXavZ7NJsfsVdmFtvZvEh6RbP5MesVzebFvNc9bmete0lunebKjcuS8krNfr63a0dX4fSkSKS18pjdQ7OnmX9KwdhDs3vh9frJyYddi7oke+H15PPe9V770L7un1UKWcile/Pl3FqDj2WxWjDS41e0mgPp+RZazYO59QGM1ZyYWc/az3lWIUmsv95Fq/kRfV6AVnNFfr6FVnOGfx6LVnOHfMTeSgfkE1pFEARBEARBEARB1sepFg9v11JyoAvFI1xd7cJT27XEDOzV1S486FUPh+vV92JmDpjeskRfluetky7wcL0m//KkSDJRGRYSmI76n+nGev8+Le5+flwIzr9s0Wsd2vW+oJaMQAIZXutRlqVLeb1WEG5u1euC/HMk4zkPY9dZh9McstfO+ieHGTG8FPQqqIYubUWHdmAYQahSgfbbAM26Z5BwABdD22ZJFfxQVS8YAIzqomkmoU2I3QSYeug16bULdb9Df/dI5VvjiYEm4zHd5/iqf6vHCcR8KnE87slM2fSMIUCblZ2D95psX7tADTYHgxbLwMi90g7KJiwbCDXndGkgOg4bFHgyr8oFdGiJ1EVeQWaeZQ0lLWgevNdRizMNuVfoyEdYeLV6qh6ml2xfpdeGSita4/mYfBWnvhwuHLJXxQX32lIHhNcG9BIdf8prlC5QJMDz1RiYtIXgQ/baIRaH+YvTq0mvCdFG2itR8WmQMUtvFXmlV/MG96C9Jkopr514h5H2asazgwuWny3pFeM1UcrwmlyunPfqxXNfnj4YvUas8DqdmQnMe7Wi9MIigTN6jVjhNYzyLhq8pNYHZL8lkrRSrBETiV4jVnh14ojkybDVyZ5KIyq7tQafJ6DXiBVeabvZ5AMt0nfZiwbkcFV5pT94wPojXl30GrHKq9mDXuA44YgNnGh72nGcIIjnW3TaWnOc4UTcBb1G1GYa0FbcTY3kmwT8qZg2TJkxd359gDUADHFZPC8YHfr4dQ0s17Zd+fyTqm07sxlBHduuLsoRil71gF71gF71gF71gF71gF6vzNl/Sw6i1ytC7lQeLTmMXq8EtVqp3FlyAnq9AmePKhX0mjdndyoV9Jo3kVX0miOyBdii1/Pz881vUnCvM1a34fX85k8AR0+eltrrnNUteH0Gz/uu22jBk/J6TVnV7/UddMQipQc/l9Tr2e2UVf1ej6KFdx++lNFrptVK5eE3i/nlW8bXm/AjxIvmQ9io9yqk19d/ZVrVzvvE50Q+PCuZ1wWxugX+TH7h5uUPJfNKHjwugtc/yuaVcn83Zt8nvvdswdvyeV1k9vHtxfzzHeOrTfg78dbORgn7Lc7939NedY+zou+EGeT5i43uVFyvhvEgZVa317fqVefWy6PNFgmK7DVtVvs89im8DDzfqcNvG669FNsrNftwq16vHb9gd/n11ab3KbrXWbPbWCc8P353vPldiu81aRbXtfNFmUWveSN6MPSaP2/Qqybe4PcyNPF6yTH0qgf0qgf0qgf0qgf0qgf0qgf0qgf0qgf0qgf0qgf0qgf0qgf0qgf0qgf0qgf0qgf0qgf0qgf0qgf0qodieX1VMq9HBQF25JVU3fVxvNWYLSgeocx3q4es1w/4qyuFrKCa4dXadaVKgItetYBe9ZDlFdvXzclqXw2SG765X7DXXeTCspeWIRvxPx0SK6s/F6AhAAAAAElFTkSuQmCC"/>
          <p:cNvSpPr>
            <a:spLocks noChangeAspect="1" noChangeArrowheads="1"/>
          </p:cNvSpPr>
          <p:nvPr/>
        </p:nvSpPr>
        <p:spPr bwMode="auto">
          <a:xfrm>
            <a:off x="155575" y="-1385888"/>
            <a:ext cx="67437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5" name="Table 4"/>
          <p:cNvGraphicFramePr>
            <a:graphicFrameLocks noGrp="1"/>
          </p:cNvGraphicFramePr>
          <p:nvPr>
            <p:extLst>
              <p:ext uri="{D42A27DB-BD31-4B8C-83A1-F6EECF244321}">
                <p14:modId xmlns:p14="http://schemas.microsoft.com/office/powerpoint/2010/main" val="1761458686"/>
              </p:ext>
            </p:extLst>
          </p:nvPr>
        </p:nvGraphicFramePr>
        <p:xfrm>
          <a:off x="639305" y="3442340"/>
          <a:ext cx="8129738" cy="3194286"/>
        </p:xfrm>
        <a:graphic>
          <a:graphicData uri="http://schemas.openxmlformats.org/drawingml/2006/table">
            <a:tbl>
              <a:tblPr>
                <a:tableStyleId>{5940675A-B579-460E-94D1-54222C63F5DA}</a:tableStyleId>
              </a:tblPr>
              <a:tblGrid>
                <a:gridCol w="4064869"/>
                <a:gridCol w="4064869"/>
              </a:tblGrid>
              <a:tr h="603964">
                <a:tc>
                  <a:txBody>
                    <a:bodyPr/>
                    <a:lstStyle/>
                    <a:p>
                      <a:r>
                        <a:rPr lang="en-NZ" sz="1700" dirty="0">
                          <a:latin typeface="Calibri" panose="020F0502020204030204" pitchFamily="34" charset="0"/>
                        </a:rPr>
                        <a:t>Contact Forces </a:t>
                      </a:r>
                      <a:br>
                        <a:rPr lang="en-NZ" sz="1700" dirty="0">
                          <a:latin typeface="Calibri" panose="020F0502020204030204" pitchFamily="34" charset="0"/>
                        </a:rPr>
                      </a:br>
                      <a:endParaRPr lang="en-NZ" sz="1700" dirty="0">
                        <a:latin typeface="Calibri" panose="020F0502020204030204" pitchFamily="34" charset="0"/>
                      </a:endParaRPr>
                    </a:p>
                  </a:txBody>
                  <a:tcPr marL="86281" marR="86281" marT="43140" marB="43140" anchor="ctr">
                    <a:solidFill>
                      <a:schemeClr val="accent1">
                        <a:lumMod val="20000"/>
                        <a:lumOff val="80000"/>
                      </a:schemeClr>
                    </a:solidFill>
                  </a:tcPr>
                </a:tc>
                <a:tc>
                  <a:txBody>
                    <a:bodyPr/>
                    <a:lstStyle/>
                    <a:p>
                      <a:r>
                        <a:rPr lang="en-NZ" sz="1700" dirty="0">
                          <a:latin typeface="Calibri" panose="020F0502020204030204" pitchFamily="34" charset="0"/>
                        </a:rPr>
                        <a:t>Non contact Forces </a:t>
                      </a:r>
                      <a:br>
                        <a:rPr lang="en-NZ" sz="1700" dirty="0">
                          <a:latin typeface="Calibri" panose="020F0502020204030204" pitchFamily="34" charset="0"/>
                        </a:rPr>
                      </a:br>
                      <a:endParaRPr lang="en-NZ" sz="1700" dirty="0">
                        <a:latin typeface="Calibri" panose="020F0502020204030204" pitchFamily="34" charset="0"/>
                      </a:endParaRPr>
                    </a:p>
                  </a:txBody>
                  <a:tcPr marL="86281" marR="86281" marT="43140" marB="43140" anchor="ctr">
                    <a:solidFill>
                      <a:schemeClr val="accent1">
                        <a:lumMod val="20000"/>
                        <a:lumOff val="80000"/>
                      </a:schemeClr>
                    </a:solidFill>
                  </a:tcPr>
                </a:tc>
              </a:tr>
              <a:tr h="862806">
                <a:tc>
                  <a:txBody>
                    <a:bodyPr/>
                    <a:lstStyle/>
                    <a:p>
                      <a:pPr>
                        <a:buFont typeface="Arial" panose="020B0604020202020204" pitchFamily="34" charset="0"/>
                        <a:buChar char="•"/>
                      </a:pPr>
                      <a:r>
                        <a:rPr lang="en-NZ" sz="1700" dirty="0">
                          <a:latin typeface="Calibri" panose="020F0502020204030204" pitchFamily="34" charset="0"/>
                        </a:rPr>
                        <a:t>Force arises due to the contact between two different objects</a:t>
                      </a:r>
                    </a:p>
                  </a:txBody>
                  <a:tcPr marL="86281" marR="86281" marT="43140" marB="43140" anchor="ctr"/>
                </a:tc>
                <a:tc>
                  <a:txBody>
                    <a:bodyPr/>
                    <a:lstStyle/>
                    <a:p>
                      <a:pPr>
                        <a:buFont typeface="Arial" panose="020B0604020202020204" pitchFamily="34" charset="0"/>
                        <a:buChar char="•"/>
                      </a:pPr>
                      <a:r>
                        <a:rPr lang="en-NZ" sz="1700">
                          <a:latin typeface="Calibri" panose="020F0502020204030204" pitchFamily="34" charset="0"/>
                        </a:rPr>
                        <a:t>Force arises due to the attraction between two objects there is no contact between the objects</a:t>
                      </a:r>
                    </a:p>
                  </a:txBody>
                  <a:tcPr marL="86281" marR="86281" marT="43140" marB="43140" anchor="ctr"/>
                </a:tc>
              </a:tr>
              <a:tr h="862806">
                <a:tc>
                  <a:txBody>
                    <a:bodyPr/>
                    <a:lstStyle/>
                    <a:p>
                      <a:pPr>
                        <a:buFont typeface="Arial" panose="020B0604020202020204" pitchFamily="34" charset="0"/>
                        <a:buChar char="•"/>
                      </a:pPr>
                      <a:r>
                        <a:rPr lang="en-NZ" sz="1700">
                          <a:latin typeface="Calibri" panose="020F0502020204030204" pitchFamily="34" charset="0"/>
                        </a:rPr>
                        <a:t>This force takes immediate effect after the applied force </a:t>
                      </a:r>
                    </a:p>
                  </a:txBody>
                  <a:tcPr marL="86281" marR="86281" marT="43140" marB="43140" anchor="ctr"/>
                </a:tc>
                <a:tc>
                  <a:txBody>
                    <a:bodyPr/>
                    <a:lstStyle/>
                    <a:p>
                      <a:pPr>
                        <a:buFont typeface="Arial" panose="020B0604020202020204" pitchFamily="34" charset="0"/>
                        <a:buChar char="•"/>
                      </a:pPr>
                      <a:r>
                        <a:rPr lang="en-NZ" sz="1700" dirty="0">
                          <a:latin typeface="Calibri" panose="020F0502020204030204" pitchFamily="34" charset="0"/>
                        </a:rPr>
                        <a:t>There is a time lag between the applied force and the effect of this force</a:t>
                      </a:r>
                    </a:p>
                  </a:txBody>
                  <a:tcPr marL="86281" marR="86281" marT="43140" marB="43140" anchor="ctr"/>
                </a:tc>
              </a:tr>
              <a:tr h="856821">
                <a:tc>
                  <a:txBody>
                    <a:bodyPr/>
                    <a:lstStyle/>
                    <a:p>
                      <a:pPr>
                        <a:buFont typeface="Arial" panose="020B0604020202020204" pitchFamily="34" charset="0"/>
                        <a:buChar char="•"/>
                      </a:pPr>
                      <a:r>
                        <a:rPr lang="en-NZ" sz="1700" dirty="0">
                          <a:latin typeface="Calibri" panose="020F0502020204030204" pitchFamily="34" charset="0"/>
                        </a:rPr>
                        <a:t>There is no field associated with a contact force.</a:t>
                      </a:r>
                    </a:p>
                  </a:txBody>
                  <a:tcPr marL="86281" marR="86281" marT="43140" marB="43140" anchor="ctr"/>
                </a:tc>
                <a:tc>
                  <a:txBody>
                    <a:bodyPr/>
                    <a:lstStyle/>
                    <a:p>
                      <a:pPr>
                        <a:buFont typeface="Arial" panose="020B0604020202020204" pitchFamily="34" charset="0"/>
                        <a:buChar char="•"/>
                      </a:pPr>
                      <a:r>
                        <a:rPr lang="en-NZ" sz="1700" dirty="0">
                          <a:latin typeface="Calibri" panose="020F0502020204030204" pitchFamily="34" charset="0"/>
                        </a:rPr>
                        <a:t>There is always a field associated with a non-contact force</a:t>
                      </a:r>
                    </a:p>
                    <a:p>
                      <a:endParaRPr lang="en-NZ" sz="1700" dirty="0">
                        <a:latin typeface="Calibri" panose="020F0502020204030204" pitchFamily="34" charset="0"/>
                      </a:endParaRPr>
                    </a:p>
                  </a:txBody>
                  <a:tcPr marL="86281" marR="86281" marT="43140" marB="43140" anchor="ctr"/>
                </a:tc>
              </a:tr>
            </a:tbl>
          </a:graphicData>
        </a:graphic>
      </p:graphicFrame>
      <p:sp>
        <p:nvSpPr>
          <p:cNvPr id="10" name="Rectangle 1"/>
          <p:cNvSpPr>
            <a:spLocks noChangeArrowheads="1"/>
          </p:cNvSpPr>
          <p:nvPr/>
        </p:nvSpPr>
        <p:spPr bwMode="auto">
          <a:xfrm>
            <a:off x="562244" y="1602046"/>
            <a:ext cx="792088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rPr>
              <a:t>Similarities:</a:t>
            </a:r>
            <a:r>
              <a:rPr kumimoji="0" lang="en-US" altLang="en-US" sz="1800" b="0" i="0" u="none" strike="noStrike" cap="none" normalizeH="0" baseline="0" dirty="0" smtClean="0">
                <a:ln>
                  <a:noFill/>
                </a:ln>
                <a:solidFill>
                  <a:schemeClr val="tx1"/>
                </a:solidFill>
                <a:effectLst/>
                <a:latin typeface="Calibri" panose="020F0502020204030204" pitchFamily="34" charset="0"/>
              </a:rPr>
              <a:t/>
            </a:r>
            <a:br>
              <a:rPr kumimoji="0" lang="en-US" altLang="en-US" sz="1800" b="0" i="0" u="none" strike="noStrike" cap="none" normalizeH="0" baseline="0" dirty="0" smtClean="0">
                <a:ln>
                  <a:noFill/>
                </a:ln>
                <a:solidFill>
                  <a:schemeClr val="tx1"/>
                </a:solidFill>
                <a:effectLst/>
                <a:latin typeface="Calibri" panose="020F0502020204030204" pitchFamily="34" charset="0"/>
              </a:rPr>
            </a:br>
            <a:r>
              <a:rPr kumimoji="0" lang="en-US" altLang="en-US" sz="1800" b="0" i="0" u="none" strike="noStrike" cap="none" normalizeH="0" baseline="0" dirty="0" smtClean="0">
                <a:ln>
                  <a:noFill/>
                </a:ln>
                <a:solidFill>
                  <a:schemeClr val="tx1"/>
                </a:solidFill>
                <a:effectLst/>
                <a:latin typeface="Calibri" panose="020F0502020204030204" pitchFamily="34" charset="0"/>
              </a:rPr>
              <a:t>1.</a:t>
            </a:r>
            <a:r>
              <a:rPr kumimoji="0" lang="en-US" altLang="en-US" sz="1800" b="0" i="0" u="none" strike="noStrike" cap="none" normalizeH="0" dirty="0" smtClean="0">
                <a:ln>
                  <a:noFill/>
                </a:ln>
                <a:solidFill>
                  <a:schemeClr val="tx1"/>
                </a:solidFill>
                <a:effectLst/>
                <a:latin typeface="Calibri" panose="020F0502020204030204" pitchFamily="34" charset="0"/>
              </a:rPr>
              <a:t> </a:t>
            </a:r>
            <a:r>
              <a:rPr kumimoji="0" lang="en-US" altLang="en-US" sz="1800" b="0" i="0" u="none" strike="noStrike" cap="none" normalizeH="0" baseline="0" dirty="0" smtClean="0">
                <a:ln>
                  <a:noFill/>
                </a:ln>
                <a:solidFill>
                  <a:schemeClr val="tx1"/>
                </a:solidFill>
                <a:effectLst/>
                <a:latin typeface="Calibri" panose="020F0502020204030204" pitchFamily="34" charset="0"/>
              </a:rPr>
              <a:t>Both contact and non contact forces can be represented by direction and size (vectors)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Both involve attraction between the objects </a:t>
            </a:r>
            <a:br>
              <a:rPr kumimoji="0" lang="en-US" altLang="en-US" sz="1800" b="0" i="0" u="none" strike="noStrike" cap="none" normalizeH="0" baseline="0" dirty="0" smtClean="0">
                <a:ln>
                  <a:noFill/>
                </a:ln>
                <a:solidFill>
                  <a:schemeClr val="tx1"/>
                </a:solidFill>
                <a:effectLst/>
                <a:latin typeface="Calibri" panose="020F0502020204030204" pitchFamily="34" charset="0"/>
              </a:rPr>
            </a:b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rPr>
              <a:t>Differences:</a:t>
            </a: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216100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27424</TotalTime>
  <Words>4379</Words>
  <Application>Microsoft Office PowerPoint</Application>
  <PresentationFormat>On-screen Show (4:3)</PresentationFormat>
  <Paragraphs>545</Paragraphs>
  <Slides>55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Candara</vt:lpstr>
      <vt:lpstr>Century Gothic</vt:lpstr>
      <vt:lpstr>Minion-Regular</vt:lpstr>
      <vt:lpstr>Symbol</vt:lpstr>
      <vt:lpstr>Times New Roman</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Sarah Gaze</cp:lastModifiedBy>
  <cp:revision>372</cp:revision>
  <cp:lastPrinted>2014-12-11T22:29:42Z</cp:lastPrinted>
  <dcterms:created xsi:type="dcterms:W3CDTF">2012-02-15T01:02:31Z</dcterms:created>
  <dcterms:modified xsi:type="dcterms:W3CDTF">2016-01-31T04:05:21Z</dcterms:modified>
</cp:coreProperties>
</file>