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1"/>
  </p:sldMasterIdLst>
  <p:notesMasterIdLst>
    <p:notesMasterId r:id="rId35"/>
  </p:notesMasterIdLst>
  <p:handoutMasterIdLst>
    <p:handoutMasterId r:id="rId36"/>
  </p:handoutMasterIdLst>
  <p:sldIdLst>
    <p:sldId id="256" r:id="rId2"/>
    <p:sldId id="272" r:id="rId3"/>
    <p:sldId id="326" r:id="rId4"/>
    <p:sldId id="327" r:id="rId5"/>
    <p:sldId id="328" r:id="rId6"/>
    <p:sldId id="329" r:id="rId7"/>
    <p:sldId id="330" r:id="rId8"/>
    <p:sldId id="257" r:id="rId9"/>
    <p:sldId id="274" r:id="rId10"/>
    <p:sldId id="275" r:id="rId11"/>
    <p:sldId id="282" r:id="rId12"/>
    <p:sldId id="271" r:id="rId13"/>
    <p:sldId id="258" r:id="rId14"/>
    <p:sldId id="332" r:id="rId15"/>
    <p:sldId id="270" r:id="rId16"/>
    <p:sldId id="276" r:id="rId17"/>
    <p:sldId id="277" r:id="rId18"/>
    <p:sldId id="259" r:id="rId19"/>
    <p:sldId id="278" r:id="rId20"/>
    <p:sldId id="281" r:id="rId21"/>
    <p:sldId id="268" r:id="rId22"/>
    <p:sldId id="267" r:id="rId23"/>
    <p:sldId id="280" r:id="rId24"/>
    <p:sldId id="279" r:id="rId25"/>
    <p:sldId id="333" r:id="rId26"/>
    <p:sldId id="334" r:id="rId27"/>
    <p:sldId id="331" r:id="rId28"/>
    <p:sldId id="262" r:id="rId29"/>
    <p:sldId id="260" r:id="rId30"/>
    <p:sldId id="261" r:id="rId31"/>
    <p:sldId id="263" r:id="rId32"/>
    <p:sldId id="323" r:id="rId33"/>
    <p:sldId id="324" r:id="rId34"/>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45454"/>
    <a:srgbClr val="3A3A3A"/>
    <a:srgbClr val="FCCDC8"/>
    <a:srgbClr val="00D5D0"/>
    <a:srgbClr val="F8965A"/>
    <a:srgbClr val="CBC1DD"/>
    <a:srgbClr val="8762A2"/>
    <a:srgbClr val="C6FF25"/>
    <a:srgbClr val="F99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81" autoAdjust="0"/>
    <p:restoredTop sz="99290" autoAdjust="0"/>
  </p:normalViewPr>
  <p:slideViewPr>
    <p:cSldViewPr>
      <p:cViewPr varScale="1">
        <p:scale>
          <a:sx n="54" d="100"/>
          <a:sy n="54" d="100"/>
        </p:scale>
        <p:origin x="90"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dirty="0"/>
          </a:p>
        </p:txBody>
      </p:sp>
      <p:sp>
        <p:nvSpPr>
          <p:cNvPr id="29699" name="Rectangle 3"/>
          <p:cNvSpPr>
            <a:spLocks noGrp="1" noChangeArrowheads="1"/>
          </p:cNvSpPr>
          <p:nvPr>
            <p:ph type="dt" sz="quarter" idx="1"/>
          </p:nvPr>
        </p:nvSpPr>
        <p:spPr bwMode="auto">
          <a:xfrm>
            <a:off x="3848101"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dirty="0"/>
          </a:p>
        </p:txBody>
      </p:sp>
      <p:sp>
        <p:nvSpPr>
          <p:cNvPr id="29700" name="Rectangle 4"/>
          <p:cNvSpPr>
            <a:spLocks noGrp="1" noChangeArrowheads="1"/>
          </p:cNvSpPr>
          <p:nvPr>
            <p:ph type="ftr" sz="quarter" idx="2"/>
          </p:nvPr>
        </p:nvSpPr>
        <p:spPr bwMode="auto">
          <a:xfrm>
            <a:off x="1"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dirty="0"/>
          </a:p>
        </p:txBody>
      </p:sp>
      <p:sp>
        <p:nvSpPr>
          <p:cNvPr id="29701" name="Rectangle 5"/>
          <p:cNvSpPr>
            <a:spLocks noGrp="1" noChangeArrowheads="1"/>
          </p:cNvSpPr>
          <p:nvPr>
            <p:ph type="sldNum" sz="quarter" idx="3"/>
          </p:nvPr>
        </p:nvSpPr>
        <p:spPr bwMode="auto">
          <a:xfrm>
            <a:off x="3848101"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a:defRPr sz="1200">
                <a:latin typeface="Arial" pitchFamily="34" charset="0"/>
                <a:cs typeface="Arial" pitchFamily="34" charset="0"/>
              </a:defRPr>
            </a:lvl1pPr>
          </a:lstStyle>
          <a:p>
            <a:pPr>
              <a:defRPr/>
            </a:pPr>
            <a:fld id="{739E477E-9928-4005-83B9-B90D4AC3BD8E}" type="slidenum">
              <a:rPr lang="en-US"/>
              <a:pPr>
                <a:defRPr/>
              </a:pPr>
              <a:t>‹#›</a:t>
            </a:fld>
            <a:endParaRPr lang="en-US" dirty="0"/>
          </a:p>
        </p:txBody>
      </p:sp>
    </p:spTree>
    <p:extLst>
      <p:ext uri="{BB962C8B-B14F-4D97-AF65-F5344CB8AC3E}">
        <p14:creationId xmlns:p14="http://schemas.microsoft.com/office/powerpoint/2010/main" val="34154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6888"/>
          </a:xfrm>
          <a:prstGeom prst="rect">
            <a:avLst/>
          </a:prstGeom>
        </p:spPr>
        <p:txBody>
          <a:bodyPr vert="horz" lIns="91433" tIns="45717" rIns="91433" bIns="45717" rtlCol="0"/>
          <a:lstStyle>
            <a:lvl1pPr algn="l">
              <a:defRPr sz="1200"/>
            </a:lvl1pPr>
          </a:lstStyle>
          <a:p>
            <a:endParaRPr lang="en-NZ" dirty="0"/>
          </a:p>
        </p:txBody>
      </p:sp>
      <p:sp>
        <p:nvSpPr>
          <p:cNvPr id="3" name="Date Placeholder 2"/>
          <p:cNvSpPr>
            <a:spLocks noGrp="1"/>
          </p:cNvSpPr>
          <p:nvPr>
            <p:ph type="dt" idx="1"/>
          </p:nvPr>
        </p:nvSpPr>
        <p:spPr>
          <a:xfrm>
            <a:off x="3848101" y="0"/>
            <a:ext cx="2944813" cy="496888"/>
          </a:xfrm>
          <a:prstGeom prst="rect">
            <a:avLst/>
          </a:prstGeom>
        </p:spPr>
        <p:txBody>
          <a:bodyPr vert="horz" lIns="91433" tIns="45717" rIns="91433" bIns="45717" rtlCol="0"/>
          <a:lstStyle>
            <a:lvl1pPr algn="r">
              <a:defRPr sz="1200"/>
            </a:lvl1pPr>
          </a:lstStyle>
          <a:p>
            <a:fld id="{955BC552-10BD-4552-AC68-FC77A7882636}" type="datetimeFigureOut">
              <a:rPr lang="en-NZ" smtClean="0"/>
              <a:t>19/12/2017</a:t>
            </a:fld>
            <a:endParaRPr lang="en-NZ"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33" tIns="45717" rIns="91433" bIns="45717" rtlCol="0" anchor="ctr"/>
          <a:lstStyle/>
          <a:p>
            <a:endParaRPr lang="en-NZ" dirty="0"/>
          </a:p>
        </p:txBody>
      </p:sp>
      <p:sp>
        <p:nvSpPr>
          <p:cNvPr id="5" name="Notes Placeholder 4"/>
          <p:cNvSpPr>
            <a:spLocks noGrp="1"/>
          </p:cNvSpPr>
          <p:nvPr>
            <p:ph type="body" sz="quarter" idx="3"/>
          </p:nvPr>
        </p:nvSpPr>
        <p:spPr>
          <a:xfrm>
            <a:off x="679450" y="4718051"/>
            <a:ext cx="5435600" cy="4468813"/>
          </a:xfrm>
          <a:prstGeom prst="rect">
            <a:avLst/>
          </a:prstGeom>
        </p:spPr>
        <p:txBody>
          <a:bodyPr vert="horz" lIns="91433" tIns="45717" rIns="91433" bIns="457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32925"/>
            <a:ext cx="2944813" cy="496888"/>
          </a:xfrm>
          <a:prstGeom prst="rect">
            <a:avLst/>
          </a:prstGeom>
        </p:spPr>
        <p:txBody>
          <a:bodyPr vert="horz" lIns="91433" tIns="45717" rIns="91433" bIns="45717"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48101" y="9432925"/>
            <a:ext cx="2944813" cy="496888"/>
          </a:xfrm>
          <a:prstGeom prst="rect">
            <a:avLst/>
          </a:prstGeom>
        </p:spPr>
        <p:txBody>
          <a:bodyPr vert="horz" lIns="91433" tIns="45717" rIns="91433" bIns="45717" rtlCol="0" anchor="b"/>
          <a:lstStyle>
            <a:lvl1pPr algn="r">
              <a:defRPr sz="1200"/>
            </a:lvl1pPr>
          </a:lstStyle>
          <a:p>
            <a:fld id="{5D72AB5F-601B-4B85-8EC1-5E52A498C9E4}" type="slidenum">
              <a:rPr lang="en-NZ" smtClean="0"/>
              <a:t>‹#›</a:t>
            </a:fld>
            <a:endParaRPr lang="en-NZ" dirty="0"/>
          </a:p>
        </p:txBody>
      </p:sp>
    </p:spTree>
    <p:extLst>
      <p:ext uri="{BB962C8B-B14F-4D97-AF65-F5344CB8AC3E}">
        <p14:creationId xmlns:p14="http://schemas.microsoft.com/office/powerpoint/2010/main" val="342131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GZ Science Resources 2014</a:t>
            </a:r>
            <a:endParaRPr lang="en-US" dirty="0"/>
          </a:p>
        </p:txBody>
      </p:sp>
      <p:sp>
        <p:nvSpPr>
          <p:cNvPr id="6" name="Slide Number Placeholder 5"/>
          <p:cNvSpPr>
            <a:spLocks noGrp="1"/>
          </p:cNvSpPr>
          <p:nvPr>
            <p:ph type="sldNum" sz="quarter" idx="12"/>
          </p:nvPr>
        </p:nvSpPr>
        <p:spPr/>
        <p:txBody>
          <a:bodyPr/>
          <a:lstStyle/>
          <a:p>
            <a:pPr>
              <a:defRPr/>
            </a:pPr>
            <a:fld id="{92F8FD1C-E3BE-47E6-A1B1-AA3102CE9F8B}" type="slidenum">
              <a:rPr lang="en-US" smtClean="0"/>
              <a:pPr>
                <a:defRPr/>
              </a:pPr>
              <a:t>‹#›</a:t>
            </a:fld>
            <a:endParaRPr lang="en-US" dirty="0"/>
          </a:p>
        </p:txBody>
      </p:sp>
    </p:spTree>
    <p:extLst>
      <p:ext uri="{BB962C8B-B14F-4D97-AF65-F5344CB8AC3E}">
        <p14:creationId xmlns:p14="http://schemas.microsoft.com/office/powerpoint/2010/main" val="35408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GZ Science Resources 2014</a:t>
            </a:r>
            <a:endParaRPr lang="en-US" dirty="0"/>
          </a:p>
        </p:txBody>
      </p:sp>
      <p:sp>
        <p:nvSpPr>
          <p:cNvPr id="6" name="Slide Number Placeholder 5"/>
          <p:cNvSpPr>
            <a:spLocks noGrp="1"/>
          </p:cNvSpPr>
          <p:nvPr>
            <p:ph type="sldNum" sz="quarter" idx="12"/>
          </p:nvPr>
        </p:nvSpPr>
        <p:spPr/>
        <p:txBody>
          <a:bodyPr/>
          <a:lstStyle/>
          <a:p>
            <a:pPr>
              <a:defRPr/>
            </a:pPr>
            <a:fld id="{37E12C60-3515-44B2-ACA6-940C3C359C8D}" type="slidenum">
              <a:rPr lang="en-US" smtClean="0"/>
              <a:pPr>
                <a:defRPr/>
              </a:pPr>
              <a:t>‹#›</a:t>
            </a:fld>
            <a:endParaRPr lang="en-US" dirty="0"/>
          </a:p>
        </p:txBody>
      </p:sp>
    </p:spTree>
    <p:extLst>
      <p:ext uri="{BB962C8B-B14F-4D97-AF65-F5344CB8AC3E}">
        <p14:creationId xmlns:p14="http://schemas.microsoft.com/office/powerpoint/2010/main" val="420868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GZ Science Resources 2014</a:t>
            </a:r>
            <a:endParaRPr lang="en-US" dirty="0"/>
          </a:p>
        </p:txBody>
      </p:sp>
      <p:sp>
        <p:nvSpPr>
          <p:cNvPr id="6" name="Slide Number Placeholder 5"/>
          <p:cNvSpPr>
            <a:spLocks noGrp="1"/>
          </p:cNvSpPr>
          <p:nvPr>
            <p:ph type="sldNum" sz="quarter" idx="12"/>
          </p:nvPr>
        </p:nvSpPr>
        <p:spPr/>
        <p:txBody>
          <a:bodyPr/>
          <a:lstStyle/>
          <a:p>
            <a:pPr>
              <a:defRPr/>
            </a:pPr>
            <a:fld id="{3C9A2C30-4049-4E2A-A1DA-B65134783158}" type="slidenum">
              <a:rPr lang="en-US" smtClean="0"/>
              <a:pPr>
                <a:defRPr/>
              </a:pPr>
              <a:t>‹#›</a:t>
            </a:fld>
            <a:endParaRPr lang="en-US" dirty="0"/>
          </a:p>
        </p:txBody>
      </p:sp>
    </p:spTree>
    <p:extLst>
      <p:ext uri="{BB962C8B-B14F-4D97-AF65-F5344CB8AC3E}">
        <p14:creationId xmlns:p14="http://schemas.microsoft.com/office/powerpoint/2010/main" val="71144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GZ Science Resources 2014</a:t>
            </a:r>
            <a:endParaRPr lang="en-US" dirty="0"/>
          </a:p>
        </p:txBody>
      </p:sp>
      <p:sp>
        <p:nvSpPr>
          <p:cNvPr id="6" name="Slide Number Placeholder 5"/>
          <p:cNvSpPr>
            <a:spLocks noGrp="1"/>
          </p:cNvSpPr>
          <p:nvPr>
            <p:ph type="sldNum" sz="quarter" idx="12"/>
          </p:nvPr>
        </p:nvSpPr>
        <p:spPr/>
        <p:txBody>
          <a:bodyPr/>
          <a:lstStyle/>
          <a:p>
            <a:pPr>
              <a:defRPr/>
            </a:pPr>
            <a:fld id="{6C06AF59-35C6-45AC-86D1-5A1F68FBD5F8}" type="slidenum">
              <a:rPr lang="en-US" smtClean="0"/>
              <a:pPr>
                <a:defRPr/>
              </a:pPr>
              <a:t>‹#›</a:t>
            </a:fld>
            <a:endParaRPr lang="en-US" dirty="0"/>
          </a:p>
        </p:txBody>
      </p:sp>
    </p:spTree>
    <p:extLst>
      <p:ext uri="{BB962C8B-B14F-4D97-AF65-F5344CB8AC3E}">
        <p14:creationId xmlns:p14="http://schemas.microsoft.com/office/powerpoint/2010/main" val="145082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NZ"/>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GZ Science Resources 2014</a:t>
            </a:r>
            <a:endParaRPr lang="en-US" dirty="0"/>
          </a:p>
        </p:txBody>
      </p:sp>
      <p:sp>
        <p:nvSpPr>
          <p:cNvPr id="6" name="Slide Number Placeholder 5"/>
          <p:cNvSpPr>
            <a:spLocks noGrp="1"/>
          </p:cNvSpPr>
          <p:nvPr>
            <p:ph type="sldNum" sz="quarter" idx="12"/>
          </p:nvPr>
        </p:nvSpPr>
        <p:spPr/>
        <p:txBody>
          <a:bodyPr/>
          <a:lstStyle/>
          <a:p>
            <a:pPr>
              <a:defRPr/>
            </a:pPr>
            <a:fld id="{41239215-A8C2-405B-A5CB-A53130A1B218}" type="slidenum">
              <a:rPr lang="en-US" smtClean="0"/>
              <a:pPr>
                <a:defRPr/>
              </a:pPr>
              <a:t>‹#›</a:t>
            </a:fld>
            <a:endParaRPr lang="en-US" dirty="0"/>
          </a:p>
        </p:txBody>
      </p:sp>
    </p:spTree>
    <p:extLst>
      <p:ext uri="{BB962C8B-B14F-4D97-AF65-F5344CB8AC3E}">
        <p14:creationId xmlns:p14="http://schemas.microsoft.com/office/powerpoint/2010/main" val="298466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GZ Science Resources 2014</a:t>
            </a:r>
            <a:endParaRPr lang="en-US" dirty="0"/>
          </a:p>
        </p:txBody>
      </p:sp>
      <p:sp>
        <p:nvSpPr>
          <p:cNvPr id="7" name="Slide Number Placeholder 6"/>
          <p:cNvSpPr>
            <a:spLocks noGrp="1"/>
          </p:cNvSpPr>
          <p:nvPr>
            <p:ph type="sldNum" sz="quarter" idx="12"/>
          </p:nvPr>
        </p:nvSpPr>
        <p:spPr/>
        <p:txBody>
          <a:bodyPr/>
          <a:lstStyle/>
          <a:p>
            <a:pPr>
              <a:defRPr/>
            </a:pPr>
            <a:fld id="{5F5C22E6-137C-47B2-AE1C-C02A7B9DC3C9}" type="slidenum">
              <a:rPr lang="en-US" smtClean="0"/>
              <a:pPr>
                <a:defRPr/>
              </a:pPr>
              <a:t>‹#›</a:t>
            </a:fld>
            <a:endParaRPr lang="en-US" dirty="0"/>
          </a:p>
        </p:txBody>
      </p:sp>
    </p:spTree>
    <p:extLst>
      <p:ext uri="{BB962C8B-B14F-4D97-AF65-F5344CB8AC3E}">
        <p14:creationId xmlns:p14="http://schemas.microsoft.com/office/powerpoint/2010/main" val="104504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GZ Science Resources 2014</a:t>
            </a:r>
            <a:endParaRPr lang="en-US" dirty="0"/>
          </a:p>
        </p:txBody>
      </p:sp>
      <p:sp>
        <p:nvSpPr>
          <p:cNvPr id="9" name="Slide Number Placeholder 8"/>
          <p:cNvSpPr>
            <a:spLocks noGrp="1"/>
          </p:cNvSpPr>
          <p:nvPr>
            <p:ph type="sldNum" sz="quarter" idx="12"/>
          </p:nvPr>
        </p:nvSpPr>
        <p:spPr/>
        <p:txBody>
          <a:bodyPr/>
          <a:lstStyle/>
          <a:p>
            <a:pPr>
              <a:defRPr/>
            </a:pPr>
            <a:fld id="{DD74B1F1-6B28-4A83-9FB0-73CAA6DED00F}" type="slidenum">
              <a:rPr lang="en-US" smtClean="0"/>
              <a:pPr>
                <a:defRPr/>
              </a:pPr>
              <a:t>‹#›</a:t>
            </a:fld>
            <a:endParaRPr lang="en-US" dirty="0"/>
          </a:p>
        </p:txBody>
      </p:sp>
    </p:spTree>
    <p:extLst>
      <p:ext uri="{BB962C8B-B14F-4D97-AF65-F5344CB8AC3E}">
        <p14:creationId xmlns:p14="http://schemas.microsoft.com/office/powerpoint/2010/main" val="56768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GZ Science Resources 2014</a:t>
            </a:r>
            <a:endParaRPr lang="en-US" dirty="0"/>
          </a:p>
        </p:txBody>
      </p:sp>
      <p:sp>
        <p:nvSpPr>
          <p:cNvPr id="5" name="Slide Number Placeholder 4"/>
          <p:cNvSpPr>
            <a:spLocks noGrp="1"/>
          </p:cNvSpPr>
          <p:nvPr>
            <p:ph type="sldNum" sz="quarter" idx="12"/>
          </p:nvPr>
        </p:nvSpPr>
        <p:spPr/>
        <p:txBody>
          <a:bodyPr/>
          <a:lstStyle/>
          <a:p>
            <a:pPr>
              <a:defRPr/>
            </a:pPr>
            <a:fld id="{D5A76BEE-F427-414E-B987-7FB627C939D5}" type="slidenum">
              <a:rPr lang="en-US" smtClean="0"/>
              <a:pPr>
                <a:defRPr/>
              </a:pPr>
              <a:t>‹#›</a:t>
            </a:fld>
            <a:endParaRPr lang="en-US" dirty="0"/>
          </a:p>
        </p:txBody>
      </p:sp>
    </p:spTree>
    <p:extLst>
      <p:ext uri="{BB962C8B-B14F-4D97-AF65-F5344CB8AC3E}">
        <p14:creationId xmlns:p14="http://schemas.microsoft.com/office/powerpoint/2010/main" val="17758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GZ Science Resources 2014</a:t>
            </a:r>
            <a:endParaRPr lang="en-US" dirty="0"/>
          </a:p>
        </p:txBody>
      </p:sp>
      <p:sp>
        <p:nvSpPr>
          <p:cNvPr id="4" name="Slide Number Placeholder 3"/>
          <p:cNvSpPr>
            <a:spLocks noGrp="1"/>
          </p:cNvSpPr>
          <p:nvPr>
            <p:ph type="sldNum" sz="quarter" idx="12"/>
          </p:nvPr>
        </p:nvSpPr>
        <p:spPr/>
        <p:txBody>
          <a:bodyPr/>
          <a:lstStyle/>
          <a:p>
            <a:pPr>
              <a:defRPr/>
            </a:pPr>
            <a:fld id="{B5FBF8A4-3DBC-4080-92E8-691621FE3F2C}" type="slidenum">
              <a:rPr lang="en-US" smtClean="0"/>
              <a:pPr>
                <a:defRPr/>
              </a:pPr>
              <a:t>‹#›</a:t>
            </a:fld>
            <a:endParaRPr lang="en-US" dirty="0"/>
          </a:p>
        </p:txBody>
      </p:sp>
    </p:spTree>
    <p:extLst>
      <p:ext uri="{BB962C8B-B14F-4D97-AF65-F5344CB8AC3E}">
        <p14:creationId xmlns:p14="http://schemas.microsoft.com/office/powerpoint/2010/main" val="252581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NZ"/>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GZ Science Resources 2014</a:t>
            </a:r>
            <a:endParaRPr lang="en-US" dirty="0"/>
          </a:p>
        </p:txBody>
      </p:sp>
      <p:sp>
        <p:nvSpPr>
          <p:cNvPr id="7" name="Slide Number Placeholder 6"/>
          <p:cNvSpPr>
            <a:spLocks noGrp="1"/>
          </p:cNvSpPr>
          <p:nvPr>
            <p:ph type="sldNum" sz="quarter" idx="12"/>
          </p:nvPr>
        </p:nvSpPr>
        <p:spPr/>
        <p:txBody>
          <a:bodyPr/>
          <a:lstStyle/>
          <a:p>
            <a:pPr>
              <a:defRPr/>
            </a:pPr>
            <a:fld id="{1962E453-5122-4D6C-97AF-3F734F1B0CC2}" type="slidenum">
              <a:rPr lang="en-US" smtClean="0"/>
              <a:pPr>
                <a:defRPr/>
              </a:pPr>
              <a:t>‹#›</a:t>
            </a:fld>
            <a:endParaRPr lang="en-US" dirty="0"/>
          </a:p>
        </p:txBody>
      </p:sp>
    </p:spTree>
    <p:extLst>
      <p:ext uri="{BB962C8B-B14F-4D97-AF65-F5344CB8AC3E}">
        <p14:creationId xmlns:p14="http://schemas.microsoft.com/office/powerpoint/2010/main" val="305812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NZ"/>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GZ Science Resources 2014</a:t>
            </a:r>
            <a:endParaRPr lang="en-US" dirty="0"/>
          </a:p>
        </p:txBody>
      </p:sp>
      <p:sp>
        <p:nvSpPr>
          <p:cNvPr id="7" name="Slide Number Placeholder 6"/>
          <p:cNvSpPr>
            <a:spLocks noGrp="1"/>
          </p:cNvSpPr>
          <p:nvPr>
            <p:ph type="sldNum" sz="quarter" idx="12"/>
          </p:nvPr>
        </p:nvSpPr>
        <p:spPr/>
        <p:txBody>
          <a:bodyPr/>
          <a:lstStyle/>
          <a:p>
            <a:pPr>
              <a:defRPr/>
            </a:pPr>
            <a:fld id="{7F7D16C3-EE6C-480C-9FBC-5E19FD915E9B}" type="slidenum">
              <a:rPr lang="en-US" smtClean="0"/>
              <a:pPr>
                <a:defRPr/>
              </a:pPr>
              <a:t>‹#›</a:t>
            </a:fld>
            <a:endParaRPr lang="en-US" dirty="0"/>
          </a:p>
        </p:txBody>
      </p:sp>
    </p:spTree>
    <p:extLst>
      <p:ext uri="{BB962C8B-B14F-4D97-AF65-F5344CB8AC3E}">
        <p14:creationId xmlns:p14="http://schemas.microsoft.com/office/powerpoint/2010/main" val="114433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GZ Science Resources 2014</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882F763-556A-457C-9752-83FB336060F7}" type="slidenum">
              <a:rPr lang="en-US" smtClean="0"/>
              <a:pPr>
                <a:defRPr/>
              </a:pPr>
              <a:t>‹#›</a:t>
            </a:fld>
            <a:endParaRPr lang="en-US" dirty="0"/>
          </a:p>
        </p:txBody>
      </p:sp>
    </p:spTree>
    <p:extLst>
      <p:ext uri="{BB962C8B-B14F-4D97-AF65-F5344CB8AC3E}">
        <p14:creationId xmlns:p14="http://schemas.microsoft.com/office/powerpoint/2010/main" val="147262294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gi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fineartamerica.com/images-medium-large/science-lab-michael-ledray.jpg"/>
          <p:cNvPicPr>
            <a:picLocks noChangeAspect="1" noChangeArrowheads="1"/>
          </p:cNvPicPr>
          <p:nvPr/>
        </p:nvPicPr>
        <p:blipFill rotWithShape="1">
          <a:blip r:embed="rId2">
            <a:extLst>
              <a:ext uri="{28A0092B-C50C-407E-A947-70E740481C1C}">
                <a14:useLocalDpi xmlns:a14="http://schemas.microsoft.com/office/drawing/2010/main" val="0"/>
              </a:ext>
            </a:extLst>
          </a:blip>
          <a:srcRect l="11360"/>
          <a:stretch/>
        </p:blipFill>
        <p:spPr bwMode="auto">
          <a:xfrm>
            <a:off x="0" y="-27878"/>
            <a:ext cx="9155496" cy="68858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4768080"/>
            <a:ext cx="9144000" cy="1446550"/>
          </a:xfrm>
          <a:prstGeom prst="rect">
            <a:avLst/>
          </a:prstGeom>
          <a:gradFill flip="none" rotWithShape="1">
            <a:gsLst>
              <a:gs pos="0">
                <a:schemeClr val="bg2">
                  <a:lumMod val="50000"/>
                </a:schemeClr>
              </a:gs>
              <a:gs pos="100000">
                <a:schemeClr val="tx2">
                  <a:lumMod val="40000"/>
                  <a:lumOff val="60000"/>
                </a:schemeClr>
              </a:gs>
              <a:gs pos="100000">
                <a:schemeClr val="accent1">
                  <a:lumMod val="20000"/>
                  <a:lumOff val="80000"/>
                </a:schemeClr>
              </a:gs>
              <a:gs pos="44000">
                <a:schemeClr val="bg2">
                  <a:lumMod val="60000"/>
                  <a:lumOff val="40000"/>
                </a:schemeClr>
              </a:gs>
              <a:gs pos="100000">
                <a:schemeClr val="accent2">
                  <a:lumMod val="60000"/>
                  <a:lumOff val="40000"/>
                </a:schemeClr>
              </a:gs>
            </a:gsLst>
            <a:lin ang="16200000" scaled="0"/>
            <a:tileRect/>
          </a:gradFill>
          <a:ln w="28575">
            <a:solidFill>
              <a:schemeClr val="tx1"/>
            </a:solidFill>
          </a:ln>
        </p:spPr>
        <p:txBody>
          <a:bodyPr wrap="square" rtlCol="0">
            <a:spAutoFit/>
          </a:bodyPr>
          <a:lstStyle/>
          <a:p>
            <a:pPr algn="ctr"/>
            <a:r>
              <a:rPr lang="en-NZ" sz="4400" b="1" dirty="0" smtClean="0">
                <a:latin typeface="Century Gothic" panose="020B0502020202020204" pitchFamily="34" charset="0"/>
              </a:rPr>
              <a:t>Introduction to Science</a:t>
            </a:r>
          </a:p>
          <a:p>
            <a:pPr algn="ctr"/>
            <a:r>
              <a:rPr lang="en-NZ" sz="4400" dirty="0" smtClean="0">
                <a:latin typeface="Century Gothic" panose="020B0502020202020204" pitchFamily="34" charset="0"/>
              </a:rPr>
              <a:t>Junior Science</a:t>
            </a:r>
          </a:p>
        </p:txBody>
      </p:sp>
      <p:sp>
        <p:nvSpPr>
          <p:cNvPr id="4" name="Slide Number Placeholder 3"/>
          <p:cNvSpPr>
            <a:spLocks noGrp="1"/>
          </p:cNvSpPr>
          <p:nvPr>
            <p:ph type="sldNum" sz="quarter" idx="12"/>
          </p:nvPr>
        </p:nvSpPr>
        <p:spPr/>
        <p:txBody>
          <a:bodyPr/>
          <a:lstStyle/>
          <a:p>
            <a:pPr>
              <a:defRPr/>
            </a:pPr>
            <a:fld id="{B5FBF8A4-3DBC-4080-92E8-691621FE3F2C}" type="slidenum">
              <a:rPr lang="en-US" smtClean="0"/>
              <a:pPr>
                <a:defRPr/>
              </a:pPr>
              <a:t>1</a:t>
            </a:fld>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7" name="Picture 2" descr="https://cdn.welovesolo.com/wp-content/uploads/ui/31/p17eoepklk1e3rb4u1ak1o2sirh9-details.jpg"/>
          <p:cNvPicPr>
            <a:picLocks noChangeAspect="1" noChangeArrowheads="1"/>
          </p:cNvPicPr>
          <p:nvPr/>
        </p:nvPicPr>
        <p:blipFill>
          <a:blip r:embed="rId4">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6400800" y="0"/>
            <a:ext cx="2943225" cy="28006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98303" y="1183351"/>
            <a:ext cx="2114332" cy="830997"/>
          </a:xfrm>
          <a:prstGeom prst="rect">
            <a:avLst/>
          </a:prstGeom>
          <a:noFill/>
        </p:spPr>
        <p:txBody>
          <a:bodyPr wrap="square" rtlCol="0">
            <a:spAutoFit/>
          </a:bodyPr>
          <a:lstStyle/>
          <a:p>
            <a:pPr algn="ctr"/>
            <a:r>
              <a:rPr lang="en-NZ" sz="2400" b="1" dirty="0" smtClean="0">
                <a:solidFill>
                  <a:schemeClr val="bg1"/>
                </a:solidFill>
                <a:latin typeface="Century Gothic" panose="020B0502020202020204" pitchFamily="34" charset="0"/>
                <a:cs typeface="Andalus" panose="02020603050405020304" pitchFamily="18" charset="-78"/>
              </a:rPr>
              <a:t>2018</a:t>
            </a:r>
          </a:p>
          <a:p>
            <a:pPr algn="ctr"/>
            <a:r>
              <a:rPr lang="en-NZ" sz="2400" dirty="0" smtClean="0">
                <a:solidFill>
                  <a:schemeClr val="bg1"/>
                </a:solidFill>
                <a:latin typeface="Century Gothic" panose="020B0502020202020204" pitchFamily="34" charset="0"/>
                <a:cs typeface="Andalus" panose="02020603050405020304" pitchFamily="18" charset="-78"/>
              </a:rPr>
              <a:t>Version</a:t>
            </a:r>
            <a:endParaRPr lang="en-NZ" sz="2400" dirty="0">
              <a:solidFill>
                <a:schemeClr val="bg1"/>
              </a:solidFill>
              <a:latin typeface="Century Gothic" panose="020B0502020202020204" pitchFamily="34" charset="0"/>
              <a:cs typeface="Andalus"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6" name="TextBox 5"/>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Laboratory safety symbols</a:t>
            </a:r>
            <a:endParaRPr lang="en-NZ" sz="2000" b="1" dirty="0">
              <a:latin typeface="+mn-lt"/>
            </a:endParaRPr>
          </a:p>
        </p:txBody>
      </p:sp>
      <p:sp>
        <p:nvSpPr>
          <p:cNvPr id="7" name="TextBox 6"/>
          <p:cNvSpPr txBox="1"/>
          <p:nvPr/>
        </p:nvSpPr>
        <p:spPr>
          <a:xfrm>
            <a:off x="397607" y="990600"/>
            <a:ext cx="8369474" cy="1323439"/>
          </a:xfrm>
          <a:prstGeom prst="rect">
            <a:avLst/>
          </a:prstGeom>
          <a:solidFill>
            <a:schemeClr val="bg1"/>
          </a:solidFill>
          <a:ln>
            <a:solidFill>
              <a:schemeClr val="tx1"/>
            </a:solidFill>
          </a:ln>
        </p:spPr>
        <p:txBody>
          <a:bodyPr wrap="square" rtlCol="0">
            <a:spAutoFit/>
          </a:bodyPr>
          <a:lstStyle/>
          <a:p>
            <a:r>
              <a:rPr lang="en-NZ" sz="2000" dirty="0" smtClean="0">
                <a:latin typeface="Calibri" pitchFamily="34" charset="0"/>
                <a:cs typeface="Calibri" pitchFamily="34" charset="0"/>
              </a:rPr>
              <a:t>Easy to recognise safety </a:t>
            </a:r>
            <a:r>
              <a:rPr lang="en-NZ" sz="2000" dirty="0" err="1" smtClean="0">
                <a:latin typeface="Calibri" pitchFamily="34" charset="0"/>
                <a:cs typeface="Calibri" pitchFamily="34" charset="0"/>
              </a:rPr>
              <a:t>Hazchem</a:t>
            </a:r>
            <a:r>
              <a:rPr lang="en-NZ" sz="2000" dirty="0" smtClean="0">
                <a:latin typeface="Calibri" pitchFamily="34" charset="0"/>
                <a:cs typeface="Calibri" pitchFamily="34" charset="0"/>
              </a:rPr>
              <a:t> symbols are often used in Labs and on labels of chemicals when special care is required.  A chemical may be poisonous or be explosive or burn when it touches skin. Safety symbols and Lab rules are designed to warn and protect you from dangerous situations.</a:t>
            </a:r>
            <a:endParaRPr lang="en-NZ" sz="2000" dirty="0">
              <a:latin typeface="Calibri" pitchFamily="34" charset="0"/>
              <a:cs typeface="Calibri" pitchFamily="34" charset="0"/>
            </a:endParaRPr>
          </a:p>
        </p:txBody>
      </p:sp>
      <p:pic>
        <p:nvPicPr>
          <p:cNvPr id="1026" name="Picture 2" descr="http://prlabpak.files.wordpress.com/2012/05/ghspictogramsweb.jpg"/>
          <p:cNvPicPr>
            <a:picLocks noChangeAspect="1" noChangeArrowheads="1"/>
          </p:cNvPicPr>
          <p:nvPr/>
        </p:nvPicPr>
        <p:blipFill rotWithShape="1">
          <a:blip r:embed="rId3">
            <a:extLst>
              <a:ext uri="{28A0092B-C50C-407E-A947-70E740481C1C}">
                <a14:useLocalDpi xmlns:a14="http://schemas.microsoft.com/office/drawing/2010/main" val="0"/>
              </a:ext>
            </a:extLst>
          </a:blip>
          <a:srcRect b="5552"/>
          <a:stretch/>
        </p:blipFill>
        <p:spPr bwMode="auto">
          <a:xfrm>
            <a:off x="1272269" y="2388062"/>
            <a:ext cx="6620150" cy="42149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446604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6" name="TextBox 5"/>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Common Laboratory equipment</a:t>
            </a:r>
            <a:endParaRPr lang="en-NZ" sz="2000" b="1" dirty="0">
              <a:latin typeface="+mn-lt"/>
            </a:endParaRPr>
          </a:p>
        </p:txBody>
      </p:sp>
      <p:sp>
        <p:nvSpPr>
          <p:cNvPr id="7" name="TextBox 6"/>
          <p:cNvSpPr txBox="1"/>
          <p:nvPr/>
        </p:nvSpPr>
        <p:spPr>
          <a:xfrm>
            <a:off x="152400" y="903922"/>
            <a:ext cx="2286000" cy="5016758"/>
          </a:xfrm>
          <a:prstGeom prst="rect">
            <a:avLst/>
          </a:prstGeom>
          <a:noFill/>
        </p:spPr>
        <p:txBody>
          <a:bodyPr wrap="square" rtlCol="0">
            <a:spAutoFit/>
          </a:bodyPr>
          <a:lstStyle/>
          <a:p>
            <a:r>
              <a:rPr lang="en-NZ" sz="2000" dirty="0" smtClean="0">
                <a:latin typeface="Calibri" pitchFamily="34" charset="0"/>
                <a:cs typeface="Calibri" pitchFamily="34" charset="0"/>
              </a:rPr>
              <a:t>Science labs contain equipment that </a:t>
            </a:r>
            <a:r>
              <a:rPr lang="en-NZ" sz="2000" dirty="0" smtClean="0">
                <a:latin typeface="Calibri" pitchFamily="34" charset="0"/>
                <a:cs typeface="Calibri" pitchFamily="34" charset="0"/>
              </a:rPr>
              <a:t>are </a:t>
            </a:r>
            <a:r>
              <a:rPr lang="en-NZ" sz="2000" dirty="0" smtClean="0">
                <a:latin typeface="Calibri" pitchFamily="34" charset="0"/>
                <a:cs typeface="Calibri" pitchFamily="34" charset="0"/>
              </a:rPr>
              <a:t>used to carry out investigations and experiments. This equipment may be quite different from what we have in our homes but it is often designed for specific uses.</a:t>
            </a:r>
          </a:p>
          <a:p>
            <a:r>
              <a:rPr lang="en-NZ" sz="2000" dirty="0" smtClean="0">
                <a:latin typeface="Calibri" pitchFamily="34" charset="0"/>
                <a:cs typeface="Calibri" pitchFamily="34" charset="0"/>
              </a:rPr>
              <a:t>The names and uses of the equipment will need to be learnt along with how to use it.</a:t>
            </a:r>
            <a:endParaRPr lang="en-NZ" sz="2000" dirty="0">
              <a:latin typeface="Calibri" pitchFamily="34" charset="0"/>
              <a:cs typeface="Calibri" pitchFamily="34" charset="0"/>
            </a:endParaRPr>
          </a:p>
        </p:txBody>
      </p:sp>
      <p:pic>
        <p:nvPicPr>
          <p:cNvPr id="2050" name="Picture 2" descr="http://www.easypacelearning.com/images/laboratoryequipment.jpg"/>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8052" b="4127"/>
          <a:stretch/>
        </p:blipFill>
        <p:spPr bwMode="auto">
          <a:xfrm>
            <a:off x="2293045" y="1600200"/>
            <a:ext cx="6842246" cy="4558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3845689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3" name="TextBox 2"/>
          <p:cNvSpPr txBox="1"/>
          <p:nvPr/>
        </p:nvSpPr>
        <p:spPr>
          <a:xfrm>
            <a:off x="505644" y="45402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Drawing equipment in Science</a:t>
            </a:r>
            <a:endParaRPr lang="en-NZ" sz="2000" b="1" dirty="0">
              <a:latin typeface="+mn-lt"/>
            </a:endParaRPr>
          </a:p>
        </p:txBody>
      </p:sp>
      <p:pic>
        <p:nvPicPr>
          <p:cNvPr id="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448" t="21289" r="40593" b="11932"/>
          <a:stretch/>
        </p:blipFill>
        <p:spPr bwMode="auto">
          <a:xfrm>
            <a:off x="505644" y="1371600"/>
            <a:ext cx="5329238" cy="488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19800" y="2154352"/>
            <a:ext cx="2895600" cy="2862322"/>
          </a:xfrm>
          <a:prstGeom prst="rect">
            <a:avLst/>
          </a:prstGeom>
          <a:noFill/>
        </p:spPr>
        <p:txBody>
          <a:bodyPr wrap="square" rtlCol="0">
            <a:spAutoFit/>
          </a:bodyPr>
          <a:lstStyle/>
          <a:p>
            <a:r>
              <a:rPr lang="en-NZ" sz="2000" dirty="0" smtClean="0">
                <a:latin typeface="Calibri" pitchFamily="34" charset="0"/>
                <a:cs typeface="Calibri" pitchFamily="34" charset="0"/>
              </a:rPr>
              <a:t>In the science lab we use special equipment. Often we have to draw the equipment. We use diagrams to show the equipment, which saves us time drawing. The scientific diagrams are recognised world wide.</a:t>
            </a:r>
            <a:endParaRPr lang="en-NZ" sz="2000" dirty="0">
              <a:latin typeface="Calibri" pitchFamily="34" charset="0"/>
              <a:cs typeface="Calibri" pitchFamily="34" charset="0"/>
            </a:endParaRPr>
          </a:p>
        </p:txBody>
      </p:sp>
      <p:pic>
        <p:nvPicPr>
          <p:cNvPr id="8" name="Picture 7"/>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037575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ps.pearsoned.com.au/wps/media/tmp/labeling/1101190_dyn.gif"/>
          <p:cNvPicPr>
            <a:picLocks noChangeAspect="1" noChangeArrowheads="1"/>
          </p:cNvPicPr>
          <p:nvPr/>
        </p:nvPicPr>
        <p:blipFill rotWithShape="1">
          <a:blip r:embed="rId2">
            <a:extLst>
              <a:ext uri="{28A0092B-C50C-407E-A947-70E740481C1C}">
                <a14:useLocalDpi xmlns:a14="http://schemas.microsoft.com/office/drawing/2010/main" val="0"/>
              </a:ext>
            </a:extLst>
          </a:blip>
          <a:srcRect l="3499"/>
          <a:stretch/>
        </p:blipFill>
        <p:spPr bwMode="auto">
          <a:xfrm>
            <a:off x="0" y="1447800"/>
            <a:ext cx="4822346" cy="4997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a:duotone>
              <a:schemeClr val="accent5">
                <a:shade val="45000"/>
                <a:satMod val="135000"/>
              </a:schemeClr>
              <a:prstClr val="white"/>
            </a:duotone>
          </a:blip>
          <a:srcRect l="12379" b="30686"/>
          <a:stretch/>
        </p:blipFill>
        <p:spPr>
          <a:xfrm>
            <a:off x="0" y="0"/>
            <a:ext cx="9168685" cy="1447800"/>
          </a:xfrm>
          <a:prstGeom prst="rect">
            <a:avLst/>
          </a:prstGeom>
        </p:spPr>
      </p:pic>
      <p:sp>
        <p:nvSpPr>
          <p:cNvPr id="6149" name="Rectangle 12"/>
          <p:cNvSpPr>
            <a:spLocks noChangeArrowheads="1"/>
          </p:cNvSpPr>
          <p:nvPr/>
        </p:nvSpPr>
        <p:spPr bwMode="auto">
          <a:xfrm>
            <a:off x="457200" y="1524000"/>
            <a:ext cx="6858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dirty="0"/>
          </a:p>
        </p:txBody>
      </p:sp>
      <p:graphicFrame>
        <p:nvGraphicFramePr>
          <p:cNvPr id="4141" name="Group 45"/>
          <p:cNvGraphicFramePr>
            <a:graphicFrameLocks noGrp="1"/>
          </p:cNvGraphicFramePr>
          <p:nvPr>
            <p:extLst>
              <p:ext uri="{D42A27DB-BD31-4B8C-83A1-F6EECF244321}">
                <p14:modId xmlns:p14="http://schemas.microsoft.com/office/powerpoint/2010/main" val="2053500"/>
              </p:ext>
            </p:extLst>
          </p:nvPr>
        </p:nvGraphicFramePr>
        <p:xfrm>
          <a:off x="4892709" y="1165199"/>
          <a:ext cx="3801714" cy="5455762"/>
        </p:xfrm>
        <a:graphic>
          <a:graphicData uri="http://schemas.openxmlformats.org/drawingml/2006/table">
            <a:tbl>
              <a:tblPr/>
              <a:tblGrid>
                <a:gridCol w="1508091">
                  <a:extLst>
                    <a:ext uri="{9D8B030D-6E8A-4147-A177-3AD203B41FA5}">
                      <a16:colId xmlns:a16="http://schemas.microsoft.com/office/drawing/2014/main" val="20000"/>
                    </a:ext>
                  </a:extLst>
                </a:gridCol>
                <a:gridCol w="2293623">
                  <a:extLst>
                    <a:ext uri="{9D8B030D-6E8A-4147-A177-3AD203B41FA5}">
                      <a16:colId xmlns:a16="http://schemas.microsoft.com/office/drawing/2014/main" val="20001"/>
                    </a:ext>
                  </a:extLst>
                </a:gridCol>
              </a:tblGrid>
              <a:tr h="566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Part of the Bunsen Burner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Function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731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 Gas hose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Calibri" pitchFamily="34" charset="0"/>
                          <a:cs typeface="Calibri" pitchFamily="34" charset="0"/>
                        </a:rPr>
                        <a:t>To allow gas to enter the burner</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B.  Collar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To control the amount of air entering the burner</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c. Air Hole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To allow air to enter the burner</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D. Barrel</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To raise the flame to a suitable height for heating and burning</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E. Base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To support the burner and make it more stable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 name="TextBox 10"/>
          <p:cNvSpPr txBox="1"/>
          <p:nvPr/>
        </p:nvSpPr>
        <p:spPr>
          <a:xfrm>
            <a:off x="419100"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Draw and label the Bunsen Burner</a:t>
            </a:r>
            <a:endParaRPr lang="en-NZ" sz="2000" b="1" dirty="0">
              <a:latin typeface="+mn-lt"/>
            </a:endParaRPr>
          </a:p>
        </p:txBody>
      </p:sp>
      <p:pic>
        <p:nvPicPr>
          <p:cNvPr id="12" name="Picture 11"/>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6149" name="Rectangle 12"/>
          <p:cNvSpPr>
            <a:spLocks noChangeArrowheads="1"/>
          </p:cNvSpPr>
          <p:nvPr/>
        </p:nvSpPr>
        <p:spPr bwMode="auto">
          <a:xfrm>
            <a:off x="457200" y="1524000"/>
            <a:ext cx="6858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dirty="0"/>
          </a:p>
        </p:txBody>
      </p:sp>
      <p:sp>
        <p:nvSpPr>
          <p:cNvPr id="11" name="TextBox 10"/>
          <p:cNvSpPr txBox="1"/>
          <p:nvPr/>
        </p:nvSpPr>
        <p:spPr>
          <a:xfrm>
            <a:off x="419100"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a:latin typeface="+mn-lt"/>
              </a:rPr>
              <a:t>T</a:t>
            </a:r>
            <a:r>
              <a:rPr lang="en-NZ" sz="2000" b="1" dirty="0" smtClean="0">
                <a:latin typeface="+mn-lt"/>
              </a:rPr>
              <a:t>he Bunsen Burner Flame</a:t>
            </a:r>
            <a:endParaRPr lang="en-NZ" sz="2000" b="1" dirty="0">
              <a:latin typeface="+mn-lt"/>
            </a:endParaRPr>
          </a:p>
        </p:txBody>
      </p:sp>
      <p:pic>
        <p:nvPicPr>
          <p:cNvPr id="12" name="Picture 11"/>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1162110"/>
            <a:ext cx="3985149" cy="3581400"/>
          </a:xfrm>
          <a:prstGeom prst="rect">
            <a:avLst/>
          </a:prstGeom>
        </p:spPr>
      </p:pic>
      <p:sp>
        <p:nvSpPr>
          <p:cNvPr id="3" name="TextBox 2"/>
          <p:cNvSpPr txBox="1"/>
          <p:nvPr/>
        </p:nvSpPr>
        <p:spPr>
          <a:xfrm>
            <a:off x="256356" y="5046218"/>
            <a:ext cx="8534400" cy="1477328"/>
          </a:xfrm>
          <a:prstGeom prst="rect">
            <a:avLst/>
          </a:prstGeom>
          <a:noFill/>
        </p:spPr>
        <p:txBody>
          <a:bodyPr wrap="square" rtlCol="0">
            <a:spAutoFit/>
          </a:bodyPr>
          <a:lstStyle/>
          <a:p>
            <a:r>
              <a:rPr lang="en-NZ" dirty="0" smtClean="0">
                <a:latin typeface="+mn-lt"/>
              </a:rPr>
              <a:t>The Bunsen </a:t>
            </a:r>
            <a:r>
              <a:rPr lang="en-NZ" dirty="0" smtClean="0">
                <a:latin typeface="+mn-lt"/>
              </a:rPr>
              <a:t>Burner </a:t>
            </a:r>
            <a:r>
              <a:rPr lang="en-NZ" dirty="0" smtClean="0">
                <a:latin typeface="+mn-lt"/>
              </a:rPr>
              <a:t>burns gas with oxygen in the air to make a hot flame used in the laboratory. When the air hole is closed (1) the flame is large and orange. This flame only partly allows oxygen to burn with the gas so is cooler and creates soot. As the </a:t>
            </a:r>
            <a:r>
              <a:rPr lang="en-NZ" dirty="0" smtClean="0">
                <a:latin typeface="+mn-lt"/>
              </a:rPr>
              <a:t>air hole </a:t>
            </a:r>
            <a:r>
              <a:rPr lang="en-NZ" dirty="0" smtClean="0">
                <a:latin typeface="+mn-lt"/>
              </a:rPr>
              <a:t>is opened more (2-4) the flame becomes bluer and hotter. The best flame to use is (4) with the </a:t>
            </a:r>
            <a:r>
              <a:rPr lang="en-NZ" dirty="0" smtClean="0">
                <a:latin typeface="+mn-lt"/>
              </a:rPr>
              <a:t>air hole </a:t>
            </a:r>
            <a:r>
              <a:rPr lang="en-NZ" dirty="0">
                <a:latin typeface="+mn-lt"/>
              </a:rPr>
              <a:t>mostly </a:t>
            </a:r>
            <a:r>
              <a:rPr lang="en-NZ" dirty="0" smtClean="0">
                <a:latin typeface="+mn-lt"/>
              </a:rPr>
              <a:t>open.</a:t>
            </a:r>
            <a:endParaRPr lang="en-NZ" dirty="0">
              <a:latin typeface="+mn-lt"/>
            </a:endParaRPr>
          </a:p>
        </p:txBody>
      </p:sp>
      <p:sp>
        <p:nvSpPr>
          <p:cNvPr id="4" name="TextBox 3"/>
          <p:cNvSpPr txBox="1"/>
          <p:nvPr/>
        </p:nvSpPr>
        <p:spPr>
          <a:xfrm>
            <a:off x="5334000" y="2059577"/>
            <a:ext cx="2590800" cy="1477328"/>
          </a:xfrm>
          <a:prstGeom prst="rect">
            <a:avLst/>
          </a:prstGeom>
          <a:noFill/>
        </p:spPr>
        <p:txBody>
          <a:bodyPr wrap="square" rtlCol="0">
            <a:spAutoFit/>
          </a:bodyPr>
          <a:lstStyle/>
          <a:p>
            <a:r>
              <a:rPr lang="en-NZ" dirty="0" smtClean="0">
                <a:latin typeface="+mn-lt"/>
              </a:rPr>
              <a:t>When using the Bunsen </a:t>
            </a:r>
            <a:r>
              <a:rPr lang="en-NZ" dirty="0" smtClean="0">
                <a:latin typeface="+mn-lt"/>
              </a:rPr>
              <a:t>Burner </a:t>
            </a:r>
            <a:r>
              <a:rPr lang="en-NZ" dirty="0" smtClean="0">
                <a:latin typeface="+mn-lt"/>
              </a:rPr>
              <a:t>to heat boiling tubes </a:t>
            </a:r>
            <a:r>
              <a:rPr lang="en-NZ" dirty="0" err="1" smtClean="0">
                <a:latin typeface="+mn-lt"/>
              </a:rPr>
              <a:t>etc</a:t>
            </a:r>
            <a:r>
              <a:rPr lang="en-NZ" dirty="0" smtClean="0">
                <a:latin typeface="+mn-lt"/>
              </a:rPr>
              <a:t> place it at the hottest place at the top of the bright blue flame.</a:t>
            </a:r>
            <a:endParaRPr lang="en-NZ" dirty="0">
              <a:latin typeface="+mn-lt"/>
            </a:endParaRPr>
          </a:p>
        </p:txBody>
      </p:sp>
      <p:cxnSp>
        <p:nvCxnSpPr>
          <p:cNvPr id="6" name="Straight Arrow Connector 5"/>
          <p:cNvCxnSpPr/>
          <p:nvPr/>
        </p:nvCxnSpPr>
        <p:spPr>
          <a:xfrm flipH="1">
            <a:off x="3505200" y="3124200"/>
            <a:ext cx="1828800" cy="30480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5453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GZ Science Resources 2014</a:t>
            </a:r>
            <a:endParaRPr lang="en-US" dirty="0"/>
          </a:p>
        </p:txBody>
      </p:sp>
      <p:sp>
        <p:nvSpPr>
          <p:cNvPr id="3" name="Slide Number Placeholder 2"/>
          <p:cNvSpPr>
            <a:spLocks noGrp="1"/>
          </p:cNvSpPr>
          <p:nvPr>
            <p:ph type="sldNum" sz="quarter" idx="12"/>
          </p:nvPr>
        </p:nvSpPr>
        <p:spPr/>
        <p:txBody>
          <a:bodyPr/>
          <a:lstStyle/>
          <a:p>
            <a:pPr>
              <a:defRPr/>
            </a:pPr>
            <a:fld id="{B5FBF8A4-3DBC-4080-92E8-691621FE3F2C}" type="slidenum">
              <a:rPr lang="en-US" smtClean="0"/>
              <a:pPr>
                <a:defRPr/>
              </a:pPr>
              <a:t>15</a:t>
            </a:fld>
            <a:endParaRPr lang="en-US" dirty="0"/>
          </a:p>
        </p:txBody>
      </p:sp>
      <p:pic>
        <p:nvPicPr>
          <p:cNvPr id="60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5644" y="45402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Measurements in Science</a:t>
            </a:r>
            <a:endParaRPr lang="en-NZ" sz="2000" b="1" dirty="0">
              <a:latin typeface="+mn-lt"/>
            </a:endParaRPr>
          </a:p>
        </p:txBody>
      </p:sp>
      <p:sp>
        <p:nvSpPr>
          <p:cNvPr id="5" name="TextBox 4"/>
          <p:cNvSpPr txBox="1"/>
          <p:nvPr/>
        </p:nvSpPr>
        <p:spPr>
          <a:xfrm>
            <a:off x="508000" y="2286000"/>
            <a:ext cx="4218756" cy="2862322"/>
          </a:xfrm>
          <a:prstGeom prst="rect">
            <a:avLst/>
          </a:prstGeom>
          <a:solidFill>
            <a:schemeClr val="bg1"/>
          </a:solidFill>
          <a:ln>
            <a:solidFill>
              <a:schemeClr val="tx1"/>
            </a:solidFill>
          </a:ln>
        </p:spPr>
        <p:txBody>
          <a:bodyPr wrap="square" rtlCol="0">
            <a:spAutoFit/>
          </a:bodyPr>
          <a:lstStyle/>
          <a:p>
            <a:r>
              <a:rPr lang="en-NZ" dirty="0">
                <a:latin typeface="Calibri" panose="020F0502020204030204" pitchFamily="34" charset="0"/>
                <a:cs typeface="Calibri" panose="020F0502020204030204" pitchFamily="34" charset="0"/>
              </a:rPr>
              <a:t>The process of science involves observation, </a:t>
            </a:r>
            <a:r>
              <a:rPr lang="en-NZ" dirty="0" smtClean="0">
                <a:latin typeface="Calibri" panose="020F0502020204030204" pitchFamily="34" charset="0"/>
                <a:cs typeface="Calibri" panose="020F0502020204030204" pitchFamily="34" charset="0"/>
              </a:rPr>
              <a:t>investigation and testing. </a:t>
            </a:r>
            <a:r>
              <a:rPr lang="en-NZ" dirty="0">
                <a:latin typeface="Calibri" panose="020F0502020204030204" pitchFamily="34" charset="0"/>
                <a:cs typeface="Calibri" panose="020F0502020204030204" pitchFamily="34" charset="0"/>
              </a:rPr>
              <a:t>Scientific observations can be made directly with our own senses or may be made indirectly through the use of </a:t>
            </a:r>
            <a:r>
              <a:rPr lang="en-NZ" dirty="0" smtClean="0">
                <a:latin typeface="Calibri" panose="020F0502020204030204" pitchFamily="34" charset="0"/>
                <a:cs typeface="Calibri" panose="020F0502020204030204" pitchFamily="34" charset="0"/>
              </a:rPr>
              <a:t>equipment to collect data. Being able to take </a:t>
            </a:r>
            <a:r>
              <a:rPr lang="en-NZ" b="1" dirty="0" smtClean="0">
                <a:latin typeface="Calibri" panose="020F0502020204030204" pitchFamily="34" charset="0"/>
                <a:cs typeface="Calibri" panose="020F0502020204030204" pitchFamily="34" charset="0"/>
              </a:rPr>
              <a:t>accurate</a:t>
            </a:r>
            <a:r>
              <a:rPr lang="en-NZ" dirty="0" smtClean="0">
                <a:latin typeface="Calibri" panose="020F0502020204030204" pitchFamily="34" charset="0"/>
                <a:cs typeface="Calibri" panose="020F0502020204030204" pitchFamily="34" charset="0"/>
              </a:rPr>
              <a:t> measurements is important.</a:t>
            </a:r>
          </a:p>
          <a:p>
            <a:r>
              <a:rPr lang="en-NZ" dirty="0" smtClean="0">
                <a:latin typeface="Calibri" panose="020F0502020204030204" pitchFamily="34" charset="0"/>
                <a:cs typeface="Calibri" panose="020F0502020204030204" pitchFamily="34" charset="0"/>
              </a:rPr>
              <a:t>The units and type of equipment used depends on whether you are measuring length, volume, temperature or mass. </a:t>
            </a:r>
            <a:endParaRPr lang="en-NZ"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380939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duotone>
              <a:schemeClr val="accent5">
                <a:shade val="45000"/>
                <a:satMod val="135000"/>
              </a:schemeClr>
              <a:prstClr val="white"/>
            </a:duotone>
          </a:blip>
          <a:srcRect l="12379" b="30686"/>
          <a:stretch/>
        </p:blipFill>
        <p:spPr>
          <a:xfrm>
            <a:off x="-24685" y="0"/>
            <a:ext cx="9168685" cy="1447800"/>
          </a:xfrm>
          <a:prstGeom prst="rect">
            <a:avLst/>
          </a:prstGeom>
        </p:spPr>
      </p:pic>
      <p:sp>
        <p:nvSpPr>
          <p:cNvPr id="6" name="TextBox 5"/>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Measuring in Science</a:t>
            </a:r>
            <a:endParaRPr lang="en-NZ" sz="20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137656140"/>
              </p:ext>
            </p:extLst>
          </p:nvPr>
        </p:nvGraphicFramePr>
        <p:xfrm>
          <a:off x="914400" y="1219200"/>
          <a:ext cx="7543800" cy="2966720"/>
        </p:xfrm>
        <a:graphic>
          <a:graphicData uri="http://schemas.openxmlformats.org/drawingml/2006/table">
            <a:tbl>
              <a:tblPr firstRow="1" bandRow="1">
                <a:tableStyleId>{5940675A-B579-460E-94D1-54222C63F5DA}</a:tableStyleId>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370840">
                <a:tc>
                  <a:txBody>
                    <a:bodyPr/>
                    <a:lstStyle/>
                    <a:p>
                      <a:r>
                        <a:rPr lang="en-NZ" b="1" dirty="0" smtClean="0">
                          <a:latin typeface="Calibri" panose="020F0502020204030204" pitchFamily="34" charset="0"/>
                          <a:cs typeface="Calibri" panose="020F0502020204030204" pitchFamily="34" charset="0"/>
                        </a:rPr>
                        <a:t>Quantity</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c>
                  <a:txBody>
                    <a:bodyPr/>
                    <a:lstStyle/>
                    <a:p>
                      <a:r>
                        <a:rPr lang="en-NZ" b="1" dirty="0" smtClean="0">
                          <a:latin typeface="Calibri" panose="020F0502020204030204" pitchFamily="34" charset="0"/>
                          <a:cs typeface="Calibri" panose="020F0502020204030204" pitchFamily="34" charset="0"/>
                        </a:rPr>
                        <a:t>Unit</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c>
                  <a:txBody>
                    <a:bodyPr/>
                    <a:lstStyle/>
                    <a:p>
                      <a:r>
                        <a:rPr lang="en-NZ" b="1" dirty="0" smtClean="0">
                          <a:latin typeface="Calibri" panose="020F0502020204030204" pitchFamily="34" charset="0"/>
                          <a:cs typeface="Calibri" panose="020F0502020204030204" pitchFamily="34" charset="0"/>
                        </a:rPr>
                        <a:t>Symbol</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c>
                  <a:txBody>
                    <a:bodyPr/>
                    <a:lstStyle/>
                    <a:p>
                      <a:r>
                        <a:rPr lang="en-NZ" b="1" dirty="0" smtClean="0">
                          <a:latin typeface="Calibri" panose="020F0502020204030204" pitchFamily="34" charset="0"/>
                          <a:cs typeface="Calibri" panose="020F0502020204030204" pitchFamily="34" charset="0"/>
                        </a:rPr>
                        <a:t>Equipment used</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extLst>
                  <a:ext uri="{0D108BD9-81ED-4DB2-BD59-A6C34878D82A}">
                    <a16:rowId xmlns:a16="http://schemas.microsoft.com/office/drawing/2014/main" val="10000"/>
                  </a:ext>
                </a:extLst>
              </a:tr>
              <a:tr h="370840">
                <a:tc rowSpan="2">
                  <a:txBody>
                    <a:bodyPr/>
                    <a:lstStyle/>
                    <a:p>
                      <a:r>
                        <a:rPr lang="en-NZ" sz="1600" dirty="0" smtClean="0">
                          <a:latin typeface="Calibri" panose="020F0502020204030204" pitchFamily="34" charset="0"/>
                          <a:cs typeface="Calibri" panose="020F0502020204030204" pitchFamily="34" charset="0"/>
                        </a:rPr>
                        <a:t>Volume</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litre</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L</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flask</a:t>
                      </a:r>
                      <a:endParaRPr lang="en-NZ"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millilitre</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mL</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measuring cylinder</a:t>
                      </a:r>
                      <a:endParaRPr lang="en-NZ"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NZ" sz="1600" dirty="0" smtClean="0">
                          <a:latin typeface="Calibri" panose="020F0502020204030204" pitchFamily="34" charset="0"/>
                          <a:cs typeface="Calibri" panose="020F0502020204030204" pitchFamily="34" charset="0"/>
                        </a:rPr>
                        <a:t>Temperature</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Celsius</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°C</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thermometer</a:t>
                      </a:r>
                      <a:endParaRPr lang="en-NZ"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rowSpan="2">
                  <a:txBody>
                    <a:bodyPr/>
                    <a:lstStyle/>
                    <a:p>
                      <a:r>
                        <a:rPr lang="en-NZ" sz="1600" dirty="0" smtClean="0">
                          <a:latin typeface="Calibri" panose="020F0502020204030204" pitchFamily="34" charset="0"/>
                          <a:cs typeface="Calibri" panose="020F0502020204030204" pitchFamily="34" charset="0"/>
                        </a:rPr>
                        <a:t>Mass</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kilograms</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Kg</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Scales</a:t>
                      </a:r>
                      <a:endParaRPr lang="en-NZ"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grams</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g</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Scales</a:t>
                      </a:r>
                      <a:endParaRPr lang="en-NZ"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rowSpan="2">
                  <a:txBody>
                    <a:bodyPr/>
                    <a:lstStyle/>
                    <a:p>
                      <a:r>
                        <a:rPr lang="en-NZ" sz="1600" dirty="0" smtClean="0">
                          <a:latin typeface="Calibri" panose="020F0502020204030204" pitchFamily="34" charset="0"/>
                          <a:cs typeface="Calibri" panose="020F0502020204030204" pitchFamily="34" charset="0"/>
                        </a:rPr>
                        <a:t>         Length</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Metres</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m</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Metre ruler</a:t>
                      </a:r>
                      <a:endParaRPr lang="en-NZ"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708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millimetres</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mm</a:t>
                      </a:r>
                      <a:endParaRPr lang="en-NZ" sz="1600" dirty="0">
                        <a:latin typeface="Calibri" panose="020F0502020204030204" pitchFamily="34" charset="0"/>
                        <a:cs typeface="Calibri" panose="020F0502020204030204" pitchFamily="34" charset="0"/>
                      </a:endParaRPr>
                    </a:p>
                  </a:txBody>
                  <a:tcPr/>
                </a:tc>
                <a:tc>
                  <a:txBody>
                    <a:bodyPr/>
                    <a:lstStyle/>
                    <a:p>
                      <a:r>
                        <a:rPr lang="en-NZ" sz="1600" dirty="0" smtClean="0">
                          <a:latin typeface="Calibri" panose="020F0502020204030204" pitchFamily="34" charset="0"/>
                          <a:cs typeface="Calibri" panose="020F0502020204030204" pitchFamily="34" charset="0"/>
                        </a:rPr>
                        <a:t>Hand ruler</a:t>
                      </a:r>
                      <a:endParaRPr lang="en-NZ"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3802380" y="4856254"/>
            <a:ext cx="3124200" cy="1477328"/>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Note: </a:t>
            </a:r>
            <a:r>
              <a:rPr lang="en-NZ" b="1" dirty="0" smtClean="0">
                <a:latin typeface="Calibri" panose="020F0502020204030204" pitchFamily="34" charset="0"/>
                <a:cs typeface="Calibri" panose="020F0502020204030204" pitchFamily="34" charset="0"/>
              </a:rPr>
              <a:t>Weight</a:t>
            </a:r>
            <a:r>
              <a:rPr lang="en-NZ" dirty="0" smtClean="0">
                <a:latin typeface="Calibri" panose="020F0502020204030204" pitchFamily="34" charset="0"/>
                <a:cs typeface="Calibri" panose="020F0502020204030204" pitchFamily="34" charset="0"/>
              </a:rPr>
              <a:t> is the result of force (gravity) acting on mass and is measured in Newton’s using a spring balance. Weight and Mass are often confused.</a:t>
            </a:r>
            <a:endParaRPr lang="en-NZ" dirty="0">
              <a:latin typeface="Calibri" panose="020F0502020204030204" pitchFamily="34" charset="0"/>
              <a:cs typeface="Calibri" panose="020F0502020204030204" pitchFamily="34" charset="0"/>
            </a:endParaRPr>
          </a:p>
        </p:txBody>
      </p:sp>
      <p:pic>
        <p:nvPicPr>
          <p:cNvPr id="3076" name="Picture 4" descr="https://encrypted-tbn0.gstatic.com/images?q=tbn:ANd9GcQD9GpuN3bSQr6hpvpBDArcWkkpBCMYtGqelxgC0YWDHwXitvXbv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3627120"/>
            <a:ext cx="226777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446604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duotone>
              <a:schemeClr val="accent5">
                <a:shade val="45000"/>
                <a:satMod val="135000"/>
              </a:schemeClr>
              <a:prstClr val="white"/>
            </a:duotone>
          </a:blip>
          <a:srcRect l="12379" b="30686"/>
          <a:stretch/>
        </p:blipFill>
        <p:spPr>
          <a:xfrm>
            <a:off x="-34834" y="0"/>
            <a:ext cx="9168685" cy="1447800"/>
          </a:xfrm>
          <a:prstGeom prst="rect">
            <a:avLst/>
          </a:prstGeom>
        </p:spPr>
      </p:pic>
      <p:sp>
        <p:nvSpPr>
          <p:cNvPr id="4" name="TextBox 3"/>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Converting measurements</a:t>
            </a:r>
            <a:endParaRPr lang="en-NZ" sz="2000" b="1" dirty="0">
              <a:latin typeface="+mn-lt"/>
            </a:endParaRPr>
          </a:p>
        </p:txBody>
      </p:sp>
      <p:sp>
        <p:nvSpPr>
          <p:cNvPr id="5" name="TextBox 4"/>
          <p:cNvSpPr txBox="1"/>
          <p:nvPr/>
        </p:nvSpPr>
        <p:spPr>
          <a:xfrm>
            <a:off x="304800" y="1219200"/>
            <a:ext cx="4191000" cy="2308324"/>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Quantities are often measured in different </a:t>
            </a:r>
            <a:r>
              <a:rPr lang="en-NZ" b="1" dirty="0" smtClean="0">
                <a:latin typeface="Calibri" panose="020F0502020204030204" pitchFamily="34" charset="0"/>
                <a:cs typeface="Calibri" panose="020F0502020204030204" pitchFamily="34" charset="0"/>
              </a:rPr>
              <a:t>scales</a:t>
            </a:r>
            <a:r>
              <a:rPr lang="en-NZ" dirty="0" smtClean="0">
                <a:latin typeface="Calibri" panose="020F0502020204030204" pitchFamily="34" charset="0"/>
                <a:cs typeface="Calibri" panose="020F0502020204030204" pitchFamily="34" charset="0"/>
              </a:rPr>
              <a:t> depending upon what is most appropriate for the original size. In Science (and Mathematics) we use common </a:t>
            </a:r>
            <a:r>
              <a:rPr lang="en-NZ" b="1" dirty="0" smtClean="0">
                <a:latin typeface="Calibri" panose="020F0502020204030204" pitchFamily="34" charset="0"/>
                <a:cs typeface="Calibri" panose="020F0502020204030204" pitchFamily="34" charset="0"/>
              </a:rPr>
              <a:t>prefixes</a:t>
            </a:r>
            <a:r>
              <a:rPr lang="en-NZ" dirty="0" smtClean="0">
                <a:latin typeface="Calibri" panose="020F0502020204030204" pitchFamily="34" charset="0"/>
                <a:cs typeface="Calibri" panose="020F0502020204030204" pitchFamily="34" charset="0"/>
              </a:rPr>
              <a:t> to indicate the scale used. </a:t>
            </a:r>
          </a:p>
          <a:p>
            <a:r>
              <a:rPr lang="en-NZ" dirty="0" smtClean="0">
                <a:latin typeface="Calibri" panose="020F0502020204030204" pitchFamily="34" charset="0"/>
                <a:cs typeface="Calibri" panose="020F0502020204030204" pitchFamily="34" charset="0"/>
              </a:rPr>
              <a:t>We sometimes want to convert scales from one to another to compare data or to place the measurements into equations.</a:t>
            </a:r>
            <a:endParaRPr lang="en-NZ" dirty="0">
              <a:latin typeface="Calibri" panose="020F0502020204030204" pitchFamily="34" charset="0"/>
              <a:cs typeface="Calibri" panose="020F0502020204030204" pitchFamily="34" charset="0"/>
            </a:endParaRPr>
          </a:p>
        </p:txBody>
      </p:sp>
      <p:sp>
        <p:nvSpPr>
          <p:cNvPr id="6" name="TextBox 5"/>
          <p:cNvSpPr txBox="1"/>
          <p:nvPr/>
        </p:nvSpPr>
        <p:spPr>
          <a:xfrm>
            <a:off x="4953000" y="1219200"/>
            <a:ext cx="3505200" cy="2308324"/>
          </a:xfrm>
          <a:prstGeom prst="rect">
            <a:avLst/>
          </a:prstGeom>
          <a:solidFill>
            <a:schemeClr val="bg1"/>
          </a:solidFill>
          <a:ln>
            <a:solidFill>
              <a:schemeClr val="tx1"/>
            </a:solidFill>
          </a:ln>
        </p:spPr>
        <p:txBody>
          <a:bodyPr wrap="square" rtlCol="0">
            <a:spAutoFit/>
          </a:bodyPr>
          <a:lstStyle/>
          <a:p>
            <a:r>
              <a:rPr lang="en-NZ" b="1" dirty="0" smtClean="0">
                <a:latin typeface="Calibri" panose="020F0502020204030204" pitchFamily="34" charset="0"/>
                <a:cs typeface="Calibri" panose="020F0502020204030204" pitchFamily="34" charset="0"/>
              </a:rPr>
              <a:t>Prefix         Scale</a:t>
            </a:r>
          </a:p>
          <a:p>
            <a:r>
              <a:rPr lang="en-NZ" dirty="0" smtClean="0">
                <a:latin typeface="Calibri" panose="020F0502020204030204" pitchFamily="34" charset="0"/>
                <a:cs typeface="Calibri" panose="020F0502020204030204" pitchFamily="34" charset="0"/>
              </a:rPr>
              <a:t>Kilo     =     1000</a:t>
            </a:r>
          </a:p>
          <a:p>
            <a:r>
              <a:rPr lang="en-NZ" dirty="0" err="1" smtClean="0">
                <a:latin typeface="Calibri" panose="020F0502020204030204" pitchFamily="34" charset="0"/>
                <a:cs typeface="Calibri" panose="020F0502020204030204" pitchFamily="34" charset="0"/>
              </a:rPr>
              <a:t>Centi</a:t>
            </a:r>
            <a:r>
              <a:rPr lang="en-NZ" dirty="0" smtClean="0">
                <a:latin typeface="Calibri" panose="020F0502020204030204" pitchFamily="34" charset="0"/>
                <a:cs typeface="Calibri" panose="020F0502020204030204" pitchFamily="34" charset="0"/>
              </a:rPr>
              <a:t>   =    1/100</a:t>
            </a:r>
            <a:r>
              <a:rPr lang="en-NZ" baseline="30000" dirty="0" smtClean="0">
                <a:latin typeface="Calibri" panose="020F0502020204030204" pitchFamily="34" charset="0"/>
                <a:cs typeface="Calibri" panose="020F0502020204030204" pitchFamily="34" charset="0"/>
              </a:rPr>
              <a:t>th</a:t>
            </a:r>
            <a:r>
              <a:rPr lang="en-NZ" dirty="0" smtClean="0">
                <a:latin typeface="Calibri" panose="020F0502020204030204" pitchFamily="34" charset="0"/>
                <a:cs typeface="Calibri" panose="020F0502020204030204" pitchFamily="34" charset="0"/>
              </a:rPr>
              <a:t> </a:t>
            </a:r>
          </a:p>
          <a:p>
            <a:r>
              <a:rPr lang="en-NZ" dirty="0" err="1" smtClean="0">
                <a:latin typeface="Calibri" panose="020F0502020204030204" pitchFamily="34" charset="0"/>
                <a:cs typeface="Calibri" panose="020F0502020204030204" pitchFamily="34" charset="0"/>
              </a:rPr>
              <a:t>Milli</a:t>
            </a:r>
            <a:r>
              <a:rPr lang="en-NZ" dirty="0" smtClean="0">
                <a:latin typeface="Calibri" panose="020F0502020204030204" pitchFamily="34" charset="0"/>
                <a:cs typeface="Calibri" panose="020F0502020204030204" pitchFamily="34" charset="0"/>
              </a:rPr>
              <a:t>    =     1/1000</a:t>
            </a:r>
            <a:r>
              <a:rPr lang="en-NZ" baseline="30000" dirty="0" smtClean="0">
                <a:latin typeface="Calibri" panose="020F0502020204030204" pitchFamily="34" charset="0"/>
                <a:cs typeface="Calibri" panose="020F0502020204030204" pitchFamily="34" charset="0"/>
              </a:rPr>
              <a:t>th</a:t>
            </a:r>
            <a:endParaRPr lang="en-NZ" dirty="0" smtClean="0">
              <a:latin typeface="Calibri" panose="020F0502020204030204" pitchFamily="34" charset="0"/>
              <a:cs typeface="Calibri" panose="020F0502020204030204" pitchFamily="34" charset="0"/>
            </a:endParaRP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So 1 kilometre = 1000 metres</a:t>
            </a:r>
          </a:p>
          <a:p>
            <a:r>
              <a:rPr lang="en-NZ" dirty="0" smtClean="0">
                <a:latin typeface="Calibri" panose="020F0502020204030204" pitchFamily="34" charset="0"/>
                <a:cs typeface="Calibri" panose="020F0502020204030204" pitchFamily="34" charset="0"/>
              </a:rPr>
              <a:t>1 metre </a:t>
            </a:r>
            <a:r>
              <a:rPr lang="en-NZ" smtClean="0">
                <a:latin typeface="Calibri" panose="020F0502020204030204" pitchFamily="34" charset="0"/>
                <a:cs typeface="Calibri" panose="020F0502020204030204" pitchFamily="34" charset="0"/>
              </a:rPr>
              <a:t>contains 100 </a:t>
            </a:r>
            <a:r>
              <a:rPr lang="en-NZ" dirty="0" smtClean="0">
                <a:latin typeface="Calibri" panose="020F0502020204030204" pitchFamily="34" charset="0"/>
                <a:cs typeface="Calibri" panose="020F0502020204030204" pitchFamily="34" charset="0"/>
              </a:rPr>
              <a:t>centimetres</a:t>
            </a:r>
          </a:p>
          <a:p>
            <a:r>
              <a:rPr lang="en-NZ" dirty="0" smtClean="0">
                <a:latin typeface="Calibri" panose="020F0502020204030204" pitchFamily="34" charset="0"/>
                <a:cs typeface="Calibri" panose="020F0502020204030204" pitchFamily="34" charset="0"/>
              </a:rPr>
              <a:t>1 metre contains 1000 millimetres </a:t>
            </a:r>
            <a:endParaRPr lang="en-NZ" dirty="0">
              <a:latin typeface="Calibri" panose="020F0502020204030204" pitchFamily="34" charset="0"/>
              <a:cs typeface="Calibri" panose="020F0502020204030204" pitchFamily="34" charset="0"/>
            </a:endParaRPr>
          </a:p>
        </p:txBody>
      </p:sp>
      <p:sp>
        <p:nvSpPr>
          <p:cNvPr id="7" name="TextBox 6"/>
          <p:cNvSpPr txBox="1"/>
          <p:nvPr/>
        </p:nvSpPr>
        <p:spPr>
          <a:xfrm>
            <a:off x="477888" y="4114800"/>
            <a:ext cx="7980312" cy="1477328"/>
          </a:xfrm>
          <a:prstGeom prst="rect">
            <a:avLst/>
          </a:prstGeom>
          <a:no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To convert from grams to kilograms </a:t>
            </a:r>
            <a:r>
              <a:rPr lang="en-NZ" b="1" dirty="0" smtClean="0">
                <a:latin typeface="Calibri" panose="020F0502020204030204" pitchFamily="34" charset="0"/>
                <a:cs typeface="Calibri" panose="020F0502020204030204" pitchFamily="34" charset="0"/>
              </a:rPr>
              <a:t>divide</a:t>
            </a:r>
            <a:r>
              <a:rPr lang="en-NZ" dirty="0" smtClean="0">
                <a:latin typeface="Calibri" panose="020F0502020204030204" pitchFamily="34" charset="0"/>
                <a:cs typeface="Calibri" panose="020F0502020204030204" pitchFamily="34" charset="0"/>
              </a:rPr>
              <a:t> by 1000</a:t>
            </a:r>
          </a:p>
          <a:p>
            <a:r>
              <a:rPr lang="en-NZ" dirty="0" smtClean="0">
                <a:latin typeface="Calibri" panose="020F0502020204030204" pitchFamily="34" charset="0"/>
                <a:cs typeface="Calibri" panose="020F0502020204030204" pitchFamily="34" charset="0"/>
              </a:rPr>
              <a:t>(or metres to kilometres and  millilitres to litres)</a:t>
            </a:r>
          </a:p>
          <a:p>
            <a:endParaRPr lang="en-NZ" dirty="0" smtClean="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To convert from kilograms to grams </a:t>
            </a:r>
            <a:r>
              <a:rPr lang="en-NZ" b="1" dirty="0" smtClean="0">
                <a:latin typeface="Calibri" panose="020F0502020204030204" pitchFamily="34" charset="0"/>
                <a:cs typeface="Calibri" panose="020F0502020204030204" pitchFamily="34" charset="0"/>
              </a:rPr>
              <a:t>multiply</a:t>
            </a:r>
            <a:r>
              <a:rPr lang="en-NZ" dirty="0" smtClean="0">
                <a:latin typeface="Calibri" panose="020F0502020204030204" pitchFamily="34" charset="0"/>
                <a:cs typeface="Calibri" panose="020F0502020204030204" pitchFamily="34" charset="0"/>
              </a:rPr>
              <a:t> by 1000</a:t>
            </a:r>
          </a:p>
          <a:p>
            <a:r>
              <a:rPr lang="en-NZ" dirty="0" smtClean="0">
                <a:latin typeface="Calibri" panose="020F0502020204030204" pitchFamily="34" charset="0"/>
                <a:cs typeface="Calibri" panose="020F0502020204030204" pitchFamily="34" charset="0"/>
              </a:rPr>
              <a:t>(or kilometres to metres and litres to millilitres) </a:t>
            </a:r>
            <a:endParaRPr lang="en-NZ"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12" name="Picture 11" descr="Image result for extra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905" y="107829"/>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08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pic>
        <p:nvPicPr>
          <p:cNvPr id="71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0600"/>
            <a:ext cx="6172200" cy="51466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6"/>
          <p:cNvSpPr txBox="1">
            <a:spLocks noChangeArrowheads="1"/>
          </p:cNvSpPr>
          <p:nvPr/>
        </p:nvSpPr>
        <p:spPr bwMode="auto">
          <a:xfrm>
            <a:off x="6705600" y="1717277"/>
            <a:ext cx="2209800" cy="3693319"/>
          </a:xfrm>
          <a:prstGeom prst="rect">
            <a:avLst/>
          </a:prstGeom>
          <a:solidFill>
            <a:schemeClr val="bg1">
              <a:lumMod val="95000"/>
            </a:schemeClr>
          </a:solidFill>
          <a:ln w="9525">
            <a:solidFill>
              <a:schemeClr val="tx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itchFamily="34" charset="0"/>
                <a:cs typeface="Calibri" pitchFamily="34" charset="0"/>
              </a:rPr>
              <a:t>As well as recording the number what must we also record?</a:t>
            </a:r>
          </a:p>
          <a:p>
            <a:pPr eaLnBrk="1" hangingPunct="1">
              <a:spcBef>
                <a:spcPct val="50000"/>
              </a:spcBef>
            </a:pPr>
            <a:endParaRPr lang="en-US" dirty="0">
              <a:latin typeface="Calibri" pitchFamily="34" charset="0"/>
              <a:cs typeface="Calibri" pitchFamily="34" charset="0"/>
            </a:endParaRPr>
          </a:p>
          <a:p>
            <a:pPr eaLnBrk="1" hangingPunct="1">
              <a:spcBef>
                <a:spcPct val="50000"/>
              </a:spcBef>
            </a:pPr>
            <a:r>
              <a:rPr lang="en-US" dirty="0">
                <a:latin typeface="Calibri" pitchFamily="34" charset="0"/>
                <a:cs typeface="Calibri" pitchFamily="34" charset="0"/>
              </a:rPr>
              <a:t>Where do we look from when reading measuring cylinders and pipettes?</a:t>
            </a:r>
          </a:p>
          <a:p>
            <a:pPr eaLnBrk="1" hangingPunct="1">
              <a:spcBef>
                <a:spcPct val="50000"/>
              </a:spcBef>
            </a:pPr>
            <a:endParaRPr lang="en-US" dirty="0">
              <a:latin typeface="Calibri" pitchFamily="34" charset="0"/>
              <a:cs typeface="Calibri" pitchFamily="34" charset="0"/>
            </a:endParaRPr>
          </a:p>
          <a:p>
            <a:pPr eaLnBrk="1" hangingPunct="1">
              <a:spcBef>
                <a:spcPct val="50000"/>
              </a:spcBef>
            </a:pPr>
            <a:r>
              <a:rPr lang="en-US" dirty="0">
                <a:latin typeface="Calibri" pitchFamily="34" charset="0"/>
                <a:cs typeface="Calibri" pitchFamily="34" charset="0"/>
              </a:rPr>
              <a:t>Why is the surface of the liquid not flat?</a:t>
            </a:r>
          </a:p>
        </p:txBody>
      </p:sp>
      <p:sp>
        <p:nvSpPr>
          <p:cNvPr id="8" name="TextBox 7"/>
          <p:cNvSpPr txBox="1"/>
          <p:nvPr/>
        </p:nvSpPr>
        <p:spPr>
          <a:xfrm>
            <a:off x="505644" y="45402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Measurements in Science</a:t>
            </a:r>
            <a:endParaRPr lang="en-NZ" sz="2000" b="1" dirty="0">
              <a:latin typeface="+mn-lt"/>
            </a:endParaRP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3" name="Slide Number Placeholder 2"/>
          <p:cNvSpPr>
            <a:spLocks noGrp="1"/>
          </p:cNvSpPr>
          <p:nvPr>
            <p:ph type="sldNum" sz="quarter" idx="12"/>
          </p:nvPr>
        </p:nvSpPr>
        <p:spPr/>
        <p:txBody>
          <a:bodyPr/>
          <a:lstStyle/>
          <a:p>
            <a:pPr>
              <a:defRPr/>
            </a:pPr>
            <a:fld id="{B5FBF8A4-3DBC-4080-92E8-691621FE3F2C}" type="slidenum">
              <a:rPr lang="en-US" smtClean="0"/>
              <a:pPr>
                <a:defRPr/>
              </a:pPr>
              <a:t>19</a:t>
            </a:fld>
            <a:endParaRPr lang="en-US" dirty="0"/>
          </a:p>
        </p:txBody>
      </p:sp>
      <p:pic>
        <p:nvPicPr>
          <p:cNvPr id="4" name="Picture 8" descr="Fiche_burette_photoph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52244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
          <p:cNvSpPr>
            <a:spLocks noChangeShapeType="1"/>
          </p:cNvSpPr>
          <p:nvPr/>
        </p:nvSpPr>
        <p:spPr bwMode="auto">
          <a:xfrm>
            <a:off x="2971800" y="3810000"/>
            <a:ext cx="2286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 name="Text Box 13"/>
          <p:cNvSpPr txBox="1">
            <a:spLocks noChangeArrowheads="1"/>
          </p:cNvSpPr>
          <p:nvPr/>
        </p:nvSpPr>
        <p:spPr bwMode="auto">
          <a:xfrm>
            <a:off x="457200" y="1295400"/>
            <a:ext cx="2667000" cy="470898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sz="2000" dirty="0" smtClean="0">
                <a:latin typeface="Calibri" pitchFamily="34" charset="0"/>
                <a:cs typeface="Calibri" pitchFamily="34" charset="0"/>
              </a:rPr>
              <a:t>Water is a liquid that “sticks together”. In a narrow tube or measuring cylinder the water surface tends to curve up the sides. This is called a </a:t>
            </a:r>
            <a:r>
              <a:rPr lang="en-NZ" sz="2000" b="1" dirty="0" smtClean="0">
                <a:latin typeface="Calibri" pitchFamily="34" charset="0"/>
                <a:cs typeface="Calibri" pitchFamily="34" charset="0"/>
              </a:rPr>
              <a:t>meniscus curve</a:t>
            </a:r>
            <a:r>
              <a:rPr lang="en-NZ" sz="2000" dirty="0" smtClean="0">
                <a:latin typeface="Calibri" pitchFamily="34" charset="0"/>
                <a:cs typeface="Calibri" pitchFamily="34" charset="0"/>
              </a:rPr>
              <a:t>. A measurement reading </a:t>
            </a:r>
            <a:r>
              <a:rPr lang="en-NZ" sz="2000" dirty="0">
                <a:latin typeface="Calibri" pitchFamily="34" charset="0"/>
                <a:cs typeface="Calibri" pitchFamily="34" charset="0"/>
              </a:rPr>
              <a:t>is to be taken from the </a:t>
            </a:r>
            <a:r>
              <a:rPr lang="en-NZ" sz="2000" b="1" dirty="0">
                <a:latin typeface="Calibri" pitchFamily="34" charset="0"/>
                <a:cs typeface="Calibri" pitchFamily="34" charset="0"/>
              </a:rPr>
              <a:t>bottom</a:t>
            </a:r>
            <a:r>
              <a:rPr lang="en-NZ" sz="2000" dirty="0">
                <a:latin typeface="Calibri" pitchFamily="34" charset="0"/>
                <a:cs typeface="Calibri" pitchFamily="34" charset="0"/>
              </a:rPr>
              <a:t> of the meniscus </a:t>
            </a:r>
            <a:r>
              <a:rPr lang="en-NZ" sz="2000" dirty="0" smtClean="0">
                <a:latin typeface="Calibri" pitchFamily="34" charset="0"/>
                <a:cs typeface="Calibri" pitchFamily="34" charset="0"/>
              </a:rPr>
              <a:t>curve</a:t>
            </a:r>
            <a:r>
              <a:rPr lang="en-NZ" sz="2000" dirty="0">
                <a:latin typeface="Calibri" pitchFamily="34" charset="0"/>
                <a:cs typeface="Calibri" pitchFamily="34" charset="0"/>
              </a:rPr>
              <a:t> </a:t>
            </a:r>
            <a:r>
              <a:rPr lang="en-NZ" sz="2000" dirty="0" smtClean="0">
                <a:latin typeface="Calibri" pitchFamily="34" charset="0"/>
                <a:cs typeface="Calibri" pitchFamily="34" charset="0"/>
              </a:rPr>
              <a:t>because only a very small volume of liquid is actually around the side.</a:t>
            </a:r>
            <a:endParaRPr lang="en-NZ" sz="2000" dirty="0">
              <a:latin typeface="Calibri" pitchFamily="34" charset="0"/>
              <a:cs typeface="Calibri" pitchFamily="34" charset="0"/>
            </a:endParaRPr>
          </a:p>
        </p:txBody>
      </p:sp>
      <p:sp>
        <p:nvSpPr>
          <p:cNvPr id="9" name="TextBox 8"/>
          <p:cNvSpPr txBox="1"/>
          <p:nvPr/>
        </p:nvSpPr>
        <p:spPr>
          <a:xfrm>
            <a:off x="505644" y="45402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Measuring volume</a:t>
            </a:r>
            <a:endParaRPr lang="en-NZ" sz="2000" b="1" dirty="0">
              <a:latin typeface="+mn-lt"/>
            </a:endParaRPr>
          </a:p>
        </p:txBody>
      </p:sp>
      <p:pic>
        <p:nvPicPr>
          <p:cNvPr id="11" name="Picture 1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3058441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pic>
        <p:nvPicPr>
          <p:cNvPr id="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641" b="9384"/>
          <a:stretch/>
        </p:blipFill>
        <p:spPr bwMode="auto">
          <a:xfrm>
            <a:off x="3505200" y="1981200"/>
            <a:ext cx="5638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What is Science?</a:t>
            </a:r>
            <a:endParaRPr lang="en-NZ" sz="2000" b="1" dirty="0">
              <a:latin typeface="+mn-lt"/>
            </a:endParaRPr>
          </a:p>
        </p:txBody>
      </p:sp>
      <p:sp>
        <p:nvSpPr>
          <p:cNvPr id="5" name="TextBox 4"/>
          <p:cNvSpPr txBox="1"/>
          <p:nvPr/>
        </p:nvSpPr>
        <p:spPr>
          <a:xfrm>
            <a:off x="152400" y="914400"/>
            <a:ext cx="4343400" cy="3970318"/>
          </a:xfrm>
          <a:prstGeom prst="rect">
            <a:avLst/>
          </a:prstGeom>
          <a:noFill/>
        </p:spPr>
        <p:txBody>
          <a:bodyPr wrap="square" rtlCol="0">
            <a:spAutoFit/>
          </a:bodyPr>
          <a:lstStyle/>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Science </a:t>
            </a:r>
            <a:r>
              <a:rPr lang="en-NZ" dirty="0">
                <a:latin typeface="Calibri" panose="020F0502020204030204" pitchFamily="34" charset="0"/>
                <a:cs typeface="Calibri" panose="020F0502020204030204" pitchFamily="34" charset="0"/>
              </a:rPr>
              <a:t>is </a:t>
            </a:r>
            <a:r>
              <a:rPr lang="en-NZ" u="sng" dirty="0">
                <a:latin typeface="Calibri" panose="020F0502020204030204" pitchFamily="34" charset="0"/>
                <a:cs typeface="Calibri" panose="020F0502020204030204" pitchFamily="34" charset="0"/>
              </a:rPr>
              <a:t>both</a:t>
            </a:r>
            <a:r>
              <a:rPr lang="en-NZ" dirty="0">
                <a:latin typeface="Calibri" panose="020F0502020204030204" pitchFamily="34" charset="0"/>
                <a:cs typeface="Calibri" panose="020F0502020204030204" pitchFamily="34" charset="0"/>
              </a:rPr>
              <a:t> a </a:t>
            </a:r>
            <a:r>
              <a:rPr lang="en-NZ" dirty="0" smtClean="0">
                <a:latin typeface="Calibri" panose="020F0502020204030204" pitchFamily="34" charset="0"/>
                <a:cs typeface="Calibri" panose="020F0502020204030204" pitchFamily="34" charset="0"/>
              </a:rPr>
              <a:t>collection </a:t>
            </a:r>
            <a:r>
              <a:rPr lang="en-NZ" dirty="0">
                <a:latin typeface="Calibri" panose="020F0502020204030204" pitchFamily="34" charset="0"/>
                <a:cs typeface="Calibri" panose="020F0502020204030204" pitchFamily="34" charset="0"/>
              </a:rPr>
              <a:t>of </a:t>
            </a:r>
            <a:r>
              <a:rPr lang="en-NZ" b="1" dirty="0">
                <a:latin typeface="Calibri" panose="020F0502020204030204" pitchFamily="34" charset="0"/>
                <a:cs typeface="Calibri" panose="020F0502020204030204" pitchFamily="34" charset="0"/>
              </a:rPr>
              <a:t>knowledge</a:t>
            </a:r>
            <a:r>
              <a:rPr lang="en-NZ" dirty="0">
                <a:latin typeface="Calibri" panose="020F0502020204030204" pitchFamily="34" charset="0"/>
                <a:cs typeface="Calibri" panose="020F0502020204030204" pitchFamily="34" charset="0"/>
              </a:rPr>
              <a:t> and the </a:t>
            </a:r>
            <a:r>
              <a:rPr lang="en-NZ" b="1" dirty="0">
                <a:latin typeface="Calibri" panose="020F0502020204030204" pitchFamily="34" charset="0"/>
                <a:cs typeface="Calibri" panose="020F0502020204030204" pitchFamily="34" charset="0"/>
              </a:rPr>
              <a:t>process</a:t>
            </a:r>
            <a:r>
              <a:rPr lang="en-NZ" dirty="0">
                <a:latin typeface="Calibri" panose="020F0502020204030204" pitchFamily="34" charset="0"/>
                <a:cs typeface="Calibri" panose="020F0502020204030204" pitchFamily="34" charset="0"/>
              </a:rPr>
              <a:t> for building that knowledge.	</a:t>
            </a:r>
            <a:endParaRPr lang="en-NZ" dirty="0" smtClean="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Science asks </a:t>
            </a:r>
            <a:r>
              <a:rPr lang="en-NZ" b="1" dirty="0" smtClean="0">
                <a:latin typeface="Calibri" panose="020F0502020204030204" pitchFamily="34" charset="0"/>
                <a:cs typeface="Calibri" panose="020F0502020204030204" pitchFamily="34" charset="0"/>
              </a:rPr>
              <a:t>questions</a:t>
            </a:r>
            <a:r>
              <a:rPr lang="en-NZ" dirty="0" smtClean="0">
                <a:latin typeface="Calibri" panose="020F0502020204030204" pitchFamily="34" charset="0"/>
                <a:cs typeface="Calibri" panose="020F0502020204030204" pitchFamily="34" charset="0"/>
              </a:rPr>
              <a:t> about the </a:t>
            </a:r>
            <a:r>
              <a:rPr lang="en-NZ" dirty="0">
                <a:latin typeface="Calibri" panose="020F0502020204030204" pitchFamily="34" charset="0"/>
                <a:cs typeface="Calibri" panose="020F0502020204030204" pitchFamily="34" charset="0"/>
              </a:rPr>
              <a:t>natural world and </a:t>
            </a:r>
            <a:r>
              <a:rPr lang="en-NZ" dirty="0" smtClean="0">
                <a:latin typeface="Calibri" panose="020F0502020204030204" pitchFamily="34" charset="0"/>
                <a:cs typeface="Calibri" panose="020F0502020204030204" pitchFamily="34" charset="0"/>
              </a:rPr>
              <a:t>looks for natural </a:t>
            </a:r>
            <a:r>
              <a:rPr lang="en-NZ" b="1" dirty="0">
                <a:latin typeface="Calibri" panose="020F0502020204030204" pitchFamily="34" charset="0"/>
                <a:cs typeface="Calibri" panose="020F0502020204030204" pitchFamily="34" charset="0"/>
              </a:rPr>
              <a:t>explanations</a:t>
            </a:r>
            <a:r>
              <a:rPr lang="en-NZ" dirty="0" smtClean="0">
                <a:latin typeface="Calibri" panose="020F0502020204030204" pitchFamily="34" charset="0"/>
                <a:cs typeface="Calibri" panose="020F0502020204030204" pitchFamily="34" charset="0"/>
              </a:rPr>
              <a:t>.</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Science </a:t>
            </a:r>
            <a:r>
              <a:rPr lang="en-NZ" dirty="0">
                <a:latin typeface="Calibri" panose="020F0502020204030204" pitchFamily="34" charset="0"/>
                <a:cs typeface="Calibri" panose="020F0502020204030204" pitchFamily="34" charset="0"/>
              </a:rPr>
              <a:t>works only with </a:t>
            </a:r>
            <a:r>
              <a:rPr lang="en-NZ" b="1" dirty="0">
                <a:latin typeface="Calibri" panose="020F0502020204030204" pitchFamily="34" charset="0"/>
                <a:cs typeface="Calibri" panose="020F0502020204030204" pitchFamily="34" charset="0"/>
              </a:rPr>
              <a:t>testable</a:t>
            </a:r>
            <a:r>
              <a:rPr lang="en-NZ" dirty="0">
                <a:latin typeface="Calibri" panose="020F0502020204030204" pitchFamily="34" charset="0"/>
                <a:cs typeface="Calibri" panose="020F0502020204030204" pitchFamily="34" charset="0"/>
              </a:rPr>
              <a:t> </a:t>
            </a:r>
            <a:r>
              <a:rPr lang="en-NZ" dirty="0" smtClean="0">
                <a:latin typeface="Calibri" panose="020F0502020204030204" pitchFamily="34" charset="0"/>
                <a:cs typeface="Calibri" panose="020F0502020204030204" pitchFamily="34" charset="0"/>
              </a:rPr>
              <a:t>ideas</a:t>
            </a:r>
          </a:p>
          <a:p>
            <a:r>
              <a:rPr lang="en-NZ" dirty="0" smtClean="0">
                <a:latin typeface="Calibri" panose="020F0502020204030204" pitchFamily="34" charset="0"/>
                <a:cs typeface="Calibri" panose="020F0502020204030204" pitchFamily="34" charset="0"/>
              </a:rPr>
              <a:t>and uses </a:t>
            </a:r>
            <a:r>
              <a:rPr lang="en-NZ" b="1" dirty="0" smtClean="0">
                <a:latin typeface="Calibri" panose="020F0502020204030204" pitchFamily="34" charset="0"/>
                <a:cs typeface="Calibri" panose="020F0502020204030204" pitchFamily="34" charset="0"/>
              </a:rPr>
              <a:t>observations</a:t>
            </a:r>
            <a:r>
              <a:rPr lang="en-NZ" dirty="0" smtClean="0">
                <a:latin typeface="Calibri" panose="020F0502020204030204" pitchFamily="34" charset="0"/>
                <a:cs typeface="Calibri" panose="020F0502020204030204" pitchFamily="34" charset="0"/>
              </a:rPr>
              <a:t> to make</a:t>
            </a:r>
          </a:p>
          <a:p>
            <a:r>
              <a:rPr lang="en-NZ" b="1" dirty="0" smtClean="0">
                <a:latin typeface="Calibri" panose="020F0502020204030204" pitchFamily="34" charset="0"/>
                <a:cs typeface="Calibri" panose="020F0502020204030204" pitchFamily="34" charset="0"/>
              </a:rPr>
              <a:t>conclusions</a:t>
            </a:r>
            <a:r>
              <a:rPr lang="en-NZ" dirty="0" smtClean="0">
                <a:latin typeface="Calibri" panose="020F0502020204030204" pitchFamily="34" charset="0"/>
                <a:cs typeface="Calibri" panose="020F0502020204030204" pitchFamily="34" charset="0"/>
              </a:rPr>
              <a:t>. </a:t>
            </a:r>
          </a:p>
          <a:p>
            <a:endParaRPr lang="en-NZ" dirty="0"/>
          </a:p>
          <a:p>
            <a:r>
              <a:rPr lang="en-NZ" b="1" dirty="0" smtClean="0">
                <a:latin typeface="+mn-lt"/>
              </a:rPr>
              <a:t>Theories</a:t>
            </a:r>
            <a:r>
              <a:rPr lang="en-NZ" dirty="0" smtClean="0">
                <a:latin typeface="+mn-lt"/>
              </a:rPr>
              <a:t> </a:t>
            </a:r>
            <a:r>
              <a:rPr lang="en-NZ" dirty="0">
                <a:latin typeface="+mn-lt"/>
              </a:rPr>
              <a:t>are developed based on the </a:t>
            </a:r>
            <a:r>
              <a:rPr lang="en-NZ" b="1" dirty="0">
                <a:latin typeface="+mn-lt"/>
              </a:rPr>
              <a:t>evidence</a:t>
            </a:r>
            <a:r>
              <a:rPr lang="en-NZ" dirty="0">
                <a:latin typeface="+mn-lt"/>
              </a:rPr>
              <a:t> scientists collect</a:t>
            </a:r>
            <a:r>
              <a:rPr lang="en-NZ" dirty="0" smtClean="0">
                <a:latin typeface="+mn-lt"/>
              </a:rPr>
              <a:t>.</a:t>
            </a:r>
            <a:endParaRPr lang="en-NZ" dirty="0">
              <a:latin typeface="+mn-lt"/>
            </a:endParaRPr>
          </a:p>
          <a:p>
            <a:endParaRPr lang="en-NZ" dirty="0"/>
          </a:p>
        </p:txBody>
      </p:sp>
      <p:sp>
        <p:nvSpPr>
          <p:cNvPr id="6" name="TextBox 5"/>
          <p:cNvSpPr txBox="1"/>
          <p:nvPr/>
        </p:nvSpPr>
        <p:spPr>
          <a:xfrm>
            <a:off x="167640" y="5060454"/>
            <a:ext cx="3733800" cy="1477328"/>
          </a:xfrm>
          <a:prstGeom prst="rect">
            <a:avLst/>
          </a:prstGeom>
          <a:noFill/>
          <a:ln>
            <a:solidFill>
              <a:schemeClr val="tx1"/>
            </a:solidFill>
          </a:ln>
        </p:spPr>
        <p:txBody>
          <a:bodyPr wrap="square" rtlCol="0">
            <a:spAutoFit/>
          </a:bodyPr>
          <a:lstStyle/>
          <a:p>
            <a:r>
              <a:rPr lang="en-NZ" b="1" dirty="0" smtClean="0">
                <a:latin typeface="Calibri" panose="020F0502020204030204" pitchFamily="34" charset="0"/>
                <a:cs typeface="Calibri" panose="020F0502020204030204" pitchFamily="34" charset="0"/>
              </a:rPr>
              <a:t>Moral</a:t>
            </a:r>
            <a:r>
              <a:rPr lang="en-NZ" dirty="0" smtClean="0">
                <a:latin typeface="Calibri" panose="020F0502020204030204" pitchFamily="34" charset="0"/>
                <a:cs typeface="Calibri" panose="020F0502020204030204" pitchFamily="34" charset="0"/>
              </a:rPr>
              <a:t> </a:t>
            </a:r>
            <a:r>
              <a:rPr lang="en-NZ" dirty="0">
                <a:latin typeface="Calibri" panose="020F0502020204030204" pitchFamily="34" charset="0"/>
                <a:cs typeface="Calibri" panose="020F0502020204030204" pitchFamily="34" charset="0"/>
              </a:rPr>
              <a:t>judgments, </a:t>
            </a:r>
            <a:r>
              <a:rPr lang="en-NZ" dirty="0" smtClean="0">
                <a:latin typeface="Calibri" panose="020F0502020204030204" pitchFamily="34" charset="0"/>
                <a:cs typeface="Calibri" panose="020F0502020204030204" pitchFamily="34" charset="0"/>
              </a:rPr>
              <a:t>decisions </a:t>
            </a:r>
            <a:r>
              <a:rPr lang="en-NZ" dirty="0">
                <a:latin typeface="Calibri" panose="020F0502020204030204" pitchFamily="34" charset="0"/>
                <a:cs typeface="Calibri" panose="020F0502020204030204" pitchFamily="34" charset="0"/>
              </a:rPr>
              <a:t>about </a:t>
            </a:r>
            <a:r>
              <a:rPr lang="en-NZ" dirty="0" smtClean="0">
                <a:latin typeface="Calibri" panose="020F0502020204030204" pitchFamily="34" charset="0"/>
                <a:cs typeface="Calibri" panose="020F0502020204030204" pitchFamily="34" charset="0"/>
              </a:rPr>
              <a:t>how to use science discoveries, </a:t>
            </a:r>
            <a:r>
              <a:rPr lang="en-NZ" dirty="0">
                <a:latin typeface="Calibri" panose="020F0502020204030204" pitchFamily="34" charset="0"/>
                <a:cs typeface="Calibri" panose="020F0502020204030204" pitchFamily="34" charset="0"/>
              </a:rPr>
              <a:t>and conclusions about the </a:t>
            </a:r>
            <a:r>
              <a:rPr lang="en-NZ" b="1" dirty="0">
                <a:latin typeface="Calibri" panose="020F0502020204030204" pitchFamily="34" charset="0"/>
                <a:cs typeface="Calibri" panose="020F0502020204030204" pitchFamily="34" charset="0"/>
              </a:rPr>
              <a:t>supernatural </a:t>
            </a:r>
            <a:r>
              <a:rPr lang="en-NZ" dirty="0">
                <a:latin typeface="Calibri" panose="020F0502020204030204" pitchFamily="34" charset="0"/>
                <a:cs typeface="Calibri" panose="020F0502020204030204" pitchFamily="34" charset="0"/>
              </a:rPr>
              <a:t>are </a:t>
            </a:r>
            <a:r>
              <a:rPr lang="en-NZ" u="sng" dirty="0">
                <a:latin typeface="Calibri" panose="020F0502020204030204" pitchFamily="34" charset="0"/>
                <a:cs typeface="Calibri" panose="020F0502020204030204" pitchFamily="34" charset="0"/>
              </a:rPr>
              <a:t>outside</a:t>
            </a:r>
            <a:r>
              <a:rPr lang="en-NZ" dirty="0">
                <a:latin typeface="Calibri" panose="020F0502020204030204" pitchFamily="34" charset="0"/>
                <a:cs typeface="Calibri" panose="020F0502020204030204" pitchFamily="34" charset="0"/>
              </a:rPr>
              <a:t> the </a:t>
            </a:r>
            <a:r>
              <a:rPr lang="en-NZ" dirty="0" smtClean="0">
                <a:latin typeface="Calibri" panose="020F0502020204030204" pitchFamily="34" charset="0"/>
                <a:cs typeface="Calibri" panose="020F0502020204030204" pitchFamily="34" charset="0"/>
              </a:rPr>
              <a:t>area </a:t>
            </a:r>
            <a:r>
              <a:rPr lang="en-NZ" dirty="0">
                <a:latin typeface="Calibri" panose="020F0502020204030204" pitchFamily="34" charset="0"/>
                <a:cs typeface="Calibri" panose="020F0502020204030204" pitchFamily="34" charset="0"/>
              </a:rPr>
              <a:t>of </a:t>
            </a:r>
            <a:r>
              <a:rPr lang="en-NZ" dirty="0" smtClean="0">
                <a:latin typeface="Calibri" panose="020F0502020204030204" pitchFamily="34" charset="0"/>
                <a:cs typeface="Calibri" panose="020F0502020204030204" pitchFamily="34" charset="0"/>
              </a:rPr>
              <a:t>science</a:t>
            </a:r>
            <a:r>
              <a:rPr lang="en-NZ" dirty="0"/>
              <a:t>	</a:t>
            </a: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85600" y="6131877"/>
            <a:ext cx="802399" cy="679291"/>
          </a:xfrm>
          <a:prstGeom prst="rect">
            <a:avLst/>
          </a:prstGeom>
        </p:spPr>
      </p:pic>
    </p:spTree>
    <p:extLst>
      <p:ext uri="{BB962C8B-B14F-4D97-AF65-F5344CB8AC3E}">
        <p14:creationId xmlns:p14="http://schemas.microsoft.com/office/powerpoint/2010/main" val="3861017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4" name="TextBox 3"/>
          <p:cNvSpPr txBox="1"/>
          <p:nvPr/>
        </p:nvSpPr>
        <p:spPr>
          <a:xfrm>
            <a:off x="409241" y="1268760"/>
            <a:ext cx="8424936" cy="3416320"/>
          </a:xfrm>
          <a:prstGeom prst="rect">
            <a:avLst/>
          </a:prstGeom>
          <a:solidFill>
            <a:schemeClr val="bg1"/>
          </a:solidFill>
          <a:ln>
            <a:noFill/>
          </a:ln>
        </p:spPr>
        <p:txBody>
          <a:bodyPr wrap="square" rtlCol="0">
            <a:spAutoFit/>
          </a:bodyPr>
          <a:lstStyle/>
          <a:p>
            <a:r>
              <a:rPr lang="en-NZ" dirty="0" smtClean="0">
                <a:latin typeface="Calibri" panose="020F0502020204030204" pitchFamily="34" charset="0"/>
                <a:cs typeface="Calibri" panose="020F0502020204030204" pitchFamily="34" charset="0"/>
              </a:rPr>
              <a:t>Scientists ask questions to help work out what is occurring in the natural world around them. They then create testable ideas which they think may answer the question.</a:t>
            </a:r>
          </a:p>
          <a:p>
            <a:r>
              <a:rPr lang="en-NZ" dirty="0" smtClean="0">
                <a:latin typeface="Calibri" panose="020F0502020204030204" pitchFamily="34" charset="0"/>
                <a:cs typeface="Calibri" panose="020F0502020204030204" pitchFamily="34" charset="0"/>
              </a:rPr>
              <a:t>Scientists </a:t>
            </a:r>
            <a:r>
              <a:rPr lang="en-NZ" dirty="0">
                <a:latin typeface="Calibri" panose="020F0502020204030204" pitchFamily="34" charset="0"/>
                <a:cs typeface="Calibri" panose="020F0502020204030204" pitchFamily="34" charset="0"/>
              </a:rPr>
              <a:t>test their ideas by predicting what they would expect to observe if their idea were true </a:t>
            </a:r>
            <a:r>
              <a:rPr lang="en-NZ" dirty="0" smtClean="0">
                <a:latin typeface="Calibri" panose="020F0502020204030204" pitchFamily="34" charset="0"/>
                <a:cs typeface="Calibri" panose="020F0502020204030204" pitchFamily="34" charset="0"/>
              </a:rPr>
              <a:t>(called a </a:t>
            </a:r>
            <a:r>
              <a:rPr lang="en-NZ" b="1" dirty="0" smtClean="0">
                <a:latin typeface="Calibri" panose="020F0502020204030204" pitchFamily="34" charset="0"/>
                <a:cs typeface="Calibri" panose="020F0502020204030204" pitchFamily="34" charset="0"/>
              </a:rPr>
              <a:t>hypothesis</a:t>
            </a:r>
            <a:r>
              <a:rPr lang="en-NZ" dirty="0" smtClean="0">
                <a:latin typeface="Calibri" panose="020F0502020204030204" pitchFamily="34" charset="0"/>
                <a:cs typeface="Calibri" panose="020F0502020204030204" pitchFamily="34" charset="0"/>
              </a:rPr>
              <a:t>) and </a:t>
            </a:r>
            <a:r>
              <a:rPr lang="en-NZ" dirty="0">
                <a:latin typeface="Calibri" panose="020F0502020204030204" pitchFamily="34" charset="0"/>
                <a:cs typeface="Calibri" panose="020F0502020204030204" pitchFamily="34" charset="0"/>
              </a:rPr>
              <a:t>then seeing if that prediction is correct. </a:t>
            </a:r>
          </a:p>
          <a:p>
            <a:r>
              <a:rPr lang="en-NZ" dirty="0">
                <a:latin typeface="Calibri" panose="020F0502020204030204" pitchFamily="34" charset="0"/>
                <a:cs typeface="Calibri" panose="020F0502020204030204" pitchFamily="34" charset="0"/>
              </a:rPr>
              <a:t>Scientists look for patterns in their observations and data.	</a:t>
            </a:r>
          </a:p>
          <a:p>
            <a:r>
              <a:rPr lang="en-NZ" dirty="0">
                <a:latin typeface="Calibri" panose="020F0502020204030204" pitchFamily="34" charset="0"/>
                <a:cs typeface="Calibri" panose="020F0502020204030204" pitchFamily="34" charset="0"/>
              </a:rPr>
              <a:t>Analysis of data usually involves putting data into a more easily accessible format </a:t>
            </a:r>
            <a:r>
              <a:rPr lang="en-NZ" dirty="0" smtClean="0">
                <a:latin typeface="Calibri" panose="020F0502020204030204" pitchFamily="34" charset="0"/>
                <a:cs typeface="Calibri" panose="020F0502020204030204" pitchFamily="34" charset="0"/>
              </a:rPr>
              <a:t>(graphs, tables, </a:t>
            </a:r>
            <a:r>
              <a:rPr lang="en-NZ" dirty="0">
                <a:latin typeface="Calibri" panose="020F0502020204030204" pitchFamily="34" charset="0"/>
                <a:cs typeface="Calibri" panose="020F0502020204030204" pitchFamily="34" charset="0"/>
              </a:rPr>
              <a:t>or </a:t>
            </a:r>
            <a:r>
              <a:rPr lang="en-NZ" dirty="0" smtClean="0">
                <a:latin typeface="Calibri" panose="020F0502020204030204" pitchFamily="34" charset="0"/>
                <a:cs typeface="Calibri" panose="020F0502020204030204" pitchFamily="34" charset="0"/>
              </a:rPr>
              <a:t>by using statistical calculations).</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The process of creating a question, developing a hypothesis and carrying out a test to collect data which is then analysed to see if their hypothesis is proved or disproved is called a </a:t>
            </a:r>
            <a:r>
              <a:rPr lang="en-NZ" b="1" dirty="0" smtClean="0">
                <a:latin typeface="Calibri" panose="020F0502020204030204" pitchFamily="34" charset="0"/>
                <a:cs typeface="Calibri" panose="020F0502020204030204" pitchFamily="34" charset="0"/>
              </a:rPr>
              <a:t>scientific investigation</a:t>
            </a:r>
            <a:r>
              <a:rPr lang="en-NZ" dirty="0" smtClean="0">
                <a:latin typeface="Calibri" panose="020F0502020204030204" pitchFamily="34" charset="0"/>
                <a:cs typeface="Calibri" panose="020F0502020204030204" pitchFamily="34" charset="0"/>
              </a:rPr>
              <a:t>.</a:t>
            </a:r>
            <a:r>
              <a:rPr lang="en-NZ" dirty="0"/>
              <a:t>	</a:t>
            </a:r>
          </a:p>
          <a:p>
            <a:r>
              <a:rPr lang="en-NZ" dirty="0"/>
              <a:t>	</a:t>
            </a:r>
          </a:p>
        </p:txBody>
      </p:sp>
      <p:sp>
        <p:nvSpPr>
          <p:cNvPr id="5" name="TextBox 4"/>
          <p:cNvSpPr txBox="1"/>
          <p:nvPr/>
        </p:nvSpPr>
        <p:spPr>
          <a:xfrm>
            <a:off x="490588" y="38099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An investigation is used to collect data for evidence </a:t>
            </a:r>
            <a:endParaRPr lang="en-NZ" sz="2000" dirty="0"/>
          </a:p>
        </p:txBody>
      </p:sp>
      <p:pic>
        <p:nvPicPr>
          <p:cNvPr id="4098" name="Picture 2" descr="http://2.bp.blogspot.com/-4RZHHGgsfqU/Tt6m-l-XIfI/AAAAAAAAAH8/jfxQlw7UaUM/s1600/424571-chemical-experimen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3994240"/>
            <a:ext cx="38100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1307273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duotone>
              <a:schemeClr val="accent5">
                <a:shade val="45000"/>
                <a:satMod val="135000"/>
              </a:schemeClr>
              <a:prstClr val="white"/>
            </a:duotone>
          </a:blip>
          <a:srcRect l="12379" b="30686"/>
          <a:stretch/>
        </p:blipFill>
        <p:spPr>
          <a:xfrm>
            <a:off x="-24685" y="8709"/>
            <a:ext cx="9168685" cy="1447800"/>
          </a:xfrm>
          <a:prstGeom prst="rect">
            <a:avLst/>
          </a:prstGeom>
        </p:spPr>
      </p:pic>
      <p:sp>
        <p:nvSpPr>
          <p:cNvPr id="7" name="TextBox 6"/>
          <p:cNvSpPr txBox="1"/>
          <p:nvPr/>
        </p:nvSpPr>
        <p:spPr>
          <a:xfrm>
            <a:off x="409241" y="1268759"/>
            <a:ext cx="8424936" cy="3970318"/>
          </a:xfrm>
          <a:prstGeom prst="rect">
            <a:avLst/>
          </a:prstGeom>
          <a:solidFill>
            <a:schemeClr val="bg1"/>
          </a:solidFill>
          <a:ln>
            <a:noFill/>
          </a:ln>
        </p:spPr>
        <p:txBody>
          <a:bodyPr wrap="square" rtlCol="0">
            <a:spAutoFit/>
          </a:bodyPr>
          <a:lstStyle/>
          <a:p>
            <a:r>
              <a:rPr lang="en-NZ" b="1" dirty="0" smtClean="0">
                <a:latin typeface="Calibri" pitchFamily="34" charset="0"/>
                <a:cs typeface="Calibri" pitchFamily="34" charset="0"/>
              </a:rPr>
              <a:t>Variables</a:t>
            </a:r>
            <a:r>
              <a:rPr lang="en-NZ" dirty="0" smtClean="0">
                <a:latin typeface="Calibri" pitchFamily="34" charset="0"/>
                <a:cs typeface="Calibri" pitchFamily="34" charset="0"/>
              </a:rPr>
              <a:t> </a:t>
            </a:r>
            <a:r>
              <a:rPr lang="en-NZ" dirty="0">
                <a:latin typeface="Calibri" pitchFamily="34" charset="0"/>
                <a:cs typeface="Calibri" pitchFamily="34" charset="0"/>
              </a:rPr>
              <a:t>are all the things that could change during an investigation.</a:t>
            </a:r>
          </a:p>
          <a:p>
            <a:endParaRPr lang="en-NZ" dirty="0">
              <a:latin typeface="Calibri" pitchFamily="34" charset="0"/>
              <a:cs typeface="Calibri" pitchFamily="34" charset="0"/>
            </a:endParaRPr>
          </a:p>
          <a:p>
            <a:r>
              <a:rPr lang="en-NZ" dirty="0">
                <a:latin typeface="Calibri" pitchFamily="34" charset="0"/>
                <a:cs typeface="Calibri" pitchFamily="34" charset="0"/>
              </a:rPr>
              <a:t>In a bouncing ball </a:t>
            </a:r>
            <a:r>
              <a:rPr lang="en-NZ" dirty="0" smtClean="0">
                <a:latin typeface="Calibri" pitchFamily="34" charset="0"/>
                <a:cs typeface="Calibri" pitchFamily="34" charset="0"/>
              </a:rPr>
              <a:t>investigation,  where the height a ball bounces to is measured after it is dropped at different heights, many </a:t>
            </a:r>
            <a:r>
              <a:rPr lang="en-NZ" dirty="0">
                <a:latin typeface="Calibri" pitchFamily="34" charset="0"/>
                <a:cs typeface="Calibri" pitchFamily="34" charset="0"/>
              </a:rPr>
              <a:t>things could </a:t>
            </a:r>
            <a:r>
              <a:rPr lang="en-NZ" dirty="0" smtClean="0">
                <a:latin typeface="Calibri" pitchFamily="34" charset="0"/>
                <a:cs typeface="Calibri" pitchFamily="34" charset="0"/>
              </a:rPr>
              <a:t>affect the results from </a:t>
            </a:r>
            <a:r>
              <a:rPr lang="en-NZ" dirty="0">
                <a:latin typeface="Calibri" pitchFamily="34" charset="0"/>
                <a:cs typeface="Calibri" pitchFamily="34" charset="0"/>
              </a:rPr>
              <a:t>one experiment to the </a:t>
            </a:r>
            <a:r>
              <a:rPr lang="en-NZ" dirty="0" smtClean="0">
                <a:latin typeface="Calibri" pitchFamily="34" charset="0"/>
                <a:cs typeface="Calibri" pitchFamily="34" charset="0"/>
              </a:rPr>
              <a:t>next such as</a:t>
            </a:r>
            <a:r>
              <a:rPr lang="en-NZ" dirty="0">
                <a:latin typeface="Calibri" pitchFamily="34" charset="0"/>
                <a:cs typeface="Calibri" pitchFamily="34" charset="0"/>
              </a:rPr>
              <a:t> </a:t>
            </a:r>
            <a:r>
              <a:rPr lang="en-NZ" dirty="0" smtClean="0">
                <a:latin typeface="Calibri" pitchFamily="34" charset="0"/>
                <a:cs typeface="Calibri" pitchFamily="34" charset="0"/>
              </a:rPr>
              <a:t>using a </a:t>
            </a:r>
            <a:r>
              <a:rPr lang="en-NZ" dirty="0">
                <a:latin typeface="Calibri" pitchFamily="34" charset="0"/>
                <a:cs typeface="Calibri" pitchFamily="34" charset="0"/>
              </a:rPr>
              <a:t>different </a:t>
            </a:r>
            <a:r>
              <a:rPr lang="en-NZ" dirty="0" smtClean="0">
                <a:latin typeface="Calibri" pitchFamily="34" charset="0"/>
                <a:cs typeface="Calibri" pitchFamily="34" charset="0"/>
              </a:rPr>
              <a:t>ball, a </a:t>
            </a:r>
            <a:r>
              <a:rPr lang="en-NZ" dirty="0">
                <a:latin typeface="Calibri" pitchFamily="34" charset="0"/>
                <a:cs typeface="Calibri" pitchFamily="34" charset="0"/>
              </a:rPr>
              <a:t>different drop </a:t>
            </a:r>
            <a:r>
              <a:rPr lang="en-NZ" dirty="0" smtClean="0">
                <a:latin typeface="Calibri" pitchFamily="34" charset="0"/>
                <a:cs typeface="Calibri" pitchFamily="34" charset="0"/>
              </a:rPr>
              <a:t>height or a different surface which the ball is dropped on.</a:t>
            </a:r>
            <a:endParaRPr lang="en-NZ" dirty="0">
              <a:latin typeface="Calibri" pitchFamily="34" charset="0"/>
              <a:cs typeface="Calibri" pitchFamily="34" charset="0"/>
            </a:endParaRPr>
          </a:p>
          <a:p>
            <a:endParaRPr lang="en-NZ" dirty="0" smtClean="0">
              <a:latin typeface="Calibri" pitchFamily="34" charset="0"/>
              <a:cs typeface="Calibri" pitchFamily="34" charset="0"/>
            </a:endParaRPr>
          </a:p>
          <a:p>
            <a:r>
              <a:rPr lang="en-NZ" dirty="0" smtClean="0">
                <a:latin typeface="Calibri" pitchFamily="34" charset="0"/>
                <a:cs typeface="Calibri" pitchFamily="34" charset="0"/>
              </a:rPr>
              <a:t>You </a:t>
            </a:r>
            <a:r>
              <a:rPr lang="en-NZ" dirty="0">
                <a:latin typeface="Calibri" pitchFamily="34" charset="0"/>
                <a:cs typeface="Calibri" pitchFamily="34" charset="0"/>
              </a:rPr>
              <a:t>should only change one thing </a:t>
            </a:r>
            <a:r>
              <a:rPr lang="en-NZ" dirty="0" smtClean="0">
                <a:latin typeface="Calibri" pitchFamily="34" charset="0"/>
                <a:cs typeface="Calibri" pitchFamily="34" charset="0"/>
              </a:rPr>
              <a:t>at a time in </a:t>
            </a:r>
            <a:r>
              <a:rPr lang="en-NZ" dirty="0">
                <a:latin typeface="Calibri" pitchFamily="34" charset="0"/>
                <a:cs typeface="Calibri" pitchFamily="34" charset="0"/>
              </a:rPr>
              <a:t>your </a:t>
            </a:r>
            <a:r>
              <a:rPr lang="en-NZ" dirty="0" smtClean="0">
                <a:latin typeface="Calibri" pitchFamily="34" charset="0"/>
                <a:cs typeface="Calibri" pitchFamily="34" charset="0"/>
              </a:rPr>
              <a:t>investigation. </a:t>
            </a:r>
            <a:r>
              <a:rPr lang="en-NZ" dirty="0">
                <a:latin typeface="Calibri" pitchFamily="34" charset="0"/>
                <a:cs typeface="Calibri" pitchFamily="34" charset="0"/>
              </a:rPr>
              <a:t>This called the </a:t>
            </a:r>
            <a:r>
              <a:rPr lang="en-NZ" b="1" dirty="0">
                <a:latin typeface="Calibri" pitchFamily="34" charset="0"/>
                <a:cs typeface="Calibri" pitchFamily="34" charset="0"/>
              </a:rPr>
              <a:t>independent variable</a:t>
            </a:r>
            <a:r>
              <a:rPr lang="en-NZ" dirty="0" smtClean="0">
                <a:latin typeface="Calibri" pitchFamily="34" charset="0"/>
                <a:cs typeface="Calibri" pitchFamily="34" charset="0"/>
              </a:rPr>
              <a:t>.(The height the ball is dropped at)</a:t>
            </a:r>
            <a:endParaRPr lang="en-NZ" dirty="0">
              <a:latin typeface="Calibri" pitchFamily="34" charset="0"/>
              <a:cs typeface="Calibri" pitchFamily="34" charset="0"/>
            </a:endParaRPr>
          </a:p>
          <a:p>
            <a:endParaRPr lang="en-NZ" dirty="0">
              <a:latin typeface="Calibri" pitchFamily="34" charset="0"/>
              <a:cs typeface="Calibri" pitchFamily="34" charset="0"/>
            </a:endParaRPr>
          </a:p>
          <a:p>
            <a:r>
              <a:rPr lang="en-NZ" dirty="0" smtClean="0">
                <a:latin typeface="Calibri" pitchFamily="34" charset="0"/>
                <a:cs typeface="Calibri" pitchFamily="34" charset="0"/>
              </a:rPr>
              <a:t>During your investigation you should be able to measure something changing which is </a:t>
            </a:r>
            <a:r>
              <a:rPr lang="en-NZ" dirty="0">
                <a:latin typeface="Calibri" pitchFamily="34" charset="0"/>
                <a:cs typeface="Calibri" pitchFamily="34" charset="0"/>
              </a:rPr>
              <a:t>called </a:t>
            </a:r>
            <a:r>
              <a:rPr lang="en-NZ" dirty="0" smtClean="0">
                <a:latin typeface="Calibri" pitchFamily="34" charset="0"/>
                <a:cs typeface="Calibri" pitchFamily="34" charset="0"/>
              </a:rPr>
              <a:t>the </a:t>
            </a:r>
            <a:r>
              <a:rPr lang="en-NZ" b="1" dirty="0" smtClean="0">
                <a:latin typeface="Calibri" pitchFamily="34" charset="0"/>
                <a:cs typeface="Calibri" pitchFamily="34" charset="0"/>
              </a:rPr>
              <a:t>dependent</a:t>
            </a:r>
            <a:r>
              <a:rPr lang="en-NZ" dirty="0" smtClean="0">
                <a:latin typeface="Calibri" pitchFamily="34" charset="0"/>
                <a:cs typeface="Calibri" pitchFamily="34" charset="0"/>
              </a:rPr>
              <a:t> </a:t>
            </a:r>
            <a:r>
              <a:rPr lang="en-NZ" dirty="0">
                <a:latin typeface="Calibri" pitchFamily="34" charset="0"/>
                <a:cs typeface="Calibri" pitchFamily="34" charset="0"/>
              </a:rPr>
              <a:t>variable</a:t>
            </a:r>
            <a:r>
              <a:rPr lang="en-NZ" dirty="0" smtClean="0">
                <a:latin typeface="Calibri" pitchFamily="34" charset="0"/>
                <a:cs typeface="Calibri" pitchFamily="34" charset="0"/>
              </a:rPr>
              <a:t>. (</a:t>
            </a:r>
            <a:r>
              <a:rPr lang="en-NZ" dirty="0">
                <a:latin typeface="Calibri" pitchFamily="34" charset="0"/>
                <a:cs typeface="Calibri" pitchFamily="34" charset="0"/>
              </a:rPr>
              <a:t>How high the ball bounces </a:t>
            </a:r>
            <a:r>
              <a:rPr lang="en-NZ" dirty="0" smtClean="0">
                <a:latin typeface="Calibri" pitchFamily="34" charset="0"/>
                <a:cs typeface="Calibri" pitchFamily="34" charset="0"/>
              </a:rPr>
              <a:t>after being dropped)</a:t>
            </a:r>
            <a:endParaRPr lang="en-NZ" dirty="0">
              <a:latin typeface="Calibri" pitchFamily="34" charset="0"/>
              <a:cs typeface="Calibri" pitchFamily="34" charset="0"/>
            </a:endParaRPr>
          </a:p>
          <a:p>
            <a:endParaRPr lang="en-NZ" dirty="0">
              <a:latin typeface="Calibri" pitchFamily="34" charset="0"/>
              <a:cs typeface="Calibri" pitchFamily="34" charset="0"/>
            </a:endParaRPr>
          </a:p>
          <a:p>
            <a:r>
              <a:rPr lang="en-NZ" dirty="0">
                <a:latin typeface="Calibri" pitchFamily="34" charset="0"/>
                <a:cs typeface="Calibri" pitchFamily="34" charset="0"/>
              </a:rPr>
              <a:t>The factors you keep the same in your experiments (fair test) are called </a:t>
            </a:r>
            <a:r>
              <a:rPr lang="en-NZ" b="1" dirty="0">
                <a:latin typeface="Calibri" pitchFamily="34" charset="0"/>
                <a:cs typeface="Calibri" pitchFamily="34" charset="0"/>
              </a:rPr>
              <a:t>control variables</a:t>
            </a:r>
          </a:p>
        </p:txBody>
      </p:sp>
      <p:sp>
        <p:nvSpPr>
          <p:cNvPr id="8" name="TextBox 7"/>
          <p:cNvSpPr txBox="1"/>
          <p:nvPr/>
        </p:nvSpPr>
        <p:spPr>
          <a:xfrm>
            <a:off x="517253" y="42032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A </a:t>
            </a:r>
            <a:r>
              <a:rPr lang="en-NZ" sz="2000" b="1" dirty="0">
                <a:latin typeface="+mn-lt"/>
              </a:rPr>
              <a:t>'fair test' is one in which you only change one thing (variable</a:t>
            </a:r>
            <a:r>
              <a:rPr lang="en-NZ" sz="2000" b="1" dirty="0" smtClean="0">
                <a:latin typeface="+mn-lt"/>
              </a:rPr>
              <a:t>).</a:t>
            </a:r>
            <a:endParaRPr lang="en-NZ" sz="2000" b="1" dirty="0">
              <a:latin typeface="+mn-lt"/>
            </a:endParaRPr>
          </a:p>
        </p:txBody>
      </p:sp>
      <p:pic>
        <p:nvPicPr>
          <p:cNvPr id="9"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8574"/>
          <a:stretch/>
        </p:blipFill>
        <p:spPr bwMode="auto">
          <a:xfrm>
            <a:off x="3797300" y="5381980"/>
            <a:ext cx="4876800" cy="151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3873896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4" name="TextBox 3"/>
          <p:cNvSpPr txBox="1"/>
          <p:nvPr/>
        </p:nvSpPr>
        <p:spPr>
          <a:xfrm>
            <a:off x="409241" y="990600"/>
            <a:ext cx="8424936" cy="3693319"/>
          </a:xfrm>
          <a:prstGeom prst="rect">
            <a:avLst/>
          </a:prstGeom>
          <a:solidFill>
            <a:schemeClr val="bg1"/>
          </a:solidFill>
          <a:ln>
            <a:noFill/>
          </a:ln>
        </p:spPr>
        <p:txBody>
          <a:bodyPr wrap="square" rtlCol="0">
            <a:spAutoFit/>
          </a:bodyPr>
          <a:lstStyle/>
          <a:p>
            <a:r>
              <a:rPr lang="en-NZ" dirty="0" smtClean="0">
                <a:latin typeface="Calibri" pitchFamily="34" charset="0"/>
                <a:cs typeface="Calibri" pitchFamily="34" charset="0"/>
              </a:rPr>
              <a:t>Scientific investigations </a:t>
            </a:r>
            <a:r>
              <a:rPr lang="en-NZ" dirty="0">
                <a:latin typeface="Calibri" pitchFamily="34" charset="0"/>
                <a:cs typeface="Calibri" pitchFamily="34" charset="0"/>
              </a:rPr>
              <a:t>are </a:t>
            </a:r>
            <a:r>
              <a:rPr lang="en-NZ" dirty="0" smtClean="0">
                <a:latin typeface="Calibri" pitchFamily="34" charset="0"/>
                <a:cs typeface="Calibri" pitchFamily="34" charset="0"/>
              </a:rPr>
              <a:t>typically written </a:t>
            </a:r>
            <a:r>
              <a:rPr lang="en-NZ" dirty="0">
                <a:latin typeface="Calibri" pitchFamily="34" charset="0"/>
                <a:cs typeface="Calibri" pitchFamily="34" charset="0"/>
              </a:rPr>
              <a:t>up in a standard way under the following headings:</a:t>
            </a:r>
          </a:p>
          <a:p>
            <a:endParaRPr lang="en-NZ" dirty="0">
              <a:latin typeface="Calibri" pitchFamily="34" charset="0"/>
              <a:cs typeface="Calibri" pitchFamily="34" charset="0"/>
            </a:endParaRPr>
          </a:p>
          <a:p>
            <a:r>
              <a:rPr lang="en-NZ" b="1" dirty="0" smtClean="0">
                <a:latin typeface="Calibri" pitchFamily="34" charset="0"/>
                <a:cs typeface="Calibri" pitchFamily="34" charset="0"/>
              </a:rPr>
              <a:t>Aim (focus question): </a:t>
            </a:r>
            <a:r>
              <a:rPr lang="en-NZ" dirty="0">
                <a:latin typeface="Calibri" pitchFamily="34" charset="0"/>
                <a:cs typeface="Calibri" pitchFamily="34" charset="0"/>
              </a:rPr>
              <a:t>what you are trying to find out or prove by doing the </a:t>
            </a:r>
            <a:r>
              <a:rPr lang="en-NZ" dirty="0" smtClean="0">
                <a:latin typeface="Calibri" pitchFamily="34" charset="0"/>
                <a:cs typeface="Calibri" pitchFamily="34" charset="0"/>
              </a:rPr>
              <a:t>investigation </a:t>
            </a:r>
          </a:p>
          <a:p>
            <a:r>
              <a:rPr lang="en-NZ" b="1" dirty="0" smtClean="0">
                <a:latin typeface="Calibri" pitchFamily="34" charset="0"/>
                <a:cs typeface="Calibri" pitchFamily="34" charset="0"/>
              </a:rPr>
              <a:t>Hypothesis:</a:t>
            </a:r>
            <a:r>
              <a:rPr lang="en-NZ" dirty="0" smtClean="0">
                <a:latin typeface="Calibri" pitchFamily="34" charset="0"/>
                <a:cs typeface="Calibri" pitchFamily="34" charset="0"/>
              </a:rPr>
              <a:t> what you think will occur when an investigation is carried out</a:t>
            </a:r>
            <a:endParaRPr lang="en-NZ" dirty="0">
              <a:latin typeface="Calibri" pitchFamily="34" charset="0"/>
              <a:cs typeface="Calibri" pitchFamily="34" charset="0"/>
            </a:endParaRPr>
          </a:p>
          <a:p>
            <a:r>
              <a:rPr lang="en-NZ" b="1" dirty="0" smtClean="0">
                <a:latin typeface="Calibri" pitchFamily="34" charset="0"/>
                <a:cs typeface="Calibri" pitchFamily="34" charset="0"/>
              </a:rPr>
              <a:t>Equipment  (or materials): </a:t>
            </a:r>
            <a:r>
              <a:rPr lang="en-NZ" dirty="0">
                <a:latin typeface="Calibri" pitchFamily="34" charset="0"/>
                <a:cs typeface="Calibri" pitchFamily="34" charset="0"/>
              </a:rPr>
              <a:t>the things that you need to do the </a:t>
            </a:r>
            <a:r>
              <a:rPr lang="en-NZ" dirty="0" smtClean="0">
                <a:latin typeface="Calibri" pitchFamily="34" charset="0"/>
                <a:cs typeface="Calibri" pitchFamily="34" charset="0"/>
              </a:rPr>
              <a:t>investigation</a:t>
            </a:r>
            <a:endParaRPr lang="en-NZ" dirty="0">
              <a:latin typeface="Calibri" pitchFamily="34" charset="0"/>
              <a:cs typeface="Calibri" pitchFamily="34" charset="0"/>
            </a:endParaRPr>
          </a:p>
          <a:p>
            <a:r>
              <a:rPr lang="en-NZ" b="1" dirty="0" smtClean="0">
                <a:latin typeface="Calibri" pitchFamily="34" charset="0"/>
                <a:cs typeface="Calibri" pitchFamily="34" charset="0"/>
              </a:rPr>
              <a:t>Method </a:t>
            </a:r>
            <a:r>
              <a:rPr lang="en-NZ" b="1" dirty="0">
                <a:latin typeface="Calibri" pitchFamily="34" charset="0"/>
                <a:cs typeface="Calibri" pitchFamily="34" charset="0"/>
              </a:rPr>
              <a:t>: </a:t>
            </a:r>
            <a:r>
              <a:rPr lang="en-NZ" dirty="0">
                <a:latin typeface="Calibri" pitchFamily="34" charset="0"/>
                <a:cs typeface="Calibri" pitchFamily="34" charset="0"/>
              </a:rPr>
              <a:t>A simple, clear statement of what you will do – and can be repeated by another person</a:t>
            </a:r>
          </a:p>
          <a:p>
            <a:r>
              <a:rPr lang="en-NZ" b="1" dirty="0" smtClean="0">
                <a:latin typeface="Calibri" pitchFamily="34" charset="0"/>
                <a:cs typeface="Calibri" pitchFamily="34" charset="0"/>
              </a:rPr>
              <a:t>Results </a:t>
            </a:r>
            <a:r>
              <a:rPr lang="en-NZ" b="1" dirty="0">
                <a:latin typeface="Calibri" pitchFamily="34" charset="0"/>
                <a:cs typeface="Calibri" pitchFamily="34" charset="0"/>
              </a:rPr>
              <a:t>: </a:t>
            </a:r>
            <a:r>
              <a:rPr lang="en-NZ" dirty="0">
                <a:latin typeface="Calibri" pitchFamily="34" charset="0"/>
                <a:cs typeface="Calibri" pitchFamily="34" charset="0"/>
              </a:rPr>
              <a:t>data, tables and graphs collected from </a:t>
            </a:r>
            <a:r>
              <a:rPr lang="en-NZ" dirty="0" smtClean="0">
                <a:latin typeface="Calibri" pitchFamily="34" charset="0"/>
                <a:cs typeface="Calibri" pitchFamily="34" charset="0"/>
              </a:rPr>
              <a:t>investigation</a:t>
            </a:r>
            <a:endParaRPr lang="en-NZ" dirty="0">
              <a:latin typeface="Calibri" pitchFamily="34" charset="0"/>
              <a:cs typeface="Calibri" pitchFamily="34" charset="0"/>
            </a:endParaRPr>
          </a:p>
          <a:p>
            <a:r>
              <a:rPr lang="en-NZ" b="1" dirty="0" smtClean="0">
                <a:latin typeface="Calibri" pitchFamily="34" charset="0"/>
                <a:cs typeface="Calibri" pitchFamily="34" charset="0"/>
              </a:rPr>
              <a:t>Conclusion </a:t>
            </a:r>
            <a:r>
              <a:rPr lang="en-NZ" b="1" dirty="0">
                <a:latin typeface="Calibri" pitchFamily="34" charset="0"/>
                <a:cs typeface="Calibri" pitchFamily="34" charset="0"/>
              </a:rPr>
              <a:t>: </a:t>
            </a:r>
            <a:r>
              <a:rPr lang="en-NZ" dirty="0">
                <a:latin typeface="Calibri" pitchFamily="34" charset="0"/>
                <a:cs typeface="Calibri" pitchFamily="34" charset="0"/>
              </a:rPr>
              <a:t>what your results tell you  </a:t>
            </a:r>
            <a:r>
              <a:rPr lang="en-NZ" dirty="0" smtClean="0">
                <a:latin typeface="Calibri" pitchFamily="34" charset="0"/>
                <a:cs typeface="Calibri" pitchFamily="34" charset="0"/>
              </a:rPr>
              <a:t>– </a:t>
            </a:r>
            <a:r>
              <a:rPr lang="en-NZ" dirty="0">
                <a:latin typeface="Calibri" pitchFamily="34" charset="0"/>
                <a:cs typeface="Calibri" pitchFamily="34" charset="0"/>
              </a:rPr>
              <a:t>linked back to the </a:t>
            </a:r>
            <a:r>
              <a:rPr lang="en-NZ" dirty="0" smtClean="0">
                <a:latin typeface="Calibri" pitchFamily="34" charset="0"/>
                <a:cs typeface="Calibri" pitchFamily="34" charset="0"/>
              </a:rPr>
              <a:t>aim and hypothesis</a:t>
            </a:r>
            <a:endParaRPr lang="en-NZ" dirty="0">
              <a:latin typeface="Calibri" pitchFamily="34" charset="0"/>
              <a:cs typeface="Calibri" pitchFamily="34" charset="0"/>
            </a:endParaRPr>
          </a:p>
          <a:p>
            <a:r>
              <a:rPr lang="en-NZ" b="1" dirty="0" smtClean="0">
                <a:latin typeface="Calibri" pitchFamily="34" charset="0"/>
                <a:cs typeface="Calibri" pitchFamily="34" charset="0"/>
              </a:rPr>
              <a:t>Discussion </a:t>
            </a:r>
            <a:r>
              <a:rPr lang="en-NZ" b="1" dirty="0">
                <a:latin typeface="Calibri" pitchFamily="34" charset="0"/>
                <a:cs typeface="Calibri" pitchFamily="34" charset="0"/>
              </a:rPr>
              <a:t>: </a:t>
            </a:r>
            <a:r>
              <a:rPr lang="en-NZ" dirty="0">
                <a:latin typeface="Calibri" pitchFamily="34" charset="0"/>
                <a:cs typeface="Calibri" pitchFamily="34" charset="0"/>
              </a:rPr>
              <a:t>Science ideas to explain </a:t>
            </a:r>
            <a:r>
              <a:rPr lang="en-NZ" dirty="0" smtClean="0">
                <a:latin typeface="Calibri" pitchFamily="34" charset="0"/>
                <a:cs typeface="Calibri" pitchFamily="34" charset="0"/>
              </a:rPr>
              <a:t>your results, </a:t>
            </a:r>
            <a:r>
              <a:rPr lang="en-NZ" dirty="0">
                <a:latin typeface="Calibri" pitchFamily="34" charset="0"/>
                <a:cs typeface="Calibri" pitchFamily="34" charset="0"/>
              </a:rPr>
              <a:t>possible improvements </a:t>
            </a:r>
            <a:r>
              <a:rPr lang="en-NZ" dirty="0" smtClean="0">
                <a:latin typeface="Calibri" pitchFamily="34" charset="0"/>
                <a:cs typeface="Calibri" pitchFamily="34" charset="0"/>
              </a:rPr>
              <a:t>to </a:t>
            </a:r>
            <a:r>
              <a:rPr lang="en-NZ" dirty="0">
                <a:latin typeface="Calibri" pitchFamily="34" charset="0"/>
                <a:cs typeface="Calibri" pitchFamily="34" charset="0"/>
              </a:rPr>
              <a:t>the </a:t>
            </a:r>
            <a:r>
              <a:rPr lang="en-NZ" dirty="0" smtClean="0">
                <a:latin typeface="Calibri" pitchFamily="34" charset="0"/>
                <a:cs typeface="Calibri" pitchFamily="34" charset="0"/>
              </a:rPr>
              <a:t>investigation, how you managed to control the other variables.</a:t>
            </a:r>
            <a:endParaRPr lang="en-NZ" dirty="0">
              <a:latin typeface="Calibri" pitchFamily="34" charset="0"/>
              <a:cs typeface="Calibri" pitchFamily="34" charset="0"/>
            </a:endParaRPr>
          </a:p>
          <a:p>
            <a:endParaRPr lang="en-NZ" dirty="0"/>
          </a:p>
        </p:txBody>
      </p:sp>
      <p:sp>
        <p:nvSpPr>
          <p:cNvPr id="5" name="TextBox 4"/>
          <p:cNvSpPr txBox="1"/>
          <p:nvPr/>
        </p:nvSpPr>
        <p:spPr>
          <a:xfrm>
            <a:off x="439788" y="39492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The </a:t>
            </a:r>
            <a:r>
              <a:rPr lang="en-NZ" sz="2000" b="1" dirty="0">
                <a:latin typeface="+mn-lt"/>
              </a:rPr>
              <a:t>typical way that scientists work is called the Scientific method</a:t>
            </a:r>
            <a:r>
              <a:rPr lang="en-NZ" sz="2000" dirty="0" smtClean="0"/>
              <a:t>.</a:t>
            </a:r>
            <a:endParaRPr lang="en-NZ" sz="2000" dirty="0"/>
          </a:p>
        </p:txBody>
      </p:sp>
      <p:pic>
        <p:nvPicPr>
          <p:cNvPr id="5122" name="Picture 2" descr="http://www.stgeorgeschool-hermann.com/eighth/science_scientificmethod.gif"/>
          <p:cNvPicPr>
            <a:picLocks noChangeAspect="1" noChangeArrowheads="1"/>
          </p:cNvPicPr>
          <p:nvPr/>
        </p:nvPicPr>
        <p:blipFill rotWithShape="1">
          <a:blip r:embed="rId3">
            <a:extLst>
              <a:ext uri="{28A0092B-C50C-407E-A947-70E740481C1C}">
                <a14:useLocalDpi xmlns:a14="http://schemas.microsoft.com/office/drawing/2010/main" val="0"/>
              </a:ext>
            </a:extLst>
          </a:blip>
          <a:srcRect b="6849"/>
          <a:stretch/>
        </p:blipFill>
        <p:spPr bwMode="auto">
          <a:xfrm>
            <a:off x="3200399" y="4267200"/>
            <a:ext cx="47910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817594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3" name="TextBox 2"/>
          <p:cNvSpPr txBox="1"/>
          <p:nvPr/>
        </p:nvSpPr>
        <p:spPr>
          <a:xfrm>
            <a:off x="439788" y="386330"/>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Focus Question / Aim</a:t>
            </a:r>
            <a:endParaRPr lang="en-NZ" sz="2000" b="1" dirty="0">
              <a:latin typeface="+mn-lt"/>
            </a:endParaRPr>
          </a:p>
        </p:txBody>
      </p:sp>
      <p:sp>
        <p:nvSpPr>
          <p:cNvPr id="4" name="TextBox 3"/>
          <p:cNvSpPr txBox="1"/>
          <p:nvPr/>
        </p:nvSpPr>
        <p:spPr>
          <a:xfrm>
            <a:off x="409241" y="1268760"/>
            <a:ext cx="8424936" cy="1754326"/>
          </a:xfrm>
          <a:prstGeom prst="rect">
            <a:avLst/>
          </a:prstGeom>
          <a:solidFill>
            <a:schemeClr val="bg1"/>
          </a:solidFill>
          <a:ln>
            <a:solidFill>
              <a:schemeClr val="tx1"/>
            </a:solidFill>
          </a:ln>
        </p:spPr>
        <p:txBody>
          <a:bodyPr wrap="square" rtlCol="0">
            <a:spAutoFit/>
          </a:bodyPr>
          <a:lstStyle/>
          <a:p>
            <a:r>
              <a:rPr lang="en-NZ" dirty="0" smtClean="0">
                <a:latin typeface="Calibri" pitchFamily="34" charset="0"/>
                <a:ea typeface="Adobe Kaiti Std R" pitchFamily="18" charset="-128"/>
                <a:cs typeface="Calibri" pitchFamily="34" charset="0"/>
              </a:rPr>
              <a:t>Your Aim or focus question must include both variables.</a:t>
            </a:r>
          </a:p>
          <a:p>
            <a:r>
              <a:rPr lang="en-NZ" dirty="0" smtClean="0">
                <a:latin typeface="Calibri" pitchFamily="34" charset="0"/>
                <a:ea typeface="Adobe Kaiti Std R" pitchFamily="18" charset="-128"/>
                <a:cs typeface="Calibri" pitchFamily="34" charset="0"/>
              </a:rPr>
              <a:t>For example: If I change (independent variable) how will it affect (dependant variable)</a:t>
            </a:r>
          </a:p>
          <a:p>
            <a:endParaRPr lang="en-NZ" dirty="0">
              <a:latin typeface="Calibri" pitchFamily="34" charset="0"/>
              <a:ea typeface="Adobe Kaiti Std R" pitchFamily="18" charset="-128"/>
              <a:cs typeface="Calibri" pitchFamily="34" charset="0"/>
            </a:endParaRPr>
          </a:p>
          <a:p>
            <a:r>
              <a:rPr lang="en-NZ" dirty="0" smtClean="0">
                <a:latin typeface="Calibri" pitchFamily="34" charset="0"/>
                <a:ea typeface="Adobe Kaiti Std R" pitchFamily="18" charset="-128"/>
                <a:cs typeface="Calibri" pitchFamily="34" charset="0"/>
              </a:rPr>
              <a:t>Such as: If I change the temperature of the water (independent) how will it affect how much sugar I can dissolve  into the water (dependant)</a:t>
            </a:r>
            <a:endParaRPr lang="en-NZ" dirty="0">
              <a:latin typeface="Calibri" pitchFamily="34" charset="0"/>
              <a:ea typeface="Adobe Kaiti Std R" pitchFamily="18" charset="-128"/>
              <a:cs typeface="Calibri" pitchFamily="34" charset="0"/>
            </a:endParaRPr>
          </a:p>
          <a:p>
            <a:endParaRPr lang="en-N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514" y="3438736"/>
            <a:ext cx="38195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7888" y="3657600"/>
            <a:ext cx="3988196" cy="2308324"/>
          </a:xfrm>
          <a:prstGeom prst="rect">
            <a:avLst/>
          </a:prstGeom>
          <a:noFill/>
        </p:spPr>
        <p:txBody>
          <a:bodyPr wrap="square" rtlCol="0">
            <a:spAutoFit/>
          </a:bodyPr>
          <a:lstStyle/>
          <a:p>
            <a:r>
              <a:rPr lang="en-NZ" b="1" dirty="0" smtClean="0">
                <a:latin typeface="Calibri" pitchFamily="34" charset="0"/>
                <a:cs typeface="Calibri" pitchFamily="34" charset="0"/>
              </a:rPr>
              <a:t>Independent variable </a:t>
            </a:r>
            <a:r>
              <a:rPr lang="en-NZ" dirty="0" smtClean="0">
                <a:latin typeface="Calibri" pitchFamily="34" charset="0"/>
                <a:cs typeface="Calibri" pitchFamily="34" charset="0"/>
              </a:rPr>
              <a:t>– amount of light a plant receives</a:t>
            </a:r>
          </a:p>
          <a:p>
            <a:r>
              <a:rPr lang="en-NZ" b="1" dirty="0" smtClean="0">
                <a:latin typeface="Calibri" pitchFamily="34" charset="0"/>
                <a:cs typeface="Calibri" pitchFamily="34" charset="0"/>
              </a:rPr>
              <a:t>Dependant variable </a:t>
            </a:r>
            <a:r>
              <a:rPr lang="en-NZ" dirty="0" smtClean="0">
                <a:latin typeface="Calibri" pitchFamily="34" charset="0"/>
                <a:cs typeface="Calibri" pitchFamily="34" charset="0"/>
              </a:rPr>
              <a:t>-  height that plant grows</a:t>
            </a:r>
          </a:p>
          <a:p>
            <a:endParaRPr lang="en-NZ" dirty="0">
              <a:latin typeface="Calibri" pitchFamily="34" charset="0"/>
              <a:cs typeface="Calibri" pitchFamily="34" charset="0"/>
            </a:endParaRPr>
          </a:p>
          <a:p>
            <a:r>
              <a:rPr lang="en-NZ" b="1" dirty="0" smtClean="0">
                <a:latin typeface="Calibri" pitchFamily="34" charset="0"/>
                <a:cs typeface="Calibri" pitchFamily="34" charset="0"/>
              </a:rPr>
              <a:t>Focus Question: </a:t>
            </a:r>
            <a:r>
              <a:rPr lang="en-NZ" dirty="0" smtClean="0">
                <a:latin typeface="Calibri" pitchFamily="34" charset="0"/>
                <a:cs typeface="Calibri" pitchFamily="34" charset="0"/>
              </a:rPr>
              <a:t>How does the amount of light a plant receives affect the height it grows to</a:t>
            </a:r>
            <a:endParaRPr lang="en-NZ" dirty="0">
              <a:latin typeface="Calibri" pitchFamily="34" charset="0"/>
              <a:cs typeface="Calibri" pitchFamily="34" charset="0"/>
            </a:endParaRPr>
          </a:p>
        </p:txBody>
      </p:sp>
      <p:sp>
        <p:nvSpPr>
          <p:cNvPr id="7" name="Rectangle 6"/>
          <p:cNvSpPr/>
          <p:nvPr/>
        </p:nvSpPr>
        <p:spPr>
          <a:xfrm>
            <a:off x="409241" y="3304456"/>
            <a:ext cx="8424936"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3158857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3" name="TextBox 2"/>
          <p:cNvSpPr txBox="1"/>
          <p:nvPr/>
        </p:nvSpPr>
        <p:spPr>
          <a:xfrm>
            <a:off x="439788" y="4711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dirty="0" smtClean="0">
                <a:latin typeface="+mn-lt"/>
              </a:rPr>
              <a:t>Writing the Method</a:t>
            </a:r>
            <a:endParaRPr lang="en-NZ" sz="2000" dirty="0">
              <a:latin typeface="+mn-lt"/>
            </a:endParaRPr>
          </a:p>
        </p:txBody>
      </p:sp>
      <p:sp>
        <p:nvSpPr>
          <p:cNvPr id="4" name="TextBox 3"/>
          <p:cNvSpPr txBox="1"/>
          <p:nvPr/>
        </p:nvSpPr>
        <p:spPr>
          <a:xfrm>
            <a:off x="3901074" y="1905000"/>
            <a:ext cx="4871777" cy="4062651"/>
          </a:xfrm>
          <a:prstGeom prst="rect">
            <a:avLst/>
          </a:prstGeom>
          <a:solidFill>
            <a:schemeClr val="bg1"/>
          </a:solidFill>
          <a:ln>
            <a:noFill/>
          </a:ln>
        </p:spPr>
        <p:txBody>
          <a:bodyPr wrap="square" rtlCol="0">
            <a:spAutoFit/>
          </a:bodyPr>
          <a:lstStyle/>
          <a:p>
            <a:r>
              <a:rPr lang="en-NZ" sz="2000" dirty="0" smtClean="0">
                <a:latin typeface="Calibri" panose="020F0502020204030204" pitchFamily="34" charset="0"/>
                <a:cs typeface="Calibri" panose="020F0502020204030204" pitchFamily="34" charset="0"/>
              </a:rPr>
              <a:t>A method must be written so that an investigation is </a:t>
            </a:r>
            <a:r>
              <a:rPr lang="en-NZ" sz="2000" b="1" dirty="0" smtClean="0">
                <a:latin typeface="Calibri" panose="020F0502020204030204" pitchFamily="34" charset="0"/>
                <a:cs typeface="Calibri" panose="020F0502020204030204" pitchFamily="34" charset="0"/>
              </a:rPr>
              <a:t>repeatable</a:t>
            </a:r>
            <a:r>
              <a:rPr lang="en-NZ" sz="2000" dirty="0" smtClean="0">
                <a:latin typeface="Calibri" panose="020F0502020204030204" pitchFamily="34" charset="0"/>
                <a:cs typeface="Calibri" panose="020F0502020204030204" pitchFamily="34" charset="0"/>
              </a:rPr>
              <a:t> by another person.</a:t>
            </a:r>
          </a:p>
          <a:p>
            <a:endParaRPr lang="en-NZ" sz="2000" dirty="0">
              <a:latin typeface="Calibri" panose="020F0502020204030204" pitchFamily="34" charset="0"/>
              <a:cs typeface="Calibri" panose="020F0502020204030204" pitchFamily="34" charset="0"/>
            </a:endParaRPr>
          </a:p>
          <a:p>
            <a:r>
              <a:rPr lang="en-NZ" sz="2000" dirty="0" smtClean="0">
                <a:latin typeface="Calibri" panose="020F0502020204030204" pitchFamily="34" charset="0"/>
                <a:cs typeface="Calibri" panose="020F0502020204030204" pitchFamily="34" charset="0"/>
              </a:rPr>
              <a:t>In order for results from an investigation to be </a:t>
            </a:r>
            <a:r>
              <a:rPr lang="en-NZ" sz="2000" b="1" dirty="0" smtClean="0">
                <a:latin typeface="Calibri" panose="020F0502020204030204" pitchFamily="34" charset="0"/>
                <a:cs typeface="Calibri" panose="020F0502020204030204" pitchFamily="34" charset="0"/>
              </a:rPr>
              <a:t>reliable</a:t>
            </a:r>
            <a:r>
              <a:rPr lang="en-NZ" sz="2000" dirty="0" smtClean="0">
                <a:latin typeface="Calibri" panose="020F0502020204030204" pitchFamily="34" charset="0"/>
                <a:cs typeface="Calibri" panose="020F0502020204030204" pitchFamily="34" charset="0"/>
              </a:rPr>
              <a:t> an investigation must be able to be repeated exactly the same way following the method. The results gained from each repeat must show the same pattern each time for the conclusion to be valid (or if not an explanation or fault in following the method given)</a:t>
            </a:r>
          </a:p>
          <a:p>
            <a:endParaRPr lang="en-NZ" dirty="0">
              <a:latin typeface="Calibri" panose="020F0502020204030204" pitchFamily="34" charset="0"/>
              <a:cs typeface="Calibri" panose="020F050202020403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452" y="762000"/>
            <a:ext cx="3657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3158857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5">
                <a:shade val="45000"/>
                <a:satMod val="135000"/>
              </a:schemeClr>
              <a:prstClr val="white"/>
            </a:duotone>
          </a:blip>
          <a:srcRect l="12379" b="30686"/>
          <a:stretch/>
        </p:blipFill>
        <p:spPr>
          <a:xfrm>
            <a:off x="-12342" y="0"/>
            <a:ext cx="9168685" cy="1447800"/>
          </a:xfrm>
          <a:prstGeom prst="rect">
            <a:avLst/>
          </a:prstGeom>
        </p:spPr>
      </p:pic>
      <p:pic>
        <p:nvPicPr>
          <p:cNvPr id="8194" name="Picture 2" descr="http://www.freevectorvip.com/images/4000/No3917%20Material%20of%20vector%20of%20flowers%20and%20pl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9295"/>
            <a:ext cx="9168685" cy="2797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3" y="349929"/>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Collecting Data</a:t>
            </a:r>
            <a:endParaRPr lang="en-NZ" sz="2000" b="1" dirty="0">
              <a:latin typeface="+mn-lt"/>
            </a:endParaRPr>
          </a:p>
        </p:txBody>
      </p:sp>
      <p:sp>
        <p:nvSpPr>
          <p:cNvPr id="4" name="TextBox 3"/>
          <p:cNvSpPr txBox="1"/>
          <p:nvPr/>
        </p:nvSpPr>
        <p:spPr>
          <a:xfrm>
            <a:off x="345771" y="980877"/>
            <a:ext cx="4226228" cy="4801314"/>
          </a:xfrm>
          <a:prstGeom prst="rect">
            <a:avLst/>
          </a:prstGeom>
          <a:solidFill>
            <a:schemeClr val="bg1"/>
          </a:solidFill>
          <a:ln>
            <a:solidFill>
              <a:schemeClr val="tx1"/>
            </a:solidFill>
          </a:ln>
        </p:spPr>
        <p:txBody>
          <a:bodyPr wrap="square" rtlCol="0">
            <a:spAutoFit/>
          </a:bodyPr>
          <a:lstStyle/>
          <a:p>
            <a:r>
              <a:rPr lang="en-NZ" dirty="0" smtClean="0">
                <a:latin typeface="+mn-lt"/>
                <a:cs typeface="Calibri" panose="020F0502020204030204" pitchFamily="34" charset="0"/>
              </a:rPr>
              <a:t>Data that is collected from an investigation can be analysed </a:t>
            </a:r>
            <a:r>
              <a:rPr lang="en-NZ" dirty="0">
                <a:latin typeface="+mn-lt"/>
              </a:rPr>
              <a:t>(in order to explain and interpret it) </a:t>
            </a:r>
            <a:r>
              <a:rPr lang="en-NZ" dirty="0" smtClean="0">
                <a:latin typeface="+mn-lt"/>
                <a:cs typeface="Calibri" panose="020F0502020204030204" pitchFamily="34" charset="0"/>
              </a:rPr>
              <a:t>easier </a:t>
            </a:r>
            <a:r>
              <a:rPr lang="en-NZ" dirty="0" smtClean="0">
                <a:latin typeface="+mn-lt"/>
                <a:cs typeface="Calibri" panose="020F0502020204030204" pitchFamily="34" charset="0"/>
              </a:rPr>
              <a:t>if placed into a clearly labelled and laid out </a:t>
            </a:r>
            <a:r>
              <a:rPr lang="en-NZ" b="1" dirty="0" smtClean="0">
                <a:latin typeface="+mn-lt"/>
                <a:cs typeface="Calibri" panose="020F0502020204030204" pitchFamily="34" charset="0"/>
              </a:rPr>
              <a:t>data table</a:t>
            </a:r>
            <a:r>
              <a:rPr lang="en-NZ" dirty="0" smtClean="0">
                <a:latin typeface="+mn-lt"/>
                <a:cs typeface="Calibri" panose="020F0502020204030204" pitchFamily="34" charset="0"/>
              </a:rPr>
              <a:t>. </a:t>
            </a:r>
            <a:r>
              <a:rPr lang="en-NZ" dirty="0">
                <a:latin typeface="+mn-lt"/>
              </a:rPr>
              <a:t>The left column is the data of the variable (factor) that you are changing. The right hand side columns are for the data of the variables you are measuring</a:t>
            </a:r>
            <a:r>
              <a:rPr lang="en-NZ" dirty="0" smtClean="0">
                <a:latin typeface="+mn-lt"/>
              </a:rPr>
              <a:t>. </a:t>
            </a:r>
          </a:p>
          <a:p>
            <a:r>
              <a:rPr lang="en-NZ" dirty="0" smtClean="0">
                <a:latin typeface="+mn-lt"/>
                <a:cs typeface="Calibri" panose="020F0502020204030204" pitchFamily="34" charset="0"/>
              </a:rPr>
              <a:t>The </a:t>
            </a:r>
            <a:r>
              <a:rPr lang="en-NZ" dirty="0" smtClean="0">
                <a:latin typeface="+mn-lt"/>
                <a:cs typeface="Calibri" panose="020F0502020204030204" pitchFamily="34" charset="0"/>
              </a:rPr>
              <a:t>table must have: </a:t>
            </a:r>
          </a:p>
          <a:p>
            <a:pPr marL="285750" indent="-285750">
              <a:buFont typeface="Wingdings" panose="05000000000000000000" pitchFamily="2" charset="2"/>
              <a:buChar char="q"/>
            </a:pPr>
            <a:r>
              <a:rPr lang="en-NZ" b="1" dirty="0" smtClean="0">
                <a:latin typeface="+mn-lt"/>
                <a:cs typeface="Calibri" panose="020F0502020204030204" pitchFamily="34" charset="0"/>
              </a:rPr>
              <a:t>A heading linked to the </a:t>
            </a:r>
            <a:r>
              <a:rPr lang="en-NZ" b="1" dirty="0" smtClean="0">
                <a:latin typeface="+mn-lt"/>
                <a:cs typeface="Calibri" panose="020F0502020204030204" pitchFamily="34" charset="0"/>
              </a:rPr>
              <a:t>aim</a:t>
            </a:r>
            <a:endParaRPr lang="en-NZ" b="1" dirty="0" smtClean="0">
              <a:latin typeface="+mn-lt"/>
              <a:cs typeface="Calibri" panose="020F0502020204030204" pitchFamily="34" charset="0"/>
            </a:endParaRPr>
          </a:p>
          <a:p>
            <a:pPr marL="285750" indent="-285750">
              <a:buFont typeface="Wingdings" panose="05000000000000000000" pitchFamily="2" charset="2"/>
              <a:buChar char="q"/>
            </a:pPr>
            <a:r>
              <a:rPr lang="en-NZ" dirty="0" smtClean="0">
                <a:latin typeface="+mn-lt"/>
                <a:cs typeface="Calibri" panose="020F0502020204030204" pitchFamily="34" charset="0"/>
              </a:rPr>
              <a:t>Labelled quantities, units and symbols</a:t>
            </a:r>
          </a:p>
          <a:p>
            <a:pPr marL="285750" indent="-285750">
              <a:buFont typeface="Wingdings" panose="05000000000000000000" pitchFamily="2" charset="2"/>
              <a:buChar char="q"/>
            </a:pPr>
            <a:r>
              <a:rPr lang="en-NZ" dirty="0" smtClean="0">
                <a:latin typeface="+mn-lt"/>
                <a:cs typeface="Calibri" panose="020F0502020204030204" pitchFamily="34" charset="0"/>
              </a:rPr>
              <a:t>Values (often  numerical) of data </a:t>
            </a:r>
          </a:p>
          <a:p>
            <a:r>
              <a:rPr lang="en-NZ" dirty="0" smtClean="0">
                <a:latin typeface="+mn-lt"/>
                <a:cs typeface="Calibri" panose="020F0502020204030204" pitchFamily="34" charset="0"/>
              </a:rPr>
              <a:t>collected</a:t>
            </a:r>
          </a:p>
          <a:p>
            <a:r>
              <a:rPr lang="en-NZ" dirty="0" smtClean="0">
                <a:latin typeface="+mn-lt"/>
                <a:cs typeface="Calibri" panose="020F0502020204030204" pitchFamily="34" charset="0"/>
              </a:rPr>
              <a:t>Data tables can also contain </a:t>
            </a:r>
            <a:r>
              <a:rPr lang="en-NZ" b="1" dirty="0" smtClean="0">
                <a:latin typeface="+mn-lt"/>
                <a:cs typeface="Calibri" panose="020F0502020204030204" pitchFamily="34" charset="0"/>
              </a:rPr>
              <a:t>processed data </a:t>
            </a:r>
            <a:r>
              <a:rPr lang="en-NZ" dirty="0" smtClean="0">
                <a:latin typeface="+mn-lt"/>
                <a:cs typeface="Calibri" panose="020F0502020204030204" pitchFamily="34" charset="0"/>
              </a:rPr>
              <a:t>such as results from multiple trials that have been averaged to give a more reliable value.</a:t>
            </a:r>
            <a:endParaRPr lang="en-NZ" dirty="0">
              <a:latin typeface="+mn-lt"/>
              <a:cs typeface="Calibri" panose="020F0502020204030204" pitchFamily="34" charset="0"/>
            </a:endParaRPr>
          </a:p>
        </p:txBody>
      </p:sp>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6" name="Picture 5"/>
          <p:cNvPicPr>
            <a:picLocks noChangeAspect="1"/>
          </p:cNvPicPr>
          <p:nvPr/>
        </p:nvPicPr>
        <p:blipFill>
          <a:blip r:embed="rId5"/>
          <a:stretch>
            <a:fillRect/>
          </a:stretch>
        </p:blipFill>
        <p:spPr>
          <a:xfrm>
            <a:off x="4125647" y="2885312"/>
            <a:ext cx="4872211" cy="1997225"/>
          </a:xfrm>
          <a:prstGeom prst="rect">
            <a:avLst/>
          </a:prstGeom>
        </p:spPr>
      </p:pic>
    </p:spTree>
    <p:extLst>
      <p:ext uri="{BB962C8B-B14F-4D97-AF65-F5344CB8AC3E}">
        <p14:creationId xmlns:p14="http://schemas.microsoft.com/office/powerpoint/2010/main" val="3659680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duotone>
              <a:schemeClr val="accent5">
                <a:shade val="45000"/>
                <a:satMod val="135000"/>
              </a:schemeClr>
              <a:prstClr val="white"/>
            </a:duotone>
          </a:blip>
          <a:srcRect l="12379" b="30686"/>
          <a:stretch/>
        </p:blipFill>
        <p:spPr>
          <a:xfrm>
            <a:off x="-12342" y="0"/>
            <a:ext cx="9168685" cy="1447800"/>
          </a:xfrm>
          <a:prstGeom prst="rect">
            <a:avLst/>
          </a:prstGeom>
        </p:spPr>
      </p:pic>
      <p:sp>
        <p:nvSpPr>
          <p:cNvPr id="7" name="Pentagon 6"/>
          <p:cNvSpPr/>
          <p:nvPr/>
        </p:nvSpPr>
        <p:spPr>
          <a:xfrm>
            <a:off x="323528" y="3284984"/>
            <a:ext cx="4284476" cy="2952328"/>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3" y="35647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Processing Data - Averaging</a:t>
            </a:r>
            <a:endParaRPr lang="en-NZ" sz="2000" b="1" dirty="0">
              <a:latin typeface="+mn-lt"/>
            </a:endParaRPr>
          </a:p>
        </p:txBody>
      </p:sp>
      <p:sp>
        <p:nvSpPr>
          <p:cNvPr id="5" name="TextBox 4"/>
          <p:cNvSpPr txBox="1"/>
          <p:nvPr/>
        </p:nvSpPr>
        <p:spPr>
          <a:xfrm>
            <a:off x="323528" y="1230842"/>
            <a:ext cx="8568952" cy="1477328"/>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When collecting and measuring data in investigations, such as that for calculating speed, errors </a:t>
            </a:r>
            <a:r>
              <a:rPr lang="en-NZ" dirty="0">
                <a:latin typeface="Calibri" panose="020F0502020204030204" pitchFamily="34" charset="0"/>
                <a:cs typeface="Calibri" panose="020F0502020204030204" pitchFamily="34" charset="0"/>
              </a:rPr>
              <a:t>can </a:t>
            </a:r>
            <a:r>
              <a:rPr lang="en-NZ" dirty="0" smtClean="0">
                <a:latin typeface="Calibri" panose="020F0502020204030204" pitchFamily="34" charset="0"/>
                <a:cs typeface="Calibri" panose="020F0502020204030204" pitchFamily="34" charset="0"/>
              </a:rPr>
              <a:t>occur. This may be </a:t>
            </a:r>
            <a:r>
              <a:rPr lang="en-NZ" dirty="0">
                <a:latin typeface="Calibri" panose="020F0502020204030204" pitchFamily="34" charset="0"/>
                <a:cs typeface="Calibri" panose="020F0502020204030204" pitchFamily="34" charset="0"/>
              </a:rPr>
              <a:t>due to the measuring instrument and the way it is </a:t>
            </a:r>
            <a:r>
              <a:rPr lang="en-NZ" dirty="0" smtClean="0">
                <a:latin typeface="Calibri" panose="020F0502020204030204" pitchFamily="34" charset="0"/>
                <a:cs typeface="Calibri" panose="020F0502020204030204" pitchFamily="34" charset="0"/>
              </a:rPr>
              <a:t>used. Data can also be recorded incorrectly.</a:t>
            </a:r>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Repeating the investigation a number of times and averaging </a:t>
            </a:r>
            <a:r>
              <a:rPr lang="en-NZ" dirty="0">
                <a:latin typeface="Calibri" panose="020F0502020204030204" pitchFamily="34" charset="0"/>
                <a:cs typeface="Calibri" panose="020F0502020204030204" pitchFamily="34" charset="0"/>
              </a:rPr>
              <a:t>out </a:t>
            </a:r>
            <a:r>
              <a:rPr lang="en-NZ" dirty="0" smtClean="0">
                <a:latin typeface="Calibri" panose="020F0502020204030204" pitchFamily="34" charset="0"/>
                <a:cs typeface="Calibri" panose="020F0502020204030204" pitchFamily="34" charset="0"/>
              </a:rPr>
              <a:t>the measurements can </a:t>
            </a:r>
            <a:r>
              <a:rPr lang="en-NZ" dirty="0">
                <a:latin typeface="Calibri" panose="020F0502020204030204" pitchFamily="34" charset="0"/>
                <a:cs typeface="Calibri" panose="020F0502020204030204" pitchFamily="34" charset="0"/>
              </a:rPr>
              <a:t>help </a:t>
            </a:r>
            <a:r>
              <a:rPr lang="en-NZ" dirty="0" smtClean="0">
                <a:latin typeface="Calibri" panose="020F0502020204030204" pitchFamily="34" charset="0"/>
                <a:cs typeface="Calibri" panose="020F0502020204030204" pitchFamily="34" charset="0"/>
              </a:rPr>
              <a:t>reduce </a:t>
            </a:r>
            <a:r>
              <a:rPr lang="en-NZ" dirty="0">
                <a:latin typeface="Calibri" panose="020F0502020204030204" pitchFamily="34" charset="0"/>
                <a:cs typeface="Calibri" panose="020F0502020204030204" pitchFamily="34" charset="0"/>
              </a:rPr>
              <a:t>random </a:t>
            </a:r>
            <a:r>
              <a:rPr lang="en-NZ" dirty="0" smtClean="0">
                <a:latin typeface="Calibri" panose="020F0502020204030204" pitchFamily="34" charset="0"/>
                <a:cs typeface="Calibri" panose="020F0502020204030204" pitchFamily="34" charset="0"/>
              </a:rPr>
              <a:t>errors and </a:t>
            </a:r>
            <a:r>
              <a:rPr lang="en-NZ" b="1" u="sng" dirty="0" smtClean="0">
                <a:latin typeface="Calibri" panose="020F0502020204030204" pitchFamily="34" charset="0"/>
                <a:cs typeface="Calibri" panose="020F0502020204030204" pitchFamily="34" charset="0"/>
              </a:rPr>
              <a:t>increase reliability.  </a:t>
            </a:r>
            <a:r>
              <a:rPr lang="en-NZ" dirty="0" smtClean="0">
                <a:latin typeface="Calibri" panose="020F0502020204030204" pitchFamily="34" charset="0"/>
                <a:cs typeface="Calibri" panose="020F0502020204030204" pitchFamily="34" charset="0"/>
              </a:rPr>
              <a:t>This value is called the </a:t>
            </a:r>
            <a:r>
              <a:rPr lang="en-NZ" b="1" dirty="0" smtClean="0">
                <a:latin typeface="Calibri" panose="020F0502020204030204" pitchFamily="34" charset="0"/>
                <a:cs typeface="Calibri" panose="020F0502020204030204" pitchFamily="34" charset="0"/>
              </a:rPr>
              <a:t>mean</a:t>
            </a:r>
            <a:r>
              <a:rPr lang="en-NZ" dirty="0" smtClean="0">
                <a:latin typeface="Calibri" panose="020F0502020204030204" pitchFamily="34" charset="0"/>
                <a:cs typeface="Calibri" panose="020F0502020204030204" pitchFamily="34" charset="0"/>
              </a:rPr>
              <a:t>.</a:t>
            </a:r>
            <a:endParaRPr lang="en-NZ" dirty="0">
              <a:latin typeface="Calibri" panose="020F0502020204030204" pitchFamily="34" charset="0"/>
              <a:cs typeface="Calibri" panose="020F0502020204030204" pitchFamily="34" charset="0"/>
            </a:endParaRPr>
          </a:p>
        </p:txBody>
      </p:sp>
      <p:sp>
        <p:nvSpPr>
          <p:cNvPr id="6" name="Rectangle 5"/>
          <p:cNvSpPr/>
          <p:nvPr/>
        </p:nvSpPr>
        <p:spPr>
          <a:xfrm>
            <a:off x="384244" y="3289605"/>
            <a:ext cx="3107636" cy="2862322"/>
          </a:xfrm>
          <a:prstGeom prst="rect">
            <a:avLst/>
          </a:prstGeom>
        </p:spPr>
        <p:txBody>
          <a:bodyPr wrap="square">
            <a:spAutoFit/>
          </a:bodyPr>
          <a:lstStyle/>
          <a:p>
            <a:r>
              <a:rPr lang="en-NZ" sz="2000" dirty="0" smtClean="0">
                <a:latin typeface="Calibri" panose="020F0502020204030204" pitchFamily="34" charset="0"/>
                <a:cs typeface="Calibri" panose="020F0502020204030204" pitchFamily="34" charset="0"/>
              </a:rPr>
              <a:t>The </a:t>
            </a:r>
            <a:r>
              <a:rPr lang="en-NZ" sz="2000" dirty="0">
                <a:latin typeface="Calibri" panose="020F0502020204030204" pitchFamily="34" charset="0"/>
                <a:cs typeface="Calibri" panose="020F0502020204030204" pitchFamily="34" charset="0"/>
              </a:rPr>
              <a:t>mean is the most common measure of average. </a:t>
            </a:r>
          </a:p>
          <a:p>
            <a:r>
              <a:rPr lang="en-NZ" sz="2000" dirty="0">
                <a:latin typeface="Calibri" panose="020F0502020204030204" pitchFamily="34" charset="0"/>
                <a:cs typeface="Calibri" panose="020F0502020204030204" pitchFamily="34" charset="0"/>
              </a:rPr>
              <a:t>To calculate the mean add the numbers together and divide the total by the amount of numbers: </a:t>
            </a:r>
          </a:p>
          <a:p>
            <a:r>
              <a:rPr lang="en-NZ" sz="2000" b="1" dirty="0">
                <a:latin typeface="Calibri" panose="020F0502020204030204" pitchFamily="34" charset="0"/>
                <a:cs typeface="Calibri" panose="020F0502020204030204" pitchFamily="34" charset="0"/>
              </a:rPr>
              <a:t>Mean = sum of numbers ÷ amount of numbers</a:t>
            </a:r>
            <a:r>
              <a:rPr lang="en-NZ" sz="2000" dirty="0">
                <a:latin typeface="Calibri" panose="020F0502020204030204" pitchFamily="34" charset="0"/>
                <a:cs typeface="Calibri" panose="020F0502020204030204" pitchFamily="34" charset="0"/>
              </a:rPr>
              <a:t> </a:t>
            </a:r>
          </a:p>
        </p:txBody>
      </p:sp>
      <p:cxnSp>
        <p:nvCxnSpPr>
          <p:cNvPr id="9" name="Straight Connector 8"/>
          <p:cNvCxnSpPr/>
          <p:nvPr/>
        </p:nvCxnSpPr>
        <p:spPr>
          <a:xfrm>
            <a:off x="5832140" y="3683338"/>
            <a:ext cx="0" cy="13298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92080" y="4149080"/>
            <a:ext cx="29523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20072" y="3112674"/>
            <a:ext cx="3672408" cy="369332"/>
          </a:xfrm>
          <a:prstGeom prst="rect">
            <a:avLst/>
          </a:prstGeom>
          <a:noFill/>
        </p:spPr>
        <p:txBody>
          <a:bodyPr wrap="square" rtlCol="0">
            <a:spAutoFit/>
          </a:bodyPr>
          <a:lstStyle/>
          <a:p>
            <a:r>
              <a:rPr lang="en-NZ" dirty="0" smtClean="0"/>
              <a:t>Distance walked in 1 minute</a:t>
            </a:r>
            <a:endParaRPr lang="en-NZ" dirty="0"/>
          </a:p>
        </p:txBody>
      </p:sp>
      <p:sp>
        <p:nvSpPr>
          <p:cNvPr id="14" name="Rectangle 13"/>
          <p:cNvSpPr/>
          <p:nvPr/>
        </p:nvSpPr>
        <p:spPr>
          <a:xfrm>
            <a:off x="4716016" y="3106128"/>
            <a:ext cx="4176464" cy="334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a:off x="5785859" y="3713801"/>
            <a:ext cx="792088" cy="338554"/>
          </a:xfrm>
          <a:prstGeom prst="rect">
            <a:avLst/>
          </a:prstGeom>
          <a:noFill/>
        </p:spPr>
        <p:txBody>
          <a:bodyPr wrap="square" rtlCol="0">
            <a:spAutoFit/>
          </a:bodyPr>
          <a:lstStyle/>
          <a:p>
            <a:r>
              <a:rPr lang="en-NZ" sz="1600" dirty="0" smtClean="0"/>
              <a:t>Trial 1</a:t>
            </a:r>
            <a:endParaRPr lang="en-NZ" sz="1600" dirty="0"/>
          </a:p>
        </p:txBody>
      </p:sp>
      <p:sp>
        <p:nvSpPr>
          <p:cNvPr id="16" name="TextBox 15"/>
          <p:cNvSpPr txBox="1"/>
          <p:nvPr/>
        </p:nvSpPr>
        <p:spPr>
          <a:xfrm>
            <a:off x="6667780" y="3713801"/>
            <a:ext cx="792088" cy="338554"/>
          </a:xfrm>
          <a:prstGeom prst="rect">
            <a:avLst/>
          </a:prstGeom>
          <a:noFill/>
        </p:spPr>
        <p:txBody>
          <a:bodyPr wrap="square" rtlCol="0">
            <a:spAutoFit/>
          </a:bodyPr>
          <a:lstStyle/>
          <a:p>
            <a:r>
              <a:rPr lang="en-NZ" sz="1600" dirty="0" smtClean="0"/>
              <a:t>Trial 2</a:t>
            </a:r>
            <a:endParaRPr lang="en-NZ" sz="1600" dirty="0"/>
          </a:p>
        </p:txBody>
      </p:sp>
      <p:sp>
        <p:nvSpPr>
          <p:cNvPr id="17" name="TextBox 16"/>
          <p:cNvSpPr txBox="1"/>
          <p:nvPr/>
        </p:nvSpPr>
        <p:spPr>
          <a:xfrm>
            <a:off x="7595983" y="3713801"/>
            <a:ext cx="792088" cy="338554"/>
          </a:xfrm>
          <a:prstGeom prst="rect">
            <a:avLst/>
          </a:prstGeom>
          <a:noFill/>
        </p:spPr>
        <p:txBody>
          <a:bodyPr wrap="square" rtlCol="0">
            <a:spAutoFit/>
          </a:bodyPr>
          <a:lstStyle/>
          <a:p>
            <a:r>
              <a:rPr lang="en-NZ" sz="1600" dirty="0" smtClean="0"/>
              <a:t>Trial 3</a:t>
            </a:r>
            <a:endParaRPr lang="en-NZ" sz="1600" dirty="0"/>
          </a:p>
        </p:txBody>
      </p:sp>
      <p:sp>
        <p:nvSpPr>
          <p:cNvPr id="18" name="TextBox 17"/>
          <p:cNvSpPr txBox="1"/>
          <p:nvPr/>
        </p:nvSpPr>
        <p:spPr>
          <a:xfrm>
            <a:off x="4932040" y="4428378"/>
            <a:ext cx="1008112" cy="584775"/>
          </a:xfrm>
          <a:prstGeom prst="rect">
            <a:avLst/>
          </a:prstGeom>
          <a:noFill/>
        </p:spPr>
        <p:txBody>
          <a:bodyPr wrap="square" rtlCol="0">
            <a:spAutoFit/>
          </a:bodyPr>
          <a:lstStyle/>
          <a:p>
            <a:r>
              <a:rPr lang="en-NZ" sz="1400" dirty="0" smtClean="0"/>
              <a:t>Distance (m</a:t>
            </a:r>
            <a:r>
              <a:rPr lang="en-NZ" dirty="0" smtClean="0"/>
              <a:t>)</a:t>
            </a:r>
            <a:endParaRPr lang="en-NZ" dirty="0"/>
          </a:p>
        </p:txBody>
      </p:sp>
      <p:sp>
        <p:nvSpPr>
          <p:cNvPr id="19" name="TextBox 18"/>
          <p:cNvSpPr txBox="1"/>
          <p:nvPr/>
        </p:nvSpPr>
        <p:spPr>
          <a:xfrm>
            <a:off x="5832140" y="4392831"/>
            <a:ext cx="2844316" cy="369332"/>
          </a:xfrm>
          <a:prstGeom prst="rect">
            <a:avLst/>
          </a:prstGeom>
          <a:noFill/>
        </p:spPr>
        <p:txBody>
          <a:bodyPr wrap="square" rtlCol="0">
            <a:spAutoFit/>
          </a:bodyPr>
          <a:lstStyle/>
          <a:p>
            <a:r>
              <a:rPr lang="en-NZ" dirty="0" smtClean="0"/>
              <a:t>113         121           119      </a:t>
            </a:r>
            <a:endParaRPr lang="en-NZ" dirty="0"/>
          </a:p>
        </p:txBody>
      </p:sp>
      <p:sp>
        <p:nvSpPr>
          <p:cNvPr id="21" name="TextBox 20"/>
          <p:cNvSpPr txBox="1"/>
          <p:nvPr/>
        </p:nvSpPr>
        <p:spPr>
          <a:xfrm>
            <a:off x="4932040" y="5373216"/>
            <a:ext cx="3744416" cy="646331"/>
          </a:xfrm>
          <a:prstGeom prst="rect">
            <a:avLst/>
          </a:prstGeom>
          <a:noFill/>
        </p:spPr>
        <p:txBody>
          <a:bodyPr wrap="square" rtlCol="0">
            <a:spAutoFit/>
          </a:bodyPr>
          <a:lstStyle/>
          <a:p>
            <a:r>
              <a:rPr lang="en-NZ" dirty="0" smtClean="0"/>
              <a:t>Mean = (113 + 121 + 119 )</a:t>
            </a:r>
            <a:r>
              <a:rPr lang="en-NZ" b="1" dirty="0"/>
              <a:t> </a:t>
            </a:r>
            <a:r>
              <a:rPr lang="en-NZ" b="1" dirty="0" smtClean="0"/>
              <a:t>÷ 3</a:t>
            </a:r>
          </a:p>
          <a:p>
            <a:r>
              <a:rPr lang="en-NZ" b="1" dirty="0"/>
              <a:t> </a:t>
            </a:r>
            <a:r>
              <a:rPr lang="en-NZ" b="1" dirty="0" smtClean="0"/>
              <a:t>            =  117.7</a:t>
            </a:r>
            <a:r>
              <a:rPr lang="en-NZ" dirty="0" smtClean="0"/>
              <a:t> m </a:t>
            </a:r>
            <a:endParaRPr lang="en-NZ" dirty="0"/>
          </a:p>
        </p:txBody>
      </p:sp>
      <p:pic>
        <p:nvPicPr>
          <p:cNvPr id="22" name="Picture 21"/>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24" name="Picture 23" descr="Image result for extra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970" y="51816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998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8"/>
          <p:cNvSpPr txBox="1">
            <a:spLocks noChangeArrowheads="1"/>
          </p:cNvSpPr>
          <p:nvPr/>
        </p:nvSpPr>
        <p:spPr bwMode="auto">
          <a:xfrm>
            <a:off x="6028863" y="1638300"/>
            <a:ext cx="2864766" cy="4108817"/>
          </a:xfrm>
          <a:prstGeom prst="rect">
            <a:avLst/>
          </a:prstGeom>
          <a:noFill/>
          <a:ln w="12700">
            <a:noFill/>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Calibri" pitchFamily="34" charset="0"/>
                <a:cs typeface="Calibri" pitchFamily="34" charset="0"/>
              </a:rPr>
              <a:t>A well drawn line graph must have the following features:</a:t>
            </a:r>
          </a:p>
          <a:p>
            <a:pPr marL="285750" indent="-285750" eaLnBrk="1" hangingPunct="1">
              <a:spcBef>
                <a:spcPct val="50000"/>
              </a:spcBef>
              <a:buFont typeface="Wingdings" panose="05000000000000000000" pitchFamily="2" charset="2"/>
              <a:buChar char="q"/>
            </a:pPr>
            <a:r>
              <a:rPr lang="en-US" dirty="0" smtClean="0">
                <a:latin typeface="Calibri" pitchFamily="34" charset="0"/>
                <a:cs typeface="Calibri" pitchFamily="34" charset="0"/>
              </a:rPr>
              <a:t>A suitable heading</a:t>
            </a:r>
          </a:p>
          <a:p>
            <a:pPr marL="285750" indent="-285750" eaLnBrk="1" hangingPunct="1">
              <a:spcBef>
                <a:spcPct val="50000"/>
              </a:spcBef>
              <a:buFont typeface="Wingdings" panose="05000000000000000000" pitchFamily="2" charset="2"/>
              <a:buChar char="q"/>
            </a:pPr>
            <a:r>
              <a:rPr lang="en-US" dirty="0" smtClean="0">
                <a:latin typeface="Calibri" pitchFamily="34" charset="0"/>
                <a:cs typeface="Calibri" pitchFamily="34" charset="0"/>
              </a:rPr>
              <a:t>Evenly spaced numbered axes</a:t>
            </a:r>
          </a:p>
          <a:p>
            <a:pPr marL="285750" indent="-285750" eaLnBrk="1" hangingPunct="1">
              <a:spcBef>
                <a:spcPct val="50000"/>
              </a:spcBef>
              <a:buFont typeface="Wingdings" panose="05000000000000000000" pitchFamily="2" charset="2"/>
              <a:buChar char="q"/>
            </a:pPr>
            <a:r>
              <a:rPr lang="en-US" dirty="0" smtClean="0">
                <a:latin typeface="Calibri" pitchFamily="34" charset="0"/>
                <a:cs typeface="Calibri" pitchFamily="34" charset="0"/>
              </a:rPr>
              <a:t>Labels with units</a:t>
            </a:r>
          </a:p>
          <a:p>
            <a:pPr marL="285750" indent="-285750" eaLnBrk="1" hangingPunct="1">
              <a:spcBef>
                <a:spcPct val="50000"/>
              </a:spcBef>
              <a:buFont typeface="Wingdings" panose="05000000000000000000" pitchFamily="2" charset="2"/>
              <a:buChar char="q"/>
            </a:pPr>
            <a:r>
              <a:rPr lang="en-US" dirty="0" smtClean="0">
                <a:latin typeface="Calibri" pitchFamily="34" charset="0"/>
                <a:cs typeface="Calibri" pitchFamily="34" charset="0"/>
              </a:rPr>
              <a:t>Correctly plotted line.</a:t>
            </a:r>
            <a:endParaRPr lang="en-US" dirty="0">
              <a:latin typeface="Calibri" pitchFamily="34" charset="0"/>
              <a:cs typeface="Calibri" pitchFamily="34" charset="0"/>
            </a:endParaRPr>
          </a:p>
          <a:p>
            <a:pPr eaLnBrk="1" hangingPunct="1">
              <a:spcBef>
                <a:spcPct val="50000"/>
              </a:spcBef>
            </a:pPr>
            <a:endParaRPr lang="en-US" dirty="0">
              <a:latin typeface="Calibri" pitchFamily="34" charset="0"/>
              <a:cs typeface="Calibri" pitchFamily="34" charset="0"/>
            </a:endParaRPr>
          </a:p>
          <a:p>
            <a:r>
              <a:rPr lang="en-US" dirty="0">
                <a:latin typeface="Calibri" pitchFamily="34" charset="0"/>
                <a:cs typeface="Calibri" pitchFamily="34" charset="0"/>
              </a:rPr>
              <a:t>Use the acronym SALT when plotting graphs:</a:t>
            </a:r>
            <a:endParaRPr lang="en-NZ"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S</a:t>
            </a:r>
            <a:r>
              <a:rPr lang="en-US" dirty="0">
                <a:latin typeface="Calibri" panose="020F0502020204030204" pitchFamily="34" charset="0"/>
                <a:cs typeface="Calibri" panose="020F0502020204030204" pitchFamily="34" charset="0"/>
              </a:rPr>
              <a:t>cales </a:t>
            </a:r>
            <a:r>
              <a:rPr lang="en-US" b="1" dirty="0">
                <a:latin typeface="Calibri" panose="020F0502020204030204" pitchFamily="34" charset="0"/>
                <a:cs typeface="Calibri" panose="020F0502020204030204" pitchFamily="34" charset="0"/>
              </a:rPr>
              <a:t>A</a:t>
            </a:r>
            <a:r>
              <a:rPr lang="en-US" dirty="0">
                <a:latin typeface="Calibri" pitchFamily="34" charset="0"/>
                <a:cs typeface="Calibri" pitchFamily="34" charset="0"/>
              </a:rPr>
              <a:t>xes </a:t>
            </a:r>
            <a:r>
              <a:rPr lang="en-US" b="1" dirty="0">
                <a:latin typeface="Calibri" panose="020F0502020204030204" pitchFamily="34" charset="0"/>
                <a:cs typeface="Calibri" panose="020F0502020204030204" pitchFamily="34" charset="0"/>
              </a:rPr>
              <a:t>L</a:t>
            </a:r>
            <a:r>
              <a:rPr lang="en-US" dirty="0">
                <a:latin typeface="Calibri" pitchFamily="34" charset="0"/>
                <a:cs typeface="Calibri" pitchFamily="34" charset="0"/>
              </a:rPr>
              <a:t>abelling </a:t>
            </a:r>
            <a:r>
              <a:rPr lang="en-US" b="1" dirty="0" smtClean="0">
                <a:latin typeface="Calibri" panose="020F0502020204030204" pitchFamily="34" charset="0"/>
                <a:cs typeface="Calibri" panose="020F0502020204030204" pitchFamily="34" charset="0"/>
              </a:rPr>
              <a:t>T</a:t>
            </a:r>
            <a:r>
              <a:rPr lang="en-US" dirty="0" smtClean="0">
                <a:latin typeface="Calibri" pitchFamily="34" charset="0"/>
                <a:cs typeface="Calibri" pitchFamily="34" charset="0"/>
              </a:rPr>
              <a:t>itle</a:t>
            </a:r>
            <a:endParaRPr lang="en-NZ" dirty="0">
              <a:latin typeface="Calibri" panose="020F0502020204030204" pitchFamily="34" charset="0"/>
              <a:cs typeface="Calibri" panose="020F0502020204030204" pitchFamily="34" charset="0"/>
            </a:endParaRPr>
          </a:p>
        </p:txBody>
      </p:sp>
      <p:sp>
        <p:nvSpPr>
          <p:cNvPr id="11" name="TextBox 10"/>
          <p:cNvSpPr txBox="1"/>
          <p:nvPr/>
        </p:nvSpPr>
        <p:spPr>
          <a:xfrm>
            <a:off x="4524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Drawing a line Graph</a:t>
            </a:r>
            <a:endParaRPr lang="en-NZ" sz="2000" b="1" dirty="0">
              <a:latin typeface="+mn-lt"/>
            </a:endParaRPr>
          </a:p>
        </p:txBody>
      </p:sp>
      <p:pic>
        <p:nvPicPr>
          <p:cNvPr id="10" name="Picture 9"/>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091230" y="6019800"/>
            <a:ext cx="802399" cy="67929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2200"/>
            <a:ext cx="5822034" cy="4258818"/>
          </a:xfrm>
          <a:prstGeom prst="rect">
            <a:avLst/>
          </a:prstGeom>
        </p:spPr>
      </p:pic>
      <p:sp>
        <p:nvSpPr>
          <p:cNvPr id="3" name="TextBox 2"/>
          <p:cNvSpPr txBox="1"/>
          <p:nvPr/>
        </p:nvSpPr>
        <p:spPr>
          <a:xfrm>
            <a:off x="1393371" y="1855275"/>
            <a:ext cx="3464801" cy="381000"/>
          </a:xfrm>
          <a:prstGeom prst="rect">
            <a:avLst/>
          </a:prstGeom>
          <a:noFill/>
        </p:spPr>
        <p:txBody>
          <a:bodyPr wrap="square" rtlCol="0">
            <a:spAutoFit/>
          </a:bodyPr>
          <a:lstStyle/>
          <a:p>
            <a:r>
              <a:rPr lang="en-NZ" b="1" dirty="0" smtClean="0">
                <a:latin typeface="+mn-lt"/>
              </a:rPr>
              <a:t>Speed of a toy car over 6 seconds</a:t>
            </a:r>
            <a:endParaRPr lang="en-NZ" b="1" dirty="0">
              <a:latin typeface="+mn-lt"/>
            </a:endParaRPr>
          </a:p>
        </p:txBody>
      </p:sp>
      <p:sp>
        <p:nvSpPr>
          <p:cNvPr id="8" name="TextBox 7"/>
          <p:cNvSpPr txBox="1"/>
          <p:nvPr/>
        </p:nvSpPr>
        <p:spPr>
          <a:xfrm>
            <a:off x="452488" y="932089"/>
            <a:ext cx="8237756" cy="646331"/>
          </a:xfrm>
          <a:prstGeom prst="rect">
            <a:avLst/>
          </a:prstGeom>
          <a:solidFill>
            <a:schemeClr val="bg1"/>
          </a:solidFill>
        </p:spPr>
        <p:txBody>
          <a:bodyPr wrap="square" rtlCol="0">
            <a:spAutoFit/>
          </a:bodyPr>
          <a:lstStyle/>
          <a:p>
            <a:r>
              <a:rPr lang="en-NZ" dirty="0" smtClean="0">
                <a:latin typeface="+mn-lt"/>
              </a:rPr>
              <a:t>Graphs are used to show patterns in data more easily than a data table. Often processed (averaged) data is used.</a:t>
            </a:r>
            <a:endParaRPr lang="en-NZ" dirty="0">
              <a:latin typeface="+mn-lt"/>
            </a:endParaRPr>
          </a:p>
        </p:txBody>
      </p:sp>
    </p:spTree>
    <p:extLst>
      <p:ext uri="{BB962C8B-B14F-4D97-AF65-F5344CB8AC3E}">
        <p14:creationId xmlns:p14="http://schemas.microsoft.com/office/powerpoint/2010/main" val="2224191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10245" name="Text Box 6"/>
          <p:cNvSpPr txBox="1">
            <a:spLocks noChangeArrowheads="1"/>
          </p:cNvSpPr>
          <p:nvPr/>
        </p:nvSpPr>
        <p:spPr bwMode="auto">
          <a:xfrm>
            <a:off x="5473248" y="1634519"/>
            <a:ext cx="3045549" cy="4416594"/>
          </a:xfrm>
          <a:prstGeom prst="rect">
            <a:avLst/>
          </a:prstGeom>
          <a:solidFill>
            <a:schemeClr val="accent3">
              <a:lumMod val="20000"/>
              <a:lumOff val="8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latin typeface="Calibri" pitchFamily="34" charset="0"/>
                <a:cs typeface="Calibri" pitchFamily="34" charset="0"/>
              </a:rPr>
              <a:t>Line Graph</a:t>
            </a:r>
          </a:p>
          <a:p>
            <a:pPr eaLnBrk="1" hangingPunct="1">
              <a:spcBef>
                <a:spcPct val="50000"/>
              </a:spcBef>
            </a:pPr>
            <a:r>
              <a:rPr lang="en-US" dirty="0">
                <a:latin typeface="Calibri" pitchFamily="34" charset="0"/>
                <a:cs typeface="Calibri" pitchFamily="34" charset="0"/>
              </a:rPr>
              <a:t>A line graph is used to show changes in a </a:t>
            </a:r>
            <a:r>
              <a:rPr lang="en-US" dirty="0" smtClean="0">
                <a:latin typeface="Calibri" pitchFamily="34" charset="0"/>
                <a:cs typeface="Calibri" pitchFamily="34" charset="0"/>
              </a:rPr>
              <a:t>variable</a:t>
            </a:r>
            <a:r>
              <a:rPr lang="en-US" dirty="0">
                <a:latin typeface="Calibri" pitchFamily="34" charset="0"/>
                <a:cs typeface="Calibri" pitchFamily="34" charset="0"/>
              </a:rPr>
              <a:t>. </a:t>
            </a:r>
            <a:r>
              <a:rPr lang="en-US" dirty="0" smtClean="0">
                <a:latin typeface="Calibri" pitchFamily="34" charset="0"/>
                <a:cs typeface="Calibri" pitchFamily="34" charset="0"/>
              </a:rPr>
              <a:t>It could graph </a:t>
            </a:r>
            <a:r>
              <a:rPr lang="en-US" b="1" dirty="0" smtClean="0">
                <a:latin typeface="Calibri" pitchFamily="34" charset="0"/>
                <a:cs typeface="Calibri" pitchFamily="34" charset="0"/>
              </a:rPr>
              <a:t>discrete variables  </a:t>
            </a:r>
            <a:r>
              <a:rPr lang="en-US" dirty="0" smtClean="0">
                <a:latin typeface="Calibri" pitchFamily="34" charset="0"/>
                <a:cs typeface="Calibri" pitchFamily="34" charset="0"/>
              </a:rPr>
              <a:t>- such as the number of pumpkins each year: 1 or 2 </a:t>
            </a:r>
            <a:r>
              <a:rPr lang="en-US" dirty="0" err="1" smtClean="0">
                <a:latin typeface="Calibri" pitchFamily="34" charset="0"/>
                <a:cs typeface="Calibri" pitchFamily="34" charset="0"/>
              </a:rPr>
              <a:t>etc</a:t>
            </a:r>
            <a:r>
              <a:rPr lang="en-US" dirty="0" smtClean="0">
                <a:latin typeface="Calibri" pitchFamily="34" charset="0"/>
                <a:cs typeface="Calibri" pitchFamily="34" charset="0"/>
              </a:rPr>
              <a:t> but not 2.5. It can also graph </a:t>
            </a:r>
            <a:r>
              <a:rPr lang="en-US" b="1" dirty="0" smtClean="0">
                <a:latin typeface="Calibri" pitchFamily="34" charset="0"/>
                <a:cs typeface="Calibri" pitchFamily="34" charset="0"/>
              </a:rPr>
              <a:t>continuous variables </a:t>
            </a:r>
            <a:r>
              <a:rPr lang="en-US" dirty="0" smtClean="0">
                <a:latin typeface="Calibri" pitchFamily="34" charset="0"/>
                <a:cs typeface="Calibri" pitchFamily="34" charset="0"/>
              </a:rPr>
              <a:t>– such as the weight of pumpkins grown: any value between a minimum and maximum.</a:t>
            </a:r>
          </a:p>
          <a:p>
            <a:pPr eaLnBrk="1" hangingPunct="1">
              <a:spcBef>
                <a:spcPct val="50000"/>
              </a:spcBef>
            </a:pPr>
            <a:r>
              <a:rPr lang="en-US" dirty="0" smtClean="0">
                <a:latin typeface="Calibri" pitchFamily="34" charset="0"/>
                <a:cs typeface="Calibri" pitchFamily="34" charset="0"/>
              </a:rPr>
              <a:t>More </a:t>
            </a:r>
            <a:r>
              <a:rPr lang="en-US" dirty="0">
                <a:latin typeface="Calibri" pitchFamily="34" charset="0"/>
                <a:cs typeface="Calibri" pitchFamily="34" charset="0"/>
              </a:rPr>
              <a:t>than one set of data  </a:t>
            </a:r>
            <a:r>
              <a:rPr lang="en-US" dirty="0" smtClean="0">
                <a:latin typeface="Calibri" pitchFamily="34" charset="0"/>
                <a:cs typeface="Calibri" pitchFamily="34" charset="0"/>
              </a:rPr>
              <a:t>   can </a:t>
            </a:r>
            <a:r>
              <a:rPr lang="en-US" dirty="0">
                <a:latin typeface="Calibri" pitchFamily="34" charset="0"/>
                <a:cs typeface="Calibri" pitchFamily="34" charset="0"/>
              </a:rPr>
              <a:t>be graphed to make comparisons</a:t>
            </a:r>
            <a:r>
              <a:rPr lang="en-US" dirty="0">
                <a:latin typeface="Verdana" pitchFamily="34" charset="0"/>
              </a:rPr>
              <a:t>.</a:t>
            </a:r>
          </a:p>
        </p:txBody>
      </p:sp>
      <p:sp>
        <p:nvSpPr>
          <p:cNvPr id="11" name="TextBox 10"/>
          <p:cNvSpPr txBox="1"/>
          <p:nvPr/>
        </p:nvSpPr>
        <p:spPr>
          <a:xfrm>
            <a:off x="4524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Looking for patterns in results - Graphs</a:t>
            </a:r>
            <a:endParaRPr lang="en-NZ" sz="2000" b="1" dirty="0">
              <a:latin typeface="+mn-lt"/>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152400" y="6051113"/>
            <a:ext cx="802399" cy="679291"/>
          </a:xfrm>
          <a:prstGeom prst="rect">
            <a:avLst/>
          </a:prstGeom>
        </p:spPr>
      </p:pic>
      <p:pic>
        <p:nvPicPr>
          <p:cNvPr id="2" name="Picture 1"/>
          <p:cNvPicPr>
            <a:picLocks noChangeAspect="1"/>
          </p:cNvPicPr>
          <p:nvPr/>
        </p:nvPicPr>
        <p:blipFill>
          <a:blip r:embed="rId4"/>
          <a:stretch>
            <a:fillRect/>
          </a:stretch>
        </p:blipFill>
        <p:spPr>
          <a:xfrm>
            <a:off x="382378" y="1162110"/>
            <a:ext cx="5090870" cy="5257695"/>
          </a:xfrm>
          <a:prstGeom prst="rect">
            <a:avLst/>
          </a:prstGeom>
        </p:spPr>
      </p:pic>
      <p:pic>
        <p:nvPicPr>
          <p:cNvPr id="9" name="Picture 8" descr="Image result for extra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422" y="507517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8196" name="Text Box 13"/>
          <p:cNvSpPr txBox="1">
            <a:spLocks noChangeArrowheads="1"/>
          </p:cNvSpPr>
          <p:nvPr/>
        </p:nvSpPr>
        <p:spPr bwMode="auto">
          <a:xfrm>
            <a:off x="5799390" y="2028150"/>
            <a:ext cx="2895600" cy="3308598"/>
          </a:xfrm>
          <a:prstGeom prst="rect">
            <a:avLst/>
          </a:prstGeom>
          <a:solidFill>
            <a:schemeClr val="accent3">
              <a:lumMod val="20000"/>
              <a:lumOff val="8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latin typeface="Calibri" pitchFamily="34" charset="0"/>
                <a:cs typeface="Calibri" pitchFamily="34" charset="0"/>
              </a:rPr>
              <a:t>Pie Graph or Chart</a:t>
            </a:r>
          </a:p>
          <a:p>
            <a:pPr eaLnBrk="1" hangingPunct="1">
              <a:spcBef>
                <a:spcPct val="50000"/>
              </a:spcBef>
            </a:pPr>
            <a:r>
              <a:rPr lang="en-US" dirty="0">
                <a:latin typeface="Calibri" pitchFamily="34" charset="0"/>
                <a:cs typeface="Calibri" pitchFamily="34" charset="0"/>
              </a:rPr>
              <a:t>A circle that shows parts of a </a:t>
            </a:r>
            <a:r>
              <a:rPr lang="en-US" dirty="0" smtClean="0">
                <a:latin typeface="Calibri" pitchFamily="34" charset="0"/>
                <a:cs typeface="Calibri" pitchFamily="34" charset="0"/>
              </a:rPr>
              <a:t>whole. Each segment represents a percentage adding up to 100%.</a:t>
            </a:r>
          </a:p>
          <a:p>
            <a:pPr eaLnBrk="1" hangingPunct="1">
              <a:spcBef>
                <a:spcPct val="50000"/>
              </a:spcBef>
            </a:pPr>
            <a:endParaRPr lang="en-US" dirty="0">
              <a:latin typeface="Calibri" pitchFamily="34" charset="0"/>
              <a:cs typeface="Calibri" pitchFamily="34" charset="0"/>
            </a:endParaRPr>
          </a:p>
          <a:p>
            <a:pPr eaLnBrk="1" hangingPunct="1">
              <a:spcBef>
                <a:spcPct val="50000"/>
              </a:spcBef>
            </a:pPr>
            <a:r>
              <a:rPr lang="en-US" dirty="0" smtClean="0">
                <a:latin typeface="Calibri" pitchFamily="34" charset="0"/>
                <a:cs typeface="Calibri" pitchFamily="34" charset="0"/>
              </a:rPr>
              <a:t>The pie chart is a good visual tool when you want to show proportions of variables in comparison to each other.</a:t>
            </a:r>
            <a:endParaRPr lang="en-US" dirty="0">
              <a:latin typeface="Calibri" pitchFamily="34" charset="0"/>
              <a:cs typeface="Calibri" pitchFamily="34" charset="0"/>
            </a:endParaRPr>
          </a:p>
        </p:txBody>
      </p:sp>
      <p:sp>
        <p:nvSpPr>
          <p:cNvPr id="10" name="TextBox 9"/>
          <p:cNvSpPr txBox="1"/>
          <p:nvPr/>
        </p:nvSpPr>
        <p:spPr>
          <a:xfrm>
            <a:off x="4524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Looking for patterns in results - Graphs</a:t>
            </a:r>
            <a:endParaRPr lang="en-NZ" sz="2000" b="1" dirty="0">
              <a:latin typeface="+mn-lt"/>
            </a:endParaRPr>
          </a:p>
        </p:txBody>
      </p:sp>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2" name="Picture 1"/>
          <p:cNvPicPr>
            <a:picLocks noChangeAspect="1"/>
          </p:cNvPicPr>
          <p:nvPr/>
        </p:nvPicPr>
        <p:blipFill>
          <a:blip r:embed="rId4"/>
          <a:stretch>
            <a:fillRect/>
          </a:stretch>
        </p:blipFill>
        <p:spPr>
          <a:xfrm>
            <a:off x="152400" y="1172406"/>
            <a:ext cx="5422732" cy="5393458"/>
          </a:xfrm>
          <a:prstGeom prst="rect">
            <a:avLst/>
          </a:prstGeom>
        </p:spPr>
      </p:pic>
      <p:pic>
        <p:nvPicPr>
          <p:cNvPr id="7" name="Picture 6" descr="Image result for extra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905" y="107829"/>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img.grouponcdn.com/deal/kDUuhPSjVPFM3Qmz3ZC9/Qk-1000x60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4492" y="3490165"/>
            <a:ext cx="5688805" cy="34132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3">
            <a:duotone>
              <a:schemeClr val="accent5">
                <a:shade val="45000"/>
                <a:satMod val="135000"/>
              </a:schemeClr>
              <a:prstClr val="white"/>
            </a:duotone>
          </a:blip>
          <a:srcRect l="12379" b="30686"/>
          <a:stretch/>
        </p:blipFill>
        <p:spPr>
          <a:xfrm>
            <a:off x="0" y="0"/>
            <a:ext cx="9168685" cy="1447800"/>
          </a:xfrm>
          <a:prstGeom prst="rect">
            <a:avLst/>
          </a:prstGeom>
        </p:spPr>
      </p:pic>
      <p:sp>
        <p:nvSpPr>
          <p:cNvPr id="4" name="TextBox 3"/>
          <p:cNvSpPr txBox="1"/>
          <p:nvPr/>
        </p:nvSpPr>
        <p:spPr>
          <a:xfrm>
            <a:off x="451444" y="38099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Observation in Science</a:t>
            </a:r>
            <a:endParaRPr lang="en-NZ" sz="2000" b="1" dirty="0">
              <a:latin typeface="+mn-lt"/>
            </a:endParaRPr>
          </a:p>
        </p:txBody>
      </p:sp>
      <p:sp>
        <p:nvSpPr>
          <p:cNvPr id="5" name="TextBox 4"/>
          <p:cNvSpPr txBox="1"/>
          <p:nvPr/>
        </p:nvSpPr>
        <p:spPr>
          <a:xfrm>
            <a:off x="238125" y="1018364"/>
            <a:ext cx="2744407" cy="5016758"/>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To observe means to record or make note of something we have experienced. We also think </a:t>
            </a:r>
            <a:r>
              <a:rPr lang="en-NZ" sz="2000" dirty="0">
                <a:latin typeface="Calibri" panose="020F0502020204030204" pitchFamily="34" charset="0"/>
                <a:cs typeface="Calibri" panose="020F0502020204030204" pitchFamily="34" charset="0"/>
              </a:rPr>
              <a:t>of observations </a:t>
            </a:r>
            <a:r>
              <a:rPr lang="en-NZ" sz="2000" dirty="0" smtClean="0">
                <a:latin typeface="Calibri" panose="020F0502020204030204" pitchFamily="34" charset="0"/>
                <a:cs typeface="Calibri" panose="020F0502020204030204" pitchFamily="34" charset="0"/>
              </a:rPr>
              <a:t>as watching something, but </a:t>
            </a:r>
            <a:r>
              <a:rPr lang="en-NZ" sz="2000" dirty="0">
                <a:latin typeface="Calibri" panose="020F0502020204030204" pitchFamily="34" charset="0"/>
                <a:cs typeface="Calibri" panose="020F0502020204030204" pitchFamily="34" charset="0"/>
              </a:rPr>
              <a:t>in </a:t>
            </a:r>
            <a:r>
              <a:rPr lang="en-NZ" sz="2000" dirty="0" smtClean="0">
                <a:latin typeface="Calibri" panose="020F0502020204030204" pitchFamily="34" charset="0"/>
                <a:cs typeface="Calibri" panose="020F0502020204030204" pitchFamily="34" charset="0"/>
              </a:rPr>
              <a:t>Science, </a:t>
            </a:r>
            <a:r>
              <a:rPr lang="en-NZ" sz="2000" dirty="0">
                <a:latin typeface="Calibri" panose="020F0502020204030204" pitchFamily="34" charset="0"/>
                <a:cs typeface="Calibri" panose="020F0502020204030204" pitchFamily="34" charset="0"/>
              </a:rPr>
              <a:t>observations may be made </a:t>
            </a:r>
            <a:r>
              <a:rPr lang="en-NZ" sz="2000" dirty="0" smtClean="0">
                <a:latin typeface="Calibri" panose="020F0502020204030204" pitchFamily="34" charset="0"/>
                <a:cs typeface="Calibri" panose="020F0502020204030204" pitchFamily="34" charset="0"/>
              </a:rPr>
              <a:t>with any of our senses </a:t>
            </a:r>
            <a:r>
              <a:rPr lang="en-NZ" sz="2000" dirty="0">
                <a:latin typeface="Calibri" panose="020F0502020204030204" pitchFamily="34" charset="0"/>
                <a:cs typeface="Calibri" panose="020F0502020204030204" pitchFamily="34" charset="0"/>
              </a:rPr>
              <a:t>(by seeing, feeling, hearing, tasting, or smelling) or </a:t>
            </a:r>
            <a:r>
              <a:rPr lang="en-NZ" sz="2000" dirty="0" smtClean="0">
                <a:latin typeface="Calibri" panose="020F0502020204030204" pitchFamily="34" charset="0"/>
                <a:cs typeface="Calibri" panose="020F0502020204030204" pitchFamily="34" charset="0"/>
              </a:rPr>
              <a:t>even using tools to make observations that are then changed into something our senses detect.</a:t>
            </a:r>
            <a:r>
              <a:rPr lang="en-NZ" dirty="0"/>
              <a:t>	</a:t>
            </a: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1" name="TextBox 10"/>
          <p:cNvSpPr txBox="1"/>
          <p:nvPr/>
        </p:nvSpPr>
        <p:spPr>
          <a:xfrm>
            <a:off x="3581400" y="1447800"/>
            <a:ext cx="5284244" cy="2554545"/>
          </a:xfrm>
          <a:prstGeom prst="rect">
            <a:avLst/>
          </a:prstGeom>
          <a:solidFill>
            <a:schemeClr val="accent4">
              <a:lumMod val="20000"/>
              <a:lumOff val="80000"/>
            </a:schemeClr>
          </a:solidFill>
          <a:ln>
            <a:solidFill>
              <a:schemeClr val="tx1"/>
            </a:solidFill>
          </a:ln>
        </p:spPr>
        <p:txBody>
          <a:bodyPr wrap="square" rtlCol="0">
            <a:spAutoFit/>
          </a:bodyPr>
          <a:lstStyle/>
          <a:p>
            <a:r>
              <a:rPr lang="en-NZ" sz="2000" dirty="0" smtClean="0">
                <a:latin typeface="Calibri" panose="020F0502020204030204" pitchFamily="34" charset="0"/>
                <a:cs typeface="Calibri" panose="020F0502020204030204" pitchFamily="34" charset="0"/>
              </a:rPr>
              <a:t>Observation tools include </a:t>
            </a:r>
            <a:r>
              <a:rPr lang="en-NZ" sz="2000" dirty="0">
                <a:latin typeface="Calibri" panose="020F0502020204030204" pitchFamily="34" charset="0"/>
                <a:cs typeface="Calibri" panose="020F0502020204030204" pitchFamily="34" charset="0"/>
              </a:rPr>
              <a:t>thermometers, microscopes, telescopes, </a:t>
            </a:r>
            <a:r>
              <a:rPr lang="en-NZ" sz="2000" dirty="0" smtClean="0">
                <a:latin typeface="Calibri" panose="020F0502020204030204" pitchFamily="34" charset="0"/>
                <a:cs typeface="Calibri" panose="020F0502020204030204" pitchFamily="34" charset="0"/>
              </a:rPr>
              <a:t>radars, computer sensors and spaces probes. Sometimes these tools are able to observe and collect data that humans </a:t>
            </a:r>
            <a:r>
              <a:rPr lang="en-NZ" sz="2000" dirty="0">
                <a:latin typeface="Calibri" panose="020F0502020204030204" pitchFamily="34" charset="0"/>
                <a:cs typeface="Calibri" panose="020F0502020204030204" pitchFamily="34" charset="0"/>
              </a:rPr>
              <a:t>cannot directly </a:t>
            </a:r>
            <a:r>
              <a:rPr lang="en-NZ" sz="2000" dirty="0" smtClean="0">
                <a:latin typeface="Calibri" panose="020F0502020204030204" pitchFamily="34" charset="0"/>
                <a:cs typeface="Calibri" panose="020F0502020204030204" pitchFamily="34" charset="0"/>
              </a:rPr>
              <a:t>sense. By using </a:t>
            </a:r>
            <a:r>
              <a:rPr lang="en-NZ" sz="2000" dirty="0">
                <a:latin typeface="Calibri" panose="020F0502020204030204" pitchFamily="34" charset="0"/>
                <a:cs typeface="Calibri" panose="020F0502020204030204" pitchFamily="34" charset="0"/>
              </a:rPr>
              <a:t>these </a:t>
            </a:r>
            <a:r>
              <a:rPr lang="en-NZ" sz="2000" dirty="0" smtClean="0">
                <a:latin typeface="Calibri" panose="020F0502020204030204" pitchFamily="34" charset="0"/>
                <a:cs typeface="Calibri" panose="020F0502020204030204" pitchFamily="34" charset="0"/>
              </a:rPr>
              <a:t>tools scientists can often make </a:t>
            </a:r>
            <a:r>
              <a:rPr lang="en-NZ" sz="2000" dirty="0">
                <a:latin typeface="Calibri" panose="020F0502020204030204" pitchFamily="34" charset="0"/>
                <a:cs typeface="Calibri" panose="020F0502020204030204" pitchFamily="34" charset="0"/>
              </a:rPr>
              <a:t>many more observations </a:t>
            </a:r>
            <a:r>
              <a:rPr lang="en-NZ" sz="2000" dirty="0" smtClean="0">
                <a:latin typeface="Calibri" panose="020F0502020204030204" pitchFamily="34" charset="0"/>
                <a:cs typeface="Calibri" panose="020F0502020204030204" pitchFamily="34" charset="0"/>
              </a:rPr>
              <a:t>and much </a:t>
            </a:r>
            <a:r>
              <a:rPr lang="en-NZ" sz="2000" dirty="0">
                <a:latin typeface="Calibri" panose="020F0502020204030204" pitchFamily="34" charset="0"/>
                <a:cs typeface="Calibri" panose="020F0502020204030204" pitchFamily="34" charset="0"/>
              </a:rPr>
              <a:t>more </a:t>
            </a:r>
            <a:r>
              <a:rPr lang="en-NZ" sz="2000" b="1" dirty="0">
                <a:latin typeface="Calibri" panose="020F0502020204030204" pitchFamily="34" charset="0"/>
                <a:cs typeface="Calibri" panose="020F0502020204030204" pitchFamily="34" charset="0"/>
              </a:rPr>
              <a:t>precisely</a:t>
            </a:r>
            <a:r>
              <a:rPr lang="en-NZ" sz="2000" dirty="0">
                <a:latin typeface="Calibri" panose="020F0502020204030204" pitchFamily="34" charset="0"/>
                <a:cs typeface="Calibri" panose="020F0502020204030204" pitchFamily="34" charset="0"/>
              </a:rPr>
              <a:t> than </a:t>
            </a:r>
            <a:r>
              <a:rPr lang="en-NZ" sz="2000" dirty="0" smtClean="0">
                <a:latin typeface="Calibri" panose="020F0502020204030204" pitchFamily="34" charset="0"/>
                <a:cs typeface="Calibri" panose="020F0502020204030204" pitchFamily="34" charset="0"/>
              </a:rPr>
              <a:t>our senses </a:t>
            </a:r>
            <a:r>
              <a:rPr lang="en-NZ" sz="2000" dirty="0">
                <a:latin typeface="Calibri" panose="020F0502020204030204" pitchFamily="34" charset="0"/>
                <a:cs typeface="Calibri" panose="020F0502020204030204" pitchFamily="34" charset="0"/>
              </a:rPr>
              <a:t>are </a:t>
            </a:r>
            <a:r>
              <a:rPr lang="en-NZ" sz="2000" dirty="0" smtClean="0">
                <a:latin typeface="Calibri" panose="020F0502020204030204" pitchFamily="34" charset="0"/>
                <a:cs typeface="Calibri" panose="020F0502020204030204" pitchFamily="34" charset="0"/>
              </a:rPr>
              <a:t>able to.</a:t>
            </a:r>
            <a:endParaRPr lang="en-NZ" sz="2000" dirty="0">
              <a:latin typeface="Calibri" panose="020F0502020204030204" pitchFamily="34" charset="0"/>
              <a:cs typeface="Calibri" panose="020F0502020204030204" pitchFamily="34" charset="0"/>
            </a:endParaRPr>
          </a:p>
        </p:txBody>
      </p:sp>
      <p:pic>
        <p:nvPicPr>
          <p:cNvPr id="1025" name="Picture 1" descr="dot_cl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81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01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9220" name="Text Box 6"/>
          <p:cNvSpPr txBox="1">
            <a:spLocks noChangeArrowheads="1"/>
          </p:cNvSpPr>
          <p:nvPr/>
        </p:nvSpPr>
        <p:spPr bwMode="auto">
          <a:xfrm>
            <a:off x="6401355" y="2020456"/>
            <a:ext cx="2514600" cy="3585597"/>
          </a:xfrm>
          <a:prstGeom prst="rect">
            <a:avLst/>
          </a:prstGeom>
          <a:solidFill>
            <a:schemeClr val="accent3">
              <a:lumMod val="20000"/>
              <a:lumOff val="8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latin typeface="Calibri" pitchFamily="34" charset="0"/>
                <a:cs typeface="Calibri" pitchFamily="34" charset="0"/>
              </a:rPr>
              <a:t>Bar Graph</a:t>
            </a:r>
          </a:p>
          <a:p>
            <a:pPr eaLnBrk="1" hangingPunct="1">
              <a:spcBef>
                <a:spcPct val="50000"/>
              </a:spcBef>
            </a:pPr>
            <a:r>
              <a:rPr lang="en-US" dirty="0">
                <a:latin typeface="Calibri" pitchFamily="34" charset="0"/>
                <a:cs typeface="Calibri" pitchFamily="34" charset="0"/>
              </a:rPr>
              <a:t>A bar graph is used to show changes in a </a:t>
            </a:r>
            <a:r>
              <a:rPr lang="en-US" b="1" dirty="0">
                <a:latin typeface="Calibri" pitchFamily="34" charset="0"/>
                <a:cs typeface="Calibri" pitchFamily="34" charset="0"/>
              </a:rPr>
              <a:t>discrete variable</a:t>
            </a:r>
            <a:r>
              <a:rPr lang="en-US" dirty="0">
                <a:latin typeface="Calibri" pitchFamily="34" charset="0"/>
                <a:cs typeface="Calibri" pitchFamily="34" charset="0"/>
              </a:rPr>
              <a:t>. The columns do not touch each other</a:t>
            </a:r>
            <a:r>
              <a:rPr lang="en-US" dirty="0" smtClean="0">
                <a:latin typeface="Calibri" pitchFamily="34" charset="0"/>
                <a:cs typeface="Calibri" pitchFamily="34" charset="0"/>
              </a:rPr>
              <a:t>. The discrete variables mean they can be in one group (or have one value) or another but not be anywhere in between – as in half tomato and half carrot.</a:t>
            </a:r>
            <a:endParaRPr lang="en-US" dirty="0">
              <a:latin typeface="Calibri" pitchFamily="34" charset="0"/>
              <a:cs typeface="Calibri" pitchFamily="34" charset="0"/>
            </a:endParaRPr>
          </a:p>
        </p:txBody>
      </p:sp>
      <p:sp>
        <p:nvSpPr>
          <p:cNvPr id="10" name="TextBox 9"/>
          <p:cNvSpPr txBox="1"/>
          <p:nvPr/>
        </p:nvSpPr>
        <p:spPr>
          <a:xfrm>
            <a:off x="4524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Looking for patterns in results - Graphs</a:t>
            </a:r>
            <a:endParaRPr lang="en-NZ" sz="2000" b="1" dirty="0">
              <a:latin typeface="+mn-lt"/>
            </a:endParaRPr>
          </a:p>
        </p:txBody>
      </p:sp>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2" name="Picture 1"/>
          <p:cNvPicPr>
            <a:picLocks noChangeAspect="1"/>
          </p:cNvPicPr>
          <p:nvPr/>
        </p:nvPicPr>
        <p:blipFill>
          <a:blip r:embed="rId4"/>
          <a:stretch>
            <a:fillRect/>
          </a:stretch>
        </p:blipFill>
        <p:spPr>
          <a:xfrm>
            <a:off x="0" y="1506229"/>
            <a:ext cx="6401355" cy="4511431"/>
          </a:xfrm>
          <a:prstGeom prst="rect">
            <a:avLst/>
          </a:prstGeom>
        </p:spPr>
      </p:pic>
      <p:pic>
        <p:nvPicPr>
          <p:cNvPr id="7" name="Picture 6" descr="Image result for extra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905" y="107829"/>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11268" name="Text Box 6"/>
          <p:cNvSpPr txBox="1">
            <a:spLocks noChangeArrowheads="1"/>
          </p:cNvSpPr>
          <p:nvPr/>
        </p:nvSpPr>
        <p:spPr bwMode="auto">
          <a:xfrm>
            <a:off x="6085655" y="1605288"/>
            <a:ext cx="2590800" cy="4416594"/>
          </a:xfrm>
          <a:prstGeom prst="rect">
            <a:avLst/>
          </a:prstGeom>
          <a:solidFill>
            <a:schemeClr val="accent3">
              <a:lumMod val="20000"/>
              <a:lumOff val="8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latin typeface="Calibri" pitchFamily="34" charset="0"/>
                <a:cs typeface="Calibri" pitchFamily="34" charset="0"/>
              </a:rPr>
              <a:t>Histogram</a:t>
            </a:r>
          </a:p>
          <a:p>
            <a:pPr eaLnBrk="1" hangingPunct="1">
              <a:spcBef>
                <a:spcPct val="50000"/>
              </a:spcBef>
            </a:pPr>
            <a:r>
              <a:rPr lang="en-US" dirty="0">
                <a:latin typeface="+mn-lt"/>
                <a:cs typeface="Calibri" pitchFamily="34" charset="0"/>
              </a:rPr>
              <a:t>Has columns that touch each other, shows comparisons between</a:t>
            </a:r>
            <a:r>
              <a:rPr lang="en-US" b="1" dirty="0">
                <a:latin typeface="+mn-lt"/>
                <a:cs typeface="Calibri" pitchFamily="34" charset="0"/>
              </a:rPr>
              <a:t> continuous data</a:t>
            </a:r>
            <a:r>
              <a:rPr lang="en-US" dirty="0" smtClean="0">
                <a:latin typeface="+mn-lt"/>
              </a:rPr>
              <a:t>.</a:t>
            </a:r>
          </a:p>
          <a:p>
            <a:pPr eaLnBrk="1" hangingPunct="1">
              <a:spcBef>
                <a:spcPct val="50000"/>
              </a:spcBef>
            </a:pPr>
            <a:r>
              <a:rPr lang="en-US" dirty="0" smtClean="0">
                <a:latin typeface="+mn-lt"/>
              </a:rPr>
              <a:t>The weight of the pumpkin can be any value between zero and possible maximum.</a:t>
            </a:r>
          </a:p>
          <a:p>
            <a:pPr eaLnBrk="1" hangingPunct="1">
              <a:spcBef>
                <a:spcPct val="50000"/>
              </a:spcBef>
            </a:pPr>
            <a:r>
              <a:rPr lang="en-US" dirty="0" smtClean="0">
                <a:latin typeface="+mn-lt"/>
              </a:rPr>
              <a:t>The histogram shows the </a:t>
            </a:r>
            <a:r>
              <a:rPr lang="en-US" b="1" dirty="0" smtClean="0">
                <a:latin typeface="+mn-lt"/>
              </a:rPr>
              <a:t>frequency </a:t>
            </a:r>
            <a:r>
              <a:rPr lang="en-US" dirty="0" smtClean="0">
                <a:latin typeface="+mn-lt"/>
              </a:rPr>
              <a:t>of data. The most frequent weight of pumpkins is between 4.0 and 4.9 kg</a:t>
            </a:r>
            <a:endParaRPr lang="en-US" dirty="0">
              <a:latin typeface="+mn-lt"/>
            </a:endParaRPr>
          </a:p>
        </p:txBody>
      </p:sp>
      <p:sp>
        <p:nvSpPr>
          <p:cNvPr id="10" name="TextBox 9"/>
          <p:cNvSpPr txBox="1"/>
          <p:nvPr/>
        </p:nvSpPr>
        <p:spPr>
          <a:xfrm>
            <a:off x="4524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Looking for patterns in results - Graphs</a:t>
            </a:r>
            <a:endParaRPr lang="en-NZ" sz="2000" b="1" dirty="0">
              <a:latin typeface="+mn-lt"/>
            </a:endParaRPr>
          </a:p>
        </p:txBody>
      </p:sp>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2" name="Picture 1"/>
          <p:cNvPicPr>
            <a:picLocks noChangeAspect="1"/>
          </p:cNvPicPr>
          <p:nvPr/>
        </p:nvPicPr>
        <p:blipFill>
          <a:blip r:embed="rId4"/>
          <a:stretch>
            <a:fillRect/>
          </a:stretch>
        </p:blipFill>
        <p:spPr>
          <a:xfrm>
            <a:off x="452488" y="1412899"/>
            <a:ext cx="5480779" cy="5200339"/>
          </a:xfrm>
          <a:prstGeom prst="rect">
            <a:avLst/>
          </a:prstGeom>
        </p:spPr>
      </p:pic>
      <p:pic>
        <p:nvPicPr>
          <p:cNvPr id="7" name="Picture 6" descr="Image result for extra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905" y="107829"/>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dirty="0" smtClean="0">
                <a:latin typeface="+mn-lt"/>
              </a:rPr>
              <a:t>Writing a conclusion</a:t>
            </a:r>
            <a:endParaRPr lang="en-NZ" sz="2000" dirty="0">
              <a:latin typeface="+mn-lt"/>
            </a:endParaRPr>
          </a:p>
        </p:txBody>
      </p:sp>
      <p:sp>
        <p:nvSpPr>
          <p:cNvPr id="4" name="TextBox 3"/>
          <p:cNvSpPr txBox="1"/>
          <p:nvPr/>
        </p:nvSpPr>
        <p:spPr>
          <a:xfrm>
            <a:off x="668383" y="1905000"/>
            <a:ext cx="4038600" cy="4401205"/>
          </a:xfrm>
          <a:prstGeom prst="rect">
            <a:avLst/>
          </a:prstGeom>
          <a:solidFill>
            <a:schemeClr val="bg1"/>
          </a:solidFill>
          <a:ln>
            <a:noFill/>
          </a:ln>
        </p:spPr>
        <p:txBody>
          <a:bodyPr wrap="square" rtlCol="0">
            <a:spAutoFit/>
          </a:bodyPr>
          <a:lstStyle/>
          <a:p>
            <a:r>
              <a:rPr lang="en-NZ" sz="2000" dirty="0" smtClean="0">
                <a:latin typeface="Calibri" panose="020F0502020204030204" pitchFamily="34" charset="0"/>
                <a:cs typeface="Calibri" panose="020F0502020204030204" pitchFamily="34" charset="0"/>
              </a:rPr>
              <a:t>A conclusion looks for patterns in collected data from an investigation and used to answer </a:t>
            </a:r>
            <a:r>
              <a:rPr lang="en-NZ" sz="2000" dirty="0">
                <a:latin typeface="Calibri" panose="020F0502020204030204" pitchFamily="34" charset="0"/>
                <a:cs typeface="Calibri" panose="020F0502020204030204" pitchFamily="34" charset="0"/>
              </a:rPr>
              <a:t>the original Aim </a:t>
            </a:r>
            <a:r>
              <a:rPr lang="en-NZ" sz="2000" dirty="0" smtClean="0">
                <a:latin typeface="Calibri" panose="020F0502020204030204" pitchFamily="34" charset="0"/>
                <a:cs typeface="Calibri" panose="020F0502020204030204" pitchFamily="34" charset="0"/>
              </a:rPr>
              <a:t>(or to agree or disagree with the hypothesis</a:t>
            </a:r>
            <a:r>
              <a:rPr lang="en-NZ" sz="2000" dirty="0">
                <a:latin typeface="Calibri" panose="020F0502020204030204" pitchFamily="34" charset="0"/>
                <a:cs typeface="Calibri" panose="020F0502020204030204" pitchFamily="34" charset="0"/>
              </a:rPr>
              <a:t>)</a:t>
            </a:r>
            <a:endParaRPr lang="en-NZ" sz="2000" dirty="0" smtClean="0">
              <a:latin typeface="Calibri" panose="020F0502020204030204" pitchFamily="34" charset="0"/>
              <a:cs typeface="Calibri" panose="020F0502020204030204" pitchFamily="34" charset="0"/>
            </a:endParaRPr>
          </a:p>
          <a:p>
            <a:endParaRPr lang="en-NZ" sz="2000" dirty="0" smtClean="0">
              <a:latin typeface="Calibri" panose="020F0502020204030204" pitchFamily="34" charset="0"/>
              <a:cs typeface="Calibri" panose="020F0502020204030204" pitchFamily="34" charset="0"/>
            </a:endParaRPr>
          </a:p>
          <a:p>
            <a:r>
              <a:rPr lang="en-NZ" sz="2000" dirty="0" smtClean="0">
                <a:latin typeface="Calibri" panose="020F0502020204030204" pitchFamily="34" charset="0"/>
                <a:cs typeface="Calibri" panose="020F0502020204030204" pitchFamily="34" charset="0"/>
              </a:rPr>
              <a:t>Both the variable that is changed (independent) and the variable that is measured (dependant) must be included in the conclusion statement.</a:t>
            </a:r>
          </a:p>
          <a:p>
            <a:endParaRPr lang="en-NZ" sz="2000" dirty="0" smtClean="0">
              <a:latin typeface="Calibri" panose="020F0502020204030204" pitchFamily="34" charset="0"/>
              <a:cs typeface="Calibri" panose="020F0502020204030204" pitchFamily="34" charset="0"/>
            </a:endParaRPr>
          </a:p>
          <a:p>
            <a:r>
              <a:rPr lang="en-NZ" sz="2000" dirty="0" smtClean="0">
                <a:latin typeface="Calibri" panose="020F0502020204030204" pitchFamily="34" charset="0"/>
                <a:cs typeface="Calibri" panose="020F0502020204030204" pitchFamily="34" charset="0"/>
              </a:rPr>
              <a:t>The data is used as evidence in the conclusion. </a:t>
            </a: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106293" y="295491"/>
            <a:ext cx="802399" cy="679291"/>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9564"/>
          <a:stretch/>
        </p:blipFill>
        <p:spPr>
          <a:xfrm>
            <a:off x="5334000" y="1363493"/>
            <a:ext cx="3822342" cy="5306848"/>
          </a:xfrm>
          <a:prstGeom prst="rect">
            <a:avLst/>
          </a:prstGeom>
        </p:spPr>
      </p:pic>
    </p:spTree>
    <p:extLst>
      <p:ext uri="{BB962C8B-B14F-4D97-AF65-F5344CB8AC3E}">
        <p14:creationId xmlns:p14="http://schemas.microsoft.com/office/powerpoint/2010/main" val="27400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5">
                <a:shade val="45000"/>
                <a:satMod val="135000"/>
              </a:schemeClr>
              <a:prstClr val="white"/>
            </a:duotone>
          </a:blip>
          <a:srcRect l="12379" b="30686"/>
          <a:stretch/>
        </p:blipFill>
        <p:spPr>
          <a:xfrm>
            <a:off x="-40099" y="0"/>
            <a:ext cx="9168685" cy="1447800"/>
          </a:xfrm>
          <a:prstGeom prst="rect">
            <a:avLst/>
          </a:prstGeom>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dirty="0" smtClean="0">
                <a:latin typeface="+mn-lt"/>
              </a:rPr>
              <a:t>Reliability and Validity</a:t>
            </a:r>
            <a:endParaRPr lang="en-NZ" sz="2000" dirty="0">
              <a:latin typeface="+mn-lt"/>
            </a:endParaRPr>
          </a:p>
        </p:txBody>
      </p:sp>
      <p:sp>
        <p:nvSpPr>
          <p:cNvPr id="4" name="TextBox 3"/>
          <p:cNvSpPr txBox="1"/>
          <p:nvPr/>
        </p:nvSpPr>
        <p:spPr>
          <a:xfrm>
            <a:off x="554599" y="1295400"/>
            <a:ext cx="7979290" cy="2554545"/>
          </a:xfrm>
          <a:prstGeom prst="rect">
            <a:avLst/>
          </a:prstGeom>
          <a:solidFill>
            <a:schemeClr val="bg1"/>
          </a:solidFill>
          <a:ln>
            <a:noFill/>
          </a:ln>
        </p:spPr>
        <p:txBody>
          <a:bodyPr wrap="square" rtlCol="0">
            <a:spAutoFit/>
          </a:bodyPr>
          <a:lstStyle/>
          <a:p>
            <a:r>
              <a:rPr lang="en-NZ" sz="2000" b="1" dirty="0" smtClean="0">
                <a:latin typeface="Calibri" panose="020F0502020204030204" pitchFamily="34" charset="0"/>
                <a:cs typeface="Calibri" panose="020F0502020204030204" pitchFamily="34" charset="0"/>
              </a:rPr>
              <a:t>Reliability</a:t>
            </a:r>
            <a:r>
              <a:rPr lang="en-NZ" sz="2000" dirty="0" smtClean="0">
                <a:latin typeface="Calibri" panose="020F0502020204030204" pitchFamily="34" charset="0"/>
                <a:cs typeface="Calibri" panose="020F0502020204030204" pitchFamily="34" charset="0"/>
              </a:rPr>
              <a:t> means that </a:t>
            </a:r>
            <a:r>
              <a:rPr lang="en-NZ" sz="2000" dirty="0">
                <a:latin typeface="Calibri" panose="020F0502020204030204" pitchFamily="34" charset="0"/>
                <a:cs typeface="Calibri" panose="020F0502020204030204" pitchFamily="34" charset="0"/>
              </a:rPr>
              <a:t>that any </a:t>
            </a:r>
            <a:r>
              <a:rPr lang="en-NZ" sz="2000" dirty="0" smtClean="0">
                <a:latin typeface="Calibri" panose="020F0502020204030204" pitchFamily="34" charset="0"/>
                <a:cs typeface="Calibri" panose="020F0502020204030204" pitchFamily="34" charset="0"/>
              </a:rPr>
              <a:t>results produced in a scientific investigation must </a:t>
            </a:r>
            <a:r>
              <a:rPr lang="en-NZ" sz="2000" dirty="0">
                <a:latin typeface="Calibri" panose="020F0502020204030204" pitchFamily="34" charset="0"/>
                <a:cs typeface="Calibri" panose="020F0502020204030204" pitchFamily="34" charset="0"/>
              </a:rPr>
              <a:t>be more than a one-off finding and be </a:t>
            </a:r>
            <a:r>
              <a:rPr lang="en-NZ" sz="2000" b="1" dirty="0" smtClean="0">
                <a:latin typeface="Calibri" panose="020F0502020204030204" pitchFamily="34" charset="0"/>
                <a:cs typeface="Calibri" panose="020F0502020204030204" pitchFamily="34" charset="0"/>
              </a:rPr>
              <a:t>repeatable</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a:p>
            <a:r>
              <a:rPr lang="en-NZ" sz="2000" dirty="0">
                <a:latin typeface="Calibri" panose="020F0502020204030204" pitchFamily="34" charset="0"/>
                <a:cs typeface="Calibri" panose="020F0502020204030204" pitchFamily="34" charset="0"/>
              </a:rPr>
              <a:t>Other </a:t>
            </a:r>
            <a:r>
              <a:rPr lang="en-NZ" sz="2000" dirty="0" smtClean="0">
                <a:latin typeface="Calibri" panose="020F0502020204030204" pitchFamily="34" charset="0"/>
                <a:cs typeface="Calibri" panose="020F0502020204030204" pitchFamily="34" charset="0"/>
              </a:rPr>
              <a:t>scientists must </a:t>
            </a:r>
            <a:r>
              <a:rPr lang="en-NZ" sz="2000" dirty="0">
                <a:latin typeface="Calibri" panose="020F0502020204030204" pitchFamily="34" charset="0"/>
                <a:cs typeface="Calibri" panose="020F0502020204030204" pitchFamily="34" charset="0"/>
              </a:rPr>
              <a:t>be able to perform exactly the same </a:t>
            </a:r>
            <a:r>
              <a:rPr lang="en-NZ" sz="2000" dirty="0" smtClean="0">
                <a:latin typeface="Calibri" panose="020F0502020204030204" pitchFamily="34" charset="0"/>
                <a:cs typeface="Calibri" panose="020F0502020204030204" pitchFamily="34" charset="0"/>
              </a:rPr>
              <a:t>investigation using the same method and </a:t>
            </a:r>
            <a:r>
              <a:rPr lang="en-NZ" sz="2000" dirty="0">
                <a:latin typeface="Calibri" panose="020F0502020204030204" pitchFamily="34" charset="0"/>
                <a:cs typeface="Calibri" panose="020F0502020204030204" pitchFamily="34" charset="0"/>
              </a:rPr>
              <a:t>generate the same results. </a:t>
            </a:r>
          </a:p>
          <a:p>
            <a:r>
              <a:rPr lang="en-NZ" sz="2000" b="1" dirty="0">
                <a:latin typeface="Calibri" panose="020F0502020204030204" pitchFamily="34" charset="0"/>
                <a:cs typeface="Calibri" panose="020F0502020204030204" pitchFamily="34" charset="0"/>
              </a:rPr>
              <a:t>Validity</a:t>
            </a:r>
            <a:r>
              <a:rPr lang="en-NZ" sz="2000" dirty="0">
                <a:latin typeface="Calibri" panose="020F0502020204030204" pitchFamily="34" charset="0"/>
                <a:cs typeface="Calibri" panose="020F0502020204030204" pitchFamily="34" charset="0"/>
              </a:rPr>
              <a:t> is the extent to which a </a:t>
            </a:r>
            <a:r>
              <a:rPr lang="en-NZ" sz="2000" dirty="0" smtClean="0">
                <a:latin typeface="Calibri" panose="020F0502020204030204" pitchFamily="34" charset="0"/>
                <a:cs typeface="Calibri" panose="020F0502020204030204" pitchFamily="34" charset="0"/>
              </a:rPr>
              <a:t>investigation measures </a:t>
            </a:r>
            <a:r>
              <a:rPr lang="en-NZ" sz="2000" dirty="0">
                <a:latin typeface="Calibri" panose="020F0502020204030204" pitchFamily="34" charset="0"/>
                <a:cs typeface="Calibri" panose="020F0502020204030204" pitchFamily="34" charset="0"/>
              </a:rPr>
              <a:t>what it is supposed to </a:t>
            </a:r>
            <a:r>
              <a:rPr lang="en-NZ" sz="2000" dirty="0" smtClean="0">
                <a:latin typeface="Calibri" panose="020F0502020204030204" pitchFamily="34" charset="0"/>
                <a:cs typeface="Calibri" panose="020F0502020204030204" pitchFamily="34" charset="0"/>
              </a:rPr>
              <a:t>measure. In a valid investigation the results gained will be as close to reality as possible if only one variable is changed and all other variables are kept the same.</a:t>
            </a:r>
            <a:endParaRPr lang="en-NZ" sz="2000" dirty="0">
              <a:latin typeface="Calibri" panose="020F0502020204030204" pitchFamily="34" charset="0"/>
              <a:cs typeface="Calibri" panose="020F0502020204030204" pitchFamily="34" charset="0"/>
            </a:endParaRPr>
          </a:p>
        </p:txBody>
      </p:sp>
      <p:pic>
        <p:nvPicPr>
          <p:cNvPr id="10242" name="Picture 2" descr="http://explorable.com/images/validity-and-reliability.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024"/>
          <a:stretch/>
        </p:blipFill>
        <p:spPr bwMode="auto">
          <a:xfrm>
            <a:off x="554599" y="3573087"/>
            <a:ext cx="7940044" cy="29442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10" name="Picture 9" descr="Image result for extra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9514" y="1905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4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newsandviews24.com/news_images/485176_441599455926469_1655029236_n.jpg"/>
          <p:cNvPicPr>
            <a:picLocks noChangeAspect="1" noChangeArrowheads="1"/>
          </p:cNvPicPr>
          <p:nvPr/>
        </p:nvPicPr>
        <p:blipFill rotWithShape="1">
          <a:blip r:embed="rId2">
            <a:extLst>
              <a:ext uri="{28A0092B-C50C-407E-A947-70E740481C1C}">
                <a14:useLocalDpi xmlns:a14="http://schemas.microsoft.com/office/drawing/2010/main" val="0"/>
              </a:ext>
            </a:extLst>
          </a:blip>
          <a:srcRect r="17133"/>
          <a:stretch/>
        </p:blipFill>
        <p:spPr bwMode="auto">
          <a:xfrm>
            <a:off x="0" y="0"/>
            <a:ext cx="9144000" cy="69027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1444" y="38099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Observation or Inference?</a:t>
            </a:r>
            <a:endParaRPr lang="en-NZ" sz="2000" b="1" dirty="0">
              <a:latin typeface="+mn-lt"/>
            </a:endParaRPr>
          </a:p>
        </p:txBody>
      </p:sp>
      <p:sp>
        <p:nvSpPr>
          <p:cNvPr id="5" name="TextBox 4"/>
          <p:cNvSpPr txBox="1"/>
          <p:nvPr/>
        </p:nvSpPr>
        <p:spPr>
          <a:xfrm>
            <a:off x="152400" y="3886200"/>
            <a:ext cx="4333875" cy="2862322"/>
          </a:xfrm>
          <a:prstGeom prst="rect">
            <a:avLst/>
          </a:prstGeom>
          <a:solidFill>
            <a:schemeClr val="bg1"/>
          </a:solidFill>
        </p:spPr>
        <p:txBody>
          <a:bodyPr wrap="square" rtlCol="0">
            <a:spAutoFit/>
          </a:bodyPr>
          <a:lstStyle/>
          <a:p>
            <a:r>
              <a:rPr lang="en-NZ" dirty="0" smtClean="0">
                <a:latin typeface="Calibri" panose="020F0502020204030204" pitchFamily="34" charset="0"/>
                <a:cs typeface="Calibri" panose="020F0502020204030204" pitchFamily="34" charset="0"/>
              </a:rPr>
              <a:t>Inferences are an explanation for an observation.</a:t>
            </a:r>
          </a:p>
          <a:p>
            <a:r>
              <a:rPr lang="en-NZ" dirty="0" smtClean="0">
                <a:latin typeface="Calibri" panose="020F0502020204030204" pitchFamily="34" charset="0"/>
                <a:cs typeface="Calibri" panose="020F0502020204030204" pitchFamily="34" charset="0"/>
              </a:rPr>
              <a:t>Inferences are based on prior knowledge and experiences. </a:t>
            </a:r>
          </a:p>
          <a:p>
            <a:r>
              <a:rPr lang="en-NZ" dirty="0" smtClean="0">
                <a:latin typeface="Calibri" panose="020F0502020204030204" pitchFamily="34" charset="0"/>
                <a:cs typeface="Calibri" panose="020F0502020204030204" pitchFamily="34" charset="0"/>
              </a:rPr>
              <a:t>As new observations are made an inference can often be changed or modified.</a:t>
            </a:r>
          </a:p>
          <a:p>
            <a:r>
              <a:rPr lang="en-NZ" b="1" dirty="0" smtClean="0">
                <a:latin typeface="Calibri" panose="020F0502020204030204" pitchFamily="34" charset="0"/>
                <a:cs typeface="Calibri" panose="020F0502020204030204" pitchFamily="34" charset="0"/>
              </a:rPr>
              <a:t>Observations are known </a:t>
            </a:r>
            <a:r>
              <a:rPr lang="en-NZ" dirty="0" smtClean="0">
                <a:latin typeface="Calibri" panose="020F0502020204030204" pitchFamily="34" charset="0"/>
                <a:cs typeface="Calibri" panose="020F0502020204030204" pitchFamily="34" charset="0"/>
              </a:rPr>
              <a:t>by actually seeing, hearing or any other method of observing. </a:t>
            </a:r>
          </a:p>
          <a:p>
            <a:r>
              <a:rPr lang="en-NZ" b="1" dirty="0" smtClean="0">
                <a:latin typeface="Calibri" panose="020F0502020204030204" pitchFamily="34" charset="0"/>
                <a:cs typeface="Calibri" panose="020F0502020204030204" pitchFamily="34" charset="0"/>
              </a:rPr>
              <a:t>Inferences are guesses </a:t>
            </a:r>
            <a:r>
              <a:rPr lang="en-NZ" dirty="0" smtClean="0">
                <a:latin typeface="Calibri" panose="020F0502020204030204" pitchFamily="34" charset="0"/>
                <a:cs typeface="Calibri" panose="020F0502020204030204" pitchFamily="34" charset="0"/>
              </a:rPr>
              <a:t>that best fit the set of observations made.</a:t>
            </a:r>
          </a:p>
        </p:txBody>
      </p:sp>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 name="TextBox 1"/>
          <p:cNvSpPr txBox="1"/>
          <p:nvPr/>
        </p:nvSpPr>
        <p:spPr>
          <a:xfrm>
            <a:off x="4591318" y="5078989"/>
            <a:ext cx="3819525" cy="1754326"/>
          </a:xfrm>
          <a:prstGeom prst="rect">
            <a:avLst/>
          </a:prstGeom>
          <a:noFill/>
        </p:spPr>
        <p:txBody>
          <a:bodyPr wrap="square" rtlCol="0">
            <a:spAutoFit/>
          </a:bodyPr>
          <a:lstStyle/>
          <a:p>
            <a:r>
              <a:rPr lang="en-NZ" dirty="0" smtClean="0">
                <a:solidFill>
                  <a:schemeClr val="bg1"/>
                </a:solidFill>
                <a:latin typeface="+mn-lt"/>
              </a:rPr>
              <a:t>Scientists use inference to state that that a large meteorite most likely contributed to Dinosaur extinction due to the observations of a large crater and sudden lack of dinosaur fossils after 65million years ago.</a:t>
            </a:r>
            <a:endParaRPr lang="en-NZ" dirty="0">
              <a:solidFill>
                <a:schemeClr val="bg1"/>
              </a:solidFill>
              <a:latin typeface="+mn-lt"/>
            </a:endParaRPr>
          </a:p>
        </p:txBody>
      </p:sp>
      <p:pic>
        <p:nvPicPr>
          <p:cNvPr id="7" name="Picture 6" descr="Image result for extra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739" y="9859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70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4" name="TextBox 3"/>
          <p:cNvSpPr txBox="1"/>
          <p:nvPr/>
        </p:nvSpPr>
        <p:spPr>
          <a:xfrm>
            <a:off x="451444" y="38099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I have a Theory</a:t>
            </a:r>
            <a:endParaRPr lang="en-NZ" sz="2000" b="1" dirty="0">
              <a:latin typeface="+mn-lt"/>
            </a:endParaRPr>
          </a:p>
        </p:txBody>
      </p:sp>
      <p:sp>
        <p:nvSpPr>
          <p:cNvPr id="5" name="TextBox 4"/>
          <p:cNvSpPr txBox="1"/>
          <p:nvPr/>
        </p:nvSpPr>
        <p:spPr>
          <a:xfrm>
            <a:off x="245704" y="997676"/>
            <a:ext cx="8677275" cy="1200329"/>
          </a:xfrm>
          <a:prstGeom prst="rect">
            <a:avLst/>
          </a:prstGeom>
          <a:solidFill>
            <a:schemeClr val="bg1"/>
          </a:solidFill>
          <a:ln>
            <a:solidFill>
              <a:schemeClr val="tx1"/>
            </a:solidFill>
          </a:ln>
        </p:spPr>
        <p:txBody>
          <a:bodyPr wrap="square" rtlCol="0">
            <a:spAutoFit/>
          </a:bodyPr>
          <a:lstStyle/>
          <a:p>
            <a:r>
              <a:rPr lang="en-NZ" dirty="0" smtClean="0">
                <a:latin typeface="+mn-lt"/>
                <a:cs typeface="Calibri" panose="020F0502020204030204" pitchFamily="34" charset="0"/>
              </a:rPr>
              <a:t>Many people understand the word theory means a guess about what something </a:t>
            </a:r>
          </a:p>
          <a:p>
            <a:r>
              <a:rPr lang="en-NZ" dirty="0" smtClean="0">
                <a:latin typeface="+mn-lt"/>
                <a:cs typeface="Calibri" panose="020F0502020204030204" pitchFamily="34" charset="0"/>
              </a:rPr>
              <a:t>is or how it works but in Science the word means something else. </a:t>
            </a:r>
          </a:p>
          <a:p>
            <a:r>
              <a:rPr lang="en-NZ" dirty="0" smtClean="0">
                <a:latin typeface="+mn-lt"/>
              </a:rPr>
              <a:t>A Scientific theory</a:t>
            </a:r>
            <a:r>
              <a:rPr lang="en-NZ" dirty="0">
                <a:latin typeface="+mn-lt"/>
              </a:rPr>
              <a:t> </a:t>
            </a:r>
            <a:r>
              <a:rPr lang="en-NZ" dirty="0" smtClean="0">
                <a:latin typeface="+mn-lt"/>
              </a:rPr>
              <a:t>is </a:t>
            </a:r>
            <a:r>
              <a:rPr lang="en-NZ" dirty="0">
                <a:latin typeface="+mn-lt"/>
              </a:rPr>
              <a:t>the </a:t>
            </a:r>
            <a:r>
              <a:rPr lang="en-NZ" b="1" dirty="0">
                <a:latin typeface="+mn-lt"/>
              </a:rPr>
              <a:t>best </a:t>
            </a:r>
            <a:r>
              <a:rPr lang="en-NZ" b="1" dirty="0" smtClean="0">
                <a:latin typeface="+mn-lt"/>
              </a:rPr>
              <a:t>explanation </a:t>
            </a:r>
            <a:r>
              <a:rPr lang="en-NZ" b="1" dirty="0">
                <a:latin typeface="+mn-lt"/>
              </a:rPr>
              <a:t>available </a:t>
            </a:r>
            <a:r>
              <a:rPr lang="en-NZ" dirty="0" smtClean="0">
                <a:latin typeface="+mn-lt"/>
              </a:rPr>
              <a:t>currently for </a:t>
            </a:r>
            <a:r>
              <a:rPr lang="en-NZ" dirty="0">
                <a:latin typeface="+mn-lt"/>
              </a:rPr>
              <a:t>how the world works. </a:t>
            </a:r>
            <a:r>
              <a:rPr lang="en-NZ" dirty="0" smtClean="0">
                <a:latin typeface="+mn-lt"/>
              </a:rPr>
              <a:t>A theory has </a:t>
            </a:r>
            <a:r>
              <a:rPr lang="en-NZ" dirty="0">
                <a:latin typeface="+mn-lt"/>
              </a:rPr>
              <a:t>been </a:t>
            </a:r>
            <a:r>
              <a:rPr lang="en-NZ" b="1" dirty="0">
                <a:latin typeface="+mn-lt"/>
              </a:rPr>
              <a:t>thoroughly </a:t>
            </a:r>
            <a:r>
              <a:rPr lang="en-NZ" b="1" dirty="0" smtClean="0">
                <a:latin typeface="+mn-lt"/>
              </a:rPr>
              <a:t>tested </a:t>
            </a:r>
            <a:r>
              <a:rPr lang="en-NZ" dirty="0" smtClean="0">
                <a:latin typeface="+mn-lt"/>
              </a:rPr>
              <a:t>and is supported </a:t>
            </a:r>
            <a:r>
              <a:rPr lang="en-NZ" dirty="0">
                <a:latin typeface="+mn-lt"/>
              </a:rPr>
              <a:t>by </a:t>
            </a:r>
            <a:r>
              <a:rPr lang="en-NZ" b="1" dirty="0" smtClean="0">
                <a:latin typeface="+mn-lt"/>
              </a:rPr>
              <a:t>large amounts of evidence</a:t>
            </a:r>
            <a:r>
              <a:rPr lang="en-NZ" dirty="0" smtClean="0"/>
              <a:t>. </a:t>
            </a:r>
            <a:endParaRPr lang="en-NZ" dirty="0"/>
          </a:p>
        </p:txBody>
      </p:sp>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 name="TextBox 1"/>
          <p:cNvSpPr txBox="1"/>
          <p:nvPr/>
        </p:nvSpPr>
        <p:spPr>
          <a:xfrm>
            <a:off x="245704" y="6096000"/>
            <a:ext cx="7823812" cy="646331"/>
          </a:xfrm>
          <a:prstGeom prst="rect">
            <a:avLst/>
          </a:prstGeom>
          <a:noFill/>
          <a:ln>
            <a:solidFill>
              <a:schemeClr val="tx1"/>
            </a:solidFill>
          </a:ln>
        </p:spPr>
        <p:txBody>
          <a:bodyPr wrap="square" rtlCol="0">
            <a:spAutoFit/>
          </a:bodyPr>
          <a:lstStyle/>
          <a:p>
            <a:r>
              <a:rPr lang="en-NZ" dirty="0" smtClean="0">
                <a:latin typeface="+mn-lt"/>
              </a:rPr>
              <a:t>Scientific theories must also be </a:t>
            </a:r>
            <a:r>
              <a:rPr lang="en-NZ" b="1" dirty="0" smtClean="0">
                <a:latin typeface="+mn-lt"/>
              </a:rPr>
              <a:t>flexible</a:t>
            </a:r>
            <a:r>
              <a:rPr lang="en-NZ" dirty="0" smtClean="0">
                <a:latin typeface="+mn-lt"/>
              </a:rPr>
              <a:t> and be modified or changed so it is able to explain any tested observations that do not fit the original version.</a:t>
            </a:r>
            <a:endParaRPr lang="en-NZ" dirty="0">
              <a:latin typeface="+mn-lt"/>
            </a:endParaRPr>
          </a:p>
        </p:txBody>
      </p:sp>
      <p:sp>
        <p:nvSpPr>
          <p:cNvPr id="3" name="Rounded Rectangle 2"/>
          <p:cNvSpPr/>
          <p:nvPr/>
        </p:nvSpPr>
        <p:spPr>
          <a:xfrm>
            <a:off x="3505200" y="2871652"/>
            <a:ext cx="1752600" cy="6001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smtClean="0">
                <a:solidFill>
                  <a:schemeClr val="tx1"/>
                </a:solidFill>
              </a:rPr>
              <a:t>Theory</a:t>
            </a:r>
            <a:endParaRPr lang="en-NZ" sz="2800" dirty="0">
              <a:solidFill>
                <a:schemeClr val="tx1"/>
              </a:solidFill>
            </a:endParaRPr>
          </a:p>
        </p:txBody>
      </p:sp>
      <p:sp>
        <p:nvSpPr>
          <p:cNvPr id="12" name="Rounded Rectangle 11"/>
          <p:cNvSpPr/>
          <p:nvPr/>
        </p:nvSpPr>
        <p:spPr>
          <a:xfrm>
            <a:off x="3200400" y="5105400"/>
            <a:ext cx="2171700" cy="6001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smtClean="0">
                <a:solidFill>
                  <a:schemeClr val="tx1"/>
                </a:solidFill>
              </a:rPr>
              <a:t>investigation</a:t>
            </a:r>
            <a:endParaRPr lang="en-NZ" sz="2800" dirty="0">
              <a:solidFill>
                <a:schemeClr val="tx1"/>
              </a:solidFill>
            </a:endParaRPr>
          </a:p>
        </p:txBody>
      </p:sp>
      <p:sp>
        <p:nvSpPr>
          <p:cNvPr id="13" name="Rounded Rectangle 12"/>
          <p:cNvSpPr/>
          <p:nvPr/>
        </p:nvSpPr>
        <p:spPr>
          <a:xfrm>
            <a:off x="6316916" y="3813253"/>
            <a:ext cx="1752600" cy="6001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smtClean="0">
                <a:solidFill>
                  <a:schemeClr val="tx1"/>
                </a:solidFill>
              </a:rPr>
              <a:t>Prediction</a:t>
            </a:r>
            <a:endParaRPr lang="en-NZ" sz="2800" dirty="0">
              <a:solidFill>
                <a:schemeClr val="tx1"/>
              </a:solidFill>
            </a:endParaRPr>
          </a:p>
        </p:txBody>
      </p:sp>
      <p:sp>
        <p:nvSpPr>
          <p:cNvPr id="14" name="Rounded Rectangle 13"/>
          <p:cNvSpPr/>
          <p:nvPr/>
        </p:nvSpPr>
        <p:spPr>
          <a:xfrm>
            <a:off x="451444" y="3842033"/>
            <a:ext cx="2139356" cy="6001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smtClean="0">
                <a:solidFill>
                  <a:schemeClr val="tx1"/>
                </a:solidFill>
              </a:rPr>
              <a:t>Observation</a:t>
            </a:r>
            <a:endParaRPr lang="en-NZ" sz="2800" dirty="0">
              <a:solidFill>
                <a:schemeClr val="tx1"/>
              </a:solidFill>
            </a:endParaRPr>
          </a:p>
        </p:txBody>
      </p:sp>
      <p:cxnSp>
        <p:nvCxnSpPr>
          <p:cNvPr id="7" name="Curved Connector 6"/>
          <p:cNvCxnSpPr>
            <a:stCxn id="14" idx="0"/>
            <a:endCxn id="3" idx="1"/>
          </p:cNvCxnSpPr>
          <p:nvPr/>
        </p:nvCxnSpPr>
        <p:spPr>
          <a:xfrm rot="5400000" flipH="1" flipV="1">
            <a:off x="2178012" y="2514845"/>
            <a:ext cx="670298" cy="1984078"/>
          </a:xfrm>
          <a:prstGeom prst="curved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endCxn id="13" idx="0"/>
          </p:cNvCxnSpPr>
          <p:nvPr/>
        </p:nvCxnSpPr>
        <p:spPr>
          <a:xfrm>
            <a:off x="5257800" y="3192987"/>
            <a:ext cx="1935416" cy="620266"/>
          </a:xfrm>
          <a:prstGeom prst="curved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2"/>
          </p:cNvCxnSpPr>
          <p:nvPr/>
        </p:nvCxnSpPr>
        <p:spPr>
          <a:xfrm rot="5400000">
            <a:off x="5773533" y="4011985"/>
            <a:ext cx="1018251" cy="1821116"/>
          </a:xfrm>
          <a:prstGeom prst="curved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2" idx="1"/>
            <a:endCxn id="14" idx="2"/>
          </p:cNvCxnSpPr>
          <p:nvPr/>
        </p:nvCxnSpPr>
        <p:spPr>
          <a:xfrm rot="10800000">
            <a:off x="1521122" y="4442199"/>
            <a:ext cx="1679278" cy="963285"/>
          </a:xfrm>
          <a:prstGeom prst="curved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3611" y="2543675"/>
            <a:ext cx="2179256" cy="646331"/>
          </a:xfrm>
          <a:prstGeom prst="rect">
            <a:avLst/>
          </a:prstGeom>
          <a:noFill/>
        </p:spPr>
        <p:txBody>
          <a:bodyPr wrap="square" rtlCol="0">
            <a:spAutoFit/>
          </a:bodyPr>
          <a:lstStyle/>
          <a:p>
            <a:r>
              <a:rPr lang="en-NZ" dirty="0" smtClean="0">
                <a:latin typeface="+mn-lt"/>
              </a:rPr>
              <a:t>Use the theory to make a prediction</a:t>
            </a:r>
            <a:endParaRPr lang="en-NZ" dirty="0">
              <a:latin typeface="+mn-lt"/>
            </a:endParaRPr>
          </a:p>
        </p:txBody>
      </p:sp>
      <p:sp>
        <p:nvSpPr>
          <p:cNvPr id="28" name="TextBox 27"/>
          <p:cNvSpPr txBox="1"/>
          <p:nvPr/>
        </p:nvSpPr>
        <p:spPr>
          <a:xfrm>
            <a:off x="6873656" y="5013582"/>
            <a:ext cx="2179256" cy="923330"/>
          </a:xfrm>
          <a:prstGeom prst="rect">
            <a:avLst/>
          </a:prstGeom>
          <a:noFill/>
        </p:spPr>
        <p:txBody>
          <a:bodyPr wrap="square" rtlCol="0">
            <a:spAutoFit/>
          </a:bodyPr>
          <a:lstStyle/>
          <a:p>
            <a:r>
              <a:rPr lang="en-NZ" dirty="0" smtClean="0">
                <a:latin typeface="+mn-lt"/>
              </a:rPr>
              <a:t>Design an investigation to test the prediction</a:t>
            </a:r>
            <a:endParaRPr lang="en-NZ" dirty="0">
              <a:latin typeface="+mn-lt"/>
            </a:endParaRPr>
          </a:p>
        </p:txBody>
      </p:sp>
      <p:sp>
        <p:nvSpPr>
          <p:cNvPr id="29" name="TextBox 28"/>
          <p:cNvSpPr txBox="1"/>
          <p:nvPr/>
        </p:nvSpPr>
        <p:spPr>
          <a:xfrm>
            <a:off x="333905" y="5117503"/>
            <a:ext cx="2179256" cy="646331"/>
          </a:xfrm>
          <a:prstGeom prst="rect">
            <a:avLst/>
          </a:prstGeom>
          <a:noFill/>
        </p:spPr>
        <p:txBody>
          <a:bodyPr wrap="square" rtlCol="0">
            <a:spAutoFit/>
          </a:bodyPr>
          <a:lstStyle/>
          <a:p>
            <a:r>
              <a:rPr lang="en-NZ" dirty="0" smtClean="0">
                <a:latin typeface="+mn-lt"/>
              </a:rPr>
              <a:t>Perform the investigation</a:t>
            </a:r>
            <a:endParaRPr lang="en-NZ" dirty="0">
              <a:latin typeface="+mn-lt"/>
            </a:endParaRPr>
          </a:p>
        </p:txBody>
      </p:sp>
      <p:sp>
        <p:nvSpPr>
          <p:cNvPr id="30" name="TextBox 29"/>
          <p:cNvSpPr txBox="1"/>
          <p:nvPr/>
        </p:nvSpPr>
        <p:spPr>
          <a:xfrm>
            <a:off x="756244" y="2516404"/>
            <a:ext cx="2179256" cy="646331"/>
          </a:xfrm>
          <a:prstGeom prst="rect">
            <a:avLst/>
          </a:prstGeom>
          <a:noFill/>
        </p:spPr>
        <p:txBody>
          <a:bodyPr wrap="square" rtlCol="0">
            <a:spAutoFit/>
          </a:bodyPr>
          <a:lstStyle/>
          <a:p>
            <a:r>
              <a:rPr lang="en-NZ" dirty="0" smtClean="0">
                <a:latin typeface="+mn-lt"/>
              </a:rPr>
              <a:t>Create or modify the theory</a:t>
            </a:r>
            <a:endParaRPr lang="en-NZ" dirty="0">
              <a:latin typeface="+mn-lt"/>
            </a:endParaRPr>
          </a:p>
        </p:txBody>
      </p:sp>
      <p:pic>
        <p:nvPicPr>
          <p:cNvPr id="22" name="Picture 21" descr="Image result for extra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739" y="9859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319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osmicframe.files.wordpress.com/2011/07/albert_einstein_wallpapers_22285-2560x16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1444" y="38099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Standing on the shoulders of Giants</a:t>
            </a:r>
            <a:endParaRPr lang="en-NZ" sz="2000" b="1" dirty="0">
              <a:latin typeface="+mn-lt"/>
            </a:endParaRPr>
          </a:p>
        </p:txBody>
      </p:sp>
      <p:sp>
        <p:nvSpPr>
          <p:cNvPr id="5" name="TextBox 4"/>
          <p:cNvSpPr txBox="1"/>
          <p:nvPr/>
        </p:nvSpPr>
        <p:spPr>
          <a:xfrm>
            <a:off x="386933" y="1447800"/>
            <a:ext cx="3346867" cy="4708981"/>
          </a:xfrm>
          <a:prstGeom prst="rect">
            <a:avLst/>
          </a:prstGeom>
          <a:solidFill>
            <a:srgbClr val="545454"/>
          </a:solidFill>
          <a:ln>
            <a:solidFill>
              <a:schemeClr val="tx1"/>
            </a:solidFill>
          </a:ln>
        </p:spPr>
        <p:txBody>
          <a:bodyPr wrap="square" rtlCol="0">
            <a:spAutoFit/>
          </a:bodyPr>
          <a:lstStyle/>
          <a:p>
            <a:r>
              <a:rPr lang="en-NZ" sz="2000" dirty="0" smtClean="0">
                <a:solidFill>
                  <a:schemeClr val="bg1"/>
                </a:solidFill>
                <a:latin typeface="Calibri" panose="020F0502020204030204" pitchFamily="34" charset="0"/>
                <a:cs typeface="Calibri" panose="020F0502020204030204" pitchFamily="34" charset="0"/>
              </a:rPr>
              <a:t>Science ideas are often the result of </a:t>
            </a:r>
            <a:r>
              <a:rPr lang="en-NZ" sz="2000" b="1" dirty="0" smtClean="0">
                <a:solidFill>
                  <a:schemeClr val="bg1"/>
                </a:solidFill>
                <a:latin typeface="Calibri" panose="020F0502020204030204" pitchFamily="34" charset="0"/>
                <a:cs typeface="Calibri" panose="020F0502020204030204" pitchFamily="34" charset="0"/>
              </a:rPr>
              <a:t>many scientists </a:t>
            </a:r>
            <a:r>
              <a:rPr lang="en-NZ" sz="2000" b="1" dirty="0">
                <a:solidFill>
                  <a:schemeClr val="bg1"/>
                </a:solidFill>
                <a:latin typeface="Calibri" panose="020F0502020204030204" pitchFamily="34" charset="0"/>
                <a:cs typeface="Calibri" panose="020F0502020204030204" pitchFamily="34" charset="0"/>
              </a:rPr>
              <a:t>contributing </a:t>
            </a:r>
            <a:r>
              <a:rPr lang="en-NZ" sz="2000" dirty="0">
                <a:solidFill>
                  <a:schemeClr val="bg1"/>
                </a:solidFill>
                <a:latin typeface="Calibri" panose="020F0502020204030204" pitchFamily="34" charset="0"/>
                <a:cs typeface="Calibri" panose="020F0502020204030204" pitchFamily="34" charset="0"/>
              </a:rPr>
              <a:t>observations and </a:t>
            </a:r>
            <a:r>
              <a:rPr lang="en-NZ" sz="2000" dirty="0" smtClean="0">
                <a:solidFill>
                  <a:schemeClr val="bg1"/>
                </a:solidFill>
                <a:latin typeface="Calibri" panose="020F0502020204030204" pitchFamily="34" charset="0"/>
                <a:cs typeface="Calibri" panose="020F0502020204030204" pitchFamily="34" charset="0"/>
              </a:rPr>
              <a:t>evidence which build on previous knowledge.</a:t>
            </a:r>
          </a:p>
          <a:p>
            <a:r>
              <a:rPr lang="en-NZ" sz="2000" dirty="0" smtClean="0">
                <a:solidFill>
                  <a:schemeClr val="bg1"/>
                </a:solidFill>
                <a:latin typeface="Calibri" panose="020F0502020204030204" pitchFamily="34" charset="0"/>
                <a:cs typeface="Calibri" panose="020F0502020204030204" pitchFamily="34" charset="0"/>
              </a:rPr>
              <a:t>Before Scientists begin testing their predictions they need to research what has already been found out in the past so they </a:t>
            </a:r>
            <a:r>
              <a:rPr lang="en-NZ" sz="2000" dirty="0">
                <a:solidFill>
                  <a:schemeClr val="bg1"/>
                </a:solidFill>
                <a:latin typeface="Calibri" panose="020F0502020204030204" pitchFamily="34" charset="0"/>
                <a:cs typeface="Calibri" panose="020F0502020204030204" pitchFamily="34" charset="0"/>
              </a:rPr>
              <a:t>know what to look </a:t>
            </a:r>
            <a:r>
              <a:rPr lang="en-NZ" sz="2000" dirty="0" smtClean="0">
                <a:solidFill>
                  <a:schemeClr val="bg1"/>
                </a:solidFill>
                <a:latin typeface="Calibri" panose="020F0502020204030204" pitchFamily="34" charset="0"/>
                <a:cs typeface="Calibri" panose="020F0502020204030204" pitchFamily="34" charset="0"/>
              </a:rPr>
              <a:t>for. </a:t>
            </a:r>
          </a:p>
          <a:p>
            <a:r>
              <a:rPr lang="en-NZ" sz="2000" dirty="0" smtClean="0">
                <a:solidFill>
                  <a:schemeClr val="bg1"/>
                </a:solidFill>
                <a:latin typeface="Calibri" panose="020F0502020204030204" pitchFamily="34" charset="0"/>
                <a:cs typeface="Calibri" panose="020F0502020204030204" pitchFamily="34" charset="0"/>
              </a:rPr>
              <a:t>Scientists such as Isaac Newton, Albert Einstein and Sir Ernest Rutherford all built on knowledge from others that came before them. </a:t>
            </a:r>
          </a:p>
        </p:txBody>
      </p:sp>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10" name="Picture 9" descr="Image result for extra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11" y="6673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5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4" name="TextBox 3"/>
          <p:cNvSpPr txBox="1"/>
          <p:nvPr/>
        </p:nvSpPr>
        <p:spPr>
          <a:xfrm>
            <a:off x="451444" y="38099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Who wants to be a Scientist?</a:t>
            </a:r>
            <a:endParaRPr lang="en-NZ" sz="2000" b="1" dirty="0">
              <a:latin typeface="+mn-lt"/>
            </a:endParaRPr>
          </a:p>
        </p:txBody>
      </p:sp>
      <p:sp>
        <p:nvSpPr>
          <p:cNvPr id="5" name="TextBox 4"/>
          <p:cNvSpPr txBox="1"/>
          <p:nvPr/>
        </p:nvSpPr>
        <p:spPr>
          <a:xfrm>
            <a:off x="451443" y="1315541"/>
            <a:ext cx="5566589" cy="2585323"/>
          </a:xfrm>
          <a:prstGeom prst="rect">
            <a:avLst/>
          </a:prstGeom>
          <a:noFill/>
        </p:spPr>
        <p:txBody>
          <a:bodyPr wrap="square" rtlCol="0">
            <a:spAutoFit/>
          </a:bodyPr>
          <a:lstStyle/>
          <a:p>
            <a:pPr algn="just"/>
            <a:r>
              <a:rPr lang="en-NZ" dirty="0">
                <a:latin typeface="Calibri" panose="020F0502020204030204" pitchFamily="34" charset="0"/>
                <a:cs typeface="Calibri" panose="020F0502020204030204" pitchFamily="34" charset="0"/>
              </a:rPr>
              <a:t>The New </a:t>
            </a:r>
            <a:r>
              <a:rPr lang="en-NZ" dirty="0" smtClean="0">
                <a:latin typeface="Calibri" panose="020F0502020204030204" pitchFamily="34" charset="0"/>
                <a:cs typeface="Calibri" panose="020F0502020204030204" pitchFamily="34" charset="0"/>
              </a:rPr>
              <a:t>Zealander Joan </a:t>
            </a:r>
            <a:r>
              <a:rPr lang="en-NZ" dirty="0" err="1">
                <a:latin typeface="Calibri" panose="020F0502020204030204" pitchFamily="34" charset="0"/>
                <a:cs typeface="Calibri" panose="020F0502020204030204" pitchFamily="34" charset="0"/>
              </a:rPr>
              <a:t>Wiffen</a:t>
            </a:r>
            <a:r>
              <a:rPr lang="en-NZ" dirty="0">
                <a:latin typeface="Calibri" panose="020F0502020204030204" pitchFamily="34" charset="0"/>
                <a:cs typeface="Calibri" panose="020F0502020204030204" pitchFamily="34" charset="0"/>
              </a:rPr>
              <a:t> </a:t>
            </a:r>
            <a:r>
              <a:rPr lang="en-NZ" dirty="0" smtClean="0">
                <a:latin typeface="Calibri" panose="020F0502020204030204" pitchFamily="34" charset="0"/>
                <a:cs typeface="Calibri" panose="020F0502020204030204" pitchFamily="34" charset="0"/>
              </a:rPr>
              <a:t>was </a:t>
            </a:r>
            <a:r>
              <a:rPr lang="en-NZ" dirty="0">
                <a:latin typeface="Calibri" panose="020F0502020204030204" pitchFamily="34" charset="0"/>
                <a:cs typeface="Calibri" panose="020F0502020204030204" pitchFamily="34" charset="0"/>
              </a:rPr>
              <a:t>well known as a tireless hunter of New Zealand Dinosaur bones – disproving the long established idea that no dinosaurs made it across to NZ before it broke away from </a:t>
            </a:r>
            <a:r>
              <a:rPr lang="en-NZ" dirty="0" err="1">
                <a:latin typeface="Calibri" panose="020F0502020204030204" pitchFamily="34" charset="0"/>
                <a:cs typeface="Calibri" panose="020F0502020204030204" pitchFamily="34" charset="0"/>
              </a:rPr>
              <a:t>Gondwana</a:t>
            </a:r>
            <a:r>
              <a:rPr lang="en-NZ" dirty="0">
                <a:latin typeface="Calibri" panose="020F0502020204030204" pitchFamily="34" charset="0"/>
                <a:cs typeface="Calibri" panose="020F0502020204030204" pitchFamily="34" charset="0"/>
              </a:rPr>
              <a:t> or if they did then </a:t>
            </a:r>
            <a:r>
              <a:rPr lang="en-NZ" dirty="0" smtClean="0">
                <a:latin typeface="Calibri" panose="020F0502020204030204" pitchFamily="34" charset="0"/>
                <a:cs typeface="Calibri" panose="020F0502020204030204" pitchFamily="34" charset="0"/>
              </a:rPr>
              <a:t>New Zealand’s </a:t>
            </a:r>
            <a:r>
              <a:rPr lang="en-NZ" dirty="0">
                <a:latin typeface="Calibri" panose="020F0502020204030204" pitchFamily="34" charset="0"/>
                <a:cs typeface="Calibri" panose="020F0502020204030204" pitchFamily="34" charset="0"/>
              </a:rPr>
              <a:t>active geological past destroyed any evidence of dinosaur fossils. </a:t>
            </a:r>
            <a:r>
              <a:rPr lang="en-NZ" dirty="0" smtClean="0">
                <a:latin typeface="Calibri" panose="020F0502020204030204" pitchFamily="34" charset="0"/>
                <a:cs typeface="Calibri" panose="020F0502020204030204" pitchFamily="34" charset="0"/>
              </a:rPr>
              <a:t>Although she was not formally trained as a scientist, she self taught herself the correct ways of working scientifically.</a:t>
            </a:r>
            <a:r>
              <a:rPr lang="en-NZ" dirty="0"/>
              <a:t>	</a:t>
            </a:r>
          </a:p>
        </p:txBody>
      </p:sp>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28674" name="Picture 2" descr="http://static2.stuff.co.nz/1246425243/934/25569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4" y="1205704"/>
            <a:ext cx="226695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ihep.ac.cn/kejiyuandi/zhishi/070627-cosmic/Rutherfor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44" y="4009446"/>
            <a:ext cx="2063156" cy="2691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8856" y="4198224"/>
            <a:ext cx="5951500" cy="2308324"/>
          </a:xfrm>
          <a:prstGeom prst="rect">
            <a:avLst/>
          </a:prstGeom>
          <a:noFill/>
        </p:spPr>
        <p:txBody>
          <a:bodyPr wrap="square" rtlCol="0">
            <a:spAutoFit/>
          </a:bodyPr>
          <a:lstStyle/>
          <a:p>
            <a:pPr algn="just"/>
            <a:r>
              <a:rPr lang="en-NZ" dirty="0" smtClean="0">
                <a:latin typeface="+mn-lt"/>
              </a:rPr>
              <a:t>The New Zealand Scientist Sir Ernest Rutherford completed his secondary schooling and three university degrees here at home then went on to continue his Scientific education at other universities overseas including Cambridge University, England. He was most famously known for inferring the structure of the atom from his testing and tireless observations. Sir Rutherford collaborated with many other scientists and freely shared his evidence with others.</a:t>
            </a:r>
            <a:endParaRPr lang="en-NZ" dirty="0">
              <a:latin typeface="+mn-lt"/>
            </a:endParaRPr>
          </a:p>
        </p:txBody>
      </p:sp>
      <p:pic>
        <p:nvPicPr>
          <p:cNvPr id="11" name="Picture 10" descr="Image result for extra inform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302" y="86933"/>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3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l="3061" t="8026" r="16327" b="10664"/>
          <a:stretch>
            <a:fillRect/>
          </a:stretch>
        </p:blipFill>
        <p:spPr bwMode="auto">
          <a:xfrm>
            <a:off x="914400" y="990600"/>
            <a:ext cx="7086600" cy="54705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Spot the Dangers in the lab</a:t>
            </a:r>
            <a:endParaRPr lang="en-NZ" sz="2000" b="1" dirty="0">
              <a:latin typeface="+mn-lt"/>
            </a:endParaRPr>
          </a:p>
        </p:txBody>
      </p:sp>
      <p:pic>
        <p:nvPicPr>
          <p:cNvPr id="7" name="Picture 6"/>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duotone>
              <a:schemeClr val="accent5">
                <a:shade val="45000"/>
                <a:satMod val="135000"/>
              </a:schemeClr>
              <a:prstClr val="white"/>
            </a:duotone>
          </a:blip>
          <a:srcRect l="12379" b="30686"/>
          <a:stretch/>
        </p:blipFill>
        <p:spPr>
          <a:xfrm>
            <a:off x="0" y="0"/>
            <a:ext cx="9168685" cy="1447800"/>
          </a:xfrm>
          <a:prstGeom prst="rect">
            <a:avLst/>
          </a:prstGeom>
        </p:spPr>
      </p:pic>
      <p:sp>
        <p:nvSpPr>
          <p:cNvPr id="19" name="Rectangle 18"/>
          <p:cNvSpPr/>
          <p:nvPr/>
        </p:nvSpPr>
        <p:spPr>
          <a:xfrm>
            <a:off x="1981200" y="439688"/>
            <a:ext cx="5322912"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TextBox 5"/>
          <p:cNvSpPr txBox="1"/>
          <p:nvPr/>
        </p:nvSpPr>
        <p:spPr>
          <a:xfrm>
            <a:off x="533400" y="609600"/>
            <a:ext cx="8077200" cy="707886"/>
          </a:xfrm>
          <a:prstGeom prst="rect">
            <a:avLst/>
          </a:prstGeom>
          <a:noFill/>
        </p:spPr>
        <p:txBody>
          <a:bodyPr wrap="square" rtlCol="0">
            <a:spAutoFit/>
          </a:bodyPr>
          <a:lstStyle/>
          <a:p>
            <a:pPr algn="ctr"/>
            <a:r>
              <a:rPr lang="en-NZ" sz="4000" b="1" dirty="0" smtClean="0"/>
              <a:t>Laboratory </a:t>
            </a:r>
            <a:r>
              <a:rPr lang="en-NZ" sz="4000" b="1" dirty="0" smtClean="0"/>
              <a:t>Rules</a:t>
            </a:r>
            <a:endParaRPr lang="en-NZ" sz="4000" b="1" dirty="0" smtClean="0"/>
          </a:p>
        </p:txBody>
      </p:sp>
      <p:cxnSp>
        <p:nvCxnSpPr>
          <p:cNvPr id="7" name="Straight Connector 6"/>
          <p:cNvCxnSpPr/>
          <p:nvPr/>
        </p:nvCxnSpPr>
        <p:spPr>
          <a:xfrm flipV="1">
            <a:off x="7304112" y="1333501"/>
            <a:ext cx="1458888" cy="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763000" y="1333503"/>
            <a:ext cx="0" cy="514349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1295400"/>
            <a:ext cx="1600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Frame 9"/>
          <p:cNvSpPr/>
          <p:nvPr/>
        </p:nvSpPr>
        <p:spPr>
          <a:xfrm>
            <a:off x="1981200" y="439688"/>
            <a:ext cx="5322912" cy="100811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cxnSp>
        <p:nvCxnSpPr>
          <p:cNvPr id="11" name="Straight Connector 10"/>
          <p:cNvCxnSpPr/>
          <p:nvPr/>
        </p:nvCxnSpPr>
        <p:spPr>
          <a:xfrm>
            <a:off x="381000" y="1295400"/>
            <a:ext cx="0" cy="5181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1000" y="6451600"/>
            <a:ext cx="8382000" cy="2540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 name="Picture 4" descr="http://www.ccc.caltech.edu/classrooms/sciencelab/science_labwork.gif"/>
          <p:cNvPicPr>
            <a:picLocks noChangeAspect="1" noChangeArrowheads="1"/>
          </p:cNvPicPr>
          <p:nvPr/>
        </p:nvPicPr>
        <p:blipFill rotWithShape="1">
          <a:blip r:embed="rId3">
            <a:extLst>
              <a:ext uri="{28A0092B-C50C-407E-A947-70E740481C1C}">
                <a14:useLocalDpi xmlns:a14="http://schemas.microsoft.com/office/drawing/2010/main" val="0"/>
              </a:ext>
            </a:extLst>
          </a:blip>
          <a:srcRect b="8114"/>
          <a:stretch/>
        </p:blipFill>
        <p:spPr bwMode="auto">
          <a:xfrm>
            <a:off x="4707303" y="4267399"/>
            <a:ext cx="4461382" cy="25621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243626" y="6178709"/>
            <a:ext cx="802399" cy="679291"/>
          </a:xfrm>
          <a:prstGeom prst="rect">
            <a:avLst/>
          </a:prstGeom>
        </p:spPr>
      </p:pic>
      <p:sp>
        <p:nvSpPr>
          <p:cNvPr id="2" name="TextBox 1"/>
          <p:cNvSpPr txBox="1"/>
          <p:nvPr/>
        </p:nvSpPr>
        <p:spPr>
          <a:xfrm>
            <a:off x="617931" y="1594115"/>
            <a:ext cx="7848600" cy="4955203"/>
          </a:xfrm>
          <a:prstGeom prst="rect">
            <a:avLst/>
          </a:prstGeom>
          <a:noFill/>
        </p:spPr>
        <p:txBody>
          <a:bodyPr wrap="square" rtlCol="0">
            <a:spAutoFit/>
          </a:bodyPr>
          <a:lstStyle/>
          <a:p>
            <a:r>
              <a:rPr lang="en-NZ" dirty="0">
                <a:latin typeface="+mn-lt"/>
              </a:rPr>
              <a:t>A School Science Laboratory can be a fun place that allows you to investigate and observe Science taking place. It can also be a dangerous place if rules are not followed. To protect yourself and the classroom from harm we need to follow School Lab Rules carefully each time we are in the class or taking part in a practical. </a:t>
            </a:r>
            <a:endParaRPr lang="en-NZ" dirty="0" smtClean="0">
              <a:latin typeface="+mn-lt"/>
            </a:endParaRPr>
          </a:p>
          <a:p>
            <a:endParaRPr lang="en-NZ" sz="2800" dirty="0">
              <a:latin typeface="+mn-lt"/>
            </a:endParaRPr>
          </a:p>
          <a:p>
            <a:pPr marL="342900" indent="-342900">
              <a:buAutoNum type="arabicPeriod"/>
            </a:pPr>
            <a:r>
              <a:rPr lang="en-NZ" dirty="0">
                <a:latin typeface="+mn-lt"/>
                <a:cs typeface="Calibri" panose="020F0502020204030204" pitchFamily="34" charset="0"/>
              </a:rPr>
              <a:t>Don’t smell or taste chemicals.</a:t>
            </a:r>
          </a:p>
          <a:p>
            <a:pPr marL="342900" indent="-342900">
              <a:buAutoNum type="arabicPeriod"/>
            </a:pPr>
            <a:r>
              <a:rPr lang="en-NZ" dirty="0">
                <a:latin typeface="+mn-lt"/>
                <a:cs typeface="Calibri" panose="020F0502020204030204" pitchFamily="34" charset="0"/>
              </a:rPr>
              <a:t>Place bags under your desks.</a:t>
            </a:r>
          </a:p>
          <a:p>
            <a:pPr marL="342900" indent="-342900">
              <a:buAutoNum type="arabicPeriod"/>
            </a:pPr>
            <a:r>
              <a:rPr lang="en-NZ" dirty="0">
                <a:latin typeface="+mn-lt"/>
                <a:cs typeface="Calibri" panose="020F0502020204030204" pitchFamily="34" charset="0"/>
              </a:rPr>
              <a:t>Wear safety equipment if asked.</a:t>
            </a:r>
          </a:p>
          <a:p>
            <a:pPr marL="342900" indent="-342900">
              <a:buAutoNum type="arabicPeriod"/>
            </a:pPr>
            <a:r>
              <a:rPr lang="en-NZ" dirty="0">
                <a:latin typeface="+mn-lt"/>
                <a:cs typeface="Calibri" panose="020F0502020204030204" pitchFamily="34" charset="0"/>
              </a:rPr>
              <a:t>Tie long hair back during </a:t>
            </a:r>
            <a:r>
              <a:rPr lang="en-NZ" dirty="0" err="1">
                <a:latin typeface="+mn-lt"/>
                <a:cs typeface="Calibri" panose="020F0502020204030204" pitchFamily="34" charset="0"/>
              </a:rPr>
              <a:t>practicals</a:t>
            </a:r>
            <a:r>
              <a:rPr lang="en-NZ" dirty="0">
                <a:latin typeface="+mn-lt"/>
                <a:cs typeface="Calibri" panose="020F0502020204030204" pitchFamily="34" charset="0"/>
              </a:rPr>
              <a:t>.</a:t>
            </a:r>
          </a:p>
          <a:p>
            <a:pPr marL="342900" indent="-342900">
              <a:buAutoNum type="arabicPeriod"/>
            </a:pPr>
            <a:r>
              <a:rPr lang="en-NZ" dirty="0">
                <a:latin typeface="+mn-lt"/>
                <a:cs typeface="Calibri" panose="020F0502020204030204" pitchFamily="34" charset="0"/>
              </a:rPr>
              <a:t>No running in class.</a:t>
            </a:r>
          </a:p>
          <a:p>
            <a:pPr marL="342900" indent="-342900">
              <a:buAutoNum type="arabicPeriod"/>
            </a:pPr>
            <a:r>
              <a:rPr lang="en-NZ" dirty="0">
                <a:latin typeface="+mn-lt"/>
                <a:cs typeface="Calibri" panose="020F0502020204030204" pitchFamily="34" charset="0"/>
              </a:rPr>
              <a:t>Tell the teacher if you break equipment.</a:t>
            </a:r>
          </a:p>
          <a:p>
            <a:pPr marL="342900" indent="-342900">
              <a:buAutoNum type="arabicPeriod"/>
            </a:pPr>
            <a:r>
              <a:rPr lang="en-NZ" dirty="0">
                <a:latin typeface="+mn-lt"/>
                <a:cs typeface="Calibri" panose="020F0502020204030204" pitchFamily="34" charset="0"/>
              </a:rPr>
              <a:t>Clean up your work area after </a:t>
            </a:r>
            <a:r>
              <a:rPr lang="en-NZ" dirty="0" err="1">
                <a:latin typeface="+mn-lt"/>
                <a:cs typeface="Calibri" panose="020F0502020204030204" pitchFamily="34" charset="0"/>
              </a:rPr>
              <a:t>practicals</a:t>
            </a:r>
            <a:r>
              <a:rPr lang="en-NZ" dirty="0">
                <a:latin typeface="+mn-lt"/>
                <a:cs typeface="Calibri" panose="020F0502020204030204" pitchFamily="34" charset="0"/>
              </a:rPr>
              <a:t>.</a:t>
            </a:r>
          </a:p>
          <a:p>
            <a:pPr marL="342900" indent="-342900">
              <a:buAutoNum type="arabicPeriod"/>
            </a:pPr>
            <a:r>
              <a:rPr lang="en-NZ" dirty="0">
                <a:latin typeface="+mn-lt"/>
                <a:cs typeface="Calibri" panose="020F0502020204030204" pitchFamily="34" charset="0"/>
              </a:rPr>
              <a:t>No eating in the class</a:t>
            </a:r>
            <a:r>
              <a:rPr lang="en-NZ" dirty="0">
                <a:latin typeface="+mn-lt"/>
              </a:rPr>
              <a:t>.</a:t>
            </a:r>
          </a:p>
          <a:p>
            <a:pPr marL="342900" indent="-342900">
              <a:buAutoNum type="arabicPeriod"/>
            </a:pPr>
            <a:r>
              <a:rPr lang="en-NZ" dirty="0">
                <a:latin typeface="+mn-lt"/>
                <a:cs typeface="Calibri" panose="020F0502020204030204" pitchFamily="34" charset="0"/>
              </a:rPr>
              <a:t>………………….</a:t>
            </a:r>
          </a:p>
          <a:p>
            <a:pPr marL="342900" indent="-342900">
              <a:buAutoNum type="arabicPeriod"/>
            </a:pPr>
            <a:r>
              <a:rPr lang="en-NZ" dirty="0">
                <a:latin typeface="+mn-lt"/>
                <a:cs typeface="Calibri" panose="020F0502020204030204" pitchFamily="34" charset="0"/>
              </a:rPr>
              <a:t> ………………...</a:t>
            </a:r>
          </a:p>
          <a:p>
            <a:endParaRPr lang="en-NZ" dirty="0"/>
          </a:p>
        </p:txBody>
      </p:sp>
    </p:spTree>
    <p:extLst>
      <p:ext uri="{BB962C8B-B14F-4D97-AF65-F5344CB8AC3E}">
        <p14:creationId xmlns:p14="http://schemas.microsoft.com/office/powerpoint/2010/main" val="1555710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31556</TotalTime>
  <Words>2714</Words>
  <Application>Microsoft Office PowerPoint</Application>
  <PresentationFormat>On-screen Show (4:3)</PresentationFormat>
  <Paragraphs>245</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Adobe Kaiti Std R</vt:lpstr>
      <vt:lpstr>Andalus</vt:lpstr>
      <vt:lpstr>Arial</vt:lpstr>
      <vt:lpstr>Calibri</vt:lpstr>
      <vt:lpstr>Calibri Light</vt:lpstr>
      <vt:lpstr>Century Gothic</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Matter</dc:title>
  <dc:creator>Sarah Gaze</dc:creator>
  <cp:lastModifiedBy>Sarah Gaze</cp:lastModifiedBy>
  <cp:revision>213</cp:revision>
  <cp:lastPrinted>2014-10-13T22:57:16Z</cp:lastPrinted>
  <dcterms:created xsi:type="dcterms:W3CDTF">2006-01-30T23:44:40Z</dcterms:created>
  <dcterms:modified xsi:type="dcterms:W3CDTF">2017-12-19T01:24:55Z</dcterms:modified>
</cp:coreProperties>
</file>