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68" r:id="rId1"/>
  </p:sldMasterIdLst>
  <p:notesMasterIdLst>
    <p:notesMasterId r:id="rId126"/>
  </p:notesMasterIdLst>
  <p:sldIdLst>
    <p:sldId id="256" r:id="rId2"/>
    <p:sldId id="310" r:id="rId3"/>
    <p:sldId id="418" r:id="rId4"/>
    <p:sldId id="311" r:id="rId5"/>
    <p:sldId id="312" r:id="rId6"/>
    <p:sldId id="315" r:id="rId7"/>
    <p:sldId id="316" r:id="rId8"/>
    <p:sldId id="313" r:id="rId9"/>
    <p:sldId id="421" r:id="rId10"/>
    <p:sldId id="422" r:id="rId11"/>
    <p:sldId id="423" r:id="rId12"/>
    <p:sldId id="419" r:id="rId13"/>
    <p:sldId id="420" r:id="rId14"/>
    <p:sldId id="314" r:id="rId15"/>
    <p:sldId id="317" r:id="rId16"/>
    <p:sldId id="318" r:id="rId17"/>
    <p:sldId id="319" r:id="rId18"/>
    <p:sldId id="320" r:id="rId19"/>
    <p:sldId id="322" r:id="rId20"/>
    <p:sldId id="321" r:id="rId21"/>
    <p:sldId id="323" r:id="rId22"/>
    <p:sldId id="324" r:id="rId23"/>
    <p:sldId id="325" r:id="rId24"/>
    <p:sldId id="326" r:id="rId25"/>
    <p:sldId id="327" r:id="rId26"/>
    <p:sldId id="328" r:id="rId27"/>
    <p:sldId id="329" r:id="rId28"/>
    <p:sldId id="330" r:id="rId29"/>
    <p:sldId id="424" r:id="rId30"/>
    <p:sldId id="425" r:id="rId31"/>
    <p:sldId id="426" r:id="rId32"/>
    <p:sldId id="332" r:id="rId33"/>
    <p:sldId id="333" r:id="rId34"/>
    <p:sldId id="334" r:id="rId35"/>
    <p:sldId id="335" r:id="rId36"/>
    <p:sldId id="338" r:id="rId37"/>
    <p:sldId id="339" r:id="rId38"/>
    <p:sldId id="342" r:id="rId39"/>
    <p:sldId id="343" r:id="rId40"/>
    <p:sldId id="344" r:id="rId41"/>
    <p:sldId id="336" r:id="rId42"/>
    <p:sldId id="337" r:id="rId43"/>
    <p:sldId id="345" r:id="rId44"/>
    <p:sldId id="346" r:id="rId45"/>
    <p:sldId id="430" r:id="rId46"/>
    <p:sldId id="427" r:id="rId47"/>
    <p:sldId id="428" r:id="rId48"/>
    <p:sldId id="429" r:id="rId49"/>
    <p:sldId id="348" r:id="rId50"/>
    <p:sldId id="350" r:id="rId51"/>
    <p:sldId id="349" r:id="rId52"/>
    <p:sldId id="353" r:id="rId53"/>
    <p:sldId id="351" r:id="rId54"/>
    <p:sldId id="352" r:id="rId55"/>
    <p:sldId id="347" r:id="rId56"/>
    <p:sldId id="354" r:id="rId57"/>
    <p:sldId id="355" r:id="rId58"/>
    <p:sldId id="356" r:id="rId59"/>
    <p:sldId id="357" r:id="rId60"/>
    <p:sldId id="361" r:id="rId61"/>
    <p:sldId id="358" r:id="rId62"/>
    <p:sldId id="359" r:id="rId63"/>
    <p:sldId id="360" r:id="rId64"/>
    <p:sldId id="362" r:id="rId65"/>
    <p:sldId id="363" r:id="rId66"/>
    <p:sldId id="364" r:id="rId67"/>
    <p:sldId id="365" r:id="rId68"/>
    <p:sldId id="366" r:id="rId69"/>
    <p:sldId id="367" r:id="rId70"/>
    <p:sldId id="389" r:id="rId71"/>
    <p:sldId id="431" r:id="rId72"/>
    <p:sldId id="391" r:id="rId73"/>
    <p:sldId id="390" r:id="rId74"/>
    <p:sldId id="432" r:id="rId75"/>
    <p:sldId id="368" r:id="rId76"/>
    <p:sldId id="369" r:id="rId77"/>
    <p:sldId id="370" r:id="rId78"/>
    <p:sldId id="372" r:id="rId79"/>
    <p:sldId id="371" r:id="rId80"/>
    <p:sldId id="373" r:id="rId81"/>
    <p:sldId id="374" r:id="rId82"/>
    <p:sldId id="375" r:id="rId83"/>
    <p:sldId id="376" r:id="rId84"/>
    <p:sldId id="377" r:id="rId85"/>
    <p:sldId id="378" r:id="rId86"/>
    <p:sldId id="379" r:id="rId87"/>
    <p:sldId id="380" r:id="rId88"/>
    <p:sldId id="381" r:id="rId89"/>
    <p:sldId id="382" r:id="rId90"/>
    <p:sldId id="383" r:id="rId91"/>
    <p:sldId id="384" r:id="rId92"/>
    <p:sldId id="385" r:id="rId93"/>
    <p:sldId id="434" r:id="rId94"/>
    <p:sldId id="386" r:id="rId95"/>
    <p:sldId id="387" r:id="rId96"/>
    <p:sldId id="388" r:id="rId97"/>
    <p:sldId id="392" r:id="rId98"/>
    <p:sldId id="393" r:id="rId99"/>
    <p:sldId id="394" r:id="rId100"/>
    <p:sldId id="435" r:id="rId101"/>
    <p:sldId id="396" r:id="rId102"/>
    <p:sldId id="397" r:id="rId103"/>
    <p:sldId id="395" r:id="rId104"/>
    <p:sldId id="436" r:id="rId105"/>
    <p:sldId id="398" r:id="rId106"/>
    <p:sldId id="404" r:id="rId107"/>
    <p:sldId id="399" r:id="rId108"/>
    <p:sldId id="400" r:id="rId109"/>
    <p:sldId id="401" r:id="rId110"/>
    <p:sldId id="402" r:id="rId111"/>
    <p:sldId id="403" r:id="rId112"/>
    <p:sldId id="405" r:id="rId113"/>
    <p:sldId id="406" r:id="rId114"/>
    <p:sldId id="407" r:id="rId115"/>
    <p:sldId id="408" r:id="rId116"/>
    <p:sldId id="409" r:id="rId117"/>
    <p:sldId id="410" r:id="rId118"/>
    <p:sldId id="411" r:id="rId119"/>
    <p:sldId id="412" r:id="rId120"/>
    <p:sldId id="415" r:id="rId121"/>
    <p:sldId id="413" r:id="rId122"/>
    <p:sldId id="414" r:id="rId123"/>
    <p:sldId id="416" r:id="rId124"/>
    <p:sldId id="417" r:id="rId125"/>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F4A2"/>
    <a:srgbClr val="F7FAD6"/>
    <a:srgbClr val="D7E4BD"/>
    <a:srgbClr val="EBF1DE"/>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185" autoAdjust="0"/>
    <p:restoredTop sz="93478" autoAdjust="0"/>
  </p:normalViewPr>
  <p:slideViewPr>
    <p:cSldViewPr>
      <p:cViewPr varScale="1">
        <p:scale>
          <a:sx n="70" d="100"/>
          <a:sy n="70" d="100"/>
        </p:scale>
        <p:origin x="990" y="54"/>
      </p:cViewPr>
      <p:guideLst>
        <p:guide orient="horz" pos="2160"/>
        <p:guide pos="2880"/>
      </p:guideLst>
    </p:cSldViewPr>
  </p:slideViewPr>
  <p:notesTextViewPr>
    <p:cViewPr>
      <p:scale>
        <a:sx n="1" d="1"/>
        <a:sy n="1" d="1"/>
      </p:scale>
      <p:origin x="0" y="0"/>
    </p:cViewPr>
  </p:notesTextViewPr>
  <p:sorterViewPr>
    <p:cViewPr>
      <p:scale>
        <a:sx n="100" d="100"/>
        <a:sy n="100" d="100"/>
      </p:scale>
      <p:origin x="0" y="-3343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EDADF5F-AB8C-4249-805B-87F82E10A6C8}"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NZ"/>
        </a:p>
      </dgm:t>
    </dgm:pt>
    <dgm:pt modelId="{52EE7AD6-5942-4563-92D9-EC5DC9217F1D}">
      <dgm:prSet phldrT="[Text]"/>
      <dgm:spPr/>
      <dgm:t>
        <a:bodyPr/>
        <a:lstStyle/>
        <a:p>
          <a:r>
            <a:rPr lang="en-NZ" b="1" dirty="0" smtClean="0"/>
            <a:t>Animals to be keyed out</a:t>
          </a:r>
        </a:p>
        <a:p>
          <a:r>
            <a:rPr lang="en-NZ" dirty="0" smtClean="0"/>
            <a:t>(spider, cow, bee, kangaroo)</a:t>
          </a:r>
          <a:endParaRPr lang="en-NZ" dirty="0"/>
        </a:p>
      </dgm:t>
    </dgm:pt>
    <dgm:pt modelId="{09981C7B-406B-4D7E-A7A9-598685F7950E}" type="parTrans" cxnId="{A9A05B0D-F9AB-4362-90FD-F74B01DA5617}">
      <dgm:prSet/>
      <dgm:spPr/>
      <dgm:t>
        <a:bodyPr/>
        <a:lstStyle/>
        <a:p>
          <a:endParaRPr lang="en-NZ"/>
        </a:p>
      </dgm:t>
    </dgm:pt>
    <dgm:pt modelId="{9CD147B8-2971-4209-9A0F-B6A634882B16}" type="sibTrans" cxnId="{A9A05B0D-F9AB-4362-90FD-F74B01DA5617}">
      <dgm:prSet/>
      <dgm:spPr/>
      <dgm:t>
        <a:bodyPr/>
        <a:lstStyle/>
        <a:p>
          <a:endParaRPr lang="en-NZ"/>
        </a:p>
      </dgm:t>
    </dgm:pt>
    <dgm:pt modelId="{90C2537C-74ED-4E18-88F3-F34BA24936F0}">
      <dgm:prSet phldrT="[Text]"/>
      <dgm:spPr/>
      <dgm:t>
        <a:bodyPr/>
        <a:lstStyle/>
        <a:p>
          <a:r>
            <a:rPr lang="en-NZ" dirty="0" smtClean="0"/>
            <a:t>Internal skeleton</a:t>
          </a:r>
          <a:endParaRPr lang="en-NZ" dirty="0"/>
        </a:p>
      </dgm:t>
    </dgm:pt>
    <dgm:pt modelId="{3D1FC06D-7DB5-4A9E-90C6-B90195E5507C}" type="parTrans" cxnId="{ED23CCFD-D38F-492A-AC68-01848CBBD585}">
      <dgm:prSet/>
      <dgm:spPr/>
      <dgm:t>
        <a:bodyPr/>
        <a:lstStyle/>
        <a:p>
          <a:endParaRPr lang="en-NZ"/>
        </a:p>
      </dgm:t>
    </dgm:pt>
    <dgm:pt modelId="{C3759600-0BA9-4218-9B1F-BC07F1E2C20F}" type="sibTrans" cxnId="{ED23CCFD-D38F-492A-AC68-01848CBBD585}">
      <dgm:prSet/>
      <dgm:spPr/>
      <dgm:t>
        <a:bodyPr/>
        <a:lstStyle/>
        <a:p>
          <a:endParaRPr lang="en-NZ"/>
        </a:p>
      </dgm:t>
    </dgm:pt>
    <dgm:pt modelId="{74E6E2C2-129A-434B-AFDD-628AA50ED661}">
      <dgm:prSet phldrT="[Text]"/>
      <dgm:spPr/>
      <dgm:t>
        <a:bodyPr/>
        <a:lstStyle/>
        <a:p>
          <a:r>
            <a:rPr lang="en-NZ" dirty="0" smtClean="0"/>
            <a:t>Pouch present</a:t>
          </a:r>
          <a:endParaRPr lang="en-NZ" dirty="0"/>
        </a:p>
      </dgm:t>
    </dgm:pt>
    <dgm:pt modelId="{804812BF-4A27-4BA3-8561-441F26939E73}" type="parTrans" cxnId="{75400D2D-BD09-4712-AF75-C3BFD232CB2A}">
      <dgm:prSet/>
      <dgm:spPr/>
      <dgm:t>
        <a:bodyPr/>
        <a:lstStyle/>
        <a:p>
          <a:endParaRPr lang="en-NZ"/>
        </a:p>
      </dgm:t>
    </dgm:pt>
    <dgm:pt modelId="{F95B2B53-AA28-4E54-9FBF-07B009EEF752}" type="sibTrans" cxnId="{75400D2D-BD09-4712-AF75-C3BFD232CB2A}">
      <dgm:prSet/>
      <dgm:spPr/>
      <dgm:t>
        <a:bodyPr/>
        <a:lstStyle/>
        <a:p>
          <a:endParaRPr lang="en-NZ"/>
        </a:p>
      </dgm:t>
    </dgm:pt>
    <dgm:pt modelId="{3ADAAFDB-D8DC-41F7-8D80-FB7ACB455148}">
      <dgm:prSet phldrT="[Text]"/>
      <dgm:spPr/>
      <dgm:t>
        <a:bodyPr/>
        <a:lstStyle/>
        <a:p>
          <a:r>
            <a:rPr lang="en-NZ" dirty="0" smtClean="0"/>
            <a:t>Pouch absent</a:t>
          </a:r>
          <a:endParaRPr lang="en-NZ" dirty="0"/>
        </a:p>
      </dgm:t>
    </dgm:pt>
    <dgm:pt modelId="{CC5C8C10-E4CE-4B7E-AEE7-3EE1E5AA7F34}" type="parTrans" cxnId="{0AB7E5E6-44B3-4F9D-A434-F7D194E9A191}">
      <dgm:prSet/>
      <dgm:spPr/>
      <dgm:t>
        <a:bodyPr/>
        <a:lstStyle/>
        <a:p>
          <a:endParaRPr lang="en-NZ"/>
        </a:p>
      </dgm:t>
    </dgm:pt>
    <dgm:pt modelId="{E551F8CD-FABC-4C86-A848-1F0868492F1D}" type="sibTrans" cxnId="{0AB7E5E6-44B3-4F9D-A434-F7D194E9A191}">
      <dgm:prSet/>
      <dgm:spPr/>
      <dgm:t>
        <a:bodyPr/>
        <a:lstStyle/>
        <a:p>
          <a:endParaRPr lang="en-NZ"/>
        </a:p>
      </dgm:t>
    </dgm:pt>
    <dgm:pt modelId="{C87A86EE-4A9E-4E09-A3C6-27643EA0A077}">
      <dgm:prSet phldrT="[Text]"/>
      <dgm:spPr/>
      <dgm:t>
        <a:bodyPr/>
        <a:lstStyle/>
        <a:p>
          <a:r>
            <a:rPr lang="en-NZ" dirty="0" smtClean="0"/>
            <a:t>No Internal skeleton</a:t>
          </a:r>
          <a:endParaRPr lang="en-NZ" dirty="0"/>
        </a:p>
      </dgm:t>
    </dgm:pt>
    <dgm:pt modelId="{D871ED90-F6F4-4E0D-9A01-FF5B3F3D2D0B}" type="parTrans" cxnId="{1CB3A4A5-6C4A-4D56-81E5-C15A96C90F61}">
      <dgm:prSet/>
      <dgm:spPr/>
      <dgm:t>
        <a:bodyPr/>
        <a:lstStyle/>
        <a:p>
          <a:endParaRPr lang="en-NZ"/>
        </a:p>
      </dgm:t>
    </dgm:pt>
    <dgm:pt modelId="{76103EDE-B1C0-4AB5-840D-344CF243D1B9}" type="sibTrans" cxnId="{1CB3A4A5-6C4A-4D56-81E5-C15A96C90F61}">
      <dgm:prSet/>
      <dgm:spPr/>
      <dgm:t>
        <a:bodyPr/>
        <a:lstStyle/>
        <a:p>
          <a:endParaRPr lang="en-NZ"/>
        </a:p>
      </dgm:t>
    </dgm:pt>
    <dgm:pt modelId="{48E1E1EB-C750-457B-A793-8E2AFF93AEF6}">
      <dgm:prSet phldrT="[Text]"/>
      <dgm:spPr/>
      <dgm:t>
        <a:bodyPr/>
        <a:lstStyle/>
        <a:p>
          <a:r>
            <a:rPr lang="en-NZ" dirty="0" smtClean="0"/>
            <a:t>Six legs</a:t>
          </a:r>
          <a:endParaRPr lang="en-NZ" dirty="0"/>
        </a:p>
      </dgm:t>
    </dgm:pt>
    <dgm:pt modelId="{2BB37E36-FBDE-44E1-A1C2-F7317F2CC2DD}" type="parTrans" cxnId="{C0CE1AE4-3B61-4329-9968-63F7496AC908}">
      <dgm:prSet/>
      <dgm:spPr/>
      <dgm:t>
        <a:bodyPr/>
        <a:lstStyle/>
        <a:p>
          <a:endParaRPr lang="en-NZ"/>
        </a:p>
      </dgm:t>
    </dgm:pt>
    <dgm:pt modelId="{DAC1FD42-A54F-48CE-B103-60FA61BD1C6D}" type="sibTrans" cxnId="{C0CE1AE4-3B61-4329-9968-63F7496AC908}">
      <dgm:prSet/>
      <dgm:spPr/>
      <dgm:t>
        <a:bodyPr/>
        <a:lstStyle/>
        <a:p>
          <a:endParaRPr lang="en-NZ"/>
        </a:p>
      </dgm:t>
    </dgm:pt>
    <dgm:pt modelId="{824B6730-CC55-43D9-ADB8-E4E3542E80D6}">
      <dgm:prSet/>
      <dgm:spPr/>
      <dgm:t>
        <a:bodyPr/>
        <a:lstStyle/>
        <a:p>
          <a:r>
            <a:rPr lang="en-NZ" dirty="0" smtClean="0"/>
            <a:t>Not six legs</a:t>
          </a:r>
          <a:endParaRPr lang="en-NZ" dirty="0"/>
        </a:p>
      </dgm:t>
    </dgm:pt>
    <dgm:pt modelId="{2101B7E0-C74F-4C30-80AD-307B8A935338}" type="parTrans" cxnId="{44F41490-6933-4C6F-B29B-61FC3C14B97D}">
      <dgm:prSet/>
      <dgm:spPr/>
      <dgm:t>
        <a:bodyPr/>
        <a:lstStyle/>
        <a:p>
          <a:endParaRPr lang="en-NZ"/>
        </a:p>
      </dgm:t>
    </dgm:pt>
    <dgm:pt modelId="{A144850D-5AAF-4868-A6CD-FFE0DBE90665}" type="sibTrans" cxnId="{44F41490-6933-4C6F-B29B-61FC3C14B97D}">
      <dgm:prSet/>
      <dgm:spPr/>
      <dgm:t>
        <a:bodyPr/>
        <a:lstStyle/>
        <a:p>
          <a:endParaRPr lang="en-NZ"/>
        </a:p>
      </dgm:t>
    </dgm:pt>
    <dgm:pt modelId="{9BB93FC7-6899-4592-9181-8AA358CE528F}" type="pres">
      <dgm:prSet presAssocID="{7EDADF5F-AB8C-4249-805B-87F82E10A6C8}" presName="hierChild1" presStyleCnt="0">
        <dgm:presLayoutVars>
          <dgm:chPref val="1"/>
          <dgm:dir/>
          <dgm:animOne val="branch"/>
          <dgm:animLvl val="lvl"/>
          <dgm:resizeHandles/>
        </dgm:presLayoutVars>
      </dgm:prSet>
      <dgm:spPr/>
      <dgm:t>
        <a:bodyPr/>
        <a:lstStyle/>
        <a:p>
          <a:endParaRPr lang="en-NZ"/>
        </a:p>
      </dgm:t>
    </dgm:pt>
    <dgm:pt modelId="{482CFD43-6C94-4CD7-9942-38B5344CF0E4}" type="pres">
      <dgm:prSet presAssocID="{52EE7AD6-5942-4563-92D9-EC5DC9217F1D}" presName="hierRoot1" presStyleCnt="0"/>
      <dgm:spPr/>
    </dgm:pt>
    <dgm:pt modelId="{501BF1D2-6E05-4DC9-BAFA-7C5DDBFE5F33}" type="pres">
      <dgm:prSet presAssocID="{52EE7AD6-5942-4563-92D9-EC5DC9217F1D}" presName="composite" presStyleCnt="0"/>
      <dgm:spPr/>
    </dgm:pt>
    <dgm:pt modelId="{0CF80232-327C-4171-AF30-3E1B125DA252}" type="pres">
      <dgm:prSet presAssocID="{52EE7AD6-5942-4563-92D9-EC5DC9217F1D}" presName="background" presStyleLbl="node0" presStyleIdx="0" presStyleCnt="1"/>
      <dgm:spPr/>
    </dgm:pt>
    <dgm:pt modelId="{2B8F777E-01ED-432E-98F6-4210726A10A8}" type="pres">
      <dgm:prSet presAssocID="{52EE7AD6-5942-4563-92D9-EC5DC9217F1D}" presName="text" presStyleLbl="fgAcc0" presStyleIdx="0" presStyleCnt="1" custScaleX="200877" custScaleY="124401" custLinFactNeighborX="1274" custLinFactNeighborY="-8843">
        <dgm:presLayoutVars>
          <dgm:chPref val="3"/>
        </dgm:presLayoutVars>
      </dgm:prSet>
      <dgm:spPr/>
      <dgm:t>
        <a:bodyPr/>
        <a:lstStyle/>
        <a:p>
          <a:endParaRPr lang="en-NZ"/>
        </a:p>
      </dgm:t>
    </dgm:pt>
    <dgm:pt modelId="{DE458C1D-2F57-4A9D-9B15-B765EB351F9F}" type="pres">
      <dgm:prSet presAssocID="{52EE7AD6-5942-4563-92D9-EC5DC9217F1D}" presName="hierChild2" presStyleCnt="0"/>
      <dgm:spPr/>
    </dgm:pt>
    <dgm:pt modelId="{5A4D6223-3C33-41E1-A8AE-448B2E2204B8}" type="pres">
      <dgm:prSet presAssocID="{3D1FC06D-7DB5-4A9E-90C6-B90195E5507C}" presName="Name10" presStyleLbl="parChTrans1D2" presStyleIdx="0" presStyleCnt="2"/>
      <dgm:spPr/>
      <dgm:t>
        <a:bodyPr/>
        <a:lstStyle/>
        <a:p>
          <a:endParaRPr lang="en-NZ"/>
        </a:p>
      </dgm:t>
    </dgm:pt>
    <dgm:pt modelId="{187E6537-9373-4F38-A0F6-46DF482EBFAF}" type="pres">
      <dgm:prSet presAssocID="{90C2537C-74ED-4E18-88F3-F34BA24936F0}" presName="hierRoot2" presStyleCnt="0"/>
      <dgm:spPr/>
    </dgm:pt>
    <dgm:pt modelId="{C513D82F-D3D0-4371-BE2B-19227CF72458}" type="pres">
      <dgm:prSet presAssocID="{90C2537C-74ED-4E18-88F3-F34BA24936F0}" presName="composite2" presStyleCnt="0"/>
      <dgm:spPr/>
    </dgm:pt>
    <dgm:pt modelId="{3EBDBFF6-4AC4-4C76-866A-A2CC142FD3C2}" type="pres">
      <dgm:prSet presAssocID="{90C2537C-74ED-4E18-88F3-F34BA24936F0}" presName="background2" presStyleLbl="node2" presStyleIdx="0" presStyleCnt="2"/>
      <dgm:spPr/>
    </dgm:pt>
    <dgm:pt modelId="{A1AB5398-6E41-4B56-A49F-827866EC5817}" type="pres">
      <dgm:prSet presAssocID="{90C2537C-74ED-4E18-88F3-F34BA24936F0}" presName="text2" presStyleLbl="fgAcc2" presStyleIdx="0" presStyleCnt="2" custScaleY="72489">
        <dgm:presLayoutVars>
          <dgm:chPref val="3"/>
        </dgm:presLayoutVars>
      </dgm:prSet>
      <dgm:spPr/>
      <dgm:t>
        <a:bodyPr/>
        <a:lstStyle/>
        <a:p>
          <a:endParaRPr lang="en-NZ"/>
        </a:p>
      </dgm:t>
    </dgm:pt>
    <dgm:pt modelId="{6B1F8C8A-BD36-4EED-AD43-5654F6BC69B6}" type="pres">
      <dgm:prSet presAssocID="{90C2537C-74ED-4E18-88F3-F34BA24936F0}" presName="hierChild3" presStyleCnt="0"/>
      <dgm:spPr/>
    </dgm:pt>
    <dgm:pt modelId="{04B1FE42-B5FA-4152-B0AB-776362B582D0}" type="pres">
      <dgm:prSet presAssocID="{804812BF-4A27-4BA3-8561-441F26939E73}" presName="Name17" presStyleLbl="parChTrans1D3" presStyleIdx="0" presStyleCnt="4"/>
      <dgm:spPr/>
      <dgm:t>
        <a:bodyPr/>
        <a:lstStyle/>
        <a:p>
          <a:endParaRPr lang="en-NZ"/>
        </a:p>
      </dgm:t>
    </dgm:pt>
    <dgm:pt modelId="{AE8B776F-2418-43FB-8DCC-21CC50712C83}" type="pres">
      <dgm:prSet presAssocID="{74E6E2C2-129A-434B-AFDD-628AA50ED661}" presName="hierRoot3" presStyleCnt="0"/>
      <dgm:spPr/>
    </dgm:pt>
    <dgm:pt modelId="{80EB1A54-01E3-4F5D-8E6B-12C103F44C12}" type="pres">
      <dgm:prSet presAssocID="{74E6E2C2-129A-434B-AFDD-628AA50ED661}" presName="composite3" presStyleCnt="0"/>
      <dgm:spPr/>
    </dgm:pt>
    <dgm:pt modelId="{0998FD44-852A-4123-AF95-416AB108DBE2}" type="pres">
      <dgm:prSet presAssocID="{74E6E2C2-129A-434B-AFDD-628AA50ED661}" presName="background3" presStyleLbl="node3" presStyleIdx="0" presStyleCnt="4"/>
      <dgm:spPr/>
    </dgm:pt>
    <dgm:pt modelId="{03FC598A-35AE-4315-AC16-D255D39D66C4}" type="pres">
      <dgm:prSet presAssocID="{74E6E2C2-129A-434B-AFDD-628AA50ED661}" presName="text3" presStyleLbl="fgAcc3" presStyleIdx="0" presStyleCnt="4" custScaleY="66518">
        <dgm:presLayoutVars>
          <dgm:chPref val="3"/>
        </dgm:presLayoutVars>
      </dgm:prSet>
      <dgm:spPr/>
      <dgm:t>
        <a:bodyPr/>
        <a:lstStyle/>
        <a:p>
          <a:endParaRPr lang="en-NZ"/>
        </a:p>
      </dgm:t>
    </dgm:pt>
    <dgm:pt modelId="{B71282B5-DA2B-4720-A1CE-35BF6881074B}" type="pres">
      <dgm:prSet presAssocID="{74E6E2C2-129A-434B-AFDD-628AA50ED661}" presName="hierChild4" presStyleCnt="0"/>
      <dgm:spPr/>
    </dgm:pt>
    <dgm:pt modelId="{39D0FCF7-505A-4C27-8406-9838F69649F2}" type="pres">
      <dgm:prSet presAssocID="{CC5C8C10-E4CE-4B7E-AEE7-3EE1E5AA7F34}" presName="Name17" presStyleLbl="parChTrans1D3" presStyleIdx="1" presStyleCnt="4"/>
      <dgm:spPr/>
      <dgm:t>
        <a:bodyPr/>
        <a:lstStyle/>
        <a:p>
          <a:endParaRPr lang="en-NZ"/>
        </a:p>
      </dgm:t>
    </dgm:pt>
    <dgm:pt modelId="{998FC23C-6E0F-4DDF-8591-8FC12A75B51B}" type="pres">
      <dgm:prSet presAssocID="{3ADAAFDB-D8DC-41F7-8D80-FB7ACB455148}" presName="hierRoot3" presStyleCnt="0"/>
      <dgm:spPr/>
    </dgm:pt>
    <dgm:pt modelId="{B717CD1E-173B-4E26-A3E2-A7D421872C2F}" type="pres">
      <dgm:prSet presAssocID="{3ADAAFDB-D8DC-41F7-8D80-FB7ACB455148}" presName="composite3" presStyleCnt="0"/>
      <dgm:spPr/>
    </dgm:pt>
    <dgm:pt modelId="{B5E8C3E6-27E8-46BA-B380-14886C4A4186}" type="pres">
      <dgm:prSet presAssocID="{3ADAAFDB-D8DC-41F7-8D80-FB7ACB455148}" presName="background3" presStyleLbl="node3" presStyleIdx="1" presStyleCnt="4"/>
      <dgm:spPr/>
    </dgm:pt>
    <dgm:pt modelId="{D62907C7-528B-44FF-BAB5-9095E30DB870}" type="pres">
      <dgm:prSet presAssocID="{3ADAAFDB-D8DC-41F7-8D80-FB7ACB455148}" presName="text3" presStyleLbl="fgAcc3" presStyleIdx="1" presStyleCnt="4" custScaleY="66518">
        <dgm:presLayoutVars>
          <dgm:chPref val="3"/>
        </dgm:presLayoutVars>
      </dgm:prSet>
      <dgm:spPr/>
      <dgm:t>
        <a:bodyPr/>
        <a:lstStyle/>
        <a:p>
          <a:endParaRPr lang="en-NZ"/>
        </a:p>
      </dgm:t>
    </dgm:pt>
    <dgm:pt modelId="{A936A319-A928-42EF-BA16-951A4EC637A1}" type="pres">
      <dgm:prSet presAssocID="{3ADAAFDB-D8DC-41F7-8D80-FB7ACB455148}" presName="hierChild4" presStyleCnt="0"/>
      <dgm:spPr/>
    </dgm:pt>
    <dgm:pt modelId="{C8237489-F0FA-46EB-858E-B886BC0D728B}" type="pres">
      <dgm:prSet presAssocID="{D871ED90-F6F4-4E0D-9A01-FF5B3F3D2D0B}" presName="Name10" presStyleLbl="parChTrans1D2" presStyleIdx="1" presStyleCnt="2"/>
      <dgm:spPr/>
      <dgm:t>
        <a:bodyPr/>
        <a:lstStyle/>
        <a:p>
          <a:endParaRPr lang="en-NZ"/>
        </a:p>
      </dgm:t>
    </dgm:pt>
    <dgm:pt modelId="{DD6CCEA3-FE60-4884-BE0E-6426674547E2}" type="pres">
      <dgm:prSet presAssocID="{C87A86EE-4A9E-4E09-A3C6-27643EA0A077}" presName="hierRoot2" presStyleCnt="0"/>
      <dgm:spPr/>
    </dgm:pt>
    <dgm:pt modelId="{254A0B75-F48C-430E-ABF7-2484F91A51B4}" type="pres">
      <dgm:prSet presAssocID="{C87A86EE-4A9E-4E09-A3C6-27643EA0A077}" presName="composite2" presStyleCnt="0"/>
      <dgm:spPr/>
    </dgm:pt>
    <dgm:pt modelId="{4B4F8E18-C2DC-4CA9-9F5B-82A37367C8ED}" type="pres">
      <dgm:prSet presAssocID="{C87A86EE-4A9E-4E09-A3C6-27643EA0A077}" presName="background2" presStyleLbl="node2" presStyleIdx="1" presStyleCnt="2"/>
      <dgm:spPr/>
    </dgm:pt>
    <dgm:pt modelId="{71BEDF3E-0C09-4EF5-9047-CEEEFBB569F9}" type="pres">
      <dgm:prSet presAssocID="{C87A86EE-4A9E-4E09-A3C6-27643EA0A077}" presName="text2" presStyleLbl="fgAcc2" presStyleIdx="1" presStyleCnt="2" custScaleY="72489">
        <dgm:presLayoutVars>
          <dgm:chPref val="3"/>
        </dgm:presLayoutVars>
      </dgm:prSet>
      <dgm:spPr/>
      <dgm:t>
        <a:bodyPr/>
        <a:lstStyle/>
        <a:p>
          <a:endParaRPr lang="en-NZ"/>
        </a:p>
      </dgm:t>
    </dgm:pt>
    <dgm:pt modelId="{04C659ED-2859-4DC0-BD74-E06945744A1C}" type="pres">
      <dgm:prSet presAssocID="{C87A86EE-4A9E-4E09-A3C6-27643EA0A077}" presName="hierChild3" presStyleCnt="0"/>
      <dgm:spPr/>
    </dgm:pt>
    <dgm:pt modelId="{71A44E24-E953-4B60-A16E-B8FDF3294948}" type="pres">
      <dgm:prSet presAssocID="{2BB37E36-FBDE-44E1-A1C2-F7317F2CC2DD}" presName="Name17" presStyleLbl="parChTrans1D3" presStyleIdx="2" presStyleCnt="4"/>
      <dgm:spPr/>
      <dgm:t>
        <a:bodyPr/>
        <a:lstStyle/>
        <a:p>
          <a:endParaRPr lang="en-NZ"/>
        </a:p>
      </dgm:t>
    </dgm:pt>
    <dgm:pt modelId="{DD717680-99F1-4B9F-87BA-88A16B0A65FB}" type="pres">
      <dgm:prSet presAssocID="{48E1E1EB-C750-457B-A793-8E2AFF93AEF6}" presName="hierRoot3" presStyleCnt="0"/>
      <dgm:spPr/>
    </dgm:pt>
    <dgm:pt modelId="{4B57D9AD-0EB0-40D5-A0A2-F5F6E8DB783E}" type="pres">
      <dgm:prSet presAssocID="{48E1E1EB-C750-457B-A793-8E2AFF93AEF6}" presName="composite3" presStyleCnt="0"/>
      <dgm:spPr/>
    </dgm:pt>
    <dgm:pt modelId="{F8517CA1-3292-416F-B1CF-89547148873B}" type="pres">
      <dgm:prSet presAssocID="{48E1E1EB-C750-457B-A793-8E2AFF93AEF6}" presName="background3" presStyleLbl="node3" presStyleIdx="2" presStyleCnt="4"/>
      <dgm:spPr/>
    </dgm:pt>
    <dgm:pt modelId="{DC8676B2-A461-4B12-A097-B545B5678CBB}" type="pres">
      <dgm:prSet presAssocID="{48E1E1EB-C750-457B-A793-8E2AFF93AEF6}" presName="text3" presStyleLbl="fgAcc3" presStyleIdx="2" presStyleCnt="4" custScaleY="66518">
        <dgm:presLayoutVars>
          <dgm:chPref val="3"/>
        </dgm:presLayoutVars>
      </dgm:prSet>
      <dgm:spPr/>
      <dgm:t>
        <a:bodyPr/>
        <a:lstStyle/>
        <a:p>
          <a:endParaRPr lang="en-NZ"/>
        </a:p>
      </dgm:t>
    </dgm:pt>
    <dgm:pt modelId="{885600DB-51FA-4606-9ECD-44D90C3209FB}" type="pres">
      <dgm:prSet presAssocID="{48E1E1EB-C750-457B-A793-8E2AFF93AEF6}" presName="hierChild4" presStyleCnt="0"/>
      <dgm:spPr/>
    </dgm:pt>
    <dgm:pt modelId="{1115C038-16A7-4157-A64C-39829555E63A}" type="pres">
      <dgm:prSet presAssocID="{2101B7E0-C74F-4C30-80AD-307B8A935338}" presName="Name17" presStyleLbl="parChTrans1D3" presStyleIdx="3" presStyleCnt="4"/>
      <dgm:spPr/>
      <dgm:t>
        <a:bodyPr/>
        <a:lstStyle/>
        <a:p>
          <a:endParaRPr lang="en-NZ"/>
        </a:p>
      </dgm:t>
    </dgm:pt>
    <dgm:pt modelId="{28A71EBC-9808-4ECC-B966-5293A88AE74A}" type="pres">
      <dgm:prSet presAssocID="{824B6730-CC55-43D9-ADB8-E4E3542E80D6}" presName="hierRoot3" presStyleCnt="0"/>
      <dgm:spPr/>
    </dgm:pt>
    <dgm:pt modelId="{8F3A1E0A-1ED4-4C2F-BC5A-115D0FD79CE1}" type="pres">
      <dgm:prSet presAssocID="{824B6730-CC55-43D9-ADB8-E4E3542E80D6}" presName="composite3" presStyleCnt="0"/>
      <dgm:spPr/>
    </dgm:pt>
    <dgm:pt modelId="{747B462A-BD9A-4733-9286-49F6441DF65E}" type="pres">
      <dgm:prSet presAssocID="{824B6730-CC55-43D9-ADB8-E4E3542E80D6}" presName="background3" presStyleLbl="node3" presStyleIdx="3" presStyleCnt="4"/>
      <dgm:spPr/>
    </dgm:pt>
    <dgm:pt modelId="{5F171DCC-6F39-4366-A90C-B3CAA4517C1C}" type="pres">
      <dgm:prSet presAssocID="{824B6730-CC55-43D9-ADB8-E4E3542E80D6}" presName="text3" presStyleLbl="fgAcc3" presStyleIdx="3" presStyleCnt="4" custScaleY="66518">
        <dgm:presLayoutVars>
          <dgm:chPref val="3"/>
        </dgm:presLayoutVars>
      </dgm:prSet>
      <dgm:spPr/>
      <dgm:t>
        <a:bodyPr/>
        <a:lstStyle/>
        <a:p>
          <a:endParaRPr lang="en-NZ"/>
        </a:p>
      </dgm:t>
    </dgm:pt>
    <dgm:pt modelId="{A40AEA38-8D26-4C7F-A780-1F7FD2FD2E9B}" type="pres">
      <dgm:prSet presAssocID="{824B6730-CC55-43D9-ADB8-E4E3542E80D6}" presName="hierChild4" presStyleCnt="0"/>
      <dgm:spPr/>
    </dgm:pt>
  </dgm:ptLst>
  <dgm:cxnLst>
    <dgm:cxn modelId="{44F41490-6933-4C6F-B29B-61FC3C14B97D}" srcId="{C87A86EE-4A9E-4E09-A3C6-27643EA0A077}" destId="{824B6730-CC55-43D9-ADB8-E4E3542E80D6}" srcOrd="1" destOrd="0" parTransId="{2101B7E0-C74F-4C30-80AD-307B8A935338}" sibTransId="{A144850D-5AAF-4868-A6CD-FFE0DBE90665}"/>
    <dgm:cxn modelId="{4F7E0598-3CDF-4DA9-96F1-CEE54D8626F5}" type="presOf" srcId="{48E1E1EB-C750-457B-A793-8E2AFF93AEF6}" destId="{DC8676B2-A461-4B12-A097-B545B5678CBB}" srcOrd="0" destOrd="0" presId="urn:microsoft.com/office/officeart/2005/8/layout/hierarchy1"/>
    <dgm:cxn modelId="{1CB3A4A5-6C4A-4D56-81E5-C15A96C90F61}" srcId="{52EE7AD6-5942-4563-92D9-EC5DC9217F1D}" destId="{C87A86EE-4A9E-4E09-A3C6-27643EA0A077}" srcOrd="1" destOrd="0" parTransId="{D871ED90-F6F4-4E0D-9A01-FF5B3F3D2D0B}" sibTransId="{76103EDE-B1C0-4AB5-840D-344CF243D1B9}"/>
    <dgm:cxn modelId="{A9A05B0D-F9AB-4362-90FD-F74B01DA5617}" srcId="{7EDADF5F-AB8C-4249-805B-87F82E10A6C8}" destId="{52EE7AD6-5942-4563-92D9-EC5DC9217F1D}" srcOrd="0" destOrd="0" parTransId="{09981C7B-406B-4D7E-A7A9-598685F7950E}" sibTransId="{9CD147B8-2971-4209-9A0F-B6A634882B16}"/>
    <dgm:cxn modelId="{08B9C44D-41CB-4327-A77B-C7FD8798D8F0}" type="presOf" srcId="{CC5C8C10-E4CE-4B7E-AEE7-3EE1E5AA7F34}" destId="{39D0FCF7-505A-4C27-8406-9838F69649F2}" srcOrd="0" destOrd="0" presId="urn:microsoft.com/office/officeart/2005/8/layout/hierarchy1"/>
    <dgm:cxn modelId="{ED23CCFD-D38F-492A-AC68-01848CBBD585}" srcId="{52EE7AD6-5942-4563-92D9-EC5DC9217F1D}" destId="{90C2537C-74ED-4E18-88F3-F34BA24936F0}" srcOrd="0" destOrd="0" parTransId="{3D1FC06D-7DB5-4A9E-90C6-B90195E5507C}" sibTransId="{C3759600-0BA9-4218-9B1F-BC07F1E2C20F}"/>
    <dgm:cxn modelId="{FB45DD65-7E08-4151-B05A-E0036A666972}" type="presOf" srcId="{90C2537C-74ED-4E18-88F3-F34BA24936F0}" destId="{A1AB5398-6E41-4B56-A49F-827866EC5817}" srcOrd="0" destOrd="0" presId="urn:microsoft.com/office/officeart/2005/8/layout/hierarchy1"/>
    <dgm:cxn modelId="{473BEF00-B090-45B2-98CB-B399C008252C}" type="presOf" srcId="{824B6730-CC55-43D9-ADB8-E4E3542E80D6}" destId="{5F171DCC-6F39-4366-A90C-B3CAA4517C1C}" srcOrd="0" destOrd="0" presId="urn:microsoft.com/office/officeart/2005/8/layout/hierarchy1"/>
    <dgm:cxn modelId="{4704B712-8E9F-4A4B-A334-16CB787032C4}" type="presOf" srcId="{74E6E2C2-129A-434B-AFDD-628AA50ED661}" destId="{03FC598A-35AE-4315-AC16-D255D39D66C4}" srcOrd="0" destOrd="0" presId="urn:microsoft.com/office/officeart/2005/8/layout/hierarchy1"/>
    <dgm:cxn modelId="{D568197A-B4CA-4327-85B6-266C4268CD03}" type="presOf" srcId="{52EE7AD6-5942-4563-92D9-EC5DC9217F1D}" destId="{2B8F777E-01ED-432E-98F6-4210726A10A8}" srcOrd="0" destOrd="0" presId="urn:microsoft.com/office/officeart/2005/8/layout/hierarchy1"/>
    <dgm:cxn modelId="{19C21F3F-0BB0-4675-B710-A7A0BB034307}" type="presOf" srcId="{2BB37E36-FBDE-44E1-A1C2-F7317F2CC2DD}" destId="{71A44E24-E953-4B60-A16E-B8FDF3294948}" srcOrd="0" destOrd="0" presId="urn:microsoft.com/office/officeart/2005/8/layout/hierarchy1"/>
    <dgm:cxn modelId="{44CCE32D-B7B9-4290-A31B-8E6ED551105F}" type="presOf" srcId="{D871ED90-F6F4-4E0D-9A01-FF5B3F3D2D0B}" destId="{C8237489-F0FA-46EB-858E-B886BC0D728B}" srcOrd="0" destOrd="0" presId="urn:microsoft.com/office/officeart/2005/8/layout/hierarchy1"/>
    <dgm:cxn modelId="{A8C93074-E625-4600-96E8-566C2D660C21}" type="presOf" srcId="{3ADAAFDB-D8DC-41F7-8D80-FB7ACB455148}" destId="{D62907C7-528B-44FF-BAB5-9095E30DB870}" srcOrd="0" destOrd="0" presId="urn:microsoft.com/office/officeart/2005/8/layout/hierarchy1"/>
    <dgm:cxn modelId="{C0CE1AE4-3B61-4329-9968-63F7496AC908}" srcId="{C87A86EE-4A9E-4E09-A3C6-27643EA0A077}" destId="{48E1E1EB-C750-457B-A793-8E2AFF93AEF6}" srcOrd="0" destOrd="0" parTransId="{2BB37E36-FBDE-44E1-A1C2-F7317F2CC2DD}" sibTransId="{DAC1FD42-A54F-48CE-B103-60FA61BD1C6D}"/>
    <dgm:cxn modelId="{6EB606F2-DFA9-4A42-886B-5575A56E416A}" type="presOf" srcId="{7EDADF5F-AB8C-4249-805B-87F82E10A6C8}" destId="{9BB93FC7-6899-4592-9181-8AA358CE528F}" srcOrd="0" destOrd="0" presId="urn:microsoft.com/office/officeart/2005/8/layout/hierarchy1"/>
    <dgm:cxn modelId="{18653C1F-2D70-4C10-83BE-028F68613C19}" type="presOf" srcId="{3D1FC06D-7DB5-4A9E-90C6-B90195E5507C}" destId="{5A4D6223-3C33-41E1-A8AE-448B2E2204B8}" srcOrd="0" destOrd="0" presId="urn:microsoft.com/office/officeart/2005/8/layout/hierarchy1"/>
    <dgm:cxn modelId="{8C8A2599-1F28-4FAB-BD81-503F03AD4AE4}" type="presOf" srcId="{C87A86EE-4A9E-4E09-A3C6-27643EA0A077}" destId="{71BEDF3E-0C09-4EF5-9047-CEEEFBB569F9}" srcOrd="0" destOrd="0" presId="urn:microsoft.com/office/officeart/2005/8/layout/hierarchy1"/>
    <dgm:cxn modelId="{75400D2D-BD09-4712-AF75-C3BFD232CB2A}" srcId="{90C2537C-74ED-4E18-88F3-F34BA24936F0}" destId="{74E6E2C2-129A-434B-AFDD-628AA50ED661}" srcOrd="0" destOrd="0" parTransId="{804812BF-4A27-4BA3-8561-441F26939E73}" sibTransId="{F95B2B53-AA28-4E54-9FBF-07B009EEF752}"/>
    <dgm:cxn modelId="{0AB7E5E6-44B3-4F9D-A434-F7D194E9A191}" srcId="{90C2537C-74ED-4E18-88F3-F34BA24936F0}" destId="{3ADAAFDB-D8DC-41F7-8D80-FB7ACB455148}" srcOrd="1" destOrd="0" parTransId="{CC5C8C10-E4CE-4B7E-AEE7-3EE1E5AA7F34}" sibTransId="{E551F8CD-FABC-4C86-A848-1F0868492F1D}"/>
    <dgm:cxn modelId="{B80F112C-AB6C-4792-828B-CEEEA34C038D}" type="presOf" srcId="{804812BF-4A27-4BA3-8561-441F26939E73}" destId="{04B1FE42-B5FA-4152-B0AB-776362B582D0}" srcOrd="0" destOrd="0" presId="urn:microsoft.com/office/officeart/2005/8/layout/hierarchy1"/>
    <dgm:cxn modelId="{D7101584-0BEA-4CA4-84AD-5D6ECC610E13}" type="presOf" srcId="{2101B7E0-C74F-4C30-80AD-307B8A935338}" destId="{1115C038-16A7-4157-A64C-39829555E63A}" srcOrd="0" destOrd="0" presId="urn:microsoft.com/office/officeart/2005/8/layout/hierarchy1"/>
    <dgm:cxn modelId="{220A21B5-08FC-4B5E-8EAB-5A3EAFAFC041}" type="presParOf" srcId="{9BB93FC7-6899-4592-9181-8AA358CE528F}" destId="{482CFD43-6C94-4CD7-9942-38B5344CF0E4}" srcOrd="0" destOrd="0" presId="urn:microsoft.com/office/officeart/2005/8/layout/hierarchy1"/>
    <dgm:cxn modelId="{02751CFC-FEF2-4E47-810B-A160727FF983}" type="presParOf" srcId="{482CFD43-6C94-4CD7-9942-38B5344CF0E4}" destId="{501BF1D2-6E05-4DC9-BAFA-7C5DDBFE5F33}" srcOrd="0" destOrd="0" presId="urn:microsoft.com/office/officeart/2005/8/layout/hierarchy1"/>
    <dgm:cxn modelId="{CEA4DA99-3473-41A6-A010-3FD7E2EF8E89}" type="presParOf" srcId="{501BF1D2-6E05-4DC9-BAFA-7C5DDBFE5F33}" destId="{0CF80232-327C-4171-AF30-3E1B125DA252}" srcOrd="0" destOrd="0" presId="urn:microsoft.com/office/officeart/2005/8/layout/hierarchy1"/>
    <dgm:cxn modelId="{9EB2BA25-338F-4137-A1AA-7A66583E8420}" type="presParOf" srcId="{501BF1D2-6E05-4DC9-BAFA-7C5DDBFE5F33}" destId="{2B8F777E-01ED-432E-98F6-4210726A10A8}" srcOrd="1" destOrd="0" presId="urn:microsoft.com/office/officeart/2005/8/layout/hierarchy1"/>
    <dgm:cxn modelId="{BAEA5F1D-4A56-4747-A746-727C3E0E3E9B}" type="presParOf" srcId="{482CFD43-6C94-4CD7-9942-38B5344CF0E4}" destId="{DE458C1D-2F57-4A9D-9B15-B765EB351F9F}" srcOrd="1" destOrd="0" presId="urn:microsoft.com/office/officeart/2005/8/layout/hierarchy1"/>
    <dgm:cxn modelId="{A2289775-8547-49D5-9A70-7E908AD91A8F}" type="presParOf" srcId="{DE458C1D-2F57-4A9D-9B15-B765EB351F9F}" destId="{5A4D6223-3C33-41E1-A8AE-448B2E2204B8}" srcOrd="0" destOrd="0" presId="urn:microsoft.com/office/officeart/2005/8/layout/hierarchy1"/>
    <dgm:cxn modelId="{7A0AA8FF-6001-49CD-B176-6524DA87FC2E}" type="presParOf" srcId="{DE458C1D-2F57-4A9D-9B15-B765EB351F9F}" destId="{187E6537-9373-4F38-A0F6-46DF482EBFAF}" srcOrd="1" destOrd="0" presId="urn:microsoft.com/office/officeart/2005/8/layout/hierarchy1"/>
    <dgm:cxn modelId="{DB830E4B-E090-4C9D-BAEA-2CCE2A9797A8}" type="presParOf" srcId="{187E6537-9373-4F38-A0F6-46DF482EBFAF}" destId="{C513D82F-D3D0-4371-BE2B-19227CF72458}" srcOrd="0" destOrd="0" presId="urn:microsoft.com/office/officeart/2005/8/layout/hierarchy1"/>
    <dgm:cxn modelId="{1FD5BCAF-E2BB-4164-A6C1-FF0C3117F5B1}" type="presParOf" srcId="{C513D82F-D3D0-4371-BE2B-19227CF72458}" destId="{3EBDBFF6-4AC4-4C76-866A-A2CC142FD3C2}" srcOrd="0" destOrd="0" presId="urn:microsoft.com/office/officeart/2005/8/layout/hierarchy1"/>
    <dgm:cxn modelId="{EC7174C0-4FFF-464F-94DD-6546C57A8B34}" type="presParOf" srcId="{C513D82F-D3D0-4371-BE2B-19227CF72458}" destId="{A1AB5398-6E41-4B56-A49F-827866EC5817}" srcOrd="1" destOrd="0" presId="urn:microsoft.com/office/officeart/2005/8/layout/hierarchy1"/>
    <dgm:cxn modelId="{B5E55758-9768-4EE3-9DC6-905306CF0EB1}" type="presParOf" srcId="{187E6537-9373-4F38-A0F6-46DF482EBFAF}" destId="{6B1F8C8A-BD36-4EED-AD43-5654F6BC69B6}" srcOrd="1" destOrd="0" presId="urn:microsoft.com/office/officeart/2005/8/layout/hierarchy1"/>
    <dgm:cxn modelId="{83BEC311-25F2-46DF-ABB0-11A5C82F93CF}" type="presParOf" srcId="{6B1F8C8A-BD36-4EED-AD43-5654F6BC69B6}" destId="{04B1FE42-B5FA-4152-B0AB-776362B582D0}" srcOrd="0" destOrd="0" presId="urn:microsoft.com/office/officeart/2005/8/layout/hierarchy1"/>
    <dgm:cxn modelId="{B08F2486-E090-426B-9062-3F0ADE9CBB7F}" type="presParOf" srcId="{6B1F8C8A-BD36-4EED-AD43-5654F6BC69B6}" destId="{AE8B776F-2418-43FB-8DCC-21CC50712C83}" srcOrd="1" destOrd="0" presId="urn:microsoft.com/office/officeart/2005/8/layout/hierarchy1"/>
    <dgm:cxn modelId="{6E966DA6-3BDF-4C96-832C-B582B9976C59}" type="presParOf" srcId="{AE8B776F-2418-43FB-8DCC-21CC50712C83}" destId="{80EB1A54-01E3-4F5D-8E6B-12C103F44C12}" srcOrd="0" destOrd="0" presId="urn:microsoft.com/office/officeart/2005/8/layout/hierarchy1"/>
    <dgm:cxn modelId="{AD11FD7C-ACAB-4454-8BCC-917362C49E0A}" type="presParOf" srcId="{80EB1A54-01E3-4F5D-8E6B-12C103F44C12}" destId="{0998FD44-852A-4123-AF95-416AB108DBE2}" srcOrd="0" destOrd="0" presId="urn:microsoft.com/office/officeart/2005/8/layout/hierarchy1"/>
    <dgm:cxn modelId="{6EF907C7-3D70-4943-985E-E4A351BBD9B7}" type="presParOf" srcId="{80EB1A54-01E3-4F5D-8E6B-12C103F44C12}" destId="{03FC598A-35AE-4315-AC16-D255D39D66C4}" srcOrd="1" destOrd="0" presId="urn:microsoft.com/office/officeart/2005/8/layout/hierarchy1"/>
    <dgm:cxn modelId="{4831D871-7F14-448C-B4CF-0994EFDA083F}" type="presParOf" srcId="{AE8B776F-2418-43FB-8DCC-21CC50712C83}" destId="{B71282B5-DA2B-4720-A1CE-35BF6881074B}" srcOrd="1" destOrd="0" presId="urn:microsoft.com/office/officeart/2005/8/layout/hierarchy1"/>
    <dgm:cxn modelId="{CD9CBF83-08C0-41CD-9EE5-2B74964E01FF}" type="presParOf" srcId="{6B1F8C8A-BD36-4EED-AD43-5654F6BC69B6}" destId="{39D0FCF7-505A-4C27-8406-9838F69649F2}" srcOrd="2" destOrd="0" presId="urn:microsoft.com/office/officeart/2005/8/layout/hierarchy1"/>
    <dgm:cxn modelId="{AB0903C9-343B-410B-A645-B188ABDEB820}" type="presParOf" srcId="{6B1F8C8A-BD36-4EED-AD43-5654F6BC69B6}" destId="{998FC23C-6E0F-4DDF-8591-8FC12A75B51B}" srcOrd="3" destOrd="0" presId="urn:microsoft.com/office/officeart/2005/8/layout/hierarchy1"/>
    <dgm:cxn modelId="{3CA6D39E-94B7-4DF5-A9D6-A3D93C51FEEE}" type="presParOf" srcId="{998FC23C-6E0F-4DDF-8591-8FC12A75B51B}" destId="{B717CD1E-173B-4E26-A3E2-A7D421872C2F}" srcOrd="0" destOrd="0" presId="urn:microsoft.com/office/officeart/2005/8/layout/hierarchy1"/>
    <dgm:cxn modelId="{D6B0D290-DEBA-4375-8EDF-56C9F9333808}" type="presParOf" srcId="{B717CD1E-173B-4E26-A3E2-A7D421872C2F}" destId="{B5E8C3E6-27E8-46BA-B380-14886C4A4186}" srcOrd="0" destOrd="0" presId="urn:microsoft.com/office/officeart/2005/8/layout/hierarchy1"/>
    <dgm:cxn modelId="{9123FBCC-800F-4779-A84C-1593194FB9C3}" type="presParOf" srcId="{B717CD1E-173B-4E26-A3E2-A7D421872C2F}" destId="{D62907C7-528B-44FF-BAB5-9095E30DB870}" srcOrd="1" destOrd="0" presId="urn:microsoft.com/office/officeart/2005/8/layout/hierarchy1"/>
    <dgm:cxn modelId="{DEAEE3B2-660D-4898-875A-53BD1390BAA2}" type="presParOf" srcId="{998FC23C-6E0F-4DDF-8591-8FC12A75B51B}" destId="{A936A319-A928-42EF-BA16-951A4EC637A1}" srcOrd="1" destOrd="0" presId="urn:microsoft.com/office/officeart/2005/8/layout/hierarchy1"/>
    <dgm:cxn modelId="{770669D4-7386-4077-885E-09D714DCD401}" type="presParOf" srcId="{DE458C1D-2F57-4A9D-9B15-B765EB351F9F}" destId="{C8237489-F0FA-46EB-858E-B886BC0D728B}" srcOrd="2" destOrd="0" presId="urn:microsoft.com/office/officeart/2005/8/layout/hierarchy1"/>
    <dgm:cxn modelId="{859E9CB4-924A-48A9-812E-F9163F4CD08A}" type="presParOf" srcId="{DE458C1D-2F57-4A9D-9B15-B765EB351F9F}" destId="{DD6CCEA3-FE60-4884-BE0E-6426674547E2}" srcOrd="3" destOrd="0" presId="urn:microsoft.com/office/officeart/2005/8/layout/hierarchy1"/>
    <dgm:cxn modelId="{C6A2CC4C-4DBD-456C-9469-B1316B05DBA5}" type="presParOf" srcId="{DD6CCEA3-FE60-4884-BE0E-6426674547E2}" destId="{254A0B75-F48C-430E-ABF7-2484F91A51B4}" srcOrd="0" destOrd="0" presId="urn:microsoft.com/office/officeart/2005/8/layout/hierarchy1"/>
    <dgm:cxn modelId="{3D9ACE67-78BD-47A1-AE1A-E59E33E37D52}" type="presParOf" srcId="{254A0B75-F48C-430E-ABF7-2484F91A51B4}" destId="{4B4F8E18-C2DC-4CA9-9F5B-82A37367C8ED}" srcOrd="0" destOrd="0" presId="urn:microsoft.com/office/officeart/2005/8/layout/hierarchy1"/>
    <dgm:cxn modelId="{5C423F2D-8279-4AE9-BB35-524132BA0BB4}" type="presParOf" srcId="{254A0B75-F48C-430E-ABF7-2484F91A51B4}" destId="{71BEDF3E-0C09-4EF5-9047-CEEEFBB569F9}" srcOrd="1" destOrd="0" presId="urn:microsoft.com/office/officeart/2005/8/layout/hierarchy1"/>
    <dgm:cxn modelId="{F945C49D-E57D-4A12-9A8F-E298A5696F2C}" type="presParOf" srcId="{DD6CCEA3-FE60-4884-BE0E-6426674547E2}" destId="{04C659ED-2859-4DC0-BD74-E06945744A1C}" srcOrd="1" destOrd="0" presId="urn:microsoft.com/office/officeart/2005/8/layout/hierarchy1"/>
    <dgm:cxn modelId="{29C98AC7-2240-4DAD-83A7-1D55669CA956}" type="presParOf" srcId="{04C659ED-2859-4DC0-BD74-E06945744A1C}" destId="{71A44E24-E953-4B60-A16E-B8FDF3294948}" srcOrd="0" destOrd="0" presId="urn:microsoft.com/office/officeart/2005/8/layout/hierarchy1"/>
    <dgm:cxn modelId="{3748CE41-9CBA-431B-9BC8-56977214ED8F}" type="presParOf" srcId="{04C659ED-2859-4DC0-BD74-E06945744A1C}" destId="{DD717680-99F1-4B9F-87BA-88A16B0A65FB}" srcOrd="1" destOrd="0" presId="urn:microsoft.com/office/officeart/2005/8/layout/hierarchy1"/>
    <dgm:cxn modelId="{B3B3D09C-478B-49DF-8CE4-A88F67DC9115}" type="presParOf" srcId="{DD717680-99F1-4B9F-87BA-88A16B0A65FB}" destId="{4B57D9AD-0EB0-40D5-A0A2-F5F6E8DB783E}" srcOrd="0" destOrd="0" presId="urn:microsoft.com/office/officeart/2005/8/layout/hierarchy1"/>
    <dgm:cxn modelId="{C7ACAC6C-050C-4A29-A7E3-911BA0598421}" type="presParOf" srcId="{4B57D9AD-0EB0-40D5-A0A2-F5F6E8DB783E}" destId="{F8517CA1-3292-416F-B1CF-89547148873B}" srcOrd="0" destOrd="0" presId="urn:microsoft.com/office/officeart/2005/8/layout/hierarchy1"/>
    <dgm:cxn modelId="{C716DF3E-1412-49A3-8174-F21EB8AD4599}" type="presParOf" srcId="{4B57D9AD-0EB0-40D5-A0A2-F5F6E8DB783E}" destId="{DC8676B2-A461-4B12-A097-B545B5678CBB}" srcOrd="1" destOrd="0" presId="urn:microsoft.com/office/officeart/2005/8/layout/hierarchy1"/>
    <dgm:cxn modelId="{A2D3F048-999F-45AB-9AB9-69D9EB7D2E34}" type="presParOf" srcId="{DD717680-99F1-4B9F-87BA-88A16B0A65FB}" destId="{885600DB-51FA-4606-9ECD-44D90C3209FB}" srcOrd="1" destOrd="0" presId="urn:microsoft.com/office/officeart/2005/8/layout/hierarchy1"/>
    <dgm:cxn modelId="{12BB3C69-F7D7-4F94-AE07-9CA06E29A1F6}" type="presParOf" srcId="{04C659ED-2859-4DC0-BD74-E06945744A1C}" destId="{1115C038-16A7-4157-A64C-39829555E63A}" srcOrd="2" destOrd="0" presId="urn:microsoft.com/office/officeart/2005/8/layout/hierarchy1"/>
    <dgm:cxn modelId="{47D3E5A1-083C-4081-B487-A2E7AF46C516}" type="presParOf" srcId="{04C659ED-2859-4DC0-BD74-E06945744A1C}" destId="{28A71EBC-9808-4ECC-B966-5293A88AE74A}" srcOrd="3" destOrd="0" presId="urn:microsoft.com/office/officeart/2005/8/layout/hierarchy1"/>
    <dgm:cxn modelId="{5B8E695C-D1AD-4EAA-A357-6E217554998C}" type="presParOf" srcId="{28A71EBC-9808-4ECC-B966-5293A88AE74A}" destId="{8F3A1E0A-1ED4-4C2F-BC5A-115D0FD79CE1}" srcOrd="0" destOrd="0" presId="urn:microsoft.com/office/officeart/2005/8/layout/hierarchy1"/>
    <dgm:cxn modelId="{A9C0AFBE-9FDE-4D62-BF1E-4B6D7AB8774D}" type="presParOf" srcId="{8F3A1E0A-1ED4-4C2F-BC5A-115D0FD79CE1}" destId="{747B462A-BD9A-4733-9286-49F6441DF65E}" srcOrd="0" destOrd="0" presId="urn:microsoft.com/office/officeart/2005/8/layout/hierarchy1"/>
    <dgm:cxn modelId="{1A763BE2-545B-407E-B1BB-023818D19A46}" type="presParOf" srcId="{8F3A1E0A-1ED4-4C2F-BC5A-115D0FD79CE1}" destId="{5F171DCC-6F39-4366-A90C-B3CAA4517C1C}" srcOrd="1" destOrd="0" presId="urn:microsoft.com/office/officeart/2005/8/layout/hierarchy1"/>
    <dgm:cxn modelId="{248C47E9-159F-4862-A681-1E3E0578F2F2}" type="presParOf" srcId="{28A71EBC-9808-4ECC-B966-5293A88AE74A}" destId="{A40AEA38-8D26-4C7F-A780-1F7FD2FD2E9B}"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45659" cy="496332"/>
          </a:xfrm>
          <a:prstGeom prst="rect">
            <a:avLst/>
          </a:prstGeom>
        </p:spPr>
        <p:txBody>
          <a:bodyPr vert="horz" lIns="94768" tIns="47384" rIns="94768" bIns="47384" rtlCol="0"/>
          <a:lstStyle>
            <a:lvl1pPr algn="l">
              <a:defRPr sz="1200"/>
            </a:lvl1pPr>
          </a:lstStyle>
          <a:p>
            <a:endParaRPr lang="en-NZ"/>
          </a:p>
        </p:txBody>
      </p:sp>
      <p:sp>
        <p:nvSpPr>
          <p:cNvPr id="3" name="Date Placeholder 2"/>
          <p:cNvSpPr>
            <a:spLocks noGrp="1"/>
          </p:cNvSpPr>
          <p:nvPr>
            <p:ph type="dt" idx="1"/>
          </p:nvPr>
        </p:nvSpPr>
        <p:spPr>
          <a:xfrm>
            <a:off x="3850445" y="1"/>
            <a:ext cx="2945659" cy="496332"/>
          </a:xfrm>
          <a:prstGeom prst="rect">
            <a:avLst/>
          </a:prstGeom>
        </p:spPr>
        <p:txBody>
          <a:bodyPr vert="horz" lIns="94768" tIns="47384" rIns="94768" bIns="47384" rtlCol="0"/>
          <a:lstStyle>
            <a:lvl1pPr algn="r">
              <a:defRPr sz="1200"/>
            </a:lvl1pPr>
          </a:lstStyle>
          <a:p>
            <a:fld id="{DF87118E-F95A-4CE2-8373-9C056DF30DBD}" type="datetimeFigureOut">
              <a:rPr lang="en-NZ" smtClean="0"/>
              <a:t>18/07/2014</a:t>
            </a:fld>
            <a:endParaRPr lang="en-NZ"/>
          </a:p>
        </p:txBody>
      </p:sp>
      <p:sp>
        <p:nvSpPr>
          <p:cNvPr id="4" name="Slide Image Placeholder 3"/>
          <p:cNvSpPr>
            <a:spLocks noGrp="1" noRot="1" noChangeAspect="1"/>
          </p:cNvSpPr>
          <p:nvPr>
            <p:ph type="sldImg" idx="2"/>
          </p:nvPr>
        </p:nvSpPr>
        <p:spPr>
          <a:xfrm>
            <a:off x="919163" y="744538"/>
            <a:ext cx="4959350" cy="3721100"/>
          </a:xfrm>
          <a:prstGeom prst="rect">
            <a:avLst/>
          </a:prstGeom>
          <a:noFill/>
          <a:ln w="12700">
            <a:solidFill>
              <a:prstClr val="black"/>
            </a:solidFill>
          </a:ln>
        </p:spPr>
        <p:txBody>
          <a:bodyPr vert="horz" lIns="94768" tIns="47384" rIns="94768" bIns="47384" rtlCol="0" anchor="ctr"/>
          <a:lstStyle/>
          <a:p>
            <a:endParaRPr lang="en-NZ"/>
          </a:p>
        </p:txBody>
      </p:sp>
      <p:sp>
        <p:nvSpPr>
          <p:cNvPr id="5" name="Notes Placeholder 4"/>
          <p:cNvSpPr>
            <a:spLocks noGrp="1"/>
          </p:cNvSpPr>
          <p:nvPr>
            <p:ph type="body" sz="quarter" idx="3"/>
          </p:nvPr>
        </p:nvSpPr>
        <p:spPr>
          <a:xfrm>
            <a:off x="679768" y="4715154"/>
            <a:ext cx="5438140" cy="4466987"/>
          </a:xfrm>
          <a:prstGeom prst="rect">
            <a:avLst/>
          </a:prstGeom>
        </p:spPr>
        <p:txBody>
          <a:bodyPr vert="horz" lIns="94768" tIns="47384" rIns="94768" bIns="4738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6" name="Footer Placeholder 5"/>
          <p:cNvSpPr>
            <a:spLocks noGrp="1"/>
          </p:cNvSpPr>
          <p:nvPr>
            <p:ph type="ftr" sz="quarter" idx="4"/>
          </p:nvPr>
        </p:nvSpPr>
        <p:spPr>
          <a:xfrm>
            <a:off x="1" y="9428584"/>
            <a:ext cx="2945659" cy="496332"/>
          </a:xfrm>
          <a:prstGeom prst="rect">
            <a:avLst/>
          </a:prstGeom>
        </p:spPr>
        <p:txBody>
          <a:bodyPr vert="horz" lIns="94768" tIns="47384" rIns="94768" bIns="47384" rtlCol="0" anchor="b"/>
          <a:lstStyle>
            <a:lvl1pPr algn="l">
              <a:defRPr sz="1200"/>
            </a:lvl1pPr>
          </a:lstStyle>
          <a:p>
            <a:endParaRPr lang="en-NZ"/>
          </a:p>
        </p:txBody>
      </p:sp>
      <p:sp>
        <p:nvSpPr>
          <p:cNvPr id="7" name="Slide Number Placeholder 6"/>
          <p:cNvSpPr>
            <a:spLocks noGrp="1"/>
          </p:cNvSpPr>
          <p:nvPr>
            <p:ph type="sldNum" sz="quarter" idx="5"/>
          </p:nvPr>
        </p:nvSpPr>
        <p:spPr>
          <a:xfrm>
            <a:off x="3850445" y="9428584"/>
            <a:ext cx="2945659" cy="496332"/>
          </a:xfrm>
          <a:prstGeom prst="rect">
            <a:avLst/>
          </a:prstGeom>
        </p:spPr>
        <p:txBody>
          <a:bodyPr vert="horz" lIns="94768" tIns="47384" rIns="94768" bIns="47384" rtlCol="0" anchor="b"/>
          <a:lstStyle>
            <a:lvl1pPr algn="r">
              <a:defRPr sz="1200"/>
            </a:lvl1pPr>
          </a:lstStyle>
          <a:p>
            <a:fld id="{F8A1EBA5-B23D-48A2-8252-FF5ED3AA11DE}" type="slidenum">
              <a:rPr lang="en-NZ" smtClean="0"/>
              <a:t>‹#›</a:t>
            </a:fld>
            <a:endParaRPr lang="en-NZ"/>
          </a:p>
        </p:txBody>
      </p:sp>
    </p:spTree>
    <p:extLst>
      <p:ext uri="{BB962C8B-B14F-4D97-AF65-F5344CB8AC3E}">
        <p14:creationId xmlns:p14="http://schemas.microsoft.com/office/powerpoint/2010/main" val="12991174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F8A1EBA5-B23D-48A2-8252-FF5ED3AA11DE}" type="slidenum">
              <a:rPr lang="en-NZ" smtClean="0"/>
              <a:t>1</a:t>
            </a:fld>
            <a:endParaRPr lang="en-NZ"/>
          </a:p>
        </p:txBody>
      </p:sp>
    </p:spTree>
    <p:extLst>
      <p:ext uri="{BB962C8B-B14F-4D97-AF65-F5344CB8AC3E}">
        <p14:creationId xmlns:p14="http://schemas.microsoft.com/office/powerpoint/2010/main" val="32514097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F8A1EBA5-B23D-48A2-8252-FF5ED3AA11DE}" type="slidenum">
              <a:rPr lang="en-NZ" smtClean="0"/>
              <a:t>32</a:t>
            </a:fld>
            <a:endParaRPr lang="en-NZ"/>
          </a:p>
        </p:txBody>
      </p:sp>
    </p:spTree>
    <p:extLst>
      <p:ext uri="{BB962C8B-B14F-4D97-AF65-F5344CB8AC3E}">
        <p14:creationId xmlns:p14="http://schemas.microsoft.com/office/powerpoint/2010/main" val="6754498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F8A1EBA5-B23D-48A2-8252-FF5ED3AA11DE}" type="slidenum">
              <a:rPr lang="en-NZ" smtClean="0"/>
              <a:t>115</a:t>
            </a:fld>
            <a:endParaRPr lang="en-NZ"/>
          </a:p>
        </p:txBody>
      </p:sp>
    </p:spTree>
    <p:extLst>
      <p:ext uri="{BB962C8B-B14F-4D97-AF65-F5344CB8AC3E}">
        <p14:creationId xmlns:p14="http://schemas.microsoft.com/office/powerpoint/2010/main" val="42366718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a:p>
        </p:txBody>
      </p:sp>
      <p:sp>
        <p:nvSpPr>
          <p:cNvPr id="4" name="Slide Number Placeholder 3"/>
          <p:cNvSpPr>
            <a:spLocks noGrp="1"/>
          </p:cNvSpPr>
          <p:nvPr>
            <p:ph type="sldNum" sz="quarter" idx="10"/>
          </p:nvPr>
        </p:nvSpPr>
        <p:spPr/>
        <p:txBody>
          <a:bodyPr/>
          <a:lstStyle/>
          <a:p>
            <a:fld id="{F8A1EBA5-B23D-48A2-8252-FF5ED3AA11DE}" type="slidenum">
              <a:rPr lang="en-NZ" smtClean="0"/>
              <a:t>122</a:t>
            </a:fld>
            <a:endParaRPr lang="en-NZ"/>
          </a:p>
        </p:txBody>
      </p:sp>
    </p:spTree>
    <p:extLst>
      <p:ext uri="{BB962C8B-B14F-4D97-AF65-F5344CB8AC3E}">
        <p14:creationId xmlns:p14="http://schemas.microsoft.com/office/powerpoint/2010/main" val="20761954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BA9F245-4AB8-4B86-87B7-5832CFD66350}" type="datetime1">
              <a:rPr lang="en-NZ" smtClean="0"/>
              <a:t>18/07/2014</a:t>
            </a:fld>
            <a:endParaRPr lang="en-NZ"/>
          </a:p>
        </p:txBody>
      </p:sp>
      <p:sp>
        <p:nvSpPr>
          <p:cNvPr id="5" name="Footer Placeholder 4"/>
          <p:cNvSpPr>
            <a:spLocks noGrp="1"/>
          </p:cNvSpPr>
          <p:nvPr>
            <p:ph type="ftr" sz="quarter" idx="11"/>
          </p:nvPr>
        </p:nvSpPr>
        <p:spPr/>
        <p:txBody>
          <a:bodyPr/>
          <a:lstStyle/>
          <a:p>
            <a:r>
              <a:rPr lang="en-NZ" smtClean="0"/>
              <a:t>GZ Science Resources 2014</a:t>
            </a:r>
            <a:endParaRPr lang="en-NZ"/>
          </a:p>
        </p:txBody>
      </p:sp>
      <p:sp>
        <p:nvSpPr>
          <p:cNvPr id="6" name="Slide Number Placeholder 5"/>
          <p:cNvSpPr>
            <a:spLocks noGrp="1"/>
          </p:cNvSpPr>
          <p:nvPr>
            <p:ph type="sldNum" sz="quarter" idx="12"/>
          </p:nvPr>
        </p:nvSpPr>
        <p:spPr/>
        <p:txBody>
          <a:bodyPr/>
          <a:lstStyle/>
          <a:p>
            <a:fld id="{A9733634-C35B-4CB9-8287-D9279767473E}" type="slidenum">
              <a:rPr lang="en-NZ" smtClean="0"/>
              <a:t>‹#›</a:t>
            </a:fld>
            <a:endParaRPr lang="en-N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BEBA9C4-F6C9-4652-A3CB-EC0EA547FD29}" type="datetime1">
              <a:rPr lang="en-NZ" smtClean="0"/>
              <a:t>18/07/2014</a:t>
            </a:fld>
            <a:endParaRPr lang="en-NZ"/>
          </a:p>
        </p:txBody>
      </p:sp>
      <p:sp>
        <p:nvSpPr>
          <p:cNvPr id="5" name="Footer Placeholder 4"/>
          <p:cNvSpPr>
            <a:spLocks noGrp="1"/>
          </p:cNvSpPr>
          <p:nvPr>
            <p:ph type="ftr" sz="quarter" idx="11"/>
          </p:nvPr>
        </p:nvSpPr>
        <p:spPr/>
        <p:txBody>
          <a:bodyPr/>
          <a:lstStyle/>
          <a:p>
            <a:r>
              <a:rPr lang="en-NZ" smtClean="0"/>
              <a:t>GZ Science Resources 2014</a:t>
            </a:r>
            <a:endParaRPr lang="en-NZ"/>
          </a:p>
        </p:txBody>
      </p:sp>
      <p:sp>
        <p:nvSpPr>
          <p:cNvPr id="6" name="Slide Number Placeholder 5"/>
          <p:cNvSpPr>
            <a:spLocks noGrp="1"/>
          </p:cNvSpPr>
          <p:nvPr>
            <p:ph type="sldNum" sz="quarter" idx="12"/>
          </p:nvPr>
        </p:nvSpPr>
        <p:spPr/>
        <p:txBody>
          <a:bodyPr/>
          <a:lstStyle/>
          <a:p>
            <a:fld id="{A9733634-C35B-4CB9-8287-D9279767473E}" type="slidenum">
              <a:rPr lang="en-NZ" smtClean="0"/>
              <a:t>‹#›</a:t>
            </a:fld>
            <a:endParaRPr lang="en-N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0123619A-FAC2-4C67-89B0-7DB9A702C6F2}" type="datetime1">
              <a:rPr lang="en-NZ" smtClean="0"/>
              <a:t>18/07/2014</a:t>
            </a:fld>
            <a:endParaRPr lang="en-NZ"/>
          </a:p>
        </p:txBody>
      </p:sp>
      <p:sp>
        <p:nvSpPr>
          <p:cNvPr id="5" name="Footer Placeholder 4"/>
          <p:cNvSpPr>
            <a:spLocks noGrp="1"/>
          </p:cNvSpPr>
          <p:nvPr>
            <p:ph type="ftr" sz="quarter" idx="11"/>
          </p:nvPr>
        </p:nvSpPr>
        <p:spPr/>
        <p:txBody>
          <a:bodyPr/>
          <a:lstStyle/>
          <a:p>
            <a:r>
              <a:rPr lang="en-NZ" smtClean="0"/>
              <a:t>GZ Science Resources 2014</a:t>
            </a:r>
            <a:endParaRPr lang="en-NZ"/>
          </a:p>
        </p:txBody>
      </p:sp>
      <p:sp>
        <p:nvSpPr>
          <p:cNvPr id="6" name="Slide Number Placeholder 5"/>
          <p:cNvSpPr>
            <a:spLocks noGrp="1"/>
          </p:cNvSpPr>
          <p:nvPr>
            <p:ph type="sldNum" sz="quarter" idx="12"/>
          </p:nvPr>
        </p:nvSpPr>
        <p:spPr/>
        <p:txBody>
          <a:bodyPr/>
          <a:lstStyle/>
          <a:p>
            <a:fld id="{A9733634-C35B-4CB9-8287-D9279767473E}" type="slidenum">
              <a:rPr lang="en-NZ" smtClean="0"/>
              <a:t>‹#›</a:t>
            </a:fld>
            <a:endParaRPr lang="en-NZ"/>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E5F25DA-E5C4-49E4-ADCA-18FDD5019894}" type="datetime1">
              <a:rPr lang="en-NZ" smtClean="0"/>
              <a:t>18/07/2014</a:t>
            </a:fld>
            <a:endParaRPr lang="en-NZ"/>
          </a:p>
        </p:txBody>
      </p:sp>
      <p:sp>
        <p:nvSpPr>
          <p:cNvPr id="5" name="Footer Placeholder 4"/>
          <p:cNvSpPr>
            <a:spLocks noGrp="1"/>
          </p:cNvSpPr>
          <p:nvPr>
            <p:ph type="ftr" sz="quarter" idx="11"/>
          </p:nvPr>
        </p:nvSpPr>
        <p:spPr/>
        <p:txBody>
          <a:bodyPr/>
          <a:lstStyle/>
          <a:p>
            <a:r>
              <a:rPr lang="en-NZ" smtClean="0"/>
              <a:t>GZ Science Resources 2014</a:t>
            </a:r>
            <a:endParaRPr lang="en-NZ"/>
          </a:p>
        </p:txBody>
      </p:sp>
      <p:sp>
        <p:nvSpPr>
          <p:cNvPr id="6" name="Slide Number Placeholder 5"/>
          <p:cNvSpPr>
            <a:spLocks noGrp="1"/>
          </p:cNvSpPr>
          <p:nvPr>
            <p:ph type="sldNum" sz="quarter" idx="12"/>
          </p:nvPr>
        </p:nvSpPr>
        <p:spPr/>
        <p:txBody>
          <a:bodyPr/>
          <a:lstStyle/>
          <a:p>
            <a:fld id="{A9733634-C35B-4CB9-8287-D9279767473E}" type="slidenum">
              <a:rPr lang="en-NZ" smtClean="0"/>
              <a:t>‹#›</a:t>
            </a:fld>
            <a:endParaRPr lang="en-NZ"/>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BAC802-C4A1-4EFB-937B-E7455BB879AF}" type="datetime1">
              <a:rPr lang="en-NZ" smtClean="0"/>
              <a:t>18/07/2014</a:t>
            </a:fld>
            <a:endParaRPr lang="en-NZ"/>
          </a:p>
        </p:txBody>
      </p:sp>
      <p:sp>
        <p:nvSpPr>
          <p:cNvPr id="5" name="Footer Placeholder 4"/>
          <p:cNvSpPr>
            <a:spLocks noGrp="1"/>
          </p:cNvSpPr>
          <p:nvPr>
            <p:ph type="ftr" sz="quarter" idx="11"/>
          </p:nvPr>
        </p:nvSpPr>
        <p:spPr/>
        <p:txBody>
          <a:bodyPr/>
          <a:lstStyle/>
          <a:p>
            <a:r>
              <a:rPr lang="en-NZ" smtClean="0"/>
              <a:t>GZ Science Resources 2014</a:t>
            </a:r>
            <a:endParaRPr lang="en-NZ"/>
          </a:p>
        </p:txBody>
      </p:sp>
      <p:sp>
        <p:nvSpPr>
          <p:cNvPr id="6" name="Slide Number Placeholder 5"/>
          <p:cNvSpPr>
            <a:spLocks noGrp="1"/>
          </p:cNvSpPr>
          <p:nvPr>
            <p:ph type="sldNum" sz="quarter" idx="12"/>
          </p:nvPr>
        </p:nvSpPr>
        <p:spPr/>
        <p:txBody>
          <a:bodyPr/>
          <a:lstStyle/>
          <a:p>
            <a:fld id="{A9733634-C35B-4CB9-8287-D9279767473E}" type="slidenum">
              <a:rPr lang="en-NZ" smtClean="0"/>
              <a:t>‹#›</a:t>
            </a:fld>
            <a:endParaRPr lang="en-N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p>
            <a:fld id="{3BE864DC-34DA-4705-9F55-B9CB8E277F01}" type="datetime1">
              <a:rPr lang="en-NZ" smtClean="0"/>
              <a:t>18/07/2014</a:t>
            </a:fld>
            <a:endParaRPr lang="en-NZ"/>
          </a:p>
        </p:txBody>
      </p:sp>
      <p:sp>
        <p:nvSpPr>
          <p:cNvPr id="6" name="Footer Placeholder 5"/>
          <p:cNvSpPr>
            <a:spLocks noGrp="1"/>
          </p:cNvSpPr>
          <p:nvPr>
            <p:ph type="ftr" sz="quarter" idx="11"/>
          </p:nvPr>
        </p:nvSpPr>
        <p:spPr/>
        <p:txBody>
          <a:bodyPr/>
          <a:lstStyle/>
          <a:p>
            <a:r>
              <a:rPr lang="en-NZ" smtClean="0"/>
              <a:t>GZ Science Resources 2014</a:t>
            </a:r>
            <a:endParaRPr lang="en-NZ"/>
          </a:p>
        </p:txBody>
      </p:sp>
      <p:sp>
        <p:nvSpPr>
          <p:cNvPr id="7" name="Slide Number Placeholder 6"/>
          <p:cNvSpPr>
            <a:spLocks noGrp="1"/>
          </p:cNvSpPr>
          <p:nvPr>
            <p:ph type="sldNum" sz="quarter" idx="12"/>
          </p:nvPr>
        </p:nvSpPr>
        <p:spPr/>
        <p:txBody>
          <a:bodyPr/>
          <a:lstStyle/>
          <a:p>
            <a:fld id="{A9733634-C35B-4CB9-8287-D9279767473E}" type="slidenum">
              <a:rPr lang="en-NZ" smtClean="0"/>
              <a:t>‹#›</a:t>
            </a:fld>
            <a:endParaRPr lang="en-NZ"/>
          </a:p>
        </p:txBody>
      </p:sp>
      <p:sp>
        <p:nvSpPr>
          <p:cNvPr id="9" name="Content Placeholder 8"/>
          <p:cNvSpPr>
            <a:spLocks noGrp="1"/>
          </p:cNvSpPr>
          <p:nvPr>
            <p:ph sz="quarter" idx="13"/>
          </p:nvPr>
        </p:nvSpPr>
        <p:spPr>
          <a:xfrm>
            <a:off x="676655"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6D64F9F-4AF1-4295-86AA-7A184F7254B8}" type="datetime1">
              <a:rPr lang="en-NZ" smtClean="0"/>
              <a:t>18/07/2014</a:t>
            </a:fld>
            <a:endParaRPr lang="en-NZ"/>
          </a:p>
        </p:txBody>
      </p:sp>
      <p:sp>
        <p:nvSpPr>
          <p:cNvPr id="8" name="Footer Placeholder 7"/>
          <p:cNvSpPr>
            <a:spLocks noGrp="1"/>
          </p:cNvSpPr>
          <p:nvPr>
            <p:ph type="ftr" sz="quarter" idx="11"/>
          </p:nvPr>
        </p:nvSpPr>
        <p:spPr/>
        <p:txBody>
          <a:bodyPr/>
          <a:lstStyle/>
          <a:p>
            <a:r>
              <a:rPr lang="en-NZ" smtClean="0"/>
              <a:t>GZ Science Resources 2014</a:t>
            </a:r>
            <a:endParaRPr lang="en-NZ"/>
          </a:p>
        </p:txBody>
      </p:sp>
      <p:sp>
        <p:nvSpPr>
          <p:cNvPr id="9" name="Slide Number Placeholder 8"/>
          <p:cNvSpPr>
            <a:spLocks noGrp="1"/>
          </p:cNvSpPr>
          <p:nvPr>
            <p:ph type="sldNum" sz="quarter" idx="12"/>
          </p:nvPr>
        </p:nvSpPr>
        <p:spPr/>
        <p:txBody>
          <a:bodyPr/>
          <a:lstStyle/>
          <a:p>
            <a:fld id="{A9733634-C35B-4CB9-8287-D9279767473E}" type="slidenum">
              <a:rPr lang="en-NZ" smtClean="0"/>
              <a:t>‹#›</a:t>
            </a:fld>
            <a:endParaRPr lang="en-N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CD15ADD-EA7C-4668-9F47-626193D37A1E}" type="datetime1">
              <a:rPr lang="en-NZ" smtClean="0"/>
              <a:t>18/07/2014</a:t>
            </a:fld>
            <a:endParaRPr lang="en-NZ"/>
          </a:p>
        </p:txBody>
      </p:sp>
      <p:sp>
        <p:nvSpPr>
          <p:cNvPr id="4" name="Footer Placeholder 3"/>
          <p:cNvSpPr>
            <a:spLocks noGrp="1"/>
          </p:cNvSpPr>
          <p:nvPr>
            <p:ph type="ftr" sz="quarter" idx="11"/>
          </p:nvPr>
        </p:nvSpPr>
        <p:spPr/>
        <p:txBody>
          <a:bodyPr/>
          <a:lstStyle/>
          <a:p>
            <a:r>
              <a:rPr lang="en-NZ" smtClean="0"/>
              <a:t>GZ Science Resources 2014</a:t>
            </a:r>
            <a:endParaRPr lang="en-NZ"/>
          </a:p>
        </p:txBody>
      </p:sp>
      <p:sp>
        <p:nvSpPr>
          <p:cNvPr id="5" name="Slide Number Placeholder 4"/>
          <p:cNvSpPr>
            <a:spLocks noGrp="1"/>
          </p:cNvSpPr>
          <p:nvPr>
            <p:ph type="sldNum" sz="quarter" idx="12"/>
          </p:nvPr>
        </p:nvSpPr>
        <p:spPr/>
        <p:txBody>
          <a:bodyPr/>
          <a:lstStyle/>
          <a:p>
            <a:fld id="{A9733634-C35B-4CB9-8287-D9279767473E}" type="slidenum">
              <a:rPr lang="en-NZ" smtClean="0"/>
              <a:t>‹#›</a:t>
            </a:fld>
            <a:endParaRPr lang="en-N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B38FACD1-8606-4CD6-AC8B-653B1266C640}" type="datetime1">
              <a:rPr lang="en-NZ" smtClean="0"/>
              <a:t>18/07/2014</a:t>
            </a:fld>
            <a:endParaRPr lang="en-NZ"/>
          </a:p>
        </p:txBody>
      </p:sp>
      <p:sp>
        <p:nvSpPr>
          <p:cNvPr id="3" name="Footer Placeholder 2"/>
          <p:cNvSpPr>
            <a:spLocks noGrp="1"/>
          </p:cNvSpPr>
          <p:nvPr>
            <p:ph type="ftr" sz="quarter" idx="11"/>
          </p:nvPr>
        </p:nvSpPr>
        <p:spPr/>
        <p:txBody>
          <a:bodyPr/>
          <a:lstStyle/>
          <a:p>
            <a:r>
              <a:rPr lang="en-NZ" smtClean="0"/>
              <a:t>GZ Science Resources 2014</a:t>
            </a:r>
            <a:endParaRPr lang="en-NZ"/>
          </a:p>
        </p:txBody>
      </p:sp>
      <p:sp>
        <p:nvSpPr>
          <p:cNvPr id="4" name="Slide Number Placeholder 3"/>
          <p:cNvSpPr>
            <a:spLocks noGrp="1"/>
          </p:cNvSpPr>
          <p:nvPr>
            <p:ph type="sldNum" sz="quarter" idx="12"/>
          </p:nvPr>
        </p:nvSpPr>
        <p:spPr/>
        <p:txBody>
          <a:bodyPr/>
          <a:lstStyle/>
          <a:p>
            <a:fld id="{A9733634-C35B-4CB9-8287-D9279767473E}" type="slidenum">
              <a:rPr lang="en-NZ" smtClean="0"/>
              <a:t>‹#›</a:t>
            </a:fld>
            <a:endParaRPr lang="en-N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D6B012AF-D27C-4DDA-B4F0-D2F5AC5081C4}" type="datetime1">
              <a:rPr lang="en-NZ" smtClean="0"/>
              <a:t>18/07/2014</a:t>
            </a:fld>
            <a:endParaRPr lang="en-NZ"/>
          </a:p>
        </p:txBody>
      </p:sp>
      <p:sp>
        <p:nvSpPr>
          <p:cNvPr id="6" name="Footer Placeholder 5"/>
          <p:cNvSpPr>
            <a:spLocks noGrp="1"/>
          </p:cNvSpPr>
          <p:nvPr>
            <p:ph type="ftr" sz="quarter" idx="11"/>
          </p:nvPr>
        </p:nvSpPr>
        <p:spPr/>
        <p:txBody>
          <a:bodyPr/>
          <a:lstStyle/>
          <a:p>
            <a:r>
              <a:rPr lang="en-NZ" smtClean="0"/>
              <a:t>GZ Science Resources 2014</a:t>
            </a:r>
            <a:endParaRPr lang="en-NZ"/>
          </a:p>
        </p:txBody>
      </p:sp>
      <p:sp>
        <p:nvSpPr>
          <p:cNvPr id="7" name="Slide Number Placeholder 6"/>
          <p:cNvSpPr>
            <a:spLocks noGrp="1"/>
          </p:cNvSpPr>
          <p:nvPr>
            <p:ph type="sldNum" sz="quarter" idx="12"/>
          </p:nvPr>
        </p:nvSpPr>
        <p:spPr/>
        <p:txBody>
          <a:bodyPr/>
          <a:lstStyle/>
          <a:p>
            <a:fld id="{A9733634-C35B-4CB9-8287-D9279767473E}" type="slidenum">
              <a:rPr lang="en-NZ" smtClean="0"/>
              <a:t>‹#›</a:t>
            </a:fld>
            <a:endParaRPr lang="en-NZ"/>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smtClean="0"/>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4A59900-B2E7-41E7-BB97-15CBC8B8B070}" type="datetime1">
              <a:rPr lang="en-NZ" smtClean="0"/>
              <a:t>18/07/2014</a:t>
            </a:fld>
            <a:endParaRPr lang="en-NZ"/>
          </a:p>
        </p:txBody>
      </p:sp>
      <p:sp>
        <p:nvSpPr>
          <p:cNvPr id="6" name="Footer Placeholder 5"/>
          <p:cNvSpPr>
            <a:spLocks noGrp="1"/>
          </p:cNvSpPr>
          <p:nvPr>
            <p:ph type="ftr" sz="quarter" idx="11"/>
          </p:nvPr>
        </p:nvSpPr>
        <p:spPr/>
        <p:txBody>
          <a:bodyPr/>
          <a:lstStyle/>
          <a:p>
            <a:r>
              <a:rPr lang="en-NZ" smtClean="0"/>
              <a:t>GZ Science Resources 2014</a:t>
            </a:r>
            <a:endParaRPr lang="en-NZ"/>
          </a:p>
        </p:txBody>
      </p:sp>
      <p:sp>
        <p:nvSpPr>
          <p:cNvPr id="7" name="Slide Number Placeholder 6"/>
          <p:cNvSpPr>
            <a:spLocks noGrp="1"/>
          </p:cNvSpPr>
          <p:nvPr>
            <p:ph type="sldNum" sz="quarter" idx="12"/>
          </p:nvPr>
        </p:nvSpPr>
        <p:spPr/>
        <p:txBody>
          <a:bodyPr/>
          <a:lstStyle/>
          <a:p>
            <a:fld id="{A9733634-C35B-4CB9-8287-D9279767473E}" type="slidenum">
              <a:rPr lang="en-NZ" smtClean="0"/>
              <a:t>‹#›</a:t>
            </a:fld>
            <a:endParaRPr lang="en-NZ"/>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9E8F1420-55CF-4A46-966C-27D7CF2F91C6}" type="datetime1">
              <a:rPr lang="en-NZ" smtClean="0"/>
              <a:t>18/07/2014</a:t>
            </a:fld>
            <a:endParaRPr lang="en-NZ"/>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r>
              <a:rPr lang="en-NZ" smtClean="0"/>
              <a:t>GZ Science Resources 2014</a:t>
            </a:r>
            <a:endParaRPr lang="en-NZ"/>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A9733634-C35B-4CB9-8287-D9279767473E}" type="slidenum">
              <a:rPr lang="en-NZ" smtClean="0"/>
              <a:t>‹#›</a:t>
            </a:fld>
            <a:endParaRPr lang="en-NZ"/>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sldNum="0" hdr="0" dt="0"/>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3.gif"/><Relationship Id="rId5" Type="http://schemas.openxmlformats.org/officeDocument/2006/relationships/image" Target="../media/image32.png"/><Relationship Id="rId4" Type="http://schemas.openxmlformats.org/officeDocument/2006/relationships/image" Target="../media/image31.png"/></Relationships>
</file>

<file path=ppt/slides/_rels/slide100.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158.gif"/><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10.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7.xml"/><Relationship Id="rId4" Type="http://schemas.openxmlformats.org/officeDocument/2006/relationships/image" Target="../media/image162.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7.xml"/><Relationship Id="rId4" Type="http://schemas.openxmlformats.org/officeDocument/2006/relationships/image" Target="../media/image172.png"/></Relationships>
</file>

<file path=ppt/slides/_rels/slide119.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en.wikipedia.org/wiki/Carolus_Linnaeus" TargetMode="External"/><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 Id="rId5" Type="http://schemas.openxmlformats.org/officeDocument/2006/relationships/image" Target="../media/image48.jpeg"/><Relationship Id="rId4" Type="http://schemas.openxmlformats.org/officeDocument/2006/relationships/image" Target="../media/image47.jpeg"/></Relationships>
</file>

<file path=ppt/slides/_rels/slide1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3" Type="http://schemas.openxmlformats.org/officeDocument/2006/relationships/image" Target="../media/image5.jpeg"/><Relationship Id="rId7" Type="http://schemas.openxmlformats.org/officeDocument/2006/relationships/image" Target="../media/image9.jpeg"/><Relationship Id="rId12" Type="http://schemas.openxmlformats.org/officeDocument/2006/relationships/image" Target="../media/image14.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www.enchantedlearning.com/label/" TargetMode="Externa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6.gi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67.gi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hyperlink" Target="http://everything2.com/index.pl?node=growth" TargetMode="External"/><Relationship Id="rId13" Type="http://schemas.openxmlformats.org/officeDocument/2006/relationships/hyperlink" Target="http://everything2.com/index.pl?node=Nutrition" TargetMode="External"/><Relationship Id="rId3" Type="http://schemas.openxmlformats.org/officeDocument/2006/relationships/hyperlink" Target="http://everything2.com/index.pl?node=Respiration" TargetMode="External"/><Relationship Id="rId7" Type="http://schemas.openxmlformats.org/officeDocument/2006/relationships/hyperlink" Target="http://everything2.com/index.pl?node=Growth" TargetMode="External"/><Relationship Id="rId12" Type="http://schemas.openxmlformats.org/officeDocument/2006/relationships/hyperlink" Target="http://everything2.com/index.pl?node=excretion" TargetMode="External"/><Relationship Id="rId2" Type="http://schemas.openxmlformats.org/officeDocument/2006/relationships/hyperlink" Target="http://everything2.com/index.pl?node=movement" TargetMode="External"/><Relationship Id="rId1" Type="http://schemas.openxmlformats.org/officeDocument/2006/relationships/slideLayout" Target="../slideLayouts/slideLayout7.xml"/><Relationship Id="rId6" Type="http://schemas.openxmlformats.org/officeDocument/2006/relationships/hyperlink" Target="http://everything2.com/index.pl?node=sensitivity" TargetMode="External"/><Relationship Id="rId11" Type="http://schemas.openxmlformats.org/officeDocument/2006/relationships/hyperlink" Target="http://everything2.com/index.pl?node=Excretion" TargetMode="External"/><Relationship Id="rId5" Type="http://schemas.openxmlformats.org/officeDocument/2006/relationships/hyperlink" Target="http://everything2.com/index.pl?node=Sensitivity" TargetMode="External"/><Relationship Id="rId15" Type="http://schemas.openxmlformats.org/officeDocument/2006/relationships/image" Target="../media/image16.png"/><Relationship Id="rId10" Type="http://schemas.openxmlformats.org/officeDocument/2006/relationships/hyperlink" Target="http://everything2.com/index.pl?node=reproduction" TargetMode="External"/><Relationship Id="rId4" Type="http://schemas.openxmlformats.org/officeDocument/2006/relationships/hyperlink" Target="http://everything2.com/index.pl?node=respiration" TargetMode="External"/><Relationship Id="rId9" Type="http://schemas.openxmlformats.org/officeDocument/2006/relationships/hyperlink" Target="http://everything2.com/index.pl?node=Reproduction" TargetMode="External"/><Relationship Id="rId14" Type="http://schemas.openxmlformats.org/officeDocument/2006/relationships/hyperlink" Target="http://everything2.com/index.pl?node=nutrition"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72.gi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89.gif"/><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95.jpeg"/><Relationship Id="rId7" Type="http://schemas.openxmlformats.org/officeDocument/2006/relationships/image" Target="../media/image99.jpeg"/><Relationship Id="rId2" Type="http://schemas.openxmlformats.org/officeDocument/2006/relationships/image" Target="../media/image94.jpeg"/><Relationship Id="rId1" Type="http://schemas.openxmlformats.org/officeDocument/2006/relationships/slideLayout" Target="../slideLayouts/slideLayout7.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s>
</file>

<file path=ppt/slides/_rels/slide6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7.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jpeg"/></Relationships>
</file>

<file path=ppt/slides/_rels/slide6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Layout" Target="../diagrams/layout1.xml"/><Relationship Id="rId7" Type="http://schemas.openxmlformats.org/officeDocument/2006/relationships/image" Target="../media/image19.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22.png"/><Relationship Id="rId4" Type="http://schemas.openxmlformats.org/officeDocument/2006/relationships/diagramQuickStyle" Target="../diagrams/quickStyle1.xml"/><Relationship Id="rId9" Type="http://schemas.openxmlformats.org/officeDocument/2006/relationships/image" Target="../media/image21.png"/></Relationships>
</file>

<file path=ppt/slides/_rels/slide7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7.xml"/><Relationship Id="rId4" Type="http://schemas.openxmlformats.org/officeDocument/2006/relationships/image" Target="../media/image122.jpeg"/></Relationships>
</file>

<file path=ppt/slides/_rels/slide81.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7.xml"/><Relationship Id="rId4" Type="http://schemas.openxmlformats.org/officeDocument/2006/relationships/image" Target="../media/image125.png"/></Relationships>
</file>

<file path=ppt/slides/_rels/slide82.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7.xml"/><Relationship Id="rId5" Type="http://schemas.openxmlformats.org/officeDocument/2006/relationships/image" Target="../media/image129.jpeg"/><Relationship Id="rId4" Type="http://schemas.openxmlformats.org/officeDocument/2006/relationships/image" Target="../media/image128.jpeg"/></Relationships>
</file>

<file path=ppt/slides/_rels/slide83.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png"/></Relationships>
</file>

<file path=ppt/slides/_rels/slide90.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7.xml"/><Relationship Id="rId5" Type="http://schemas.openxmlformats.org/officeDocument/2006/relationships/image" Target="../media/image145.png"/><Relationship Id="rId4" Type="http://schemas.openxmlformats.org/officeDocument/2006/relationships/image" Target="../media/image144.jpe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naturewallpaperfree.com/animals-amphibia/nature-wallpaper-2880x1800-2034-77dc50d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6301"/>
          <a:stretch/>
        </p:blipFill>
        <p:spPr bwMode="auto">
          <a:xfrm>
            <a:off x="0" y="0"/>
            <a:ext cx="918051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a:xfrm>
            <a:off x="0" y="6492875"/>
            <a:ext cx="2895600" cy="365125"/>
          </a:xfrm>
        </p:spPr>
        <p:txBody>
          <a:bodyPr/>
          <a:lstStyle/>
          <a:p>
            <a:r>
              <a:rPr lang="en-NZ" smtClean="0"/>
              <a:t>GZ Science Resources 2014</a:t>
            </a:r>
            <a:endParaRPr lang="en-NZ" dirty="0"/>
          </a:p>
        </p:txBody>
      </p:sp>
      <p:sp>
        <p:nvSpPr>
          <p:cNvPr id="6" name="TextBox 5"/>
          <p:cNvSpPr txBox="1"/>
          <p:nvPr/>
        </p:nvSpPr>
        <p:spPr>
          <a:xfrm>
            <a:off x="0" y="5013176"/>
            <a:ext cx="9144000" cy="1446550"/>
          </a:xfrm>
          <a:prstGeom prst="rect">
            <a:avLst/>
          </a:prstGeom>
          <a:gradFill flip="none" rotWithShape="1">
            <a:gsLst>
              <a:gs pos="0">
                <a:schemeClr val="bg2">
                  <a:lumMod val="50000"/>
                </a:schemeClr>
              </a:gs>
              <a:gs pos="100000">
                <a:schemeClr val="tx2">
                  <a:lumMod val="40000"/>
                  <a:lumOff val="60000"/>
                </a:schemeClr>
              </a:gs>
              <a:gs pos="100000">
                <a:schemeClr val="accent1">
                  <a:lumMod val="20000"/>
                  <a:lumOff val="80000"/>
                </a:schemeClr>
              </a:gs>
              <a:gs pos="44000">
                <a:schemeClr val="bg2">
                  <a:lumMod val="60000"/>
                  <a:lumOff val="40000"/>
                </a:schemeClr>
              </a:gs>
              <a:gs pos="100000">
                <a:schemeClr val="accent2">
                  <a:lumMod val="60000"/>
                  <a:lumOff val="40000"/>
                </a:schemeClr>
              </a:gs>
            </a:gsLst>
            <a:lin ang="16200000" scaled="0"/>
            <a:tileRect/>
          </a:gradFill>
          <a:ln w="28575">
            <a:solidFill>
              <a:schemeClr val="tx1"/>
            </a:solidFill>
          </a:ln>
        </p:spPr>
        <p:txBody>
          <a:bodyPr wrap="square" rtlCol="0">
            <a:spAutoFit/>
          </a:bodyPr>
          <a:lstStyle/>
          <a:p>
            <a:pPr algn="ctr"/>
            <a:r>
              <a:rPr lang="en-NZ" sz="4400" b="1" dirty="0" smtClean="0"/>
              <a:t>Plants and Animals</a:t>
            </a:r>
          </a:p>
          <a:p>
            <a:pPr algn="ctr"/>
            <a:r>
              <a:rPr lang="en-NZ" sz="4400" dirty="0" smtClean="0"/>
              <a:t>Year 9 Extension Science</a:t>
            </a:r>
          </a:p>
        </p:txBody>
      </p:sp>
      <p:sp>
        <p:nvSpPr>
          <p:cNvPr id="4" name="AutoShape 4" descr="http://static.ddmcdn.com/gif/0-optical-illusions-pulsing-burst-670.jpg"/>
          <p:cNvSpPr>
            <a:spLocks noChangeAspect="1" noChangeArrowheads="1"/>
          </p:cNvSpPr>
          <p:nvPr/>
        </p:nvSpPr>
        <p:spPr bwMode="auto">
          <a:xfrm>
            <a:off x="155575" y="-1485900"/>
            <a:ext cx="4724400" cy="31051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a:p>
        </p:txBody>
      </p:sp>
    </p:spTree>
    <p:extLst>
      <p:ext uri="{BB962C8B-B14F-4D97-AF65-F5344CB8AC3E}">
        <p14:creationId xmlns:p14="http://schemas.microsoft.com/office/powerpoint/2010/main" val="5569585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GZ Science Resources 2014</a:t>
            </a:r>
            <a:endParaRPr lang="en-NZ"/>
          </a:p>
        </p:txBody>
      </p:sp>
      <p:sp>
        <p:nvSpPr>
          <p:cNvPr id="3" name="TextBox 2"/>
          <p:cNvSpPr txBox="1"/>
          <p:nvPr/>
        </p:nvSpPr>
        <p:spPr>
          <a:xfrm>
            <a:off x="508341" y="414431"/>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Phylum can be divided into Classes</a:t>
            </a:r>
            <a:endParaRPr lang="en-NZ" sz="2000" b="1" dirty="0"/>
          </a:p>
        </p:txBody>
      </p:sp>
      <p:sp>
        <p:nvSpPr>
          <p:cNvPr id="4" name="Rectangle 3"/>
          <p:cNvSpPr/>
          <p:nvPr/>
        </p:nvSpPr>
        <p:spPr>
          <a:xfrm>
            <a:off x="193637" y="1339444"/>
            <a:ext cx="3786691" cy="2169825"/>
          </a:xfrm>
          <a:prstGeom prst="rect">
            <a:avLst/>
          </a:prstGeom>
        </p:spPr>
        <p:txBody>
          <a:bodyPr wrap="square">
            <a:spAutoFit/>
          </a:bodyPr>
          <a:lstStyle/>
          <a:p>
            <a:pPr>
              <a:spcBef>
                <a:spcPct val="50000"/>
              </a:spcBef>
            </a:pPr>
            <a:r>
              <a:rPr lang="en-NZ" dirty="0" smtClean="0">
                <a:latin typeface="Calibri" panose="020F0502020204030204" pitchFamily="34" charset="0"/>
                <a:cs typeface="Calibri" panose="020F0502020204030204" pitchFamily="34" charset="0"/>
              </a:rPr>
              <a:t>The </a:t>
            </a:r>
            <a:r>
              <a:rPr lang="en-NZ" b="1" dirty="0" smtClean="0">
                <a:latin typeface="Calibri" panose="020F0502020204030204" pitchFamily="34" charset="0"/>
                <a:cs typeface="Calibri" panose="020F0502020204030204" pitchFamily="34" charset="0"/>
              </a:rPr>
              <a:t>Phylum </a:t>
            </a:r>
            <a:r>
              <a:rPr lang="en-NZ" dirty="0" smtClean="0">
                <a:latin typeface="Calibri" panose="020F0502020204030204" pitchFamily="34" charset="0"/>
                <a:cs typeface="Calibri" panose="020F0502020204030204" pitchFamily="34" charset="0"/>
              </a:rPr>
              <a:t>of Animals with internal skeletons (actually called </a:t>
            </a:r>
            <a:r>
              <a:rPr lang="en-NZ" dirty="0" err="1" smtClean="0">
                <a:latin typeface="Calibri" panose="020F0502020204030204" pitchFamily="34" charset="0"/>
                <a:cs typeface="Calibri" panose="020F0502020204030204" pitchFamily="34" charset="0"/>
              </a:rPr>
              <a:t>Chordata</a:t>
            </a:r>
            <a:r>
              <a:rPr lang="en-NZ" dirty="0" smtClean="0">
                <a:latin typeface="Calibri" panose="020F0502020204030204" pitchFamily="34" charset="0"/>
                <a:cs typeface="Calibri" panose="020F0502020204030204" pitchFamily="34" charset="0"/>
              </a:rPr>
              <a:t> – for the spinal chord) is divided into groups called </a:t>
            </a:r>
            <a:r>
              <a:rPr lang="en-NZ" b="1" dirty="0" smtClean="0">
                <a:latin typeface="Calibri" panose="020F0502020204030204" pitchFamily="34" charset="0"/>
                <a:cs typeface="Calibri" panose="020F0502020204030204" pitchFamily="34" charset="0"/>
              </a:rPr>
              <a:t>Classes</a:t>
            </a:r>
            <a:r>
              <a:rPr lang="en-NZ" dirty="0" smtClean="0">
                <a:latin typeface="Calibri" panose="020F0502020204030204" pitchFamily="34" charset="0"/>
                <a:cs typeface="Calibri" panose="020F0502020204030204" pitchFamily="34" charset="0"/>
              </a:rPr>
              <a:t>.</a:t>
            </a:r>
          </a:p>
          <a:p>
            <a:pPr>
              <a:spcBef>
                <a:spcPct val="50000"/>
              </a:spcBef>
            </a:pPr>
            <a:r>
              <a:rPr lang="en-NZ" dirty="0" smtClean="0">
                <a:latin typeface="Calibri" panose="020F0502020204030204" pitchFamily="34" charset="0"/>
                <a:cs typeface="Calibri" panose="020F0502020204030204" pitchFamily="34" charset="0"/>
              </a:rPr>
              <a:t>The main classes are; Fish, Amphibians, Reptiles, Birds and Mammals. </a:t>
            </a:r>
            <a:endParaRPr lang="en-GB" dirty="0">
              <a:latin typeface="Calibri" panose="020F0502020204030204" pitchFamily="34" charset="0"/>
              <a:cs typeface="Calibri" panose="020F0502020204030204" pitchFamily="34" charset="0"/>
            </a:endParaRPr>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3342" y="4509887"/>
            <a:ext cx="3944396" cy="22960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 uri="{AF507438-7753-43E0-B8FC-AC1667EBCBE1}">
              <a14:hiddenEffects xmlns:a14="http://schemas.microsoft.com/office/drawing/2010/main">
                <a:effectLst>
                  <a:outerShdw blurRad="190500" dist="190499" dir="2700000" algn="ctr" rotWithShape="0">
                    <a:schemeClr val="bg2">
                      <a:alpha val="50000"/>
                    </a:schemeClr>
                  </a:outerShdw>
                </a:effectLst>
              </a14:hiddenEffects>
            </a:ext>
          </a:extLst>
        </p:spPr>
      </p:pic>
      <p:pic>
        <p:nvPicPr>
          <p:cNvPr id="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0635" y="416711"/>
            <a:ext cx="1790613" cy="36516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 uri="{AF507438-7753-43E0-B8FC-AC1667EBCBE1}">
              <a14:hiddenEffects xmlns:a14="http://schemas.microsoft.com/office/drawing/2010/main">
                <a:effectLst>
                  <a:outerShdw blurRad="190500" dist="190499" dir="2700000" algn="ctr" rotWithShape="0">
                    <a:schemeClr val="bg2">
                      <a:alpha val="50000"/>
                    </a:schemeClr>
                  </a:outerShdw>
                </a:effectLst>
              </a14:hiddenEffects>
            </a:ext>
          </a:extLst>
        </p:spPr>
      </p:pic>
      <p:pic>
        <p:nvPicPr>
          <p:cNvPr id="1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0840" y="1986258"/>
            <a:ext cx="2539473" cy="1965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 uri="{AF507438-7753-43E0-B8FC-AC1667EBCBE1}">
              <a14:hiddenEffects xmlns:a14="http://schemas.microsoft.com/office/drawing/2010/main">
                <a:effectLst>
                  <a:outerShdw blurRad="190500" dist="190499" dir="2700000" algn="ctr" rotWithShape="0">
                    <a:schemeClr val="bg2">
                      <a:alpha val="50000"/>
                    </a:schemeClr>
                  </a:outerShdw>
                </a:effectLst>
              </a14:hiddenEffects>
            </a:ext>
          </a:extLst>
        </p:spPr>
      </p:pic>
      <p:sp>
        <p:nvSpPr>
          <p:cNvPr id="12" name="TextBox 11"/>
          <p:cNvSpPr txBox="1"/>
          <p:nvPr/>
        </p:nvSpPr>
        <p:spPr>
          <a:xfrm>
            <a:off x="4360537" y="1714328"/>
            <a:ext cx="1368152" cy="369332"/>
          </a:xfrm>
          <a:prstGeom prst="rect">
            <a:avLst/>
          </a:prstGeom>
          <a:noFill/>
        </p:spPr>
        <p:txBody>
          <a:bodyPr wrap="square" rtlCol="0">
            <a:spAutoFit/>
          </a:bodyPr>
          <a:lstStyle/>
          <a:p>
            <a:r>
              <a:rPr lang="en-NZ" b="1" dirty="0" smtClean="0"/>
              <a:t>Amphibian</a:t>
            </a:r>
            <a:endParaRPr lang="en-NZ" b="1" dirty="0"/>
          </a:p>
        </p:txBody>
      </p:sp>
      <p:sp>
        <p:nvSpPr>
          <p:cNvPr id="13" name="TextBox 12"/>
          <p:cNvSpPr txBox="1"/>
          <p:nvPr/>
        </p:nvSpPr>
        <p:spPr>
          <a:xfrm>
            <a:off x="4686200" y="4380328"/>
            <a:ext cx="1368152" cy="369332"/>
          </a:xfrm>
          <a:prstGeom prst="rect">
            <a:avLst/>
          </a:prstGeom>
          <a:noFill/>
        </p:spPr>
        <p:txBody>
          <a:bodyPr wrap="square" rtlCol="0">
            <a:spAutoFit/>
          </a:bodyPr>
          <a:lstStyle/>
          <a:p>
            <a:r>
              <a:rPr lang="en-NZ" b="1" dirty="0" smtClean="0"/>
              <a:t>Reptile</a:t>
            </a:r>
            <a:endParaRPr lang="en-NZ" b="1" dirty="0"/>
          </a:p>
        </p:txBody>
      </p:sp>
      <p:sp>
        <p:nvSpPr>
          <p:cNvPr id="14" name="TextBox 13"/>
          <p:cNvSpPr txBox="1"/>
          <p:nvPr/>
        </p:nvSpPr>
        <p:spPr>
          <a:xfrm>
            <a:off x="1720399" y="5052084"/>
            <a:ext cx="1368152" cy="369332"/>
          </a:xfrm>
          <a:prstGeom prst="rect">
            <a:avLst/>
          </a:prstGeom>
          <a:noFill/>
        </p:spPr>
        <p:txBody>
          <a:bodyPr wrap="square" rtlCol="0">
            <a:spAutoFit/>
          </a:bodyPr>
          <a:lstStyle/>
          <a:p>
            <a:r>
              <a:rPr lang="en-NZ" b="1" dirty="0" smtClean="0"/>
              <a:t>Fish</a:t>
            </a:r>
            <a:endParaRPr lang="en-NZ" b="1" dirty="0"/>
          </a:p>
        </p:txBody>
      </p:sp>
      <p:sp>
        <p:nvSpPr>
          <p:cNvPr id="15" name="TextBox 14"/>
          <p:cNvSpPr txBox="1"/>
          <p:nvPr/>
        </p:nvSpPr>
        <p:spPr>
          <a:xfrm>
            <a:off x="8052051" y="3881270"/>
            <a:ext cx="1368152" cy="369332"/>
          </a:xfrm>
          <a:prstGeom prst="rect">
            <a:avLst/>
          </a:prstGeom>
          <a:noFill/>
        </p:spPr>
        <p:txBody>
          <a:bodyPr wrap="square" rtlCol="0">
            <a:spAutoFit/>
          </a:bodyPr>
          <a:lstStyle/>
          <a:p>
            <a:r>
              <a:rPr lang="en-NZ" b="1" dirty="0" smtClean="0"/>
              <a:t>Mammal</a:t>
            </a:r>
            <a:endParaRPr lang="en-NZ" b="1" dirty="0"/>
          </a:p>
        </p:txBody>
      </p:sp>
      <p:sp>
        <p:nvSpPr>
          <p:cNvPr id="16" name="TextBox 15"/>
          <p:cNvSpPr txBox="1"/>
          <p:nvPr/>
        </p:nvSpPr>
        <p:spPr>
          <a:xfrm>
            <a:off x="8222810" y="6100040"/>
            <a:ext cx="1368152" cy="369332"/>
          </a:xfrm>
          <a:prstGeom prst="rect">
            <a:avLst/>
          </a:prstGeom>
          <a:noFill/>
        </p:spPr>
        <p:txBody>
          <a:bodyPr wrap="square" rtlCol="0">
            <a:spAutoFit/>
          </a:bodyPr>
          <a:lstStyle/>
          <a:p>
            <a:r>
              <a:rPr lang="en-NZ" b="1" dirty="0" smtClean="0"/>
              <a:t>Bird</a:t>
            </a:r>
            <a:endParaRPr lang="en-NZ" b="1" dirty="0"/>
          </a:p>
        </p:txBody>
      </p:sp>
      <p:sp>
        <p:nvSpPr>
          <p:cNvPr id="17" name="TextBox 16"/>
          <p:cNvSpPr txBox="1"/>
          <p:nvPr/>
        </p:nvSpPr>
        <p:spPr>
          <a:xfrm>
            <a:off x="281355" y="322098"/>
            <a:ext cx="609600"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2d</a:t>
            </a:r>
          </a:p>
        </p:txBody>
      </p:sp>
      <p:pic>
        <p:nvPicPr>
          <p:cNvPr id="18" name="Picture 2"/>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120076" y="4068347"/>
            <a:ext cx="2610111" cy="2916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225" y="3255377"/>
            <a:ext cx="4762500" cy="3571875"/>
          </a:xfrm>
          <a:prstGeom prst="rect">
            <a:avLst/>
          </a:prstGeom>
        </p:spPr>
      </p:pic>
    </p:spTree>
    <p:extLst>
      <p:ext uri="{BB962C8B-B14F-4D97-AF65-F5344CB8AC3E}">
        <p14:creationId xmlns:p14="http://schemas.microsoft.com/office/powerpoint/2010/main" val="278701874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6791292" y="6437349"/>
            <a:ext cx="3786691" cy="365125"/>
          </a:xfrm>
        </p:spPr>
        <p:txBody>
          <a:bodyPr/>
          <a:lstStyle/>
          <a:p>
            <a:r>
              <a:rPr lang="en-NZ" dirty="0" smtClean="0"/>
              <a:t>1.10 Life Processes 2013</a:t>
            </a:r>
            <a:endParaRPr lang="en-NZ" dirty="0"/>
          </a:p>
        </p:txBody>
      </p:sp>
      <p:sp>
        <p:nvSpPr>
          <p:cNvPr id="3" name="Rectangle 2"/>
          <p:cNvSpPr/>
          <p:nvPr/>
        </p:nvSpPr>
        <p:spPr>
          <a:xfrm>
            <a:off x="2243569" y="1700808"/>
            <a:ext cx="6180861" cy="923330"/>
          </a:xfrm>
          <a:prstGeom prst="rect">
            <a:avLst/>
          </a:prstGeom>
        </p:spPr>
        <p:txBody>
          <a:bodyPr wrap="square">
            <a:spAutoFit/>
          </a:bodyPr>
          <a:lstStyle/>
          <a:p>
            <a:r>
              <a:rPr lang="en-GB" dirty="0"/>
              <a:t>The two long bones in the leg provide a rigid frame that the muscles can pull against to provide movement. The thigh muscles attach across the knee joint etc. </a:t>
            </a:r>
            <a:endParaRPr lang="en-NZ" dirty="0"/>
          </a:p>
        </p:txBody>
      </p:sp>
      <p:sp>
        <p:nvSpPr>
          <p:cNvPr id="5" name="TextBox 4"/>
          <p:cNvSpPr txBox="1"/>
          <p:nvPr/>
        </p:nvSpPr>
        <p:spPr>
          <a:xfrm>
            <a:off x="475726" y="501137"/>
            <a:ext cx="8208912" cy="400110"/>
          </a:xfrm>
          <a:prstGeom prst="rect">
            <a:avLst/>
          </a:prstGeom>
          <a:solidFill>
            <a:schemeClr val="bg2"/>
          </a:solidFill>
          <a:ln>
            <a:solidFill>
              <a:schemeClr val="tx1"/>
            </a:solidFill>
          </a:ln>
        </p:spPr>
        <p:txBody>
          <a:bodyPr wrap="square" rtlCol="0">
            <a:spAutoFit/>
          </a:bodyPr>
          <a:lstStyle/>
          <a:p>
            <a:pPr algn="ctr"/>
            <a:r>
              <a:rPr lang="en-NZ" sz="2000" b="1" dirty="0"/>
              <a:t>The structure of the skeleton and muscles of the human </a:t>
            </a:r>
            <a:r>
              <a:rPr lang="en-NZ" sz="2000" b="1" dirty="0" smtClean="0"/>
              <a:t>leg</a:t>
            </a:r>
            <a:endParaRPr lang="en-NZ" sz="2000" b="1" dirty="0"/>
          </a:p>
        </p:txBody>
      </p:sp>
      <p:pic>
        <p:nvPicPr>
          <p:cNvPr id="2050" name="Picture 2" descr="http://classconnection.s3.amazonaws.com/113/flashcards/339113/jpg/maintibia1337139577395.jpg"/>
          <p:cNvPicPr>
            <a:picLocks noChangeAspect="1" noChangeArrowheads="1"/>
          </p:cNvPicPr>
          <p:nvPr/>
        </p:nvPicPr>
        <p:blipFill rotWithShape="1">
          <a:blip r:embed="rId2">
            <a:clrChange>
              <a:clrFrom>
                <a:srgbClr val="FEFEFE"/>
              </a:clrFrom>
              <a:clrTo>
                <a:srgbClr val="FEFEFE">
                  <a:alpha val="0"/>
                </a:srgbClr>
              </a:clrTo>
            </a:clrChange>
            <a:extLst>
              <a:ext uri="{28A0092B-C50C-407E-A947-70E740481C1C}">
                <a14:useLocalDpi xmlns:a14="http://schemas.microsoft.com/office/drawing/2010/main" val="0"/>
              </a:ext>
            </a:extLst>
          </a:blip>
          <a:srcRect b="2072"/>
          <a:stretch/>
        </p:blipFill>
        <p:spPr bwMode="auto">
          <a:xfrm>
            <a:off x="251520" y="689527"/>
            <a:ext cx="1920566" cy="61538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tptherapy.com/images/anatomy/foot-4.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34000" y="2924944"/>
            <a:ext cx="3810000" cy="3810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243902" y="2624138"/>
            <a:ext cx="3285930" cy="3416320"/>
          </a:xfrm>
          <a:prstGeom prst="rect">
            <a:avLst/>
          </a:prstGeom>
        </p:spPr>
        <p:txBody>
          <a:bodyPr wrap="square">
            <a:spAutoFit/>
          </a:bodyPr>
          <a:lstStyle/>
          <a:p>
            <a:r>
              <a:rPr lang="en-NZ" dirty="0"/>
              <a:t>The muscles are attached to the bones by tendons. When the muscles contract they shorten and move the bones at the joints. </a:t>
            </a:r>
          </a:p>
          <a:p>
            <a:r>
              <a:rPr lang="en-NZ" dirty="0"/>
              <a:t>All of the bones in the skeleton require muscles in order to move them. The muscles are attached by the nervous system to the brain which controls their movement – either voluntary or automatically when required</a:t>
            </a:r>
          </a:p>
        </p:txBody>
      </p:sp>
      <p:sp>
        <p:nvSpPr>
          <p:cNvPr id="8" name="TextBox 7"/>
          <p:cNvSpPr txBox="1"/>
          <p:nvPr/>
        </p:nvSpPr>
        <p:spPr>
          <a:xfrm>
            <a:off x="202776" y="408805"/>
            <a:ext cx="696659"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8b</a:t>
            </a:r>
          </a:p>
        </p:txBody>
      </p:sp>
      <p:sp>
        <p:nvSpPr>
          <p:cNvPr id="9" name="TextBox 8"/>
          <p:cNvSpPr txBox="1"/>
          <p:nvPr/>
        </p:nvSpPr>
        <p:spPr>
          <a:xfrm>
            <a:off x="4725379" y="6439348"/>
            <a:ext cx="969912" cy="276999"/>
          </a:xfrm>
          <a:prstGeom prst="rect">
            <a:avLst/>
          </a:prstGeom>
          <a:solidFill>
            <a:schemeClr val="accent4">
              <a:lumMod val="60000"/>
              <a:lumOff val="40000"/>
            </a:schemeClr>
          </a:solidFill>
          <a:ln>
            <a:solidFill>
              <a:schemeClr val="tx1"/>
            </a:solidFill>
          </a:ln>
        </p:spPr>
        <p:txBody>
          <a:bodyPr wrap="square" rtlCol="0">
            <a:spAutoFit/>
          </a:bodyPr>
          <a:lstStyle/>
          <a:p>
            <a:r>
              <a:rPr lang="en-NZ" sz="1200" dirty="0" smtClean="0">
                <a:latin typeface="+mn-lt"/>
              </a:rPr>
              <a:t>extension</a:t>
            </a:r>
          </a:p>
        </p:txBody>
      </p:sp>
    </p:spTree>
    <p:extLst>
      <p:ext uri="{BB962C8B-B14F-4D97-AF65-F5344CB8AC3E}">
        <p14:creationId xmlns:p14="http://schemas.microsoft.com/office/powerpoint/2010/main" val="102349599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The </a:t>
            </a:r>
            <a:r>
              <a:rPr lang="en-NZ" sz="2000" b="1" dirty="0"/>
              <a:t>structure of the </a:t>
            </a:r>
            <a:r>
              <a:rPr lang="en-NZ" sz="2000" b="1" dirty="0" smtClean="0"/>
              <a:t>skeleton and </a:t>
            </a:r>
            <a:r>
              <a:rPr lang="en-NZ" sz="2000" b="1" dirty="0"/>
              <a:t>muscles of the human </a:t>
            </a:r>
            <a:r>
              <a:rPr lang="en-NZ" sz="2000" b="1" dirty="0" smtClean="0"/>
              <a:t>arm</a:t>
            </a:r>
            <a:endParaRPr lang="en-NZ" sz="2000" b="1"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648" y="1484784"/>
            <a:ext cx="5577825" cy="4440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012160" y="1844824"/>
            <a:ext cx="2736304" cy="3970318"/>
          </a:xfrm>
          <a:prstGeom prst="rect">
            <a:avLst/>
          </a:prstGeom>
          <a:noFill/>
        </p:spPr>
        <p:txBody>
          <a:bodyPr wrap="square" rtlCol="0">
            <a:spAutoFit/>
          </a:bodyPr>
          <a:lstStyle/>
          <a:p>
            <a:r>
              <a:rPr lang="en-NZ" dirty="0" smtClean="0">
                <a:latin typeface="Calibri" panose="020F0502020204030204" pitchFamily="34" charset="0"/>
                <a:cs typeface="Calibri" panose="020F0502020204030204" pitchFamily="34" charset="0"/>
              </a:rPr>
              <a:t>The muscles are attached to the bones by tendons. When the muscles contract they shorten and move the bones at the joints. </a:t>
            </a:r>
          </a:p>
          <a:p>
            <a:r>
              <a:rPr lang="en-NZ" dirty="0" smtClean="0">
                <a:latin typeface="Calibri" panose="020F0502020204030204" pitchFamily="34" charset="0"/>
                <a:cs typeface="Calibri" panose="020F0502020204030204" pitchFamily="34" charset="0"/>
              </a:rPr>
              <a:t>All of the bones in the skeleton require muscles in order to move them. The muscles are attached by the nervous system to the brain which controls their movement – either voluntary or automatically when required.</a:t>
            </a:r>
            <a:endParaRPr lang="en-NZ" dirty="0">
              <a:latin typeface="Calibri" panose="020F0502020204030204" pitchFamily="34" charset="0"/>
              <a:cs typeface="Calibri" panose="020F0502020204030204" pitchFamily="34" charset="0"/>
            </a:endParaRPr>
          </a:p>
        </p:txBody>
      </p:sp>
      <p:sp>
        <p:nvSpPr>
          <p:cNvPr id="6" name="Footer Placeholder 5"/>
          <p:cNvSpPr>
            <a:spLocks noGrp="1"/>
          </p:cNvSpPr>
          <p:nvPr>
            <p:ph type="ftr" sz="quarter" idx="11"/>
          </p:nvPr>
        </p:nvSpPr>
        <p:spPr/>
        <p:txBody>
          <a:bodyPr/>
          <a:lstStyle/>
          <a:p>
            <a:r>
              <a:rPr lang="en-NZ" smtClean="0"/>
              <a:t>GZ Science Resources 2014</a:t>
            </a:r>
            <a:endParaRPr lang="en-NZ"/>
          </a:p>
        </p:txBody>
      </p:sp>
      <p:sp>
        <p:nvSpPr>
          <p:cNvPr id="7" name="TextBox 6"/>
          <p:cNvSpPr txBox="1"/>
          <p:nvPr/>
        </p:nvSpPr>
        <p:spPr>
          <a:xfrm>
            <a:off x="202776" y="408805"/>
            <a:ext cx="696659"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8b</a:t>
            </a:r>
          </a:p>
        </p:txBody>
      </p:sp>
      <p:sp>
        <p:nvSpPr>
          <p:cNvPr id="8" name="TextBox 7"/>
          <p:cNvSpPr txBox="1"/>
          <p:nvPr/>
        </p:nvSpPr>
        <p:spPr>
          <a:xfrm>
            <a:off x="7860341" y="6364959"/>
            <a:ext cx="969912" cy="276999"/>
          </a:xfrm>
          <a:prstGeom prst="rect">
            <a:avLst/>
          </a:prstGeom>
          <a:solidFill>
            <a:schemeClr val="accent4">
              <a:lumMod val="60000"/>
              <a:lumOff val="40000"/>
            </a:schemeClr>
          </a:solidFill>
          <a:ln>
            <a:solidFill>
              <a:schemeClr val="tx1"/>
            </a:solidFill>
          </a:ln>
        </p:spPr>
        <p:txBody>
          <a:bodyPr wrap="square" rtlCol="0">
            <a:spAutoFit/>
          </a:bodyPr>
          <a:lstStyle/>
          <a:p>
            <a:r>
              <a:rPr lang="en-NZ" sz="1200" dirty="0" smtClean="0">
                <a:latin typeface="+mn-lt"/>
              </a:rPr>
              <a:t>extension</a:t>
            </a:r>
          </a:p>
        </p:txBody>
      </p:sp>
    </p:spTree>
    <p:extLst>
      <p:ext uri="{BB962C8B-B14F-4D97-AF65-F5344CB8AC3E}">
        <p14:creationId xmlns:p14="http://schemas.microsoft.com/office/powerpoint/2010/main" val="209886544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7544" y="477083"/>
            <a:ext cx="8208912" cy="707886"/>
          </a:xfrm>
          <a:prstGeom prst="rect">
            <a:avLst/>
          </a:prstGeom>
          <a:solidFill>
            <a:schemeClr val="bg2"/>
          </a:solidFill>
          <a:ln>
            <a:solidFill>
              <a:schemeClr val="tx1"/>
            </a:solidFill>
          </a:ln>
        </p:spPr>
        <p:txBody>
          <a:bodyPr wrap="square" rtlCol="0">
            <a:spAutoFit/>
          </a:bodyPr>
          <a:lstStyle/>
          <a:p>
            <a:pPr algn="ctr"/>
            <a:r>
              <a:rPr lang="en-NZ" sz="2000" b="1" dirty="0" smtClean="0"/>
              <a:t>The </a:t>
            </a:r>
            <a:r>
              <a:rPr lang="en-NZ" sz="2000" b="1" dirty="0"/>
              <a:t>antagonistic muscles and bones act together to flex or extend the arm </a:t>
            </a:r>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3441"/>
          <a:stretch/>
        </p:blipFill>
        <p:spPr bwMode="auto">
          <a:xfrm>
            <a:off x="675747" y="1321116"/>
            <a:ext cx="7773888" cy="4156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58235" y="5543251"/>
            <a:ext cx="8208912" cy="923330"/>
          </a:xfrm>
          <a:prstGeom prst="rect">
            <a:avLst/>
          </a:prstGeom>
          <a:noFill/>
        </p:spPr>
        <p:txBody>
          <a:bodyPr wrap="square" rtlCol="0">
            <a:spAutoFit/>
          </a:bodyPr>
          <a:lstStyle/>
          <a:p>
            <a:r>
              <a:rPr lang="en-NZ" dirty="0" smtClean="0">
                <a:latin typeface="Calibri" panose="020F0502020204030204" pitchFamily="34" charset="0"/>
                <a:cs typeface="Calibri" panose="020F0502020204030204" pitchFamily="34" charset="0"/>
              </a:rPr>
              <a:t>Muscles </a:t>
            </a:r>
            <a:r>
              <a:rPr lang="en-NZ" dirty="0">
                <a:latin typeface="Calibri" panose="020F0502020204030204" pitchFamily="34" charset="0"/>
                <a:cs typeface="Calibri" panose="020F0502020204030204" pitchFamily="34" charset="0"/>
              </a:rPr>
              <a:t>can </a:t>
            </a:r>
            <a:r>
              <a:rPr lang="en-NZ" dirty="0" smtClean="0">
                <a:latin typeface="Calibri" panose="020F0502020204030204" pitchFamily="34" charset="0"/>
                <a:cs typeface="Calibri" panose="020F0502020204030204" pitchFamily="34" charset="0"/>
              </a:rPr>
              <a:t>contract</a:t>
            </a:r>
            <a:r>
              <a:rPr lang="en-NZ" dirty="0">
                <a:latin typeface="Calibri" panose="020F0502020204030204" pitchFamily="34" charset="0"/>
                <a:cs typeface="Calibri" panose="020F0502020204030204" pitchFamily="34" charset="0"/>
              </a:rPr>
              <a:t>, but are not designed to </a:t>
            </a:r>
            <a:r>
              <a:rPr lang="en-NZ" dirty="0" smtClean="0">
                <a:latin typeface="Calibri" panose="020F0502020204030204" pitchFamily="34" charset="0"/>
                <a:cs typeface="Calibri" panose="020F0502020204030204" pitchFamily="34" charset="0"/>
              </a:rPr>
              <a:t>actively lengthen</a:t>
            </a:r>
            <a:r>
              <a:rPr lang="en-NZ" dirty="0">
                <a:latin typeface="Calibri" panose="020F0502020204030204" pitchFamily="34" charset="0"/>
                <a:cs typeface="Calibri" panose="020F0502020204030204" pitchFamily="34" charset="0"/>
              </a:rPr>
              <a:t>, </a:t>
            </a:r>
            <a:r>
              <a:rPr lang="en-NZ" dirty="0" smtClean="0">
                <a:latin typeface="Calibri" panose="020F0502020204030204" pitchFamily="34" charset="0"/>
                <a:cs typeface="Calibri" panose="020F0502020204030204" pitchFamily="34" charset="0"/>
              </a:rPr>
              <a:t>so they </a:t>
            </a:r>
            <a:r>
              <a:rPr lang="en-NZ" dirty="0">
                <a:latin typeface="Calibri" panose="020F0502020204030204" pitchFamily="34" charset="0"/>
                <a:cs typeface="Calibri" panose="020F0502020204030204" pitchFamily="34" charset="0"/>
              </a:rPr>
              <a:t>are arranged as opposing </a:t>
            </a:r>
            <a:r>
              <a:rPr lang="en-NZ" b="1" dirty="0" smtClean="0">
                <a:latin typeface="Calibri" panose="020F0502020204030204" pitchFamily="34" charset="0"/>
                <a:cs typeface="Calibri" panose="020F0502020204030204" pitchFamily="34" charset="0"/>
              </a:rPr>
              <a:t>antagonistic pairs</a:t>
            </a:r>
            <a:r>
              <a:rPr lang="en-NZ" dirty="0">
                <a:latin typeface="Calibri" panose="020F0502020204030204" pitchFamily="34" charset="0"/>
                <a:cs typeface="Calibri" panose="020F0502020204030204" pitchFamily="34" charset="0"/>
              </a:rPr>
              <a:t>. As one muscle shortens, another is </a:t>
            </a:r>
            <a:r>
              <a:rPr lang="en-NZ" dirty="0" smtClean="0">
                <a:latin typeface="Calibri" panose="020F0502020204030204" pitchFamily="34" charset="0"/>
                <a:cs typeface="Calibri" panose="020F0502020204030204" pitchFamily="34" charset="0"/>
              </a:rPr>
              <a:t>stretched and vice versa. The contacting muscles move the bones they are attached to.</a:t>
            </a:r>
            <a:endParaRPr lang="en-NZ" dirty="0">
              <a:latin typeface="Calibri" panose="020F0502020204030204" pitchFamily="34" charset="0"/>
              <a:cs typeface="Calibri" panose="020F0502020204030204" pitchFamily="34" charset="0"/>
            </a:endParaRPr>
          </a:p>
        </p:txBody>
      </p:sp>
      <p:sp>
        <p:nvSpPr>
          <p:cNvPr id="2" name="Footer Placeholder 1"/>
          <p:cNvSpPr>
            <a:spLocks noGrp="1"/>
          </p:cNvSpPr>
          <p:nvPr>
            <p:ph type="ftr" sz="quarter" idx="11"/>
          </p:nvPr>
        </p:nvSpPr>
        <p:spPr>
          <a:xfrm>
            <a:off x="179512" y="6349818"/>
            <a:ext cx="3786691" cy="365125"/>
          </a:xfrm>
        </p:spPr>
        <p:txBody>
          <a:bodyPr/>
          <a:lstStyle/>
          <a:p>
            <a:r>
              <a:rPr lang="en-NZ" dirty="0" smtClean="0"/>
              <a:t>GZ Science Resources 2014</a:t>
            </a:r>
            <a:endParaRPr lang="en-NZ" dirty="0"/>
          </a:p>
        </p:txBody>
      </p:sp>
      <p:sp>
        <p:nvSpPr>
          <p:cNvPr id="6" name="TextBox 5"/>
          <p:cNvSpPr txBox="1"/>
          <p:nvPr/>
        </p:nvSpPr>
        <p:spPr>
          <a:xfrm>
            <a:off x="179512" y="852630"/>
            <a:ext cx="696659"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8c</a:t>
            </a:r>
          </a:p>
        </p:txBody>
      </p:sp>
      <p:sp>
        <p:nvSpPr>
          <p:cNvPr id="7" name="TextBox 6"/>
          <p:cNvSpPr txBox="1"/>
          <p:nvPr/>
        </p:nvSpPr>
        <p:spPr>
          <a:xfrm>
            <a:off x="7860341" y="6364959"/>
            <a:ext cx="969912" cy="276999"/>
          </a:xfrm>
          <a:prstGeom prst="rect">
            <a:avLst/>
          </a:prstGeom>
          <a:solidFill>
            <a:schemeClr val="accent4">
              <a:lumMod val="60000"/>
              <a:lumOff val="40000"/>
            </a:schemeClr>
          </a:solidFill>
          <a:ln>
            <a:solidFill>
              <a:schemeClr val="tx1"/>
            </a:solidFill>
          </a:ln>
        </p:spPr>
        <p:txBody>
          <a:bodyPr wrap="square" rtlCol="0">
            <a:spAutoFit/>
          </a:bodyPr>
          <a:lstStyle/>
          <a:p>
            <a:r>
              <a:rPr lang="en-NZ" sz="1200" dirty="0" smtClean="0">
                <a:latin typeface="+mn-lt"/>
              </a:rPr>
              <a:t>extension</a:t>
            </a:r>
          </a:p>
        </p:txBody>
      </p:sp>
    </p:spTree>
    <p:extLst>
      <p:ext uri="{BB962C8B-B14F-4D97-AF65-F5344CB8AC3E}">
        <p14:creationId xmlns:p14="http://schemas.microsoft.com/office/powerpoint/2010/main" val="105825181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A </a:t>
            </a:r>
            <a:r>
              <a:rPr lang="en-NZ" sz="2000" b="1" dirty="0"/>
              <a:t>joint occurs where two bones meet </a:t>
            </a:r>
            <a:r>
              <a:rPr lang="en-NZ" sz="2000" b="1" dirty="0" smtClean="0"/>
              <a:t>.</a:t>
            </a:r>
            <a:endParaRPr lang="en-NZ" sz="2000" b="1" dirty="0"/>
          </a:p>
        </p:txBody>
      </p:sp>
      <p:pic>
        <p:nvPicPr>
          <p:cNvPr id="9218"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1521" y="1075297"/>
            <a:ext cx="5040559" cy="5706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292080" y="1556792"/>
            <a:ext cx="3528392" cy="5016758"/>
          </a:xfrm>
          <a:prstGeom prst="rect">
            <a:avLst/>
          </a:prstGeom>
          <a:noFill/>
        </p:spPr>
        <p:txBody>
          <a:bodyPr wrap="square" rtlCol="0">
            <a:spAutoFit/>
          </a:bodyPr>
          <a:lstStyle/>
          <a:p>
            <a:r>
              <a:rPr lang="en-US" sz="2000" dirty="0" smtClean="0">
                <a:latin typeface="Calibri" panose="020F0502020204030204" pitchFamily="34" charset="0"/>
                <a:cs typeface="Calibri" panose="020F0502020204030204" pitchFamily="34" charset="0"/>
              </a:rPr>
              <a:t>Movement </a:t>
            </a:r>
            <a:r>
              <a:rPr lang="en-US" sz="2000" dirty="0">
                <a:latin typeface="Calibri" panose="020F0502020204030204" pitchFamily="34" charset="0"/>
                <a:cs typeface="Calibri" panose="020F0502020204030204" pitchFamily="34" charset="0"/>
              </a:rPr>
              <a:t>of the skeleton occurs at the joints where two or more bones meet. There are </a:t>
            </a:r>
            <a:r>
              <a:rPr lang="en-US" sz="2000" dirty="0" smtClean="0">
                <a:latin typeface="Calibri" panose="020F0502020204030204" pitchFamily="34" charset="0"/>
                <a:cs typeface="Calibri" panose="020F0502020204030204" pitchFamily="34" charset="0"/>
              </a:rPr>
              <a:t>different </a:t>
            </a:r>
            <a:r>
              <a:rPr lang="en-US" sz="2000" dirty="0">
                <a:latin typeface="Calibri" panose="020F0502020204030204" pitchFamily="34" charset="0"/>
                <a:cs typeface="Calibri" panose="020F0502020204030204" pitchFamily="34" charset="0"/>
              </a:rPr>
              <a:t>categories of joints. </a:t>
            </a:r>
            <a:r>
              <a:rPr lang="en-US" sz="2000" dirty="0" smtClean="0">
                <a:latin typeface="Calibri" panose="020F0502020204030204" pitchFamily="34" charset="0"/>
                <a:cs typeface="Calibri" panose="020F0502020204030204" pitchFamily="34" charset="0"/>
              </a:rPr>
              <a:t>Freely </a:t>
            </a:r>
            <a:r>
              <a:rPr lang="en-US" sz="2000" dirty="0">
                <a:latin typeface="Calibri" panose="020F0502020204030204" pitchFamily="34" charset="0"/>
                <a:cs typeface="Calibri" panose="020F0502020204030204" pitchFamily="34" charset="0"/>
              </a:rPr>
              <a:t>movable, or synovial, joints allow a range of movement determined by the structure of the joint.  Examples of movable joints are the </a:t>
            </a:r>
            <a:r>
              <a:rPr lang="en-US" sz="2000" b="1" dirty="0">
                <a:latin typeface="Calibri" panose="020F0502020204030204" pitchFamily="34" charset="0"/>
                <a:cs typeface="Calibri" panose="020F0502020204030204" pitchFamily="34" charset="0"/>
              </a:rPr>
              <a:t>ball and socket </a:t>
            </a:r>
            <a:r>
              <a:rPr lang="en-US" sz="2000" dirty="0">
                <a:latin typeface="Calibri" panose="020F0502020204030204" pitchFamily="34" charset="0"/>
                <a:cs typeface="Calibri" panose="020F0502020204030204" pitchFamily="34" charset="0"/>
              </a:rPr>
              <a:t>(shoulder), </a:t>
            </a:r>
            <a:r>
              <a:rPr lang="en-US" sz="2000" b="1" dirty="0">
                <a:latin typeface="Calibri" panose="020F0502020204030204" pitchFamily="34" charset="0"/>
                <a:cs typeface="Calibri" panose="020F0502020204030204" pitchFamily="34" charset="0"/>
              </a:rPr>
              <a:t>hinge </a:t>
            </a:r>
            <a:r>
              <a:rPr lang="en-US" sz="2000" dirty="0">
                <a:latin typeface="Calibri" panose="020F0502020204030204" pitchFamily="34" charset="0"/>
                <a:cs typeface="Calibri" panose="020F0502020204030204" pitchFamily="34" charset="0"/>
              </a:rPr>
              <a:t>(elbow), </a:t>
            </a:r>
            <a:r>
              <a:rPr lang="en-US" sz="2000" b="1" dirty="0">
                <a:latin typeface="Calibri" panose="020F0502020204030204" pitchFamily="34" charset="0"/>
                <a:cs typeface="Calibri" panose="020F0502020204030204" pitchFamily="34" charset="0"/>
              </a:rPr>
              <a:t>pivot</a:t>
            </a:r>
            <a:r>
              <a:rPr lang="en-US" sz="2000" dirty="0">
                <a:latin typeface="Calibri" panose="020F0502020204030204" pitchFamily="34" charset="0"/>
                <a:cs typeface="Calibri" panose="020F0502020204030204" pitchFamily="34" charset="0"/>
              </a:rPr>
              <a:t> (between </a:t>
            </a:r>
            <a:r>
              <a:rPr lang="en-US" sz="2000" dirty="0" smtClean="0">
                <a:latin typeface="Calibri" panose="020F0502020204030204" pitchFamily="34" charset="0"/>
                <a:cs typeface="Calibri" panose="020F0502020204030204" pitchFamily="34" charset="0"/>
              </a:rPr>
              <a:t>the skull and neck) and </a:t>
            </a:r>
            <a:r>
              <a:rPr lang="en-US" sz="2000" b="1" dirty="0" smtClean="0">
                <a:latin typeface="Calibri" panose="020F0502020204030204" pitchFamily="34" charset="0"/>
                <a:cs typeface="Calibri" panose="020F0502020204030204" pitchFamily="34" charset="0"/>
              </a:rPr>
              <a:t>ellipsoidal</a:t>
            </a:r>
            <a:r>
              <a:rPr lang="en-US" sz="2000" dirty="0" smtClean="0">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rPr>
              <a:t>joint </a:t>
            </a:r>
            <a:r>
              <a:rPr lang="en-US" sz="2000" dirty="0" smtClean="0">
                <a:latin typeface="Calibri" panose="020F0502020204030204" pitchFamily="34" charset="0"/>
                <a:cs typeface="Calibri" panose="020F0502020204030204" pitchFamily="34" charset="0"/>
              </a:rPr>
              <a:t>(hand and arm). </a:t>
            </a:r>
            <a:r>
              <a:rPr lang="en-US" sz="2000" b="1" dirty="0" smtClean="0">
                <a:latin typeface="Calibri" panose="020F0502020204030204" pitchFamily="34" charset="0"/>
                <a:cs typeface="Calibri" panose="020F0502020204030204" pitchFamily="34" charset="0"/>
              </a:rPr>
              <a:t>Ligaments</a:t>
            </a:r>
            <a:r>
              <a:rPr lang="en-US" sz="2000" dirty="0" smtClean="0">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rPr>
              <a:t>are inelastic connective tissues which hold bones together in a joint</a:t>
            </a:r>
            <a:r>
              <a:rPr lang="en-US" sz="2000" dirty="0" smtClean="0">
                <a:latin typeface="Calibri" panose="020F0502020204030204" pitchFamily="34" charset="0"/>
                <a:cs typeface="Calibri" panose="020F0502020204030204" pitchFamily="34" charset="0"/>
              </a:rPr>
              <a:t>.</a:t>
            </a:r>
            <a:endParaRPr lang="en-US" sz="2000" dirty="0">
              <a:latin typeface="Calibri" panose="020F0502020204030204" pitchFamily="34" charset="0"/>
              <a:cs typeface="Calibri" panose="020F0502020204030204" pitchFamily="34" charset="0"/>
            </a:endParaRPr>
          </a:p>
        </p:txBody>
      </p:sp>
      <p:sp>
        <p:nvSpPr>
          <p:cNvPr id="5" name="TextBox 4"/>
          <p:cNvSpPr txBox="1"/>
          <p:nvPr/>
        </p:nvSpPr>
        <p:spPr>
          <a:xfrm>
            <a:off x="202776" y="408805"/>
            <a:ext cx="696659"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8d</a:t>
            </a:r>
          </a:p>
        </p:txBody>
      </p:sp>
      <p:sp>
        <p:nvSpPr>
          <p:cNvPr id="6" name="TextBox 5"/>
          <p:cNvSpPr txBox="1"/>
          <p:nvPr/>
        </p:nvSpPr>
        <p:spPr>
          <a:xfrm>
            <a:off x="7860341" y="6364959"/>
            <a:ext cx="969912" cy="276999"/>
          </a:xfrm>
          <a:prstGeom prst="rect">
            <a:avLst/>
          </a:prstGeom>
          <a:solidFill>
            <a:schemeClr val="accent4">
              <a:lumMod val="60000"/>
              <a:lumOff val="40000"/>
            </a:schemeClr>
          </a:solidFill>
          <a:ln>
            <a:solidFill>
              <a:schemeClr val="tx1"/>
            </a:solidFill>
          </a:ln>
        </p:spPr>
        <p:txBody>
          <a:bodyPr wrap="square" rtlCol="0">
            <a:spAutoFit/>
          </a:bodyPr>
          <a:lstStyle/>
          <a:p>
            <a:r>
              <a:rPr lang="en-NZ" sz="1200" dirty="0" smtClean="0">
                <a:latin typeface="+mn-lt"/>
              </a:rPr>
              <a:t>extension</a:t>
            </a:r>
          </a:p>
        </p:txBody>
      </p:sp>
    </p:spTree>
    <p:extLst>
      <p:ext uri="{BB962C8B-B14F-4D97-AF65-F5344CB8AC3E}">
        <p14:creationId xmlns:p14="http://schemas.microsoft.com/office/powerpoint/2010/main" val="89758634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67544" y="5426238"/>
            <a:ext cx="8208912" cy="1200329"/>
          </a:xfrm>
          <a:prstGeom prst="rect">
            <a:avLst/>
          </a:prstGeom>
        </p:spPr>
        <p:txBody>
          <a:bodyPr wrap="square">
            <a:spAutoFit/>
          </a:bodyPr>
          <a:lstStyle/>
          <a:p>
            <a:r>
              <a:rPr lang="en-GB" dirty="0">
                <a:latin typeface="Calibri" panose="020F0502020204030204" pitchFamily="34" charset="0"/>
                <a:cs typeface="Calibri" panose="020F0502020204030204" pitchFamily="34" charset="0"/>
              </a:rPr>
              <a:t>Cartilage </a:t>
            </a:r>
            <a:r>
              <a:rPr lang="en-GB" dirty="0" smtClean="0">
                <a:latin typeface="Calibri" panose="020F0502020204030204" pitchFamily="34" charset="0"/>
                <a:cs typeface="Calibri" panose="020F0502020204030204" pitchFamily="34" charset="0"/>
              </a:rPr>
              <a:t>is tough</a:t>
            </a:r>
            <a:r>
              <a:rPr lang="en-GB" dirty="0">
                <a:latin typeface="Calibri" panose="020F0502020204030204" pitchFamily="34" charset="0"/>
                <a:cs typeface="Calibri" panose="020F0502020204030204" pitchFamily="34" charset="0"/>
              </a:rPr>
              <a:t>, rubbery surface that allows movement between bones, replaced by wear, lubricate the joint under </a:t>
            </a:r>
            <a:r>
              <a:rPr lang="en-GB" dirty="0" smtClean="0">
                <a:latin typeface="Calibri" panose="020F0502020204030204" pitchFamily="34" charset="0"/>
                <a:cs typeface="Calibri" panose="020F0502020204030204" pitchFamily="34" charset="0"/>
              </a:rPr>
              <a:t>pressure. The joint capsule is filled with a fluid to assist free movement of the joint. Ligaments hold the bones together and tendons hold the muscles to the bone.</a:t>
            </a:r>
            <a:endParaRPr lang="en-NZ" dirty="0">
              <a:latin typeface="Calibri" panose="020F0502020204030204" pitchFamily="34" charset="0"/>
              <a:cs typeface="Calibri" panose="020F0502020204030204" pitchFamily="34" charset="0"/>
            </a:endParaRPr>
          </a:p>
        </p:txBody>
      </p:sp>
      <p:sp>
        <p:nvSpPr>
          <p:cNvPr id="4" name="TextBox 3"/>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The synovial joint</a:t>
            </a:r>
            <a:endParaRPr lang="en-NZ" sz="2000" b="1" dirty="0"/>
          </a:p>
        </p:txBody>
      </p:sp>
      <p:pic>
        <p:nvPicPr>
          <p:cNvPr id="3074"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9592" y="1002281"/>
            <a:ext cx="7662337" cy="4512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7860341" y="6364959"/>
            <a:ext cx="969912" cy="276999"/>
          </a:xfrm>
          <a:prstGeom prst="rect">
            <a:avLst/>
          </a:prstGeom>
          <a:solidFill>
            <a:schemeClr val="accent4">
              <a:lumMod val="60000"/>
              <a:lumOff val="40000"/>
            </a:schemeClr>
          </a:solidFill>
          <a:ln>
            <a:solidFill>
              <a:schemeClr val="tx1"/>
            </a:solidFill>
          </a:ln>
        </p:spPr>
        <p:txBody>
          <a:bodyPr wrap="square" rtlCol="0">
            <a:spAutoFit/>
          </a:bodyPr>
          <a:lstStyle/>
          <a:p>
            <a:r>
              <a:rPr lang="en-NZ" sz="1200" dirty="0" smtClean="0">
                <a:latin typeface="+mn-lt"/>
              </a:rPr>
              <a:t>extension</a:t>
            </a:r>
          </a:p>
        </p:txBody>
      </p:sp>
      <p:sp>
        <p:nvSpPr>
          <p:cNvPr id="7" name="TextBox 6"/>
          <p:cNvSpPr txBox="1"/>
          <p:nvPr/>
        </p:nvSpPr>
        <p:spPr>
          <a:xfrm>
            <a:off x="202776" y="408805"/>
            <a:ext cx="696659"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8d</a:t>
            </a:r>
          </a:p>
        </p:txBody>
      </p:sp>
    </p:spTree>
    <p:extLst>
      <p:ext uri="{BB962C8B-B14F-4D97-AF65-F5344CB8AC3E}">
        <p14:creationId xmlns:p14="http://schemas.microsoft.com/office/powerpoint/2010/main" val="670239895"/>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3392" y="1180584"/>
            <a:ext cx="2870742" cy="4708981"/>
          </a:xfrm>
          <a:prstGeom prst="rect">
            <a:avLst/>
          </a:prstGeom>
          <a:solidFill>
            <a:schemeClr val="bg2">
              <a:lumMod val="20000"/>
              <a:lumOff val="80000"/>
            </a:schemeClr>
          </a:solidFill>
          <a:ln>
            <a:solidFill>
              <a:schemeClr val="tx1"/>
            </a:solidFill>
          </a:ln>
        </p:spPr>
        <p:txBody>
          <a:bodyPr wrap="square" rtlCol="0">
            <a:spAutoFit/>
          </a:bodyPr>
          <a:lstStyle/>
          <a:p>
            <a:r>
              <a:rPr lang="en-NZ" sz="2000" dirty="0" smtClean="0">
                <a:latin typeface="Calibri" panose="020F0502020204030204" pitchFamily="34" charset="0"/>
                <a:cs typeface="Calibri" panose="020F0502020204030204" pitchFamily="34" charset="0"/>
              </a:rPr>
              <a:t>The </a:t>
            </a:r>
            <a:r>
              <a:rPr lang="en-NZ" sz="2000" b="1" dirty="0" smtClean="0">
                <a:latin typeface="Calibri" panose="020F0502020204030204" pitchFamily="34" charset="0"/>
                <a:cs typeface="Calibri" panose="020F0502020204030204" pitchFamily="34" charset="0"/>
              </a:rPr>
              <a:t>structure</a:t>
            </a:r>
            <a:r>
              <a:rPr lang="en-NZ" sz="2000" dirty="0" smtClean="0">
                <a:latin typeface="Calibri" panose="020F0502020204030204" pitchFamily="34" charset="0"/>
                <a:cs typeface="Calibri" panose="020F0502020204030204" pitchFamily="34" charset="0"/>
              </a:rPr>
              <a:t> of the </a:t>
            </a:r>
            <a:r>
              <a:rPr lang="en-NZ" sz="2000" dirty="0">
                <a:latin typeface="Calibri" panose="020F0502020204030204" pitchFamily="34" charset="0"/>
                <a:cs typeface="Calibri" panose="020F0502020204030204" pitchFamily="34" charset="0"/>
              </a:rPr>
              <a:t>circulatory </a:t>
            </a:r>
            <a:r>
              <a:rPr lang="en-NZ" sz="2000" dirty="0" smtClean="0">
                <a:latin typeface="Calibri" panose="020F0502020204030204" pitchFamily="34" charset="0"/>
                <a:cs typeface="Calibri" panose="020F0502020204030204" pitchFamily="34" charset="0"/>
              </a:rPr>
              <a:t>system consists of blood</a:t>
            </a:r>
            <a:r>
              <a:rPr lang="en-NZ" sz="2000" dirty="0">
                <a:latin typeface="Calibri" panose="020F0502020204030204" pitchFamily="34" charset="0"/>
                <a:cs typeface="Calibri" panose="020F0502020204030204" pitchFamily="34" charset="0"/>
              </a:rPr>
              <a:t>, blood vessels and the </a:t>
            </a:r>
            <a:r>
              <a:rPr lang="en-NZ" sz="2000" dirty="0" smtClean="0">
                <a:latin typeface="Calibri" panose="020F0502020204030204" pitchFamily="34" charset="0"/>
                <a:cs typeface="Calibri" panose="020F0502020204030204" pitchFamily="34" charset="0"/>
              </a:rPr>
              <a:t>heart. The </a:t>
            </a:r>
            <a:r>
              <a:rPr lang="en-NZ" sz="2000" b="1" dirty="0" smtClean="0">
                <a:latin typeface="Calibri" panose="020F0502020204030204" pitchFamily="34" charset="0"/>
                <a:cs typeface="Calibri" panose="020F0502020204030204" pitchFamily="34" charset="0"/>
              </a:rPr>
              <a:t>function </a:t>
            </a:r>
            <a:r>
              <a:rPr lang="en-NZ" sz="2000" dirty="0" smtClean="0">
                <a:latin typeface="Calibri" panose="020F0502020204030204" pitchFamily="34" charset="0"/>
                <a:cs typeface="Calibri" panose="020F0502020204030204" pitchFamily="34" charset="0"/>
              </a:rPr>
              <a:t>of the circulatory system is to be </a:t>
            </a:r>
            <a:r>
              <a:rPr lang="en-NZ" sz="2000" dirty="0">
                <a:latin typeface="Calibri" panose="020F0502020204030204" pitchFamily="34" charset="0"/>
                <a:cs typeface="Calibri" panose="020F0502020204030204" pitchFamily="34" charset="0"/>
              </a:rPr>
              <a:t>the body’s transportation system, moving oxygen, carbon dioxide, nutrients, wastes, hormones, vitamins, minerals and water throughout the body. It also aids in regulation of temperature</a:t>
            </a:r>
            <a:r>
              <a:rPr lang="en-NZ" sz="2000" dirty="0" smtClean="0">
                <a:latin typeface="Calibri" panose="020F0502020204030204" pitchFamily="34" charset="0"/>
                <a:cs typeface="Calibri" panose="020F0502020204030204" pitchFamily="34" charset="0"/>
              </a:rPr>
              <a:t>.</a:t>
            </a:r>
            <a:endParaRPr lang="en-NZ" sz="2000" dirty="0">
              <a:latin typeface="Calibri" panose="020F0502020204030204" pitchFamily="34" charset="0"/>
              <a:cs typeface="Calibri" panose="020F0502020204030204" pitchFamily="34" charset="0"/>
            </a:endParaRPr>
          </a:p>
        </p:txBody>
      </p:sp>
      <p:sp>
        <p:nvSpPr>
          <p:cNvPr id="5" name="TextBox 4"/>
          <p:cNvSpPr txBox="1"/>
          <p:nvPr/>
        </p:nvSpPr>
        <p:spPr>
          <a:xfrm>
            <a:off x="477888" y="339197"/>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The circulatory system</a:t>
            </a:r>
            <a:endParaRPr lang="en-NZ" sz="2000" b="1" dirty="0"/>
          </a:p>
        </p:txBody>
      </p:sp>
      <p:sp>
        <p:nvSpPr>
          <p:cNvPr id="7" name="Footer Placeholder 6"/>
          <p:cNvSpPr>
            <a:spLocks noGrp="1"/>
          </p:cNvSpPr>
          <p:nvPr>
            <p:ph type="ftr" sz="quarter" idx="11"/>
          </p:nvPr>
        </p:nvSpPr>
        <p:spPr/>
        <p:txBody>
          <a:bodyPr/>
          <a:lstStyle/>
          <a:p>
            <a:r>
              <a:rPr lang="en-NZ" smtClean="0"/>
              <a:t>GZ Science Resources 2014</a:t>
            </a:r>
            <a:endParaRPr lang="en-NZ"/>
          </a:p>
        </p:txBody>
      </p:sp>
      <p:pic>
        <p:nvPicPr>
          <p:cNvPr id="8" name="Picture 5" descr="Path.jp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63888" y="759721"/>
            <a:ext cx="5438056" cy="6098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202776" y="408805"/>
            <a:ext cx="696659"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9a</a:t>
            </a:r>
          </a:p>
        </p:txBody>
      </p:sp>
    </p:spTree>
    <p:extLst>
      <p:ext uri="{BB962C8B-B14F-4D97-AF65-F5344CB8AC3E}">
        <p14:creationId xmlns:p14="http://schemas.microsoft.com/office/powerpoint/2010/main" val="2526495744"/>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7544" y="292417"/>
            <a:ext cx="8208912" cy="369332"/>
          </a:xfrm>
          <a:prstGeom prst="rect">
            <a:avLst/>
          </a:prstGeom>
          <a:solidFill>
            <a:schemeClr val="bg2"/>
          </a:solidFill>
          <a:ln>
            <a:solidFill>
              <a:schemeClr val="tx1"/>
            </a:solidFill>
          </a:ln>
        </p:spPr>
        <p:txBody>
          <a:bodyPr wrap="square" rtlCol="0">
            <a:spAutoFit/>
          </a:bodyPr>
          <a:lstStyle/>
          <a:p>
            <a:pPr algn="ctr"/>
            <a:r>
              <a:rPr lang="en-NZ" b="1" dirty="0" smtClean="0"/>
              <a:t>       Arteries </a:t>
            </a:r>
            <a:r>
              <a:rPr lang="en-NZ" b="1" dirty="0"/>
              <a:t>carry blood away from the heart, veins carry blood towards the </a:t>
            </a:r>
            <a:r>
              <a:rPr lang="en-NZ" b="1" dirty="0" smtClean="0"/>
              <a:t>heart.</a:t>
            </a:r>
            <a:endParaRPr lang="en-NZ" b="1" dirty="0"/>
          </a:p>
        </p:txBody>
      </p:sp>
      <p:sp>
        <p:nvSpPr>
          <p:cNvPr id="38" name="Text Box 7"/>
          <p:cNvSpPr txBox="1">
            <a:spLocks noChangeArrowheads="1"/>
          </p:cNvSpPr>
          <p:nvPr/>
        </p:nvSpPr>
        <p:spPr bwMode="auto">
          <a:xfrm>
            <a:off x="251520" y="817245"/>
            <a:ext cx="5006280" cy="5632311"/>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GB" b="1" dirty="0">
                <a:latin typeface="Calibri" panose="020F0502020204030204" pitchFamily="34" charset="0"/>
                <a:cs typeface="Calibri" panose="020F0502020204030204" pitchFamily="34" charset="0"/>
              </a:rPr>
              <a:t>Circulatory system</a:t>
            </a:r>
          </a:p>
          <a:p>
            <a:r>
              <a:rPr lang="en-GB" dirty="0">
                <a:latin typeface="Calibri" panose="020F0502020204030204" pitchFamily="34" charset="0"/>
                <a:cs typeface="Calibri" panose="020F0502020204030204" pitchFamily="34" charset="0"/>
              </a:rPr>
              <a:t>A    </a:t>
            </a:r>
            <a:r>
              <a:rPr lang="en-GB" b="1" dirty="0">
                <a:latin typeface="Calibri" panose="020F0502020204030204" pitchFamily="34" charset="0"/>
                <a:cs typeface="Calibri" panose="020F0502020204030204" pitchFamily="34" charset="0"/>
              </a:rPr>
              <a:t>Deoxygenated blood</a:t>
            </a:r>
            <a:r>
              <a:rPr lang="en-GB" dirty="0">
                <a:latin typeface="Calibri" panose="020F0502020204030204" pitchFamily="34" charset="0"/>
                <a:cs typeface="Calibri" panose="020F0502020204030204" pitchFamily="34" charset="0"/>
              </a:rPr>
              <a:t> enters the right atrium of the heart via the vena cava.</a:t>
            </a:r>
            <a:br>
              <a:rPr lang="en-GB" dirty="0">
                <a:latin typeface="Calibri" panose="020F0502020204030204" pitchFamily="34" charset="0"/>
                <a:cs typeface="Calibri" panose="020F0502020204030204" pitchFamily="34" charset="0"/>
              </a:rPr>
            </a:br>
            <a:r>
              <a:rPr lang="en-GB" dirty="0">
                <a:latin typeface="Calibri" panose="020F0502020204030204" pitchFamily="34" charset="0"/>
                <a:cs typeface="Calibri" panose="020F0502020204030204" pitchFamily="34" charset="0"/>
              </a:rPr>
              <a:t>B    </a:t>
            </a:r>
            <a:r>
              <a:rPr lang="en-GB" b="1" dirty="0">
                <a:latin typeface="Calibri" panose="020F0502020204030204" pitchFamily="34" charset="0"/>
                <a:cs typeface="Calibri" panose="020F0502020204030204" pitchFamily="34" charset="0"/>
              </a:rPr>
              <a:t>Deoxygenated blood</a:t>
            </a:r>
            <a:r>
              <a:rPr lang="en-GB" dirty="0">
                <a:latin typeface="Calibri" panose="020F0502020204030204" pitchFamily="34" charset="0"/>
                <a:cs typeface="Calibri" panose="020F0502020204030204" pitchFamily="34" charset="0"/>
              </a:rPr>
              <a:t> is pumped from the right ventricle, via the pulmonary artery, to the lungs. </a:t>
            </a:r>
          </a:p>
          <a:p>
            <a:r>
              <a:rPr lang="en-GB" dirty="0">
                <a:latin typeface="Calibri" panose="020F0502020204030204" pitchFamily="34" charset="0"/>
                <a:cs typeface="Calibri" panose="020F0502020204030204" pitchFamily="34" charset="0"/>
              </a:rPr>
              <a:t>C    In the </a:t>
            </a:r>
            <a:r>
              <a:rPr lang="en-GB" b="1" dirty="0">
                <a:latin typeface="Calibri" panose="020F0502020204030204" pitchFamily="34" charset="0"/>
                <a:cs typeface="Calibri" panose="020F0502020204030204" pitchFamily="34" charset="0"/>
              </a:rPr>
              <a:t>lungs</a:t>
            </a:r>
            <a:r>
              <a:rPr lang="en-GB" dirty="0">
                <a:latin typeface="Calibri" panose="020F0502020204030204" pitchFamily="34" charset="0"/>
                <a:cs typeface="Calibri" panose="020F0502020204030204" pitchFamily="34" charset="0"/>
              </a:rPr>
              <a:t>, blood picks up oxygen and gets rid of carbon dioxide.</a:t>
            </a:r>
            <a:br>
              <a:rPr lang="en-GB" dirty="0">
                <a:latin typeface="Calibri" panose="020F0502020204030204" pitchFamily="34" charset="0"/>
                <a:cs typeface="Calibri" panose="020F0502020204030204" pitchFamily="34" charset="0"/>
              </a:rPr>
            </a:br>
            <a:r>
              <a:rPr lang="en-GB" dirty="0">
                <a:latin typeface="Calibri" panose="020F0502020204030204" pitchFamily="34" charset="0"/>
                <a:cs typeface="Calibri" panose="020F0502020204030204" pitchFamily="34" charset="0"/>
              </a:rPr>
              <a:t>D    </a:t>
            </a:r>
            <a:r>
              <a:rPr lang="en-GB" b="1" dirty="0">
                <a:latin typeface="Calibri" panose="020F0502020204030204" pitchFamily="34" charset="0"/>
                <a:cs typeface="Calibri" panose="020F0502020204030204" pitchFamily="34" charset="0"/>
              </a:rPr>
              <a:t>Oxygenated blood</a:t>
            </a:r>
            <a:r>
              <a:rPr lang="en-GB" dirty="0">
                <a:latin typeface="Calibri" panose="020F0502020204030204" pitchFamily="34" charset="0"/>
                <a:cs typeface="Calibri" panose="020F0502020204030204" pitchFamily="34" charset="0"/>
              </a:rPr>
              <a:t> travels back to the heart in the pulmonary vein.</a:t>
            </a:r>
            <a:br>
              <a:rPr lang="en-GB" dirty="0">
                <a:latin typeface="Calibri" panose="020F0502020204030204" pitchFamily="34" charset="0"/>
                <a:cs typeface="Calibri" panose="020F0502020204030204" pitchFamily="34" charset="0"/>
              </a:rPr>
            </a:br>
            <a:r>
              <a:rPr lang="en-GB" dirty="0">
                <a:latin typeface="Calibri" panose="020F0502020204030204" pitchFamily="34" charset="0"/>
                <a:cs typeface="Calibri" panose="020F0502020204030204" pitchFamily="34" charset="0"/>
              </a:rPr>
              <a:t>E    </a:t>
            </a:r>
            <a:r>
              <a:rPr lang="en-GB" b="1" dirty="0">
                <a:latin typeface="Calibri" panose="020F0502020204030204" pitchFamily="34" charset="0"/>
                <a:cs typeface="Calibri" panose="020F0502020204030204" pitchFamily="34" charset="0"/>
              </a:rPr>
              <a:t>Oxygenated blood</a:t>
            </a:r>
            <a:r>
              <a:rPr lang="en-GB" dirty="0">
                <a:latin typeface="Calibri" panose="020F0502020204030204" pitchFamily="34" charset="0"/>
                <a:cs typeface="Calibri" panose="020F0502020204030204" pitchFamily="34" charset="0"/>
              </a:rPr>
              <a:t> is pumped to vital organs and the whole body from the left ventricle, via the aorta.</a:t>
            </a:r>
            <a:br>
              <a:rPr lang="en-GB" dirty="0">
                <a:latin typeface="Calibri" panose="020F0502020204030204" pitchFamily="34" charset="0"/>
                <a:cs typeface="Calibri" panose="020F0502020204030204" pitchFamily="34" charset="0"/>
              </a:rPr>
            </a:br>
            <a:r>
              <a:rPr lang="en-GB" dirty="0">
                <a:latin typeface="Calibri" panose="020F0502020204030204" pitchFamily="34" charset="0"/>
                <a:cs typeface="Calibri" panose="020F0502020204030204" pitchFamily="34" charset="0"/>
              </a:rPr>
              <a:t>F    Digested food is absorbed by blood through the walls of the </a:t>
            </a:r>
            <a:r>
              <a:rPr lang="en-GB" b="1" dirty="0">
                <a:latin typeface="Calibri" panose="020F0502020204030204" pitchFamily="34" charset="0"/>
                <a:cs typeface="Calibri" panose="020F0502020204030204" pitchFamily="34" charset="0"/>
              </a:rPr>
              <a:t>small intestine</a:t>
            </a:r>
            <a:r>
              <a:rPr lang="en-GB" dirty="0">
                <a:latin typeface="Calibri" panose="020F0502020204030204" pitchFamily="34" charset="0"/>
                <a:cs typeface="Calibri" panose="020F0502020204030204" pitchFamily="34" charset="0"/>
              </a:rPr>
              <a:t>.</a:t>
            </a:r>
            <a:br>
              <a:rPr lang="en-GB" dirty="0">
                <a:latin typeface="Calibri" panose="020F0502020204030204" pitchFamily="34" charset="0"/>
                <a:cs typeface="Calibri" panose="020F0502020204030204" pitchFamily="34" charset="0"/>
              </a:rPr>
            </a:br>
            <a:r>
              <a:rPr lang="en-GB" dirty="0">
                <a:latin typeface="Calibri" panose="020F0502020204030204" pitchFamily="34" charset="0"/>
                <a:cs typeface="Calibri" panose="020F0502020204030204" pitchFamily="34" charset="0"/>
              </a:rPr>
              <a:t>G    Digested food is processed and stored in the </a:t>
            </a:r>
            <a:r>
              <a:rPr lang="en-GB" b="1" dirty="0">
                <a:latin typeface="Calibri" panose="020F0502020204030204" pitchFamily="34" charset="0"/>
                <a:cs typeface="Calibri" panose="020F0502020204030204" pitchFamily="34" charset="0"/>
              </a:rPr>
              <a:t>liver</a:t>
            </a:r>
            <a:r>
              <a:rPr lang="en-GB" dirty="0">
                <a:latin typeface="Calibri" panose="020F0502020204030204" pitchFamily="34" charset="0"/>
                <a:cs typeface="Calibri" panose="020F0502020204030204" pitchFamily="34" charset="0"/>
              </a:rPr>
              <a:t>.</a:t>
            </a:r>
            <a:br>
              <a:rPr lang="en-GB" dirty="0">
                <a:latin typeface="Calibri" panose="020F0502020204030204" pitchFamily="34" charset="0"/>
                <a:cs typeface="Calibri" panose="020F0502020204030204" pitchFamily="34" charset="0"/>
              </a:rPr>
            </a:br>
            <a:r>
              <a:rPr lang="en-GB" dirty="0">
                <a:latin typeface="Calibri" panose="020F0502020204030204" pitchFamily="34" charset="0"/>
                <a:cs typeface="Calibri" panose="020F0502020204030204" pitchFamily="34" charset="0"/>
              </a:rPr>
              <a:t>H    Waste products (urea, water, salts etc.) are removed from the blood in the </a:t>
            </a:r>
            <a:r>
              <a:rPr lang="en-GB" b="1" dirty="0">
                <a:latin typeface="Calibri" panose="020F0502020204030204" pitchFamily="34" charset="0"/>
                <a:cs typeface="Calibri" panose="020F0502020204030204" pitchFamily="34" charset="0"/>
              </a:rPr>
              <a:t>kidneys</a:t>
            </a:r>
            <a:r>
              <a:rPr lang="en-GB" dirty="0">
                <a:latin typeface="Calibri" panose="020F0502020204030204" pitchFamily="34" charset="0"/>
                <a:cs typeface="Calibri" panose="020F0502020204030204" pitchFamily="34" charset="0"/>
              </a:rPr>
              <a:t>.</a:t>
            </a:r>
            <a:br>
              <a:rPr lang="en-GB" dirty="0">
                <a:latin typeface="Calibri" panose="020F0502020204030204" pitchFamily="34" charset="0"/>
                <a:cs typeface="Calibri" panose="020F0502020204030204" pitchFamily="34" charset="0"/>
              </a:rPr>
            </a:br>
            <a:r>
              <a:rPr lang="en-GB" dirty="0">
                <a:latin typeface="Calibri" panose="020F0502020204030204" pitchFamily="34" charset="0"/>
                <a:cs typeface="Calibri" panose="020F0502020204030204" pitchFamily="34" charset="0"/>
              </a:rPr>
              <a:t>I      Blood supplies the </a:t>
            </a:r>
            <a:r>
              <a:rPr lang="en-GB" b="1" dirty="0">
                <a:latin typeface="Calibri" panose="020F0502020204030204" pitchFamily="34" charset="0"/>
                <a:cs typeface="Calibri" panose="020F0502020204030204" pitchFamily="34" charset="0"/>
              </a:rPr>
              <a:t>rest of the body</a:t>
            </a:r>
            <a:r>
              <a:rPr lang="en-GB" dirty="0">
                <a:latin typeface="Calibri" panose="020F0502020204030204" pitchFamily="34" charset="0"/>
                <a:cs typeface="Calibri" panose="020F0502020204030204" pitchFamily="34" charset="0"/>
              </a:rPr>
              <a:t> with food and oxygen. It carries away waste products. </a:t>
            </a:r>
          </a:p>
        </p:txBody>
      </p:sp>
      <p:pic>
        <p:nvPicPr>
          <p:cNvPr id="39" name="Picture 8" descr="heart_pump"/>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81600" y="751820"/>
            <a:ext cx="3870806" cy="60401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a:xfrm>
            <a:off x="251520" y="6391394"/>
            <a:ext cx="3786691" cy="365125"/>
          </a:xfrm>
        </p:spPr>
        <p:txBody>
          <a:bodyPr/>
          <a:lstStyle/>
          <a:p>
            <a:r>
              <a:rPr lang="en-NZ" smtClean="0"/>
              <a:t>GZ Science Resources 2014</a:t>
            </a:r>
            <a:endParaRPr lang="en-NZ"/>
          </a:p>
        </p:txBody>
      </p:sp>
      <p:sp>
        <p:nvSpPr>
          <p:cNvPr id="6" name="TextBox 5"/>
          <p:cNvSpPr txBox="1"/>
          <p:nvPr/>
        </p:nvSpPr>
        <p:spPr>
          <a:xfrm>
            <a:off x="83132" y="199757"/>
            <a:ext cx="768823"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9a</a:t>
            </a:r>
          </a:p>
        </p:txBody>
      </p:sp>
    </p:spTree>
    <p:extLst>
      <p:ext uri="{BB962C8B-B14F-4D97-AF65-F5344CB8AC3E}">
        <p14:creationId xmlns:p14="http://schemas.microsoft.com/office/powerpoint/2010/main" val="3225780755"/>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GZ Science Resources 2014</a:t>
            </a:r>
            <a:endParaRPr lang="en-NZ"/>
          </a:p>
        </p:txBody>
      </p:sp>
      <p:sp>
        <p:nvSpPr>
          <p:cNvPr id="4" name="TextBox 3"/>
          <p:cNvSpPr txBox="1"/>
          <p:nvPr/>
        </p:nvSpPr>
        <p:spPr>
          <a:xfrm>
            <a:off x="467544" y="477083"/>
            <a:ext cx="8208912" cy="707886"/>
          </a:xfrm>
          <a:prstGeom prst="rect">
            <a:avLst/>
          </a:prstGeom>
          <a:solidFill>
            <a:schemeClr val="bg2"/>
          </a:solidFill>
          <a:ln>
            <a:solidFill>
              <a:schemeClr val="tx1"/>
            </a:solidFill>
          </a:ln>
        </p:spPr>
        <p:txBody>
          <a:bodyPr wrap="square" rtlCol="0">
            <a:spAutoFit/>
          </a:bodyPr>
          <a:lstStyle/>
          <a:p>
            <a:pPr algn="ctr"/>
            <a:r>
              <a:rPr lang="en-NZ" sz="2000" b="1" dirty="0" smtClean="0"/>
              <a:t>The </a:t>
            </a:r>
            <a:r>
              <a:rPr lang="en-NZ" sz="2000" b="1" dirty="0"/>
              <a:t>external and </a:t>
            </a:r>
            <a:r>
              <a:rPr lang="en-NZ" sz="2000" b="1" dirty="0" smtClean="0"/>
              <a:t>internal structure </a:t>
            </a:r>
            <a:r>
              <a:rPr lang="en-NZ" sz="2000" b="1" dirty="0"/>
              <a:t>of the mammalian heart and </a:t>
            </a:r>
            <a:r>
              <a:rPr lang="en-NZ" sz="2000" b="1" dirty="0" smtClean="0"/>
              <a:t>its function.</a:t>
            </a:r>
            <a:endParaRPr lang="en-NZ" sz="2000" b="1" dirty="0"/>
          </a:p>
        </p:txBody>
      </p:sp>
      <p:sp>
        <p:nvSpPr>
          <p:cNvPr id="6" name="TextBox 5"/>
          <p:cNvSpPr txBox="1"/>
          <p:nvPr/>
        </p:nvSpPr>
        <p:spPr>
          <a:xfrm>
            <a:off x="5364088" y="1988840"/>
            <a:ext cx="3312368" cy="2862322"/>
          </a:xfrm>
          <a:prstGeom prst="rect">
            <a:avLst/>
          </a:prstGeom>
          <a:noFill/>
          <a:ln>
            <a:solidFill>
              <a:schemeClr val="tx1"/>
            </a:solidFill>
          </a:ln>
        </p:spPr>
        <p:txBody>
          <a:bodyPr wrap="square" rtlCol="0">
            <a:spAutoFit/>
          </a:bodyPr>
          <a:lstStyle/>
          <a:p>
            <a:r>
              <a:rPr lang="en-NZ" sz="2000" dirty="0">
                <a:latin typeface="Calibri" panose="020F0502020204030204" pitchFamily="34" charset="0"/>
                <a:cs typeface="Calibri" panose="020F0502020204030204" pitchFamily="34" charset="0"/>
              </a:rPr>
              <a:t>The mammal has a four chambered heart with full division between the ventricles. This means there is no mixing of the oxygenated and deoxygenated blood. It contains valves, and heart beat is controlled by the nervous system pacemaker.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412776"/>
            <a:ext cx="4581039" cy="5232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93638" y="709742"/>
            <a:ext cx="696659"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9b</a:t>
            </a:r>
          </a:p>
        </p:txBody>
      </p:sp>
      <p:sp>
        <p:nvSpPr>
          <p:cNvPr id="8" name="TextBox 7"/>
          <p:cNvSpPr txBox="1"/>
          <p:nvPr/>
        </p:nvSpPr>
        <p:spPr>
          <a:xfrm>
            <a:off x="7860341" y="6364959"/>
            <a:ext cx="969912" cy="276999"/>
          </a:xfrm>
          <a:prstGeom prst="rect">
            <a:avLst/>
          </a:prstGeom>
          <a:solidFill>
            <a:schemeClr val="accent4">
              <a:lumMod val="60000"/>
              <a:lumOff val="40000"/>
            </a:schemeClr>
          </a:solidFill>
          <a:ln>
            <a:solidFill>
              <a:schemeClr val="tx1"/>
            </a:solidFill>
          </a:ln>
        </p:spPr>
        <p:txBody>
          <a:bodyPr wrap="square" rtlCol="0">
            <a:spAutoFit/>
          </a:bodyPr>
          <a:lstStyle/>
          <a:p>
            <a:r>
              <a:rPr lang="en-NZ" sz="1200" dirty="0" smtClean="0">
                <a:latin typeface="+mn-lt"/>
              </a:rPr>
              <a:t>extension</a:t>
            </a:r>
          </a:p>
        </p:txBody>
      </p:sp>
    </p:spTree>
    <p:extLst>
      <p:ext uri="{BB962C8B-B14F-4D97-AF65-F5344CB8AC3E}">
        <p14:creationId xmlns:p14="http://schemas.microsoft.com/office/powerpoint/2010/main" val="166000154"/>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7544" y="477083"/>
            <a:ext cx="8208912" cy="707886"/>
          </a:xfrm>
          <a:prstGeom prst="rect">
            <a:avLst/>
          </a:prstGeom>
          <a:solidFill>
            <a:schemeClr val="bg2"/>
          </a:solidFill>
          <a:ln>
            <a:solidFill>
              <a:schemeClr val="tx1"/>
            </a:solidFill>
          </a:ln>
        </p:spPr>
        <p:txBody>
          <a:bodyPr wrap="square" rtlCol="0">
            <a:spAutoFit/>
          </a:bodyPr>
          <a:lstStyle/>
          <a:p>
            <a:pPr algn="ctr"/>
            <a:r>
              <a:rPr lang="en-NZ" sz="2000" b="1" dirty="0" smtClean="0"/>
              <a:t>The </a:t>
            </a:r>
            <a:r>
              <a:rPr lang="en-NZ" sz="2000" b="1" dirty="0"/>
              <a:t>external and </a:t>
            </a:r>
            <a:r>
              <a:rPr lang="en-NZ" sz="2000" b="1" dirty="0" smtClean="0"/>
              <a:t>internal structure </a:t>
            </a:r>
            <a:r>
              <a:rPr lang="en-NZ" sz="2000" b="1" dirty="0"/>
              <a:t>of the mammalian heart and </a:t>
            </a:r>
            <a:r>
              <a:rPr lang="en-NZ" sz="2000" b="1" dirty="0" smtClean="0"/>
              <a:t>its function.</a:t>
            </a:r>
            <a:endParaRPr lang="en-NZ" sz="2000" b="1" dirty="0"/>
          </a:p>
        </p:txBody>
      </p:sp>
      <p:sp>
        <p:nvSpPr>
          <p:cNvPr id="7" name="Rectangle 6"/>
          <p:cNvSpPr/>
          <p:nvPr/>
        </p:nvSpPr>
        <p:spPr>
          <a:xfrm>
            <a:off x="5061475" y="2197975"/>
            <a:ext cx="3696004" cy="3416320"/>
          </a:xfrm>
          <a:prstGeom prst="rect">
            <a:avLst/>
          </a:prstGeom>
          <a:ln>
            <a:solidFill>
              <a:schemeClr val="tx1"/>
            </a:solidFill>
          </a:ln>
        </p:spPr>
        <p:txBody>
          <a:bodyPr wrap="square">
            <a:spAutoFit/>
          </a:bodyPr>
          <a:lstStyle/>
          <a:p>
            <a:r>
              <a:rPr lang="en-NZ" dirty="0" smtClean="0">
                <a:latin typeface="Calibri" panose="020F0502020204030204" pitchFamily="34" charset="0"/>
                <a:cs typeface="Calibri" panose="020F0502020204030204" pitchFamily="34" charset="0"/>
              </a:rPr>
              <a:t>The function of the Circulatory system must</a:t>
            </a:r>
            <a:r>
              <a:rPr lang="en-NZ" dirty="0">
                <a:latin typeface="Calibri" panose="020F0502020204030204" pitchFamily="34" charset="0"/>
                <a:cs typeface="Calibri" panose="020F0502020204030204" pitchFamily="34" charset="0"/>
              </a:rPr>
              <a:t>: </a:t>
            </a:r>
          </a:p>
          <a:p>
            <a:r>
              <a:rPr lang="en-NZ" dirty="0">
                <a:latin typeface="Calibri" panose="020F0502020204030204" pitchFamily="34" charset="0"/>
                <a:cs typeface="Calibri" panose="020F0502020204030204" pitchFamily="34" charset="0"/>
              </a:rPr>
              <a:t>&gt;ensure delivery of blood to all tissues</a:t>
            </a:r>
          </a:p>
          <a:p>
            <a:r>
              <a:rPr lang="en-NZ" dirty="0">
                <a:latin typeface="Calibri" panose="020F0502020204030204" pitchFamily="34" charset="0"/>
                <a:cs typeface="Calibri" panose="020F0502020204030204" pitchFamily="34" charset="0"/>
              </a:rPr>
              <a:t> </a:t>
            </a:r>
            <a:r>
              <a:rPr lang="en-NZ" dirty="0" smtClean="0">
                <a:latin typeface="Calibri" panose="020F0502020204030204" pitchFamily="34" charset="0"/>
                <a:cs typeface="Calibri" panose="020F0502020204030204" pitchFamily="34" charset="0"/>
              </a:rPr>
              <a:t>&gt;adapt </a:t>
            </a:r>
            <a:r>
              <a:rPr lang="en-NZ" dirty="0">
                <a:latin typeface="Calibri" panose="020F0502020204030204" pitchFamily="34" charset="0"/>
                <a:cs typeface="Calibri" panose="020F0502020204030204" pitchFamily="34" charset="0"/>
              </a:rPr>
              <a:t>so that blood flow can be </a:t>
            </a:r>
            <a:r>
              <a:rPr lang="en-NZ" dirty="0" smtClean="0">
                <a:latin typeface="Calibri" panose="020F0502020204030204" pitchFamily="34" charset="0"/>
                <a:cs typeface="Calibri" panose="020F0502020204030204" pitchFamily="34" charset="0"/>
              </a:rPr>
              <a:t>controlled  and changed to individual </a:t>
            </a:r>
            <a:r>
              <a:rPr lang="en-NZ" dirty="0">
                <a:latin typeface="Calibri" panose="020F0502020204030204" pitchFamily="34" charset="0"/>
                <a:cs typeface="Calibri" panose="020F0502020204030204" pitchFamily="34" charset="0"/>
              </a:rPr>
              <a:t>tissues or the body as a whole </a:t>
            </a:r>
          </a:p>
          <a:p>
            <a:r>
              <a:rPr lang="en-NZ" dirty="0">
                <a:latin typeface="Calibri" panose="020F0502020204030204" pitchFamily="34" charset="0"/>
                <a:cs typeface="Calibri" panose="020F0502020204030204" pitchFamily="34" charset="0"/>
              </a:rPr>
              <a:t> &gt;convert a pulsating blood flow in the arteries into a steady flow in the capillaries to allow optimum </a:t>
            </a:r>
            <a:r>
              <a:rPr lang="en-NZ" b="1" dirty="0" smtClean="0">
                <a:latin typeface="Calibri" panose="020F0502020204030204" pitchFamily="34" charset="0"/>
                <a:cs typeface="Calibri" panose="020F0502020204030204" pitchFamily="34" charset="0"/>
              </a:rPr>
              <a:t>diffusion </a:t>
            </a:r>
            <a:r>
              <a:rPr lang="en-NZ" dirty="0" smtClean="0">
                <a:latin typeface="Calibri" panose="020F0502020204030204" pitchFamily="34" charset="0"/>
                <a:cs typeface="Calibri" panose="020F0502020204030204" pitchFamily="34" charset="0"/>
              </a:rPr>
              <a:t>to </a:t>
            </a:r>
            <a:r>
              <a:rPr lang="en-NZ" dirty="0">
                <a:latin typeface="Calibri" panose="020F0502020204030204" pitchFamily="34" charset="0"/>
                <a:cs typeface="Calibri" panose="020F0502020204030204" pitchFamily="34" charset="0"/>
              </a:rPr>
              <a:t>and from the cells </a:t>
            </a:r>
          </a:p>
          <a:p>
            <a:r>
              <a:rPr lang="en-NZ" dirty="0">
                <a:latin typeface="Calibri" panose="020F0502020204030204" pitchFamily="34" charset="0"/>
                <a:cs typeface="Calibri" panose="020F0502020204030204" pitchFamily="34" charset="0"/>
              </a:rPr>
              <a:t> &gt;return blood to the heart  </a:t>
            </a:r>
          </a:p>
        </p:txBody>
      </p:sp>
      <p:pic>
        <p:nvPicPr>
          <p:cNvPr id="8" name="Picture 7" descr="Animated gif of bloodflow path through heart."/>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930854"/>
            <a:ext cx="4234286" cy="3960440"/>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p:cNvSpPr>
            <a:spLocks noGrp="1"/>
          </p:cNvSpPr>
          <p:nvPr>
            <p:ph type="ftr" sz="quarter" idx="11"/>
          </p:nvPr>
        </p:nvSpPr>
        <p:spPr/>
        <p:txBody>
          <a:bodyPr/>
          <a:lstStyle/>
          <a:p>
            <a:r>
              <a:rPr lang="en-NZ" smtClean="0"/>
              <a:t>GZ Science Resources 2014</a:t>
            </a:r>
            <a:endParaRPr lang="en-NZ"/>
          </a:p>
        </p:txBody>
      </p:sp>
      <p:sp>
        <p:nvSpPr>
          <p:cNvPr id="6" name="TextBox 5"/>
          <p:cNvSpPr txBox="1"/>
          <p:nvPr/>
        </p:nvSpPr>
        <p:spPr>
          <a:xfrm>
            <a:off x="193638" y="814309"/>
            <a:ext cx="696659"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9b</a:t>
            </a:r>
          </a:p>
        </p:txBody>
      </p:sp>
      <p:sp>
        <p:nvSpPr>
          <p:cNvPr id="9" name="TextBox 8"/>
          <p:cNvSpPr txBox="1"/>
          <p:nvPr/>
        </p:nvSpPr>
        <p:spPr>
          <a:xfrm>
            <a:off x="7860341" y="6364959"/>
            <a:ext cx="969912" cy="276999"/>
          </a:xfrm>
          <a:prstGeom prst="rect">
            <a:avLst/>
          </a:prstGeom>
          <a:solidFill>
            <a:schemeClr val="accent4">
              <a:lumMod val="60000"/>
              <a:lumOff val="40000"/>
            </a:schemeClr>
          </a:solidFill>
          <a:ln>
            <a:solidFill>
              <a:schemeClr val="tx1"/>
            </a:solidFill>
          </a:ln>
        </p:spPr>
        <p:txBody>
          <a:bodyPr wrap="square" rtlCol="0">
            <a:spAutoFit/>
          </a:bodyPr>
          <a:lstStyle/>
          <a:p>
            <a:r>
              <a:rPr lang="en-NZ" sz="1200" dirty="0" smtClean="0">
                <a:latin typeface="+mn-lt"/>
              </a:rPr>
              <a:t>extension</a:t>
            </a:r>
          </a:p>
        </p:txBody>
      </p:sp>
    </p:spTree>
    <p:extLst>
      <p:ext uri="{BB962C8B-B14F-4D97-AF65-F5344CB8AC3E}">
        <p14:creationId xmlns:p14="http://schemas.microsoft.com/office/powerpoint/2010/main" val="2350453974"/>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26434" y="348586"/>
            <a:ext cx="8208912" cy="707886"/>
          </a:xfrm>
          <a:prstGeom prst="rect">
            <a:avLst/>
          </a:prstGeom>
          <a:solidFill>
            <a:schemeClr val="bg2"/>
          </a:solidFill>
          <a:ln>
            <a:solidFill>
              <a:schemeClr val="tx1"/>
            </a:solidFill>
          </a:ln>
        </p:spPr>
        <p:txBody>
          <a:bodyPr wrap="square" rtlCol="0">
            <a:spAutoFit/>
          </a:bodyPr>
          <a:lstStyle/>
          <a:p>
            <a:pPr algn="ctr"/>
            <a:r>
              <a:rPr lang="en-NZ" sz="2000" b="1" dirty="0" smtClean="0"/>
              <a:t>                      Arteries </a:t>
            </a:r>
            <a:r>
              <a:rPr lang="en-NZ" sz="2000" b="1" dirty="0"/>
              <a:t>carry blood away from the heart, veins carry blood towards the </a:t>
            </a:r>
            <a:r>
              <a:rPr lang="en-NZ" sz="2000" b="1" dirty="0" smtClean="0"/>
              <a:t>heart.</a:t>
            </a:r>
            <a:endParaRPr lang="en-NZ" sz="2000" b="1" dirty="0"/>
          </a:p>
        </p:txBody>
      </p:sp>
      <p:pic>
        <p:nvPicPr>
          <p:cNvPr id="6" name="Picture 5" descr="fig41"/>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61706" y="1352652"/>
            <a:ext cx="5218406" cy="547444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617931" y="3356992"/>
            <a:ext cx="4104456" cy="2246769"/>
          </a:xfrm>
          <a:prstGeom prst="rect">
            <a:avLst/>
          </a:prstGeom>
          <a:noFill/>
          <a:ln>
            <a:solidFill>
              <a:schemeClr val="tx1"/>
            </a:solidFill>
          </a:ln>
        </p:spPr>
        <p:txBody>
          <a:bodyPr wrap="square" rtlCol="0">
            <a:spAutoFit/>
          </a:bodyPr>
          <a:lstStyle/>
          <a:p>
            <a:r>
              <a:rPr lang="en-NZ" sz="2000" dirty="0">
                <a:latin typeface="Calibri" panose="020F0502020204030204" pitchFamily="34" charset="0"/>
                <a:cs typeface="Calibri" panose="020F0502020204030204" pitchFamily="34" charset="0"/>
              </a:rPr>
              <a:t>The</a:t>
            </a:r>
            <a:r>
              <a:rPr lang="en-NZ" sz="2000" b="1" dirty="0">
                <a:latin typeface="Calibri" panose="020F0502020204030204" pitchFamily="34" charset="0"/>
                <a:cs typeface="Calibri" panose="020F0502020204030204" pitchFamily="34" charset="0"/>
              </a:rPr>
              <a:t> vascular </a:t>
            </a:r>
            <a:r>
              <a:rPr lang="en-NZ" sz="2000" dirty="0">
                <a:latin typeface="Calibri" panose="020F0502020204030204" pitchFamily="34" charset="0"/>
                <a:cs typeface="Calibri" panose="020F0502020204030204" pitchFamily="34" charset="0"/>
              </a:rPr>
              <a:t>system is composed of arteries, arterioles, capillaries, </a:t>
            </a:r>
            <a:r>
              <a:rPr lang="en-NZ" sz="2000" dirty="0" err="1">
                <a:latin typeface="Calibri" panose="020F0502020204030204" pitchFamily="34" charset="0"/>
                <a:cs typeface="Calibri" panose="020F0502020204030204" pitchFamily="34" charset="0"/>
              </a:rPr>
              <a:t>venules</a:t>
            </a:r>
            <a:r>
              <a:rPr lang="en-NZ" sz="2000" dirty="0">
                <a:latin typeface="Calibri" panose="020F0502020204030204" pitchFamily="34" charset="0"/>
                <a:cs typeface="Calibri" panose="020F0502020204030204" pitchFamily="34" charset="0"/>
              </a:rPr>
              <a:t> and veins. The</a:t>
            </a:r>
            <a:r>
              <a:rPr lang="en-NZ" sz="2000" b="1" dirty="0">
                <a:latin typeface="Calibri" panose="020F0502020204030204" pitchFamily="34" charset="0"/>
                <a:cs typeface="Calibri" panose="020F0502020204030204" pitchFamily="34" charset="0"/>
              </a:rPr>
              <a:t> structure </a:t>
            </a:r>
            <a:r>
              <a:rPr lang="en-NZ" sz="2000" dirty="0">
                <a:latin typeface="Calibri" panose="020F0502020204030204" pitchFamily="34" charset="0"/>
                <a:cs typeface="Calibri" panose="020F0502020204030204" pitchFamily="34" charset="0"/>
              </a:rPr>
              <a:t>of the vessels in the different parts of the vascular system varies and the differences relate directly to the </a:t>
            </a:r>
            <a:r>
              <a:rPr lang="en-NZ" sz="2000" b="1" dirty="0">
                <a:latin typeface="Calibri" panose="020F0502020204030204" pitchFamily="34" charset="0"/>
                <a:cs typeface="Calibri" panose="020F0502020204030204" pitchFamily="34" charset="0"/>
              </a:rPr>
              <a:t>function</a:t>
            </a:r>
            <a:r>
              <a:rPr lang="en-NZ" sz="2000" dirty="0">
                <a:latin typeface="Calibri" panose="020F0502020204030204" pitchFamily="34" charset="0"/>
                <a:cs typeface="Calibri" panose="020F0502020204030204" pitchFamily="34" charset="0"/>
              </a:rPr>
              <a:t> of each type of vessel. </a:t>
            </a:r>
          </a:p>
        </p:txBody>
      </p:sp>
      <p:sp>
        <p:nvSpPr>
          <p:cNvPr id="5" name="Footer Placeholder 4"/>
          <p:cNvSpPr>
            <a:spLocks noGrp="1"/>
          </p:cNvSpPr>
          <p:nvPr>
            <p:ph type="ftr" sz="quarter" idx="11"/>
          </p:nvPr>
        </p:nvSpPr>
        <p:spPr>
          <a:xfrm>
            <a:off x="5987050" y="6320895"/>
            <a:ext cx="1872208" cy="365125"/>
          </a:xfrm>
        </p:spPr>
        <p:txBody>
          <a:bodyPr/>
          <a:lstStyle/>
          <a:p>
            <a:r>
              <a:rPr lang="en-NZ" dirty="0" smtClean="0"/>
              <a:t>GZ Science Resources 2014</a:t>
            </a:r>
            <a:endParaRPr lang="en-NZ" dirty="0"/>
          </a:p>
        </p:txBody>
      </p:sp>
      <p:sp>
        <p:nvSpPr>
          <p:cNvPr id="8" name="TextBox 7"/>
          <p:cNvSpPr txBox="1"/>
          <p:nvPr/>
        </p:nvSpPr>
        <p:spPr>
          <a:xfrm>
            <a:off x="7860341" y="6364959"/>
            <a:ext cx="969912" cy="276999"/>
          </a:xfrm>
          <a:prstGeom prst="rect">
            <a:avLst/>
          </a:prstGeom>
          <a:solidFill>
            <a:schemeClr val="accent4">
              <a:lumMod val="60000"/>
              <a:lumOff val="40000"/>
            </a:schemeClr>
          </a:solidFill>
          <a:ln>
            <a:solidFill>
              <a:schemeClr val="tx1"/>
            </a:solidFill>
          </a:ln>
        </p:spPr>
        <p:txBody>
          <a:bodyPr wrap="square" rtlCol="0">
            <a:spAutoFit/>
          </a:bodyPr>
          <a:lstStyle/>
          <a:p>
            <a:r>
              <a:rPr lang="en-NZ" sz="1200" dirty="0" smtClean="0">
                <a:latin typeface="+mn-lt"/>
              </a:rPr>
              <a:t>extension</a:t>
            </a:r>
          </a:p>
        </p:txBody>
      </p:sp>
      <p:sp>
        <p:nvSpPr>
          <p:cNvPr id="9" name="TextBox 8"/>
          <p:cNvSpPr txBox="1"/>
          <p:nvPr/>
        </p:nvSpPr>
        <p:spPr>
          <a:xfrm>
            <a:off x="178104" y="423566"/>
            <a:ext cx="696659"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9c</a:t>
            </a:r>
          </a:p>
        </p:txBody>
      </p:sp>
    </p:spTree>
    <p:extLst>
      <p:ext uri="{BB962C8B-B14F-4D97-AF65-F5344CB8AC3E}">
        <p14:creationId xmlns:p14="http://schemas.microsoft.com/office/powerpoint/2010/main" val="169153745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GZ Science Resources 2014</a:t>
            </a:r>
            <a:endParaRPr lang="en-NZ"/>
          </a:p>
        </p:txBody>
      </p:sp>
      <p:sp>
        <p:nvSpPr>
          <p:cNvPr id="3" name="TextBox 2"/>
          <p:cNvSpPr txBox="1"/>
          <p:nvPr/>
        </p:nvSpPr>
        <p:spPr>
          <a:xfrm>
            <a:off x="539552" y="404664"/>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Classes can be divided into Orders</a:t>
            </a:r>
            <a:endParaRPr lang="en-NZ" sz="2000" b="1" dirty="0"/>
          </a:p>
        </p:txBody>
      </p:sp>
      <p:sp>
        <p:nvSpPr>
          <p:cNvPr id="4" name="Rectangle 3"/>
          <p:cNvSpPr/>
          <p:nvPr/>
        </p:nvSpPr>
        <p:spPr>
          <a:xfrm>
            <a:off x="193637" y="1339444"/>
            <a:ext cx="3786691" cy="5078313"/>
          </a:xfrm>
          <a:prstGeom prst="rect">
            <a:avLst/>
          </a:prstGeom>
        </p:spPr>
        <p:txBody>
          <a:bodyPr wrap="square">
            <a:spAutoFit/>
          </a:bodyPr>
          <a:lstStyle/>
          <a:p>
            <a:pPr>
              <a:spcBef>
                <a:spcPct val="50000"/>
              </a:spcBef>
            </a:pPr>
            <a:r>
              <a:rPr lang="en-NZ" dirty="0" smtClean="0">
                <a:latin typeface="Calibri" panose="020F0502020204030204" pitchFamily="34" charset="0"/>
                <a:cs typeface="Calibri" panose="020F0502020204030204" pitchFamily="34" charset="0"/>
              </a:rPr>
              <a:t>The </a:t>
            </a:r>
            <a:r>
              <a:rPr lang="en-NZ" b="1" dirty="0" smtClean="0">
                <a:latin typeface="Calibri" panose="020F0502020204030204" pitchFamily="34" charset="0"/>
                <a:cs typeface="Calibri" panose="020F0502020204030204" pitchFamily="34" charset="0"/>
              </a:rPr>
              <a:t>Class </a:t>
            </a:r>
            <a:r>
              <a:rPr lang="en-NZ" dirty="0" smtClean="0">
                <a:latin typeface="Calibri" panose="020F0502020204030204" pitchFamily="34" charset="0"/>
                <a:cs typeface="Calibri" panose="020F0502020204030204" pitchFamily="34" charset="0"/>
              </a:rPr>
              <a:t>of Mammals can be further divided up into many </a:t>
            </a:r>
            <a:r>
              <a:rPr lang="en-NZ" b="1" dirty="0" smtClean="0">
                <a:latin typeface="Calibri" panose="020F0502020204030204" pitchFamily="34" charset="0"/>
                <a:cs typeface="Calibri" panose="020F0502020204030204" pitchFamily="34" charset="0"/>
              </a:rPr>
              <a:t>Orders</a:t>
            </a:r>
            <a:r>
              <a:rPr lang="en-NZ" dirty="0" smtClean="0">
                <a:latin typeface="Calibri" panose="020F0502020204030204" pitchFamily="34" charset="0"/>
                <a:cs typeface="Calibri" panose="020F0502020204030204" pitchFamily="34" charset="0"/>
              </a:rPr>
              <a:t>. </a:t>
            </a:r>
          </a:p>
          <a:p>
            <a:pPr>
              <a:spcBef>
                <a:spcPct val="50000"/>
              </a:spcBef>
            </a:pPr>
            <a:r>
              <a:rPr lang="en-NZ" dirty="0" smtClean="0">
                <a:latin typeface="Calibri" panose="020F0502020204030204" pitchFamily="34" charset="0"/>
                <a:cs typeface="Calibri" panose="020F0502020204030204" pitchFamily="34" charset="0"/>
              </a:rPr>
              <a:t>Some of the common Orders of Mammal include; Carnivores, elephants, Whales, Rodents and our Order the Primates. </a:t>
            </a:r>
          </a:p>
          <a:p>
            <a:pPr>
              <a:spcBef>
                <a:spcPct val="50000"/>
              </a:spcBef>
            </a:pPr>
            <a:r>
              <a:rPr lang="en-NZ" dirty="0" smtClean="0">
                <a:latin typeface="Calibri" panose="020F0502020204030204" pitchFamily="34" charset="0"/>
                <a:cs typeface="Calibri" panose="020F0502020204030204" pitchFamily="34" charset="0"/>
              </a:rPr>
              <a:t>Although Mammals have been around as long as the dinosaurs, most of the modern Orders evolved rapidly at the start of the Palaeocene 65 Million years ago once the Dinosaurs and many other Reptile species became extinct. This left many niches open for Mammals to fill and since that time Mammals have gone on to live in the water, the air, underground and nearly every place above ground.</a:t>
            </a:r>
            <a:endParaRPr lang="en-GB" dirty="0">
              <a:latin typeface="Calibri" panose="020F0502020204030204" pitchFamily="34" charset="0"/>
              <a:cs typeface="Calibri" panose="020F0502020204030204" pitchFamily="34" charset="0"/>
            </a:endParaRPr>
          </a:p>
        </p:txBody>
      </p:sp>
      <p:sp>
        <p:nvSpPr>
          <p:cNvPr id="6" name="Rectangle 26"/>
          <p:cNvSpPr>
            <a:spLocks/>
          </p:cNvSpPr>
          <p:nvPr/>
        </p:nvSpPr>
        <p:spPr bwMode="auto">
          <a:xfrm>
            <a:off x="3464005" y="6494812"/>
            <a:ext cx="1321115" cy="2766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marL="114300">
              <a:tabLst>
                <a:tab pos="520700" algn="l"/>
              </a:tabLst>
              <a:defRPr sz="1200">
                <a:solidFill>
                  <a:schemeClr val="tx1"/>
                </a:solidFill>
                <a:latin typeface="Hoefler Text" pitchFamily="1" charset="0"/>
              </a:defRPr>
            </a:lvl1pPr>
            <a:lvl2pPr>
              <a:tabLst>
                <a:tab pos="520700" algn="l"/>
              </a:tabLst>
              <a:defRPr sz="1200">
                <a:solidFill>
                  <a:schemeClr val="tx1"/>
                </a:solidFill>
                <a:latin typeface="Hoefler Text" pitchFamily="1" charset="0"/>
              </a:defRPr>
            </a:lvl2pPr>
            <a:lvl3pPr>
              <a:tabLst>
                <a:tab pos="520700" algn="l"/>
              </a:tabLst>
              <a:defRPr sz="1200">
                <a:solidFill>
                  <a:schemeClr val="tx1"/>
                </a:solidFill>
                <a:latin typeface="Hoefler Text" pitchFamily="1" charset="0"/>
              </a:defRPr>
            </a:lvl3pPr>
            <a:lvl4pPr>
              <a:tabLst>
                <a:tab pos="520700" algn="l"/>
              </a:tabLst>
              <a:defRPr sz="1200">
                <a:solidFill>
                  <a:schemeClr val="tx1"/>
                </a:solidFill>
                <a:latin typeface="Hoefler Text" pitchFamily="1" charset="0"/>
              </a:defRPr>
            </a:lvl4pPr>
            <a:lvl5pPr>
              <a:tabLst>
                <a:tab pos="520700" algn="l"/>
              </a:tabLst>
              <a:defRPr sz="1200">
                <a:solidFill>
                  <a:schemeClr val="tx1"/>
                </a:solidFill>
                <a:latin typeface="Hoefler Text" pitchFamily="1" charset="0"/>
              </a:defRPr>
            </a:lvl5pPr>
            <a:lvl6pPr fontAlgn="base">
              <a:spcBef>
                <a:spcPct val="0"/>
              </a:spcBef>
              <a:spcAft>
                <a:spcPct val="0"/>
              </a:spcAft>
              <a:tabLst>
                <a:tab pos="520700" algn="l"/>
              </a:tabLst>
              <a:defRPr sz="1200">
                <a:solidFill>
                  <a:schemeClr val="tx1"/>
                </a:solidFill>
                <a:latin typeface="Hoefler Text" pitchFamily="1" charset="0"/>
              </a:defRPr>
            </a:lvl6pPr>
            <a:lvl7pPr fontAlgn="base">
              <a:spcBef>
                <a:spcPct val="0"/>
              </a:spcBef>
              <a:spcAft>
                <a:spcPct val="0"/>
              </a:spcAft>
              <a:tabLst>
                <a:tab pos="520700" algn="l"/>
              </a:tabLst>
              <a:defRPr sz="1200">
                <a:solidFill>
                  <a:schemeClr val="tx1"/>
                </a:solidFill>
                <a:latin typeface="Hoefler Text" pitchFamily="1" charset="0"/>
              </a:defRPr>
            </a:lvl7pPr>
            <a:lvl8pPr fontAlgn="base">
              <a:spcBef>
                <a:spcPct val="0"/>
              </a:spcBef>
              <a:spcAft>
                <a:spcPct val="0"/>
              </a:spcAft>
              <a:tabLst>
                <a:tab pos="520700" algn="l"/>
              </a:tabLst>
              <a:defRPr sz="1200">
                <a:solidFill>
                  <a:schemeClr val="tx1"/>
                </a:solidFill>
                <a:latin typeface="Hoefler Text" pitchFamily="1" charset="0"/>
              </a:defRPr>
            </a:lvl8pPr>
            <a:lvl9pPr fontAlgn="base">
              <a:spcBef>
                <a:spcPct val="0"/>
              </a:spcBef>
              <a:spcAft>
                <a:spcPct val="0"/>
              </a:spcAft>
              <a:tabLst>
                <a:tab pos="520700" algn="l"/>
              </a:tabLst>
              <a:defRPr sz="1200">
                <a:solidFill>
                  <a:schemeClr val="tx1"/>
                </a:solidFill>
                <a:latin typeface="Hoefler Text" pitchFamily="1" charset="0"/>
              </a:defRPr>
            </a:lvl9pPr>
          </a:lstStyle>
          <a:p>
            <a:r>
              <a:rPr lang="en-US" sz="1800" b="1" dirty="0" smtClean="0">
                <a:solidFill>
                  <a:srgbClr val="000000"/>
                </a:solidFill>
                <a:latin typeface="Arial" panose="020B0604020202020204" pitchFamily="34" charset="0"/>
                <a:cs typeface="Arial" panose="020B0604020202020204" pitchFamily="34" charset="0"/>
                <a:sym typeface="Arial" panose="020B0604020202020204" pitchFamily="34" charset="0"/>
              </a:rPr>
              <a:t>Carnivores</a:t>
            </a:r>
            <a:endParaRPr lang="en-US" sz="1800" b="1"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grpSp>
        <p:nvGrpSpPr>
          <p:cNvPr id="8" name="Group 40"/>
          <p:cNvGrpSpPr>
            <a:grpSpLocks/>
          </p:cNvGrpSpPr>
          <p:nvPr/>
        </p:nvGrpSpPr>
        <p:grpSpPr bwMode="auto">
          <a:xfrm>
            <a:off x="4138837" y="908720"/>
            <a:ext cx="2381250" cy="2359026"/>
            <a:chOff x="0" y="0"/>
            <a:chExt cx="1499" cy="1486"/>
          </a:xfrm>
        </p:grpSpPr>
        <p:sp>
          <p:nvSpPr>
            <p:cNvPr id="9" name="Rectangle 41"/>
            <p:cNvSpPr>
              <a:spLocks/>
            </p:cNvSpPr>
            <p:nvPr/>
          </p:nvSpPr>
          <p:spPr bwMode="auto">
            <a:xfrm>
              <a:off x="347" y="1312"/>
              <a:ext cx="452" cy="1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marL="114300">
                <a:tabLst>
                  <a:tab pos="520700" algn="l"/>
                </a:tabLst>
                <a:defRPr sz="1200">
                  <a:solidFill>
                    <a:schemeClr val="tx1"/>
                  </a:solidFill>
                  <a:latin typeface="Hoefler Text" pitchFamily="1" charset="0"/>
                </a:defRPr>
              </a:lvl1pPr>
              <a:lvl2pPr>
                <a:tabLst>
                  <a:tab pos="520700" algn="l"/>
                </a:tabLst>
                <a:defRPr sz="1200">
                  <a:solidFill>
                    <a:schemeClr val="tx1"/>
                  </a:solidFill>
                  <a:latin typeface="Hoefler Text" pitchFamily="1" charset="0"/>
                </a:defRPr>
              </a:lvl2pPr>
              <a:lvl3pPr>
                <a:tabLst>
                  <a:tab pos="520700" algn="l"/>
                </a:tabLst>
                <a:defRPr sz="1200">
                  <a:solidFill>
                    <a:schemeClr val="tx1"/>
                  </a:solidFill>
                  <a:latin typeface="Hoefler Text" pitchFamily="1" charset="0"/>
                </a:defRPr>
              </a:lvl3pPr>
              <a:lvl4pPr>
                <a:tabLst>
                  <a:tab pos="520700" algn="l"/>
                </a:tabLst>
                <a:defRPr sz="1200">
                  <a:solidFill>
                    <a:schemeClr val="tx1"/>
                  </a:solidFill>
                  <a:latin typeface="Hoefler Text" pitchFamily="1" charset="0"/>
                </a:defRPr>
              </a:lvl4pPr>
              <a:lvl5pPr>
                <a:tabLst>
                  <a:tab pos="520700" algn="l"/>
                </a:tabLst>
                <a:defRPr sz="1200">
                  <a:solidFill>
                    <a:schemeClr val="tx1"/>
                  </a:solidFill>
                  <a:latin typeface="Hoefler Text" pitchFamily="1" charset="0"/>
                </a:defRPr>
              </a:lvl5pPr>
              <a:lvl6pPr fontAlgn="base">
                <a:spcBef>
                  <a:spcPct val="0"/>
                </a:spcBef>
                <a:spcAft>
                  <a:spcPct val="0"/>
                </a:spcAft>
                <a:tabLst>
                  <a:tab pos="520700" algn="l"/>
                </a:tabLst>
                <a:defRPr sz="1200">
                  <a:solidFill>
                    <a:schemeClr val="tx1"/>
                  </a:solidFill>
                  <a:latin typeface="Hoefler Text" pitchFamily="1" charset="0"/>
                </a:defRPr>
              </a:lvl6pPr>
              <a:lvl7pPr fontAlgn="base">
                <a:spcBef>
                  <a:spcPct val="0"/>
                </a:spcBef>
                <a:spcAft>
                  <a:spcPct val="0"/>
                </a:spcAft>
                <a:tabLst>
                  <a:tab pos="520700" algn="l"/>
                </a:tabLst>
                <a:defRPr sz="1200">
                  <a:solidFill>
                    <a:schemeClr val="tx1"/>
                  </a:solidFill>
                  <a:latin typeface="Hoefler Text" pitchFamily="1" charset="0"/>
                </a:defRPr>
              </a:lvl7pPr>
              <a:lvl8pPr fontAlgn="base">
                <a:spcBef>
                  <a:spcPct val="0"/>
                </a:spcBef>
                <a:spcAft>
                  <a:spcPct val="0"/>
                </a:spcAft>
                <a:tabLst>
                  <a:tab pos="520700" algn="l"/>
                </a:tabLst>
                <a:defRPr sz="1200">
                  <a:solidFill>
                    <a:schemeClr val="tx1"/>
                  </a:solidFill>
                  <a:latin typeface="Hoefler Text" pitchFamily="1" charset="0"/>
                </a:defRPr>
              </a:lvl8pPr>
              <a:lvl9pPr fontAlgn="base">
                <a:spcBef>
                  <a:spcPct val="0"/>
                </a:spcBef>
                <a:spcAft>
                  <a:spcPct val="0"/>
                </a:spcAft>
                <a:tabLst>
                  <a:tab pos="520700" algn="l"/>
                </a:tabLst>
                <a:defRPr sz="1200">
                  <a:solidFill>
                    <a:schemeClr val="tx1"/>
                  </a:solidFill>
                  <a:latin typeface="Hoefler Text" pitchFamily="1" charset="0"/>
                </a:defRPr>
              </a:lvl9pPr>
            </a:lstStyle>
            <a:p>
              <a:r>
                <a:rPr lang="en-US" sz="1800" b="1" dirty="0" smtClean="0">
                  <a:solidFill>
                    <a:srgbClr val="000000"/>
                  </a:solidFill>
                  <a:latin typeface="Arial" panose="020B0604020202020204" pitchFamily="34" charset="0"/>
                  <a:cs typeface="Arial" panose="020B0604020202020204" pitchFamily="34" charset="0"/>
                  <a:sym typeface="Arial" panose="020B0604020202020204" pitchFamily="34" charset="0"/>
                </a:rPr>
                <a:t>Seals</a:t>
              </a:r>
              <a:endParaRPr lang="en-US" sz="1800" b="1"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10" name="Picture 4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499" cy="13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 uri="{AF507438-7753-43E0-B8FC-AC1667EBCBE1}">
                <a14:hiddenEffects xmlns:a14="http://schemas.microsoft.com/office/drawing/2010/main">
                  <a:effectLst>
                    <a:outerShdw blurRad="190500" dist="190499" dir="2700000" algn="ctr" rotWithShape="0">
                      <a:schemeClr val="bg2">
                        <a:alpha val="50000"/>
                      </a:schemeClr>
                    </a:outerShdw>
                  </a:effectLst>
                </a14:hiddenEffects>
              </a:ext>
            </a:extLst>
          </p:spPr>
        </p:pic>
      </p:grpSp>
      <p:pic>
        <p:nvPicPr>
          <p:cNvPr id="11"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0328" y="4166698"/>
            <a:ext cx="1670050" cy="2324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 uri="{AF507438-7753-43E0-B8FC-AC1667EBCBE1}">
              <a14:hiddenEffects xmlns:a14="http://schemas.microsoft.com/office/drawing/2010/main">
                <a:effectLst>
                  <a:outerShdw blurRad="190500" dist="190499" dir="2700000" algn="ctr" rotWithShape="0">
                    <a:schemeClr val="bg2">
                      <a:alpha val="50000"/>
                    </a:schemeClr>
                  </a:outerShdw>
                </a:effectLst>
              </a14:hiddenEffects>
            </a:ext>
          </a:extLst>
        </p:spPr>
      </p:pic>
      <p:grpSp>
        <p:nvGrpSpPr>
          <p:cNvPr id="12" name="Group 7"/>
          <p:cNvGrpSpPr>
            <a:grpSpLocks/>
          </p:cNvGrpSpPr>
          <p:nvPr/>
        </p:nvGrpSpPr>
        <p:grpSpPr bwMode="auto">
          <a:xfrm>
            <a:off x="4690579" y="3192046"/>
            <a:ext cx="3592473" cy="2836664"/>
            <a:chOff x="-378" y="-53"/>
            <a:chExt cx="3244" cy="2669"/>
          </a:xfrm>
        </p:grpSpPr>
        <p:pic>
          <p:nvPicPr>
            <p:cNvPr id="13"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 y="-53"/>
              <a:ext cx="3244" cy="26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 uri="{AF507438-7753-43E0-B8FC-AC1667EBCBE1}">
                <a14:hiddenEffects xmlns:a14="http://schemas.microsoft.com/office/drawing/2010/main">
                  <a:effectLst>
                    <a:outerShdw blurRad="190500" dist="190499" dir="2700000" algn="ctr" rotWithShape="0">
                      <a:schemeClr val="bg2">
                        <a:alpha val="50000"/>
                      </a:schemeClr>
                    </a:outerShdw>
                  </a:effectLst>
                </a14:hiddenEffects>
              </a:ext>
            </a:extLst>
          </p:spPr>
        </p:pic>
        <p:sp>
          <p:nvSpPr>
            <p:cNvPr id="14" name="Rectangle 9"/>
            <p:cNvSpPr>
              <a:spLocks/>
            </p:cNvSpPr>
            <p:nvPr/>
          </p:nvSpPr>
          <p:spPr bwMode="auto">
            <a:xfrm>
              <a:off x="1326" y="1771"/>
              <a:ext cx="834" cy="26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marL="114300">
                <a:tabLst>
                  <a:tab pos="520700" algn="l"/>
                </a:tabLst>
                <a:defRPr sz="1200">
                  <a:solidFill>
                    <a:schemeClr val="tx1"/>
                  </a:solidFill>
                  <a:latin typeface="Hoefler Text" pitchFamily="1" charset="0"/>
                </a:defRPr>
              </a:lvl1pPr>
              <a:lvl2pPr>
                <a:tabLst>
                  <a:tab pos="520700" algn="l"/>
                </a:tabLst>
                <a:defRPr sz="1200">
                  <a:solidFill>
                    <a:schemeClr val="tx1"/>
                  </a:solidFill>
                  <a:latin typeface="Hoefler Text" pitchFamily="1" charset="0"/>
                </a:defRPr>
              </a:lvl2pPr>
              <a:lvl3pPr>
                <a:tabLst>
                  <a:tab pos="520700" algn="l"/>
                </a:tabLst>
                <a:defRPr sz="1200">
                  <a:solidFill>
                    <a:schemeClr val="tx1"/>
                  </a:solidFill>
                  <a:latin typeface="Hoefler Text" pitchFamily="1" charset="0"/>
                </a:defRPr>
              </a:lvl3pPr>
              <a:lvl4pPr>
                <a:tabLst>
                  <a:tab pos="520700" algn="l"/>
                </a:tabLst>
                <a:defRPr sz="1200">
                  <a:solidFill>
                    <a:schemeClr val="tx1"/>
                  </a:solidFill>
                  <a:latin typeface="Hoefler Text" pitchFamily="1" charset="0"/>
                </a:defRPr>
              </a:lvl4pPr>
              <a:lvl5pPr>
                <a:tabLst>
                  <a:tab pos="520700" algn="l"/>
                </a:tabLst>
                <a:defRPr sz="1200">
                  <a:solidFill>
                    <a:schemeClr val="tx1"/>
                  </a:solidFill>
                  <a:latin typeface="Hoefler Text" pitchFamily="1" charset="0"/>
                </a:defRPr>
              </a:lvl5pPr>
              <a:lvl6pPr fontAlgn="base">
                <a:spcBef>
                  <a:spcPct val="0"/>
                </a:spcBef>
                <a:spcAft>
                  <a:spcPct val="0"/>
                </a:spcAft>
                <a:tabLst>
                  <a:tab pos="520700" algn="l"/>
                </a:tabLst>
                <a:defRPr sz="1200">
                  <a:solidFill>
                    <a:schemeClr val="tx1"/>
                  </a:solidFill>
                  <a:latin typeface="Hoefler Text" pitchFamily="1" charset="0"/>
                </a:defRPr>
              </a:lvl6pPr>
              <a:lvl7pPr fontAlgn="base">
                <a:spcBef>
                  <a:spcPct val="0"/>
                </a:spcBef>
                <a:spcAft>
                  <a:spcPct val="0"/>
                </a:spcAft>
                <a:tabLst>
                  <a:tab pos="520700" algn="l"/>
                </a:tabLst>
                <a:defRPr sz="1200">
                  <a:solidFill>
                    <a:schemeClr val="tx1"/>
                  </a:solidFill>
                  <a:latin typeface="Hoefler Text" pitchFamily="1" charset="0"/>
                </a:defRPr>
              </a:lvl7pPr>
              <a:lvl8pPr fontAlgn="base">
                <a:spcBef>
                  <a:spcPct val="0"/>
                </a:spcBef>
                <a:spcAft>
                  <a:spcPct val="0"/>
                </a:spcAft>
                <a:tabLst>
                  <a:tab pos="520700" algn="l"/>
                </a:tabLst>
                <a:defRPr sz="1200">
                  <a:solidFill>
                    <a:schemeClr val="tx1"/>
                  </a:solidFill>
                  <a:latin typeface="Hoefler Text" pitchFamily="1" charset="0"/>
                </a:defRPr>
              </a:lvl8pPr>
              <a:lvl9pPr fontAlgn="base">
                <a:spcBef>
                  <a:spcPct val="0"/>
                </a:spcBef>
                <a:spcAft>
                  <a:spcPct val="0"/>
                </a:spcAft>
                <a:tabLst>
                  <a:tab pos="520700" algn="l"/>
                </a:tabLst>
                <a:defRPr sz="1200">
                  <a:solidFill>
                    <a:schemeClr val="tx1"/>
                  </a:solidFill>
                  <a:latin typeface="Hoefler Text" pitchFamily="1" charset="0"/>
                </a:defRPr>
              </a:lvl9pPr>
            </a:lstStyle>
            <a:p>
              <a:r>
                <a:rPr lang="en-US" sz="1800" b="1" dirty="0" smtClean="0">
                  <a:solidFill>
                    <a:srgbClr val="000000"/>
                  </a:solidFill>
                  <a:latin typeface="Arial" panose="020B0604020202020204" pitchFamily="34" charset="0"/>
                  <a:cs typeface="Arial" panose="020B0604020202020204" pitchFamily="34" charset="0"/>
                  <a:sym typeface="Arial" panose="020B0604020202020204" pitchFamily="34" charset="0"/>
                </a:rPr>
                <a:t>Whales</a:t>
              </a:r>
              <a:endParaRPr lang="en-US" sz="1800" b="1"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grpSp>
      <p:grpSp>
        <p:nvGrpSpPr>
          <p:cNvPr id="15" name="Group 52"/>
          <p:cNvGrpSpPr>
            <a:grpSpLocks/>
          </p:cNvGrpSpPr>
          <p:nvPr/>
        </p:nvGrpSpPr>
        <p:grpSpPr bwMode="auto">
          <a:xfrm>
            <a:off x="6542999" y="1264449"/>
            <a:ext cx="2273300" cy="2349500"/>
            <a:chOff x="0" y="0"/>
            <a:chExt cx="1432" cy="1480"/>
          </a:xfrm>
        </p:grpSpPr>
        <p:sp>
          <p:nvSpPr>
            <p:cNvPr id="16" name="Rectangle 53"/>
            <p:cNvSpPr>
              <a:spLocks/>
            </p:cNvSpPr>
            <p:nvPr/>
          </p:nvSpPr>
          <p:spPr bwMode="auto">
            <a:xfrm>
              <a:off x="752" y="864"/>
              <a:ext cx="680" cy="1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marL="114300">
                <a:tabLst>
                  <a:tab pos="520700" algn="l"/>
                </a:tabLst>
                <a:defRPr sz="1200">
                  <a:solidFill>
                    <a:schemeClr val="tx1"/>
                  </a:solidFill>
                  <a:latin typeface="Hoefler Text" pitchFamily="1" charset="0"/>
                </a:defRPr>
              </a:lvl1pPr>
              <a:lvl2pPr>
                <a:tabLst>
                  <a:tab pos="520700" algn="l"/>
                </a:tabLst>
                <a:defRPr sz="1200">
                  <a:solidFill>
                    <a:schemeClr val="tx1"/>
                  </a:solidFill>
                  <a:latin typeface="Hoefler Text" pitchFamily="1" charset="0"/>
                </a:defRPr>
              </a:lvl2pPr>
              <a:lvl3pPr>
                <a:tabLst>
                  <a:tab pos="520700" algn="l"/>
                </a:tabLst>
                <a:defRPr sz="1200">
                  <a:solidFill>
                    <a:schemeClr val="tx1"/>
                  </a:solidFill>
                  <a:latin typeface="Hoefler Text" pitchFamily="1" charset="0"/>
                </a:defRPr>
              </a:lvl3pPr>
              <a:lvl4pPr>
                <a:tabLst>
                  <a:tab pos="520700" algn="l"/>
                </a:tabLst>
                <a:defRPr sz="1200">
                  <a:solidFill>
                    <a:schemeClr val="tx1"/>
                  </a:solidFill>
                  <a:latin typeface="Hoefler Text" pitchFamily="1" charset="0"/>
                </a:defRPr>
              </a:lvl4pPr>
              <a:lvl5pPr>
                <a:tabLst>
                  <a:tab pos="520700" algn="l"/>
                </a:tabLst>
                <a:defRPr sz="1200">
                  <a:solidFill>
                    <a:schemeClr val="tx1"/>
                  </a:solidFill>
                  <a:latin typeface="Hoefler Text" pitchFamily="1" charset="0"/>
                </a:defRPr>
              </a:lvl5pPr>
              <a:lvl6pPr fontAlgn="base">
                <a:spcBef>
                  <a:spcPct val="0"/>
                </a:spcBef>
                <a:spcAft>
                  <a:spcPct val="0"/>
                </a:spcAft>
                <a:tabLst>
                  <a:tab pos="520700" algn="l"/>
                </a:tabLst>
                <a:defRPr sz="1200">
                  <a:solidFill>
                    <a:schemeClr val="tx1"/>
                  </a:solidFill>
                  <a:latin typeface="Hoefler Text" pitchFamily="1" charset="0"/>
                </a:defRPr>
              </a:lvl6pPr>
              <a:lvl7pPr fontAlgn="base">
                <a:spcBef>
                  <a:spcPct val="0"/>
                </a:spcBef>
                <a:spcAft>
                  <a:spcPct val="0"/>
                </a:spcAft>
                <a:tabLst>
                  <a:tab pos="520700" algn="l"/>
                </a:tabLst>
                <a:defRPr sz="1200">
                  <a:solidFill>
                    <a:schemeClr val="tx1"/>
                  </a:solidFill>
                  <a:latin typeface="Hoefler Text" pitchFamily="1" charset="0"/>
                </a:defRPr>
              </a:lvl7pPr>
              <a:lvl8pPr fontAlgn="base">
                <a:spcBef>
                  <a:spcPct val="0"/>
                </a:spcBef>
                <a:spcAft>
                  <a:spcPct val="0"/>
                </a:spcAft>
                <a:tabLst>
                  <a:tab pos="520700" algn="l"/>
                </a:tabLst>
                <a:defRPr sz="1200">
                  <a:solidFill>
                    <a:schemeClr val="tx1"/>
                  </a:solidFill>
                  <a:latin typeface="Hoefler Text" pitchFamily="1" charset="0"/>
                </a:defRPr>
              </a:lvl8pPr>
              <a:lvl9pPr fontAlgn="base">
                <a:spcBef>
                  <a:spcPct val="0"/>
                </a:spcBef>
                <a:spcAft>
                  <a:spcPct val="0"/>
                </a:spcAft>
                <a:tabLst>
                  <a:tab pos="520700" algn="l"/>
                </a:tabLst>
                <a:defRPr sz="1200">
                  <a:solidFill>
                    <a:schemeClr val="tx1"/>
                  </a:solidFill>
                  <a:latin typeface="Hoefler Text" pitchFamily="1" charset="0"/>
                </a:defRPr>
              </a:lvl9pPr>
            </a:lstStyle>
            <a:p>
              <a:r>
                <a:rPr lang="en-US" sz="1800" b="1">
                  <a:solidFill>
                    <a:srgbClr val="000000"/>
                  </a:solidFill>
                  <a:latin typeface="Arial" panose="020B0604020202020204" pitchFamily="34" charset="0"/>
                  <a:cs typeface="Arial" panose="020B0604020202020204" pitchFamily="34" charset="0"/>
                  <a:sym typeface="Arial" panose="020B0604020202020204" pitchFamily="34" charset="0"/>
                </a:rPr>
                <a:t>Primates</a:t>
              </a:r>
            </a:p>
          </p:txBody>
        </p:sp>
        <p:pic>
          <p:nvPicPr>
            <p:cNvPr id="17" name="Picture 5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360" cy="14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 uri="{AF507438-7753-43E0-B8FC-AC1667EBCBE1}">
                <a14:hiddenEffects xmlns:a14="http://schemas.microsoft.com/office/drawing/2010/main">
                  <a:effectLst>
                    <a:outerShdw blurRad="190500" dist="190499" dir="2700000" algn="ctr" rotWithShape="0">
                      <a:schemeClr val="bg2">
                        <a:alpha val="50000"/>
                      </a:schemeClr>
                    </a:outerShdw>
                  </a:effectLst>
                </a14:hiddenEffects>
              </a:ext>
            </a:extLst>
          </p:spPr>
        </p:pic>
      </p:grpSp>
      <p:grpSp>
        <p:nvGrpSpPr>
          <p:cNvPr id="18" name="Group 10"/>
          <p:cNvGrpSpPr>
            <a:grpSpLocks/>
          </p:cNvGrpSpPr>
          <p:nvPr/>
        </p:nvGrpSpPr>
        <p:grpSpPr bwMode="auto">
          <a:xfrm>
            <a:off x="6156175" y="5445224"/>
            <a:ext cx="2660123" cy="1584176"/>
            <a:chOff x="172" y="377"/>
            <a:chExt cx="1879" cy="1200"/>
          </a:xfrm>
        </p:grpSpPr>
        <p:pic>
          <p:nvPicPr>
            <p:cNvPr id="19"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724388">
              <a:off x="172" y="377"/>
              <a:ext cx="1879" cy="1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 uri="{AF507438-7753-43E0-B8FC-AC1667EBCBE1}">
                <a14:hiddenEffects xmlns:a14="http://schemas.microsoft.com/office/drawing/2010/main">
                  <a:effectLst>
                    <a:outerShdw blurRad="190500" dist="190499" dir="2700000" algn="ctr" rotWithShape="0">
                      <a:schemeClr val="bg2">
                        <a:alpha val="50000"/>
                      </a:schemeClr>
                    </a:outerShdw>
                  </a:effectLst>
                </a14:hiddenEffects>
              </a:ext>
            </a:extLst>
          </p:spPr>
        </p:pic>
        <p:sp>
          <p:nvSpPr>
            <p:cNvPr id="20" name="Rectangle 12"/>
            <p:cNvSpPr>
              <a:spLocks/>
            </p:cNvSpPr>
            <p:nvPr/>
          </p:nvSpPr>
          <p:spPr bwMode="auto">
            <a:xfrm>
              <a:off x="1133" y="1082"/>
              <a:ext cx="435" cy="2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spAutoFit/>
            </a:bodyPr>
            <a:lstStyle>
              <a:lvl1pPr marL="114300">
                <a:tabLst>
                  <a:tab pos="520700" algn="l"/>
                </a:tabLst>
                <a:defRPr sz="1200">
                  <a:solidFill>
                    <a:schemeClr val="tx1"/>
                  </a:solidFill>
                  <a:latin typeface="Hoefler Text" pitchFamily="1" charset="0"/>
                </a:defRPr>
              </a:lvl1pPr>
              <a:lvl2pPr>
                <a:tabLst>
                  <a:tab pos="520700" algn="l"/>
                </a:tabLst>
                <a:defRPr sz="1200">
                  <a:solidFill>
                    <a:schemeClr val="tx1"/>
                  </a:solidFill>
                  <a:latin typeface="Hoefler Text" pitchFamily="1" charset="0"/>
                </a:defRPr>
              </a:lvl2pPr>
              <a:lvl3pPr>
                <a:tabLst>
                  <a:tab pos="520700" algn="l"/>
                </a:tabLst>
                <a:defRPr sz="1200">
                  <a:solidFill>
                    <a:schemeClr val="tx1"/>
                  </a:solidFill>
                  <a:latin typeface="Hoefler Text" pitchFamily="1" charset="0"/>
                </a:defRPr>
              </a:lvl3pPr>
              <a:lvl4pPr>
                <a:tabLst>
                  <a:tab pos="520700" algn="l"/>
                </a:tabLst>
                <a:defRPr sz="1200">
                  <a:solidFill>
                    <a:schemeClr val="tx1"/>
                  </a:solidFill>
                  <a:latin typeface="Hoefler Text" pitchFamily="1" charset="0"/>
                </a:defRPr>
              </a:lvl4pPr>
              <a:lvl5pPr>
                <a:tabLst>
                  <a:tab pos="520700" algn="l"/>
                </a:tabLst>
                <a:defRPr sz="1200">
                  <a:solidFill>
                    <a:schemeClr val="tx1"/>
                  </a:solidFill>
                  <a:latin typeface="Hoefler Text" pitchFamily="1" charset="0"/>
                </a:defRPr>
              </a:lvl5pPr>
              <a:lvl6pPr fontAlgn="base">
                <a:spcBef>
                  <a:spcPct val="0"/>
                </a:spcBef>
                <a:spcAft>
                  <a:spcPct val="0"/>
                </a:spcAft>
                <a:tabLst>
                  <a:tab pos="520700" algn="l"/>
                </a:tabLst>
                <a:defRPr sz="1200">
                  <a:solidFill>
                    <a:schemeClr val="tx1"/>
                  </a:solidFill>
                  <a:latin typeface="Hoefler Text" pitchFamily="1" charset="0"/>
                </a:defRPr>
              </a:lvl6pPr>
              <a:lvl7pPr fontAlgn="base">
                <a:spcBef>
                  <a:spcPct val="0"/>
                </a:spcBef>
                <a:spcAft>
                  <a:spcPct val="0"/>
                </a:spcAft>
                <a:tabLst>
                  <a:tab pos="520700" algn="l"/>
                </a:tabLst>
                <a:defRPr sz="1200">
                  <a:solidFill>
                    <a:schemeClr val="tx1"/>
                  </a:solidFill>
                  <a:latin typeface="Hoefler Text" pitchFamily="1" charset="0"/>
                </a:defRPr>
              </a:lvl7pPr>
              <a:lvl8pPr fontAlgn="base">
                <a:spcBef>
                  <a:spcPct val="0"/>
                </a:spcBef>
                <a:spcAft>
                  <a:spcPct val="0"/>
                </a:spcAft>
                <a:tabLst>
                  <a:tab pos="520700" algn="l"/>
                </a:tabLst>
                <a:defRPr sz="1200">
                  <a:solidFill>
                    <a:schemeClr val="tx1"/>
                  </a:solidFill>
                  <a:latin typeface="Hoefler Text" pitchFamily="1" charset="0"/>
                </a:defRPr>
              </a:lvl8pPr>
              <a:lvl9pPr fontAlgn="base">
                <a:spcBef>
                  <a:spcPct val="0"/>
                </a:spcBef>
                <a:spcAft>
                  <a:spcPct val="0"/>
                </a:spcAft>
                <a:tabLst>
                  <a:tab pos="520700" algn="l"/>
                </a:tabLst>
                <a:defRPr sz="1200">
                  <a:solidFill>
                    <a:schemeClr val="tx1"/>
                  </a:solidFill>
                  <a:latin typeface="Hoefler Text" pitchFamily="1" charset="0"/>
                </a:defRPr>
              </a:lvl9pPr>
            </a:lstStyle>
            <a:p>
              <a:r>
                <a:rPr lang="en-US" sz="1800" b="1" dirty="0" smtClean="0">
                  <a:solidFill>
                    <a:srgbClr val="000000"/>
                  </a:solidFill>
                  <a:latin typeface="Arial" panose="020B0604020202020204" pitchFamily="34" charset="0"/>
                  <a:cs typeface="Arial" panose="020B0604020202020204" pitchFamily="34" charset="0"/>
                  <a:sym typeface="Arial" panose="020B0604020202020204" pitchFamily="34" charset="0"/>
                </a:rPr>
                <a:t>Bats</a:t>
              </a:r>
              <a:endParaRPr lang="en-US" sz="1800" b="1"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grpSp>
      <p:sp>
        <p:nvSpPr>
          <p:cNvPr id="21" name="TextBox 20"/>
          <p:cNvSpPr txBox="1"/>
          <p:nvPr/>
        </p:nvSpPr>
        <p:spPr>
          <a:xfrm>
            <a:off x="281355" y="322098"/>
            <a:ext cx="609600"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2d</a:t>
            </a:r>
          </a:p>
        </p:txBody>
      </p:sp>
    </p:spTree>
    <p:extLst>
      <p:ext uri="{BB962C8B-B14F-4D97-AF65-F5344CB8AC3E}">
        <p14:creationId xmlns:p14="http://schemas.microsoft.com/office/powerpoint/2010/main" val="3657836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499"/>
                                          </p:stCondLst>
                                        </p:cTn>
                                        <p:tgtEl>
                                          <p:spTgt spid="8"/>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nodeType="afterEffect">
                                  <p:stCondLst>
                                    <p:cond delay="500"/>
                                  </p:stCondLst>
                                  <p:childTnLst>
                                    <p:set>
                                      <p:cBhvr>
                                        <p:cTn id="9" dur="1" fill="hold">
                                          <p:stCondLst>
                                            <p:cond delay="499"/>
                                          </p:stCondLst>
                                        </p:cTn>
                                        <p:tgtEl>
                                          <p:spTgt spid="12"/>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nodeType="afterEffect">
                                  <p:stCondLst>
                                    <p:cond delay="500"/>
                                  </p:stCondLst>
                                  <p:childTnLst>
                                    <p:set>
                                      <p:cBhvr>
                                        <p:cTn id="12" dur="1" fill="hold">
                                          <p:stCondLst>
                                            <p:cond delay="499"/>
                                          </p:stCondLst>
                                        </p:cTn>
                                        <p:tgtEl>
                                          <p:spTgt spid="15"/>
                                        </p:tgtEl>
                                        <p:attrNameLst>
                                          <p:attrName>style.visibility</p:attrName>
                                        </p:attrNameLst>
                                      </p:cBhvr>
                                      <p:to>
                                        <p:strVal val="visible"/>
                                      </p:to>
                                    </p:set>
                                  </p:childTnLst>
                                </p:cTn>
                              </p:par>
                            </p:childTnLst>
                          </p:cTn>
                        </p:par>
                        <p:par>
                          <p:cTn id="13" fill="hold">
                            <p:stCondLst>
                              <p:cond delay="3000"/>
                            </p:stCondLst>
                            <p:childTnLst>
                              <p:par>
                                <p:cTn id="14" presetID="1" presetClass="entr" presetSubtype="0" fill="hold" nodeType="afterEffect">
                                  <p:stCondLst>
                                    <p:cond delay="500"/>
                                  </p:stCondLst>
                                  <p:childTnLst>
                                    <p:set>
                                      <p:cBhvr>
                                        <p:cTn id="15" dur="1" fill="hold">
                                          <p:stCondLst>
                                            <p:cond delay="499"/>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06251" y="409377"/>
            <a:ext cx="8208912" cy="707886"/>
          </a:xfrm>
          <a:prstGeom prst="rect">
            <a:avLst/>
          </a:prstGeom>
          <a:solidFill>
            <a:schemeClr val="bg2"/>
          </a:solidFill>
          <a:ln>
            <a:solidFill>
              <a:schemeClr val="tx1"/>
            </a:solidFill>
          </a:ln>
        </p:spPr>
        <p:txBody>
          <a:bodyPr wrap="square" rtlCol="0">
            <a:spAutoFit/>
          </a:bodyPr>
          <a:lstStyle/>
          <a:p>
            <a:pPr algn="ctr"/>
            <a:r>
              <a:rPr lang="en-NZ" sz="2000" b="1" dirty="0" smtClean="0"/>
              <a:t>            Arteries </a:t>
            </a:r>
            <a:r>
              <a:rPr lang="en-NZ" sz="2000" b="1" dirty="0"/>
              <a:t>carry blood away from the heart, veins carry blood towards the </a:t>
            </a:r>
            <a:r>
              <a:rPr lang="en-NZ" sz="2000" b="1" dirty="0" smtClean="0"/>
              <a:t>heart.</a:t>
            </a:r>
            <a:endParaRPr lang="en-NZ" sz="2000" b="1" dirty="0"/>
          </a:p>
        </p:txBody>
      </p:sp>
      <p:sp>
        <p:nvSpPr>
          <p:cNvPr id="5" name="Rectangle 4"/>
          <p:cNvSpPr/>
          <p:nvPr/>
        </p:nvSpPr>
        <p:spPr>
          <a:xfrm>
            <a:off x="323528" y="1186593"/>
            <a:ext cx="8298411" cy="1631216"/>
          </a:xfrm>
          <a:prstGeom prst="rect">
            <a:avLst/>
          </a:prstGeom>
        </p:spPr>
        <p:txBody>
          <a:bodyPr wrap="square">
            <a:spAutoFit/>
          </a:bodyPr>
          <a:lstStyle/>
          <a:p>
            <a:r>
              <a:rPr lang="en-NZ" sz="2000" dirty="0">
                <a:latin typeface="Calibri" panose="020F0502020204030204" pitchFamily="34" charset="0"/>
                <a:cs typeface="Calibri" panose="020F0502020204030204" pitchFamily="34" charset="0"/>
              </a:rPr>
              <a:t>There are three main types of blood vessels: </a:t>
            </a:r>
          </a:p>
          <a:p>
            <a:r>
              <a:rPr lang="en-NZ" sz="2000" dirty="0">
                <a:latin typeface="Calibri" panose="020F0502020204030204" pitchFamily="34" charset="0"/>
                <a:cs typeface="Calibri" panose="020F0502020204030204" pitchFamily="34" charset="0"/>
              </a:rPr>
              <a:t>&gt;arteries, which carry blood away from the heart at relatively high pressure. </a:t>
            </a:r>
          </a:p>
          <a:p>
            <a:r>
              <a:rPr lang="en-NZ" sz="2000" dirty="0">
                <a:latin typeface="Calibri" panose="020F0502020204030204" pitchFamily="34" charset="0"/>
                <a:cs typeface="Calibri" panose="020F0502020204030204" pitchFamily="34" charset="0"/>
              </a:rPr>
              <a:t> &gt;veins, which carry blood back to the heart at relatively low pressure. </a:t>
            </a:r>
          </a:p>
          <a:p>
            <a:r>
              <a:rPr lang="en-NZ" sz="2000" dirty="0">
                <a:latin typeface="Calibri" panose="020F0502020204030204" pitchFamily="34" charset="0"/>
                <a:cs typeface="Calibri" panose="020F0502020204030204" pitchFamily="34" charset="0"/>
              </a:rPr>
              <a:t> &gt;capillaries which provide the link between the arterial and venous blood vessels  </a:t>
            </a:r>
            <a:endParaRPr lang="en-NZ" sz="2000" dirty="0" smtClean="0">
              <a:latin typeface="Calibri" panose="020F0502020204030204" pitchFamily="34" charset="0"/>
              <a:cs typeface="Calibri" panose="020F0502020204030204" pitchFamily="34" charset="0"/>
            </a:endParaRPr>
          </a:p>
        </p:txBody>
      </p:sp>
      <p:sp>
        <p:nvSpPr>
          <p:cNvPr id="6" name="Rectangle 5"/>
          <p:cNvSpPr/>
          <p:nvPr/>
        </p:nvSpPr>
        <p:spPr>
          <a:xfrm>
            <a:off x="250943" y="2870069"/>
            <a:ext cx="3203848" cy="1631216"/>
          </a:xfrm>
          <a:prstGeom prst="rect">
            <a:avLst/>
          </a:prstGeom>
          <a:solidFill>
            <a:schemeClr val="bg2">
              <a:lumMod val="20000"/>
              <a:lumOff val="80000"/>
            </a:schemeClr>
          </a:solidFill>
          <a:ln>
            <a:solidFill>
              <a:schemeClr val="tx1"/>
            </a:solidFill>
          </a:ln>
        </p:spPr>
        <p:txBody>
          <a:bodyPr wrap="square">
            <a:spAutoFit/>
          </a:bodyPr>
          <a:lstStyle/>
          <a:p>
            <a:r>
              <a:rPr lang="en-NZ" sz="2000" b="1" dirty="0" smtClean="0">
                <a:latin typeface="Calibri" panose="020F0502020204030204" pitchFamily="34" charset="0"/>
                <a:cs typeface="Calibri" panose="020F0502020204030204" pitchFamily="34" charset="0"/>
              </a:rPr>
              <a:t>Arteries</a:t>
            </a:r>
            <a:r>
              <a:rPr lang="en-NZ" sz="2000" dirty="0" smtClean="0">
                <a:latin typeface="Calibri" panose="020F0502020204030204" pitchFamily="34" charset="0"/>
                <a:cs typeface="Calibri" panose="020F0502020204030204" pitchFamily="34" charset="0"/>
              </a:rPr>
              <a:t> </a:t>
            </a:r>
            <a:r>
              <a:rPr lang="en-NZ" sz="2000" dirty="0">
                <a:latin typeface="Calibri" panose="020F0502020204030204" pitchFamily="34" charset="0"/>
                <a:cs typeface="Calibri" panose="020F0502020204030204" pitchFamily="34" charset="0"/>
              </a:rPr>
              <a:t>have thick muscular and elastic walls to accommodate the high blood pressure of the blood leaving the heart. </a:t>
            </a:r>
            <a:endParaRPr lang="en-NZ" sz="2000" dirty="0" smtClean="0">
              <a:latin typeface="Calibri" panose="020F0502020204030204" pitchFamily="34" charset="0"/>
              <a:cs typeface="Calibri" panose="020F0502020204030204" pitchFamily="34" charset="0"/>
            </a:endParaRPr>
          </a:p>
        </p:txBody>
      </p:sp>
      <p:sp>
        <p:nvSpPr>
          <p:cNvPr id="7" name="Rectangle 6"/>
          <p:cNvSpPr/>
          <p:nvPr/>
        </p:nvSpPr>
        <p:spPr>
          <a:xfrm>
            <a:off x="3607608" y="2854449"/>
            <a:ext cx="3203848" cy="1631216"/>
          </a:xfrm>
          <a:prstGeom prst="rect">
            <a:avLst/>
          </a:prstGeom>
          <a:solidFill>
            <a:schemeClr val="bg2">
              <a:lumMod val="20000"/>
              <a:lumOff val="80000"/>
            </a:schemeClr>
          </a:solidFill>
          <a:ln>
            <a:solidFill>
              <a:schemeClr val="tx1"/>
            </a:solidFill>
          </a:ln>
        </p:spPr>
        <p:txBody>
          <a:bodyPr wrap="square">
            <a:spAutoFit/>
          </a:bodyPr>
          <a:lstStyle/>
          <a:p>
            <a:r>
              <a:rPr lang="en-NZ" sz="2000" b="1" dirty="0" smtClean="0">
                <a:latin typeface="Calibri" panose="020F0502020204030204" pitchFamily="34" charset="0"/>
                <a:cs typeface="Calibri" panose="020F0502020204030204" pitchFamily="34" charset="0"/>
              </a:rPr>
              <a:t>Veins</a:t>
            </a:r>
            <a:r>
              <a:rPr lang="en-NZ" sz="2000" dirty="0" smtClean="0">
                <a:latin typeface="Calibri" panose="020F0502020204030204" pitchFamily="34" charset="0"/>
                <a:cs typeface="Calibri" panose="020F0502020204030204" pitchFamily="34" charset="0"/>
              </a:rPr>
              <a:t> </a:t>
            </a:r>
            <a:r>
              <a:rPr lang="en-NZ" sz="2000" dirty="0">
                <a:latin typeface="Calibri" panose="020F0502020204030204" pitchFamily="34" charset="0"/>
                <a:cs typeface="Calibri" panose="020F0502020204030204" pitchFamily="34" charset="0"/>
              </a:rPr>
              <a:t>have thinner, non-muscular walls to accommodate the lower blood pressure of the blood returning to the heart. </a:t>
            </a:r>
            <a:endParaRPr lang="en-NZ" sz="2000" dirty="0" smtClean="0">
              <a:latin typeface="Calibri" panose="020F0502020204030204" pitchFamily="34" charset="0"/>
              <a:cs typeface="Calibri" panose="020F0502020204030204" pitchFamily="34" charset="0"/>
            </a:endParaRPr>
          </a:p>
        </p:txBody>
      </p:sp>
      <p:sp>
        <p:nvSpPr>
          <p:cNvPr id="8" name="Rectangle 7"/>
          <p:cNvSpPr/>
          <p:nvPr/>
        </p:nvSpPr>
        <p:spPr>
          <a:xfrm>
            <a:off x="7020015" y="3470002"/>
            <a:ext cx="1872465" cy="1015663"/>
          </a:xfrm>
          <a:prstGeom prst="rect">
            <a:avLst/>
          </a:prstGeom>
          <a:solidFill>
            <a:schemeClr val="bg2">
              <a:lumMod val="20000"/>
              <a:lumOff val="80000"/>
            </a:schemeClr>
          </a:solidFill>
          <a:ln>
            <a:solidFill>
              <a:schemeClr val="tx1"/>
            </a:solidFill>
          </a:ln>
        </p:spPr>
        <p:txBody>
          <a:bodyPr wrap="square">
            <a:spAutoFit/>
          </a:bodyPr>
          <a:lstStyle/>
          <a:p>
            <a:r>
              <a:rPr lang="en-NZ" sz="2000" b="1" dirty="0" smtClean="0">
                <a:latin typeface="Calibri" panose="020F0502020204030204" pitchFamily="34" charset="0"/>
                <a:cs typeface="Calibri" panose="020F0502020204030204" pitchFamily="34" charset="0"/>
              </a:rPr>
              <a:t>Capillaries</a:t>
            </a:r>
            <a:r>
              <a:rPr lang="en-NZ" sz="2000" dirty="0" smtClean="0">
                <a:latin typeface="Calibri" panose="020F0502020204030204" pitchFamily="34" charset="0"/>
                <a:cs typeface="Calibri" panose="020F0502020204030204" pitchFamily="34" charset="0"/>
              </a:rPr>
              <a:t> are </a:t>
            </a:r>
            <a:r>
              <a:rPr lang="en-NZ" sz="2000" dirty="0">
                <a:latin typeface="Calibri" panose="020F0502020204030204" pitchFamily="34" charset="0"/>
                <a:cs typeface="Calibri" panose="020F0502020204030204" pitchFamily="34" charset="0"/>
              </a:rPr>
              <a:t>only one cell </a:t>
            </a:r>
            <a:r>
              <a:rPr lang="en-NZ" sz="2000" dirty="0" smtClean="0">
                <a:latin typeface="Calibri" panose="020F0502020204030204" pitchFamily="34" charset="0"/>
                <a:cs typeface="Calibri" panose="020F0502020204030204" pitchFamily="34" charset="0"/>
              </a:rPr>
              <a:t>thick.</a:t>
            </a:r>
            <a:endParaRPr lang="en-NZ" sz="2000" dirty="0">
              <a:latin typeface="Calibri" panose="020F0502020204030204" pitchFamily="34" charset="0"/>
              <a:cs typeface="Calibri" panose="020F0502020204030204" pitchFamily="34" charset="0"/>
            </a:endParaRPr>
          </a:p>
        </p:txBody>
      </p:sp>
      <p:pic>
        <p:nvPicPr>
          <p:cNvPr id="9" name="Picture 18" descr="BV_vein_CROPP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9912" y="4570615"/>
            <a:ext cx="2407003" cy="19882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7" descr="BV_artery_CROPP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434" y="4570615"/>
            <a:ext cx="2287589" cy="205813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2" descr="BV_capillary_CROPP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9830" y="4797152"/>
            <a:ext cx="2092650" cy="1535202"/>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p:cNvSpPr>
            <a:spLocks noGrp="1"/>
          </p:cNvSpPr>
          <p:nvPr>
            <p:ph type="ftr" sz="quarter" idx="11"/>
          </p:nvPr>
        </p:nvSpPr>
        <p:spPr/>
        <p:txBody>
          <a:bodyPr/>
          <a:lstStyle/>
          <a:p>
            <a:r>
              <a:rPr lang="en-NZ" smtClean="0"/>
              <a:t>GZ Science Resources 2014</a:t>
            </a:r>
            <a:endParaRPr lang="en-NZ"/>
          </a:p>
        </p:txBody>
      </p:sp>
      <p:sp>
        <p:nvSpPr>
          <p:cNvPr id="12" name="TextBox 11"/>
          <p:cNvSpPr txBox="1"/>
          <p:nvPr/>
        </p:nvSpPr>
        <p:spPr>
          <a:xfrm>
            <a:off x="178104" y="470932"/>
            <a:ext cx="696659"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9c</a:t>
            </a:r>
          </a:p>
        </p:txBody>
      </p:sp>
      <p:sp>
        <p:nvSpPr>
          <p:cNvPr id="13" name="TextBox 12"/>
          <p:cNvSpPr txBox="1"/>
          <p:nvPr/>
        </p:nvSpPr>
        <p:spPr>
          <a:xfrm>
            <a:off x="7860341" y="6364959"/>
            <a:ext cx="969912" cy="276999"/>
          </a:xfrm>
          <a:prstGeom prst="rect">
            <a:avLst/>
          </a:prstGeom>
          <a:solidFill>
            <a:schemeClr val="accent4">
              <a:lumMod val="60000"/>
              <a:lumOff val="40000"/>
            </a:schemeClr>
          </a:solidFill>
          <a:ln>
            <a:solidFill>
              <a:schemeClr val="tx1"/>
            </a:solidFill>
          </a:ln>
        </p:spPr>
        <p:txBody>
          <a:bodyPr wrap="square" rtlCol="0">
            <a:spAutoFit/>
          </a:bodyPr>
          <a:lstStyle/>
          <a:p>
            <a:r>
              <a:rPr lang="en-NZ" sz="1200" dirty="0" smtClean="0">
                <a:latin typeface="+mn-lt"/>
              </a:rPr>
              <a:t>extension</a:t>
            </a:r>
          </a:p>
        </p:txBody>
      </p:sp>
    </p:spTree>
    <p:extLst>
      <p:ext uri="{BB962C8B-B14F-4D97-AF65-F5344CB8AC3E}">
        <p14:creationId xmlns:p14="http://schemas.microsoft.com/office/powerpoint/2010/main" val="573161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23" presetClass="entr" presetSubtype="16"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fltVal val="0"/>
                                          </p:val>
                                        </p:tav>
                                        <p:tav tm="100000">
                                          <p:val>
                                            <p:strVal val="#ppt_w"/>
                                          </p:val>
                                        </p:tav>
                                      </p:tavLst>
                                    </p:anim>
                                    <p:anim calcmode="lin" valueType="num">
                                      <p:cBhvr>
                                        <p:cTn id="13" dur="1000" fill="hold"/>
                                        <p:tgtEl>
                                          <p:spTgt spid="10"/>
                                        </p:tgtEl>
                                        <p:attrNameLst>
                                          <p:attrName>ppt_h</p:attrName>
                                        </p:attrNameLst>
                                      </p:cBhvr>
                                      <p:tavLst>
                                        <p:tav tm="0">
                                          <p:val>
                                            <p:fltVal val="0"/>
                                          </p:val>
                                        </p:tav>
                                        <p:tav tm="100000">
                                          <p:val>
                                            <p:strVal val="#ppt_h"/>
                                          </p:val>
                                        </p:tav>
                                      </p:tavLst>
                                    </p:anim>
                                  </p:childTnLst>
                                </p:cTn>
                              </p:par>
                            </p:childTnLst>
                          </p:cTn>
                        </p:par>
                        <p:par>
                          <p:cTn id="14" fill="hold">
                            <p:stCondLst>
                              <p:cond delay="2000"/>
                            </p:stCondLst>
                            <p:childTnLst>
                              <p:par>
                                <p:cTn id="15" presetID="23" presetClass="entr" presetSubtype="16"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1000" fill="hold"/>
                                        <p:tgtEl>
                                          <p:spTgt spid="11"/>
                                        </p:tgtEl>
                                        <p:attrNameLst>
                                          <p:attrName>ppt_w</p:attrName>
                                        </p:attrNameLst>
                                      </p:cBhvr>
                                      <p:tavLst>
                                        <p:tav tm="0">
                                          <p:val>
                                            <p:fltVal val="0"/>
                                          </p:val>
                                        </p:tav>
                                        <p:tav tm="100000">
                                          <p:val>
                                            <p:strVal val="#ppt_w"/>
                                          </p:val>
                                        </p:tav>
                                      </p:tavLst>
                                    </p:anim>
                                    <p:anim calcmode="lin" valueType="num">
                                      <p:cBhvr>
                                        <p:cTn id="18" dur="1000" fill="hold"/>
                                        <p:tgtEl>
                                          <p:spTgt spid="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26433" y="401569"/>
            <a:ext cx="8208912" cy="707886"/>
          </a:xfrm>
          <a:prstGeom prst="rect">
            <a:avLst/>
          </a:prstGeom>
          <a:solidFill>
            <a:schemeClr val="bg2"/>
          </a:solidFill>
          <a:ln>
            <a:solidFill>
              <a:schemeClr val="tx1"/>
            </a:solidFill>
          </a:ln>
        </p:spPr>
        <p:txBody>
          <a:bodyPr wrap="square" rtlCol="0">
            <a:spAutoFit/>
          </a:bodyPr>
          <a:lstStyle/>
          <a:p>
            <a:pPr algn="ctr"/>
            <a:r>
              <a:rPr lang="en-NZ" sz="2000" b="1" dirty="0" smtClean="0"/>
              <a:t>                Arteries </a:t>
            </a:r>
            <a:r>
              <a:rPr lang="en-NZ" sz="2000" b="1" dirty="0"/>
              <a:t>carry blood away from the heart, veins carry blood towards the </a:t>
            </a:r>
            <a:r>
              <a:rPr lang="en-NZ" sz="2000" b="1" dirty="0" smtClean="0"/>
              <a:t>heart.</a:t>
            </a:r>
            <a:endParaRPr lang="en-NZ" sz="2000" b="1" dirty="0"/>
          </a:p>
        </p:txBody>
      </p:sp>
      <p:sp>
        <p:nvSpPr>
          <p:cNvPr id="5" name="Text Box 4"/>
          <p:cNvSpPr txBox="1">
            <a:spLocks noChangeArrowheads="1"/>
          </p:cNvSpPr>
          <p:nvPr/>
        </p:nvSpPr>
        <p:spPr bwMode="auto">
          <a:xfrm>
            <a:off x="457200" y="1143000"/>
            <a:ext cx="8305800" cy="708025"/>
          </a:xfrm>
          <a:prstGeom prst="rect">
            <a:avLst/>
          </a:prstGeom>
          <a:solidFill>
            <a:schemeClr val="bg2">
              <a:lumMod val="20000"/>
              <a:lumOff val="80000"/>
            </a:schemeClr>
          </a:solidFill>
          <a:ln w="9525">
            <a:solidFill>
              <a:srgbClr val="000000"/>
            </a:solidFill>
            <a:miter lim="800000"/>
            <a:headEnd/>
            <a:tailEnd/>
          </a:ln>
          <a:effectLs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sz="2000" dirty="0">
                <a:solidFill>
                  <a:srgbClr val="000000"/>
                </a:solidFill>
                <a:latin typeface="Calibri" panose="020F0502020204030204" pitchFamily="34" charset="0"/>
                <a:cs typeface="Calibri" panose="020F0502020204030204" pitchFamily="34" charset="0"/>
              </a:rPr>
              <a:t>The Arteries and veins have different structures because they have different functions</a:t>
            </a:r>
          </a:p>
        </p:txBody>
      </p:sp>
      <p:graphicFrame>
        <p:nvGraphicFramePr>
          <p:cNvPr id="6" name="Group 45"/>
          <p:cNvGraphicFramePr>
            <a:graphicFrameLocks/>
          </p:cNvGraphicFramePr>
          <p:nvPr>
            <p:extLst>
              <p:ext uri="{D42A27DB-BD31-4B8C-83A1-F6EECF244321}">
                <p14:modId xmlns:p14="http://schemas.microsoft.com/office/powerpoint/2010/main" val="2852351283"/>
              </p:ext>
            </p:extLst>
          </p:nvPr>
        </p:nvGraphicFramePr>
        <p:xfrm>
          <a:off x="457200" y="2057400"/>
          <a:ext cx="8229600" cy="4392917"/>
        </p:xfrm>
        <a:graphic>
          <a:graphicData uri="http://schemas.openxmlformats.org/drawingml/2006/table">
            <a:tbl>
              <a:tblPr/>
              <a:tblGrid>
                <a:gridCol w="1752600"/>
                <a:gridCol w="3048000"/>
                <a:gridCol w="3429000"/>
              </a:tblGrid>
              <a:tr h="45712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8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endParaRP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5E96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NZ" sz="18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Artery</a:t>
                      </a:r>
                      <a:endParaRPr kumimoji="0" lang="en-GB" sz="18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5E965"/>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NZ" sz="18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Vein</a:t>
                      </a:r>
                      <a:endParaRPr kumimoji="0" lang="en-GB" sz="18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endParaRP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5E965"/>
                    </a:solidFill>
                  </a:tcPr>
                </a:tc>
              </a:tr>
              <a:tr h="91424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NZ" sz="18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Direction of flow in relation to heart</a:t>
                      </a:r>
                      <a:endParaRPr kumimoji="0" lang="en-GB" sz="18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endParaRP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Blood Flows from the heart</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Blood flows into the heart</a:t>
                      </a: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5393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NZ" sz="18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Pressure in the vessels</a:t>
                      </a:r>
                      <a:endParaRPr kumimoji="0" lang="en-GB" sz="18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endParaRP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High pressure </a:t>
                      </a: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Low pressure</a:t>
                      </a: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24336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NZ" sz="18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Structure of walls</a:t>
                      </a:r>
                      <a:endParaRPr kumimoji="0" lang="en-GB" sz="18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endParaRP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Thick and muscular to handle the high blood pressure.</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8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Thin and can stretch with changing volumes of blood</a:t>
                      </a: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0239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NZ" sz="18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Other structures</a:t>
                      </a:r>
                      <a:endParaRPr kumimoji="0" lang="en-GB" sz="18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endParaRPr>
                    </a:p>
                  </a:txBody>
                  <a:tcPr marT="45712" marB="4571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8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8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8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endParaRPr>
                    </a:p>
                  </a:txBody>
                  <a:tcPr marT="45712" marB="4571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Contains valves to prevent back flow of blood</a:t>
                      </a:r>
                    </a:p>
                  </a:txBody>
                  <a:tcPr marT="45712" marB="4571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 name="Footer Placeholder 1"/>
          <p:cNvSpPr>
            <a:spLocks noGrp="1"/>
          </p:cNvSpPr>
          <p:nvPr>
            <p:ph type="ftr" sz="quarter" idx="11"/>
          </p:nvPr>
        </p:nvSpPr>
        <p:spPr>
          <a:xfrm>
            <a:off x="179512" y="6471063"/>
            <a:ext cx="3786691" cy="365125"/>
          </a:xfrm>
        </p:spPr>
        <p:txBody>
          <a:bodyPr/>
          <a:lstStyle/>
          <a:p>
            <a:r>
              <a:rPr lang="en-NZ" dirty="0" smtClean="0"/>
              <a:t>GZ Science Resources 2014</a:t>
            </a:r>
            <a:endParaRPr lang="en-NZ" dirty="0"/>
          </a:p>
        </p:txBody>
      </p:sp>
      <p:sp>
        <p:nvSpPr>
          <p:cNvPr id="7" name="TextBox 6"/>
          <p:cNvSpPr txBox="1"/>
          <p:nvPr/>
        </p:nvSpPr>
        <p:spPr>
          <a:xfrm>
            <a:off x="7860341" y="6364959"/>
            <a:ext cx="969912" cy="276999"/>
          </a:xfrm>
          <a:prstGeom prst="rect">
            <a:avLst/>
          </a:prstGeom>
          <a:solidFill>
            <a:schemeClr val="accent4">
              <a:lumMod val="60000"/>
              <a:lumOff val="40000"/>
            </a:schemeClr>
          </a:solidFill>
          <a:ln>
            <a:solidFill>
              <a:schemeClr val="tx1"/>
            </a:solidFill>
          </a:ln>
        </p:spPr>
        <p:txBody>
          <a:bodyPr wrap="square" rtlCol="0">
            <a:spAutoFit/>
          </a:bodyPr>
          <a:lstStyle/>
          <a:p>
            <a:r>
              <a:rPr lang="en-NZ" sz="1200" dirty="0" smtClean="0">
                <a:latin typeface="+mn-lt"/>
              </a:rPr>
              <a:t>extension</a:t>
            </a:r>
          </a:p>
        </p:txBody>
      </p:sp>
      <p:sp>
        <p:nvSpPr>
          <p:cNvPr id="8" name="TextBox 7"/>
          <p:cNvSpPr txBox="1"/>
          <p:nvPr/>
        </p:nvSpPr>
        <p:spPr>
          <a:xfrm>
            <a:off x="179512" y="449059"/>
            <a:ext cx="696659"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9c</a:t>
            </a:r>
          </a:p>
        </p:txBody>
      </p:sp>
    </p:spTree>
    <p:extLst>
      <p:ext uri="{BB962C8B-B14F-4D97-AF65-F5344CB8AC3E}">
        <p14:creationId xmlns:p14="http://schemas.microsoft.com/office/powerpoint/2010/main" val="2932827947"/>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7543" y="414680"/>
            <a:ext cx="8208912" cy="707886"/>
          </a:xfrm>
          <a:prstGeom prst="rect">
            <a:avLst/>
          </a:prstGeom>
          <a:solidFill>
            <a:schemeClr val="bg2"/>
          </a:solidFill>
          <a:ln>
            <a:solidFill>
              <a:schemeClr val="tx1"/>
            </a:solidFill>
          </a:ln>
        </p:spPr>
        <p:txBody>
          <a:bodyPr wrap="square" rtlCol="0">
            <a:spAutoFit/>
          </a:bodyPr>
          <a:lstStyle/>
          <a:p>
            <a:pPr algn="ctr"/>
            <a:r>
              <a:rPr lang="en-NZ" sz="2000" b="1" dirty="0" smtClean="0"/>
              <a:t>            Capillaries </a:t>
            </a:r>
            <a:r>
              <a:rPr lang="en-NZ" sz="2000" b="1" dirty="0"/>
              <a:t>link arteries with veins and are the sites of exchange with the </a:t>
            </a:r>
            <a:r>
              <a:rPr lang="en-NZ" sz="2000" b="1" dirty="0" smtClean="0"/>
              <a:t>tissues.</a:t>
            </a:r>
            <a:endParaRPr lang="en-NZ" sz="2000" b="1" dirty="0"/>
          </a:p>
        </p:txBody>
      </p:sp>
      <p:sp>
        <p:nvSpPr>
          <p:cNvPr id="5" name="Rectangle 4"/>
          <p:cNvSpPr/>
          <p:nvPr/>
        </p:nvSpPr>
        <p:spPr>
          <a:xfrm>
            <a:off x="395535" y="1340768"/>
            <a:ext cx="8352928" cy="1754326"/>
          </a:xfrm>
          <a:prstGeom prst="rect">
            <a:avLst/>
          </a:prstGeom>
          <a:solidFill>
            <a:schemeClr val="bg2">
              <a:lumMod val="20000"/>
              <a:lumOff val="80000"/>
            </a:schemeClr>
          </a:solidFill>
          <a:ln>
            <a:solidFill>
              <a:schemeClr val="tx1"/>
            </a:solidFill>
          </a:ln>
        </p:spPr>
        <p:txBody>
          <a:bodyPr wrap="square">
            <a:spAutoFit/>
          </a:bodyPr>
          <a:lstStyle/>
          <a:p>
            <a:r>
              <a:rPr lang="en-NZ" dirty="0" smtClean="0">
                <a:latin typeface="Calibri" panose="020F0502020204030204" pitchFamily="34" charset="0"/>
                <a:cs typeface="Calibri" panose="020F0502020204030204" pitchFamily="34" charset="0"/>
              </a:rPr>
              <a:t>Arteries </a:t>
            </a:r>
            <a:r>
              <a:rPr lang="en-NZ" dirty="0">
                <a:latin typeface="Calibri" panose="020F0502020204030204" pitchFamily="34" charset="0"/>
                <a:cs typeface="Calibri" panose="020F0502020204030204" pitchFamily="34" charset="0"/>
              </a:rPr>
              <a:t>divide into smaller arterioles around targeted tissues. The arterioles divide once more into smaller capillaries which are only one cell thick. Nutrients and O2 diffuse across the membranes of the capillaries from the blood to the cell supplied – from high to low concentration. Waste products, such as CO2, will diffuse from the cell into the capillary near the </a:t>
            </a:r>
            <a:r>
              <a:rPr lang="en-NZ" dirty="0" err="1">
                <a:latin typeface="Calibri" panose="020F0502020204030204" pitchFamily="34" charset="0"/>
                <a:cs typeface="Calibri" panose="020F0502020204030204" pitchFamily="34" charset="0"/>
              </a:rPr>
              <a:t>venule</a:t>
            </a:r>
            <a:r>
              <a:rPr lang="en-NZ" dirty="0">
                <a:latin typeface="Calibri" panose="020F0502020204030204" pitchFamily="34" charset="0"/>
                <a:cs typeface="Calibri" panose="020F0502020204030204" pitchFamily="34" charset="0"/>
              </a:rPr>
              <a:t> end. The </a:t>
            </a:r>
            <a:r>
              <a:rPr lang="en-NZ" dirty="0" err="1">
                <a:latin typeface="Calibri" panose="020F0502020204030204" pitchFamily="34" charset="0"/>
                <a:cs typeface="Calibri" panose="020F0502020204030204" pitchFamily="34" charset="0"/>
              </a:rPr>
              <a:t>venules</a:t>
            </a:r>
            <a:r>
              <a:rPr lang="en-NZ" dirty="0">
                <a:latin typeface="Calibri" panose="020F0502020204030204" pitchFamily="34" charset="0"/>
                <a:cs typeface="Calibri" panose="020F0502020204030204" pitchFamily="34" charset="0"/>
              </a:rPr>
              <a:t> </a:t>
            </a:r>
            <a:r>
              <a:rPr lang="en-NZ" dirty="0" smtClean="0">
                <a:latin typeface="Calibri" panose="020F0502020204030204" pitchFamily="34" charset="0"/>
                <a:cs typeface="Calibri" panose="020F0502020204030204" pitchFamily="34" charset="0"/>
              </a:rPr>
              <a:t> </a:t>
            </a:r>
            <a:r>
              <a:rPr lang="en-NZ" dirty="0" err="1" smtClean="0">
                <a:latin typeface="Calibri" panose="020F0502020204030204" pitchFamily="34" charset="0"/>
                <a:cs typeface="Calibri" panose="020F0502020204030204" pitchFamily="34" charset="0"/>
              </a:rPr>
              <a:t>rejoin</a:t>
            </a:r>
            <a:r>
              <a:rPr lang="en-NZ" dirty="0" smtClean="0">
                <a:latin typeface="Calibri" panose="020F0502020204030204" pitchFamily="34" charset="0"/>
                <a:cs typeface="Calibri" panose="020F0502020204030204" pitchFamily="34" charset="0"/>
              </a:rPr>
              <a:t> </a:t>
            </a:r>
            <a:r>
              <a:rPr lang="en-NZ" dirty="0">
                <a:latin typeface="Calibri" panose="020F0502020204030204" pitchFamily="34" charset="0"/>
                <a:cs typeface="Calibri" panose="020F0502020204030204" pitchFamily="34" charset="0"/>
              </a:rPr>
              <a:t>into veins and waste product contained within the blood will be pumped back to the heart.</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4787" y="3239110"/>
            <a:ext cx="6194425" cy="3109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Footer Placeholder 5"/>
          <p:cNvSpPr>
            <a:spLocks noGrp="1"/>
          </p:cNvSpPr>
          <p:nvPr>
            <p:ph type="ftr" sz="quarter" idx="11"/>
          </p:nvPr>
        </p:nvSpPr>
        <p:spPr/>
        <p:txBody>
          <a:bodyPr/>
          <a:lstStyle/>
          <a:p>
            <a:r>
              <a:rPr lang="en-NZ" smtClean="0"/>
              <a:t>GZ Science Resources 2014</a:t>
            </a:r>
            <a:endParaRPr lang="en-NZ"/>
          </a:p>
        </p:txBody>
      </p:sp>
      <p:sp>
        <p:nvSpPr>
          <p:cNvPr id="7" name="TextBox 6"/>
          <p:cNvSpPr txBox="1"/>
          <p:nvPr/>
        </p:nvSpPr>
        <p:spPr>
          <a:xfrm>
            <a:off x="7860341" y="6364959"/>
            <a:ext cx="969912" cy="276999"/>
          </a:xfrm>
          <a:prstGeom prst="rect">
            <a:avLst/>
          </a:prstGeom>
          <a:solidFill>
            <a:schemeClr val="accent4">
              <a:lumMod val="60000"/>
              <a:lumOff val="40000"/>
            </a:schemeClr>
          </a:solidFill>
          <a:ln>
            <a:solidFill>
              <a:schemeClr val="tx1"/>
            </a:solidFill>
          </a:ln>
        </p:spPr>
        <p:txBody>
          <a:bodyPr wrap="square" rtlCol="0">
            <a:spAutoFit/>
          </a:bodyPr>
          <a:lstStyle/>
          <a:p>
            <a:r>
              <a:rPr lang="en-NZ" sz="1200" dirty="0" smtClean="0">
                <a:latin typeface="+mn-lt"/>
              </a:rPr>
              <a:t>extension</a:t>
            </a:r>
          </a:p>
        </p:txBody>
      </p:sp>
      <p:sp>
        <p:nvSpPr>
          <p:cNvPr id="8" name="TextBox 7"/>
          <p:cNvSpPr txBox="1"/>
          <p:nvPr/>
        </p:nvSpPr>
        <p:spPr>
          <a:xfrm>
            <a:off x="193638" y="476235"/>
            <a:ext cx="696659"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9c</a:t>
            </a:r>
          </a:p>
        </p:txBody>
      </p:sp>
    </p:spTree>
    <p:extLst>
      <p:ext uri="{BB962C8B-B14F-4D97-AF65-F5344CB8AC3E}">
        <p14:creationId xmlns:p14="http://schemas.microsoft.com/office/powerpoint/2010/main" val="2966647185"/>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7544" y="332656"/>
            <a:ext cx="8208912" cy="707886"/>
          </a:xfrm>
          <a:prstGeom prst="rect">
            <a:avLst/>
          </a:prstGeom>
          <a:solidFill>
            <a:schemeClr val="bg2"/>
          </a:solidFill>
          <a:ln>
            <a:solidFill>
              <a:schemeClr val="tx1"/>
            </a:solidFill>
          </a:ln>
        </p:spPr>
        <p:txBody>
          <a:bodyPr wrap="square" rtlCol="0">
            <a:spAutoFit/>
          </a:bodyPr>
          <a:lstStyle/>
          <a:p>
            <a:pPr algn="ctr"/>
            <a:r>
              <a:rPr lang="en-NZ" sz="2000" b="1" dirty="0" smtClean="0"/>
              <a:t>        Blood </a:t>
            </a:r>
            <a:r>
              <a:rPr lang="en-NZ" sz="2000" b="1" dirty="0"/>
              <a:t>consists of fluid (serum) containing cells – white blood cells, red blood cells and platelets</a:t>
            </a:r>
            <a:r>
              <a:rPr lang="en-NZ" sz="2000" dirty="0" smtClean="0">
                <a:latin typeface="Futura Bk" pitchFamily="34" charset="0"/>
              </a:rPr>
              <a:t>.</a:t>
            </a:r>
            <a:endParaRPr lang="en-NZ" sz="2000" dirty="0">
              <a:latin typeface="Futura Bk" pitchFamily="34" charset="0"/>
            </a:endParaRPr>
          </a:p>
        </p:txBody>
      </p:sp>
      <p:sp>
        <p:nvSpPr>
          <p:cNvPr id="5" name="Text Box 7"/>
          <p:cNvSpPr txBox="1">
            <a:spLocks noChangeArrowheads="1"/>
          </p:cNvSpPr>
          <p:nvPr/>
        </p:nvSpPr>
        <p:spPr bwMode="auto">
          <a:xfrm>
            <a:off x="5008984" y="1208470"/>
            <a:ext cx="3962400" cy="532453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NZ" sz="2000" b="1" dirty="0" smtClean="0">
                <a:latin typeface="Calibri" panose="020F0502020204030204" pitchFamily="34" charset="0"/>
                <a:cs typeface="Calibri" panose="020F0502020204030204" pitchFamily="34" charset="0"/>
              </a:rPr>
              <a:t>White </a:t>
            </a:r>
            <a:r>
              <a:rPr lang="en-NZ" sz="2000" b="1" dirty="0">
                <a:latin typeface="Calibri" panose="020F0502020204030204" pitchFamily="34" charset="0"/>
                <a:cs typeface="Calibri" panose="020F0502020204030204" pitchFamily="34" charset="0"/>
              </a:rPr>
              <a:t>blood cells</a:t>
            </a:r>
            <a:r>
              <a:rPr lang="en-NZ" sz="2000" dirty="0">
                <a:latin typeface="Calibri" panose="020F0502020204030204" pitchFamily="34" charset="0"/>
                <a:cs typeface="Calibri" panose="020F0502020204030204" pitchFamily="34" charset="0"/>
              </a:rPr>
              <a:t> (leucocytes) – some produce antibodies to tag foreign and harmful objects, others surround and eat tagged objects. White blood cells prevent infection becoming </a:t>
            </a:r>
            <a:r>
              <a:rPr lang="en-NZ" sz="2000" dirty="0" smtClean="0">
                <a:latin typeface="Calibri" panose="020F0502020204030204" pitchFamily="34" charset="0"/>
                <a:cs typeface="Calibri" panose="020F0502020204030204" pitchFamily="34" charset="0"/>
              </a:rPr>
              <a:t>established. Make </a:t>
            </a:r>
            <a:r>
              <a:rPr lang="en-NZ" sz="2000" dirty="0">
                <a:latin typeface="Calibri" panose="020F0502020204030204" pitchFamily="34" charset="0"/>
                <a:cs typeface="Calibri" panose="020F0502020204030204" pitchFamily="34" charset="0"/>
              </a:rPr>
              <a:t>up the immunity system. Cells contain nucleus.</a:t>
            </a:r>
          </a:p>
          <a:p>
            <a:r>
              <a:rPr lang="en-NZ" sz="2000" b="1" dirty="0">
                <a:latin typeface="Calibri" panose="020F0502020204030204" pitchFamily="34" charset="0"/>
                <a:cs typeface="Calibri" panose="020F0502020204030204" pitchFamily="34" charset="0"/>
              </a:rPr>
              <a:t>Red Blood cells</a:t>
            </a:r>
            <a:r>
              <a:rPr lang="en-NZ" sz="2000" dirty="0">
                <a:latin typeface="Calibri" panose="020F0502020204030204" pitchFamily="34" charset="0"/>
                <a:cs typeface="Calibri" panose="020F0502020204030204" pitchFamily="34" charset="0"/>
              </a:rPr>
              <a:t> (erythrocytes) – contain haemoglobin, a pigment which binds to oxygen molecules and carries it through the circulatory system. They contain no nucleus.</a:t>
            </a:r>
          </a:p>
          <a:p>
            <a:r>
              <a:rPr lang="en-NZ" sz="2000" b="1" dirty="0">
                <a:latin typeface="Calibri" panose="020F0502020204030204" pitchFamily="34" charset="0"/>
                <a:cs typeface="Calibri" panose="020F0502020204030204" pitchFamily="34" charset="0"/>
              </a:rPr>
              <a:t>Platelets</a:t>
            </a:r>
            <a:r>
              <a:rPr lang="en-NZ" sz="2000" dirty="0">
                <a:latin typeface="Calibri" panose="020F0502020204030204" pitchFamily="34" charset="0"/>
                <a:cs typeface="Calibri" panose="020F0502020204030204" pitchFamily="34" charset="0"/>
              </a:rPr>
              <a:t> – they collect where there is a hole in the blood vessels and stop the unwanted flow of </a:t>
            </a:r>
            <a:r>
              <a:rPr lang="en-NZ" sz="2000" dirty="0" smtClean="0">
                <a:latin typeface="Calibri" panose="020F0502020204030204" pitchFamily="34" charset="0"/>
                <a:cs typeface="Calibri" panose="020F0502020204030204" pitchFamily="34" charset="0"/>
              </a:rPr>
              <a:t>blood by clotting.</a:t>
            </a:r>
            <a:endParaRPr lang="en-GB" sz="2000" dirty="0">
              <a:latin typeface="Calibri" panose="020F0502020204030204" pitchFamily="34" charset="0"/>
              <a:cs typeface="Calibri" panose="020F0502020204030204" pitchFamily="34" charset="0"/>
            </a:endParaRPr>
          </a:p>
        </p:txBody>
      </p:sp>
      <p:pic>
        <p:nvPicPr>
          <p:cNvPr id="13" name="Picture 9" descr="image?id=91871&amp;rendTypeId=34"/>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00" y="1960194"/>
            <a:ext cx="5006248" cy="4128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ooter Placeholder 5"/>
          <p:cNvSpPr>
            <a:spLocks noGrp="1"/>
          </p:cNvSpPr>
          <p:nvPr>
            <p:ph type="ftr" sz="quarter" idx="11"/>
          </p:nvPr>
        </p:nvSpPr>
        <p:spPr/>
        <p:txBody>
          <a:bodyPr/>
          <a:lstStyle/>
          <a:p>
            <a:r>
              <a:rPr lang="en-NZ" smtClean="0"/>
              <a:t>GZ Science Resources 2014</a:t>
            </a:r>
            <a:endParaRPr lang="en-NZ"/>
          </a:p>
        </p:txBody>
      </p:sp>
      <p:sp>
        <p:nvSpPr>
          <p:cNvPr id="7" name="TextBox 6"/>
          <p:cNvSpPr txBox="1"/>
          <p:nvPr/>
        </p:nvSpPr>
        <p:spPr>
          <a:xfrm>
            <a:off x="7860341" y="6364959"/>
            <a:ext cx="969912" cy="276999"/>
          </a:xfrm>
          <a:prstGeom prst="rect">
            <a:avLst/>
          </a:prstGeom>
          <a:solidFill>
            <a:schemeClr val="accent4">
              <a:lumMod val="60000"/>
              <a:lumOff val="40000"/>
            </a:schemeClr>
          </a:solidFill>
          <a:ln>
            <a:solidFill>
              <a:schemeClr val="tx1"/>
            </a:solidFill>
          </a:ln>
        </p:spPr>
        <p:txBody>
          <a:bodyPr wrap="square" rtlCol="0">
            <a:spAutoFit/>
          </a:bodyPr>
          <a:lstStyle/>
          <a:p>
            <a:r>
              <a:rPr lang="en-NZ" sz="1200" dirty="0" smtClean="0">
                <a:latin typeface="+mn-lt"/>
              </a:rPr>
              <a:t>extension</a:t>
            </a:r>
          </a:p>
        </p:txBody>
      </p:sp>
      <p:sp>
        <p:nvSpPr>
          <p:cNvPr id="8" name="TextBox 7"/>
          <p:cNvSpPr txBox="1"/>
          <p:nvPr/>
        </p:nvSpPr>
        <p:spPr>
          <a:xfrm>
            <a:off x="193638" y="394211"/>
            <a:ext cx="696659"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9d</a:t>
            </a:r>
          </a:p>
        </p:txBody>
      </p:sp>
    </p:spTree>
    <p:extLst>
      <p:ext uri="{BB962C8B-B14F-4D97-AF65-F5344CB8AC3E}">
        <p14:creationId xmlns:p14="http://schemas.microsoft.com/office/powerpoint/2010/main" val="3435290065"/>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7544" y="477083"/>
            <a:ext cx="8208912" cy="707886"/>
          </a:xfrm>
          <a:prstGeom prst="rect">
            <a:avLst/>
          </a:prstGeom>
          <a:solidFill>
            <a:schemeClr val="bg2"/>
          </a:solidFill>
          <a:ln>
            <a:solidFill>
              <a:schemeClr val="tx1"/>
            </a:solidFill>
          </a:ln>
        </p:spPr>
        <p:txBody>
          <a:bodyPr wrap="square" rtlCol="0">
            <a:spAutoFit/>
          </a:bodyPr>
          <a:lstStyle/>
          <a:p>
            <a:pPr algn="ctr"/>
            <a:r>
              <a:rPr lang="en-NZ" sz="2000" b="1" dirty="0" smtClean="0"/>
              <a:t>         Red </a:t>
            </a:r>
            <a:r>
              <a:rPr lang="en-NZ" sz="2000" b="1" dirty="0"/>
              <a:t>blood cells carry oxygen, attached to haemoglobin, around the body </a:t>
            </a:r>
            <a:r>
              <a:rPr lang="en-NZ" sz="2000" b="1" dirty="0" smtClean="0"/>
              <a:t>of </a:t>
            </a:r>
            <a:r>
              <a:rPr lang="en-NZ" sz="2000" b="1" dirty="0"/>
              <a:t>a </a:t>
            </a:r>
            <a:r>
              <a:rPr lang="en-NZ" sz="2000" b="1" dirty="0" smtClean="0"/>
              <a:t>mammal.</a:t>
            </a:r>
            <a:endParaRPr lang="en-NZ" sz="2000" b="1" dirty="0"/>
          </a:p>
        </p:txBody>
      </p:sp>
      <p:sp>
        <p:nvSpPr>
          <p:cNvPr id="5" name="Rectangle 4"/>
          <p:cNvSpPr/>
          <p:nvPr/>
        </p:nvSpPr>
        <p:spPr>
          <a:xfrm>
            <a:off x="251520" y="1340768"/>
            <a:ext cx="4885275" cy="5016758"/>
          </a:xfrm>
          <a:prstGeom prst="rect">
            <a:avLst/>
          </a:prstGeom>
        </p:spPr>
        <p:txBody>
          <a:bodyPr wrap="square">
            <a:spAutoFit/>
          </a:bodyPr>
          <a:lstStyle/>
          <a:p>
            <a:r>
              <a:rPr lang="en-NZ" sz="2000" dirty="0" smtClean="0">
                <a:latin typeface="Calibri" panose="020F0502020204030204" pitchFamily="34" charset="0"/>
                <a:cs typeface="Calibri" panose="020F0502020204030204" pitchFamily="34" charset="0"/>
              </a:rPr>
              <a:t>Mammalian </a:t>
            </a:r>
            <a:r>
              <a:rPr lang="en-NZ" sz="2000" dirty="0">
                <a:latin typeface="Calibri" panose="020F0502020204030204" pitchFamily="34" charset="0"/>
                <a:cs typeface="Calibri" panose="020F0502020204030204" pitchFamily="34" charset="0"/>
              </a:rPr>
              <a:t>red blood cells (</a:t>
            </a:r>
            <a:r>
              <a:rPr lang="en-NZ" sz="2000" b="1" dirty="0">
                <a:latin typeface="Calibri" panose="020F0502020204030204" pitchFamily="34" charset="0"/>
                <a:cs typeface="Calibri" panose="020F0502020204030204" pitchFamily="34" charset="0"/>
              </a:rPr>
              <a:t>erythrocytes</a:t>
            </a:r>
            <a:r>
              <a:rPr lang="en-NZ" sz="2000" dirty="0">
                <a:latin typeface="Calibri" panose="020F0502020204030204" pitchFamily="34" charset="0"/>
                <a:cs typeface="Calibri" panose="020F0502020204030204" pitchFamily="34" charset="0"/>
              </a:rPr>
              <a:t>) dispose their nuclei and cell organelles when they are mature in order to provide more space for</a:t>
            </a:r>
            <a:r>
              <a:rPr lang="en-NZ" sz="2000" b="1" dirty="0">
                <a:latin typeface="Calibri" panose="020F0502020204030204" pitchFamily="34" charset="0"/>
                <a:cs typeface="Calibri" panose="020F0502020204030204" pitchFamily="34" charset="0"/>
              </a:rPr>
              <a:t> haemoglobin </a:t>
            </a:r>
            <a:r>
              <a:rPr lang="en-NZ" sz="2000" dirty="0">
                <a:latin typeface="Calibri" panose="020F0502020204030204" pitchFamily="34" charset="0"/>
                <a:cs typeface="Calibri" panose="020F0502020204030204" pitchFamily="34" charset="0"/>
              </a:rPr>
              <a:t>(oxygen carrying pigment). </a:t>
            </a:r>
          </a:p>
          <a:p>
            <a:r>
              <a:rPr lang="en-NZ" sz="2000" dirty="0" smtClean="0">
                <a:latin typeface="Calibri" panose="020F0502020204030204" pitchFamily="34" charset="0"/>
                <a:cs typeface="Calibri" panose="020F0502020204030204" pitchFamily="34" charset="0"/>
              </a:rPr>
              <a:t>Because </a:t>
            </a:r>
            <a:r>
              <a:rPr lang="en-NZ" sz="2000" dirty="0">
                <a:latin typeface="Calibri" panose="020F0502020204030204" pitchFamily="34" charset="0"/>
                <a:cs typeface="Calibri" panose="020F0502020204030204" pitchFamily="34" charset="0"/>
              </a:rPr>
              <a:t>the cells have no nucleus or organelles, they cannot produce any RNA, and therefore they cannot divide or repair themselves. They are constantly replaced by new red blood cells.</a:t>
            </a:r>
          </a:p>
          <a:p>
            <a:r>
              <a:rPr lang="en-NZ" sz="2000" dirty="0" smtClean="0">
                <a:latin typeface="Calibri" panose="020F0502020204030204" pitchFamily="34" charset="0"/>
                <a:cs typeface="Calibri" panose="020F0502020204030204" pitchFamily="34" charset="0"/>
              </a:rPr>
              <a:t>Red blood cells are </a:t>
            </a:r>
            <a:r>
              <a:rPr lang="en-NZ" sz="2000" b="1" dirty="0">
                <a:latin typeface="Calibri" panose="020F0502020204030204" pitchFamily="34" charset="0"/>
                <a:cs typeface="Calibri" panose="020F0502020204030204" pitchFamily="34" charset="0"/>
              </a:rPr>
              <a:t>biconcave disks </a:t>
            </a:r>
            <a:r>
              <a:rPr lang="en-NZ" sz="2000" dirty="0">
                <a:latin typeface="Calibri" panose="020F0502020204030204" pitchFamily="34" charset="0"/>
                <a:cs typeface="Calibri" panose="020F0502020204030204" pitchFamily="34" charset="0"/>
              </a:rPr>
              <a:t>and this shape </a:t>
            </a:r>
            <a:r>
              <a:rPr lang="en-NZ" sz="2000" dirty="0" smtClean="0">
                <a:latin typeface="Calibri" panose="020F0502020204030204" pitchFamily="34" charset="0"/>
                <a:cs typeface="Calibri" panose="020F0502020204030204" pitchFamily="34" charset="0"/>
              </a:rPr>
              <a:t>optimises </a:t>
            </a:r>
            <a:r>
              <a:rPr lang="en-NZ" sz="2000" dirty="0">
                <a:latin typeface="Calibri" panose="020F0502020204030204" pitchFamily="34" charset="0"/>
                <a:cs typeface="Calibri" panose="020F0502020204030204" pitchFamily="34" charset="0"/>
              </a:rPr>
              <a:t>the cell for the exchange of oxygen in the lungs. The red blood cells are flexible so they can fit through tiny capillaries, where they release their oxygen to cells. </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6096" y="2420888"/>
            <a:ext cx="3425391" cy="3413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Footer Placeholder 5"/>
          <p:cNvSpPr>
            <a:spLocks noGrp="1"/>
          </p:cNvSpPr>
          <p:nvPr>
            <p:ph type="ftr" sz="quarter" idx="11"/>
          </p:nvPr>
        </p:nvSpPr>
        <p:spPr/>
        <p:txBody>
          <a:bodyPr/>
          <a:lstStyle/>
          <a:p>
            <a:r>
              <a:rPr lang="en-NZ" smtClean="0"/>
              <a:t>GZ Science Resources 2014</a:t>
            </a:r>
            <a:endParaRPr lang="en-NZ"/>
          </a:p>
        </p:txBody>
      </p:sp>
      <p:sp>
        <p:nvSpPr>
          <p:cNvPr id="7" name="TextBox 6"/>
          <p:cNvSpPr txBox="1"/>
          <p:nvPr/>
        </p:nvSpPr>
        <p:spPr>
          <a:xfrm>
            <a:off x="7860341" y="6364959"/>
            <a:ext cx="969912" cy="276999"/>
          </a:xfrm>
          <a:prstGeom prst="rect">
            <a:avLst/>
          </a:prstGeom>
          <a:solidFill>
            <a:schemeClr val="accent4">
              <a:lumMod val="60000"/>
              <a:lumOff val="40000"/>
            </a:schemeClr>
          </a:solidFill>
          <a:ln>
            <a:solidFill>
              <a:schemeClr val="tx1"/>
            </a:solidFill>
          </a:ln>
        </p:spPr>
        <p:txBody>
          <a:bodyPr wrap="square" rtlCol="0">
            <a:spAutoFit/>
          </a:bodyPr>
          <a:lstStyle/>
          <a:p>
            <a:r>
              <a:rPr lang="en-NZ" sz="1200" dirty="0" smtClean="0">
                <a:latin typeface="+mn-lt"/>
              </a:rPr>
              <a:t>extension</a:t>
            </a:r>
          </a:p>
        </p:txBody>
      </p:sp>
      <p:sp>
        <p:nvSpPr>
          <p:cNvPr id="8" name="TextBox 7"/>
          <p:cNvSpPr txBox="1"/>
          <p:nvPr/>
        </p:nvSpPr>
        <p:spPr>
          <a:xfrm>
            <a:off x="193638" y="538638"/>
            <a:ext cx="696659"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9d</a:t>
            </a:r>
          </a:p>
        </p:txBody>
      </p:sp>
    </p:spTree>
    <p:extLst>
      <p:ext uri="{BB962C8B-B14F-4D97-AF65-F5344CB8AC3E}">
        <p14:creationId xmlns:p14="http://schemas.microsoft.com/office/powerpoint/2010/main" val="3803722576"/>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7544" y="515592"/>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Plasma </a:t>
            </a:r>
            <a:r>
              <a:rPr lang="en-NZ" sz="2000" b="1" dirty="0"/>
              <a:t>transports glucose, carbon dioxide</a:t>
            </a:r>
            <a:r>
              <a:rPr lang="en-NZ" sz="2000" b="1" dirty="0" smtClean="0"/>
              <a:t>, urea </a:t>
            </a:r>
            <a:r>
              <a:rPr lang="en-NZ" sz="2000" b="1" dirty="0"/>
              <a:t>and hormones. </a:t>
            </a:r>
          </a:p>
        </p:txBody>
      </p:sp>
      <p:sp>
        <p:nvSpPr>
          <p:cNvPr id="5" name="TextBox 4"/>
          <p:cNvSpPr txBox="1"/>
          <p:nvPr/>
        </p:nvSpPr>
        <p:spPr>
          <a:xfrm>
            <a:off x="257059" y="1227959"/>
            <a:ext cx="3312368" cy="5016758"/>
          </a:xfrm>
          <a:prstGeom prst="rect">
            <a:avLst/>
          </a:prstGeom>
          <a:solidFill>
            <a:schemeClr val="bg2">
              <a:lumMod val="20000"/>
              <a:lumOff val="80000"/>
            </a:schemeClr>
          </a:solidFill>
          <a:ln>
            <a:solidFill>
              <a:schemeClr val="tx1"/>
            </a:solidFill>
          </a:ln>
        </p:spPr>
        <p:txBody>
          <a:bodyPr wrap="square" rtlCol="0">
            <a:spAutoFit/>
          </a:bodyPr>
          <a:lstStyle/>
          <a:p>
            <a:r>
              <a:rPr lang="en-NZ" sz="2000" dirty="0" smtClean="0">
                <a:latin typeface="Calibri" panose="020F0502020204030204" pitchFamily="34" charset="0"/>
                <a:cs typeface="Calibri" panose="020F0502020204030204" pitchFamily="34" charset="0"/>
              </a:rPr>
              <a:t>Plasma carries </a:t>
            </a:r>
            <a:r>
              <a:rPr lang="en-NZ" sz="2000" b="1" dirty="0" smtClean="0">
                <a:latin typeface="Calibri" panose="020F0502020204030204" pitchFamily="34" charset="0"/>
                <a:cs typeface="Calibri" panose="020F0502020204030204" pitchFamily="34" charset="0"/>
              </a:rPr>
              <a:t>dissolved </a:t>
            </a:r>
            <a:r>
              <a:rPr lang="en-NZ" sz="2000" dirty="0" smtClean="0">
                <a:latin typeface="Calibri" panose="020F0502020204030204" pitchFamily="34" charset="0"/>
                <a:cs typeface="Calibri" panose="020F0502020204030204" pitchFamily="34" charset="0"/>
              </a:rPr>
              <a:t>molecules  required by the body to each cell and waste products like </a:t>
            </a:r>
            <a:r>
              <a:rPr lang="en-NZ" sz="2000" b="1" dirty="0" smtClean="0">
                <a:latin typeface="Calibri" panose="020F0502020204030204" pitchFamily="34" charset="0"/>
                <a:cs typeface="Calibri" panose="020F0502020204030204" pitchFamily="34" charset="0"/>
              </a:rPr>
              <a:t>carbon dioxide </a:t>
            </a:r>
            <a:r>
              <a:rPr lang="en-NZ" sz="2000" dirty="0" smtClean="0">
                <a:latin typeface="Calibri" panose="020F0502020204030204" pitchFamily="34" charset="0"/>
                <a:cs typeface="Calibri" panose="020F0502020204030204" pitchFamily="34" charset="0"/>
              </a:rPr>
              <a:t>and </a:t>
            </a:r>
            <a:r>
              <a:rPr lang="en-NZ" sz="2000" b="1" dirty="0" smtClean="0">
                <a:latin typeface="Calibri" panose="020F0502020204030204" pitchFamily="34" charset="0"/>
                <a:cs typeface="Calibri" panose="020F0502020204030204" pitchFamily="34" charset="0"/>
              </a:rPr>
              <a:t>urea</a:t>
            </a:r>
            <a:r>
              <a:rPr lang="en-NZ" sz="2000" dirty="0" smtClean="0">
                <a:latin typeface="Calibri" panose="020F0502020204030204" pitchFamily="34" charset="0"/>
                <a:cs typeface="Calibri" panose="020F0502020204030204" pitchFamily="34" charset="0"/>
              </a:rPr>
              <a:t> out of the body.</a:t>
            </a:r>
            <a:endParaRPr lang="en-NZ" sz="2000" dirty="0">
              <a:latin typeface="Calibri" panose="020F0502020204030204" pitchFamily="34" charset="0"/>
              <a:cs typeface="Calibri" panose="020F0502020204030204" pitchFamily="34" charset="0"/>
            </a:endParaRPr>
          </a:p>
          <a:p>
            <a:r>
              <a:rPr lang="en-NZ" sz="2000" dirty="0">
                <a:latin typeface="Calibri" panose="020F0502020204030204" pitchFamily="34" charset="0"/>
                <a:cs typeface="Calibri" panose="020F0502020204030204" pitchFamily="34" charset="0"/>
              </a:rPr>
              <a:t>Plasma </a:t>
            </a:r>
            <a:r>
              <a:rPr lang="en-NZ" sz="2000" dirty="0" smtClean="0">
                <a:latin typeface="Calibri" panose="020F0502020204030204" pitchFamily="34" charset="0"/>
                <a:cs typeface="Calibri" panose="020F0502020204030204" pitchFamily="34" charset="0"/>
              </a:rPr>
              <a:t>also carries </a:t>
            </a:r>
            <a:r>
              <a:rPr lang="en-NZ" sz="2000" dirty="0">
                <a:latin typeface="Calibri" panose="020F0502020204030204" pitchFamily="34" charset="0"/>
                <a:cs typeface="Calibri" panose="020F0502020204030204" pitchFamily="34" charset="0"/>
              </a:rPr>
              <a:t>a large number of important </a:t>
            </a:r>
            <a:r>
              <a:rPr lang="en-NZ" sz="2000" dirty="0" smtClean="0">
                <a:latin typeface="Calibri" panose="020F0502020204030204" pitchFamily="34" charset="0"/>
                <a:cs typeface="Calibri" panose="020F0502020204030204" pitchFamily="34" charset="0"/>
              </a:rPr>
              <a:t>proteins. Albumin, </a:t>
            </a:r>
            <a:r>
              <a:rPr lang="en-NZ" sz="2000" dirty="0">
                <a:latin typeface="Calibri" panose="020F0502020204030204" pitchFamily="34" charset="0"/>
                <a:cs typeface="Calibri" panose="020F0502020204030204" pitchFamily="34" charset="0"/>
              </a:rPr>
              <a:t>the main protein in </a:t>
            </a:r>
            <a:r>
              <a:rPr lang="en-NZ" sz="2000" dirty="0" smtClean="0">
                <a:latin typeface="Calibri" panose="020F0502020204030204" pitchFamily="34" charset="0"/>
                <a:cs typeface="Calibri" panose="020F0502020204030204" pitchFamily="34" charset="0"/>
              </a:rPr>
              <a:t>blood,  </a:t>
            </a:r>
            <a:r>
              <a:rPr lang="en-NZ" sz="2000" dirty="0">
                <a:latin typeface="Calibri" panose="020F0502020204030204" pitchFamily="34" charset="0"/>
                <a:cs typeface="Calibri" panose="020F0502020204030204" pitchFamily="34" charset="0"/>
              </a:rPr>
              <a:t>helps </a:t>
            </a:r>
            <a:r>
              <a:rPr lang="en-NZ" sz="2000" dirty="0" smtClean="0">
                <a:latin typeface="Calibri" panose="020F0502020204030204" pitchFamily="34" charset="0"/>
                <a:cs typeface="Calibri" panose="020F0502020204030204" pitchFamily="34" charset="0"/>
              </a:rPr>
              <a:t>control </a:t>
            </a:r>
            <a:r>
              <a:rPr lang="en-NZ" sz="2000" dirty="0">
                <a:latin typeface="Calibri" panose="020F0502020204030204" pitchFamily="34" charset="0"/>
                <a:cs typeface="Calibri" panose="020F0502020204030204" pitchFamily="34" charset="0"/>
              </a:rPr>
              <a:t>the water content of tissues and blood. </a:t>
            </a:r>
            <a:endParaRPr lang="en-NZ" sz="2000" dirty="0" smtClean="0">
              <a:latin typeface="Calibri" panose="020F0502020204030204" pitchFamily="34" charset="0"/>
              <a:cs typeface="Calibri" panose="020F0502020204030204" pitchFamily="34" charset="0"/>
            </a:endParaRPr>
          </a:p>
          <a:p>
            <a:r>
              <a:rPr lang="en-NZ" sz="2000" dirty="0" smtClean="0">
                <a:latin typeface="Calibri" panose="020F0502020204030204" pitchFamily="34" charset="0"/>
                <a:cs typeface="Calibri" panose="020F0502020204030204" pitchFamily="34" charset="0"/>
              </a:rPr>
              <a:t>Plasma </a:t>
            </a:r>
            <a:r>
              <a:rPr lang="en-NZ" sz="2000" dirty="0">
                <a:latin typeface="Calibri" panose="020F0502020204030204" pitchFamily="34" charset="0"/>
                <a:cs typeface="Calibri" panose="020F0502020204030204" pitchFamily="34" charset="0"/>
              </a:rPr>
              <a:t>is usually yellow in colour due but can become milky when it transports fat absorbed from the intestines to other organs of the body</a:t>
            </a:r>
            <a:r>
              <a:rPr lang="en-NZ" sz="2000" dirty="0" smtClean="0">
                <a:latin typeface="Calibri" panose="020F0502020204030204" pitchFamily="34" charset="0"/>
                <a:cs typeface="Calibri" panose="020F0502020204030204" pitchFamily="34" charset="0"/>
              </a:rPr>
              <a:t>.</a:t>
            </a:r>
            <a:endParaRPr lang="en-NZ" sz="2000" dirty="0">
              <a:latin typeface="Calibri" panose="020F0502020204030204" pitchFamily="34" charset="0"/>
              <a:cs typeface="Calibri" panose="020F0502020204030204" pitchFamily="34" charset="0"/>
            </a:endParaRPr>
          </a:p>
        </p:txBody>
      </p:sp>
      <p:sp>
        <p:nvSpPr>
          <p:cNvPr id="6" name="Footer Placeholder 5"/>
          <p:cNvSpPr>
            <a:spLocks noGrp="1"/>
          </p:cNvSpPr>
          <p:nvPr>
            <p:ph type="ftr" sz="quarter" idx="11"/>
          </p:nvPr>
        </p:nvSpPr>
        <p:spPr/>
        <p:txBody>
          <a:bodyPr/>
          <a:lstStyle/>
          <a:p>
            <a:r>
              <a:rPr lang="en-NZ" smtClean="0"/>
              <a:t>GZ Science Resources 2014</a:t>
            </a:r>
            <a:endParaRPr lang="en-NZ"/>
          </a:p>
        </p:txBody>
      </p:sp>
      <p:pic>
        <p:nvPicPr>
          <p:cNvPr id="8" name="Picture 4" descr="19432.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6500" b="8749"/>
          <a:stretch>
            <a:fillRect/>
          </a:stretch>
        </p:blipFill>
        <p:spPr bwMode="auto">
          <a:xfrm>
            <a:off x="3632848" y="1958093"/>
            <a:ext cx="5523711" cy="4312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7860341" y="6364959"/>
            <a:ext cx="969912" cy="276999"/>
          </a:xfrm>
          <a:prstGeom prst="rect">
            <a:avLst/>
          </a:prstGeom>
          <a:solidFill>
            <a:schemeClr val="accent4">
              <a:lumMod val="60000"/>
              <a:lumOff val="40000"/>
            </a:schemeClr>
          </a:solidFill>
          <a:ln>
            <a:solidFill>
              <a:schemeClr val="tx1"/>
            </a:solidFill>
          </a:ln>
        </p:spPr>
        <p:txBody>
          <a:bodyPr wrap="square" rtlCol="0">
            <a:spAutoFit/>
          </a:bodyPr>
          <a:lstStyle/>
          <a:p>
            <a:r>
              <a:rPr lang="en-NZ" sz="1200" dirty="0" smtClean="0">
                <a:latin typeface="+mn-lt"/>
              </a:rPr>
              <a:t>extension</a:t>
            </a:r>
          </a:p>
        </p:txBody>
      </p:sp>
      <p:sp>
        <p:nvSpPr>
          <p:cNvPr id="9" name="TextBox 8"/>
          <p:cNvSpPr txBox="1"/>
          <p:nvPr/>
        </p:nvSpPr>
        <p:spPr>
          <a:xfrm>
            <a:off x="179512" y="449059"/>
            <a:ext cx="696659"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9d</a:t>
            </a:r>
          </a:p>
        </p:txBody>
      </p:sp>
    </p:spTree>
    <p:extLst>
      <p:ext uri="{BB962C8B-B14F-4D97-AF65-F5344CB8AC3E}">
        <p14:creationId xmlns:p14="http://schemas.microsoft.com/office/powerpoint/2010/main" val="4205056274"/>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7544" y="515592"/>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The respiratory system</a:t>
            </a:r>
            <a:endParaRPr lang="en-NZ" sz="2000" b="1" dirty="0"/>
          </a:p>
        </p:txBody>
      </p:sp>
      <p:sp>
        <p:nvSpPr>
          <p:cNvPr id="5" name="TextBox 4"/>
          <p:cNvSpPr txBox="1"/>
          <p:nvPr/>
        </p:nvSpPr>
        <p:spPr>
          <a:xfrm>
            <a:off x="269733" y="1312307"/>
            <a:ext cx="3456384" cy="4708981"/>
          </a:xfrm>
          <a:prstGeom prst="rect">
            <a:avLst/>
          </a:prstGeom>
          <a:solidFill>
            <a:schemeClr val="bg2">
              <a:lumMod val="20000"/>
              <a:lumOff val="80000"/>
            </a:schemeClr>
          </a:solidFill>
          <a:ln>
            <a:solidFill>
              <a:schemeClr val="tx1"/>
            </a:solidFill>
          </a:ln>
        </p:spPr>
        <p:txBody>
          <a:bodyPr wrap="square" rtlCol="0">
            <a:spAutoFit/>
          </a:bodyPr>
          <a:lstStyle/>
          <a:p>
            <a:r>
              <a:rPr lang="en-NZ" sz="2000" dirty="0" smtClean="0">
                <a:latin typeface="Calibri" panose="020F0502020204030204" pitchFamily="34" charset="0"/>
                <a:cs typeface="Calibri" panose="020F0502020204030204" pitchFamily="34" charset="0"/>
              </a:rPr>
              <a:t>The </a:t>
            </a:r>
            <a:r>
              <a:rPr lang="en-NZ" sz="2000" b="1" dirty="0" smtClean="0">
                <a:latin typeface="Calibri" panose="020F0502020204030204" pitchFamily="34" charset="0"/>
                <a:cs typeface="Calibri" panose="020F0502020204030204" pitchFamily="34" charset="0"/>
              </a:rPr>
              <a:t>respiratory system </a:t>
            </a:r>
            <a:r>
              <a:rPr lang="en-NZ" sz="2000" dirty="0" smtClean="0">
                <a:latin typeface="Calibri" panose="020F0502020204030204" pitchFamily="34" charset="0"/>
                <a:cs typeface="Calibri" panose="020F0502020204030204" pitchFamily="34" charset="0"/>
              </a:rPr>
              <a:t>consists of organs </a:t>
            </a:r>
            <a:r>
              <a:rPr lang="en-NZ" sz="2000" dirty="0">
                <a:latin typeface="Calibri" panose="020F0502020204030204" pitchFamily="34" charset="0"/>
                <a:cs typeface="Calibri" panose="020F0502020204030204" pitchFamily="34" charset="0"/>
              </a:rPr>
              <a:t>that deliver oxygen to the </a:t>
            </a:r>
            <a:r>
              <a:rPr lang="en-NZ" sz="2000" b="1" dirty="0">
                <a:latin typeface="Calibri" panose="020F0502020204030204" pitchFamily="34" charset="0"/>
                <a:cs typeface="Calibri" panose="020F0502020204030204" pitchFamily="34" charset="0"/>
              </a:rPr>
              <a:t>circulatory system </a:t>
            </a:r>
            <a:r>
              <a:rPr lang="en-NZ" sz="2000" dirty="0">
                <a:latin typeface="Calibri" panose="020F0502020204030204" pitchFamily="34" charset="0"/>
                <a:cs typeface="Calibri" panose="020F0502020204030204" pitchFamily="34" charset="0"/>
              </a:rPr>
              <a:t>for transport to all body cells. The respiratory system also assists in removing the waste product of carbon dioxide from the body.</a:t>
            </a:r>
          </a:p>
          <a:p>
            <a:endParaRPr lang="en-NZ" sz="2000" dirty="0">
              <a:latin typeface="Calibri" panose="020F0502020204030204" pitchFamily="34" charset="0"/>
              <a:cs typeface="Calibri" panose="020F0502020204030204" pitchFamily="34" charset="0"/>
            </a:endParaRPr>
          </a:p>
          <a:p>
            <a:r>
              <a:rPr lang="en-NZ" sz="2000" dirty="0" smtClean="0">
                <a:latin typeface="Calibri" panose="020F0502020204030204" pitchFamily="34" charset="0"/>
                <a:cs typeface="Calibri" panose="020F0502020204030204" pitchFamily="34" charset="0"/>
              </a:rPr>
              <a:t>Oxygen </a:t>
            </a:r>
            <a:r>
              <a:rPr lang="en-NZ" sz="2000" dirty="0">
                <a:latin typeface="Calibri" panose="020F0502020204030204" pitchFamily="34" charset="0"/>
                <a:cs typeface="Calibri" panose="020F0502020204030204" pitchFamily="34" charset="0"/>
              </a:rPr>
              <a:t>is a vital element for metabolism. The exchange of oxygen and carbon dioxide between body cells, blood and the air in the lungs is called </a:t>
            </a:r>
            <a:r>
              <a:rPr lang="en-NZ" sz="2000" b="1" dirty="0">
                <a:latin typeface="Calibri" panose="020F0502020204030204" pitchFamily="34" charset="0"/>
                <a:cs typeface="Calibri" panose="020F0502020204030204" pitchFamily="34" charset="0"/>
              </a:rPr>
              <a:t>respiration</a:t>
            </a:r>
            <a:r>
              <a:rPr lang="en-NZ" sz="2000" dirty="0" smtClean="0">
                <a:latin typeface="Calibri" panose="020F0502020204030204" pitchFamily="34" charset="0"/>
                <a:cs typeface="Calibri" panose="020F0502020204030204" pitchFamily="34" charset="0"/>
              </a:rPr>
              <a:t>.</a:t>
            </a:r>
          </a:p>
        </p:txBody>
      </p:sp>
      <p:sp>
        <p:nvSpPr>
          <p:cNvPr id="6" name="Rectangle 5"/>
          <p:cNvSpPr/>
          <p:nvPr/>
        </p:nvSpPr>
        <p:spPr>
          <a:xfrm>
            <a:off x="7524328" y="5517232"/>
            <a:ext cx="1440160" cy="504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8864" y="1988840"/>
            <a:ext cx="5238371" cy="4194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8358" y="5819998"/>
            <a:ext cx="146367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Footer Placeholder 6"/>
          <p:cNvSpPr>
            <a:spLocks noGrp="1"/>
          </p:cNvSpPr>
          <p:nvPr>
            <p:ph type="ftr" sz="quarter" idx="11"/>
          </p:nvPr>
        </p:nvSpPr>
        <p:spPr/>
        <p:txBody>
          <a:bodyPr/>
          <a:lstStyle/>
          <a:p>
            <a:r>
              <a:rPr lang="en-NZ" smtClean="0"/>
              <a:t>GZ Science Resources 2014</a:t>
            </a:r>
            <a:endParaRPr lang="en-NZ"/>
          </a:p>
        </p:txBody>
      </p:sp>
      <p:sp>
        <p:nvSpPr>
          <p:cNvPr id="8" name="TextBox 7"/>
          <p:cNvSpPr txBox="1"/>
          <p:nvPr/>
        </p:nvSpPr>
        <p:spPr>
          <a:xfrm>
            <a:off x="179512" y="449059"/>
            <a:ext cx="864096"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10a</a:t>
            </a:r>
          </a:p>
        </p:txBody>
      </p:sp>
    </p:spTree>
    <p:extLst>
      <p:ext uri="{BB962C8B-B14F-4D97-AF65-F5344CB8AC3E}">
        <p14:creationId xmlns:p14="http://schemas.microsoft.com/office/powerpoint/2010/main" val="130546140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7544" y="515592"/>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The </a:t>
            </a:r>
            <a:r>
              <a:rPr lang="en-NZ" sz="2000" b="1" dirty="0"/>
              <a:t>structure of the mammalian breathing </a:t>
            </a:r>
            <a:r>
              <a:rPr lang="en-NZ" sz="2000" b="1" dirty="0" smtClean="0"/>
              <a:t>system</a:t>
            </a:r>
            <a:endParaRPr lang="en-NZ" sz="2000" b="1" dirty="0"/>
          </a:p>
        </p:txBody>
      </p:sp>
      <p:sp>
        <p:nvSpPr>
          <p:cNvPr id="5" name="TextBox 4"/>
          <p:cNvSpPr txBox="1"/>
          <p:nvPr/>
        </p:nvSpPr>
        <p:spPr>
          <a:xfrm>
            <a:off x="323528" y="2204864"/>
            <a:ext cx="2664296" cy="3477875"/>
          </a:xfrm>
          <a:prstGeom prst="rect">
            <a:avLst/>
          </a:prstGeom>
          <a:solidFill>
            <a:schemeClr val="bg2">
              <a:lumMod val="20000"/>
              <a:lumOff val="80000"/>
            </a:schemeClr>
          </a:solidFill>
          <a:ln>
            <a:solidFill>
              <a:schemeClr val="tx1"/>
            </a:solidFill>
          </a:ln>
        </p:spPr>
        <p:txBody>
          <a:bodyPr wrap="square" rtlCol="0">
            <a:spAutoFit/>
          </a:bodyPr>
          <a:lstStyle/>
          <a:p>
            <a:r>
              <a:rPr lang="en-NZ" sz="2000" dirty="0" smtClean="0">
                <a:latin typeface="Calibri" panose="020F0502020204030204" pitchFamily="34" charset="0"/>
                <a:cs typeface="Calibri" panose="020F0502020204030204" pitchFamily="34" charset="0"/>
              </a:rPr>
              <a:t>The </a:t>
            </a:r>
            <a:r>
              <a:rPr lang="en-NZ" sz="2000" dirty="0">
                <a:latin typeface="Calibri" panose="020F0502020204030204" pitchFamily="34" charset="0"/>
                <a:cs typeface="Calibri" panose="020F0502020204030204" pitchFamily="34" charset="0"/>
              </a:rPr>
              <a:t>human respiratory system consists of the nose, pharynx, larynx, trachea, bronchi, and lungs (composed of bronchioles and alveoli). The lungs are housed in an airtight pleural cavity framed by the rib cage and diaphragm. </a:t>
            </a:r>
          </a:p>
        </p:txBody>
      </p:sp>
      <p:pic>
        <p:nvPicPr>
          <p:cNvPr id="1027"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519264" y="1326645"/>
            <a:ext cx="6624736" cy="5473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Footer Placeholder 5"/>
          <p:cNvSpPr>
            <a:spLocks noGrp="1"/>
          </p:cNvSpPr>
          <p:nvPr>
            <p:ph type="ftr" sz="quarter" idx="11"/>
          </p:nvPr>
        </p:nvSpPr>
        <p:spPr/>
        <p:txBody>
          <a:bodyPr/>
          <a:lstStyle/>
          <a:p>
            <a:r>
              <a:rPr lang="en-NZ" smtClean="0"/>
              <a:t>GZ Science Resources 2014</a:t>
            </a:r>
            <a:endParaRPr lang="en-NZ"/>
          </a:p>
        </p:txBody>
      </p:sp>
      <p:sp>
        <p:nvSpPr>
          <p:cNvPr id="7" name="TextBox 6"/>
          <p:cNvSpPr txBox="1"/>
          <p:nvPr/>
        </p:nvSpPr>
        <p:spPr>
          <a:xfrm>
            <a:off x="179512" y="449059"/>
            <a:ext cx="864096"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10a</a:t>
            </a:r>
          </a:p>
        </p:txBody>
      </p:sp>
    </p:spTree>
    <p:extLst>
      <p:ext uri="{BB962C8B-B14F-4D97-AF65-F5344CB8AC3E}">
        <p14:creationId xmlns:p14="http://schemas.microsoft.com/office/powerpoint/2010/main" val="2135847382"/>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3528" y="1268760"/>
            <a:ext cx="2532969" cy="4401205"/>
          </a:xfrm>
          <a:prstGeom prst="rect">
            <a:avLst/>
          </a:prstGeom>
          <a:solidFill>
            <a:schemeClr val="bg2">
              <a:lumMod val="20000"/>
              <a:lumOff val="80000"/>
            </a:schemeClr>
          </a:solidFill>
          <a:ln>
            <a:solidFill>
              <a:schemeClr val="tx1"/>
            </a:solidFill>
          </a:ln>
        </p:spPr>
        <p:txBody>
          <a:bodyPr wrap="square">
            <a:spAutoFit/>
          </a:bodyPr>
          <a:lstStyle/>
          <a:p>
            <a:r>
              <a:rPr lang="en-US" sz="2000" dirty="0">
                <a:latin typeface="Calibri" panose="020F0502020204030204" pitchFamily="34" charset="0"/>
                <a:cs typeface="Calibri" panose="020F0502020204030204" pitchFamily="34" charset="0"/>
              </a:rPr>
              <a:t>Air (comprised </a:t>
            </a:r>
            <a:r>
              <a:rPr lang="en-US" sz="2000" dirty="0" smtClean="0">
                <a:latin typeface="Calibri" panose="020F0502020204030204" pitchFamily="34" charset="0"/>
                <a:cs typeface="Calibri" panose="020F0502020204030204" pitchFamily="34" charset="0"/>
              </a:rPr>
              <a:t>of about </a:t>
            </a:r>
            <a:r>
              <a:rPr lang="en-US" sz="2000" dirty="0">
                <a:latin typeface="Calibri" panose="020F0502020204030204" pitchFamily="34" charset="0"/>
                <a:cs typeface="Calibri" panose="020F0502020204030204" pitchFamily="34" charset="0"/>
              </a:rPr>
              <a:t>21% </a:t>
            </a:r>
            <a:r>
              <a:rPr lang="en-US" sz="2000" b="1" dirty="0">
                <a:latin typeface="Calibri" panose="020F0502020204030204" pitchFamily="34" charset="0"/>
                <a:cs typeface="Calibri" panose="020F0502020204030204" pitchFamily="34" charset="0"/>
              </a:rPr>
              <a:t>oxygen</a:t>
            </a:r>
            <a:r>
              <a:rPr lang="en-US" sz="2000" dirty="0">
                <a:latin typeface="Calibri" panose="020F0502020204030204" pitchFamily="34" charset="0"/>
                <a:cs typeface="Calibri" panose="020F0502020204030204" pitchFamily="34" charset="0"/>
              </a:rPr>
              <a:t>) enters the nose, where tiny hairs filter out dust and particles. Tissues moisten and warm the air, making it more </a:t>
            </a:r>
            <a:r>
              <a:rPr lang="en-US" sz="2000" dirty="0" smtClean="0">
                <a:latin typeface="Calibri" panose="020F0502020204030204" pitchFamily="34" charset="0"/>
                <a:cs typeface="Calibri" panose="020F0502020204030204" pitchFamily="34" charset="0"/>
              </a:rPr>
              <a:t>suitable for </a:t>
            </a:r>
            <a:r>
              <a:rPr lang="en-US" sz="2000" b="1" dirty="0" smtClean="0">
                <a:latin typeface="Calibri" panose="020F0502020204030204" pitchFamily="34" charset="0"/>
                <a:cs typeface="Calibri" panose="020F0502020204030204" pitchFamily="34" charset="0"/>
              </a:rPr>
              <a:t>gas exchange </a:t>
            </a:r>
            <a:r>
              <a:rPr lang="en-US" sz="2000" dirty="0" smtClean="0">
                <a:latin typeface="Calibri" panose="020F0502020204030204" pitchFamily="34" charset="0"/>
                <a:cs typeface="Calibri" panose="020F0502020204030204" pitchFamily="34" charset="0"/>
              </a:rPr>
              <a:t>in the lungs. </a:t>
            </a:r>
            <a:r>
              <a:rPr lang="en-US" sz="2000" dirty="0">
                <a:latin typeface="Calibri" panose="020F0502020204030204" pitchFamily="34" charset="0"/>
                <a:cs typeface="Calibri" panose="020F0502020204030204" pitchFamily="34" charset="0"/>
              </a:rPr>
              <a:t>Air passes from the pharynx to the larynx (containing </a:t>
            </a:r>
            <a:r>
              <a:rPr lang="en-US" sz="2000" dirty="0" smtClean="0">
                <a:latin typeface="Calibri" panose="020F0502020204030204" pitchFamily="34" charset="0"/>
                <a:cs typeface="Calibri" panose="020F0502020204030204" pitchFamily="34" charset="0"/>
              </a:rPr>
              <a:t>vocal </a:t>
            </a:r>
            <a:r>
              <a:rPr lang="en-US" sz="2000" dirty="0">
                <a:latin typeface="Calibri" panose="020F0502020204030204" pitchFamily="34" charset="0"/>
                <a:cs typeface="Calibri" panose="020F0502020204030204" pitchFamily="34" charset="0"/>
              </a:rPr>
              <a:t>cords) and into the trachea. </a:t>
            </a:r>
          </a:p>
        </p:txBody>
      </p:sp>
      <p:sp>
        <p:nvSpPr>
          <p:cNvPr id="5" name="TextBox 4"/>
          <p:cNvSpPr txBox="1"/>
          <p:nvPr/>
        </p:nvSpPr>
        <p:spPr>
          <a:xfrm>
            <a:off x="467544" y="515592"/>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The </a:t>
            </a:r>
            <a:r>
              <a:rPr lang="en-NZ" sz="2000" b="1" dirty="0"/>
              <a:t>structure of the mammalian breathing </a:t>
            </a:r>
            <a:r>
              <a:rPr lang="en-NZ" sz="2000" b="1" dirty="0" smtClean="0"/>
              <a:t>system</a:t>
            </a:r>
            <a:endParaRPr lang="en-NZ" sz="2000" b="1" dirty="0"/>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0312" y="6001355"/>
            <a:ext cx="146367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824" y="1477933"/>
            <a:ext cx="6023929" cy="4819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80325" y="6001354"/>
            <a:ext cx="146367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Footer Placeholder 5"/>
          <p:cNvSpPr>
            <a:spLocks noGrp="1"/>
          </p:cNvSpPr>
          <p:nvPr>
            <p:ph type="ftr" sz="quarter" idx="11"/>
          </p:nvPr>
        </p:nvSpPr>
        <p:spPr/>
        <p:txBody>
          <a:bodyPr/>
          <a:lstStyle/>
          <a:p>
            <a:r>
              <a:rPr lang="en-NZ" smtClean="0"/>
              <a:t>GZ Science Resources 2014</a:t>
            </a:r>
            <a:endParaRPr lang="en-NZ"/>
          </a:p>
        </p:txBody>
      </p:sp>
      <p:sp>
        <p:nvSpPr>
          <p:cNvPr id="8" name="TextBox 7"/>
          <p:cNvSpPr txBox="1"/>
          <p:nvPr/>
        </p:nvSpPr>
        <p:spPr>
          <a:xfrm>
            <a:off x="179512" y="449059"/>
            <a:ext cx="864096"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10a</a:t>
            </a:r>
          </a:p>
        </p:txBody>
      </p:sp>
    </p:spTree>
    <p:extLst>
      <p:ext uri="{BB962C8B-B14F-4D97-AF65-F5344CB8AC3E}">
        <p14:creationId xmlns:p14="http://schemas.microsoft.com/office/powerpoint/2010/main" val="18037314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GZ Science Resources 2014</a:t>
            </a:r>
            <a:endParaRPr lang="en-NZ"/>
          </a:p>
        </p:txBody>
      </p:sp>
      <p:sp>
        <p:nvSpPr>
          <p:cNvPr id="4" name="TextBox 3"/>
          <p:cNvSpPr txBox="1"/>
          <p:nvPr/>
        </p:nvSpPr>
        <p:spPr>
          <a:xfrm>
            <a:off x="251520" y="1268760"/>
            <a:ext cx="2454898" cy="5016758"/>
          </a:xfrm>
          <a:prstGeom prst="rect">
            <a:avLst/>
          </a:prstGeom>
          <a:solidFill>
            <a:schemeClr val="bg2">
              <a:lumMod val="20000"/>
              <a:lumOff val="80000"/>
            </a:schemeClr>
          </a:solidFill>
          <a:ln>
            <a:solidFill>
              <a:schemeClr val="tx1"/>
            </a:solidFill>
          </a:ln>
        </p:spPr>
        <p:txBody>
          <a:bodyPr wrap="square" rtlCol="0">
            <a:spAutoFit/>
          </a:bodyPr>
          <a:lstStyle/>
          <a:p>
            <a:r>
              <a:rPr lang="en-NZ" sz="2000" dirty="0">
                <a:latin typeface="Calibri" panose="020F0502020204030204" pitchFamily="34" charset="0"/>
                <a:cs typeface="Calibri" panose="020F0502020204030204" pitchFamily="34" charset="0"/>
              </a:rPr>
              <a:t>The </a:t>
            </a:r>
            <a:r>
              <a:rPr lang="en-NZ" sz="2000" b="1" dirty="0">
                <a:latin typeface="Calibri" panose="020F0502020204030204" pitchFamily="34" charset="0"/>
                <a:cs typeface="Calibri" panose="020F0502020204030204" pitchFamily="34" charset="0"/>
              </a:rPr>
              <a:t>trachea</a:t>
            </a:r>
            <a:r>
              <a:rPr lang="en-NZ" sz="2000" dirty="0">
                <a:latin typeface="Calibri" panose="020F0502020204030204" pitchFamily="34" charset="0"/>
                <a:cs typeface="Calibri" panose="020F0502020204030204" pitchFamily="34" charset="0"/>
              </a:rPr>
              <a:t> divides into the left and right bronchi which subdivide into smaller and smaller tubes called bronchioles. These airways are lined by mucous membranes and </a:t>
            </a:r>
            <a:r>
              <a:rPr lang="en-NZ" sz="2000" dirty="0" smtClean="0">
                <a:latin typeface="Calibri" panose="020F0502020204030204" pitchFamily="34" charset="0"/>
                <a:cs typeface="Calibri" panose="020F0502020204030204" pitchFamily="34" charset="0"/>
              </a:rPr>
              <a:t>many </a:t>
            </a:r>
            <a:r>
              <a:rPr lang="en-NZ" sz="2000" b="1" dirty="0">
                <a:latin typeface="Calibri" panose="020F0502020204030204" pitchFamily="34" charset="0"/>
                <a:cs typeface="Calibri" panose="020F0502020204030204" pitchFamily="34" charset="0"/>
              </a:rPr>
              <a:t>cilia </a:t>
            </a:r>
            <a:r>
              <a:rPr lang="en-NZ" sz="2000" dirty="0" smtClean="0">
                <a:latin typeface="Calibri" panose="020F0502020204030204" pitchFamily="34" charset="0"/>
                <a:cs typeface="Calibri" panose="020F0502020204030204" pitchFamily="34" charset="0"/>
              </a:rPr>
              <a:t>hairs which </a:t>
            </a:r>
            <a:r>
              <a:rPr lang="en-NZ" sz="2000" dirty="0">
                <a:latin typeface="Calibri" panose="020F0502020204030204" pitchFamily="34" charset="0"/>
                <a:cs typeface="Calibri" panose="020F0502020204030204" pitchFamily="34" charset="0"/>
              </a:rPr>
              <a:t>trap and remove particles from the lungs. Bronchioles open into the </a:t>
            </a:r>
            <a:r>
              <a:rPr lang="en-NZ" sz="2000" b="1" dirty="0">
                <a:latin typeface="Calibri" panose="020F0502020204030204" pitchFamily="34" charset="0"/>
                <a:cs typeface="Calibri" panose="020F0502020204030204" pitchFamily="34" charset="0"/>
              </a:rPr>
              <a:t>alveoli </a:t>
            </a:r>
            <a:r>
              <a:rPr lang="en-NZ" sz="2000" dirty="0">
                <a:latin typeface="Calibri" panose="020F0502020204030204" pitchFamily="34" charset="0"/>
                <a:cs typeface="Calibri" panose="020F0502020204030204" pitchFamily="34" charset="0"/>
              </a:rPr>
              <a:t>which are clustered like grapes. </a:t>
            </a:r>
          </a:p>
        </p:txBody>
      </p:sp>
      <p:sp>
        <p:nvSpPr>
          <p:cNvPr id="5" name="TextBox 4"/>
          <p:cNvSpPr txBox="1"/>
          <p:nvPr/>
        </p:nvSpPr>
        <p:spPr>
          <a:xfrm>
            <a:off x="467544" y="515592"/>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The </a:t>
            </a:r>
            <a:r>
              <a:rPr lang="en-NZ" sz="2000" b="1" dirty="0"/>
              <a:t>structure of the mammalian breathing </a:t>
            </a:r>
            <a:r>
              <a:rPr lang="en-NZ" sz="2000" b="1" dirty="0" smtClean="0"/>
              <a:t>system</a:t>
            </a:r>
            <a:endParaRPr lang="en-NZ" sz="2000" b="1"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8873" y="2007902"/>
            <a:ext cx="5897583" cy="384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79512" y="449059"/>
            <a:ext cx="864096"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10a</a:t>
            </a:r>
          </a:p>
        </p:txBody>
      </p:sp>
    </p:spTree>
    <p:extLst>
      <p:ext uri="{BB962C8B-B14F-4D97-AF65-F5344CB8AC3E}">
        <p14:creationId xmlns:p14="http://schemas.microsoft.com/office/powerpoint/2010/main" val="34237912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Text Box 5"/>
          <p:cNvSpPr txBox="1">
            <a:spLocks noChangeArrowheads="1"/>
          </p:cNvSpPr>
          <p:nvPr/>
        </p:nvSpPr>
        <p:spPr bwMode="auto">
          <a:xfrm>
            <a:off x="457200" y="1219200"/>
            <a:ext cx="4038600" cy="299085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NZ" dirty="0">
                <a:latin typeface="Calibri" panose="020F0502020204030204" pitchFamily="34" charset="0"/>
                <a:cs typeface="Calibri" panose="020F0502020204030204" pitchFamily="34" charset="0"/>
              </a:rPr>
              <a:t>In the </a:t>
            </a:r>
            <a:r>
              <a:rPr lang="en-NZ" b="1" dirty="0">
                <a:latin typeface="Calibri" panose="020F0502020204030204" pitchFamily="34" charset="0"/>
                <a:cs typeface="Calibri" panose="020F0502020204030204" pitchFamily="34" charset="0"/>
              </a:rPr>
              <a:t>binomial system</a:t>
            </a:r>
            <a:r>
              <a:rPr lang="en-NZ" dirty="0">
                <a:latin typeface="Calibri" panose="020F0502020204030204" pitchFamily="34" charset="0"/>
                <a:cs typeface="Calibri" panose="020F0502020204030204" pitchFamily="34" charset="0"/>
              </a:rPr>
              <a:t>, every organism is classified given two names:</a:t>
            </a:r>
          </a:p>
          <a:p>
            <a:pPr eaLnBrk="1" hangingPunct="1">
              <a:spcBef>
                <a:spcPct val="50000"/>
              </a:spcBef>
            </a:pPr>
            <a:r>
              <a:rPr lang="en-NZ" dirty="0">
                <a:latin typeface="Calibri" panose="020F0502020204030204" pitchFamily="34" charset="0"/>
                <a:cs typeface="Calibri" panose="020F0502020204030204" pitchFamily="34" charset="0"/>
              </a:rPr>
              <a:t>First the name of the genus that the organism is in. This is written first with a capital letter.</a:t>
            </a:r>
          </a:p>
          <a:p>
            <a:pPr eaLnBrk="1" hangingPunct="1">
              <a:spcBef>
                <a:spcPct val="50000"/>
              </a:spcBef>
            </a:pPr>
            <a:r>
              <a:rPr lang="en-NZ" dirty="0">
                <a:latin typeface="Calibri" panose="020F0502020204030204" pitchFamily="34" charset="0"/>
                <a:cs typeface="Calibri" panose="020F0502020204030204" pitchFamily="34" charset="0"/>
              </a:rPr>
              <a:t>Second the name of the species. This is written in lower case.</a:t>
            </a:r>
          </a:p>
          <a:p>
            <a:pPr eaLnBrk="1" hangingPunct="1">
              <a:spcBef>
                <a:spcPct val="50000"/>
              </a:spcBef>
            </a:pPr>
            <a:r>
              <a:rPr lang="en-NZ" dirty="0">
                <a:latin typeface="Calibri" panose="020F0502020204030204" pitchFamily="34" charset="0"/>
                <a:cs typeface="Calibri" panose="020F0502020204030204" pitchFamily="34" charset="0"/>
              </a:rPr>
              <a:t>Both names are either underlined or written in italics.</a:t>
            </a:r>
            <a:endParaRPr lang="en-GB" dirty="0">
              <a:latin typeface="Calibri" panose="020F0502020204030204" pitchFamily="34" charset="0"/>
              <a:cs typeface="Calibri" panose="020F0502020204030204" pitchFamily="34" charset="0"/>
            </a:endParaRPr>
          </a:p>
        </p:txBody>
      </p:sp>
      <p:pic>
        <p:nvPicPr>
          <p:cNvPr id="10245" name="Picture 7" descr="11110-1-pho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1600200"/>
            <a:ext cx="3790950" cy="456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Text Box 8"/>
          <p:cNvSpPr txBox="1">
            <a:spLocks noChangeArrowheads="1"/>
          </p:cNvSpPr>
          <p:nvPr/>
        </p:nvSpPr>
        <p:spPr bwMode="auto">
          <a:xfrm>
            <a:off x="457200" y="4572000"/>
            <a:ext cx="4038600" cy="1754326"/>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GB" dirty="0">
                <a:latin typeface="Calibri" panose="020F0502020204030204" pitchFamily="34" charset="0"/>
                <a:cs typeface="Calibri" panose="020F0502020204030204" pitchFamily="34" charset="0"/>
              </a:rPr>
              <a:t>The adoption of a system of binomial </a:t>
            </a:r>
            <a:r>
              <a:rPr lang="en-GB" dirty="0" smtClean="0">
                <a:latin typeface="Calibri" panose="020F0502020204030204" pitchFamily="34" charset="0"/>
                <a:cs typeface="Calibri" panose="020F0502020204030204" pitchFamily="34" charset="0"/>
              </a:rPr>
              <a:t>naming </a:t>
            </a:r>
            <a:r>
              <a:rPr lang="en-GB" dirty="0">
                <a:latin typeface="Calibri" panose="020F0502020204030204" pitchFamily="34" charset="0"/>
                <a:cs typeface="Calibri" panose="020F0502020204030204" pitchFamily="34" charset="0"/>
              </a:rPr>
              <a:t>is due to Swedish botanist and physician </a:t>
            </a:r>
            <a:r>
              <a:rPr lang="en-GB" dirty="0" err="1">
                <a:latin typeface="Calibri" panose="020F0502020204030204" pitchFamily="34" charset="0"/>
                <a:cs typeface="Calibri" panose="020F0502020204030204" pitchFamily="34" charset="0"/>
                <a:hlinkClick r:id="rId3" tooltip="Carolus Linnaeus"/>
              </a:rPr>
              <a:t>Carolus</a:t>
            </a:r>
            <a:r>
              <a:rPr lang="en-GB" dirty="0">
                <a:latin typeface="Calibri" panose="020F0502020204030204" pitchFamily="34" charset="0"/>
                <a:cs typeface="Calibri" panose="020F0502020204030204" pitchFamily="34" charset="0"/>
                <a:hlinkClick r:id="rId3" tooltip="Carolus Linnaeus"/>
              </a:rPr>
              <a:t> Linnaeus</a:t>
            </a:r>
            <a:r>
              <a:rPr lang="en-GB" dirty="0">
                <a:latin typeface="Calibri" panose="020F0502020204030204" pitchFamily="34" charset="0"/>
                <a:cs typeface="Calibri" panose="020F0502020204030204" pitchFamily="34" charset="0"/>
              </a:rPr>
              <a:t> (1707 – 1778) who attempted to describe the entire known natural world and gave </a:t>
            </a:r>
            <a:r>
              <a:rPr lang="en-GB" b="1" dirty="0">
                <a:latin typeface="Calibri" panose="020F0502020204030204" pitchFamily="34" charset="0"/>
                <a:cs typeface="Calibri" panose="020F0502020204030204" pitchFamily="34" charset="0"/>
              </a:rPr>
              <a:t>every species</a:t>
            </a:r>
            <a:r>
              <a:rPr lang="en-GB" dirty="0">
                <a:latin typeface="Calibri" panose="020F0502020204030204" pitchFamily="34" charset="0"/>
                <a:cs typeface="Calibri" panose="020F0502020204030204" pitchFamily="34" charset="0"/>
              </a:rPr>
              <a:t> a two-part name. </a:t>
            </a:r>
          </a:p>
        </p:txBody>
      </p:sp>
      <p:sp>
        <p:nvSpPr>
          <p:cNvPr id="10247" name="Text Box 10"/>
          <p:cNvSpPr txBox="1">
            <a:spLocks noChangeArrowheads="1"/>
          </p:cNvSpPr>
          <p:nvPr/>
        </p:nvSpPr>
        <p:spPr bwMode="auto">
          <a:xfrm>
            <a:off x="85344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NZ" sz="1000">
                <a:latin typeface="Blackadder ITC" panose="04020505051007020D02" pitchFamily="82" charset="0"/>
              </a:rPr>
              <a:t>Gaze</a:t>
            </a:r>
            <a:endParaRPr lang="en-US"/>
          </a:p>
        </p:txBody>
      </p:sp>
      <p:sp>
        <p:nvSpPr>
          <p:cNvPr id="10248" name="Text Box 11"/>
          <p:cNvSpPr txBox="1">
            <a:spLocks noChangeArrowheads="1"/>
          </p:cNvSpPr>
          <p:nvPr/>
        </p:nvSpPr>
        <p:spPr bwMode="auto">
          <a:xfrm>
            <a:off x="83058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NZ" sz="1000">
                <a:latin typeface="Blackadder ITC" panose="04020505051007020D02" pitchFamily="82" charset="0"/>
              </a:rPr>
              <a:t>SJ</a:t>
            </a:r>
            <a:endParaRPr lang="en-US"/>
          </a:p>
        </p:txBody>
      </p:sp>
      <p:sp>
        <p:nvSpPr>
          <p:cNvPr id="10249" name="Oval 12"/>
          <p:cNvSpPr>
            <a:spLocks noChangeArrowheads="1"/>
          </p:cNvSpPr>
          <p:nvPr/>
        </p:nvSpPr>
        <p:spPr bwMode="auto">
          <a:xfrm>
            <a:off x="8382000" y="6324600"/>
            <a:ext cx="533400" cy="228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NZ"/>
          </a:p>
        </p:txBody>
      </p:sp>
      <p:sp>
        <p:nvSpPr>
          <p:cNvPr id="10" name="TextBox 9"/>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Scientific Naming</a:t>
            </a:r>
            <a:endParaRPr lang="en-NZ" sz="2000" b="1" dirty="0"/>
          </a:p>
        </p:txBody>
      </p:sp>
      <p:sp>
        <p:nvSpPr>
          <p:cNvPr id="11" name="Footer Placeholder 4"/>
          <p:cNvSpPr>
            <a:spLocks noGrp="1"/>
          </p:cNvSpPr>
          <p:nvPr>
            <p:ph type="ftr" sz="quarter" idx="11"/>
          </p:nvPr>
        </p:nvSpPr>
        <p:spPr>
          <a:xfrm>
            <a:off x="228600" y="6324600"/>
            <a:ext cx="3786691" cy="365125"/>
          </a:xfrm>
        </p:spPr>
        <p:txBody>
          <a:bodyPr/>
          <a:lstStyle/>
          <a:p>
            <a:r>
              <a:rPr lang="en-NZ" dirty="0" smtClean="0"/>
              <a:t>GZ Science Resources 2014</a:t>
            </a:r>
            <a:endParaRPr lang="en-NZ" dirty="0"/>
          </a:p>
        </p:txBody>
      </p:sp>
      <p:sp>
        <p:nvSpPr>
          <p:cNvPr id="12" name="TextBox 11"/>
          <p:cNvSpPr txBox="1"/>
          <p:nvPr/>
        </p:nvSpPr>
        <p:spPr>
          <a:xfrm>
            <a:off x="281355" y="322098"/>
            <a:ext cx="609600"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2e</a:t>
            </a:r>
          </a:p>
        </p:txBody>
      </p:sp>
      <p:sp>
        <p:nvSpPr>
          <p:cNvPr id="13" name="TextBox 12"/>
          <p:cNvSpPr txBox="1"/>
          <p:nvPr/>
        </p:nvSpPr>
        <p:spPr>
          <a:xfrm>
            <a:off x="4882536" y="6412726"/>
            <a:ext cx="969912" cy="276999"/>
          </a:xfrm>
          <a:prstGeom prst="rect">
            <a:avLst/>
          </a:prstGeom>
          <a:solidFill>
            <a:schemeClr val="accent4">
              <a:lumMod val="60000"/>
              <a:lumOff val="40000"/>
            </a:schemeClr>
          </a:solidFill>
          <a:ln>
            <a:solidFill>
              <a:schemeClr val="tx1"/>
            </a:solidFill>
          </a:ln>
        </p:spPr>
        <p:txBody>
          <a:bodyPr wrap="square" rtlCol="0">
            <a:spAutoFit/>
          </a:bodyPr>
          <a:lstStyle/>
          <a:p>
            <a:r>
              <a:rPr lang="en-NZ" sz="1200" dirty="0" smtClean="0">
                <a:latin typeface="+mn-lt"/>
              </a:rPr>
              <a:t>extension</a:t>
            </a:r>
          </a:p>
        </p:txBody>
      </p:sp>
    </p:spTree>
    <p:extLst>
      <p:ext uri="{BB962C8B-B14F-4D97-AF65-F5344CB8AC3E}">
        <p14:creationId xmlns:p14="http://schemas.microsoft.com/office/powerpoint/2010/main" val="2830778349"/>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7544" y="515592"/>
            <a:ext cx="8208912" cy="707886"/>
          </a:xfrm>
          <a:prstGeom prst="rect">
            <a:avLst/>
          </a:prstGeom>
          <a:solidFill>
            <a:schemeClr val="bg2"/>
          </a:solidFill>
          <a:ln>
            <a:solidFill>
              <a:schemeClr val="tx1"/>
            </a:solidFill>
          </a:ln>
        </p:spPr>
        <p:txBody>
          <a:bodyPr wrap="square" rtlCol="0">
            <a:spAutoFit/>
          </a:bodyPr>
          <a:lstStyle/>
          <a:p>
            <a:pPr algn="ctr"/>
            <a:r>
              <a:rPr lang="en-NZ" sz="2000" b="1" dirty="0" smtClean="0"/>
              <a:t>             Air </a:t>
            </a:r>
            <a:r>
              <a:rPr lang="en-NZ" sz="2000" b="1" dirty="0"/>
              <a:t>breathed out </a:t>
            </a:r>
            <a:r>
              <a:rPr lang="en-NZ" sz="2000" b="1" dirty="0" smtClean="0"/>
              <a:t>contains more </a:t>
            </a:r>
            <a:r>
              <a:rPr lang="en-NZ" sz="2000" b="1" dirty="0"/>
              <a:t>carbon dioxide and less oxygen than air breathed </a:t>
            </a:r>
            <a:r>
              <a:rPr lang="en-NZ" sz="2000" b="1" dirty="0" smtClean="0"/>
              <a:t>in.</a:t>
            </a:r>
            <a:endParaRPr lang="en-NZ" sz="2000" b="1" dirty="0"/>
          </a:p>
        </p:txBody>
      </p:sp>
      <p:sp>
        <p:nvSpPr>
          <p:cNvPr id="5" name="TextBox 4"/>
          <p:cNvSpPr txBox="1"/>
          <p:nvPr/>
        </p:nvSpPr>
        <p:spPr>
          <a:xfrm>
            <a:off x="323528" y="1340768"/>
            <a:ext cx="8498904" cy="1631216"/>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Breathing (the movement of air in and out of the lungs) is produced by pressure differences created by changing the size of the pleural cavity. The </a:t>
            </a:r>
            <a:r>
              <a:rPr lang="en-US" sz="2000" b="1" dirty="0">
                <a:latin typeface="Calibri" panose="020F0502020204030204" pitchFamily="34" charset="0"/>
                <a:cs typeface="Calibri" panose="020F0502020204030204" pitchFamily="34" charset="0"/>
              </a:rPr>
              <a:t>diaphragm </a:t>
            </a:r>
            <a:r>
              <a:rPr lang="en-US" sz="2000" dirty="0">
                <a:latin typeface="Calibri" panose="020F0502020204030204" pitchFamily="34" charset="0"/>
                <a:cs typeface="Calibri" panose="020F0502020204030204" pitchFamily="34" charset="0"/>
              </a:rPr>
              <a:t>contracts and the rib cage is raised. The volume of the pleural cavity is increased, creating a partial vacuum between the lung cavity and the atmosphere, and air enters the lung. </a:t>
            </a:r>
            <a:endParaRPr lang="en-NZ" dirty="0">
              <a:latin typeface="Calibri" panose="020F0502020204030204" pitchFamily="34" charset="0"/>
              <a:cs typeface="Calibri" panose="020F0502020204030204" pitchFamily="34" charset="0"/>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2957" y="2985619"/>
            <a:ext cx="5546576" cy="3826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Footer Placeholder 5"/>
          <p:cNvSpPr>
            <a:spLocks noGrp="1"/>
          </p:cNvSpPr>
          <p:nvPr>
            <p:ph type="ftr" sz="quarter" idx="11"/>
          </p:nvPr>
        </p:nvSpPr>
        <p:spPr/>
        <p:txBody>
          <a:bodyPr/>
          <a:lstStyle/>
          <a:p>
            <a:r>
              <a:rPr lang="en-NZ" smtClean="0"/>
              <a:t>GZ Science Resources 2014</a:t>
            </a:r>
            <a:endParaRPr lang="en-NZ"/>
          </a:p>
        </p:txBody>
      </p:sp>
      <p:sp>
        <p:nvSpPr>
          <p:cNvPr id="7" name="TextBox 6"/>
          <p:cNvSpPr txBox="1"/>
          <p:nvPr/>
        </p:nvSpPr>
        <p:spPr>
          <a:xfrm>
            <a:off x="179512" y="449059"/>
            <a:ext cx="864096"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10b</a:t>
            </a:r>
          </a:p>
        </p:txBody>
      </p:sp>
      <p:sp>
        <p:nvSpPr>
          <p:cNvPr id="8" name="TextBox 7"/>
          <p:cNvSpPr txBox="1"/>
          <p:nvPr/>
        </p:nvSpPr>
        <p:spPr>
          <a:xfrm>
            <a:off x="7860341" y="6364959"/>
            <a:ext cx="969912" cy="276999"/>
          </a:xfrm>
          <a:prstGeom prst="rect">
            <a:avLst/>
          </a:prstGeom>
          <a:solidFill>
            <a:schemeClr val="accent4">
              <a:lumMod val="60000"/>
              <a:lumOff val="40000"/>
            </a:schemeClr>
          </a:solidFill>
          <a:ln>
            <a:solidFill>
              <a:schemeClr val="tx1"/>
            </a:solidFill>
          </a:ln>
        </p:spPr>
        <p:txBody>
          <a:bodyPr wrap="square" rtlCol="0">
            <a:spAutoFit/>
          </a:bodyPr>
          <a:lstStyle/>
          <a:p>
            <a:r>
              <a:rPr lang="en-NZ" sz="1200" dirty="0" smtClean="0">
                <a:latin typeface="+mn-lt"/>
              </a:rPr>
              <a:t>extension</a:t>
            </a:r>
          </a:p>
        </p:txBody>
      </p:sp>
    </p:spTree>
    <p:extLst>
      <p:ext uri="{BB962C8B-B14F-4D97-AF65-F5344CB8AC3E}">
        <p14:creationId xmlns:p14="http://schemas.microsoft.com/office/powerpoint/2010/main" val="3855296041"/>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7544" y="515592"/>
            <a:ext cx="8208912" cy="707886"/>
          </a:xfrm>
          <a:prstGeom prst="rect">
            <a:avLst/>
          </a:prstGeom>
          <a:solidFill>
            <a:schemeClr val="bg2"/>
          </a:solidFill>
          <a:ln>
            <a:solidFill>
              <a:schemeClr val="tx1"/>
            </a:solidFill>
          </a:ln>
        </p:spPr>
        <p:txBody>
          <a:bodyPr wrap="square" rtlCol="0">
            <a:spAutoFit/>
          </a:bodyPr>
          <a:lstStyle/>
          <a:p>
            <a:pPr algn="ctr"/>
            <a:r>
              <a:rPr lang="en-NZ" sz="2000" b="1" dirty="0" smtClean="0"/>
              <a:t>The </a:t>
            </a:r>
            <a:r>
              <a:rPr lang="en-NZ" sz="2000" b="1" dirty="0"/>
              <a:t>structure of the alveoli and blood capillaries enable </a:t>
            </a:r>
            <a:r>
              <a:rPr lang="en-NZ" sz="2000" b="1" dirty="0" smtClean="0"/>
              <a:t>gaseous exchange </a:t>
            </a:r>
            <a:r>
              <a:rPr lang="en-NZ" sz="2000" b="1" dirty="0"/>
              <a:t>to </a:t>
            </a:r>
            <a:r>
              <a:rPr lang="en-NZ" sz="2000" b="1" dirty="0" smtClean="0"/>
              <a:t>occur. </a:t>
            </a:r>
            <a:endParaRPr lang="en-NZ" sz="2000" b="1" dirty="0"/>
          </a:p>
        </p:txBody>
      </p:sp>
      <p:sp>
        <p:nvSpPr>
          <p:cNvPr id="5" name="TextBox 4"/>
          <p:cNvSpPr txBox="1"/>
          <p:nvPr/>
        </p:nvSpPr>
        <p:spPr>
          <a:xfrm>
            <a:off x="611560" y="1484784"/>
            <a:ext cx="2520280" cy="4370427"/>
          </a:xfrm>
          <a:prstGeom prst="rect">
            <a:avLst/>
          </a:prstGeom>
          <a:noFill/>
        </p:spPr>
        <p:txBody>
          <a:bodyPr wrap="square" rtlCol="0">
            <a:spAutoFit/>
          </a:bodyPr>
          <a:lstStyle/>
          <a:p>
            <a:r>
              <a:rPr lang="en-NZ" sz="2000" dirty="0">
                <a:latin typeface="Calibri" panose="020F0502020204030204" pitchFamily="34" charset="0"/>
                <a:cs typeface="Calibri" panose="020F0502020204030204" pitchFamily="34" charset="0"/>
              </a:rPr>
              <a:t>Only one cell thick, </a:t>
            </a:r>
            <a:r>
              <a:rPr lang="en-NZ" sz="2000" b="1" dirty="0">
                <a:latin typeface="Calibri" panose="020F0502020204030204" pitchFamily="34" charset="0"/>
                <a:cs typeface="Calibri" panose="020F0502020204030204" pitchFamily="34" charset="0"/>
              </a:rPr>
              <a:t>alveoli</a:t>
            </a:r>
            <a:r>
              <a:rPr lang="en-NZ" sz="2000" dirty="0">
                <a:latin typeface="Calibri" panose="020F0502020204030204" pitchFamily="34" charset="0"/>
                <a:cs typeface="Calibri" panose="020F0502020204030204" pitchFamily="34" charset="0"/>
              </a:rPr>
              <a:t> have direct contact with capillaries for gas exchange. The grapelike arrangement of alveoli creates an enormous surface area sufficient for exchanging enough oxygen and carbon dioxide for the entire body. </a:t>
            </a:r>
          </a:p>
          <a:p>
            <a:endParaRPr lang="en-NZ" dirty="0"/>
          </a:p>
        </p:txBody>
      </p:sp>
      <p:pic>
        <p:nvPicPr>
          <p:cNvPr id="717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7400" t="4432" r="14192" b="4134"/>
          <a:stretch/>
        </p:blipFill>
        <p:spPr bwMode="auto">
          <a:xfrm>
            <a:off x="3131840" y="1916832"/>
            <a:ext cx="5062105" cy="4427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Footer Placeholder 5"/>
          <p:cNvSpPr>
            <a:spLocks noGrp="1"/>
          </p:cNvSpPr>
          <p:nvPr>
            <p:ph type="ftr" sz="quarter" idx="11"/>
          </p:nvPr>
        </p:nvSpPr>
        <p:spPr/>
        <p:txBody>
          <a:bodyPr/>
          <a:lstStyle/>
          <a:p>
            <a:r>
              <a:rPr lang="en-NZ" smtClean="0"/>
              <a:t>GZ Science Resources 2014</a:t>
            </a:r>
            <a:endParaRPr lang="en-NZ"/>
          </a:p>
        </p:txBody>
      </p:sp>
      <p:sp>
        <p:nvSpPr>
          <p:cNvPr id="7" name="TextBox 6"/>
          <p:cNvSpPr txBox="1"/>
          <p:nvPr/>
        </p:nvSpPr>
        <p:spPr>
          <a:xfrm>
            <a:off x="179512" y="836179"/>
            <a:ext cx="864096"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10c</a:t>
            </a:r>
          </a:p>
        </p:txBody>
      </p:sp>
      <p:sp>
        <p:nvSpPr>
          <p:cNvPr id="8" name="TextBox 7"/>
          <p:cNvSpPr txBox="1"/>
          <p:nvPr/>
        </p:nvSpPr>
        <p:spPr>
          <a:xfrm>
            <a:off x="7971090" y="6476789"/>
            <a:ext cx="969912" cy="276999"/>
          </a:xfrm>
          <a:prstGeom prst="rect">
            <a:avLst/>
          </a:prstGeom>
          <a:solidFill>
            <a:schemeClr val="accent4">
              <a:lumMod val="60000"/>
              <a:lumOff val="40000"/>
            </a:schemeClr>
          </a:solidFill>
          <a:ln>
            <a:solidFill>
              <a:schemeClr val="tx1"/>
            </a:solidFill>
          </a:ln>
        </p:spPr>
        <p:txBody>
          <a:bodyPr wrap="square" rtlCol="0">
            <a:spAutoFit/>
          </a:bodyPr>
          <a:lstStyle/>
          <a:p>
            <a:r>
              <a:rPr lang="en-NZ" sz="1200" dirty="0" smtClean="0">
                <a:latin typeface="+mn-lt"/>
              </a:rPr>
              <a:t>extension</a:t>
            </a:r>
          </a:p>
        </p:txBody>
      </p:sp>
    </p:spTree>
    <p:extLst>
      <p:ext uri="{BB962C8B-B14F-4D97-AF65-F5344CB8AC3E}">
        <p14:creationId xmlns:p14="http://schemas.microsoft.com/office/powerpoint/2010/main" val="3780230948"/>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7544" y="515592"/>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         The </a:t>
            </a:r>
            <a:r>
              <a:rPr lang="en-NZ" sz="2000" b="1" dirty="0"/>
              <a:t>importance of diffusion in gaseous exchange across the </a:t>
            </a:r>
            <a:r>
              <a:rPr lang="en-NZ" sz="2000" b="1" dirty="0" smtClean="0"/>
              <a:t>alveoli.</a:t>
            </a:r>
            <a:endParaRPr lang="en-NZ" sz="2000" b="1" dirty="0"/>
          </a:p>
        </p:txBody>
      </p:sp>
      <p:sp>
        <p:nvSpPr>
          <p:cNvPr id="5" name="TextBox 4"/>
          <p:cNvSpPr txBox="1"/>
          <p:nvPr/>
        </p:nvSpPr>
        <p:spPr>
          <a:xfrm>
            <a:off x="179512" y="1191560"/>
            <a:ext cx="2880320" cy="5078313"/>
          </a:xfrm>
          <a:prstGeom prst="rect">
            <a:avLst/>
          </a:prstGeom>
          <a:solidFill>
            <a:schemeClr val="bg2">
              <a:lumMod val="40000"/>
              <a:lumOff val="60000"/>
            </a:schemeClr>
          </a:solidFill>
          <a:ln>
            <a:solidFill>
              <a:schemeClr val="tx1"/>
            </a:solidFill>
          </a:ln>
        </p:spPr>
        <p:txBody>
          <a:bodyPr wrap="square" rtlCol="0">
            <a:spAutoFit/>
          </a:bodyPr>
          <a:lstStyle/>
          <a:p>
            <a:r>
              <a:rPr lang="en-NZ" dirty="0">
                <a:latin typeface="Calibri" panose="020F0502020204030204" pitchFamily="34" charset="0"/>
                <a:cs typeface="Calibri" panose="020F0502020204030204" pitchFamily="34" charset="0"/>
              </a:rPr>
              <a:t>Oxygen is transported to the cells of the body </a:t>
            </a:r>
            <a:r>
              <a:rPr lang="en-NZ" dirty="0" smtClean="0">
                <a:latin typeface="Calibri" panose="020F0502020204030204" pitchFamily="34" charset="0"/>
                <a:cs typeface="Calibri" panose="020F0502020204030204" pitchFamily="34" charset="0"/>
              </a:rPr>
              <a:t>mainly </a:t>
            </a:r>
            <a:r>
              <a:rPr lang="en-NZ" dirty="0">
                <a:latin typeface="Calibri" panose="020F0502020204030204" pitchFamily="34" charset="0"/>
                <a:cs typeface="Calibri" panose="020F0502020204030204" pitchFamily="34" charset="0"/>
              </a:rPr>
              <a:t>by binding to </a:t>
            </a:r>
            <a:r>
              <a:rPr lang="en-NZ" b="1" dirty="0">
                <a:latin typeface="Calibri" panose="020F0502020204030204" pitchFamily="34" charset="0"/>
                <a:cs typeface="Calibri" panose="020F0502020204030204" pitchFamily="34" charset="0"/>
              </a:rPr>
              <a:t>haemoglobin </a:t>
            </a:r>
            <a:r>
              <a:rPr lang="en-NZ" dirty="0">
                <a:latin typeface="Calibri" panose="020F0502020204030204" pitchFamily="34" charset="0"/>
                <a:cs typeface="Calibri" panose="020F0502020204030204" pitchFamily="34" charset="0"/>
              </a:rPr>
              <a:t>which is found within red blood cells. Carbon dioxide is transported by diffusion into the </a:t>
            </a:r>
            <a:r>
              <a:rPr lang="en-NZ" dirty="0" smtClean="0">
                <a:latin typeface="Calibri" panose="020F0502020204030204" pitchFamily="34" charset="0"/>
                <a:cs typeface="Calibri" panose="020F0502020204030204" pitchFamily="34" charset="0"/>
              </a:rPr>
              <a:t>plasma. </a:t>
            </a:r>
          </a:p>
          <a:p>
            <a:r>
              <a:rPr lang="en-NZ" b="1" dirty="0" smtClean="0">
                <a:latin typeface="Calibri" panose="020F0502020204030204" pitchFamily="34" charset="0"/>
                <a:cs typeface="Calibri" panose="020F0502020204030204" pitchFamily="34" charset="0"/>
              </a:rPr>
              <a:t>Diffusion </a:t>
            </a:r>
            <a:r>
              <a:rPr lang="en-NZ" dirty="0" smtClean="0">
                <a:latin typeface="Calibri" panose="020F0502020204030204" pitchFamily="34" charset="0"/>
                <a:cs typeface="Calibri" panose="020F0502020204030204" pitchFamily="34" charset="0"/>
              </a:rPr>
              <a:t>occurs because the oxygen is in higher concentration in the alveoli and moves to the lower concentration in the blood of the capillary.</a:t>
            </a:r>
          </a:p>
          <a:p>
            <a:r>
              <a:rPr lang="en-NZ" dirty="0" smtClean="0">
                <a:latin typeface="Calibri" panose="020F0502020204030204" pitchFamily="34" charset="0"/>
                <a:cs typeface="Calibri" panose="020F0502020204030204" pitchFamily="34" charset="0"/>
              </a:rPr>
              <a:t>The </a:t>
            </a:r>
            <a:r>
              <a:rPr lang="en-NZ" b="1" dirty="0" smtClean="0">
                <a:latin typeface="Calibri" panose="020F0502020204030204" pitchFamily="34" charset="0"/>
                <a:cs typeface="Calibri" panose="020F0502020204030204" pitchFamily="34" charset="0"/>
              </a:rPr>
              <a:t>CO2</a:t>
            </a:r>
            <a:r>
              <a:rPr lang="en-NZ" dirty="0" smtClean="0">
                <a:latin typeface="Calibri" panose="020F0502020204030204" pitchFamily="34" charset="0"/>
                <a:cs typeface="Calibri" panose="020F0502020204030204" pitchFamily="34" charset="0"/>
              </a:rPr>
              <a:t> in the blood diffuses into the alveoli and out of the body because it also moves from high to low concentration.</a:t>
            </a:r>
            <a:endParaRPr lang="en-NZ" dirty="0">
              <a:latin typeface="Calibri" panose="020F0502020204030204" pitchFamily="34" charset="0"/>
              <a:cs typeface="Calibri" panose="020F0502020204030204" pitchFamily="34" charset="0"/>
            </a:endParaRPr>
          </a:p>
        </p:txBody>
      </p:sp>
      <p:sp>
        <p:nvSpPr>
          <p:cNvPr id="23" name="TextBox 22"/>
          <p:cNvSpPr txBox="1"/>
          <p:nvPr/>
        </p:nvSpPr>
        <p:spPr>
          <a:xfrm>
            <a:off x="5076056" y="1579476"/>
            <a:ext cx="3067022" cy="707886"/>
          </a:xfrm>
          <a:prstGeom prst="rect">
            <a:avLst/>
          </a:prstGeom>
          <a:noFill/>
        </p:spPr>
        <p:txBody>
          <a:bodyPr wrap="square" rtlCol="0">
            <a:spAutoFit/>
          </a:bodyPr>
          <a:lstStyle/>
          <a:p>
            <a:r>
              <a:rPr lang="en-NZ" sz="2000" dirty="0" smtClean="0"/>
              <a:t>Oxygen enters into alveoli </a:t>
            </a:r>
            <a:r>
              <a:rPr lang="en-NZ" sz="2000" dirty="0"/>
              <a:t>from </a:t>
            </a:r>
            <a:r>
              <a:rPr lang="en-NZ" sz="2000" dirty="0" smtClean="0"/>
              <a:t>bronchioles </a:t>
            </a:r>
            <a:endParaRPr lang="en-NZ" sz="2000" dirty="0"/>
          </a:p>
        </p:txBody>
      </p:sp>
      <p:sp>
        <p:nvSpPr>
          <p:cNvPr id="34" name="Rectangle 33"/>
          <p:cNvSpPr/>
          <p:nvPr/>
        </p:nvSpPr>
        <p:spPr>
          <a:xfrm>
            <a:off x="3563888" y="5541709"/>
            <a:ext cx="5436096" cy="1323439"/>
          </a:xfrm>
          <a:prstGeom prst="rect">
            <a:avLst/>
          </a:prstGeom>
        </p:spPr>
        <p:txBody>
          <a:bodyPr wrap="square">
            <a:spAutoFit/>
          </a:bodyPr>
          <a:lstStyle/>
          <a:p>
            <a:r>
              <a:rPr lang="en-GB" sz="2000" dirty="0">
                <a:solidFill>
                  <a:schemeClr val="tx2"/>
                </a:solidFill>
                <a:latin typeface="Calibri" panose="020F0502020204030204" pitchFamily="34" charset="0"/>
                <a:cs typeface="Calibri" panose="020F0502020204030204" pitchFamily="34" charset="0"/>
              </a:rPr>
              <a:t>The oxygen molecules must diffuse through both the lining of the alveolus and the lining of the blood </a:t>
            </a:r>
            <a:r>
              <a:rPr lang="en-GB" sz="2000" dirty="0" smtClean="0">
                <a:solidFill>
                  <a:schemeClr val="tx2"/>
                </a:solidFill>
                <a:latin typeface="Calibri" panose="020F0502020204030204" pitchFamily="34" charset="0"/>
                <a:cs typeface="Calibri" panose="020F0502020204030204" pitchFamily="34" charset="0"/>
              </a:rPr>
              <a:t>capillary </a:t>
            </a:r>
            <a:r>
              <a:rPr lang="en-NZ" sz="2000" dirty="0" smtClean="0">
                <a:solidFill>
                  <a:schemeClr val="tx2"/>
                </a:solidFill>
                <a:latin typeface="Calibri" panose="020F0502020204030204" pitchFamily="34" charset="0"/>
                <a:cs typeface="Calibri" panose="020F0502020204030204" pitchFamily="34" charset="0"/>
              </a:rPr>
              <a:t>and is eventually </a:t>
            </a:r>
            <a:r>
              <a:rPr lang="en-NZ" sz="2000" dirty="0">
                <a:solidFill>
                  <a:schemeClr val="tx2"/>
                </a:solidFill>
                <a:latin typeface="Calibri" panose="020F0502020204030204" pitchFamily="34" charset="0"/>
                <a:cs typeface="Calibri" panose="020F0502020204030204" pitchFamily="34" charset="0"/>
              </a:rPr>
              <a:t>picked up by red blood cells</a:t>
            </a:r>
          </a:p>
        </p:txBody>
      </p:sp>
      <p:pic>
        <p:nvPicPr>
          <p:cNvPr id="6146"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25417" y="2276872"/>
            <a:ext cx="5783312" cy="3435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oter Placeholder 2"/>
          <p:cNvSpPr>
            <a:spLocks noGrp="1"/>
          </p:cNvSpPr>
          <p:nvPr>
            <p:ph type="ftr" sz="quarter" idx="11"/>
          </p:nvPr>
        </p:nvSpPr>
        <p:spPr/>
        <p:txBody>
          <a:bodyPr/>
          <a:lstStyle/>
          <a:p>
            <a:r>
              <a:rPr lang="en-NZ" smtClean="0"/>
              <a:t>GZ Science Resources 2014</a:t>
            </a:r>
            <a:endParaRPr lang="en-NZ"/>
          </a:p>
        </p:txBody>
      </p:sp>
      <p:sp>
        <p:nvSpPr>
          <p:cNvPr id="8" name="TextBox 7"/>
          <p:cNvSpPr txBox="1"/>
          <p:nvPr/>
        </p:nvSpPr>
        <p:spPr>
          <a:xfrm>
            <a:off x="179512" y="468856"/>
            <a:ext cx="864096"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10c</a:t>
            </a:r>
          </a:p>
        </p:txBody>
      </p:sp>
      <p:sp>
        <p:nvSpPr>
          <p:cNvPr id="9" name="TextBox 8"/>
          <p:cNvSpPr txBox="1"/>
          <p:nvPr/>
        </p:nvSpPr>
        <p:spPr>
          <a:xfrm>
            <a:off x="7971090" y="6476789"/>
            <a:ext cx="969912" cy="276999"/>
          </a:xfrm>
          <a:prstGeom prst="rect">
            <a:avLst/>
          </a:prstGeom>
          <a:solidFill>
            <a:schemeClr val="accent4">
              <a:lumMod val="60000"/>
              <a:lumOff val="40000"/>
            </a:schemeClr>
          </a:solidFill>
          <a:ln>
            <a:solidFill>
              <a:schemeClr val="tx1"/>
            </a:solidFill>
          </a:ln>
        </p:spPr>
        <p:txBody>
          <a:bodyPr wrap="square" rtlCol="0">
            <a:spAutoFit/>
          </a:bodyPr>
          <a:lstStyle/>
          <a:p>
            <a:r>
              <a:rPr lang="en-NZ" sz="1200" dirty="0" smtClean="0">
                <a:latin typeface="+mn-lt"/>
              </a:rPr>
              <a:t>extension</a:t>
            </a:r>
          </a:p>
        </p:txBody>
      </p:sp>
    </p:spTree>
    <p:extLst>
      <p:ext uri="{BB962C8B-B14F-4D97-AF65-F5344CB8AC3E}">
        <p14:creationId xmlns:p14="http://schemas.microsoft.com/office/powerpoint/2010/main" val="2915510201"/>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7544" y="515592"/>
            <a:ext cx="8208912" cy="707886"/>
          </a:xfrm>
          <a:prstGeom prst="rect">
            <a:avLst/>
          </a:prstGeom>
          <a:solidFill>
            <a:schemeClr val="bg2"/>
          </a:solidFill>
          <a:ln>
            <a:solidFill>
              <a:schemeClr val="tx1"/>
            </a:solidFill>
          </a:ln>
        </p:spPr>
        <p:txBody>
          <a:bodyPr wrap="square" rtlCol="0">
            <a:spAutoFit/>
          </a:bodyPr>
          <a:lstStyle/>
          <a:p>
            <a:pPr algn="ctr"/>
            <a:r>
              <a:rPr lang="en-NZ" sz="2000" b="1" dirty="0" smtClean="0"/>
              <a:t>Aerobic respiration involves </a:t>
            </a:r>
            <a:r>
              <a:rPr lang="en-NZ" sz="2000" b="1" dirty="0"/>
              <a:t>transferring energy </a:t>
            </a:r>
            <a:r>
              <a:rPr lang="en-NZ" sz="2000" b="1" dirty="0" smtClean="0"/>
              <a:t>from glucose </a:t>
            </a:r>
            <a:r>
              <a:rPr lang="en-NZ" sz="2000" b="1" dirty="0"/>
              <a:t>to a cell; oxygen is </a:t>
            </a:r>
            <a:r>
              <a:rPr lang="en-NZ" sz="2000" b="1" dirty="0" smtClean="0"/>
              <a:t>needed and </a:t>
            </a:r>
            <a:r>
              <a:rPr lang="en-NZ" sz="2000" b="1" dirty="0"/>
              <a:t>carbon dioxide is produced. </a:t>
            </a:r>
          </a:p>
        </p:txBody>
      </p:sp>
      <p:sp>
        <p:nvSpPr>
          <p:cNvPr id="5" name="Rectangle 4"/>
          <p:cNvSpPr/>
          <p:nvPr/>
        </p:nvSpPr>
        <p:spPr>
          <a:xfrm>
            <a:off x="467544" y="1665674"/>
            <a:ext cx="8208912" cy="707886"/>
          </a:xfrm>
          <a:prstGeom prst="rect">
            <a:avLst/>
          </a:prstGeom>
        </p:spPr>
        <p:txBody>
          <a:bodyPr wrap="square">
            <a:spAutoFit/>
          </a:bodyPr>
          <a:lstStyle/>
          <a:p>
            <a:r>
              <a:rPr lang="en-NZ" sz="2000" dirty="0">
                <a:latin typeface="Calibri" panose="020F0502020204030204" pitchFamily="34" charset="0"/>
                <a:cs typeface="Calibri" panose="020F0502020204030204" pitchFamily="34" charset="0"/>
              </a:rPr>
              <a:t>Cellular respiration is a process whereby energy is released from the breakdown of molecules in food at the cellular level.</a:t>
            </a:r>
          </a:p>
        </p:txBody>
      </p:sp>
      <p:pic>
        <p:nvPicPr>
          <p:cNvPr id="3074" name="Picture 2" descr="excrete"/>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7544" y="2635171"/>
            <a:ext cx="3672408" cy="3769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4788024" y="2534857"/>
            <a:ext cx="3672408" cy="3970318"/>
          </a:xfrm>
          <a:prstGeom prst="rect">
            <a:avLst/>
          </a:prstGeom>
          <a:noFill/>
          <a:ln>
            <a:solidFill>
              <a:schemeClr val="tx1"/>
            </a:solidFill>
          </a:ln>
        </p:spPr>
        <p:txBody>
          <a:bodyPr wrap="square" rtlCol="0">
            <a:spAutoFit/>
          </a:bodyPr>
          <a:lstStyle/>
          <a:p>
            <a:r>
              <a:rPr lang="en-NZ" b="1" dirty="0" smtClean="0">
                <a:latin typeface="Calibri" panose="020F0502020204030204" pitchFamily="34" charset="0"/>
                <a:cs typeface="Calibri" panose="020F0502020204030204" pitchFamily="34" charset="0"/>
              </a:rPr>
              <a:t>Glucose</a:t>
            </a:r>
            <a:r>
              <a:rPr lang="en-NZ" dirty="0" smtClean="0">
                <a:latin typeface="Calibri" panose="020F0502020204030204" pitchFamily="34" charset="0"/>
                <a:cs typeface="Calibri" panose="020F0502020204030204" pitchFamily="34" charset="0"/>
              </a:rPr>
              <a:t> enters the cell and </a:t>
            </a:r>
            <a:r>
              <a:rPr lang="en-NZ" b="1" dirty="0" smtClean="0">
                <a:latin typeface="Calibri" panose="020F0502020204030204" pitchFamily="34" charset="0"/>
                <a:cs typeface="Calibri" panose="020F0502020204030204" pitchFamily="34" charset="0"/>
              </a:rPr>
              <a:t>oxygen </a:t>
            </a:r>
            <a:r>
              <a:rPr lang="en-NZ" dirty="0" smtClean="0">
                <a:latin typeface="Calibri" panose="020F0502020204030204" pitchFamily="34" charset="0"/>
                <a:cs typeface="Calibri" panose="020F0502020204030204" pitchFamily="34" charset="0"/>
              </a:rPr>
              <a:t>diffuses in – which has previously entered the body via the respiratory system and transported to each cell through the circulatory system. </a:t>
            </a:r>
          </a:p>
          <a:p>
            <a:r>
              <a:rPr lang="en-NZ" dirty="0">
                <a:latin typeface="Calibri" panose="020F0502020204030204" pitchFamily="34" charset="0"/>
                <a:cs typeface="Calibri" panose="020F0502020204030204" pitchFamily="34" charset="0"/>
              </a:rPr>
              <a:t>Glucose </a:t>
            </a:r>
            <a:r>
              <a:rPr lang="en-NZ" dirty="0" smtClean="0">
                <a:latin typeface="Calibri" panose="020F0502020204030204" pitchFamily="34" charset="0"/>
                <a:cs typeface="Calibri" panose="020F0502020204030204" pitchFamily="34" charset="0"/>
              </a:rPr>
              <a:t>is </a:t>
            </a:r>
            <a:r>
              <a:rPr lang="en-NZ" dirty="0">
                <a:latin typeface="Calibri" panose="020F0502020204030204" pitchFamily="34" charset="0"/>
                <a:cs typeface="Calibri" panose="020F0502020204030204" pitchFamily="34" charset="0"/>
              </a:rPr>
              <a:t>broken apart in a series of steps to release </a:t>
            </a:r>
            <a:r>
              <a:rPr lang="en-NZ" b="1" dirty="0" smtClean="0">
                <a:latin typeface="Calibri" panose="020F0502020204030204" pitchFamily="34" charset="0"/>
                <a:cs typeface="Calibri" panose="020F0502020204030204" pitchFamily="34" charset="0"/>
              </a:rPr>
              <a:t>energy</a:t>
            </a:r>
            <a:r>
              <a:rPr lang="en-NZ" dirty="0" smtClean="0">
                <a:latin typeface="Calibri" panose="020F0502020204030204" pitchFamily="34" charset="0"/>
                <a:cs typeface="Calibri" panose="020F0502020204030204" pitchFamily="34" charset="0"/>
              </a:rPr>
              <a:t> required for the body. </a:t>
            </a:r>
            <a:r>
              <a:rPr lang="en-NZ" dirty="0">
                <a:latin typeface="Calibri" panose="020F0502020204030204" pitchFamily="34" charset="0"/>
                <a:cs typeface="Calibri" panose="020F0502020204030204" pitchFamily="34" charset="0"/>
              </a:rPr>
              <a:t>Each reaction is </a:t>
            </a:r>
            <a:r>
              <a:rPr lang="en-NZ" dirty="0" smtClean="0">
                <a:latin typeface="Calibri" panose="020F0502020204030204" pitchFamily="34" charset="0"/>
                <a:cs typeface="Calibri" panose="020F0502020204030204" pitchFamily="34" charset="0"/>
              </a:rPr>
              <a:t>assisted </a:t>
            </a:r>
            <a:r>
              <a:rPr lang="en-NZ" dirty="0">
                <a:latin typeface="Calibri" panose="020F0502020204030204" pitchFamily="34" charset="0"/>
                <a:cs typeface="Calibri" panose="020F0502020204030204" pitchFamily="34" charset="0"/>
              </a:rPr>
              <a:t>by enzymes. </a:t>
            </a:r>
            <a:endParaRPr lang="en-NZ" dirty="0" smtClean="0">
              <a:latin typeface="Calibri" panose="020F0502020204030204" pitchFamily="34" charset="0"/>
              <a:cs typeface="Calibri" panose="020F0502020204030204" pitchFamily="34" charset="0"/>
            </a:endParaRPr>
          </a:p>
          <a:p>
            <a:r>
              <a:rPr lang="en-NZ" dirty="0" smtClean="0">
                <a:latin typeface="Calibri" panose="020F0502020204030204" pitchFamily="34" charset="0"/>
                <a:cs typeface="Calibri" panose="020F0502020204030204" pitchFamily="34" charset="0"/>
              </a:rPr>
              <a:t>The products of these reactions are </a:t>
            </a:r>
            <a:r>
              <a:rPr lang="en-NZ" b="1" dirty="0" smtClean="0">
                <a:latin typeface="Calibri" panose="020F0502020204030204" pitchFamily="34" charset="0"/>
                <a:cs typeface="Calibri" panose="020F0502020204030204" pitchFamily="34" charset="0"/>
              </a:rPr>
              <a:t>water</a:t>
            </a:r>
            <a:r>
              <a:rPr lang="en-NZ" dirty="0" smtClean="0">
                <a:latin typeface="Calibri" panose="020F0502020204030204" pitchFamily="34" charset="0"/>
                <a:cs typeface="Calibri" panose="020F0502020204030204" pitchFamily="34" charset="0"/>
              </a:rPr>
              <a:t> and </a:t>
            </a:r>
            <a:r>
              <a:rPr lang="en-NZ" b="1" dirty="0" smtClean="0">
                <a:latin typeface="Calibri" panose="020F0502020204030204" pitchFamily="34" charset="0"/>
                <a:cs typeface="Calibri" panose="020F0502020204030204" pitchFamily="34" charset="0"/>
              </a:rPr>
              <a:t>carbon dioxide </a:t>
            </a:r>
            <a:r>
              <a:rPr lang="en-NZ" dirty="0" smtClean="0">
                <a:latin typeface="Calibri" panose="020F0502020204030204" pitchFamily="34" charset="0"/>
                <a:cs typeface="Calibri" panose="020F0502020204030204" pitchFamily="34" charset="0"/>
              </a:rPr>
              <a:t>– which diffuses back out of the cell and eventually out of the body via the circulation and respiratory systems.</a:t>
            </a:r>
          </a:p>
        </p:txBody>
      </p:sp>
      <p:sp>
        <p:nvSpPr>
          <p:cNvPr id="7" name="Footer Placeholder 6"/>
          <p:cNvSpPr>
            <a:spLocks noGrp="1"/>
          </p:cNvSpPr>
          <p:nvPr>
            <p:ph type="ftr" sz="quarter" idx="11"/>
          </p:nvPr>
        </p:nvSpPr>
        <p:spPr/>
        <p:txBody>
          <a:bodyPr/>
          <a:lstStyle/>
          <a:p>
            <a:r>
              <a:rPr lang="en-NZ" smtClean="0"/>
              <a:t>GZ Science Resources 2014</a:t>
            </a:r>
            <a:endParaRPr lang="en-NZ"/>
          </a:p>
        </p:txBody>
      </p:sp>
      <p:sp>
        <p:nvSpPr>
          <p:cNvPr id="8" name="TextBox 7"/>
          <p:cNvSpPr txBox="1"/>
          <p:nvPr/>
        </p:nvSpPr>
        <p:spPr>
          <a:xfrm>
            <a:off x="171001" y="919602"/>
            <a:ext cx="864096"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10d</a:t>
            </a:r>
          </a:p>
        </p:txBody>
      </p:sp>
      <p:sp>
        <p:nvSpPr>
          <p:cNvPr id="9" name="TextBox 8"/>
          <p:cNvSpPr txBox="1"/>
          <p:nvPr/>
        </p:nvSpPr>
        <p:spPr>
          <a:xfrm>
            <a:off x="7975476" y="6432726"/>
            <a:ext cx="969912" cy="276999"/>
          </a:xfrm>
          <a:prstGeom prst="rect">
            <a:avLst/>
          </a:prstGeom>
          <a:solidFill>
            <a:schemeClr val="accent4">
              <a:lumMod val="60000"/>
              <a:lumOff val="40000"/>
            </a:schemeClr>
          </a:solidFill>
          <a:ln>
            <a:solidFill>
              <a:schemeClr val="tx1"/>
            </a:solidFill>
          </a:ln>
        </p:spPr>
        <p:txBody>
          <a:bodyPr wrap="square" rtlCol="0">
            <a:spAutoFit/>
          </a:bodyPr>
          <a:lstStyle/>
          <a:p>
            <a:r>
              <a:rPr lang="en-NZ" sz="1200" dirty="0" smtClean="0">
                <a:latin typeface="+mn-lt"/>
              </a:rPr>
              <a:t>extension</a:t>
            </a:r>
          </a:p>
        </p:txBody>
      </p:sp>
    </p:spTree>
    <p:extLst>
      <p:ext uri="{BB962C8B-B14F-4D97-AF65-F5344CB8AC3E}">
        <p14:creationId xmlns:p14="http://schemas.microsoft.com/office/powerpoint/2010/main" val="610749600"/>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7544" y="515592"/>
            <a:ext cx="8208912" cy="707886"/>
          </a:xfrm>
          <a:prstGeom prst="rect">
            <a:avLst/>
          </a:prstGeom>
          <a:solidFill>
            <a:schemeClr val="bg2"/>
          </a:solidFill>
          <a:ln>
            <a:solidFill>
              <a:schemeClr val="tx1"/>
            </a:solidFill>
          </a:ln>
        </p:spPr>
        <p:txBody>
          <a:bodyPr wrap="square" rtlCol="0">
            <a:spAutoFit/>
          </a:bodyPr>
          <a:lstStyle/>
          <a:p>
            <a:pPr algn="ctr"/>
            <a:r>
              <a:rPr lang="en-NZ" sz="2000" b="1" dirty="0" smtClean="0"/>
              <a:t>Anaerobic respiration </a:t>
            </a:r>
            <a:r>
              <a:rPr lang="en-NZ" sz="2000" b="1" dirty="0"/>
              <a:t>can occur in </a:t>
            </a:r>
            <a:r>
              <a:rPr lang="en-NZ" sz="2000" b="1" dirty="0" smtClean="0"/>
              <a:t>human muscles </a:t>
            </a:r>
            <a:r>
              <a:rPr lang="en-NZ" sz="2000" b="1" dirty="0"/>
              <a:t>and that lactic acid is produced. </a:t>
            </a:r>
          </a:p>
        </p:txBody>
      </p:sp>
      <p:sp>
        <p:nvSpPr>
          <p:cNvPr id="6" name="Text Box 11"/>
          <p:cNvSpPr txBox="1">
            <a:spLocks noChangeArrowheads="1"/>
          </p:cNvSpPr>
          <p:nvPr/>
        </p:nvSpPr>
        <p:spPr bwMode="auto">
          <a:xfrm>
            <a:off x="179512" y="1556792"/>
            <a:ext cx="2995600" cy="4401205"/>
          </a:xfrm>
          <a:prstGeom prst="rect">
            <a:avLst/>
          </a:prstGeom>
          <a:solidFill>
            <a:schemeClr val="bg2">
              <a:lumMod val="20000"/>
              <a:lumOff val="80000"/>
            </a:schemeClr>
          </a:solidFill>
          <a:ln w="9525">
            <a:solidFill>
              <a:schemeClr val="tx1"/>
            </a:solidFill>
            <a:miter lim="800000"/>
            <a:headEnd/>
            <a:tailEnd/>
          </a:ln>
          <a:effec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sz="2000" dirty="0" smtClean="0">
                <a:latin typeface="Calibri" panose="020F0502020204030204" pitchFamily="34" charset="0"/>
                <a:cs typeface="Calibri" panose="020F0502020204030204" pitchFamily="34" charset="0"/>
              </a:rPr>
              <a:t>Sometimes our muscles require more oxygen than we can supply by normal breathing.</a:t>
            </a:r>
          </a:p>
          <a:p>
            <a:pPr eaLnBrk="1" hangingPunct="1"/>
            <a:r>
              <a:rPr lang="en-NZ" sz="2000" dirty="0" smtClean="0">
                <a:latin typeface="Calibri" panose="020F0502020204030204" pitchFamily="34" charset="0"/>
                <a:cs typeface="Calibri" panose="020F0502020204030204" pitchFamily="34" charset="0"/>
              </a:rPr>
              <a:t>Without </a:t>
            </a:r>
            <a:r>
              <a:rPr lang="en-NZ" sz="2000" dirty="0">
                <a:latin typeface="Calibri" panose="020F0502020204030204" pitchFamily="34" charset="0"/>
                <a:cs typeface="Calibri" panose="020F0502020204030204" pitchFamily="34" charset="0"/>
              </a:rPr>
              <a:t>oxygen present, </a:t>
            </a:r>
            <a:r>
              <a:rPr lang="en-NZ" sz="2000" b="1" dirty="0">
                <a:latin typeface="Calibri" panose="020F0502020204030204" pitchFamily="34" charset="0"/>
                <a:cs typeface="Calibri" panose="020F0502020204030204" pitchFamily="34" charset="0"/>
              </a:rPr>
              <a:t>anaerobic</a:t>
            </a:r>
            <a:r>
              <a:rPr lang="en-NZ" sz="2000" dirty="0">
                <a:latin typeface="Calibri" panose="020F0502020204030204" pitchFamily="34" charset="0"/>
                <a:cs typeface="Calibri" panose="020F0502020204030204" pitchFamily="34" charset="0"/>
              </a:rPr>
              <a:t> respiration takes place. The </a:t>
            </a:r>
            <a:r>
              <a:rPr lang="en-NZ" sz="2000" dirty="0" smtClean="0">
                <a:latin typeface="Calibri" panose="020F0502020204030204" pitchFamily="34" charset="0"/>
                <a:cs typeface="Calibri" panose="020F0502020204030204" pitchFamily="34" charset="0"/>
              </a:rPr>
              <a:t>glucose is broken down and releases some energy. Carbon dioxide is produced along with lactic acid. The </a:t>
            </a:r>
            <a:r>
              <a:rPr lang="en-NZ" sz="2000" b="1" dirty="0" smtClean="0">
                <a:latin typeface="Calibri" panose="020F0502020204030204" pitchFamily="34" charset="0"/>
                <a:cs typeface="Calibri" panose="020F0502020204030204" pitchFamily="34" charset="0"/>
              </a:rPr>
              <a:t>lactic acid </a:t>
            </a:r>
            <a:r>
              <a:rPr lang="en-NZ" sz="2000" dirty="0" smtClean="0">
                <a:latin typeface="Calibri" panose="020F0502020204030204" pitchFamily="34" charset="0"/>
                <a:cs typeface="Calibri" panose="020F0502020204030204" pitchFamily="34" charset="0"/>
              </a:rPr>
              <a:t>is a waste product and must be removed from the body.</a:t>
            </a:r>
            <a:endParaRPr lang="en-NZ" sz="2000" dirty="0">
              <a:latin typeface="Calibri" panose="020F0502020204030204" pitchFamily="34" charset="0"/>
              <a:cs typeface="Calibri" panose="020F0502020204030204" pitchFamily="34" charset="0"/>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6318" y="2276872"/>
            <a:ext cx="5364490" cy="3696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NZ" smtClean="0"/>
              <a:t>GZ Science Resources 2014</a:t>
            </a:r>
            <a:endParaRPr lang="en-NZ"/>
          </a:p>
        </p:txBody>
      </p:sp>
      <p:sp>
        <p:nvSpPr>
          <p:cNvPr id="7" name="TextBox 6"/>
          <p:cNvSpPr txBox="1"/>
          <p:nvPr/>
        </p:nvSpPr>
        <p:spPr>
          <a:xfrm>
            <a:off x="179512" y="926539"/>
            <a:ext cx="864096"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10d</a:t>
            </a:r>
          </a:p>
        </p:txBody>
      </p:sp>
      <p:sp>
        <p:nvSpPr>
          <p:cNvPr id="8" name="TextBox 7"/>
          <p:cNvSpPr txBox="1"/>
          <p:nvPr/>
        </p:nvSpPr>
        <p:spPr>
          <a:xfrm>
            <a:off x="7860341" y="6364959"/>
            <a:ext cx="969912" cy="276999"/>
          </a:xfrm>
          <a:prstGeom prst="rect">
            <a:avLst/>
          </a:prstGeom>
          <a:solidFill>
            <a:schemeClr val="accent4">
              <a:lumMod val="60000"/>
              <a:lumOff val="40000"/>
            </a:schemeClr>
          </a:solidFill>
          <a:ln>
            <a:solidFill>
              <a:schemeClr val="tx1"/>
            </a:solidFill>
          </a:ln>
        </p:spPr>
        <p:txBody>
          <a:bodyPr wrap="square" rtlCol="0">
            <a:spAutoFit/>
          </a:bodyPr>
          <a:lstStyle/>
          <a:p>
            <a:r>
              <a:rPr lang="en-NZ" sz="1200" dirty="0" smtClean="0">
                <a:latin typeface="+mn-lt"/>
              </a:rPr>
              <a:t>extension</a:t>
            </a:r>
          </a:p>
        </p:txBody>
      </p:sp>
    </p:spTree>
    <p:extLst>
      <p:ext uri="{BB962C8B-B14F-4D97-AF65-F5344CB8AC3E}">
        <p14:creationId xmlns:p14="http://schemas.microsoft.com/office/powerpoint/2010/main" val="6283835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5" descr="zea-classif"/>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6932" b="1393"/>
          <a:stretch>
            <a:fillRect/>
          </a:stretch>
        </p:blipFill>
        <p:spPr bwMode="auto">
          <a:xfrm>
            <a:off x="457200" y="1066800"/>
            <a:ext cx="50419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Text Box 6"/>
          <p:cNvSpPr txBox="1">
            <a:spLocks noChangeArrowheads="1"/>
          </p:cNvSpPr>
          <p:nvPr/>
        </p:nvSpPr>
        <p:spPr bwMode="auto">
          <a:xfrm>
            <a:off x="3048000" y="2370832"/>
            <a:ext cx="685800" cy="241300"/>
          </a:xfrm>
          <a:prstGeom prst="rect">
            <a:avLst/>
          </a:prstGeom>
          <a:solidFill>
            <a:schemeClr val="bg1"/>
          </a:solidFill>
          <a:ln w="12700">
            <a:solidFill>
              <a:schemeClr val="tx1"/>
            </a:solidFill>
            <a:miter lim="800000"/>
            <a:headEnd/>
            <a:tailEnd/>
          </a:ln>
          <a:effec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NZ" sz="900" b="1" dirty="0"/>
              <a:t>PHYLUM</a:t>
            </a:r>
            <a:endParaRPr lang="en-GB" sz="900" b="1" dirty="0"/>
          </a:p>
        </p:txBody>
      </p:sp>
      <p:sp>
        <p:nvSpPr>
          <p:cNvPr id="11268" name="Text Box 7"/>
          <p:cNvSpPr txBox="1">
            <a:spLocks noChangeArrowheads="1"/>
          </p:cNvSpPr>
          <p:nvPr/>
        </p:nvSpPr>
        <p:spPr bwMode="auto">
          <a:xfrm>
            <a:off x="2819400" y="20574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NZ" sz="1000"/>
              <a:t>or</a:t>
            </a:r>
            <a:endParaRPr lang="en-GB" sz="1000"/>
          </a:p>
        </p:txBody>
      </p:sp>
      <p:sp>
        <p:nvSpPr>
          <p:cNvPr id="11269" name="Text Box 8"/>
          <p:cNvSpPr txBox="1">
            <a:spLocks noChangeArrowheads="1"/>
          </p:cNvSpPr>
          <p:nvPr/>
        </p:nvSpPr>
        <p:spPr bwMode="auto">
          <a:xfrm>
            <a:off x="5791200" y="1534954"/>
            <a:ext cx="2514600" cy="486287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NZ" sz="2000" dirty="0">
                <a:latin typeface="Calibri" panose="020F0502020204030204" pitchFamily="34" charset="0"/>
                <a:cs typeface="Calibri" panose="020F0502020204030204" pitchFamily="34" charset="0"/>
              </a:rPr>
              <a:t>Grouping of organisms is made by comparing </a:t>
            </a:r>
            <a:r>
              <a:rPr lang="en-NZ" sz="2000" dirty="0" smtClean="0">
                <a:latin typeface="Calibri" panose="020F0502020204030204" pitchFamily="34" charset="0"/>
                <a:cs typeface="Calibri" panose="020F0502020204030204" pitchFamily="34" charset="0"/>
              </a:rPr>
              <a:t>their fossil </a:t>
            </a:r>
            <a:r>
              <a:rPr lang="en-NZ" sz="2000" dirty="0">
                <a:latin typeface="Calibri" panose="020F0502020204030204" pitchFamily="34" charset="0"/>
                <a:cs typeface="Calibri" panose="020F0502020204030204" pitchFamily="34" charset="0"/>
              </a:rPr>
              <a:t>histories, body structures, DNA, behaviour etc. </a:t>
            </a:r>
          </a:p>
          <a:p>
            <a:pPr eaLnBrk="1" hangingPunct="1">
              <a:spcBef>
                <a:spcPct val="50000"/>
              </a:spcBef>
            </a:pPr>
            <a:r>
              <a:rPr lang="en-NZ" sz="2000" dirty="0">
                <a:latin typeface="Calibri" panose="020F0502020204030204" pitchFamily="34" charset="0"/>
                <a:cs typeface="Calibri" panose="020F0502020204030204" pitchFamily="34" charset="0"/>
              </a:rPr>
              <a:t>The lowest level in </a:t>
            </a:r>
            <a:r>
              <a:rPr lang="en-NZ" sz="2000" dirty="0" smtClean="0">
                <a:latin typeface="Calibri" panose="020F0502020204030204" pitchFamily="34" charset="0"/>
                <a:cs typeface="Calibri" panose="020F0502020204030204" pitchFamily="34" charset="0"/>
              </a:rPr>
              <a:t>the Classification </a:t>
            </a:r>
            <a:r>
              <a:rPr lang="en-NZ" sz="2000" dirty="0">
                <a:latin typeface="Calibri" panose="020F0502020204030204" pitchFamily="34" charset="0"/>
                <a:cs typeface="Calibri" panose="020F0502020204030204" pitchFamily="34" charset="0"/>
              </a:rPr>
              <a:t>is the species – A species is defined as all organisms that can breed together to produce viable (alive and able to reproduce) offspring</a:t>
            </a:r>
            <a:r>
              <a:rPr lang="en-NZ" sz="2000" dirty="0" smtClean="0">
                <a:latin typeface="Calibri" panose="020F0502020204030204" pitchFamily="34" charset="0"/>
                <a:cs typeface="Calibri" panose="020F0502020204030204" pitchFamily="34" charset="0"/>
              </a:rPr>
              <a:t>.</a:t>
            </a:r>
            <a:endParaRPr lang="en-NZ" sz="2000" dirty="0">
              <a:latin typeface="Calibri" panose="020F0502020204030204" pitchFamily="34" charset="0"/>
              <a:cs typeface="Calibri" panose="020F0502020204030204" pitchFamily="34" charset="0"/>
            </a:endParaRPr>
          </a:p>
        </p:txBody>
      </p:sp>
      <p:sp>
        <p:nvSpPr>
          <p:cNvPr id="11271" name="Text Box 10"/>
          <p:cNvSpPr txBox="1">
            <a:spLocks noChangeArrowheads="1"/>
          </p:cNvSpPr>
          <p:nvPr/>
        </p:nvSpPr>
        <p:spPr bwMode="auto">
          <a:xfrm>
            <a:off x="85344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NZ" sz="1000">
                <a:latin typeface="Blackadder ITC" panose="04020505051007020D02" pitchFamily="82" charset="0"/>
              </a:rPr>
              <a:t>Gaze</a:t>
            </a:r>
            <a:endParaRPr lang="en-US"/>
          </a:p>
        </p:txBody>
      </p:sp>
      <p:sp>
        <p:nvSpPr>
          <p:cNvPr id="11272" name="Text Box 11"/>
          <p:cNvSpPr txBox="1">
            <a:spLocks noChangeArrowheads="1"/>
          </p:cNvSpPr>
          <p:nvPr/>
        </p:nvSpPr>
        <p:spPr bwMode="auto">
          <a:xfrm>
            <a:off x="83058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NZ" sz="1000">
                <a:latin typeface="Blackadder ITC" panose="04020505051007020D02" pitchFamily="82" charset="0"/>
              </a:rPr>
              <a:t>SJ</a:t>
            </a:r>
            <a:endParaRPr lang="en-US"/>
          </a:p>
        </p:txBody>
      </p:sp>
      <p:sp>
        <p:nvSpPr>
          <p:cNvPr id="11273" name="Oval 12"/>
          <p:cNvSpPr>
            <a:spLocks noChangeArrowheads="1"/>
          </p:cNvSpPr>
          <p:nvPr/>
        </p:nvSpPr>
        <p:spPr bwMode="auto">
          <a:xfrm>
            <a:off x="8382000" y="6324600"/>
            <a:ext cx="533400" cy="228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NZ"/>
          </a:p>
        </p:txBody>
      </p:sp>
      <p:sp>
        <p:nvSpPr>
          <p:cNvPr id="10" name="TextBox 9"/>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Classification System</a:t>
            </a:r>
            <a:endParaRPr lang="en-NZ" sz="2000" b="1" dirty="0"/>
          </a:p>
        </p:txBody>
      </p:sp>
      <p:sp>
        <p:nvSpPr>
          <p:cNvPr id="11" name="Footer Placeholder 4"/>
          <p:cNvSpPr>
            <a:spLocks noGrp="1"/>
          </p:cNvSpPr>
          <p:nvPr>
            <p:ph type="ftr" sz="quarter" idx="11"/>
          </p:nvPr>
        </p:nvSpPr>
        <p:spPr>
          <a:xfrm>
            <a:off x="70475" y="6438900"/>
            <a:ext cx="3786691" cy="365125"/>
          </a:xfrm>
        </p:spPr>
        <p:txBody>
          <a:bodyPr/>
          <a:lstStyle/>
          <a:p>
            <a:r>
              <a:rPr lang="en-NZ" dirty="0" smtClean="0"/>
              <a:t>GZ Science Resources 2014</a:t>
            </a:r>
            <a:endParaRPr lang="en-NZ" dirty="0"/>
          </a:p>
        </p:txBody>
      </p:sp>
      <p:sp>
        <p:nvSpPr>
          <p:cNvPr id="12" name="TextBox 11"/>
          <p:cNvSpPr txBox="1"/>
          <p:nvPr/>
        </p:nvSpPr>
        <p:spPr>
          <a:xfrm>
            <a:off x="281355" y="322098"/>
            <a:ext cx="609600"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2e</a:t>
            </a:r>
          </a:p>
        </p:txBody>
      </p:sp>
      <p:sp>
        <p:nvSpPr>
          <p:cNvPr id="13" name="TextBox 12"/>
          <p:cNvSpPr txBox="1"/>
          <p:nvPr/>
        </p:nvSpPr>
        <p:spPr>
          <a:xfrm>
            <a:off x="4243891" y="6512421"/>
            <a:ext cx="969912" cy="276999"/>
          </a:xfrm>
          <a:prstGeom prst="rect">
            <a:avLst/>
          </a:prstGeom>
          <a:solidFill>
            <a:schemeClr val="accent4">
              <a:lumMod val="60000"/>
              <a:lumOff val="40000"/>
            </a:schemeClr>
          </a:solidFill>
          <a:ln>
            <a:solidFill>
              <a:schemeClr val="tx1"/>
            </a:solidFill>
          </a:ln>
        </p:spPr>
        <p:txBody>
          <a:bodyPr wrap="square" rtlCol="0">
            <a:spAutoFit/>
          </a:bodyPr>
          <a:lstStyle/>
          <a:p>
            <a:r>
              <a:rPr lang="en-NZ" sz="1200" dirty="0" smtClean="0">
                <a:latin typeface="+mn-lt"/>
              </a:rPr>
              <a:t>extension</a:t>
            </a:r>
          </a:p>
        </p:txBody>
      </p:sp>
    </p:spTree>
    <p:extLst>
      <p:ext uri="{BB962C8B-B14F-4D97-AF65-F5344CB8AC3E}">
        <p14:creationId xmlns:p14="http://schemas.microsoft.com/office/powerpoint/2010/main" val="31091173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7544" y="477083"/>
            <a:ext cx="8208912" cy="707886"/>
          </a:xfrm>
          <a:prstGeom prst="rect">
            <a:avLst/>
          </a:prstGeom>
          <a:solidFill>
            <a:schemeClr val="bg2"/>
          </a:solidFill>
          <a:ln>
            <a:solidFill>
              <a:schemeClr val="tx1"/>
            </a:solidFill>
          </a:ln>
        </p:spPr>
        <p:txBody>
          <a:bodyPr wrap="square" rtlCol="0">
            <a:spAutoFit/>
          </a:bodyPr>
          <a:lstStyle/>
          <a:p>
            <a:pPr algn="ctr"/>
            <a:r>
              <a:rPr lang="en-NZ" sz="2000" b="1" dirty="0" smtClean="0"/>
              <a:t>The </a:t>
            </a:r>
            <a:r>
              <a:rPr lang="en-NZ" sz="2000" b="1" dirty="0"/>
              <a:t>main groups that living things are classified into; Bacteria (</a:t>
            </a:r>
            <a:r>
              <a:rPr lang="en-NZ" sz="2000" b="1" dirty="0" err="1"/>
              <a:t>Monera</a:t>
            </a:r>
            <a:r>
              <a:rPr lang="en-NZ" sz="2000" b="1" dirty="0"/>
              <a:t>), </a:t>
            </a:r>
            <a:r>
              <a:rPr lang="en-NZ" sz="2000" b="1" dirty="0" err="1"/>
              <a:t>Protists</a:t>
            </a:r>
            <a:r>
              <a:rPr lang="en-NZ" sz="2000" b="1" dirty="0"/>
              <a:t>, Animals, Plants, Fungi</a:t>
            </a:r>
          </a:p>
        </p:txBody>
      </p:sp>
      <p:sp>
        <p:nvSpPr>
          <p:cNvPr id="6" name="Rectangle 5"/>
          <p:cNvSpPr/>
          <p:nvPr/>
        </p:nvSpPr>
        <p:spPr>
          <a:xfrm>
            <a:off x="251520" y="1412776"/>
            <a:ext cx="3528392" cy="4708981"/>
          </a:xfrm>
          <a:prstGeom prst="rect">
            <a:avLst/>
          </a:prstGeom>
        </p:spPr>
        <p:txBody>
          <a:bodyPr wrap="square">
            <a:spAutoFit/>
          </a:bodyPr>
          <a:lstStyle/>
          <a:p>
            <a:r>
              <a:rPr lang="en-NZ" sz="2000" dirty="0">
                <a:latin typeface="Calibri" panose="020F0502020204030204" pitchFamily="34" charset="0"/>
                <a:cs typeface="Calibri" panose="020F0502020204030204" pitchFamily="34" charset="0"/>
              </a:rPr>
              <a:t>Recent advancements in Science have lead biologists to develop a new classification system, grouping organisms into </a:t>
            </a:r>
            <a:r>
              <a:rPr lang="en-NZ" sz="2000" b="1" dirty="0">
                <a:latin typeface="Calibri" panose="020F0502020204030204" pitchFamily="34" charset="0"/>
                <a:cs typeface="Calibri" panose="020F0502020204030204" pitchFamily="34" charset="0"/>
              </a:rPr>
              <a:t>domains</a:t>
            </a:r>
            <a:r>
              <a:rPr lang="en-NZ" sz="2000" dirty="0">
                <a:latin typeface="Calibri" panose="020F0502020204030204" pitchFamily="34" charset="0"/>
                <a:cs typeface="Calibri" panose="020F0502020204030204" pitchFamily="34" charset="0"/>
              </a:rPr>
              <a:t>.</a:t>
            </a:r>
          </a:p>
          <a:p>
            <a:r>
              <a:rPr lang="en-NZ" sz="2000" dirty="0">
                <a:latin typeface="Calibri" panose="020F0502020204030204" pitchFamily="34" charset="0"/>
                <a:cs typeface="Calibri" panose="020F0502020204030204" pitchFamily="34" charset="0"/>
              </a:rPr>
              <a:t>The </a:t>
            </a:r>
            <a:r>
              <a:rPr lang="en-NZ" sz="2000" b="1" dirty="0">
                <a:latin typeface="Calibri" panose="020F0502020204030204" pitchFamily="34" charset="0"/>
                <a:cs typeface="Calibri" panose="020F0502020204030204" pitchFamily="34" charset="0"/>
              </a:rPr>
              <a:t>Prokaryotes</a:t>
            </a:r>
            <a:r>
              <a:rPr lang="en-NZ" sz="2000" dirty="0">
                <a:latin typeface="Calibri" panose="020F0502020204030204" pitchFamily="34" charset="0"/>
                <a:cs typeface="Calibri" panose="020F0502020204030204" pitchFamily="34" charset="0"/>
              </a:rPr>
              <a:t> are divided into Bacteria and the more ‘primitive’ </a:t>
            </a:r>
            <a:r>
              <a:rPr lang="en-NZ" sz="2000" dirty="0" err="1">
                <a:latin typeface="Calibri" panose="020F0502020204030204" pitchFamily="34" charset="0"/>
                <a:cs typeface="Calibri" panose="020F0502020204030204" pitchFamily="34" charset="0"/>
              </a:rPr>
              <a:t>Archaea</a:t>
            </a:r>
            <a:r>
              <a:rPr lang="en-NZ" sz="2000" dirty="0">
                <a:latin typeface="Calibri" panose="020F0502020204030204" pitchFamily="34" charset="0"/>
                <a:cs typeface="Calibri" panose="020F0502020204030204" pitchFamily="34" charset="0"/>
              </a:rPr>
              <a:t>. These were once combined as the </a:t>
            </a:r>
            <a:r>
              <a:rPr lang="en-NZ" sz="2000" dirty="0" err="1">
                <a:latin typeface="Calibri" panose="020F0502020204030204" pitchFamily="34" charset="0"/>
                <a:cs typeface="Calibri" panose="020F0502020204030204" pitchFamily="34" charset="0"/>
              </a:rPr>
              <a:t>Monera</a:t>
            </a:r>
            <a:r>
              <a:rPr lang="en-NZ" sz="2000" dirty="0">
                <a:latin typeface="Calibri" panose="020F0502020204030204" pitchFamily="34" charset="0"/>
                <a:cs typeface="Calibri" panose="020F0502020204030204" pitchFamily="34" charset="0"/>
              </a:rPr>
              <a:t> kingdom. </a:t>
            </a:r>
          </a:p>
          <a:p>
            <a:r>
              <a:rPr lang="en-NZ" sz="2000" dirty="0">
                <a:latin typeface="Calibri" panose="020F0502020204030204" pitchFamily="34" charset="0"/>
                <a:cs typeface="Calibri" panose="020F0502020204030204" pitchFamily="34" charset="0"/>
              </a:rPr>
              <a:t>The </a:t>
            </a:r>
            <a:r>
              <a:rPr lang="en-NZ" sz="2000" b="1" dirty="0">
                <a:latin typeface="Calibri" panose="020F0502020204030204" pitchFamily="34" charset="0"/>
                <a:cs typeface="Calibri" panose="020F0502020204030204" pitchFamily="34" charset="0"/>
              </a:rPr>
              <a:t>Eukaryotes </a:t>
            </a:r>
            <a:r>
              <a:rPr lang="en-NZ" sz="2000" dirty="0">
                <a:latin typeface="Calibri" panose="020F0502020204030204" pitchFamily="34" charset="0"/>
                <a:cs typeface="Calibri" panose="020F0502020204030204" pitchFamily="34" charset="0"/>
              </a:rPr>
              <a:t>share similar cell structure with organelles and a nucleus. These were once divided into the Fungi, </a:t>
            </a:r>
            <a:r>
              <a:rPr lang="en-NZ" sz="2000" dirty="0" err="1">
                <a:latin typeface="Calibri" panose="020F0502020204030204" pitchFamily="34" charset="0"/>
                <a:cs typeface="Calibri" panose="020F0502020204030204" pitchFamily="34" charset="0"/>
              </a:rPr>
              <a:t>Protist</a:t>
            </a:r>
            <a:r>
              <a:rPr lang="en-NZ" sz="2000" dirty="0">
                <a:latin typeface="Calibri" panose="020F0502020204030204" pitchFamily="34" charset="0"/>
                <a:cs typeface="Calibri" panose="020F0502020204030204" pitchFamily="34" charset="0"/>
              </a:rPr>
              <a:t>, Plant and Animal kingdoms</a:t>
            </a:r>
          </a:p>
        </p:txBody>
      </p:sp>
      <p:pic>
        <p:nvPicPr>
          <p:cNvPr id="7" name="Picture 5" descr="domains_s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944" y="1844824"/>
            <a:ext cx="4488160" cy="448816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Footer Placeholder 4"/>
          <p:cNvSpPr>
            <a:spLocks noGrp="1"/>
          </p:cNvSpPr>
          <p:nvPr>
            <p:ph type="ftr" sz="quarter" idx="11"/>
          </p:nvPr>
        </p:nvSpPr>
        <p:spPr/>
        <p:txBody>
          <a:bodyPr/>
          <a:lstStyle/>
          <a:p>
            <a:r>
              <a:rPr lang="en-NZ" dirty="0" smtClean="0"/>
              <a:t>GZ Science Resources 2014</a:t>
            </a:r>
            <a:endParaRPr lang="en-NZ" dirty="0"/>
          </a:p>
        </p:txBody>
      </p:sp>
      <p:sp>
        <p:nvSpPr>
          <p:cNvPr id="8" name="TextBox 7"/>
          <p:cNvSpPr txBox="1"/>
          <p:nvPr/>
        </p:nvSpPr>
        <p:spPr>
          <a:xfrm>
            <a:off x="251520" y="892581"/>
            <a:ext cx="609600"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2f</a:t>
            </a:r>
          </a:p>
        </p:txBody>
      </p:sp>
      <p:sp>
        <p:nvSpPr>
          <p:cNvPr id="9" name="TextBox 8"/>
          <p:cNvSpPr txBox="1"/>
          <p:nvPr/>
        </p:nvSpPr>
        <p:spPr>
          <a:xfrm>
            <a:off x="2267744" y="6294226"/>
            <a:ext cx="969912" cy="276999"/>
          </a:xfrm>
          <a:prstGeom prst="rect">
            <a:avLst/>
          </a:prstGeom>
          <a:solidFill>
            <a:schemeClr val="accent4">
              <a:lumMod val="60000"/>
              <a:lumOff val="40000"/>
            </a:schemeClr>
          </a:solidFill>
          <a:ln>
            <a:solidFill>
              <a:schemeClr val="tx1"/>
            </a:solidFill>
          </a:ln>
        </p:spPr>
        <p:txBody>
          <a:bodyPr wrap="square" rtlCol="0">
            <a:spAutoFit/>
          </a:bodyPr>
          <a:lstStyle/>
          <a:p>
            <a:r>
              <a:rPr lang="en-NZ" sz="1200" dirty="0" smtClean="0">
                <a:latin typeface="+mn-lt"/>
              </a:rPr>
              <a:t>extension</a:t>
            </a:r>
          </a:p>
        </p:txBody>
      </p:sp>
    </p:spTree>
    <p:extLst>
      <p:ext uri="{BB962C8B-B14F-4D97-AF65-F5344CB8AC3E}">
        <p14:creationId xmlns:p14="http://schemas.microsoft.com/office/powerpoint/2010/main" val="6437510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All </a:t>
            </a:r>
            <a:r>
              <a:rPr lang="en-NZ" sz="2000" b="1" dirty="0"/>
              <a:t>living organisms are made up of cells.</a:t>
            </a:r>
          </a:p>
        </p:txBody>
      </p:sp>
      <p:sp>
        <p:nvSpPr>
          <p:cNvPr id="5" name="Rectangle 4"/>
          <p:cNvSpPr/>
          <p:nvPr/>
        </p:nvSpPr>
        <p:spPr>
          <a:xfrm>
            <a:off x="508782" y="1477148"/>
            <a:ext cx="3816424" cy="4401205"/>
          </a:xfrm>
          <a:prstGeom prst="rect">
            <a:avLst/>
          </a:prstGeom>
        </p:spPr>
        <p:txBody>
          <a:bodyPr wrap="square">
            <a:spAutoFit/>
          </a:bodyPr>
          <a:lstStyle/>
          <a:p>
            <a:r>
              <a:rPr lang="en-NZ" sz="2000" dirty="0">
                <a:latin typeface="Calibri" panose="020F0502020204030204" pitchFamily="34" charset="0"/>
                <a:cs typeface="Calibri" panose="020F0502020204030204" pitchFamily="34" charset="0"/>
              </a:rPr>
              <a:t>All living organisms are made up of cells, the smallest structural and functional unit.</a:t>
            </a:r>
          </a:p>
          <a:p>
            <a:r>
              <a:rPr lang="en-NZ" sz="2000" dirty="0">
                <a:latin typeface="Calibri" panose="020F0502020204030204" pitchFamily="34" charset="0"/>
                <a:cs typeface="Calibri" panose="020F0502020204030204" pitchFamily="34" charset="0"/>
              </a:rPr>
              <a:t>Organisms can be </a:t>
            </a:r>
            <a:r>
              <a:rPr lang="en-NZ" sz="2000" b="1" dirty="0">
                <a:latin typeface="Calibri" panose="020F0502020204030204" pitchFamily="34" charset="0"/>
                <a:cs typeface="Calibri" panose="020F0502020204030204" pitchFamily="34" charset="0"/>
              </a:rPr>
              <a:t>Unicellular </a:t>
            </a:r>
            <a:r>
              <a:rPr lang="en-NZ" sz="2000" dirty="0">
                <a:latin typeface="Calibri" panose="020F0502020204030204" pitchFamily="34" charset="0"/>
                <a:cs typeface="Calibri" panose="020F0502020204030204" pitchFamily="34" charset="0"/>
              </a:rPr>
              <a:t>– consist of one independent cell, or be </a:t>
            </a:r>
            <a:r>
              <a:rPr lang="en-NZ" sz="2000" b="1" dirty="0">
                <a:latin typeface="Calibri" panose="020F0502020204030204" pitchFamily="34" charset="0"/>
                <a:cs typeface="Calibri" panose="020F0502020204030204" pitchFamily="34" charset="0"/>
              </a:rPr>
              <a:t>multicellular </a:t>
            </a:r>
            <a:r>
              <a:rPr lang="en-NZ" sz="2000" dirty="0">
                <a:latin typeface="Calibri" panose="020F0502020204030204" pitchFamily="34" charset="0"/>
                <a:cs typeface="Calibri" panose="020F0502020204030204" pitchFamily="34" charset="0"/>
              </a:rPr>
              <a:t>– organised networks of cells with differentiated function and structure; humans have 100 trillion cells</a:t>
            </a:r>
            <a:r>
              <a:rPr lang="en-NZ" sz="2000" dirty="0" smtClean="0">
                <a:latin typeface="Calibri" panose="020F0502020204030204" pitchFamily="34" charset="0"/>
                <a:cs typeface="Calibri" panose="020F0502020204030204" pitchFamily="34" charset="0"/>
              </a:rPr>
              <a:t>.</a:t>
            </a:r>
          </a:p>
          <a:p>
            <a:endParaRPr lang="en-NZ" sz="2000" dirty="0">
              <a:latin typeface="Calibri" panose="020F0502020204030204" pitchFamily="34" charset="0"/>
              <a:cs typeface="Calibri" panose="020F0502020204030204" pitchFamily="34" charset="0"/>
            </a:endParaRPr>
          </a:p>
          <a:p>
            <a:r>
              <a:rPr lang="en-NZ" sz="2000" dirty="0">
                <a:latin typeface="Calibri" panose="020F0502020204030204" pitchFamily="34" charset="0"/>
                <a:cs typeface="Calibri" panose="020F0502020204030204" pitchFamily="34" charset="0"/>
              </a:rPr>
              <a:t>Organisms are divided into two groups by their cell type; </a:t>
            </a:r>
            <a:r>
              <a:rPr lang="en-NZ" sz="2000" b="1" dirty="0">
                <a:latin typeface="Calibri" panose="020F0502020204030204" pitchFamily="34" charset="0"/>
                <a:cs typeface="Calibri" panose="020F0502020204030204" pitchFamily="34" charset="0"/>
              </a:rPr>
              <a:t>Prokaryotes </a:t>
            </a:r>
            <a:r>
              <a:rPr lang="en-NZ" sz="2000" dirty="0">
                <a:latin typeface="Calibri" panose="020F0502020204030204" pitchFamily="34" charset="0"/>
                <a:cs typeface="Calibri" panose="020F0502020204030204" pitchFamily="34" charset="0"/>
              </a:rPr>
              <a:t>and </a:t>
            </a:r>
            <a:r>
              <a:rPr lang="en-NZ" sz="2000" b="1" dirty="0">
                <a:latin typeface="Calibri" panose="020F0502020204030204" pitchFamily="34" charset="0"/>
                <a:cs typeface="Calibri" panose="020F0502020204030204" pitchFamily="34" charset="0"/>
              </a:rPr>
              <a:t>Eukaryotes</a:t>
            </a:r>
            <a:r>
              <a:rPr lang="en-NZ" sz="2000" dirty="0">
                <a:latin typeface="Calibri" panose="020F0502020204030204" pitchFamily="34" charset="0"/>
                <a:cs typeface="Calibri" panose="020F0502020204030204" pitchFamily="34" charset="0"/>
              </a:rPr>
              <a:t>.</a:t>
            </a:r>
          </a:p>
        </p:txBody>
      </p:sp>
      <p:sp>
        <p:nvSpPr>
          <p:cNvPr id="3" name="Footer Placeholder 2"/>
          <p:cNvSpPr>
            <a:spLocks noGrp="1"/>
          </p:cNvSpPr>
          <p:nvPr>
            <p:ph type="ftr" sz="quarter" idx="11"/>
          </p:nvPr>
        </p:nvSpPr>
        <p:spPr/>
        <p:txBody>
          <a:bodyPr/>
          <a:lstStyle/>
          <a:p>
            <a:r>
              <a:rPr lang="en-NZ" smtClean="0"/>
              <a:t>GZ Science Resources 2014</a:t>
            </a:r>
            <a:endParaRPr lang="en-NZ"/>
          </a:p>
        </p:txBody>
      </p:sp>
      <p:sp>
        <p:nvSpPr>
          <p:cNvPr id="7" name="TextBox 6"/>
          <p:cNvSpPr txBox="1"/>
          <p:nvPr/>
        </p:nvSpPr>
        <p:spPr>
          <a:xfrm>
            <a:off x="203982" y="384750"/>
            <a:ext cx="609600"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3a</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195420" y="2332870"/>
            <a:ext cx="5512583" cy="3175248"/>
          </a:xfrm>
          <a:prstGeom prst="rect">
            <a:avLst/>
          </a:prstGeom>
        </p:spPr>
      </p:pic>
    </p:spTree>
    <p:extLst>
      <p:ext uri="{BB962C8B-B14F-4D97-AF65-F5344CB8AC3E}">
        <p14:creationId xmlns:p14="http://schemas.microsoft.com/office/powerpoint/2010/main" val="18181451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All </a:t>
            </a:r>
            <a:r>
              <a:rPr lang="en-NZ" sz="2000" b="1" dirty="0"/>
              <a:t>living organisms are made up of cells.</a:t>
            </a:r>
          </a:p>
        </p:txBody>
      </p:sp>
      <p:graphicFrame>
        <p:nvGraphicFramePr>
          <p:cNvPr id="5" name="Group 44"/>
          <p:cNvGraphicFramePr>
            <a:graphicFrameLocks noGrp="1"/>
          </p:cNvGraphicFramePr>
          <p:nvPr>
            <p:extLst>
              <p:ext uri="{D42A27DB-BD31-4B8C-83A1-F6EECF244321}">
                <p14:modId xmlns:p14="http://schemas.microsoft.com/office/powerpoint/2010/main" val="2877858444"/>
              </p:ext>
            </p:extLst>
          </p:nvPr>
        </p:nvGraphicFramePr>
        <p:xfrm>
          <a:off x="609600" y="990600"/>
          <a:ext cx="8153400" cy="5638800"/>
        </p:xfrm>
        <a:graphic>
          <a:graphicData uri="http://schemas.openxmlformats.org/drawingml/2006/table">
            <a:tbl>
              <a:tblPr/>
              <a:tblGrid>
                <a:gridCol w="3289300"/>
                <a:gridCol w="4864100"/>
              </a:tblGrid>
              <a:tr h="5508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NZ" sz="2800" b="0" i="0" u="none" strike="noStrike" cap="none" normalizeH="0" baseline="0" dirty="0" smtClean="0">
                          <a:ln>
                            <a:noFill/>
                          </a:ln>
                          <a:solidFill>
                            <a:schemeClr val="tx1"/>
                          </a:solidFill>
                          <a:effectLst/>
                          <a:latin typeface="+mn-lt"/>
                          <a:cs typeface="Arial" charset="0"/>
                        </a:rPr>
                        <a:t>Unicellular</a:t>
                      </a:r>
                      <a:endParaRPr kumimoji="0" lang="en-GB" sz="2800" b="0" i="0" u="none" strike="noStrike" cap="none" normalizeH="0" baseline="0" dirty="0" smtClean="0">
                        <a:ln>
                          <a:noFill/>
                        </a:ln>
                        <a:solidFill>
                          <a:schemeClr val="tx1"/>
                        </a:solidFill>
                        <a:effectLst/>
                        <a:latin typeface="+mn-lt"/>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NZ" sz="2800" b="0" i="0" u="none" strike="noStrike" cap="none" normalizeH="0" baseline="0" dirty="0" smtClean="0">
                          <a:ln>
                            <a:noFill/>
                          </a:ln>
                          <a:solidFill>
                            <a:schemeClr val="tx1"/>
                          </a:solidFill>
                          <a:effectLst/>
                          <a:latin typeface="+mn-lt"/>
                          <a:cs typeface="Arial" charset="0"/>
                        </a:rPr>
                        <a:t>Multicellular</a:t>
                      </a:r>
                      <a:endParaRPr kumimoji="0" lang="en-GB" sz="2800" b="0" i="0" u="none" strike="noStrike" cap="none" normalizeH="0" baseline="0" dirty="0" smtClean="0">
                        <a:ln>
                          <a:noFill/>
                        </a:ln>
                        <a:solidFill>
                          <a:schemeClr val="tx1"/>
                        </a:solidFill>
                        <a:effectLst/>
                        <a:latin typeface="+mn-lt"/>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r>
              <a:tr h="508793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NZ" sz="18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&gt;fully functioning (MRS C GREN) independent cell unit</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NZ" sz="18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&gt;can be grouped into colonies (</a:t>
                      </a:r>
                      <a:r>
                        <a:rPr kumimoji="0" lang="en-NZ" sz="1800" b="0" i="0" u="none" strike="noStrike" cap="none" normalizeH="0" baseline="0" dirty="0" err="1" smtClean="0">
                          <a:ln>
                            <a:noFill/>
                          </a:ln>
                          <a:solidFill>
                            <a:schemeClr val="tx1"/>
                          </a:solidFill>
                          <a:effectLst/>
                          <a:latin typeface="Calibri" panose="020F0502020204030204" pitchFamily="34" charset="0"/>
                          <a:cs typeface="Calibri" panose="020F0502020204030204" pitchFamily="34" charset="0"/>
                        </a:rPr>
                        <a:t>eg</a:t>
                      </a:r>
                      <a:r>
                        <a:rPr kumimoji="0" lang="en-NZ" sz="18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 algae) but are still able to separate and survive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NZ" sz="18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&gt;most kingdoms have examples of unicellular organism</a:t>
                      </a:r>
                      <a:endParaRPr kumimoji="0" lang="en-GB" sz="18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NZ" sz="18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&gt;cells within an organism are specialised to perform a life function (or part of one)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NZ" sz="18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&gt;single cells cannot live independently</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NZ" sz="18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&gt;all cells co-ordinate into one organism to collectively perform all the functions of life.</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NZ" sz="18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&gt;generally Plant and Animal kingdoms are multicellular</a:t>
                      </a:r>
                      <a:endParaRPr kumimoji="0" lang="en-GB" sz="18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pic>
        <p:nvPicPr>
          <p:cNvPr id="6" name="Picture 27" descr="paramecium"/>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000" t="8333" b="10001"/>
          <a:stretch>
            <a:fillRect/>
          </a:stretch>
        </p:blipFill>
        <p:spPr bwMode="auto">
          <a:xfrm>
            <a:off x="533400" y="4191000"/>
            <a:ext cx="3581400" cy="230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28"/>
          <p:cNvSpPr txBox="1">
            <a:spLocks noChangeArrowheads="1"/>
          </p:cNvSpPr>
          <p:nvPr/>
        </p:nvSpPr>
        <p:spPr bwMode="auto">
          <a:xfrm>
            <a:off x="762000" y="3962400"/>
            <a:ext cx="3276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NZ" b="1" dirty="0">
                <a:latin typeface="+mn-lt"/>
              </a:rPr>
              <a:t>Paramecium - </a:t>
            </a:r>
            <a:r>
              <a:rPr lang="en-NZ" b="1" dirty="0" err="1">
                <a:latin typeface="+mn-lt"/>
              </a:rPr>
              <a:t>Protist</a:t>
            </a:r>
            <a:endParaRPr lang="en-GB" b="1" dirty="0">
              <a:latin typeface="+mn-lt"/>
            </a:endParaRPr>
          </a:p>
        </p:txBody>
      </p:sp>
      <p:pic>
        <p:nvPicPr>
          <p:cNvPr id="8" name="Picture 30" descr="HumanBod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4038600"/>
            <a:ext cx="4114800" cy="251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34"/>
          <p:cNvSpPr txBox="1">
            <a:spLocks noChangeArrowheads="1"/>
          </p:cNvSpPr>
          <p:nvPr/>
        </p:nvSpPr>
        <p:spPr bwMode="auto">
          <a:xfrm>
            <a:off x="5181600" y="3657600"/>
            <a:ext cx="3276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NZ" b="1" dirty="0">
                <a:latin typeface="+mn-lt"/>
              </a:rPr>
              <a:t>Human - Animal</a:t>
            </a:r>
            <a:endParaRPr lang="en-GB" b="1" dirty="0">
              <a:latin typeface="+mn-lt"/>
            </a:endParaRPr>
          </a:p>
        </p:txBody>
      </p:sp>
      <p:sp>
        <p:nvSpPr>
          <p:cNvPr id="10" name="TextBox 9"/>
          <p:cNvSpPr txBox="1"/>
          <p:nvPr/>
        </p:nvSpPr>
        <p:spPr>
          <a:xfrm>
            <a:off x="203982" y="384750"/>
            <a:ext cx="609600"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3a</a:t>
            </a:r>
          </a:p>
        </p:txBody>
      </p:sp>
    </p:spTree>
    <p:extLst>
      <p:ext uri="{BB962C8B-B14F-4D97-AF65-F5344CB8AC3E}">
        <p14:creationId xmlns:p14="http://schemas.microsoft.com/office/powerpoint/2010/main" val="19033926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All </a:t>
            </a:r>
            <a:r>
              <a:rPr lang="en-NZ" sz="2000" b="1" dirty="0"/>
              <a:t>living organisms are made up of cells.</a:t>
            </a:r>
          </a:p>
        </p:txBody>
      </p:sp>
      <p:graphicFrame>
        <p:nvGraphicFramePr>
          <p:cNvPr id="5" name="Group 51"/>
          <p:cNvGraphicFramePr>
            <a:graphicFrameLocks noGrp="1"/>
          </p:cNvGraphicFramePr>
          <p:nvPr>
            <p:extLst>
              <p:ext uri="{D42A27DB-BD31-4B8C-83A1-F6EECF244321}">
                <p14:modId xmlns:p14="http://schemas.microsoft.com/office/powerpoint/2010/main" val="2099923911"/>
              </p:ext>
            </p:extLst>
          </p:nvPr>
        </p:nvGraphicFramePr>
        <p:xfrm>
          <a:off x="609600" y="1143000"/>
          <a:ext cx="8153400" cy="4343400"/>
        </p:xfrm>
        <a:graphic>
          <a:graphicData uri="http://schemas.openxmlformats.org/drawingml/2006/table">
            <a:tbl>
              <a:tblPr/>
              <a:tblGrid>
                <a:gridCol w="2162200"/>
                <a:gridCol w="2486000"/>
                <a:gridCol w="1466850"/>
                <a:gridCol w="2038350"/>
              </a:tblGrid>
              <a:tr h="5476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NZ" sz="2400" b="1" i="0" u="none" strike="noStrike" cap="none" normalizeH="0" baseline="0" dirty="0" smtClean="0">
                          <a:ln>
                            <a:noFill/>
                          </a:ln>
                          <a:solidFill>
                            <a:schemeClr val="tx1"/>
                          </a:solidFill>
                          <a:effectLst/>
                          <a:latin typeface="+mn-lt"/>
                          <a:cs typeface="Arial" charset="0"/>
                        </a:rPr>
                        <a:t>Animal</a:t>
                      </a:r>
                      <a:endParaRPr kumimoji="0" lang="en-GB" sz="2400" b="1" i="0" u="none" strike="noStrike" cap="none" normalizeH="0" baseline="0" dirty="0" smtClean="0">
                        <a:ln>
                          <a:noFill/>
                        </a:ln>
                        <a:solidFill>
                          <a:schemeClr val="tx1"/>
                        </a:solidFill>
                        <a:effectLst/>
                        <a:latin typeface="+mn-lt"/>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NZ" sz="2400" b="1" i="0" u="none" strike="noStrike" cap="none" normalizeH="0" baseline="0" dirty="0" smtClean="0">
                          <a:ln>
                            <a:noFill/>
                          </a:ln>
                          <a:solidFill>
                            <a:schemeClr val="tx1"/>
                          </a:solidFill>
                          <a:effectLst/>
                          <a:latin typeface="+mn-lt"/>
                          <a:cs typeface="Arial" charset="0"/>
                        </a:rPr>
                        <a:t>Plant</a:t>
                      </a:r>
                      <a:endParaRPr kumimoji="0" lang="en-GB" sz="2400" b="1" i="0" u="none" strike="noStrike" cap="none" normalizeH="0" baseline="0" dirty="0" smtClean="0">
                        <a:ln>
                          <a:noFill/>
                        </a:ln>
                        <a:solidFill>
                          <a:schemeClr val="tx1"/>
                        </a:solidFill>
                        <a:effectLst/>
                        <a:latin typeface="+mn-lt"/>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NZ" sz="2400" b="1" i="0" u="none" strike="noStrike" cap="none" normalizeH="0" baseline="0" dirty="0" smtClean="0">
                          <a:ln>
                            <a:noFill/>
                          </a:ln>
                          <a:solidFill>
                            <a:schemeClr val="tx1"/>
                          </a:solidFill>
                          <a:effectLst/>
                          <a:latin typeface="+mn-lt"/>
                          <a:cs typeface="Arial" charset="0"/>
                        </a:rPr>
                        <a:t>Bacteria</a:t>
                      </a:r>
                      <a:endParaRPr kumimoji="0" lang="en-GB" sz="2400" b="1" i="0" u="none" strike="noStrike" cap="none" normalizeH="0" baseline="0" dirty="0" smtClean="0">
                        <a:ln>
                          <a:noFill/>
                        </a:ln>
                        <a:solidFill>
                          <a:schemeClr val="tx1"/>
                        </a:solidFill>
                        <a:effectLst/>
                        <a:latin typeface="+mn-lt"/>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NZ" sz="2400" b="1" i="0" u="none" strike="noStrike" cap="none" normalizeH="0" baseline="0" dirty="0" smtClean="0">
                          <a:ln>
                            <a:noFill/>
                          </a:ln>
                          <a:solidFill>
                            <a:schemeClr val="tx1"/>
                          </a:solidFill>
                          <a:effectLst/>
                          <a:latin typeface="+mn-lt"/>
                          <a:cs typeface="Arial" charset="0"/>
                        </a:rPr>
                        <a:t>Virus</a:t>
                      </a:r>
                      <a:endParaRPr kumimoji="0" lang="en-GB" sz="2400" b="1" i="0" u="none" strike="noStrike" cap="none" normalizeH="0" baseline="0" dirty="0" smtClean="0">
                        <a:ln>
                          <a:noFill/>
                        </a:ln>
                        <a:solidFill>
                          <a:schemeClr val="tx1"/>
                        </a:solidFill>
                        <a:effectLst/>
                        <a:latin typeface="+mn-lt"/>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4">
                        <a:lumMod val="20000"/>
                        <a:lumOff val="80000"/>
                      </a:schemeClr>
                    </a:solidFill>
                  </a:tcPr>
                </a:tc>
              </a:tr>
              <a:tr h="379571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enclosed by a plasma membrane and containing a membrane-bound nucleus and organelles.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NZ" sz="18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&gt;small vacuoles, </a:t>
                      </a:r>
                      <a:r>
                        <a:rPr kumimoji="0" lang="en-NZ" sz="1800" b="1"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no</a:t>
                      </a:r>
                      <a:r>
                        <a:rPr kumimoji="0" lang="en-NZ" sz="18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 chloroplasts, </a:t>
                      </a:r>
                      <a:r>
                        <a:rPr kumimoji="0" lang="en-NZ" sz="1800" b="1"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no</a:t>
                      </a:r>
                      <a:r>
                        <a:rPr kumimoji="0" lang="en-NZ" sz="18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 cell wall.</a:t>
                      </a:r>
                      <a:endParaRPr kumimoji="0" lang="en-GB" sz="18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similar to the animal cell, </a:t>
                      </a:r>
                      <a:r>
                        <a:rPr kumimoji="0" lang="en-GB" sz="1800" b="0" i="0" u="sng"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but</a:t>
                      </a:r>
                      <a:r>
                        <a:rPr kumimoji="0" lang="en-GB" sz="18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                                           &gt;</a:t>
                      </a:r>
                      <a:r>
                        <a:rPr kumimoji="0" lang="en-GB" sz="1800" b="1"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does not</a:t>
                      </a:r>
                      <a:r>
                        <a:rPr kumimoji="0" lang="en-GB" sz="18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 have centrioles, lysosomes, cilia, or flagella.</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&gt;It </a:t>
                      </a:r>
                      <a:r>
                        <a:rPr kumimoji="0" lang="en-GB" sz="1800" b="1"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does</a:t>
                      </a:r>
                      <a:r>
                        <a:rPr kumimoji="0" lang="en-GB" sz="18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 have a rigid cell wall, central vacuole, and chloroplasts.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NZ" sz="18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Does not have nucleus or organelles (except ribosomes).</a:t>
                      </a:r>
                      <a:endParaRPr kumimoji="0" lang="en-GB" sz="18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NZ" sz="18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Not considered living or consisting of cells but contains genetic material (RNA/DNA) similar to all other living things.</a:t>
                      </a:r>
                      <a:endParaRPr kumimoji="0" lang="en-GB" sz="18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pic>
        <p:nvPicPr>
          <p:cNvPr id="6" name="Picture 41" descr="prod1900_dt"/>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7544" y="4384409"/>
            <a:ext cx="2162175"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3" descr="prod1901_dt"/>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27784" y="4322497"/>
            <a:ext cx="2286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5" descr="bacteria_cell"/>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3572"/>
          <a:stretch>
            <a:fillRect/>
          </a:stretch>
        </p:blipFill>
        <p:spPr bwMode="auto">
          <a:xfrm>
            <a:off x="5181600" y="4572000"/>
            <a:ext cx="1658938"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7" descr="diagram_virus"/>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b="7011"/>
          <a:stretch>
            <a:fillRect/>
          </a:stretch>
        </p:blipFill>
        <p:spPr bwMode="auto">
          <a:xfrm>
            <a:off x="6685643" y="4563797"/>
            <a:ext cx="18288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52"/>
          <p:cNvSpPr txBox="1">
            <a:spLocks noChangeArrowheads="1"/>
          </p:cNvSpPr>
          <p:nvPr/>
        </p:nvSpPr>
        <p:spPr bwMode="auto">
          <a:xfrm>
            <a:off x="8382000" y="64008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NZ" sz="1000">
                <a:latin typeface="Blackadder ITC" pitchFamily="82" charset="0"/>
              </a:rPr>
              <a:t>Gaze</a:t>
            </a:r>
            <a:endParaRPr lang="en-US"/>
          </a:p>
        </p:txBody>
      </p:sp>
      <p:sp>
        <p:nvSpPr>
          <p:cNvPr id="11" name="Text Box 53"/>
          <p:cNvSpPr txBox="1">
            <a:spLocks noChangeArrowheads="1"/>
          </p:cNvSpPr>
          <p:nvPr/>
        </p:nvSpPr>
        <p:spPr bwMode="auto">
          <a:xfrm>
            <a:off x="8153400" y="64008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NZ" sz="1000">
                <a:latin typeface="Blackadder ITC" pitchFamily="82" charset="0"/>
              </a:rPr>
              <a:t>SJ</a:t>
            </a:r>
            <a:endParaRPr lang="en-US"/>
          </a:p>
        </p:txBody>
      </p:sp>
      <p:sp>
        <p:nvSpPr>
          <p:cNvPr id="12" name="Oval 54"/>
          <p:cNvSpPr>
            <a:spLocks noChangeArrowheads="1"/>
          </p:cNvSpPr>
          <p:nvPr/>
        </p:nvSpPr>
        <p:spPr bwMode="auto">
          <a:xfrm>
            <a:off x="8229600" y="6400800"/>
            <a:ext cx="533400" cy="228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3" name="Footer Placeholder 2"/>
          <p:cNvSpPr>
            <a:spLocks noGrp="1"/>
          </p:cNvSpPr>
          <p:nvPr>
            <p:ph type="ftr" sz="quarter" idx="11"/>
          </p:nvPr>
        </p:nvSpPr>
        <p:spPr/>
        <p:txBody>
          <a:bodyPr/>
          <a:lstStyle/>
          <a:p>
            <a:r>
              <a:rPr lang="en-NZ" smtClean="0"/>
              <a:t>GZ Science Resources 2014</a:t>
            </a:r>
            <a:endParaRPr lang="en-NZ"/>
          </a:p>
        </p:txBody>
      </p:sp>
      <p:sp>
        <p:nvSpPr>
          <p:cNvPr id="13" name="TextBox 12"/>
          <p:cNvSpPr txBox="1"/>
          <p:nvPr/>
        </p:nvSpPr>
        <p:spPr>
          <a:xfrm>
            <a:off x="203982" y="384750"/>
            <a:ext cx="609600"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3a</a:t>
            </a:r>
          </a:p>
        </p:txBody>
      </p:sp>
    </p:spTree>
    <p:extLst>
      <p:ext uri="{BB962C8B-B14F-4D97-AF65-F5344CB8AC3E}">
        <p14:creationId xmlns:p14="http://schemas.microsoft.com/office/powerpoint/2010/main" val="17168941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7544" y="477083"/>
            <a:ext cx="8208912" cy="707886"/>
          </a:xfrm>
          <a:prstGeom prst="rect">
            <a:avLst/>
          </a:prstGeom>
          <a:solidFill>
            <a:schemeClr val="bg2"/>
          </a:solidFill>
          <a:ln>
            <a:solidFill>
              <a:schemeClr val="tx1"/>
            </a:solidFill>
          </a:ln>
        </p:spPr>
        <p:txBody>
          <a:bodyPr wrap="square" rtlCol="0">
            <a:spAutoFit/>
          </a:bodyPr>
          <a:lstStyle/>
          <a:p>
            <a:pPr algn="ctr"/>
            <a:r>
              <a:rPr lang="en-NZ" sz="2000" b="1" dirty="0" smtClean="0"/>
              <a:t>The </a:t>
            </a:r>
            <a:r>
              <a:rPr lang="en-NZ" sz="2000" b="1" dirty="0"/>
              <a:t>structure of </a:t>
            </a:r>
            <a:r>
              <a:rPr lang="en-NZ" sz="2000" b="1" dirty="0" smtClean="0"/>
              <a:t>a </a:t>
            </a:r>
            <a:r>
              <a:rPr lang="en-NZ" sz="2000" b="1" dirty="0"/>
              <a:t>typical plant </a:t>
            </a:r>
            <a:r>
              <a:rPr lang="en-NZ" sz="2000" b="1" dirty="0" smtClean="0"/>
              <a:t>cell includes a cell </a:t>
            </a:r>
            <a:r>
              <a:rPr lang="en-NZ" sz="2000" b="1" dirty="0"/>
              <a:t>membrane, cytoplasm, nucleus, cell wall, </a:t>
            </a:r>
            <a:r>
              <a:rPr lang="en-NZ" sz="2000" b="1" dirty="0" smtClean="0"/>
              <a:t>vacuole, and chloroplast.</a:t>
            </a:r>
            <a:endParaRPr lang="en-NZ" sz="2000" b="1"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2348880"/>
            <a:ext cx="4886655" cy="3664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480074" y="1613991"/>
            <a:ext cx="2088232" cy="461665"/>
          </a:xfrm>
          <a:prstGeom prst="rect">
            <a:avLst/>
          </a:prstGeom>
          <a:noFill/>
        </p:spPr>
        <p:txBody>
          <a:bodyPr wrap="square" rtlCol="0">
            <a:spAutoFit/>
          </a:bodyPr>
          <a:lstStyle/>
          <a:p>
            <a:r>
              <a:rPr lang="en-NZ" sz="2400" b="1" dirty="0" smtClean="0"/>
              <a:t>chloroplast</a:t>
            </a:r>
            <a:endParaRPr lang="en-NZ" sz="2400" b="1" dirty="0"/>
          </a:p>
        </p:txBody>
      </p:sp>
      <p:sp>
        <p:nvSpPr>
          <p:cNvPr id="8" name="TextBox 7"/>
          <p:cNvSpPr txBox="1"/>
          <p:nvPr/>
        </p:nvSpPr>
        <p:spPr>
          <a:xfrm>
            <a:off x="6372200" y="2074374"/>
            <a:ext cx="2088232" cy="461665"/>
          </a:xfrm>
          <a:prstGeom prst="rect">
            <a:avLst/>
          </a:prstGeom>
          <a:noFill/>
        </p:spPr>
        <p:txBody>
          <a:bodyPr wrap="square" rtlCol="0">
            <a:spAutoFit/>
          </a:bodyPr>
          <a:lstStyle/>
          <a:p>
            <a:r>
              <a:rPr lang="en-NZ" sz="2400" b="1" dirty="0" smtClean="0"/>
              <a:t>nucleus</a:t>
            </a:r>
            <a:endParaRPr lang="en-NZ" sz="2400" b="1" dirty="0"/>
          </a:p>
        </p:txBody>
      </p:sp>
      <p:sp>
        <p:nvSpPr>
          <p:cNvPr id="9" name="TextBox 8"/>
          <p:cNvSpPr txBox="1"/>
          <p:nvPr/>
        </p:nvSpPr>
        <p:spPr>
          <a:xfrm>
            <a:off x="6732240" y="2996952"/>
            <a:ext cx="2088232" cy="830997"/>
          </a:xfrm>
          <a:prstGeom prst="rect">
            <a:avLst/>
          </a:prstGeom>
          <a:noFill/>
        </p:spPr>
        <p:txBody>
          <a:bodyPr wrap="square" rtlCol="0">
            <a:spAutoFit/>
          </a:bodyPr>
          <a:lstStyle/>
          <a:p>
            <a:r>
              <a:rPr lang="en-NZ" sz="2400" b="1" dirty="0" smtClean="0"/>
              <a:t>Cell membrane</a:t>
            </a:r>
            <a:endParaRPr lang="en-NZ" sz="2400" b="1" dirty="0"/>
          </a:p>
        </p:txBody>
      </p:sp>
      <p:sp>
        <p:nvSpPr>
          <p:cNvPr id="10" name="TextBox 9"/>
          <p:cNvSpPr txBox="1"/>
          <p:nvPr/>
        </p:nvSpPr>
        <p:spPr>
          <a:xfrm>
            <a:off x="6732240" y="4260846"/>
            <a:ext cx="2088232" cy="461665"/>
          </a:xfrm>
          <a:prstGeom prst="rect">
            <a:avLst/>
          </a:prstGeom>
          <a:noFill/>
        </p:spPr>
        <p:txBody>
          <a:bodyPr wrap="square" rtlCol="0">
            <a:spAutoFit/>
          </a:bodyPr>
          <a:lstStyle/>
          <a:p>
            <a:r>
              <a:rPr lang="en-NZ" sz="2400" b="1" dirty="0" smtClean="0"/>
              <a:t>Cell wall</a:t>
            </a:r>
            <a:endParaRPr lang="en-NZ" sz="2400" b="1" dirty="0"/>
          </a:p>
        </p:txBody>
      </p:sp>
      <p:sp>
        <p:nvSpPr>
          <p:cNvPr id="11" name="TextBox 10"/>
          <p:cNvSpPr txBox="1"/>
          <p:nvPr/>
        </p:nvSpPr>
        <p:spPr>
          <a:xfrm>
            <a:off x="6240873" y="5321373"/>
            <a:ext cx="2088232" cy="461665"/>
          </a:xfrm>
          <a:prstGeom prst="rect">
            <a:avLst/>
          </a:prstGeom>
          <a:noFill/>
        </p:spPr>
        <p:txBody>
          <a:bodyPr wrap="square" rtlCol="0">
            <a:spAutoFit/>
          </a:bodyPr>
          <a:lstStyle/>
          <a:p>
            <a:r>
              <a:rPr lang="en-NZ" sz="2400" b="1" dirty="0" smtClean="0"/>
              <a:t>vacuole</a:t>
            </a:r>
            <a:endParaRPr lang="en-NZ" sz="2400" b="1" dirty="0"/>
          </a:p>
        </p:txBody>
      </p:sp>
      <p:cxnSp>
        <p:nvCxnSpPr>
          <p:cNvPr id="12" name="Straight Arrow Connector 11"/>
          <p:cNvCxnSpPr>
            <a:stCxn id="8" idx="1"/>
          </p:cNvCxnSpPr>
          <p:nvPr/>
        </p:nvCxnSpPr>
        <p:spPr>
          <a:xfrm flipH="1">
            <a:off x="4499992" y="2305207"/>
            <a:ext cx="1872208" cy="691745"/>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2123728" y="1844823"/>
            <a:ext cx="444578" cy="1152129"/>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9" idx="1"/>
          </p:cNvCxnSpPr>
          <p:nvPr/>
        </p:nvCxnSpPr>
        <p:spPr>
          <a:xfrm flipH="1">
            <a:off x="5580112" y="3412451"/>
            <a:ext cx="1152128" cy="232573"/>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0" idx="1"/>
          </p:cNvCxnSpPr>
          <p:nvPr/>
        </p:nvCxnSpPr>
        <p:spPr>
          <a:xfrm flipH="1" flipV="1">
            <a:off x="5436096" y="4491678"/>
            <a:ext cx="1296144" cy="1"/>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1" idx="1"/>
          </p:cNvCxnSpPr>
          <p:nvPr/>
        </p:nvCxnSpPr>
        <p:spPr>
          <a:xfrm flipH="1" flipV="1">
            <a:off x="3131840" y="3827949"/>
            <a:ext cx="3109033" cy="1724257"/>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1835696" y="4077072"/>
            <a:ext cx="864096" cy="1820117"/>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215516" y="5608074"/>
            <a:ext cx="2088232" cy="461665"/>
          </a:xfrm>
          <a:prstGeom prst="rect">
            <a:avLst/>
          </a:prstGeom>
          <a:noFill/>
        </p:spPr>
        <p:txBody>
          <a:bodyPr wrap="square" rtlCol="0">
            <a:spAutoFit/>
          </a:bodyPr>
          <a:lstStyle/>
          <a:p>
            <a:r>
              <a:rPr lang="en-NZ" sz="2400" b="1" dirty="0" smtClean="0"/>
              <a:t>cytoplasm</a:t>
            </a:r>
            <a:endParaRPr lang="en-NZ" sz="2400" b="1" dirty="0"/>
          </a:p>
        </p:txBody>
      </p:sp>
      <p:sp>
        <p:nvSpPr>
          <p:cNvPr id="3" name="Footer Placeholder 2"/>
          <p:cNvSpPr>
            <a:spLocks noGrp="1"/>
          </p:cNvSpPr>
          <p:nvPr>
            <p:ph type="ftr" sz="quarter" idx="11"/>
          </p:nvPr>
        </p:nvSpPr>
        <p:spPr/>
        <p:txBody>
          <a:bodyPr/>
          <a:lstStyle/>
          <a:p>
            <a:r>
              <a:rPr lang="en-NZ" smtClean="0"/>
              <a:t>GZ Science Resources 2014</a:t>
            </a:r>
            <a:endParaRPr lang="en-NZ"/>
          </a:p>
        </p:txBody>
      </p:sp>
      <p:sp>
        <p:nvSpPr>
          <p:cNvPr id="19" name="TextBox 18"/>
          <p:cNvSpPr txBox="1"/>
          <p:nvPr/>
        </p:nvSpPr>
        <p:spPr>
          <a:xfrm>
            <a:off x="215516" y="882938"/>
            <a:ext cx="609600"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3a</a:t>
            </a:r>
          </a:p>
        </p:txBody>
      </p:sp>
    </p:spTree>
    <p:extLst>
      <p:ext uri="{BB962C8B-B14F-4D97-AF65-F5344CB8AC3E}">
        <p14:creationId xmlns:p14="http://schemas.microsoft.com/office/powerpoint/2010/main" val="21346023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The </a:t>
            </a:r>
            <a:r>
              <a:rPr lang="en-NZ" sz="2000" b="1" dirty="0"/>
              <a:t>functions of the parts of </a:t>
            </a:r>
            <a:r>
              <a:rPr lang="en-NZ" sz="2000" b="1" dirty="0" smtClean="0"/>
              <a:t>plant </a:t>
            </a:r>
            <a:r>
              <a:rPr lang="en-NZ" sz="2000" b="1" dirty="0"/>
              <a:t>cells.</a:t>
            </a:r>
          </a:p>
        </p:txBody>
      </p:sp>
      <p:sp>
        <p:nvSpPr>
          <p:cNvPr id="5" name="Text Box 5"/>
          <p:cNvSpPr txBox="1">
            <a:spLocks noChangeArrowheads="1"/>
          </p:cNvSpPr>
          <p:nvPr/>
        </p:nvSpPr>
        <p:spPr bwMode="auto">
          <a:xfrm>
            <a:off x="8515350" y="64008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NZ" sz="1000">
                <a:latin typeface="Blackadder ITC" pitchFamily="82" charset="0"/>
              </a:rPr>
              <a:t>Gaze</a:t>
            </a:r>
            <a:endParaRPr lang="en-US"/>
          </a:p>
        </p:txBody>
      </p:sp>
      <p:sp>
        <p:nvSpPr>
          <p:cNvPr id="6" name="Text Box 6"/>
          <p:cNvSpPr txBox="1">
            <a:spLocks noChangeArrowheads="1"/>
          </p:cNvSpPr>
          <p:nvPr/>
        </p:nvSpPr>
        <p:spPr bwMode="auto">
          <a:xfrm>
            <a:off x="8286750" y="64008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NZ" sz="1000">
                <a:latin typeface="Blackadder ITC" pitchFamily="82" charset="0"/>
              </a:rPr>
              <a:t>SJ</a:t>
            </a:r>
            <a:endParaRPr lang="en-US"/>
          </a:p>
        </p:txBody>
      </p:sp>
      <p:sp>
        <p:nvSpPr>
          <p:cNvPr id="7" name="Oval 7"/>
          <p:cNvSpPr>
            <a:spLocks noChangeArrowheads="1"/>
          </p:cNvSpPr>
          <p:nvPr/>
        </p:nvSpPr>
        <p:spPr bwMode="auto">
          <a:xfrm>
            <a:off x="8362950" y="6400800"/>
            <a:ext cx="533400" cy="228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8" name="Text Box 10"/>
          <p:cNvSpPr txBox="1">
            <a:spLocks noChangeArrowheads="1"/>
          </p:cNvSpPr>
          <p:nvPr/>
        </p:nvSpPr>
        <p:spPr bwMode="auto">
          <a:xfrm>
            <a:off x="228600" y="1162050"/>
            <a:ext cx="2057400" cy="1612900"/>
          </a:xfrm>
          <a:prstGeom prst="rect">
            <a:avLst/>
          </a:prstGeom>
          <a:solidFill>
            <a:srgbClr val="DBEAF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NZ" b="1" dirty="0">
                <a:latin typeface="Calibri" panose="020F0502020204030204" pitchFamily="34" charset="0"/>
                <a:cs typeface="Calibri" panose="020F0502020204030204" pitchFamily="34" charset="0"/>
              </a:rPr>
              <a:t>Cell Wall</a:t>
            </a:r>
          </a:p>
          <a:p>
            <a:pPr eaLnBrk="1" hangingPunct="1">
              <a:spcBef>
                <a:spcPct val="50000"/>
              </a:spcBef>
            </a:pPr>
            <a:r>
              <a:rPr lang="en-NZ" dirty="0">
                <a:latin typeface="Calibri" panose="020F0502020204030204" pitchFamily="34" charset="0"/>
                <a:cs typeface="Calibri" panose="020F0502020204030204" pitchFamily="34" charset="0"/>
              </a:rPr>
              <a:t>Gives the cell rigidity and a more angular appearance.</a:t>
            </a:r>
            <a:endParaRPr lang="en-GB" dirty="0">
              <a:latin typeface="Calibri" panose="020F0502020204030204" pitchFamily="34" charset="0"/>
              <a:cs typeface="Calibri" panose="020F0502020204030204" pitchFamily="34" charset="0"/>
            </a:endParaRPr>
          </a:p>
        </p:txBody>
      </p:sp>
      <p:sp>
        <p:nvSpPr>
          <p:cNvPr id="9" name="Text Box 11"/>
          <p:cNvSpPr txBox="1">
            <a:spLocks noChangeArrowheads="1"/>
          </p:cNvSpPr>
          <p:nvPr/>
        </p:nvSpPr>
        <p:spPr bwMode="auto">
          <a:xfrm>
            <a:off x="228600" y="2963409"/>
            <a:ext cx="2057400" cy="1887538"/>
          </a:xfrm>
          <a:prstGeom prst="rect">
            <a:avLst/>
          </a:prstGeom>
          <a:solidFill>
            <a:srgbClr val="DBEAF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NZ" b="1" dirty="0">
                <a:latin typeface="Calibri" panose="020F0502020204030204" pitchFamily="34" charset="0"/>
                <a:cs typeface="Calibri" panose="020F0502020204030204" pitchFamily="34" charset="0"/>
              </a:rPr>
              <a:t>Chloroplasts</a:t>
            </a:r>
          </a:p>
          <a:p>
            <a:pPr eaLnBrk="1" hangingPunct="1">
              <a:spcBef>
                <a:spcPct val="50000"/>
              </a:spcBef>
            </a:pPr>
            <a:r>
              <a:rPr lang="en-NZ" dirty="0">
                <a:latin typeface="Calibri" panose="020F0502020204030204" pitchFamily="34" charset="0"/>
                <a:cs typeface="Calibri" panose="020F0502020204030204" pitchFamily="34" charset="0"/>
              </a:rPr>
              <a:t>The site of photosynthesis, gives the cell it’s characteristic green colour</a:t>
            </a:r>
            <a:endParaRPr lang="en-GB" dirty="0">
              <a:latin typeface="Calibri" panose="020F0502020204030204" pitchFamily="34" charset="0"/>
              <a:cs typeface="Calibri" panose="020F0502020204030204" pitchFamily="34" charset="0"/>
            </a:endParaRPr>
          </a:p>
        </p:txBody>
      </p:sp>
      <p:pic>
        <p:nvPicPr>
          <p:cNvPr id="10" name="Picture 14" descr="plant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38400" y="1162050"/>
            <a:ext cx="6305550" cy="505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15"/>
          <p:cNvSpPr txBox="1">
            <a:spLocks noChangeArrowheads="1"/>
          </p:cNvSpPr>
          <p:nvPr/>
        </p:nvSpPr>
        <p:spPr bwMode="auto">
          <a:xfrm>
            <a:off x="228600" y="4972050"/>
            <a:ext cx="2057400" cy="1061829"/>
          </a:xfrm>
          <a:prstGeom prst="rect">
            <a:avLst/>
          </a:prstGeom>
          <a:solidFill>
            <a:srgbClr val="DBEAF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NZ" b="1" dirty="0">
                <a:latin typeface="Calibri" panose="020F0502020204030204" pitchFamily="34" charset="0"/>
                <a:cs typeface="Calibri" panose="020F0502020204030204" pitchFamily="34" charset="0"/>
              </a:rPr>
              <a:t>Vacuole</a:t>
            </a:r>
          </a:p>
          <a:p>
            <a:pPr eaLnBrk="1" hangingPunct="1">
              <a:spcBef>
                <a:spcPct val="50000"/>
              </a:spcBef>
            </a:pPr>
            <a:r>
              <a:rPr lang="en-NZ" dirty="0">
                <a:latin typeface="Calibri" panose="020F0502020204030204" pitchFamily="34" charset="0"/>
                <a:cs typeface="Calibri" panose="020F0502020204030204" pitchFamily="34" charset="0"/>
              </a:rPr>
              <a:t>Assists with storage and structure</a:t>
            </a:r>
            <a:endParaRPr lang="en-GB" dirty="0">
              <a:latin typeface="Calibri" panose="020F0502020204030204" pitchFamily="34" charset="0"/>
              <a:cs typeface="Calibri" panose="020F0502020204030204" pitchFamily="34" charset="0"/>
            </a:endParaRPr>
          </a:p>
        </p:txBody>
      </p:sp>
      <p:sp>
        <p:nvSpPr>
          <p:cNvPr id="3" name="Footer Placeholder 2"/>
          <p:cNvSpPr>
            <a:spLocks noGrp="1"/>
          </p:cNvSpPr>
          <p:nvPr>
            <p:ph type="ftr" sz="quarter" idx="11"/>
          </p:nvPr>
        </p:nvSpPr>
        <p:spPr/>
        <p:txBody>
          <a:bodyPr/>
          <a:lstStyle/>
          <a:p>
            <a:r>
              <a:rPr lang="en-NZ" smtClean="0"/>
              <a:t>GZ Science Resources 2014</a:t>
            </a:r>
            <a:endParaRPr lang="en-NZ"/>
          </a:p>
        </p:txBody>
      </p:sp>
      <p:sp>
        <p:nvSpPr>
          <p:cNvPr id="12" name="TextBox 11"/>
          <p:cNvSpPr txBox="1"/>
          <p:nvPr/>
        </p:nvSpPr>
        <p:spPr>
          <a:xfrm>
            <a:off x="203982" y="384750"/>
            <a:ext cx="609600"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3a</a:t>
            </a:r>
          </a:p>
        </p:txBody>
      </p:sp>
    </p:spTree>
    <p:extLst>
      <p:ext uri="{BB962C8B-B14F-4D97-AF65-F5344CB8AC3E}">
        <p14:creationId xmlns:p14="http://schemas.microsoft.com/office/powerpoint/2010/main" val="41354063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All </a:t>
            </a:r>
            <a:r>
              <a:rPr lang="en-NZ" sz="2000" b="1" dirty="0"/>
              <a:t>living things share the characteristics described in MRS C </a:t>
            </a:r>
            <a:r>
              <a:rPr lang="en-NZ" sz="2000" b="1" dirty="0" smtClean="0"/>
              <a:t>GREN</a:t>
            </a:r>
            <a:endParaRPr lang="en-NZ" sz="2000" b="1" dirty="0"/>
          </a:p>
        </p:txBody>
      </p:sp>
      <p:sp>
        <p:nvSpPr>
          <p:cNvPr id="7" name="Rectangle 6"/>
          <p:cNvSpPr/>
          <p:nvPr/>
        </p:nvSpPr>
        <p:spPr>
          <a:xfrm>
            <a:off x="203541" y="1844824"/>
            <a:ext cx="5400600" cy="2677656"/>
          </a:xfrm>
          <a:prstGeom prst="rect">
            <a:avLst/>
          </a:prstGeom>
          <a:solidFill>
            <a:schemeClr val="accent4">
              <a:lumMod val="20000"/>
              <a:lumOff val="80000"/>
            </a:schemeClr>
          </a:solidFill>
          <a:ln>
            <a:solidFill>
              <a:schemeClr val="tx1"/>
            </a:solidFill>
          </a:ln>
        </p:spPr>
        <p:txBody>
          <a:bodyPr wrap="square">
            <a:spAutoFit/>
          </a:bodyPr>
          <a:lstStyle/>
          <a:p>
            <a:r>
              <a:rPr lang="en-US" sz="2400" dirty="0">
                <a:latin typeface="Calibri" panose="020F0502020204030204" pitchFamily="34" charset="0"/>
                <a:cs typeface="Calibri" panose="020F0502020204030204" pitchFamily="34" charset="0"/>
              </a:rPr>
              <a:t>Biology is the study of living things</a:t>
            </a:r>
          </a:p>
          <a:p>
            <a:r>
              <a:rPr lang="en-US" sz="2400" dirty="0">
                <a:latin typeface="Calibri" panose="020F0502020204030204" pitchFamily="34" charset="0"/>
                <a:cs typeface="Calibri" panose="020F0502020204030204" pitchFamily="34" charset="0"/>
              </a:rPr>
              <a:t>A </a:t>
            </a:r>
            <a:r>
              <a:rPr lang="en-US" sz="2400" b="1" dirty="0">
                <a:latin typeface="Calibri" panose="020F0502020204030204" pitchFamily="34" charset="0"/>
                <a:cs typeface="Calibri" panose="020F0502020204030204" pitchFamily="34" charset="0"/>
              </a:rPr>
              <a:t>living object</a:t>
            </a:r>
            <a:r>
              <a:rPr lang="en-US" sz="2400" dirty="0">
                <a:latin typeface="Calibri" panose="020F0502020204030204" pitchFamily="34" charset="0"/>
                <a:cs typeface="Calibri" panose="020F0502020204030204" pitchFamily="34" charset="0"/>
              </a:rPr>
              <a:t> is an object that caries out life functions</a:t>
            </a:r>
          </a:p>
          <a:p>
            <a:r>
              <a:rPr lang="en-US" sz="2400" dirty="0">
                <a:latin typeface="Calibri" panose="020F0502020204030204" pitchFamily="34" charset="0"/>
                <a:cs typeface="Calibri" panose="020F0502020204030204" pitchFamily="34" charset="0"/>
              </a:rPr>
              <a:t>A </a:t>
            </a:r>
            <a:r>
              <a:rPr lang="en-US" sz="2400" b="1" dirty="0">
                <a:latin typeface="Calibri" panose="020F0502020204030204" pitchFamily="34" charset="0"/>
                <a:cs typeface="Calibri" panose="020F0502020204030204" pitchFamily="34" charset="0"/>
              </a:rPr>
              <a:t>non-living object</a:t>
            </a:r>
            <a:r>
              <a:rPr lang="en-US" sz="2400" dirty="0">
                <a:latin typeface="Calibri" panose="020F0502020204030204" pitchFamily="34" charset="0"/>
                <a:cs typeface="Calibri" panose="020F0502020204030204" pitchFamily="34" charset="0"/>
              </a:rPr>
              <a:t> is an object that has not been alive</a:t>
            </a:r>
          </a:p>
          <a:p>
            <a:r>
              <a:rPr lang="en-US" sz="2400" dirty="0">
                <a:latin typeface="Calibri" panose="020F0502020204030204" pitchFamily="34" charset="0"/>
                <a:cs typeface="Calibri" panose="020F0502020204030204" pitchFamily="34" charset="0"/>
              </a:rPr>
              <a:t>A </a:t>
            </a:r>
            <a:r>
              <a:rPr lang="en-US" sz="2400" b="1" dirty="0">
                <a:latin typeface="Calibri" panose="020F0502020204030204" pitchFamily="34" charset="0"/>
                <a:cs typeface="Calibri" panose="020F0502020204030204" pitchFamily="34" charset="0"/>
              </a:rPr>
              <a:t>dead object</a:t>
            </a:r>
            <a:r>
              <a:rPr lang="en-US" sz="2400" dirty="0">
                <a:latin typeface="Calibri" panose="020F0502020204030204" pitchFamily="34" charset="0"/>
                <a:cs typeface="Calibri" panose="020F0502020204030204" pitchFamily="34" charset="0"/>
              </a:rPr>
              <a:t> is an object that was once alive</a:t>
            </a:r>
          </a:p>
        </p:txBody>
      </p:sp>
      <p:pic>
        <p:nvPicPr>
          <p:cNvPr id="8" name="Picture 13" descr="Weta"/>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04048" y="2447572"/>
            <a:ext cx="3804419" cy="3917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92727" y="4674503"/>
            <a:ext cx="4464496" cy="1631216"/>
          </a:xfrm>
          <a:prstGeom prst="rect">
            <a:avLst/>
          </a:prstGeom>
          <a:noFill/>
        </p:spPr>
        <p:txBody>
          <a:bodyPr wrap="square" rtlCol="0">
            <a:spAutoFit/>
          </a:bodyPr>
          <a:lstStyle/>
          <a:p>
            <a:r>
              <a:rPr lang="en-NZ" sz="2000" dirty="0">
                <a:latin typeface="Calibri" panose="020F0502020204030204" pitchFamily="34" charset="0"/>
                <a:cs typeface="Calibri" panose="020F0502020204030204" pitchFamily="34" charset="0"/>
              </a:rPr>
              <a:t>All living organisms are composed of cells. A cell is a small, membrane-bound compartment that contains all the chemicals and molecules that help support an organism's </a:t>
            </a:r>
            <a:r>
              <a:rPr lang="en-NZ" sz="2000" dirty="0" smtClean="0">
                <a:latin typeface="Calibri" panose="020F0502020204030204" pitchFamily="34" charset="0"/>
                <a:cs typeface="Calibri" panose="020F0502020204030204" pitchFamily="34" charset="0"/>
              </a:rPr>
              <a:t>life.</a:t>
            </a:r>
            <a:endParaRPr lang="en-NZ" sz="2000" dirty="0">
              <a:latin typeface="Calibri" panose="020F0502020204030204" pitchFamily="34" charset="0"/>
              <a:cs typeface="Calibri" panose="020F0502020204030204" pitchFamily="34" charset="0"/>
            </a:endParaRPr>
          </a:p>
        </p:txBody>
      </p:sp>
      <p:sp>
        <p:nvSpPr>
          <p:cNvPr id="9" name="TextBox 8"/>
          <p:cNvSpPr txBox="1"/>
          <p:nvPr/>
        </p:nvSpPr>
        <p:spPr>
          <a:xfrm>
            <a:off x="203541" y="384750"/>
            <a:ext cx="609600"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1a</a:t>
            </a:r>
          </a:p>
        </p:txBody>
      </p:sp>
      <p:sp>
        <p:nvSpPr>
          <p:cNvPr id="6" name="Footer Placeholder 5"/>
          <p:cNvSpPr>
            <a:spLocks noGrp="1"/>
          </p:cNvSpPr>
          <p:nvPr>
            <p:ph type="ftr" sz="quarter" idx="11"/>
          </p:nvPr>
        </p:nvSpPr>
        <p:spPr/>
        <p:txBody>
          <a:bodyPr/>
          <a:lstStyle/>
          <a:p>
            <a:r>
              <a:rPr lang="en-NZ" smtClean="0"/>
              <a:t>GZ Science Resources 2014</a:t>
            </a:r>
            <a:endParaRPr lang="en-NZ"/>
          </a:p>
        </p:txBody>
      </p:sp>
    </p:spTree>
    <p:extLst>
      <p:ext uri="{BB962C8B-B14F-4D97-AF65-F5344CB8AC3E}">
        <p14:creationId xmlns:p14="http://schemas.microsoft.com/office/powerpoint/2010/main" val="345566350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7544" y="477083"/>
            <a:ext cx="8208912" cy="707886"/>
          </a:xfrm>
          <a:prstGeom prst="rect">
            <a:avLst/>
          </a:prstGeom>
          <a:solidFill>
            <a:schemeClr val="bg2"/>
          </a:solidFill>
          <a:ln>
            <a:solidFill>
              <a:schemeClr val="tx1"/>
            </a:solidFill>
          </a:ln>
        </p:spPr>
        <p:txBody>
          <a:bodyPr wrap="square" rtlCol="0">
            <a:spAutoFit/>
          </a:bodyPr>
          <a:lstStyle/>
          <a:p>
            <a:pPr algn="ctr"/>
            <a:r>
              <a:rPr lang="en-NZ" sz="2000" b="1" dirty="0" smtClean="0"/>
              <a:t>The </a:t>
            </a:r>
            <a:r>
              <a:rPr lang="en-NZ" sz="2000" b="1" dirty="0"/>
              <a:t>structure of a typical animal cell </a:t>
            </a:r>
            <a:r>
              <a:rPr lang="en-NZ" sz="2000" b="1" dirty="0" smtClean="0"/>
              <a:t>includes a cell </a:t>
            </a:r>
            <a:r>
              <a:rPr lang="en-NZ" sz="2000" b="1" dirty="0"/>
              <a:t>membrane, cytoplasm, </a:t>
            </a:r>
            <a:r>
              <a:rPr lang="en-NZ" sz="2000" b="1" dirty="0" smtClean="0"/>
              <a:t>nucleus and Mitochondria.</a:t>
            </a:r>
            <a:endParaRPr lang="en-NZ" sz="2000" b="1"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553451"/>
            <a:ext cx="6708410" cy="4646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611560" y="1844824"/>
            <a:ext cx="2088232" cy="461665"/>
          </a:xfrm>
          <a:prstGeom prst="rect">
            <a:avLst/>
          </a:prstGeom>
          <a:noFill/>
        </p:spPr>
        <p:txBody>
          <a:bodyPr wrap="square" rtlCol="0">
            <a:spAutoFit/>
          </a:bodyPr>
          <a:lstStyle/>
          <a:p>
            <a:r>
              <a:rPr lang="en-NZ" sz="2400" b="1" dirty="0" smtClean="0"/>
              <a:t>nucleus</a:t>
            </a:r>
            <a:endParaRPr lang="en-NZ" sz="2400" b="1" dirty="0"/>
          </a:p>
        </p:txBody>
      </p:sp>
      <p:sp>
        <p:nvSpPr>
          <p:cNvPr id="8" name="TextBox 7"/>
          <p:cNvSpPr txBox="1"/>
          <p:nvPr/>
        </p:nvSpPr>
        <p:spPr>
          <a:xfrm>
            <a:off x="6804248" y="4346142"/>
            <a:ext cx="2088232" cy="830997"/>
          </a:xfrm>
          <a:prstGeom prst="rect">
            <a:avLst/>
          </a:prstGeom>
          <a:noFill/>
        </p:spPr>
        <p:txBody>
          <a:bodyPr wrap="square" rtlCol="0">
            <a:spAutoFit/>
          </a:bodyPr>
          <a:lstStyle/>
          <a:p>
            <a:r>
              <a:rPr lang="en-NZ" sz="2400" b="1" dirty="0" smtClean="0"/>
              <a:t>Cell membrane</a:t>
            </a:r>
            <a:endParaRPr lang="en-NZ" sz="2400" b="1" dirty="0"/>
          </a:p>
        </p:txBody>
      </p:sp>
      <p:sp>
        <p:nvSpPr>
          <p:cNvPr id="9" name="TextBox 8"/>
          <p:cNvSpPr txBox="1"/>
          <p:nvPr/>
        </p:nvSpPr>
        <p:spPr>
          <a:xfrm>
            <a:off x="5940152" y="5758341"/>
            <a:ext cx="2088232" cy="461665"/>
          </a:xfrm>
          <a:prstGeom prst="rect">
            <a:avLst/>
          </a:prstGeom>
          <a:noFill/>
        </p:spPr>
        <p:txBody>
          <a:bodyPr wrap="square" rtlCol="0">
            <a:spAutoFit/>
          </a:bodyPr>
          <a:lstStyle/>
          <a:p>
            <a:r>
              <a:rPr lang="en-NZ" sz="2400" b="1" dirty="0" smtClean="0"/>
              <a:t>mitochondria</a:t>
            </a:r>
            <a:endParaRPr lang="en-NZ" sz="2400" b="1" dirty="0"/>
          </a:p>
        </p:txBody>
      </p:sp>
      <p:cxnSp>
        <p:nvCxnSpPr>
          <p:cNvPr id="10" name="Straight Arrow Connector 9"/>
          <p:cNvCxnSpPr/>
          <p:nvPr/>
        </p:nvCxnSpPr>
        <p:spPr>
          <a:xfrm>
            <a:off x="1835696" y="2133826"/>
            <a:ext cx="3492388" cy="0"/>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3851920" y="4365105"/>
            <a:ext cx="2088232" cy="1624068"/>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flipV="1">
            <a:off x="6142366" y="3876484"/>
            <a:ext cx="661882" cy="885156"/>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9" idx="1"/>
          </p:cNvCxnSpPr>
          <p:nvPr/>
        </p:nvCxnSpPr>
        <p:spPr>
          <a:xfrm flipH="1" flipV="1">
            <a:off x="6804248" y="2852936"/>
            <a:ext cx="432048" cy="792716"/>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236296" y="3414819"/>
            <a:ext cx="2088232" cy="461665"/>
          </a:xfrm>
          <a:prstGeom prst="rect">
            <a:avLst/>
          </a:prstGeom>
          <a:noFill/>
        </p:spPr>
        <p:txBody>
          <a:bodyPr wrap="square" rtlCol="0">
            <a:spAutoFit/>
          </a:bodyPr>
          <a:lstStyle/>
          <a:p>
            <a:r>
              <a:rPr lang="en-NZ" sz="2400" b="1" dirty="0" smtClean="0"/>
              <a:t>cytoplasm</a:t>
            </a:r>
            <a:endParaRPr lang="en-NZ" sz="2400" b="1" dirty="0"/>
          </a:p>
        </p:txBody>
      </p:sp>
      <p:sp>
        <p:nvSpPr>
          <p:cNvPr id="3" name="Footer Placeholder 2"/>
          <p:cNvSpPr>
            <a:spLocks noGrp="1"/>
          </p:cNvSpPr>
          <p:nvPr>
            <p:ph type="ftr" sz="quarter" idx="11"/>
          </p:nvPr>
        </p:nvSpPr>
        <p:spPr/>
        <p:txBody>
          <a:bodyPr/>
          <a:lstStyle/>
          <a:p>
            <a:r>
              <a:rPr lang="en-NZ" smtClean="0"/>
              <a:t>GZ Science Resources 2014</a:t>
            </a:r>
            <a:endParaRPr lang="en-NZ"/>
          </a:p>
        </p:txBody>
      </p:sp>
      <p:sp>
        <p:nvSpPr>
          <p:cNvPr id="14" name="TextBox 13"/>
          <p:cNvSpPr txBox="1"/>
          <p:nvPr/>
        </p:nvSpPr>
        <p:spPr>
          <a:xfrm>
            <a:off x="203982" y="384750"/>
            <a:ext cx="609600"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3a</a:t>
            </a:r>
          </a:p>
        </p:txBody>
      </p:sp>
    </p:spTree>
    <p:extLst>
      <p:ext uri="{BB962C8B-B14F-4D97-AF65-F5344CB8AC3E}">
        <p14:creationId xmlns:p14="http://schemas.microsoft.com/office/powerpoint/2010/main" val="38241685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The </a:t>
            </a:r>
            <a:r>
              <a:rPr lang="en-NZ" sz="2000" b="1" dirty="0"/>
              <a:t>functions of the parts of animal </a:t>
            </a:r>
            <a:r>
              <a:rPr lang="en-NZ" sz="2000" b="1" dirty="0" smtClean="0"/>
              <a:t>cells</a:t>
            </a:r>
            <a:r>
              <a:rPr lang="en-NZ" sz="2000" b="1" dirty="0"/>
              <a:t>.</a:t>
            </a:r>
          </a:p>
        </p:txBody>
      </p:sp>
      <p:sp>
        <p:nvSpPr>
          <p:cNvPr id="5" name="Text Box 11"/>
          <p:cNvSpPr txBox="1">
            <a:spLocks noChangeArrowheads="1"/>
          </p:cNvSpPr>
          <p:nvPr/>
        </p:nvSpPr>
        <p:spPr bwMode="auto">
          <a:xfrm>
            <a:off x="304800" y="1345877"/>
            <a:ext cx="1905000" cy="2573338"/>
          </a:xfrm>
          <a:prstGeom prst="rect">
            <a:avLst/>
          </a:prstGeom>
          <a:solidFill>
            <a:srgbClr val="DBEAF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NZ" b="1" dirty="0">
                <a:latin typeface="Calibri" panose="020F0502020204030204" pitchFamily="34" charset="0"/>
                <a:cs typeface="Calibri" panose="020F0502020204030204" pitchFamily="34" charset="0"/>
              </a:rPr>
              <a:t>Cell membrane </a:t>
            </a:r>
            <a:r>
              <a:rPr lang="en-NZ" dirty="0">
                <a:latin typeface="Calibri" panose="020F0502020204030204" pitchFamily="34" charset="0"/>
                <a:cs typeface="Calibri" panose="020F0502020204030204" pitchFamily="34" charset="0"/>
              </a:rPr>
              <a:t>Surrounds cell and controls passage of nutrients and chemicals. Flexible and allows cell to change shape.</a:t>
            </a:r>
            <a:endParaRPr lang="en-GB" dirty="0">
              <a:latin typeface="Calibri" panose="020F0502020204030204" pitchFamily="34" charset="0"/>
              <a:cs typeface="Calibri" panose="020F0502020204030204" pitchFamily="34" charset="0"/>
            </a:endParaRPr>
          </a:p>
        </p:txBody>
      </p:sp>
      <p:sp>
        <p:nvSpPr>
          <p:cNvPr id="6" name="Text Box 12"/>
          <p:cNvSpPr txBox="1">
            <a:spLocks noChangeArrowheads="1"/>
          </p:cNvSpPr>
          <p:nvPr/>
        </p:nvSpPr>
        <p:spPr bwMode="auto">
          <a:xfrm>
            <a:off x="304800" y="4149080"/>
            <a:ext cx="1905000" cy="1892826"/>
          </a:xfrm>
          <a:prstGeom prst="rect">
            <a:avLst/>
          </a:prstGeom>
          <a:solidFill>
            <a:srgbClr val="DBEAF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NZ" b="1" dirty="0" smtClean="0">
                <a:latin typeface="Calibri" panose="020F0502020204030204" pitchFamily="34" charset="0"/>
                <a:cs typeface="Calibri" panose="020F0502020204030204" pitchFamily="34" charset="0"/>
              </a:rPr>
              <a:t>Mitochondria</a:t>
            </a:r>
            <a:endParaRPr lang="en-NZ" b="1" dirty="0">
              <a:latin typeface="Calibri" panose="020F0502020204030204" pitchFamily="34" charset="0"/>
              <a:cs typeface="Calibri" panose="020F0502020204030204" pitchFamily="34" charset="0"/>
            </a:endParaRPr>
          </a:p>
          <a:p>
            <a:pPr eaLnBrk="1" hangingPunct="1">
              <a:spcBef>
                <a:spcPct val="50000"/>
              </a:spcBef>
            </a:pPr>
            <a:r>
              <a:rPr lang="en-NZ" dirty="0" smtClean="0">
                <a:latin typeface="Calibri" panose="020F0502020204030204" pitchFamily="34" charset="0"/>
                <a:cs typeface="Calibri" panose="020F0502020204030204" pitchFamily="34" charset="0"/>
              </a:rPr>
              <a:t>Organelle where respiration occurs. Sugar is broken down and energy is released.</a:t>
            </a:r>
            <a:endParaRPr lang="en-GB" dirty="0">
              <a:latin typeface="Calibri" panose="020F0502020204030204" pitchFamily="34" charset="0"/>
              <a:cs typeface="Calibri" panose="020F0502020204030204" pitchFamily="34" charset="0"/>
            </a:endParaRPr>
          </a:p>
        </p:txBody>
      </p:sp>
      <p:pic>
        <p:nvPicPr>
          <p:cNvPr id="7" name="Picture 14" descr="animal4"/>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438400" y="1484784"/>
            <a:ext cx="6467475" cy="486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NZ" smtClean="0"/>
              <a:t>GZ Science Resources 2014</a:t>
            </a:r>
            <a:endParaRPr lang="en-NZ"/>
          </a:p>
        </p:txBody>
      </p:sp>
      <p:sp>
        <p:nvSpPr>
          <p:cNvPr id="8" name="TextBox 7"/>
          <p:cNvSpPr txBox="1"/>
          <p:nvPr/>
        </p:nvSpPr>
        <p:spPr>
          <a:xfrm>
            <a:off x="203982" y="384750"/>
            <a:ext cx="609600"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3a</a:t>
            </a:r>
          </a:p>
        </p:txBody>
      </p:sp>
    </p:spTree>
    <p:extLst>
      <p:ext uri="{BB962C8B-B14F-4D97-AF65-F5344CB8AC3E}">
        <p14:creationId xmlns:p14="http://schemas.microsoft.com/office/powerpoint/2010/main" val="21724088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Chloroplast.</a:t>
            </a:r>
            <a:endParaRPr lang="en-NZ" sz="2000" b="1" dirty="0"/>
          </a:p>
        </p:txBody>
      </p:sp>
      <p:graphicFrame>
        <p:nvGraphicFramePr>
          <p:cNvPr id="5" name="Group 41"/>
          <p:cNvGraphicFramePr>
            <a:graphicFrameLocks noGrp="1"/>
          </p:cNvGraphicFramePr>
          <p:nvPr>
            <p:extLst>
              <p:ext uri="{D42A27DB-BD31-4B8C-83A1-F6EECF244321}">
                <p14:modId xmlns:p14="http://schemas.microsoft.com/office/powerpoint/2010/main" val="1800436697"/>
              </p:ext>
            </p:extLst>
          </p:nvPr>
        </p:nvGraphicFramePr>
        <p:xfrm>
          <a:off x="4716016" y="1939665"/>
          <a:ext cx="4267200" cy="3672408"/>
        </p:xfrm>
        <a:graphic>
          <a:graphicData uri="http://schemas.openxmlformats.org/drawingml/2006/table">
            <a:tbl>
              <a:tblPr/>
              <a:tblGrid>
                <a:gridCol w="1147936"/>
                <a:gridCol w="3119264"/>
              </a:tblGrid>
              <a:tr h="119557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NZ" sz="16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Location:</a:t>
                      </a:r>
                      <a:endParaRPr kumimoji="0" lang="en-GB" sz="16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endParaRP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F888"/>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Spread within the cytoplasm of plant cells only. Most found in plant leaves.</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91753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NZ" sz="1600" b="0" i="0" u="none" strike="noStrike" cap="none" normalizeH="0" baseline="0" smtClean="0">
                          <a:ln>
                            <a:noFill/>
                          </a:ln>
                          <a:solidFill>
                            <a:schemeClr val="tx1"/>
                          </a:solidFill>
                          <a:effectLst/>
                          <a:latin typeface="Calibri" panose="020F0502020204030204" pitchFamily="34" charset="0"/>
                          <a:cs typeface="Calibri" panose="020F0502020204030204" pitchFamily="34" charset="0"/>
                        </a:rPr>
                        <a:t>Relative size:</a:t>
                      </a:r>
                      <a:endParaRPr kumimoji="0" lang="en-GB" sz="1600" b="0" i="0" u="none" strike="noStrike" cap="none" normalizeH="0" baseline="0" smtClean="0">
                        <a:ln>
                          <a:noFill/>
                        </a:ln>
                        <a:solidFill>
                          <a:schemeClr val="tx1"/>
                        </a:solidFill>
                        <a:effectLst/>
                        <a:latin typeface="Calibri" panose="020F0502020204030204" pitchFamily="34" charset="0"/>
                        <a:cs typeface="Calibri" panose="020F0502020204030204" pitchFamily="34" charset="0"/>
                      </a:endParaRP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F888"/>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NZ" sz="2000" b="0" i="0" u="none" strike="noStrike" cap="none" normalizeH="0" baseline="0" smtClean="0">
                          <a:ln>
                            <a:noFill/>
                          </a:ln>
                          <a:solidFill>
                            <a:schemeClr val="tx1"/>
                          </a:solidFill>
                          <a:effectLst/>
                          <a:latin typeface="Calibri" panose="020F0502020204030204" pitchFamily="34" charset="0"/>
                          <a:cs typeface="Calibri" panose="020F0502020204030204" pitchFamily="34" charset="0"/>
                        </a:rPr>
                        <a:t>Can be seen with a light microscope, about 10 micrometers.</a:t>
                      </a:r>
                      <a:endParaRPr kumimoji="0" lang="en-GB" sz="2000" b="0" i="0" u="none" strike="noStrike" cap="none" normalizeH="0" baseline="0" smtClean="0">
                        <a:ln>
                          <a:noFill/>
                        </a:ln>
                        <a:solidFill>
                          <a:schemeClr val="tx1"/>
                        </a:solidFill>
                        <a:effectLst/>
                        <a:latin typeface="Calibri" panose="020F0502020204030204" pitchFamily="34" charset="0"/>
                        <a:cs typeface="Calibri" panose="020F0502020204030204" pitchFamily="34" charset="0"/>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35590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NZ" sz="16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Function:</a:t>
                      </a:r>
                      <a:endParaRPr kumimoji="0" lang="en-GB" sz="16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endParaRP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DF888"/>
                    </a:solidFill>
                  </a:tcPr>
                </a:tc>
                <a:tc>
                  <a:txBody>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GB" sz="20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Site of photosynthesis converting sunlight into stored energy for the organism.</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pic>
        <p:nvPicPr>
          <p:cNvPr id="9" name="Picture 27" descr="Chloroplast"/>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5545"/>
          <a:stretch>
            <a:fillRect/>
          </a:stretch>
        </p:blipFill>
        <p:spPr bwMode="auto">
          <a:xfrm>
            <a:off x="152400" y="1828800"/>
            <a:ext cx="4419600" cy="389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NZ" smtClean="0"/>
              <a:t>GZ Science Resources 2014</a:t>
            </a:r>
            <a:endParaRPr lang="en-NZ"/>
          </a:p>
        </p:txBody>
      </p:sp>
      <p:sp>
        <p:nvSpPr>
          <p:cNvPr id="7" name="TextBox 6"/>
          <p:cNvSpPr txBox="1"/>
          <p:nvPr/>
        </p:nvSpPr>
        <p:spPr>
          <a:xfrm>
            <a:off x="203982" y="384750"/>
            <a:ext cx="609600"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3a</a:t>
            </a:r>
          </a:p>
        </p:txBody>
      </p:sp>
    </p:spTree>
    <p:extLst>
      <p:ext uri="{BB962C8B-B14F-4D97-AF65-F5344CB8AC3E}">
        <p14:creationId xmlns:p14="http://schemas.microsoft.com/office/powerpoint/2010/main" val="21303770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Plant Cell Wall.</a:t>
            </a:r>
            <a:endParaRPr lang="en-NZ" sz="2000" b="1" dirty="0"/>
          </a:p>
        </p:txBody>
      </p:sp>
      <p:graphicFrame>
        <p:nvGraphicFramePr>
          <p:cNvPr id="5" name="Group 69"/>
          <p:cNvGraphicFramePr>
            <a:graphicFrameLocks noGrp="1"/>
          </p:cNvGraphicFramePr>
          <p:nvPr>
            <p:extLst>
              <p:ext uri="{D42A27DB-BD31-4B8C-83A1-F6EECF244321}">
                <p14:modId xmlns:p14="http://schemas.microsoft.com/office/powerpoint/2010/main" val="1866831484"/>
              </p:ext>
            </p:extLst>
          </p:nvPr>
        </p:nvGraphicFramePr>
        <p:xfrm>
          <a:off x="949926" y="4221088"/>
          <a:ext cx="7244147" cy="1925325"/>
        </p:xfrm>
        <a:graphic>
          <a:graphicData uri="http://schemas.openxmlformats.org/drawingml/2006/table">
            <a:tbl>
              <a:tblPr/>
              <a:tblGrid>
                <a:gridCol w="1305252"/>
                <a:gridCol w="5938895"/>
              </a:tblGrid>
              <a:tr h="28390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NZ" sz="20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Location:</a:t>
                      </a:r>
                      <a:endParaRPr kumimoji="0" lang="en-GB" sz="20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F888"/>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The rigid, outermost covering of plant cells.</a:t>
                      </a:r>
                    </a:p>
                  </a:txBody>
                  <a:tcPr marT="45709" marB="457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49684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NZ" sz="2000" b="0" i="0" u="none" strike="noStrike" cap="none" normalizeH="0" baseline="0" smtClean="0">
                          <a:ln>
                            <a:noFill/>
                          </a:ln>
                          <a:solidFill>
                            <a:schemeClr val="tx1"/>
                          </a:solidFill>
                          <a:effectLst/>
                          <a:latin typeface="Calibri" panose="020F0502020204030204" pitchFamily="34" charset="0"/>
                          <a:cs typeface="Calibri" panose="020F0502020204030204" pitchFamily="34" charset="0"/>
                        </a:rPr>
                        <a:t>Relative size:</a:t>
                      </a:r>
                      <a:endParaRPr kumimoji="0" lang="en-GB" sz="2000" b="0" i="0" u="none" strike="noStrike" cap="none" normalizeH="0" baseline="0" smtClean="0">
                        <a:ln>
                          <a:noFill/>
                        </a:ln>
                        <a:solidFill>
                          <a:schemeClr val="tx1"/>
                        </a:solidFill>
                        <a:effectLst/>
                        <a:latin typeface="Calibri" panose="020F0502020204030204" pitchFamily="34" charset="0"/>
                        <a:cs typeface="Calibri" panose="020F0502020204030204" pitchFamily="34" charset="0"/>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F888"/>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NZ" sz="2000" b="0" i="0" u="none" strike="noStrike" cap="none" normalizeH="0" baseline="0" smtClean="0">
                          <a:ln>
                            <a:noFill/>
                          </a:ln>
                          <a:solidFill>
                            <a:schemeClr val="tx1"/>
                          </a:solidFill>
                          <a:effectLst/>
                          <a:latin typeface="Calibri" panose="020F0502020204030204" pitchFamily="34" charset="0"/>
                          <a:cs typeface="Calibri" panose="020F0502020204030204" pitchFamily="34" charset="0"/>
                        </a:rPr>
                        <a:t>Much thicker than the cell membrane, varies with position on plant.</a:t>
                      </a:r>
                      <a:endParaRPr kumimoji="0" lang="en-GB" sz="2000" b="0" i="0" u="none" strike="noStrike" cap="none" normalizeH="0" baseline="0" smtClean="0">
                        <a:ln>
                          <a:noFill/>
                        </a:ln>
                        <a:solidFill>
                          <a:schemeClr val="tx1"/>
                        </a:solidFill>
                        <a:effectLst/>
                        <a:latin typeface="Calibri" panose="020F0502020204030204" pitchFamily="34" charset="0"/>
                        <a:cs typeface="Calibri" panose="020F0502020204030204" pitchFamily="34" charset="0"/>
                      </a:endParaRPr>
                    </a:p>
                  </a:txBody>
                  <a:tcPr marT="45709" marB="457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82808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NZ" sz="20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Function:</a:t>
                      </a:r>
                      <a:endParaRPr kumimoji="0" lang="en-GB" sz="20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DF888"/>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Protects the intracellular contents and gives rigidity to the plant. </a:t>
                      </a:r>
                    </a:p>
                  </a:txBody>
                  <a:tcPr marT="45709" marB="457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pic>
        <p:nvPicPr>
          <p:cNvPr id="9" name="Picture 10" descr="cellwallfigure1"/>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52068" y="1052736"/>
            <a:ext cx="5547320" cy="3090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NZ" smtClean="0"/>
              <a:t>GZ Science Resources 2014</a:t>
            </a:r>
            <a:endParaRPr lang="en-NZ"/>
          </a:p>
        </p:txBody>
      </p:sp>
      <p:sp>
        <p:nvSpPr>
          <p:cNvPr id="7" name="TextBox 6"/>
          <p:cNvSpPr txBox="1"/>
          <p:nvPr/>
        </p:nvSpPr>
        <p:spPr>
          <a:xfrm>
            <a:off x="203982" y="384750"/>
            <a:ext cx="609600"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3a</a:t>
            </a:r>
          </a:p>
        </p:txBody>
      </p:sp>
    </p:spTree>
    <p:extLst>
      <p:ext uri="{BB962C8B-B14F-4D97-AF65-F5344CB8AC3E}">
        <p14:creationId xmlns:p14="http://schemas.microsoft.com/office/powerpoint/2010/main" val="26617117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Group 47"/>
          <p:cNvGraphicFramePr>
            <a:graphicFrameLocks noGrp="1"/>
          </p:cNvGraphicFramePr>
          <p:nvPr>
            <p:extLst>
              <p:ext uri="{D42A27DB-BD31-4B8C-83A1-F6EECF244321}">
                <p14:modId xmlns:p14="http://schemas.microsoft.com/office/powerpoint/2010/main" val="2875526054"/>
              </p:ext>
            </p:extLst>
          </p:nvPr>
        </p:nvGraphicFramePr>
        <p:xfrm>
          <a:off x="342900" y="4221088"/>
          <a:ext cx="8458200" cy="2194560"/>
        </p:xfrm>
        <a:graphic>
          <a:graphicData uri="http://schemas.openxmlformats.org/drawingml/2006/table">
            <a:tbl>
              <a:tblPr/>
              <a:tblGrid>
                <a:gridCol w="1524000"/>
                <a:gridCol w="6934200"/>
              </a:tblGrid>
              <a:tr h="279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NZ" sz="16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Location:</a:t>
                      </a:r>
                      <a:endParaRPr kumimoji="0" lang="en-GB" sz="16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F888"/>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800" b="0" i="0" u="none" strike="noStrike" cap="none" normalizeH="0" baseline="0" smtClean="0">
                          <a:ln>
                            <a:noFill/>
                          </a:ln>
                          <a:solidFill>
                            <a:schemeClr val="tx1"/>
                          </a:solidFill>
                          <a:effectLst/>
                          <a:latin typeface="Calibri" panose="020F0502020204030204" pitchFamily="34" charset="0"/>
                          <a:cs typeface="Calibri" panose="020F0502020204030204" pitchFamily="34" charset="0"/>
                        </a:rPr>
                        <a:t>Surrounding the cytoplasm of all cells (between cell wall and cytoplasm in plants)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79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NZ" sz="1600" b="0" i="0" u="none" strike="noStrike" cap="none" normalizeH="0" baseline="0" smtClean="0">
                          <a:ln>
                            <a:noFill/>
                          </a:ln>
                          <a:solidFill>
                            <a:schemeClr val="tx1"/>
                          </a:solidFill>
                          <a:effectLst/>
                          <a:latin typeface="Calibri" panose="020F0502020204030204" pitchFamily="34" charset="0"/>
                          <a:cs typeface="Calibri" panose="020F0502020204030204" pitchFamily="34" charset="0"/>
                        </a:rPr>
                        <a:t>Relative size:</a:t>
                      </a:r>
                      <a:endParaRPr kumimoji="0" lang="en-GB" sz="1600" b="0" i="0" u="none" strike="noStrike" cap="none" normalizeH="0" baseline="0" smtClean="0">
                        <a:ln>
                          <a:noFill/>
                        </a:ln>
                        <a:solidFill>
                          <a:schemeClr val="tx1"/>
                        </a:solidFill>
                        <a:effectLst/>
                        <a:latin typeface="Calibri" panose="020F0502020204030204" pitchFamily="34" charset="0"/>
                        <a:cs typeface="Calibri" panose="020F050202020403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F888"/>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NZ" sz="1800" b="0" i="0" u="none" strike="noStrike" cap="none" normalizeH="0" baseline="0" smtClean="0">
                          <a:ln>
                            <a:noFill/>
                          </a:ln>
                          <a:solidFill>
                            <a:schemeClr val="tx1"/>
                          </a:solidFill>
                          <a:effectLst/>
                          <a:latin typeface="Calibri" panose="020F0502020204030204" pitchFamily="34" charset="0"/>
                          <a:cs typeface="Calibri" panose="020F0502020204030204" pitchFamily="34" charset="0"/>
                        </a:rPr>
                        <a:t>Very thin layer only a few molecules in width. Approx 1nm (1mm = million nm)</a:t>
                      </a:r>
                      <a:endParaRPr kumimoji="0" lang="en-GB" sz="1800" b="0" i="0" u="none" strike="noStrike" cap="none" normalizeH="0" baseline="0" smtClean="0">
                        <a:ln>
                          <a:noFill/>
                        </a:ln>
                        <a:solidFill>
                          <a:schemeClr val="tx1"/>
                        </a:solidFill>
                        <a:effectLst/>
                        <a:latin typeface="Calibri" panose="020F0502020204030204" pitchFamily="34" charset="0"/>
                        <a:cs typeface="Calibri" panose="020F050202020403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279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NZ" sz="16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Function:</a:t>
                      </a:r>
                      <a:endParaRPr kumimoji="0" lang="en-GB" sz="16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DF888"/>
                    </a:solidFill>
                  </a:tcPr>
                </a:tc>
                <a:tc>
                  <a:txBody>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GB" sz="18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Controls transport of specific molecules and nutrients to enter the cell and waste materials to leave the cell. Small molecules, such as oxygen, carbon dioxide, and water, are able to pass freely across the membrane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pic>
        <p:nvPicPr>
          <p:cNvPr id="3074"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39752" y="477083"/>
            <a:ext cx="5328592" cy="405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Cell Membrane.</a:t>
            </a:r>
            <a:endParaRPr lang="en-NZ" sz="2000" b="1" dirty="0"/>
          </a:p>
        </p:txBody>
      </p:sp>
      <p:sp>
        <p:nvSpPr>
          <p:cNvPr id="2" name="Footer Placeholder 1"/>
          <p:cNvSpPr>
            <a:spLocks noGrp="1"/>
          </p:cNvSpPr>
          <p:nvPr>
            <p:ph type="ftr" sz="quarter" idx="11"/>
          </p:nvPr>
        </p:nvSpPr>
        <p:spPr>
          <a:xfrm>
            <a:off x="179512" y="6484711"/>
            <a:ext cx="3786691" cy="365125"/>
          </a:xfrm>
        </p:spPr>
        <p:txBody>
          <a:bodyPr/>
          <a:lstStyle/>
          <a:p>
            <a:r>
              <a:rPr lang="en-NZ" dirty="0" smtClean="0"/>
              <a:t>GZ Science Resources 2014</a:t>
            </a:r>
            <a:endParaRPr lang="en-NZ" dirty="0"/>
          </a:p>
        </p:txBody>
      </p:sp>
      <p:sp>
        <p:nvSpPr>
          <p:cNvPr id="6" name="TextBox 5"/>
          <p:cNvSpPr txBox="1"/>
          <p:nvPr/>
        </p:nvSpPr>
        <p:spPr>
          <a:xfrm>
            <a:off x="203982" y="384750"/>
            <a:ext cx="609600"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3a</a:t>
            </a:r>
          </a:p>
        </p:txBody>
      </p:sp>
    </p:spTree>
    <p:extLst>
      <p:ext uri="{BB962C8B-B14F-4D97-AF65-F5344CB8AC3E}">
        <p14:creationId xmlns:p14="http://schemas.microsoft.com/office/powerpoint/2010/main" val="33802498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95152" y="273399"/>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Cytoplasm.</a:t>
            </a:r>
            <a:endParaRPr lang="en-NZ" sz="2000" b="1" dirty="0"/>
          </a:p>
        </p:txBody>
      </p:sp>
      <p:graphicFrame>
        <p:nvGraphicFramePr>
          <p:cNvPr id="5" name="Group 47"/>
          <p:cNvGraphicFramePr>
            <a:graphicFrameLocks noGrp="1"/>
          </p:cNvGraphicFramePr>
          <p:nvPr>
            <p:extLst>
              <p:ext uri="{D42A27DB-BD31-4B8C-83A1-F6EECF244321}">
                <p14:modId xmlns:p14="http://schemas.microsoft.com/office/powerpoint/2010/main" val="3531616105"/>
              </p:ext>
            </p:extLst>
          </p:nvPr>
        </p:nvGraphicFramePr>
        <p:xfrm>
          <a:off x="409733" y="4221088"/>
          <a:ext cx="8458200" cy="2102690"/>
        </p:xfrm>
        <a:graphic>
          <a:graphicData uri="http://schemas.openxmlformats.org/drawingml/2006/table">
            <a:tbl>
              <a:tblPr/>
              <a:tblGrid>
                <a:gridCol w="1524000"/>
                <a:gridCol w="6934200"/>
              </a:tblGrid>
              <a:tr h="36567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NZ" sz="18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Location:</a:t>
                      </a:r>
                      <a:endParaRPr kumimoji="0" lang="en-GB" sz="18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F888"/>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Calibri" panose="020F0502020204030204" pitchFamily="34" charset="0"/>
                          <a:cs typeface="Calibri" panose="020F0502020204030204" pitchFamily="34" charset="0"/>
                        </a:rPr>
                        <a:t>Contained within the cell membrane, organelles located within it.</a:t>
                      </a:r>
                    </a:p>
                  </a:txBody>
                  <a:tcPr marT="45709" marB="457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639927">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NZ" sz="1800" b="0" i="0" u="none" strike="noStrike" cap="none" normalizeH="0" baseline="0" smtClean="0">
                          <a:ln>
                            <a:noFill/>
                          </a:ln>
                          <a:solidFill>
                            <a:schemeClr val="tx1"/>
                          </a:solidFill>
                          <a:effectLst/>
                          <a:latin typeface="Calibri" panose="020F0502020204030204" pitchFamily="34" charset="0"/>
                          <a:cs typeface="Calibri" panose="020F0502020204030204" pitchFamily="34" charset="0"/>
                        </a:rPr>
                        <a:t>Relative size:</a:t>
                      </a:r>
                      <a:endParaRPr kumimoji="0" lang="en-GB" sz="1800" b="0" i="0" u="none" strike="noStrike" cap="none" normalizeH="0" baseline="0" smtClean="0">
                        <a:ln>
                          <a:noFill/>
                        </a:ln>
                        <a:solidFill>
                          <a:schemeClr val="tx1"/>
                        </a:solidFill>
                        <a:effectLst/>
                        <a:latin typeface="Calibri" panose="020F0502020204030204" pitchFamily="34" charset="0"/>
                        <a:cs typeface="Calibri" panose="020F0502020204030204" pitchFamily="34" charset="0"/>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F888"/>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NZ" sz="20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Dependant on cell size and number and size of vacuoles within it.</a:t>
                      </a:r>
                      <a:endParaRPr kumimoji="0" lang="en-GB" sz="20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endParaRPr>
                    </a:p>
                  </a:txBody>
                  <a:tcPr marT="45709" marB="457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06654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NZ" sz="18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Function:</a:t>
                      </a:r>
                      <a:endParaRPr kumimoji="0" lang="en-GB" sz="18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endParaRP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DF888"/>
                    </a:solidFill>
                  </a:tcPr>
                </a:tc>
                <a:tc>
                  <a:txBody>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GB" sz="20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Contains the organelles of the cell as well as the material that the cell uses for growth and reproduction. Assists the movement of materials around the cell. Gives the cell its shape. </a:t>
                      </a:r>
                    </a:p>
                  </a:txBody>
                  <a:tcPr marT="45709" marB="457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pic>
        <p:nvPicPr>
          <p:cNvPr id="6" name="Picture 10" descr="cellcytoplasm"/>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981200" y="836712"/>
            <a:ext cx="5181600" cy="308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691680" y="3645024"/>
            <a:ext cx="2448272" cy="432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3" name="Footer Placeholder 2"/>
          <p:cNvSpPr>
            <a:spLocks noGrp="1"/>
          </p:cNvSpPr>
          <p:nvPr>
            <p:ph type="ftr" sz="quarter" idx="11"/>
          </p:nvPr>
        </p:nvSpPr>
        <p:spPr>
          <a:xfrm>
            <a:off x="179512" y="6362824"/>
            <a:ext cx="3786691" cy="365125"/>
          </a:xfrm>
        </p:spPr>
        <p:txBody>
          <a:bodyPr/>
          <a:lstStyle/>
          <a:p>
            <a:r>
              <a:rPr lang="en-NZ" dirty="0" smtClean="0"/>
              <a:t>GZ Science Resources 2014</a:t>
            </a:r>
            <a:endParaRPr lang="en-NZ" dirty="0"/>
          </a:p>
        </p:txBody>
      </p:sp>
      <p:sp>
        <p:nvSpPr>
          <p:cNvPr id="7" name="TextBox 6"/>
          <p:cNvSpPr txBox="1"/>
          <p:nvPr/>
        </p:nvSpPr>
        <p:spPr>
          <a:xfrm>
            <a:off x="203982" y="384750"/>
            <a:ext cx="609600"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3a</a:t>
            </a:r>
          </a:p>
        </p:txBody>
      </p:sp>
    </p:spTree>
    <p:extLst>
      <p:ext uri="{BB962C8B-B14F-4D97-AF65-F5344CB8AC3E}">
        <p14:creationId xmlns:p14="http://schemas.microsoft.com/office/powerpoint/2010/main" val="36952738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Nucleus.</a:t>
            </a:r>
            <a:endParaRPr lang="en-NZ" sz="2000" b="1" dirty="0"/>
          </a:p>
        </p:txBody>
      </p:sp>
      <p:graphicFrame>
        <p:nvGraphicFramePr>
          <p:cNvPr id="5" name="Group 36"/>
          <p:cNvGraphicFramePr>
            <a:graphicFrameLocks noGrp="1"/>
          </p:cNvGraphicFramePr>
          <p:nvPr>
            <p:extLst>
              <p:ext uri="{D42A27DB-BD31-4B8C-83A1-F6EECF244321}">
                <p14:modId xmlns:p14="http://schemas.microsoft.com/office/powerpoint/2010/main" val="2574702739"/>
              </p:ext>
            </p:extLst>
          </p:nvPr>
        </p:nvGraphicFramePr>
        <p:xfrm>
          <a:off x="4572000" y="1556792"/>
          <a:ext cx="4343400" cy="4541556"/>
        </p:xfrm>
        <a:graphic>
          <a:graphicData uri="http://schemas.openxmlformats.org/drawingml/2006/table">
            <a:tbl>
              <a:tblPr/>
              <a:tblGrid>
                <a:gridCol w="1224136"/>
                <a:gridCol w="3119264"/>
              </a:tblGrid>
              <a:tr h="57919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NZ" sz="18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Location</a:t>
                      </a:r>
                      <a:endParaRPr kumimoji="0" lang="en-GB" sz="18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endParaRP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F888"/>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Often found in the central area of the cell within the cytoplasm.</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7919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NZ" sz="18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Relative size</a:t>
                      </a:r>
                      <a:endParaRPr kumimoji="0" lang="en-GB" sz="18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endParaRP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F888"/>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NZ" sz="20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Large enough to be seen with a light microscope, often the most visible structure in the cell. Takes up to 10% of cells volume. </a:t>
                      </a:r>
                      <a:endParaRPr kumimoji="0" lang="en-GB" sz="20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endParaRP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82306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NZ" sz="18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Function</a:t>
                      </a:r>
                      <a:endParaRPr kumimoji="0" lang="en-GB" sz="18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endParaRP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DF888"/>
                    </a:solidFill>
                  </a:tcPr>
                </a:tc>
                <a:tc>
                  <a:txBody>
                    <a:bodyPr/>
                    <a:lstStyle/>
                    <a:p>
                      <a:pPr marL="0" marR="0" lvl="0" indent="0" algn="l" defTabSz="914400" rtl="0" eaLnBrk="1" fontAlgn="base" latinLnBrk="0" hangingPunct="1">
                        <a:lnSpc>
                          <a:spcPct val="100000"/>
                        </a:lnSpc>
                        <a:spcBef>
                          <a:spcPct val="50000"/>
                        </a:spcBef>
                        <a:spcAft>
                          <a:spcPct val="0"/>
                        </a:spcAft>
                        <a:buClrTx/>
                        <a:buSzTx/>
                        <a:buFontTx/>
                        <a:buNone/>
                        <a:tabLst/>
                      </a:pPr>
                      <a:r>
                        <a:rPr kumimoji="0" lang="en-GB" sz="20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It stores the cell's hereditary material, or DNA, and it coordinates the cell's activities, which include growth and reproduction (cell division).</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pic>
        <p:nvPicPr>
          <p:cNvPr id="4098"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2195295"/>
            <a:ext cx="4535242" cy="3393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oter Placeholder 2"/>
          <p:cNvSpPr>
            <a:spLocks noGrp="1"/>
          </p:cNvSpPr>
          <p:nvPr>
            <p:ph type="ftr" sz="quarter" idx="11"/>
          </p:nvPr>
        </p:nvSpPr>
        <p:spPr/>
        <p:txBody>
          <a:bodyPr/>
          <a:lstStyle/>
          <a:p>
            <a:r>
              <a:rPr lang="en-NZ" smtClean="0"/>
              <a:t>GZ Science Resources 2014</a:t>
            </a:r>
            <a:endParaRPr lang="en-NZ"/>
          </a:p>
        </p:txBody>
      </p:sp>
      <p:sp>
        <p:nvSpPr>
          <p:cNvPr id="7" name="TextBox 6"/>
          <p:cNvSpPr txBox="1"/>
          <p:nvPr/>
        </p:nvSpPr>
        <p:spPr>
          <a:xfrm>
            <a:off x="203982" y="384750"/>
            <a:ext cx="609600"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3a</a:t>
            </a:r>
          </a:p>
        </p:txBody>
      </p:sp>
    </p:spTree>
    <p:extLst>
      <p:ext uri="{BB962C8B-B14F-4D97-AF65-F5344CB8AC3E}">
        <p14:creationId xmlns:p14="http://schemas.microsoft.com/office/powerpoint/2010/main" val="30014722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Vacuole.</a:t>
            </a:r>
            <a:endParaRPr lang="en-NZ" sz="2000" b="1" dirty="0"/>
          </a:p>
        </p:txBody>
      </p:sp>
      <p:pic>
        <p:nvPicPr>
          <p:cNvPr id="5" name="Picture 10" descr="Plant Cell Vacuole"/>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4247" b="6590"/>
          <a:stretch>
            <a:fillRect/>
          </a:stretch>
        </p:blipFill>
        <p:spPr bwMode="auto">
          <a:xfrm>
            <a:off x="228600" y="1600200"/>
            <a:ext cx="4038600" cy="332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Group 41"/>
          <p:cNvGraphicFramePr>
            <a:graphicFrameLocks noGrp="1"/>
          </p:cNvGraphicFramePr>
          <p:nvPr>
            <p:extLst>
              <p:ext uri="{D42A27DB-BD31-4B8C-83A1-F6EECF244321}">
                <p14:modId xmlns:p14="http://schemas.microsoft.com/office/powerpoint/2010/main" val="4091349190"/>
              </p:ext>
            </p:extLst>
          </p:nvPr>
        </p:nvGraphicFramePr>
        <p:xfrm>
          <a:off x="4419600" y="1219200"/>
          <a:ext cx="4343400" cy="4846320"/>
        </p:xfrm>
        <a:graphic>
          <a:graphicData uri="http://schemas.openxmlformats.org/drawingml/2006/table">
            <a:tbl>
              <a:tblPr/>
              <a:tblGrid>
                <a:gridCol w="1143000"/>
                <a:gridCol w="3200400"/>
              </a:tblGrid>
              <a:tr h="6286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NZ" sz="16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Location:</a:t>
                      </a:r>
                      <a:endParaRPr kumimoji="0" lang="en-GB" sz="16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F888"/>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000" b="0" i="0" u="none" strike="noStrike" cap="none" normalizeH="0" baseline="0" smtClean="0">
                          <a:ln>
                            <a:noFill/>
                          </a:ln>
                          <a:solidFill>
                            <a:schemeClr val="tx1"/>
                          </a:solidFill>
                          <a:effectLst/>
                          <a:latin typeface="Calibri" panose="020F0502020204030204" pitchFamily="34" charset="0"/>
                          <a:cs typeface="Calibri" panose="020F0502020204030204" pitchFamily="34" charset="0"/>
                        </a:rPr>
                        <a:t>Found within the cytoplasm of a cell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8413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NZ" sz="1600" b="0" i="0" u="none" strike="noStrike" cap="none" normalizeH="0" baseline="0" smtClean="0">
                          <a:ln>
                            <a:noFill/>
                          </a:ln>
                          <a:solidFill>
                            <a:schemeClr val="tx1"/>
                          </a:solidFill>
                          <a:effectLst/>
                          <a:latin typeface="Calibri" panose="020F0502020204030204" pitchFamily="34" charset="0"/>
                          <a:cs typeface="Calibri" panose="020F0502020204030204" pitchFamily="34" charset="0"/>
                        </a:rPr>
                        <a:t>Relative size:</a:t>
                      </a:r>
                      <a:endParaRPr kumimoji="0" lang="en-GB" sz="1600" b="0" i="0" u="none" strike="noStrike" cap="none" normalizeH="0" baseline="0" smtClean="0">
                        <a:ln>
                          <a:noFill/>
                        </a:ln>
                        <a:solidFill>
                          <a:schemeClr val="tx1"/>
                        </a:solidFill>
                        <a:effectLst/>
                        <a:latin typeface="Calibri" panose="020F0502020204030204" pitchFamily="34" charset="0"/>
                        <a:cs typeface="Calibri" panose="020F050202020403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DF888"/>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NZ" sz="2000" b="0" i="0" u="none" strike="noStrike" cap="none" normalizeH="0" baseline="0" smtClean="0">
                          <a:ln>
                            <a:noFill/>
                          </a:ln>
                          <a:solidFill>
                            <a:schemeClr val="tx1"/>
                          </a:solidFill>
                          <a:effectLst/>
                          <a:latin typeface="Calibri" panose="020F0502020204030204" pitchFamily="34" charset="0"/>
                          <a:cs typeface="Calibri" panose="020F0502020204030204" pitchFamily="34" charset="0"/>
                        </a:rPr>
                        <a:t>Can take up most of the cell in plants but tend to be much smaller in animal cells</a:t>
                      </a:r>
                      <a:endParaRPr kumimoji="0" lang="en-GB" sz="2000" b="0" i="0" u="none" strike="noStrike" cap="none" normalizeH="0" baseline="0" smtClean="0">
                        <a:ln>
                          <a:noFill/>
                        </a:ln>
                        <a:solidFill>
                          <a:schemeClr val="tx1"/>
                        </a:solidFill>
                        <a:effectLst/>
                        <a:latin typeface="Calibri" panose="020F0502020204030204" pitchFamily="34" charset="0"/>
                        <a:cs typeface="Calibri" panose="020F050202020403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18430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NZ" sz="16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Function:</a:t>
                      </a:r>
                      <a:endParaRPr kumimoji="0" lang="en-GB" sz="16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DF88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In plants: important in providing structural support, as well as serving functions such as storage, waste disposal, protection, and growth.</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GB" sz="20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NZ" sz="20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In animals: </a:t>
                      </a:r>
                      <a:r>
                        <a:rPr kumimoji="0" lang="en-GB" sz="20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temporarily store materials or to transport substances.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3" name="Footer Placeholder 2"/>
          <p:cNvSpPr>
            <a:spLocks noGrp="1"/>
          </p:cNvSpPr>
          <p:nvPr>
            <p:ph type="ftr" sz="quarter" idx="11"/>
          </p:nvPr>
        </p:nvSpPr>
        <p:spPr/>
        <p:txBody>
          <a:bodyPr/>
          <a:lstStyle/>
          <a:p>
            <a:r>
              <a:rPr lang="en-NZ" smtClean="0"/>
              <a:t>GZ Science Resources 2014</a:t>
            </a:r>
            <a:endParaRPr lang="en-NZ"/>
          </a:p>
        </p:txBody>
      </p:sp>
      <p:sp>
        <p:nvSpPr>
          <p:cNvPr id="7" name="TextBox 6"/>
          <p:cNvSpPr txBox="1"/>
          <p:nvPr/>
        </p:nvSpPr>
        <p:spPr>
          <a:xfrm>
            <a:off x="203982" y="384750"/>
            <a:ext cx="609600"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3a</a:t>
            </a:r>
          </a:p>
        </p:txBody>
      </p:sp>
    </p:spTree>
    <p:extLst>
      <p:ext uri="{BB962C8B-B14F-4D97-AF65-F5344CB8AC3E}">
        <p14:creationId xmlns:p14="http://schemas.microsoft.com/office/powerpoint/2010/main" val="26551418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Plant </a:t>
            </a:r>
            <a:r>
              <a:rPr lang="en-NZ" sz="2000" b="1" dirty="0"/>
              <a:t>and animal cells </a:t>
            </a:r>
            <a:r>
              <a:rPr lang="en-NZ" sz="2000" b="1" dirty="0" smtClean="0"/>
              <a:t>similarities </a:t>
            </a:r>
            <a:r>
              <a:rPr lang="en-NZ" sz="2000" b="1" dirty="0"/>
              <a:t>and </a:t>
            </a:r>
            <a:r>
              <a:rPr lang="en-NZ" sz="2000" b="1" dirty="0" smtClean="0"/>
              <a:t>differences. </a:t>
            </a:r>
            <a:endParaRPr lang="en-NZ" sz="2000" b="1" dirty="0"/>
          </a:p>
        </p:txBody>
      </p:sp>
      <p:graphicFrame>
        <p:nvGraphicFramePr>
          <p:cNvPr id="5" name="Table 4"/>
          <p:cNvGraphicFramePr>
            <a:graphicFrameLocks noGrp="1"/>
          </p:cNvGraphicFramePr>
          <p:nvPr>
            <p:extLst>
              <p:ext uri="{D42A27DB-BD31-4B8C-83A1-F6EECF244321}">
                <p14:modId xmlns:p14="http://schemas.microsoft.com/office/powerpoint/2010/main" val="1394831344"/>
              </p:ext>
            </p:extLst>
          </p:nvPr>
        </p:nvGraphicFramePr>
        <p:xfrm>
          <a:off x="683568" y="1020821"/>
          <a:ext cx="7776864" cy="3128260"/>
        </p:xfrm>
        <a:graphic>
          <a:graphicData uri="http://schemas.openxmlformats.org/drawingml/2006/table">
            <a:tbl>
              <a:tblPr>
                <a:tableStyleId>{5940675A-B579-460E-94D1-54222C63F5DA}</a:tableStyleId>
              </a:tblPr>
              <a:tblGrid>
                <a:gridCol w="3888432"/>
                <a:gridCol w="3888432"/>
              </a:tblGrid>
              <a:tr h="160522">
                <a:tc>
                  <a:txBody>
                    <a:bodyPr/>
                    <a:lstStyle/>
                    <a:p>
                      <a:pPr algn="ctr"/>
                      <a:r>
                        <a:rPr lang="en-NZ" sz="2000" b="1" dirty="0">
                          <a:latin typeface="Calibri" panose="020F0502020204030204" pitchFamily="34" charset="0"/>
                          <a:cs typeface="Calibri" panose="020F0502020204030204" pitchFamily="34" charset="0"/>
                        </a:rPr>
                        <a:t>Similarities</a:t>
                      </a:r>
                    </a:p>
                  </a:txBody>
                  <a:tcPr marL="40131" marR="40131" marT="20065" marB="20065" anchor="ctr">
                    <a:solidFill>
                      <a:schemeClr val="accent4">
                        <a:lumMod val="20000"/>
                        <a:lumOff val="80000"/>
                      </a:schemeClr>
                    </a:solidFill>
                  </a:tcPr>
                </a:tc>
                <a:tc>
                  <a:txBody>
                    <a:bodyPr/>
                    <a:lstStyle/>
                    <a:p>
                      <a:pPr algn="ctr"/>
                      <a:r>
                        <a:rPr lang="en-NZ" sz="2000" b="1" dirty="0">
                          <a:latin typeface="Calibri" panose="020F0502020204030204" pitchFamily="34" charset="0"/>
                          <a:cs typeface="Calibri" panose="020F0502020204030204" pitchFamily="34" charset="0"/>
                        </a:rPr>
                        <a:t>Differences</a:t>
                      </a:r>
                    </a:p>
                  </a:txBody>
                  <a:tcPr marL="40131" marR="40131" marT="20065" marB="20065" anchor="ctr">
                    <a:solidFill>
                      <a:schemeClr val="accent4">
                        <a:lumMod val="20000"/>
                        <a:lumOff val="80000"/>
                      </a:schemeClr>
                    </a:solidFill>
                  </a:tcPr>
                </a:tc>
              </a:tr>
              <a:tr h="2751414">
                <a:tc>
                  <a:txBody>
                    <a:bodyPr/>
                    <a:lstStyle/>
                    <a:p>
                      <a:pPr marL="0" indent="0" algn="l">
                        <a:buNone/>
                      </a:pPr>
                      <a:r>
                        <a:rPr lang="en-NZ" sz="1800" dirty="0" smtClean="0">
                          <a:latin typeface="Calibri" panose="020F0502020204030204" pitchFamily="34" charset="0"/>
                          <a:cs typeface="Calibri" panose="020F0502020204030204" pitchFamily="34" charset="0"/>
                        </a:rPr>
                        <a:t>1.All </a:t>
                      </a:r>
                      <a:r>
                        <a:rPr lang="en-NZ" sz="1800" dirty="0">
                          <a:latin typeface="Calibri" panose="020F0502020204030204" pitchFamily="34" charset="0"/>
                          <a:cs typeface="Calibri" panose="020F0502020204030204" pitchFamily="34" charset="0"/>
                        </a:rPr>
                        <a:t>cells have a 'skin', called the plasma membrane, protecting it from the outside environment. </a:t>
                      </a:r>
                      <a:endParaRPr lang="en-NZ" sz="1800" dirty="0" smtClean="0">
                        <a:latin typeface="Calibri" panose="020F0502020204030204" pitchFamily="34" charset="0"/>
                        <a:cs typeface="Calibri" panose="020F0502020204030204" pitchFamily="34" charset="0"/>
                      </a:endParaRPr>
                    </a:p>
                    <a:p>
                      <a:pPr marL="0" indent="0" algn="l">
                        <a:buNone/>
                      </a:pPr>
                      <a:r>
                        <a:rPr lang="en-NZ" sz="1800" dirty="0" smtClean="0">
                          <a:latin typeface="Calibri" panose="020F0502020204030204" pitchFamily="34" charset="0"/>
                          <a:cs typeface="Calibri" panose="020F0502020204030204" pitchFamily="34" charset="0"/>
                        </a:rPr>
                        <a:t>2</a:t>
                      </a:r>
                      <a:r>
                        <a:rPr lang="en-NZ" sz="1800" dirty="0">
                          <a:latin typeface="Calibri" panose="020F0502020204030204" pitchFamily="34" charset="0"/>
                          <a:cs typeface="Calibri" panose="020F0502020204030204" pitchFamily="34" charset="0"/>
                        </a:rPr>
                        <a:t>. At the </a:t>
                      </a:r>
                      <a:r>
                        <a:rPr lang="en-NZ" sz="1800" dirty="0" err="1">
                          <a:latin typeface="Calibri" panose="020F0502020204030204" pitchFamily="34" charset="0"/>
                          <a:cs typeface="Calibri" panose="020F0502020204030204" pitchFamily="34" charset="0"/>
                        </a:rPr>
                        <a:t>center</a:t>
                      </a:r>
                      <a:r>
                        <a:rPr lang="en-NZ" sz="1800" dirty="0">
                          <a:latin typeface="Calibri" panose="020F0502020204030204" pitchFamily="34" charset="0"/>
                          <a:cs typeface="Calibri" panose="020F0502020204030204" pitchFamily="34" charset="0"/>
                        </a:rPr>
                        <a:t> of all cells is the cell nucleus.  The 'brain' of the cell</a:t>
                      </a:r>
                      <a:r>
                        <a:rPr lang="en-NZ" sz="1800" dirty="0" smtClean="0">
                          <a:latin typeface="Calibri" panose="020F0502020204030204" pitchFamily="34" charset="0"/>
                          <a:cs typeface="Calibri" panose="020F0502020204030204" pitchFamily="34" charset="0"/>
                        </a:rPr>
                        <a:t>.</a:t>
                      </a:r>
                      <a:r>
                        <a:rPr lang="en-NZ" sz="1800" dirty="0">
                          <a:latin typeface="Calibri" panose="020F0502020204030204" pitchFamily="34" charset="0"/>
                          <a:cs typeface="Calibri" panose="020F0502020204030204" pitchFamily="34" charset="0"/>
                        </a:rPr>
                        <a:t/>
                      </a:r>
                      <a:br>
                        <a:rPr lang="en-NZ" sz="1800" dirty="0">
                          <a:latin typeface="Calibri" panose="020F0502020204030204" pitchFamily="34" charset="0"/>
                          <a:cs typeface="Calibri" panose="020F0502020204030204" pitchFamily="34" charset="0"/>
                        </a:rPr>
                      </a:br>
                      <a:r>
                        <a:rPr lang="en-NZ" sz="1800" dirty="0">
                          <a:latin typeface="Calibri" panose="020F0502020204030204" pitchFamily="34" charset="0"/>
                          <a:cs typeface="Calibri" panose="020F0502020204030204" pitchFamily="34" charset="0"/>
                        </a:rPr>
                        <a:t>3. Cytoplasm, a fluid that protects the inside of the cell</a:t>
                      </a:r>
                      <a:r>
                        <a:rPr lang="en-NZ" sz="1800" dirty="0" smtClean="0">
                          <a:latin typeface="Calibri" panose="020F0502020204030204" pitchFamily="34" charset="0"/>
                          <a:cs typeface="Calibri" panose="020F0502020204030204" pitchFamily="34" charset="0"/>
                        </a:rPr>
                        <a:t>.</a:t>
                      </a:r>
                      <a:r>
                        <a:rPr lang="en-NZ" sz="1800" dirty="0">
                          <a:latin typeface="Calibri" panose="020F0502020204030204" pitchFamily="34" charset="0"/>
                          <a:cs typeface="Calibri" panose="020F0502020204030204" pitchFamily="34" charset="0"/>
                        </a:rPr>
                        <a:t/>
                      </a:r>
                      <a:br>
                        <a:rPr lang="en-NZ" sz="1800" dirty="0">
                          <a:latin typeface="Calibri" panose="020F0502020204030204" pitchFamily="34" charset="0"/>
                          <a:cs typeface="Calibri" panose="020F0502020204030204" pitchFamily="34" charset="0"/>
                        </a:rPr>
                      </a:br>
                      <a:r>
                        <a:rPr lang="en-NZ" sz="1800" dirty="0">
                          <a:latin typeface="Calibri" panose="020F0502020204030204" pitchFamily="34" charset="0"/>
                          <a:cs typeface="Calibri" panose="020F0502020204030204" pitchFamily="34" charset="0"/>
                        </a:rPr>
                        <a:t>4. Mitochondria, turns food into energy.</a:t>
                      </a:r>
                    </a:p>
                  </a:txBody>
                  <a:tcPr marL="40131" marR="40131" marT="20065" marB="20065" anchor="ctr">
                    <a:solidFill>
                      <a:schemeClr val="bg1"/>
                    </a:solidFill>
                  </a:tcPr>
                </a:tc>
                <a:tc>
                  <a:txBody>
                    <a:bodyPr/>
                    <a:lstStyle/>
                    <a:p>
                      <a:pPr algn="l"/>
                      <a:r>
                        <a:rPr lang="en-NZ" sz="1800" dirty="0">
                          <a:latin typeface="Calibri" panose="020F0502020204030204" pitchFamily="34" charset="0"/>
                          <a:cs typeface="Calibri" panose="020F0502020204030204" pitchFamily="34" charset="0"/>
                        </a:rPr>
                        <a:t>1. Plants have a cell wall that help define the shape and give structure to the  plant.</a:t>
                      </a:r>
                      <a:br>
                        <a:rPr lang="en-NZ" sz="1800" dirty="0">
                          <a:latin typeface="Calibri" panose="020F0502020204030204" pitchFamily="34" charset="0"/>
                          <a:cs typeface="Calibri" panose="020F0502020204030204" pitchFamily="34" charset="0"/>
                        </a:rPr>
                      </a:br>
                      <a:r>
                        <a:rPr lang="en-NZ" sz="1800" dirty="0" smtClean="0">
                          <a:latin typeface="Calibri" panose="020F0502020204030204" pitchFamily="34" charset="0"/>
                          <a:cs typeface="Calibri" panose="020F0502020204030204" pitchFamily="34" charset="0"/>
                        </a:rPr>
                        <a:t>2</a:t>
                      </a:r>
                      <a:r>
                        <a:rPr lang="en-NZ" sz="1800" dirty="0">
                          <a:latin typeface="Calibri" panose="020F0502020204030204" pitchFamily="34" charset="0"/>
                          <a:cs typeface="Calibri" panose="020F0502020204030204" pitchFamily="34" charset="0"/>
                        </a:rPr>
                        <a:t>. The plant cell contain an organelle called chloroplast that helps in the plants photosynthesis.</a:t>
                      </a:r>
                      <a:br>
                        <a:rPr lang="en-NZ" sz="1800" dirty="0">
                          <a:latin typeface="Calibri" panose="020F0502020204030204" pitchFamily="34" charset="0"/>
                          <a:cs typeface="Calibri" panose="020F0502020204030204" pitchFamily="34" charset="0"/>
                        </a:rPr>
                      </a:br>
                      <a:r>
                        <a:rPr lang="en-NZ" sz="1800" dirty="0" smtClean="0">
                          <a:latin typeface="Calibri" panose="020F0502020204030204" pitchFamily="34" charset="0"/>
                          <a:cs typeface="Calibri" panose="020F0502020204030204" pitchFamily="34" charset="0"/>
                        </a:rPr>
                        <a:t>3</a:t>
                      </a:r>
                      <a:r>
                        <a:rPr lang="en-NZ" sz="1800" dirty="0">
                          <a:latin typeface="Calibri" panose="020F0502020204030204" pitchFamily="34" charset="0"/>
                          <a:cs typeface="Calibri" panose="020F0502020204030204" pitchFamily="34" charset="0"/>
                        </a:rPr>
                        <a:t>.  Plant cells are larger than animal cells.</a:t>
                      </a:r>
                      <a:br>
                        <a:rPr lang="en-NZ" sz="1800" dirty="0">
                          <a:latin typeface="Calibri" panose="020F0502020204030204" pitchFamily="34" charset="0"/>
                          <a:cs typeface="Calibri" panose="020F0502020204030204" pitchFamily="34" charset="0"/>
                        </a:rPr>
                      </a:br>
                      <a:r>
                        <a:rPr lang="en-NZ" sz="1800" dirty="0" smtClean="0">
                          <a:latin typeface="Calibri" panose="020F0502020204030204" pitchFamily="34" charset="0"/>
                          <a:cs typeface="Calibri" panose="020F0502020204030204" pitchFamily="34" charset="0"/>
                        </a:rPr>
                        <a:t>4</a:t>
                      </a:r>
                      <a:r>
                        <a:rPr lang="en-NZ" sz="1800" dirty="0">
                          <a:latin typeface="Calibri" panose="020F0502020204030204" pitchFamily="34" charset="0"/>
                          <a:cs typeface="Calibri" panose="020F0502020204030204" pitchFamily="34" charset="0"/>
                        </a:rPr>
                        <a:t>. Vacuole, collects water for the plant.</a:t>
                      </a:r>
                      <a:br>
                        <a:rPr lang="en-NZ" sz="1800" dirty="0">
                          <a:latin typeface="Calibri" panose="020F0502020204030204" pitchFamily="34" charset="0"/>
                          <a:cs typeface="Calibri" panose="020F0502020204030204" pitchFamily="34" charset="0"/>
                        </a:rPr>
                      </a:br>
                      <a:endParaRPr lang="en-NZ" sz="1800" dirty="0">
                        <a:latin typeface="Calibri" panose="020F0502020204030204" pitchFamily="34" charset="0"/>
                        <a:cs typeface="Calibri" panose="020F0502020204030204" pitchFamily="34" charset="0"/>
                      </a:endParaRPr>
                    </a:p>
                  </a:txBody>
                  <a:tcPr marL="40131" marR="40131" marT="20065" marB="20065" anchor="ctr">
                    <a:solidFill>
                      <a:schemeClr val="bg1"/>
                    </a:solidFill>
                  </a:tcPr>
                </a:tc>
              </a:tr>
            </a:tbl>
          </a:graphicData>
        </a:graphic>
      </p:graphicFrame>
      <p:pic>
        <p:nvPicPr>
          <p:cNvPr id="6178" name="Picture 34"/>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85622" y="4077072"/>
            <a:ext cx="5210175" cy="292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oter Placeholder 2"/>
          <p:cNvSpPr>
            <a:spLocks noGrp="1"/>
          </p:cNvSpPr>
          <p:nvPr>
            <p:ph type="ftr" sz="quarter" idx="11"/>
          </p:nvPr>
        </p:nvSpPr>
        <p:spPr/>
        <p:txBody>
          <a:bodyPr/>
          <a:lstStyle/>
          <a:p>
            <a:r>
              <a:rPr lang="en-NZ" smtClean="0"/>
              <a:t>GZ Science Resources 2014</a:t>
            </a:r>
            <a:endParaRPr lang="en-NZ"/>
          </a:p>
        </p:txBody>
      </p:sp>
      <p:sp>
        <p:nvSpPr>
          <p:cNvPr id="7" name="TextBox 6"/>
          <p:cNvSpPr txBox="1"/>
          <p:nvPr/>
        </p:nvSpPr>
        <p:spPr>
          <a:xfrm>
            <a:off x="203982" y="384750"/>
            <a:ext cx="609600"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3b</a:t>
            </a:r>
          </a:p>
        </p:txBody>
      </p:sp>
    </p:spTree>
    <p:extLst>
      <p:ext uri="{BB962C8B-B14F-4D97-AF65-F5344CB8AC3E}">
        <p14:creationId xmlns:p14="http://schemas.microsoft.com/office/powerpoint/2010/main" val="26532171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GZ Science Resources 2014</a:t>
            </a:r>
            <a:endParaRPr lang="en-NZ"/>
          </a:p>
        </p:txBody>
      </p:sp>
      <p:sp>
        <p:nvSpPr>
          <p:cNvPr id="3" name="TextBox 2"/>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Using a Microscope</a:t>
            </a:r>
            <a:endParaRPr lang="en-NZ" sz="2000" b="1" dirty="0"/>
          </a:p>
        </p:txBody>
      </p:sp>
      <p:pic>
        <p:nvPicPr>
          <p:cNvPr id="4" name="Picture 12" descr="compound%20parts"/>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1000" y="990600"/>
            <a:ext cx="5372100" cy="522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3"/>
          <p:cNvSpPr txBox="1">
            <a:spLocks noChangeArrowheads="1"/>
          </p:cNvSpPr>
          <p:nvPr/>
        </p:nvSpPr>
        <p:spPr bwMode="auto">
          <a:xfrm>
            <a:off x="6085656" y="1797226"/>
            <a:ext cx="2590800" cy="4635500"/>
          </a:xfrm>
          <a:prstGeom prst="rect">
            <a:avLst/>
          </a:prstGeom>
          <a:noFill/>
          <a:ln w="9525">
            <a:solidFill>
              <a:schemeClr val="tx1"/>
            </a:solidFill>
            <a:miter lim="800000"/>
            <a:headEnd/>
            <a:tailEnd/>
          </a:ln>
          <a:effec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NZ" dirty="0">
                <a:latin typeface="Calibri" panose="020F0502020204030204" pitchFamily="34" charset="0"/>
                <a:cs typeface="Calibri" panose="020F0502020204030204" pitchFamily="34" charset="0"/>
              </a:rPr>
              <a:t>Most cells are to small to be clearly seen by eye and require a microscope to view.</a:t>
            </a:r>
          </a:p>
          <a:p>
            <a:pPr eaLnBrk="1" hangingPunct="1">
              <a:spcBef>
                <a:spcPct val="50000"/>
              </a:spcBef>
            </a:pPr>
            <a:r>
              <a:rPr lang="en-NZ" b="1" dirty="0">
                <a:latin typeface="Calibri" panose="020F0502020204030204" pitchFamily="34" charset="0"/>
                <a:cs typeface="Calibri" panose="020F0502020204030204" pitchFamily="34" charset="0"/>
              </a:rPr>
              <a:t>Magnification</a:t>
            </a:r>
            <a:r>
              <a:rPr lang="en-NZ" dirty="0">
                <a:latin typeface="Calibri" panose="020F0502020204030204" pitchFamily="34" charset="0"/>
                <a:cs typeface="Calibri" panose="020F0502020204030204" pitchFamily="34" charset="0"/>
              </a:rPr>
              <a:t>: the number of times the image is enlarged</a:t>
            </a:r>
          </a:p>
          <a:p>
            <a:pPr eaLnBrk="1" hangingPunct="1">
              <a:spcBef>
                <a:spcPct val="50000"/>
              </a:spcBef>
            </a:pPr>
            <a:r>
              <a:rPr lang="en-NZ" b="1" dirty="0">
                <a:latin typeface="Calibri" panose="020F0502020204030204" pitchFamily="34" charset="0"/>
                <a:cs typeface="Calibri" panose="020F0502020204030204" pitchFamily="34" charset="0"/>
              </a:rPr>
              <a:t>Resolution</a:t>
            </a:r>
            <a:r>
              <a:rPr lang="en-NZ" dirty="0">
                <a:latin typeface="Calibri" panose="020F0502020204030204" pitchFamily="34" charset="0"/>
                <a:cs typeface="Calibri" panose="020F0502020204030204" pitchFamily="34" charset="0"/>
              </a:rPr>
              <a:t>: the clarity and ability to see detail in the image</a:t>
            </a:r>
          </a:p>
          <a:p>
            <a:pPr eaLnBrk="1" hangingPunct="1">
              <a:spcBef>
                <a:spcPct val="50000"/>
              </a:spcBef>
            </a:pPr>
            <a:r>
              <a:rPr lang="en-NZ" dirty="0">
                <a:latin typeface="Calibri" panose="020F0502020204030204" pitchFamily="34" charset="0"/>
                <a:cs typeface="Calibri" panose="020F0502020204030204" pitchFamily="34" charset="0"/>
              </a:rPr>
              <a:t>The branch of biology relating to preparation and viewing tissue under a microscope is known as </a:t>
            </a:r>
            <a:r>
              <a:rPr lang="en-NZ" b="1" dirty="0">
                <a:latin typeface="Calibri" panose="020F0502020204030204" pitchFamily="34" charset="0"/>
                <a:cs typeface="Calibri" panose="020F0502020204030204" pitchFamily="34" charset="0"/>
              </a:rPr>
              <a:t>Histology.</a:t>
            </a:r>
            <a:endParaRPr lang="en-GB" b="1" dirty="0">
              <a:latin typeface="Calibri" panose="020F0502020204030204" pitchFamily="34" charset="0"/>
              <a:cs typeface="Calibri" panose="020F0502020204030204" pitchFamily="34" charset="0"/>
            </a:endParaRPr>
          </a:p>
        </p:txBody>
      </p:sp>
      <p:sp>
        <p:nvSpPr>
          <p:cNvPr id="11" name="TextBox 10"/>
          <p:cNvSpPr txBox="1"/>
          <p:nvPr/>
        </p:nvSpPr>
        <p:spPr>
          <a:xfrm>
            <a:off x="203982" y="384750"/>
            <a:ext cx="609600"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3c</a:t>
            </a:r>
          </a:p>
        </p:txBody>
      </p:sp>
    </p:spTree>
    <p:extLst>
      <p:ext uri="{BB962C8B-B14F-4D97-AF65-F5344CB8AC3E}">
        <p14:creationId xmlns:p14="http://schemas.microsoft.com/office/powerpoint/2010/main" val="15540310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1563" name="Group 59"/>
          <p:cNvGraphicFramePr>
            <a:graphicFrameLocks noGrp="1"/>
          </p:cNvGraphicFramePr>
          <p:nvPr/>
        </p:nvGraphicFramePr>
        <p:xfrm>
          <a:off x="457200" y="685800"/>
          <a:ext cx="8229600" cy="6019800"/>
        </p:xfrm>
        <a:graphic>
          <a:graphicData uri="http://schemas.openxmlformats.org/drawingml/2006/table">
            <a:tbl>
              <a:tblPr/>
              <a:tblGrid>
                <a:gridCol w="2057400"/>
                <a:gridCol w="2057400"/>
                <a:gridCol w="2057400"/>
                <a:gridCol w="2057400"/>
              </a:tblGrid>
              <a:tr h="2006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Arial" pitchFamily="34" charset="0"/>
                          <a:cs typeface="Arial" pitchFamily="34" charset="0"/>
                        </a:rPr>
                        <a:t>fire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pitchFamily="34" charset="0"/>
                          <a:cs typeface="Arial" pitchFamily="34" charset="0"/>
                        </a:rPr>
                        <a:t>fish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pitchFamily="34" charset="0"/>
                          <a:cs typeface="Arial" pitchFamily="34" charset="0"/>
                        </a:rPr>
                        <a:t>virus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pitchFamily="34" charset="0"/>
                          <a:cs typeface="Arial" pitchFamily="34" charset="0"/>
                        </a:rPr>
                        <a:t>algae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006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pitchFamily="34" charset="0"/>
                          <a:cs typeface="Arial" pitchFamily="34" charset="0"/>
                        </a:rPr>
                        <a:t>jellyfish</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pitchFamily="34" charset="0"/>
                          <a:cs typeface="Arial" pitchFamily="34" charset="0"/>
                        </a:rPr>
                        <a:t>coral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pitchFamily="34" charset="0"/>
                          <a:cs typeface="Arial" pitchFamily="34" charset="0"/>
                        </a:rPr>
                        <a:t>mould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pitchFamily="34" charset="0"/>
                          <a:cs typeface="Arial" pitchFamily="34" charset="0"/>
                        </a:rPr>
                        <a:t>bacteria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006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pitchFamily="34" charset="0"/>
                          <a:cs typeface="Arial" pitchFamily="34" charset="0"/>
                        </a:rPr>
                        <a:t>amoeba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pitchFamily="34" charset="0"/>
                          <a:cs typeface="Arial" pitchFamily="34" charset="0"/>
                        </a:rPr>
                        <a:t>crystals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pitchFamily="34" charset="0"/>
                          <a:cs typeface="Arial" pitchFamily="34" charset="0"/>
                        </a:rPr>
                        <a:t>yeast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tx1"/>
                          </a:solidFill>
                          <a:effectLst/>
                          <a:latin typeface="Arial" pitchFamily="34" charset="0"/>
                          <a:cs typeface="Arial" pitchFamily="34" charset="0"/>
                        </a:rPr>
                        <a:t>fungus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7193" name="Picture 28" descr="fi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447800"/>
            <a:ext cx="148590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4" name="Picture 30" descr="big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1295400"/>
            <a:ext cx="16764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5" name="Picture 32" descr="virus"/>
          <p:cNvPicPr>
            <a:picLocks noChangeAspect="1" noChangeArrowheads="1"/>
          </p:cNvPicPr>
          <p:nvPr/>
        </p:nvPicPr>
        <p:blipFill>
          <a:blip r:embed="rId4">
            <a:extLst>
              <a:ext uri="{28A0092B-C50C-407E-A947-70E740481C1C}">
                <a14:useLocalDpi xmlns:a14="http://schemas.microsoft.com/office/drawing/2010/main" val="0"/>
              </a:ext>
            </a:extLst>
          </a:blip>
          <a:srcRect t="12973"/>
          <a:stretch>
            <a:fillRect/>
          </a:stretch>
        </p:blipFill>
        <p:spPr bwMode="auto">
          <a:xfrm>
            <a:off x="4876800" y="1143000"/>
            <a:ext cx="1422400"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6" name="Picture 34" descr="T012722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05600" y="1295400"/>
            <a:ext cx="1801813" cy="133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7" name="Picture 36" descr="Jellyfish-02%20copy"/>
          <p:cNvPicPr>
            <a:picLocks noChangeAspect="1" noChangeArrowheads="1"/>
          </p:cNvPicPr>
          <p:nvPr/>
        </p:nvPicPr>
        <p:blipFill>
          <a:blip r:embed="rId6" cstate="print">
            <a:extLst>
              <a:ext uri="{28A0092B-C50C-407E-A947-70E740481C1C}">
                <a14:useLocalDpi xmlns:a14="http://schemas.microsoft.com/office/drawing/2010/main" val="0"/>
              </a:ext>
            </a:extLst>
          </a:blip>
          <a:srcRect b="21739"/>
          <a:stretch>
            <a:fillRect/>
          </a:stretch>
        </p:blipFill>
        <p:spPr bwMode="auto">
          <a:xfrm>
            <a:off x="838200" y="3200400"/>
            <a:ext cx="115093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8" name="Picture 38" descr="sun_coral_914p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19400" y="3429000"/>
            <a:ext cx="1600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9" name="Picture 40" descr="2003-12-11-mould"/>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24400" y="3276600"/>
            <a:ext cx="1771650"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00" name="Picture 42" descr="bacteria%20pseudomonas%20aeruginos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05600" y="3200400"/>
            <a:ext cx="17526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01" name="Picture 44" descr="amoeba"/>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5800" y="5334000"/>
            <a:ext cx="1325563"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02" name="Picture 46" descr="subcategory_44_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67000" y="5257800"/>
            <a:ext cx="1509713"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03" name="Picture 48" descr="yeast%201"/>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876800" y="5257800"/>
            <a:ext cx="142398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04" name="Picture 50" descr="mushrooms"/>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858000" y="5334000"/>
            <a:ext cx="16764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05" name="Text Box 51"/>
          <p:cNvSpPr txBox="1">
            <a:spLocks noChangeArrowheads="1"/>
          </p:cNvSpPr>
          <p:nvPr/>
        </p:nvSpPr>
        <p:spPr bwMode="auto">
          <a:xfrm>
            <a:off x="85344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NZ" sz="1000">
                <a:latin typeface="Blackadder ITC" panose="04020505051007020D02" pitchFamily="82" charset="0"/>
              </a:rPr>
              <a:t>Gaze</a:t>
            </a:r>
            <a:endParaRPr lang="en-US"/>
          </a:p>
        </p:txBody>
      </p:sp>
      <p:sp>
        <p:nvSpPr>
          <p:cNvPr id="7206" name="Text Box 52"/>
          <p:cNvSpPr txBox="1">
            <a:spLocks noChangeArrowheads="1"/>
          </p:cNvSpPr>
          <p:nvPr/>
        </p:nvSpPr>
        <p:spPr bwMode="auto">
          <a:xfrm>
            <a:off x="83058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NZ" sz="1000">
                <a:latin typeface="Blackadder ITC" panose="04020505051007020D02" pitchFamily="82" charset="0"/>
              </a:rPr>
              <a:t>SJ</a:t>
            </a:r>
            <a:endParaRPr lang="en-US"/>
          </a:p>
        </p:txBody>
      </p:sp>
      <p:sp>
        <p:nvSpPr>
          <p:cNvPr id="7207" name="Oval 53"/>
          <p:cNvSpPr>
            <a:spLocks noChangeArrowheads="1"/>
          </p:cNvSpPr>
          <p:nvPr/>
        </p:nvSpPr>
        <p:spPr bwMode="auto">
          <a:xfrm>
            <a:off x="8382000" y="6324600"/>
            <a:ext cx="533400" cy="228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NZ"/>
          </a:p>
        </p:txBody>
      </p:sp>
      <p:sp>
        <p:nvSpPr>
          <p:cNvPr id="20" name="TextBox 19"/>
          <p:cNvSpPr txBox="1"/>
          <p:nvPr/>
        </p:nvSpPr>
        <p:spPr>
          <a:xfrm>
            <a:off x="439788" y="102346"/>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Which is Living and which is not?</a:t>
            </a:r>
            <a:endParaRPr lang="en-NZ" sz="2000" b="1" dirty="0"/>
          </a:p>
        </p:txBody>
      </p:sp>
      <p:sp>
        <p:nvSpPr>
          <p:cNvPr id="21" name="TextBox 20"/>
          <p:cNvSpPr txBox="1"/>
          <p:nvPr/>
        </p:nvSpPr>
        <p:spPr>
          <a:xfrm>
            <a:off x="99477" y="11737"/>
            <a:ext cx="609600"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1a</a:t>
            </a:r>
          </a:p>
        </p:txBody>
      </p:sp>
    </p:spTree>
    <p:extLst>
      <p:ext uri="{BB962C8B-B14F-4D97-AF65-F5344CB8AC3E}">
        <p14:creationId xmlns:p14="http://schemas.microsoft.com/office/powerpoint/2010/main" val="241224451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GZ Science Resources 2014</a:t>
            </a:r>
            <a:endParaRPr lang="en-NZ"/>
          </a:p>
        </p:txBody>
      </p:sp>
      <p:sp>
        <p:nvSpPr>
          <p:cNvPr id="3" name="TextBox 2"/>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Microscope parts and function</a:t>
            </a:r>
            <a:endParaRPr lang="en-NZ" sz="2000" b="1" dirty="0"/>
          </a:p>
        </p:txBody>
      </p:sp>
      <p:pic>
        <p:nvPicPr>
          <p:cNvPr id="4" name="Picture 13" descr="microscope to label">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1981200"/>
            <a:ext cx="5334000" cy="372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4"/>
          <p:cNvSpPr txBox="1">
            <a:spLocks noChangeArrowheads="1"/>
          </p:cNvSpPr>
          <p:nvPr/>
        </p:nvSpPr>
        <p:spPr bwMode="auto">
          <a:xfrm>
            <a:off x="214230" y="1026834"/>
            <a:ext cx="3048000" cy="5078313"/>
          </a:xfrm>
          <a:prstGeom prst="rect">
            <a:avLst/>
          </a:prstGeom>
          <a:solidFill>
            <a:srgbClr val="FAF48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1200" b="1" dirty="0">
                <a:latin typeface="Calibri" panose="020F0502020204030204" pitchFamily="34" charset="0"/>
                <a:cs typeface="Calibri" panose="020F0502020204030204" pitchFamily="34" charset="0"/>
              </a:rPr>
              <a:t>arm</a:t>
            </a:r>
            <a:r>
              <a:rPr lang="en-US" sz="1200" dirty="0">
                <a:latin typeface="Calibri" panose="020F0502020204030204" pitchFamily="34" charset="0"/>
                <a:cs typeface="Calibri" panose="020F0502020204030204" pitchFamily="34" charset="0"/>
              </a:rPr>
              <a:t> - this attaches the eyepiece and body tube to the base.</a:t>
            </a:r>
            <a:br>
              <a:rPr lang="en-US" sz="1200" dirty="0">
                <a:latin typeface="Calibri" panose="020F0502020204030204" pitchFamily="34" charset="0"/>
                <a:cs typeface="Calibri" panose="020F0502020204030204" pitchFamily="34" charset="0"/>
              </a:rPr>
            </a:br>
            <a:r>
              <a:rPr lang="en-US" sz="1200" b="1" dirty="0">
                <a:latin typeface="Calibri" panose="020F0502020204030204" pitchFamily="34" charset="0"/>
                <a:cs typeface="Calibri" panose="020F0502020204030204" pitchFamily="34" charset="0"/>
              </a:rPr>
              <a:t>base</a:t>
            </a:r>
            <a:r>
              <a:rPr lang="en-US" sz="1200" dirty="0">
                <a:latin typeface="Calibri" panose="020F0502020204030204" pitchFamily="34" charset="0"/>
                <a:cs typeface="Calibri" panose="020F0502020204030204" pitchFamily="34" charset="0"/>
              </a:rPr>
              <a:t> - this supports the microscope.</a:t>
            </a:r>
            <a:br>
              <a:rPr lang="en-US" sz="1200" dirty="0">
                <a:latin typeface="Calibri" panose="020F0502020204030204" pitchFamily="34" charset="0"/>
                <a:cs typeface="Calibri" panose="020F0502020204030204" pitchFamily="34" charset="0"/>
              </a:rPr>
            </a:br>
            <a:r>
              <a:rPr lang="en-US" sz="1200" b="1" dirty="0">
                <a:latin typeface="Calibri" panose="020F0502020204030204" pitchFamily="34" charset="0"/>
                <a:cs typeface="Calibri" panose="020F0502020204030204" pitchFamily="34" charset="0"/>
              </a:rPr>
              <a:t>body tube</a:t>
            </a:r>
            <a:r>
              <a:rPr lang="en-US" sz="1200" dirty="0">
                <a:latin typeface="Calibri" panose="020F0502020204030204" pitchFamily="34" charset="0"/>
                <a:cs typeface="Calibri" panose="020F0502020204030204" pitchFamily="34" charset="0"/>
              </a:rPr>
              <a:t> - the tube that supports the eyepiece.</a:t>
            </a:r>
            <a:br>
              <a:rPr lang="en-US" sz="1200" dirty="0">
                <a:latin typeface="Calibri" panose="020F0502020204030204" pitchFamily="34" charset="0"/>
                <a:cs typeface="Calibri" panose="020F0502020204030204" pitchFamily="34" charset="0"/>
              </a:rPr>
            </a:br>
            <a:r>
              <a:rPr lang="en-US" sz="1200" b="1" dirty="0">
                <a:latin typeface="Calibri" panose="020F0502020204030204" pitchFamily="34" charset="0"/>
                <a:cs typeface="Calibri" panose="020F0502020204030204" pitchFamily="34" charset="0"/>
              </a:rPr>
              <a:t>coarse focus adjustment</a:t>
            </a:r>
            <a:r>
              <a:rPr lang="en-US" sz="1200" dirty="0">
                <a:latin typeface="Calibri" panose="020F0502020204030204" pitchFamily="34" charset="0"/>
                <a:cs typeface="Calibri" panose="020F0502020204030204" pitchFamily="34" charset="0"/>
              </a:rPr>
              <a:t> - a knob that makes large adjustments to the focus.</a:t>
            </a:r>
            <a:br>
              <a:rPr lang="en-US" sz="1200" dirty="0">
                <a:latin typeface="Calibri" panose="020F0502020204030204" pitchFamily="34" charset="0"/>
                <a:cs typeface="Calibri" panose="020F0502020204030204" pitchFamily="34" charset="0"/>
              </a:rPr>
            </a:br>
            <a:r>
              <a:rPr lang="en-US" sz="1200" b="1" dirty="0">
                <a:latin typeface="Calibri" panose="020F0502020204030204" pitchFamily="34" charset="0"/>
                <a:cs typeface="Calibri" panose="020F0502020204030204" pitchFamily="34" charset="0"/>
              </a:rPr>
              <a:t>diaphragm</a:t>
            </a:r>
            <a:r>
              <a:rPr lang="en-US" sz="1200" dirty="0">
                <a:latin typeface="Calibri" panose="020F0502020204030204" pitchFamily="34" charset="0"/>
                <a:cs typeface="Calibri" panose="020F0502020204030204" pitchFamily="34" charset="0"/>
              </a:rPr>
              <a:t> - an adjustable opening under the stage, allowing different amounts of light onto the stage.</a:t>
            </a:r>
            <a:br>
              <a:rPr lang="en-US" sz="1200" dirty="0">
                <a:latin typeface="Calibri" panose="020F0502020204030204" pitchFamily="34" charset="0"/>
                <a:cs typeface="Calibri" panose="020F0502020204030204" pitchFamily="34" charset="0"/>
              </a:rPr>
            </a:br>
            <a:r>
              <a:rPr lang="en-US" sz="1200" b="1" dirty="0">
                <a:latin typeface="Calibri" panose="020F0502020204030204" pitchFamily="34" charset="0"/>
                <a:cs typeface="Calibri" panose="020F0502020204030204" pitchFamily="34" charset="0"/>
              </a:rPr>
              <a:t>eyepiece</a:t>
            </a:r>
            <a:r>
              <a:rPr lang="en-US" sz="1200" dirty="0">
                <a:latin typeface="Calibri" panose="020F0502020204030204" pitchFamily="34" charset="0"/>
                <a:cs typeface="Calibri" panose="020F0502020204030204" pitchFamily="34" charset="0"/>
              </a:rPr>
              <a:t> - where you place your eye.</a:t>
            </a:r>
            <a:br>
              <a:rPr lang="en-US" sz="1200" dirty="0">
                <a:latin typeface="Calibri" panose="020F0502020204030204" pitchFamily="34" charset="0"/>
                <a:cs typeface="Calibri" panose="020F0502020204030204" pitchFamily="34" charset="0"/>
              </a:rPr>
            </a:br>
            <a:r>
              <a:rPr lang="en-US" sz="1200" b="1" dirty="0">
                <a:latin typeface="Calibri" panose="020F0502020204030204" pitchFamily="34" charset="0"/>
                <a:cs typeface="Calibri" panose="020F0502020204030204" pitchFamily="34" charset="0"/>
              </a:rPr>
              <a:t>fine focus adjustment</a:t>
            </a:r>
            <a:r>
              <a:rPr lang="en-US" sz="1200" dirty="0">
                <a:latin typeface="Calibri" panose="020F0502020204030204" pitchFamily="34" charset="0"/>
                <a:cs typeface="Calibri" panose="020F0502020204030204" pitchFamily="34" charset="0"/>
              </a:rPr>
              <a:t> - a knob that makes small adjustments to the focus (it is often smaller than the coarse focus knob).</a:t>
            </a:r>
            <a:br>
              <a:rPr lang="en-US" sz="1200" dirty="0">
                <a:latin typeface="Calibri" panose="020F0502020204030204" pitchFamily="34" charset="0"/>
                <a:cs typeface="Calibri" panose="020F0502020204030204" pitchFamily="34" charset="0"/>
              </a:rPr>
            </a:br>
            <a:r>
              <a:rPr lang="en-US" sz="1200" b="1" dirty="0">
                <a:latin typeface="Calibri" panose="020F0502020204030204" pitchFamily="34" charset="0"/>
                <a:cs typeface="Calibri" panose="020F0502020204030204" pitchFamily="34" charset="0"/>
              </a:rPr>
              <a:t>high-power objective</a:t>
            </a:r>
            <a:r>
              <a:rPr lang="en-US" sz="1200" dirty="0">
                <a:latin typeface="Calibri" panose="020F0502020204030204" pitchFamily="34" charset="0"/>
                <a:cs typeface="Calibri" panose="020F0502020204030204" pitchFamily="34" charset="0"/>
              </a:rPr>
              <a:t> - a large lens with high magnifying power.</a:t>
            </a:r>
            <a:br>
              <a:rPr lang="en-US" sz="1200" dirty="0">
                <a:latin typeface="Calibri" panose="020F0502020204030204" pitchFamily="34" charset="0"/>
                <a:cs typeface="Calibri" panose="020F0502020204030204" pitchFamily="34" charset="0"/>
              </a:rPr>
            </a:br>
            <a:r>
              <a:rPr lang="en-US" sz="1200" b="1" dirty="0">
                <a:latin typeface="Calibri" panose="020F0502020204030204" pitchFamily="34" charset="0"/>
                <a:cs typeface="Calibri" panose="020F0502020204030204" pitchFamily="34" charset="0"/>
              </a:rPr>
              <a:t>inclination joint</a:t>
            </a:r>
            <a:r>
              <a:rPr lang="en-US" sz="1200" dirty="0">
                <a:latin typeface="Calibri" panose="020F0502020204030204" pitchFamily="34" charset="0"/>
                <a:cs typeface="Calibri" panose="020F0502020204030204" pitchFamily="34" charset="0"/>
              </a:rPr>
              <a:t> - an adjustable joint that lets the arm tilt at various angles.</a:t>
            </a:r>
            <a:br>
              <a:rPr lang="en-US" sz="1200" dirty="0">
                <a:latin typeface="Calibri" panose="020F0502020204030204" pitchFamily="34" charset="0"/>
                <a:cs typeface="Calibri" panose="020F0502020204030204" pitchFamily="34" charset="0"/>
              </a:rPr>
            </a:br>
            <a:r>
              <a:rPr lang="en-US" sz="1200" b="1" dirty="0">
                <a:latin typeface="Calibri" panose="020F0502020204030204" pitchFamily="34" charset="0"/>
                <a:cs typeface="Calibri" panose="020F0502020204030204" pitchFamily="34" charset="0"/>
              </a:rPr>
              <a:t>low-power objective</a:t>
            </a:r>
            <a:r>
              <a:rPr lang="en-US" sz="1200" dirty="0">
                <a:latin typeface="Calibri" panose="020F0502020204030204" pitchFamily="34" charset="0"/>
                <a:cs typeface="Calibri" panose="020F0502020204030204" pitchFamily="34" charset="0"/>
              </a:rPr>
              <a:t> - a small lens with low magnifying power.</a:t>
            </a:r>
            <a:br>
              <a:rPr lang="en-US" sz="1200" dirty="0">
                <a:latin typeface="Calibri" panose="020F0502020204030204" pitchFamily="34" charset="0"/>
                <a:cs typeface="Calibri" panose="020F0502020204030204" pitchFamily="34" charset="0"/>
              </a:rPr>
            </a:br>
            <a:r>
              <a:rPr lang="en-US" sz="1200" b="1" dirty="0">
                <a:latin typeface="Calibri" panose="020F0502020204030204" pitchFamily="34" charset="0"/>
                <a:cs typeface="Calibri" panose="020F0502020204030204" pitchFamily="34" charset="0"/>
              </a:rPr>
              <a:t>mirror (or light source)</a:t>
            </a:r>
            <a:r>
              <a:rPr lang="en-US" sz="1200" dirty="0">
                <a:latin typeface="Calibri" panose="020F0502020204030204" pitchFamily="34" charset="0"/>
                <a:cs typeface="Calibri" panose="020F0502020204030204" pitchFamily="34" charset="0"/>
              </a:rPr>
              <a:t> - this directs light upwards onto the slide.</a:t>
            </a:r>
            <a:br>
              <a:rPr lang="en-US" sz="1200" dirty="0">
                <a:latin typeface="Calibri" panose="020F0502020204030204" pitchFamily="34" charset="0"/>
                <a:cs typeface="Calibri" panose="020F0502020204030204" pitchFamily="34" charset="0"/>
              </a:rPr>
            </a:br>
            <a:r>
              <a:rPr lang="en-US" sz="1200" b="1" dirty="0">
                <a:latin typeface="Calibri" panose="020F0502020204030204" pitchFamily="34" charset="0"/>
                <a:cs typeface="Calibri" panose="020F0502020204030204" pitchFamily="34" charset="0"/>
              </a:rPr>
              <a:t>revolving nosepiece</a:t>
            </a:r>
            <a:r>
              <a:rPr lang="en-US" sz="1200" dirty="0">
                <a:latin typeface="Calibri" panose="020F0502020204030204" pitchFamily="34" charset="0"/>
                <a:cs typeface="Calibri" panose="020F0502020204030204" pitchFamily="34" charset="0"/>
              </a:rPr>
              <a:t> - the rotating device that holds the objectives (lenses).</a:t>
            </a:r>
            <a:br>
              <a:rPr lang="en-US" sz="1200" dirty="0">
                <a:latin typeface="Calibri" panose="020F0502020204030204" pitchFamily="34" charset="0"/>
                <a:cs typeface="Calibri" panose="020F0502020204030204" pitchFamily="34" charset="0"/>
              </a:rPr>
            </a:br>
            <a:r>
              <a:rPr lang="en-US" sz="1200" b="1" dirty="0">
                <a:latin typeface="Calibri" panose="020F0502020204030204" pitchFamily="34" charset="0"/>
                <a:cs typeface="Calibri" panose="020F0502020204030204" pitchFamily="34" charset="0"/>
              </a:rPr>
              <a:t>stage</a:t>
            </a:r>
            <a:r>
              <a:rPr lang="en-US" sz="1200" dirty="0">
                <a:latin typeface="Calibri" panose="020F0502020204030204" pitchFamily="34" charset="0"/>
                <a:cs typeface="Calibri" panose="020F0502020204030204" pitchFamily="34" charset="0"/>
              </a:rPr>
              <a:t> - the platform on which a slide is placed.</a:t>
            </a:r>
            <a:br>
              <a:rPr lang="en-US" sz="1200" dirty="0">
                <a:latin typeface="Calibri" panose="020F0502020204030204" pitchFamily="34" charset="0"/>
                <a:cs typeface="Calibri" panose="020F0502020204030204" pitchFamily="34" charset="0"/>
              </a:rPr>
            </a:br>
            <a:r>
              <a:rPr lang="en-US" sz="1200" b="1" dirty="0">
                <a:latin typeface="Calibri" panose="020F0502020204030204" pitchFamily="34" charset="0"/>
                <a:cs typeface="Calibri" panose="020F0502020204030204" pitchFamily="34" charset="0"/>
              </a:rPr>
              <a:t>stage clips</a:t>
            </a:r>
            <a:r>
              <a:rPr lang="en-US" sz="1200" dirty="0">
                <a:latin typeface="Calibri" panose="020F0502020204030204" pitchFamily="34" charset="0"/>
                <a:cs typeface="Calibri" panose="020F0502020204030204" pitchFamily="34" charset="0"/>
              </a:rPr>
              <a:t> - metal clips that hold a slide securely  onto the stage.</a:t>
            </a:r>
          </a:p>
        </p:txBody>
      </p:sp>
      <p:sp>
        <p:nvSpPr>
          <p:cNvPr id="6" name="TextBox 5"/>
          <p:cNvSpPr txBox="1"/>
          <p:nvPr/>
        </p:nvSpPr>
        <p:spPr>
          <a:xfrm>
            <a:off x="203982" y="384750"/>
            <a:ext cx="609600"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3d</a:t>
            </a:r>
          </a:p>
        </p:txBody>
      </p:sp>
    </p:spTree>
    <p:extLst>
      <p:ext uri="{BB962C8B-B14F-4D97-AF65-F5344CB8AC3E}">
        <p14:creationId xmlns:p14="http://schemas.microsoft.com/office/powerpoint/2010/main" val="28358231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GZ Science Resources 2014</a:t>
            </a:r>
            <a:endParaRPr lang="en-NZ"/>
          </a:p>
        </p:txBody>
      </p:sp>
      <p:sp>
        <p:nvSpPr>
          <p:cNvPr id="3" name="TextBox 2"/>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Making a Microscope Slide </a:t>
            </a:r>
            <a:endParaRPr lang="en-NZ" sz="2000" b="1" dirty="0"/>
          </a:p>
        </p:txBody>
      </p:sp>
      <p:sp>
        <p:nvSpPr>
          <p:cNvPr id="6"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NZ"/>
          </a:p>
        </p:txBody>
      </p:sp>
      <p:sp>
        <p:nvSpPr>
          <p:cNvPr id="8" name="TextBox 7"/>
          <p:cNvSpPr txBox="1"/>
          <p:nvPr/>
        </p:nvSpPr>
        <p:spPr>
          <a:xfrm>
            <a:off x="404736" y="1349788"/>
            <a:ext cx="8208912" cy="4062651"/>
          </a:xfrm>
          <a:prstGeom prst="rect">
            <a:avLst/>
          </a:prstGeom>
          <a:noFill/>
        </p:spPr>
        <p:txBody>
          <a:bodyPr wrap="square" rtlCol="0">
            <a:spAutoFit/>
          </a:bodyPr>
          <a:lstStyle/>
          <a:p>
            <a:r>
              <a:rPr lang="en-NZ" sz="2000" dirty="0">
                <a:latin typeface="Calibri" panose="020F0502020204030204" pitchFamily="34" charset="0"/>
                <a:cs typeface="Calibri" panose="020F0502020204030204" pitchFamily="34" charset="0"/>
              </a:rPr>
              <a:t> </a:t>
            </a:r>
            <a:r>
              <a:rPr lang="en-NZ" sz="2000" b="1" dirty="0" smtClean="0">
                <a:latin typeface="Calibri" panose="020F0502020204030204" pitchFamily="34" charset="0"/>
                <a:cs typeface="Calibri" panose="020F0502020204030204" pitchFamily="34" charset="0"/>
              </a:rPr>
              <a:t>Onion Cell Slides</a:t>
            </a:r>
          </a:p>
          <a:p>
            <a:endParaRPr lang="en-NZ" sz="2000" b="1" dirty="0">
              <a:latin typeface="Calibri" panose="020F0502020204030204" pitchFamily="34" charset="0"/>
              <a:cs typeface="Calibri" panose="020F0502020204030204" pitchFamily="34" charset="0"/>
            </a:endParaRPr>
          </a:p>
          <a:p>
            <a:r>
              <a:rPr lang="en-NZ" sz="2000" dirty="0" smtClean="0">
                <a:latin typeface="Calibri" panose="020F0502020204030204" pitchFamily="34" charset="0"/>
                <a:cs typeface="Calibri" panose="020F0502020204030204" pitchFamily="34" charset="0"/>
              </a:rPr>
              <a:t>1	Collect </a:t>
            </a:r>
            <a:r>
              <a:rPr lang="en-NZ" sz="2000" dirty="0">
                <a:latin typeface="Calibri" panose="020F0502020204030204" pitchFamily="34" charset="0"/>
                <a:cs typeface="Calibri" panose="020F0502020204030204" pitchFamily="34" charset="0"/>
              </a:rPr>
              <a:t>onion, slide and cover slip, </a:t>
            </a:r>
            <a:r>
              <a:rPr lang="en-NZ" sz="2000" dirty="0" smtClean="0">
                <a:latin typeface="Calibri" panose="020F0502020204030204" pitchFamily="34" charset="0"/>
                <a:cs typeface="Calibri" panose="020F0502020204030204" pitchFamily="34" charset="0"/>
              </a:rPr>
              <a:t>lamp </a:t>
            </a:r>
            <a:r>
              <a:rPr lang="en-NZ" sz="2000" dirty="0">
                <a:latin typeface="Calibri" panose="020F0502020204030204" pitchFamily="34" charset="0"/>
                <a:cs typeface="Calibri" panose="020F0502020204030204" pitchFamily="34" charset="0"/>
              </a:rPr>
              <a:t>and microscope.</a:t>
            </a:r>
          </a:p>
          <a:p>
            <a:r>
              <a:rPr lang="en-NZ" sz="2000" dirty="0">
                <a:latin typeface="Calibri" panose="020F0502020204030204" pitchFamily="34" charset="0"/>
                <a:cs typeface="Calibri" panose="020F0502020204030204" pitchFamily="34" charset="0"/>
              </a:rPr>
              <a:t>2.	</a:t>
            </a:r>
            <a:r>
              <a:rPr lang="en-NZ" sz="2000" dirty="0" smtClean="0">
                <a:latin typeface="Calibri" panose="020F0502020204030204" pitchFamily="34" charset="0"/>
                <a:cs typeface="Calibri" panose="020F0502020204030204" pitchFamily="34" charset="0"/>
              </a:rPr>
              <a:t>Peel </a:t>
            </a:r>
            <a:r>
              <a:rPr lang="en-NZ" sz="2000" dirty="0">
                <a:latin typeface="Calibri" panose="020F0502020204030204" pitchFamily="34" charset="0"/>
                <a:cs typeface="Calibri" panose="020F0502020204030204" pitchFamily="34" charset="0"/>
              </a:rPr>
              <a:t>the epidermal </a:t>
            </a:r>
            <a:r>
              <a:rPr lang="en-NZ" sz="2000" dirty="0" smtClean="0">
                <a:latin typeface="Calibri" panose="020F0502020204030204" pitchFamily="34" charset="0"/>
                <a:cs typeface="Calibri" panose="020F0502020204030204" pitchFamily="34" charset="0"/>
              </a:rPr>
              <a:t>cells (skin between layers) </a:t>
            </a:r>
            <a:r>
              <a:rPr lang="en-NZ" sz="2000" dirty="0">
                <a:latin typeface="Calibri" panose="020F0502020204030204" pitchFamily="34" charset="0"/>
                <a:cs typeface="Calibri" panose="020F0502020204030204" pitchFamily="34" charset="0"/>
              </a:rPr>
              <a:t>from the onion tissue.</a:t>
            </a:r>
          </a:p>
          <a:p>
            <a:r>
              <a:rPr lang="en-NZ" sz="2000" dirty="0">
                <a:latin typeface="Calibri" panose="020F0502020204030204" pitchFamily="34" charset="0"/>
                <a:cs typeface="Calibri" panose="020F0502020204030204" pitchFamily="34" charset="0"/>
              </a:rPr>
              <a:t>3.	Place the cell sample on your slide – make sure it isn’t folded.</a:t>
            </a:r>
          </a:p>
          <a:p>
            <a:r>
              <a:rPr lang="en-NZ" sz="2000" dirty="0">
                <a:latin typeface="Calibri" panose="020F0502020204030204" pitchFamily="34" charset="0"/>
                <a:cs typeface="Calibri" panose="020F0502020204030204" pitchFamily="34" charset="0"/>
              </a:rPr>
              <a:t>4.	Add 2 drops of iodine to the onion slide.</a:t>
            </a:r>
          </a:p>
          <a:p>
            <a:r>
              <a:rPr lang="en-NZ" sz="2000" dirty="0">
                <a:latin typeface="Calibri" panose="020F0502020204030204" pitchFamily="34" charset="0"/>
                <a:cs typeface="Calibri" panose="020F0502020204030204" pitchFamily="34" charset="0"/>
              </a:rPr>
              <a:t>5.	Lower cover slip onto the </a:t>
            </a:r>
            <a:r>
              <a:rPr lang="en-NZ" sz="2000" dirty="0" smtClean="0">
                <a:latin typeface="Calibri" panose="020F0502020204030204" pitchFamily="34" charset="0"/>
                <a:cs typeface="Calibri" panose="020F0502020204030204" pitchFamily="34" charset="0"/>
              </a:rPr>
              <a:t>slide one side at a time so there are no 	bubbles</a:t>
            </a:r>
            <a:endParaRPr lang="en-NZ" sz="2000" dirty="0">
              <a:latin typeface="Calibri" panose="020F0502020204030204" pitchFamily="34" charset="0"/>
              <a:cs typeface="Calibri" panose="020F0502020204030204" pitchFamily="34" charset="0"/>
            </a:endParaRPr>
          </a:p>
          <a:p>
            <a:pPr marL="457200" indent="-457200">
              <a:buAutoNum type="arabicPeriod" startAt="6"/>
            </a:pPr>
            <a:r>
              <a:rPr lang="en-NZ" sz="2000" dirty="0" smtClean="0">
                <a:latin typeface="Calibri" panose="020F0502020204030204" pitchFamily="34" charset="0"/>
                <a:cs typeface="Calibri" panose="020F0502020204030204" pitchFamily="34" charset="0"/>
              </a:rPr>
              <a:t>Focus </a:t>
            </a:r>
            <a:r>
              <a:rPr lang="en-NZ" sz="2000" dirty="0">
                <a:latin typeface="Calibri" panose="020F0502020204030204" pitchFamily="34" charset="0"/>
                <a:cs typeface="Calibri" panose="020F0502020204030204" pitchFamily="34" charset="0"/>
              </a:rPr>
              <a:t>under the microscope – remember to start with low power</a:t>
            </a:r>
            <a:r>
              <a:rPr lang="en-NZ" sz="2000" dirty="0" smtClean="0">
                <a:latin typeface="Calibri" panose="020F0502020204030204" pitchFamily="34" charset="0"/>
                <a:cs typeface="Calibri" panose="020F0502020204030204" pitchFamily="34" charset="0"/>
              </a:rPr>
              <a:t>!!</a:t>
            </a:r>
          </a:p>
          <a:p>
            <a:pPr marL="457200" indent="-457200">
              <a:buAutoNum type="arabicPeriod" startAt="6"/>
            </a:pPr>
            <a:r>
              <a:rPr lang="en-NZ" sz="2000" dirty="0" smtClean="0">
                <a:latin typeface="Calibri" panose="020F0502020204030204" pitchFamily="34" charset="0"/>
                <a:cs typeface="Calibri" panose="020F0502020204030204" pitchFamily="34" charset="0"/>
              </a:rPr>
              <a:t>Draw </a:t>
            </a:r>
            <a:r>
              <a:rPr lang="en-NZ" sz="2000" dirty="0">
                <a:latin typeface="Calibri" panose="020F0502020204030204" pitchFamily="34" charset="0"/>
                <a:cs typeface="Calibri" panose="020F0502020204030204" pitchFamily="34" charset="0"/>
              </a:rPr>
              <a:t>2-3 cells about 10 lines big into your </a:t>
            </a:r>
            <a:r>
              <a:rPr lang="en-NZ" sz="2000" dirty="0" smtClean="0">
                <a:latin typeface="Calibri" panose="020F0502020204030204" pitchFamily="34" charset="0"/>
                <a:cs typeface="Calibri" panose="020F0502020204030204" pitchFamily="34" charset="0"/>
              </a:rPr>
              <a:t>books.</a:t>
            </a:r>
          </a:p>
          <a:p>
            <a:pPr marL="457200" indent="-457200">
              <a:buAutoNum type="arabicPeriod" startAt="6"/>
            </a:pPr>
            <a:r>
              <a:rPr lang="en-NZ" sz="2000" dirty="0" smtClean="0">
                <a:latin typeface="Calibri" panose="020F0502020204030204" pitchFamily="34" charset="0"/>
                <a:cs typeface="Calibri" panose="020F0502020204030204" pitchFamily="34" charset="0"/>
              </a:rPr>
              <a:t>Return </a:t>
            </a:r>
            <a:r>
              <a:rPr lang="en-NZ" sz="2000" dirty="0">
                <a:latin typeface="Calibri" panose="020F0502020204030204" pitchFamily="34" charset="0"/>
                <a:cs typeface="Calibri" panose="020F0502020204030204" pitchFamily="34" charset="0"/>
              </a:rPr>
              <a:t>used slides and slips to the </a:t>
            </a:r>
            <a:r>
              <a:rPr lang="en-NZ" sz="2000" dirty="0" smtClean="0">
                <a:latin typeface="Calibri" panose="020F0502020204030204" pitchFamily="34" charset="0"/>
                <a:cs typeface="Calibri" panose="020F0502020204030204" pitchFamily="34" charset="0"/>
              </a:rPr>
              <a:t>ice </a:t>
            </a:r>
            <a:r>
              <a:rPr lang="en-NZ" sz="2000" dirty="0">
                <a:latin typeface="Calibri" panose="020F0502020204030204" pitchFamily="34" charset="0"/>
                <a:cs typeface="Calibri" panose="020F0502020204030204" pitchFamily="34" charset="0"/>
              </a:rPr>
              <a:t>cream </a:t>
            </a:r>
            <a:endParaRPr lang="en-NZ" sz="2000" dirty="0" smtClean="0">
              <a:latin typeface="Calibri" panose="020F0502020204030204" pitchFamily="34" charset="0"/>
              <a:cs typeface="Calibri" panose="020F0502020204030204" pitchFamily="34" charset="0"/>
            </a:endParaRPr>
          </a:p>
          <a:p>
            <a:r>
              <a:rPr lang="en-NZ" sz="2000" dirty="0" smtClean="0">
                <a:latin typeface="Calibri" panose="020F0502020204030204" pitchFamily="34" charset="0"/>
                <a:cs typeface="Calibri" panose="020F0502020204030204" pitchFamily="34" charset="0"/>
              </a:rPr>
              <a:t>        container with disinfectant.</a:t>
            </a:r>
            <a:endParaRPr lang="en-NZ" sz="2000" dirty="0">
              <a:latin typeface="Calibri" panose="020F0502020204030204" pitchFamily="34" charset="0"/>
              <a:cs typeface="Calibri" panose="020F0502020204030204" pitchFamily="34" charset="0"/>
            </a:endParaRPr>
          </a:p>
          <a:p>
            <a:endParaRPr lang="en-NZ" dirty="0"/>
          </a:p>
        </p:txBody>
      </p:sp>
      <p:sp>
        <p:nvSpPr>
          <p:cNvPr id="9" name="Parallelogram 8"/>
          <p:cNvSpPr/>
          <p:nvPr/>
        </p:nvSpPr>
        <p:spPr>
          <a:xfrm rot="20813140">
            <a:off x="5158563" y="4698825"/>
            <a:ext cx="3542091" cy="1134423"/>
          </a:xfrm>
          <a:prstGeom prst="parallelogram">
            <a:avLst/>
          </a:prstGeom>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1" name="Flowchart: Data 10"/>
          <p:cNvSpPr/>
          <p:nvPr/>
        </p:nvSpPr>
        <p:spPr>
          <a:xfrm rot="2832271">
            <a:off x="6504127" y="4781591"/>
            <a:ext cx="850962" cy="968889"/>
          </a:xfrm>
          <a:prstGeom prst="flowChartInputOutp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5" name="Double Wave 14"/>
          <p:cNvSpPr/>
          <p:nvPr/>
        </p:nvSpPr>
        <p:spPr>
          <a:xfrm rot="19171735">
            <a:off x="6479316" y="4957080"/>
            <a:ext cx="900583" cy="616249"/>
          </a:xfrm>
          <a:prstGeom prst="doubleWave">
            <a:avLst/>
          </a:prstGeom>
          <a:solidFill>
            <a:srgbClr val="ECF4A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2" name="Explosion 2 11"/>
          <p:cNvSpPr/>
          <p:nvPr/>
        </p:nvSpPr>
        <p:spPr>
          <a:xfrm>
            <a:off x="6588224" y="5055003"/>
            <a:ext cx="648072" cy="471270"/>
          </a:xfrm>
          <a:prstGeom prst="irregularSeal2">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7" name="TextBox 16"/>
          <p:cNvSpPr txBox="1"/>
          <p:nvPr/>
        </p:nvSpPr>
        <p:spPr>
          <a:xfrm>
            <a:off x="203982" y="384750"/>
            <a:ext cx="609600"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3e</a:t>
            </a:r>
          </a:p>
        </p:txBody>
      </p:sp>
    </p:spTree>
    <p:extLst>
      <p:ext uri="{BB962C8B-B14F-4D97-AF65-F5344CB8AC3E}">
        <p14:creationId xmlns:p14="http://schemas.microsoft.com/office/powerpoint/2010/main" val="31786819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7544" y="477083"/>
            <a:ext cx="8208912" cy="707886"/>
          </a:xfrm>
          <a:prstGeom prst="rect">
            <a:avLst/>
          </a:prstGeom>
          <a:solidFill>
            <a:schemeClr val="bg2"/>
          </a:solidFill>
          <a:ln>
            <a:solidFill>
              <a:schemeClr val="tx1"/>
            </a:solidFill>
          </a:ln>
        </p:spPr>
        <p:txBody>
          <a:bodyPr wrap="square" rtlCol="0">
            <a:spAutoFit/>
          </a:bodyPr>
          <a:lstStyle/>
          <a:p>
            <a:pPr algn="ctr"/>
            <a:r>
              <a:rPr lang="en-NZ" sz="2000" b="1" dirty="0" smtClean="0"/>
              <a:t>Biological </a:t>
            </a:r>
            <a:r>
              <a:rPr lang="en-NZ" sz="2000" b="1" dirty="0"/>
              <a:t>drawings are a useful way of recording information from your observations. </a:t>
            </a:r>
          </a:p>
        </p:txBody>
      </p:sp>
      <p:sp>
        <p:nvSpPr>
          <p:cNvPr id="5" name="Rectangle 4"/>
          <p:cNvSpPr/>
          <p:nvPr/>
        </p:nvSpPr>
        <p:spPr>
          <a:xfrm>
            <a:off x="323528" y="1628801"/>
            <a:ext cx="5184576" cy="3170099"/>
          </a:xfrm>
          <a:prstGeom prst="rect">
            <a:avLst/>
          </a:prstGeom>
        </p:spPr>
        <p:txBody>
          <a:bodyPr wrap="square">
            <a:spAutoFit/>
          </a:bodyPr>
          <a:lstStyle/>
          <a:p>
            <a:r>
              <a:rPr lang="en-NZ" sz="2000" b="1" dirty="0" smtClean="0">
                <a:latin typeface="Calibri" panose="020F0502020204030204" pitchFamily="34" charset="0"/>
                <a:cs typeface="Calibri" panose="020F0502020204030204" pitchFamily="34" charset="0"/>
              </a:rPr>
              <a:t>Rules for drawing</a:t>
            </a:r>
          </a:p>
          <a:p>
            <a:r>
              <a:rPr lang="en-NZ" sz="2000" dirty="0" smtClean="0">
                <a:latin typeface="Calibri" panose="020F0502020204030204" pitchFamily="34" charset="0"/>
                <a:cs typeface="Calibri" panose="020F0502020204030204" pitchFamily="34" charset="0"/>
              </a:rPr>
              <a:t>1</a:t>
            </a:r>
            <a:r>
              <a:rPr lang="en-NZ" sz="2000" dirty="0">
                <a:latin typeface="Calibri" panose="020F0502020204030204" pitchFamily="34" charset="0"/>
                <a:cs typeface="Calibri" panose="020F0502020204030204" pitchFamily="34" charset="0"/>
              </a:rPr>
              <a:t>. Use unlined paper. </a:t>
            </a:r>
          </a:p>
          <a:p>
            <a:r>
              <a:rPr lang="en-NZ" sz="2000" dirty="0">
                <a:latin typeface="Calibri" panose="020F0502020204030204" pitchFamily="34" charset="0"/>
                <a:cs typeface="Calibri" panose="020F0502020204030204" pitchFamily="34" charset="0"/>
              </a:rPr>
              <a:t>2. Draw in pencil. </a:t>
            </a:r>
          </a:p>
          <a:p>
            <a:r>
              <a:rPr lang="en-NZ" sz="2000" dirty="0">
                <a:latin typeface="Calibri" panose="020F0502020204030204" pitchFamily="34" charset="0"/>
                <a:cs typeface="Calibri" panose="020F0502020204030204" pitchFamily="34" charset="0"/>
              </a:rPr>
              <a:t>3. Always print. </a:t>
            </a:r>
          </a:p>
          <a:p>
            <a:r>
              <a:rPr lang="en-NZ" sz="2000" dirty="0" smtClean="0">
                <a:latin typeface="Calibri" panose="020F0502020204030204" pitchFamily="34" charset="0"/>
                <a:cs typeface="Calibri" panose="020F0502020204030204" pitchFamily="34" charset="0"/>
              </a:rPr>
              <a:t>4. Give the drawing a title</a:t>
            </a:r>
            <a:endParaRPr lang="en-NZ" sz="2000" dirty="0">
              <a:latin typeface="Calibri" panose="020F0502020204030204" pitchFamily="34" charset="0"/>
              <a:cs typeface="Calibri" panose="020F0502020204030204" pitchFamily="34" charset="0"/>
            </a:endParaRPr>
          </a:p>
          <a:p>
            <a:r>
              <a:rPr lang="en-NZ" sz="2000" dirty="0" smtClean="0">
                <a:latin typeface="Calibri" panose="020F0502020204030204" pitchFamily="34" charset="0"/>
                <a:cs typeface="Calibri" panose="020F0502020204030204" pitchFamily="34" charset="0"/>
              </a:rPr>
              <a:t>5. </a:t>
            </a:r>
            <a:r>
              <a:rPr lang="en-NZ" sz="2000" dirty="0" err="1">
                <a:latin typeface="Calibri" panose="020F0502020204030204" pitchFamily="34" charset="0"/>
                <a:cs typeface="Calibri" panose="020F0502020204030204" pitchFamily="34" charset="0"/>
              </a:rPr>
              <a:t>Center</a:t>
            </a:r>
            <a:r>
              <a:rPr lang="en-NZ" sz="2000" dirty="0">
                <a:latin typeface="Calibri" panose="020F0502020204030204" pitchFamily="34" charset="0"/>
                <a:cs typeface="Calibri" panose="020F0502020204030204" pitchFamily="34" charset="0"/>
              </a:rPr>
              <a:t> the drawing on the page. </a:t>
            </a:r>
          </a:p>
          <a:p>
            <a:r>
              <a:rPr lang="en-NZ" sz="2000" dirty="0" smtClean="0">
                <a:latin typeface="Calibri" panose="020F0502020204030204" pitchFamily="34" charset="0"/>
                <a:cs typeface="Calibri" panose="020F0502020204030204" pitchFamily="34" charset="0"/>
              </a:rPr>
              <a:t>6.  Label </a:t>
            </a:r>
            <a:r>
              <a:rPr lang="en-NZ" sz="2000" dirty="0">
                <a:latin typeface="Calibri" panose="020F0502020204030204" pitchFamily="34" charset="0"/>
                <a:cs typeface="Calibri" panose="020F0502020204030204" pitchFamily="34" charset="0"/>
              </a:rPr>
              <a:t>the </a:t>
            </a:r>
            <a:r>
              <a:rPr lang="en-NZ" sz="2000" dirty="0" smtClean="0">
                <a:latin typeface="Calibri" panose="020F0502020204030204" pitchFamily="34" charset="0"/>
                <a:cs typeface="Calibri" panose="020F0502020204030204" pitchFamily="34" charset="0"/>
              </a:rPr>
              <a:t>parts and never </a:t>
            </a:r>
            <a:r>
              <a:rPr lang="en-NZ" sz="2000" dirty="0">
                <a:latin typeface="Calibri" panose="020F0502020204030204" pitchFamily="34" charset="0"/>
                <a:cs typeface="Calibri" panose="020F0502020204030204" pitchFamily="34" charset="0"/>
              </a:rPr>
              <a:t>cross lines. </a:t>
            </a:r>
          </a:p>
          <a:p>
            <a:r>
              <a:rPr lang="en-NZ" sz="2000" dirty="0" smtClean="0">
                <a:latin typeface="Calibri" panose="020F0502020204030204" pitchFamily="34" charset="0"/>
                <a:cs typeface="Calibri" panose="020F0502020204030204" pitchFamily="34" charset="0"/>
              </a:rPr>
              <a:t>7. Name the specimen</a:t>
            </a:r>
          </a:p>
          <a:p>
            <a:r>
              <a:rPr lang="en-NZ" sz="2000" dirty="0">
                <a:latin typeface="Calibri" panose="020F0502020204030204" pitchFamily="34" charset="0"/>
                <a:cs typeface="Calibri" panose="020F0502020204030204" pitchFamily="34" charset="0"/>
              </a:rPr>
              <a:t>8</a:t>
            </a:r>
            <a:r>
              <a:rPr lang="en-NZ" sz="2000" dirty="0" smtClean="0">
                <a:latin typeface="Calibri" panose="020F0502020204030204" pitchFamily="34" charset="0"/>
                <a:cs typeface="Calibri" panose="020F0502020204030204" pitchFamily="34" charset="0"/>
              </a:rPr>
              <a:t>. </a:t>
            </a:r>
            <a:r>
              <a:rPr lang="en-NZ" sz="2000" dirty="0">
                <a:latin typeface="Calibri" panose="020F0502020204030204" pitchFamily="34" charset="0"/>
                <a:cs typeface="Calibri" panose="020F0502020204030204" pitchFamily="34" charset="0"/>
              </a:rPr>
              <a:t>Print your name and other </a:t>
            </a:r>
            <a:endParaRPr lang="en-NZ" sz="2000" dirty="0" smtClean="0">
              <a:latin typeface="Calibri" panose="020F0502020204030204" pitchFamily="34" charset="0"/>
              <a:cs typeface="Calibri" panose="020F0502020204030204" pitchFamily="34" charset="0"/>
            </a:endParaRPr>
          </a:p>
          <a:p>
            <a:r>
              <a:rPr lang="en-NZ" sz="2000" dirty="0" smtClean="0">
                <a:latin typeface="Calibri" panose="020F0502020204030204" pitchFamily="34" charset="0"/>
                <a:cs typeface="Calibri" panose="020F0502020204030204" pitchFamily="34" charset="0"/>
              </a:rPr>
              <a:t>Information such as scale</a:t>
            </a:r>
            <a:endParaRPr lang="en-NZ" sz="2000" dirty="0">
              <a:latin typeface="Calibri" panose="020F0502020204030204" pitchFamily="34" charset="0"/>
              <a:cs typeface="Calibri" panose="020F0502020204030204" pitchFamily="34" charset="0"/>
            </a:endParaRPr>
          </a:p>
        </p:txBody>
      </p:sp>
      <p:pic>
        <p:nvPicPr>
          <p:cNvPr id="13314" name="Picture 2"/>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4218"/>
          <a:stretch/>
        </p:blipFill>
        <p:spPr bwMode="auto">
          <a:xfrm>
            <a:off x="3936054" y="2852937"/>
            <a:ext cx="5034465" cy="4005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oter Placeholder 2"/>
          <p:cNvSpPr>
            <a:spLocks noGrp="1"/>
          </p:cNvSpPr>
          <p:nvPr>
            <p:ph type="ftr" sz="quarter" idx="11"/>
          </p:nvPr>
        </p:nvSpPr>
        <p:spPr/>
        <p:txBody>
          <a:bodyPr/>
          <a:lstStyle/>
          <a:p>
            <a:r>
              <a:rPr lang="en-NZ" smtClean="0"/>
              <a:t>GZ Science Resources 2014</a:t>
            </a:r>
            <a:endParaRPr lang="en-NZ"/>
          </a:p>
        </p:txBody>
      </p:sp>
      <p:sp>
        <p:nvSpPr>
          <p:cNvPr id="7" name="TextBox 6"/>
          <p:cNvSpPr txBox="1"/>
          <p:nvPr/>
        </p:nvSpPr>
        <p:spPr>
          <a:xfrm>
            <a:off x="295008" y="892581"/>
            <a:ext cx="609600"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3f</a:t>
            </a:r>
          </a:p>
        </p:txBody>
      </p:sp>
    </p:spTree>
    <p:extLst>
      <p:ext uri="{BB962C8B-B14F-4D97-AF65-F5344CB8AC3E}">
        <p14:creationId xmlns:p14="http://schemas.microsoft.com/office/powerpoint/2010/main" val="18180094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The Plant Kingdom</a:t>
            </a:r>
            <a:endParaRPr lang="en-NZ" sz="2000" b="1" dirty="0"/>
          </a:p>
        </p:txBody>
      </p:sp>
      <p:pic>
        <p:nvPicPr>
          <p:cNvPr id="2050"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72667" y="1268760"/>
            <a:ext cx="5971333" cy="380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90554" y="1124744"/>
            <a:ext cx="2882111" cy="4801314"/>
          </a:xfrm>
          <a:prstGeom prst="rect">
            <a:avLst/>
          </a:prstGeom>
          <a:noFill/>
        </p:spPr>
        <p:txBody>
          <a:bodyPr wrap="square" rtlCol="0">
            <a:spAutoFit/>
          </a:bodyPr>
          <a:lstStyle/>
          <a:p>
            <a:r>
              <a:rPr lang="en-NZ" dirty="0" smtClean="0">
                <a:latin typeface="Calibri" panose="020F0502020204030204" pitchFamily="34" charset="0"/>
                <a:cs typeface="Calibri" panose="020F0502020204030204" pitchFamily="34" charset="0"/>
              </a:rPr>
              <a:t>All plants belong to the same </a:t>
            </a:r>
            <a:r>
              <a:rPr lang="en-NZ" b="1" dirty="0" smtClean="0">
                <a:latin typeface="Calibri" panose="020F0502020204030204" pitchFamily="34" charset="0"/>
                <a:cs typeface="Calibri" panose="020F0502020204030204" pitchFamily="34" charset="0"/>
              </a:rPr>
              <a:t>kingdom (Plantae)</a:t>
            </a:r>
            <a:r>
              <a:rPr lang="en-NZ" dirty="0" smtClean="0">
                <a:latin typeface="Calibri" panose="020F0502020204030204" pitchFamily="34" charset="0"/>
                <a:cs typeface="Calibri" panose="020F0502020204030204" pitchFamily="34" charset="0"/>
              </a:rPr>
              <a:t>. Plants are called </a:t>
            </a:r>
            <a:r>
              <a:rPr lang="en-NZ" b="1" dirty="0" smtClean="0">
                <a:latin typeface="Calibri" panose="020F0502020204030204" pitchFamily="34" charset="0"/>
                <a:cs typeface="Calibri" panose="020F0502020204030204" pitchFamily="34" charset="0"/>
              </a:rPr>
              <a:t>autotrophs</a:t>
            </a:r>
            <a:r>
              <a:rPr lang="en-NZ" dirty="0" smtClean="0">
                <a:latin typeface="Calibri" panose="020F0502020204030204" pitchFamily="34" charset="0"/>
                <a:cs typeface="Calibri" panose="020F0502020204030204" pitchFamily="34" charset="0"/>
              </a:rPr>
              <a:t>, which means they make their own food through the process of photosynthesis which also produces sufficient </a:t>
            </a:r>
            <a:r>
              <a:rPr lang="en-NZ" b="1" dirty="0">
                <a:latin typeface="Calibri" panose="020F0502020204030204" pitchFamily="34" charset="0"/>
                <a:cs typeface="Calibri" panose="020F0502020204030204" pitchFamily="34" charset="0"/>
              </a:rPr>
              <a:t>oxygen</a:t>
            </a:r>
            <a:r>
              <a:rPr lang="en-NZ" dirty="0">
                <a:latin typeface="Calibri" panose="020F0502020204030204" pitchFamily="34" charset="0"/>
                <a:cs typeface="Calibri" panose="020F0502020204030204" pitchFamily="34" charset="0"/>
              </a:rPr>
              <a:t> to the atmosphere to </a:t>
            </a:r>
            <a:r>
              <a:rPr lang="en-NZ" dirty="0" smtClean="0">
                <a:latin typeface="Calibri" panose="020F0502020204030204" pitchFamily="34" charset="0"/>
                <a:cs typeface="Calibri" panose="020F0502020204030204" pitchFamily="34" charset="0"/>
              </a:rPr>
              <a:t>allow all living organisms to respire. Plants </a:t>
            </a:r>
            <a:r>
              <a:rPr lang="en-NZ" dirty="0">
                <a:latin typeface="Calibri" panose="020F0502020204030204" pitchFamily="34" charset="0"/>
                <a:cs typeface="Calibri" panose="020F0502020204030204" pitchFamily="34" charset="0"/>
              </a:rPr>
              <a:t>have laid down the </a:t>
            </a:r>
            <a:r>
              <a:rPr lang="en-NZ" b="1" dirty="0">
                <a:latin typeface="Calibri" panose="020F0502020204030204" pitchFamily="34" charset="0"/>
                <a:cs typeface="Calibri" panose="020F0502020204030204" pitchFamily="34" charset="0"/>
              </a:rPr>
              <a:t>fossil fuels </a:t>
            </a:r>
            <a:r>
              <a:rPr lang="en-NZ" dirty="0">
                <a:latin typeface="Calibri" panose="020F0502020204030204" pitchFamily="34" charset="0"/>
                <a:cs typeface="Calibri" panose="020F0502020204030204" pitchFamily="34" charset="0"/>
              </a:rPr>
              <a:t>that provide </a:t>
            </a:r>
            <a:r>
              <a:rPr lang="en-NZ" dirty="0" smtClean="0">
                <a:latin typeface="Calibri" panose="020F0502020204030204" pitchFamily="34" charset="0"/>
                <a:cs typeface="Calibri" panose="020F0502020204030204" pitchFamily="34" charset="0"/>
              </a:rPr>
              <a:t>humans with energy. </a:t>
            </a:r>
          </a:p>
          <a:p>
            <a:r>
              <a:rPr lang="en-NZ" dirty="0" smtClean="0">
                <a:latin typeface="Calibri" panose="020F0502020204030204" pitchFamily="34" charset="0"/>
                <a:cs typeface="Calibri" panose="020F0502020204030204" pitchFamily="34" charset="0"/>
              </a:rPr>
              <a:t>Every other animal relies on plants either directly or indirectly for nutrition.</a:t>
            </a:r>
          </a:p>
          <a:p>
            <a:endParaRPr lang="en-NZ" dirty="0"/>
          </a:p>
        </p:txBody>
      </p:sp>
      <p:sp>
        <p:nvSpPr>
          <p:cNvPr id="7" name="TextBox 6"/>
          <p:cNvSpPr txBox="1"/>
          <p:nvPr/>
        </p:nvSpPr>
        <p:spPr>
          <a:xfrm>
            <a:off x="3419872" y="5229200"/>
            <a:ext cx="5256584" cy="1200329"/>
          </a:xfrm>
          <a:prstGeom prst="rect">
            <a:avLst/>
          </a:prstGeom>
          <a:solidFill>
            <a:srgbClr val="F7FCFF"/>
          </a:solidFill>
          <a:ln>
            <a:solidFill>
              <a:schemeClr val="tx1"/>
            </a:solidFill>
          </a:ln>
        </p:spPr>
        <p:txBody>
          <a:bodyPr wrap="square" rtlCol="0">
            <a:spAutoFit/>
          </a:bodyPr>
          <a:lstStyle/>
          <a:p>
            <a:r>
              <a:rPr lang="en-NZ" dirty="0">
                <a:latin typeface="Calibri" panose="020F0502020204030204" pitchFamily="34" charset="0"/>
                <a:cs typeface="Calibri" panose="020F0502020204030204" pitchFamily="34" charset="0"/>
              </a:rPr>
              <a:t>Plants </a:t>
            </a:r>
            <a:r>
              <a:rPr lang="en-NZ" dirty="0" smtClean="0">
                <a:latin typeface="Calibri" panose="020F0502020204030204" pitchFamily="34" charset="0"/>
                <a:cs typeface="Calibri" panose="020F0502020204030204" pitchFamily="34" charset="0"/>
              </a:rPr>
              <a:t>grow mainly on land  but also can be found in the oceans and fresh </a:t>
            </a:r>
            <a:r>
              <a:rPr lang="en-NZ" dirty="0">
                <a:latin typeface="Calibri" panose="020F0502020204030204" pitchFamily="34" charset="0"/>
                <a:cs typeface="Calibri" panose="020F0502020204030204" pitchFamily="34" charset="0"/>
              </a:rPr>
              <a:t>water. They have been on Earth for millions of years. </a:t>
            </a:r>
            <a:r>
              <a:rPr lang="en-NZ" dirty="0" smtClean="0">
                <a:latin typeface="Calibri" panose="020F0502020204030204" pitchFamily="34" charset="0"/>
                <a:cs typeface="Calibri" panose="020F0502020204030204" pitchFamily="34" charset="0"/>
              </a:rPr>
              <a:t>Plants species currently </a:t>
            </a:r>
            <a:r>
              <a:rPr lang="en-NZ" dirty="0">
                <a:latin typeface="Calibri" panose="020F0502020204030204" pitchFamily="34" charset="0"/>
                <a:cs typeface="Calibri" panose="020F0502020204030204" pitchFamily="34" charset="0"/>
              </a:rPr>
              <a:t>number about </a:t>
            </a:r>
            <a:r>
              <a:rPr lang="en-NZ" dirty="0" smtClean="0">
                <a:latin typeface="Calibri" panose="020F0502020204030204" pitchFamily="34" charset="0"/>
                <a:cs typeface="Calibri" panose="020F0502020204030204" pitchFamily="34" charset="0"/>
              </a:rPr>
              <a:t>260,000. </a:t>
            </a:r>
            <a:endParaRPr lang="en-NZ" dirty="0">
              <a:latin typeface="Calibri" panose="020F0502020204030204" pitchFamily="34" charset="0"/>
              <a:cs typeface="Calibri" panose="020F0502020204030204" pitchFamily="34" charset="0"/>
            </a:endParaRPr>
          </a:p>
        </p:txBody>
      </p:sp>
      <p:sp>
        <p:nvSpPr>
          <p:cNvPr id="3" name="Footer Placeholder 2"/>
          <p:cNvSpPr>
            <a:spLocks noGrp="1"/>
          </p:cNvSpPr>
          <p:nvPr>
            <p:ph type="ftr" sz="quarter" idx="11"/>
          </p:nvPr>
        </p:nvSpPr>
        <p:spPr/>
        <p:txBody>
          <a:bodyPr/>
          <a:lstStyle/>
          <a:p>
            <a:r>
              <a:rPr lang="en-NZ" smtClean="0"/>
              <a:t>GZ Science Resources 2014</a:t>
            </a:r>
            <a:endParaRPr lang="en-NZ"/>
          </a:p>
        </p:txBody>
      </p:sp>
      <p:sp>
        <p:nvSpPr>
          <p:cNvPr id="8" name="TextBox 7"/>
          <p:cNvSpPr txBox="1"/>
          <p:nvPr/>
        </p:nvSpPr>
        <p:spPr>
          <a:xfrm>
            <a:off x="203982" y="384750"/>
            <a:ext cx="609600"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4a</a:t>
            </a:r>
          </a:p>
        </p:txBody>
      </p:sp>
    </p:spTree>
    <p:extLst>
      <p:ext uri="{BB962C8B-B14F-4D97-AF65-F5344CB8AC3E}">
        <p14:creationId xmlns:p14="http://schemas.microsoft.com/office/powerpoint/2010/main" val="173872595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GZ Science Resources 2014</a:t>
            </a:r>
            <a:endParaRPr lang="en-NZ"/>
          </a:p>
        </p:txBody>
      </p:sp>
      <p:sp>
        <p:nvSpPr>
          <p:cNvPr id="4" name="TextBox 3"/>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The </a:t>
            </a:r>
            <a:r>
              <a:rPr lang="en-NZ" sz="2000" b="1" dirty="0"/>
              <a:t>structure and functions of parts of the plant </a:t>
            </a:r>
          </a:p>
        </p:txBody>
      </p:sp>
      <p:pic>
        <p:nvPicPr>
          <p:cNvPr id="3074" name="Picture 2"/>
          <p:cNvPicPr>
            <a:picLocks noChangeAspect="1" noChangeArrowheads="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25918" y="826687"/>
            <a:ext cx="4499992" cy="6037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932040" y="1556792"/>
            <a:ext cx="3960440" cy="5078313"/>
          </a:xfrm>
          <a:prstGeom prst="rect">
            <a:avLst/>
          </a:prstGeom>
          <a:noFill/>
        </p:spPr>
        <p:txBody>
          <a:bodyPr wrap="square" rtlCol="0">
            <a:spAutoFit/>
          </a:bodyPr>
          <a:lstStyle/>
          <a:p>
            <a:r>
              <a:rPr lang="en-NZ" b="1" dirty="0">
                <a:latin typeface="Calibri" panose="020F0502020204030204" pitchFamily="34" charset="0"/>
                <a:cs typeface="Calibri" panose="020F0502020204030204" pitchFamily="34" charset="0"/>
              </a:rPr>
              <a:t>The Shoot System</a:t>
            </a:r>
          </a:p>
          <a:p>
            <a:endParaRPr lang="en-NZ" dirty="0">
              <a:latin typeface="Calibri" panose="020F0502020204030204" pitchFamily="34" charset="0"/>
              <a:cs typeface="Calibri" panose="020F0502020204030204" pitchFamily="34" charset="0"/>
            </a:endParaRPr>
          </a:p>
          <a:p>
            <a:r>
              <a:rPr lang="en-NZ" dirty="0">
                <a:latin typeface="Calibri" panose="020F0502020204030204" pitchFamily="34" charset="0"/>
                <a:cs typeface="Calibri" panose="020F0502020204030204" pitchFamily="34" charset="0"/>
              </a:rPr>
              <a:t>    Above ground (usually)</a:t>
            </a:r>
          </a:p>
          <a:p>
            <a:r>
              <a:rPr lang="en-NZ" dirty="0">
                <a:latin typeface="Calibri" panose="020F0502020204030204" pitchFamily="34" charset="0"/>
                <a:cs typeface="Calibri" panose="020F0502020204030204" pitchFamily="34" charset="0"/>
              </a:rPr>
              <a:t>    </a:t>
            </a:r>
            <a:r>
              <a:rPr lang="en-NZ" dirty="0" smtClean="0">
                <a:latin typeface="Calibri" panose="020F0502020204030204" pitchFamily="34" charset="0"/>
                <a:cs typeface="Calibri" panose="020F0502020204030204" pitchFamily="34" charset="0"/>
              </a:rPr>
              <a:t>Lifts </a:t>
            </a:r>
            <a:r>
              <a:rPr lang="en-NZ" dirty="0">
                <a:latin typeface="Calibri" panose="020F0502020204030204" pitchFamily="34" charset="0"/>
                <a:cs typeface="Calibri" panose="020F0502020204030204" pitchFamily="34" charset="0"/>
              </a:rPr>
              <a:t>the plant above the soil</a:t>
            </a:r>
          </a:p>
          <a:p>
            <a:r>
              <a:rPr lang="en-NZ" dirty="0">
                <a:latin typeface="Calibri" panose="020F0502020204030204" pitchFamily="34" charset="0"/>
                <a:cs typeface="Calibri" panose="020F0502020204030204" pitchFamily="34" charset="0"/>
              </a:rPr>
              <a:t>    </a:t>
            </a:r>
            <a:r>
              <a:rPr lang="en-NZ" dirty="0" smtClean="0">
                <a:latin typeface="Calibri" panose="020F0502020204030204" pitchFamily="34" charset="0"/>
                <a:cs typeface="Calibri" panose="020F0502020204030204" pitchFamily="34" charset="0"/>
              </a:rPr>
              <a:t>Main </a:t>
            </a:r>
            <a:r>
              <a:rPr lang="en-NZ" dirty="0">
                <a:latin typeface="Calibri" panose="020F0502020204030204" pitchFamily="34" charset="0"/>
                <a:cs typeface="Calibri" panose="020F0502020204030204" pitchFamily="34" charset="0"/>
              </a:rPr>
              <a:t>functions </a:t>
            </a:r>
            <a:r>
              <a:rPr lang="en-NZ" dirty="0" smtClean="0">
                <a:latin typeface="Calibri" panose="020F0502020204030204" pitchFamily="34" charset="0"/>
                <a:cs typeface="Calibri" panose="020F0502020204030204" pitchFamily="34" charset="0"/>
              </a:rPr>
              <a:t>include:</a:t>
            </a:r>
            <a:endParaRPr lang="en-NZ" dirty="0">
              <a:latin typeface="Calibri" panose="020F0502020204030204" pitchFamily="34" charset="0"/>
              <a:cs typeface="Calibri" panose="020F0502020204030204" pitchFamily="34" charset="0"/>
            </a:endParaRPr>
          </a:p>
          <a:p>
            <a:r>
              <a:rPr lang="en-NZ" dirty="0">
                <a:latin typeface="Calibri" panose="020F0502020204030204" pitchFamily="34" charset="0"/>
                <a:cs typeface="Calibri" panose="020F0502020204030204" pitchFamily="34" charset="0"/>
              </a:rPr>
              <a:t>     </a:t>
            </a:r>
            <a:r>
              <a:rPr lang="en-NZ" dirty="0" smtClean="0">
                <a:latin typeface="Calibri" panose="020F0502020204030204" pitchFamily="34" charset="0"/>
                <a:cs typeface="Calibri" panose="020F0502020204030204" pitchFamily="34" charset="0"/>
              </a:rPr>
              <a:t>Leaves - photosynthesis</a:t>
            </a:r>
            <a:endParaRPr lang="en-NZ" dirty="0">
              <a:latin typeface="Calibri" panose="020F0502020204030204" pitchFamily="34" charset="0"/>
              <a:cs typeface="Calibri" panose="020F0502020204030204" pitchFamily="34" charset="0"/>
            </a:endParaRPr>
          </a:p>
          <a:p>
            <a:r>
              <a:rPr lang="en-NZ" dirty="0">
                <a:latin typeface="Calibri" panose="020F0502020204030204" pitchFamily="34" charset="0"/>
                <a:cs typeface="Calibri" panose="020F0502020204030204" pitchFamily="34" charset="0"/>
              </a:rPr>
              <a:t>     </a:t>
            </a:r>
            <a:r>
              <a:rPr lang="en-NZ" dirty="0" smtClean="0">
                <a:latin typeface="Calibri" panose="020F0502020204030204" pitchFamily="34" charset="0"/>
                <a:cs typeface="Calibri" panose="020F0502020204030204" pitchFamily="34" charset="0"/>
              </a:rPr>
              <a:t>Flowers - reproduction </a:t>
            </a:r>
          </a:p>
          <a:p>
            <a:r>
              <a:rPr lang="en-NZ" dirty="0">
                <a:latin typeface="Calibri" panose="020F0502020204030204" pitchFamily="34" charset="0"/>
                <a:cs typeface="Calibri" panose="020F0502020204030204" pitchFamily="34" charset="0"/>
              </a:rPr>
              <a:t> </a:t>
            </a:r>
            <a:r>
              <a:rPr lang="en-NZ" dirty="0" smtClean="0">
                <a:latin typeface="Calibri" panose="020F0502020204030204" pitchFamily="34" charset="0"/>
                <a:cs typeface="Calibri" panose="020F0502020204030204" pitchFamily="34" charset="0"/>
              </a:rPr>
              <a:t>    Fruit – seed dispersal</a:t>
            </a:r>
            <a:endParaRPr lang="en-NZ" dirty="0">
              <a:latin typeface="Calibri" panose="020F0502020204030204" pitchFamily="34" charset="0"/>
              <a:cs typeface="Calibri" panose="020F0502020204030204" pitchFamily="34" charset="0"/>
            </a:endParaRPr>
          </a:p>
          <a:p>
            <a:r>
              <a:rPr lang="en-NZ" dirty="0">
                <a:latin typeface="Calibri" panose="020F0502020204030204" pitchFamily="34" charset="0"/>
                <a:cs typeface="Calibri" panose="020F0502020204030204" pitchFamily="34" charset="0"/>
              </a:rPr>
              <a:t>     </a:t>
            </a:r>
            <a:r>
              <a:rPr lang="en-NZ" dirty="0" smtClean="0">
                <a:latin typeface="Calibri" panose="020F0502020204030204" pitchFamily="34" charset="0"/>
                <a:cs typeface="Calibri" panose="020F0502020204030204" pitchFamily="34" charset="0"/>
              </a:rPr>
              <a:t>Stem - food </a:t>
            </a:r>
            <a:r>
              <a:rPr lang="en-NZ" dirty="0">
                <a:latin typeface="Calibri" panose="020F0502020204030204" pitchFamily="34" charset="0"/>
                <a:cs typeface="Calibri" panose="020F0502020204030204" pitchFamily="34" charset="0"/>
              </a:rPr>
              <a:t>and </a:t>
            </a:r>
            <a:r>
              <a:rPr lang="en-NZ" dirty="0" smtClean="0">
                <a:latin typeface="Calibri" panose="020F0502020204030204" pitchFamily="34" charset="0"/>
                <a:cs typeface="Calibri" panose="020F0502020204030204" pitchFamily="34" charset="0"/>
              </a:rPr>
              <a:t> water transport</a:t>
            </a:r>
            <a:endParaRPr lang="en-NZ" dirty="0">
              <a:latin typeface="Calibri" panose="020F0502020204030204" pitchFamily="34" charset="0"/>
              <a:cs typeface="Calibri" panose="020F0502020204030204" pitchFamily="34" charset="0"/>
            </a:endParaRPr>
          </a:p>
          <a:p>
            <a:r>
              <a:rPr lang="en-NZ" dirty="0">
                <a:latin typeface="Calibri" panose="020F0502020204030204" pitchFamily="34" charset="0"/>
                <a:cs typeface="Calibri" panose="020F0502020204030204" pitchFamily="34" charset="0"/>
              </a:rPr>
              <a:t>	</a:t>
            </a:r>
          </a:p>
          <a:p>
            <a:r>
              <a:rPr lang="en-NZ" b="1" dirty="0">
                <a:latin typeface="Calibri" panose="020F0502020204030204" pitchFamily="34" charset="0"/>
                <a:cs typeface="Calibri" panose="020F0502020204030204" pitchFamily="34" charset="0"/>
              </a:rPr>
              <a:t>The Root System</a:t>
            </a:r>
          </a:p>
          <a:p>
            <a:endParaRPr lang="en-NZ" dirty="0">
              <a:latin typeface="Calibri" panose="020F0502020204030204" pitchFamily="34" charset="0"/>
              <a:cs typeface="Calibri" panose="020F0502020204030204" pitchFamily="34" charset="0"/>
            </a:endParaRPr>
          </a:p>
          <a:p>
            <a:r>
              <a:rPr lang="en-NZ" dirty="0">
                <a:latin typeface="Calibri" panose="020F0502020204030204" pitchFamily="34" charset="0"/>
                <a:cs typeface="Calibri" panose="020F0502020204030204" pitchFamily="34" charset="0"/>
              </a:rPr>
              <a:t>    Underground (usually)</a:t>
            </a:r>
          </a:p>
          <a:p>
            <a:r>
              <a:rPr lang="en-NZ" dirty="0">
                <a:latin typeface="Calibri" panose="020F0502020204030204" pitchFamily="34" charset="0"/>
                <a:cs typeface="Calibri" panose="020F0502020204030204" pitchFamily="34" charset="0"/>
              </a:rPr>
              <a:t>    Anchor the plant in the </a:t>
            </a:r>
            <a:r>
              <a:rPr lang="en-NZ" dirty="0" smtClean="0">
                <a:latin typeface="Calibri" panose="020F0502020204030204" pitchFamily="34" charset="0"/>
                <a:cs typeface="Calibri" panose="020F0502020204030204" pitchFamily="34" charset="0"/>
              </a:rPr>
              <a:t>soil</a:t>
            </a:r>
          </a:p>
          <a:p>
            <a:r>
              <a:rPr lang="en-NZ" dirty="0">
                <a:latin typeface="Calibri" panose="020F0502020204030204" pitchFamily="34" charset="0"/>
                <a:cs typeface="Calibri" panose="020F0502020204030204" pitchFamily="34" charset="0"/>
              </a:rPr>
              <a:t> </a:t>
            </a:r>
            <a:r>
              <a:rPr lang="en-NZ" dirty="0" smtClean="0">
                <a:latin typeface="Calibri" panose="020F0502020204030204" pitchFamily="34" charset="0"/>
                <a:cs typeface="Calibri" panose="020F0502020204030204" pitchFamily="34" charset="0"/>
              </a:rPr>
              <a:t>   Main functions include:</a:t>
            </a:r>
            <a:endParaRPr lang="en-NZ" dirty="0">
              <a:latin typeface="Calibri" panose="020F0502020204030204" pitchFamily="34" charset="0"/>
              <a:cs typeface="Calibri" panose="020F0502020204030204" pitchFamily="34" charset="0"/>
            </a:endParaRPr>
          </a:p>
          <a:p>
            <a:r>
              <a:rPr lang="en-NZ" dirty="0">
                <a:latin typeface="Calibri" panose="020F0502020204030204" pitchFamily="34" charset="0"/>
                <a:cs typeface="Calibri" panose="020F0502020204030204" pitchFamily="34" charset="0"/>
              </a:rPr>
              <a:t>    Absorb water and nutrients</a:t>
            </a:r>
          </a:p>
          <a:p>
            <a:r>
              <a:rPr lang="en-NZ" dirty="0">
                <a:latin typeface="Calibri" panose="020F0502020204030204" pitchFamily="34" charset="0"/>
                <a:cs typeface="Calibri" panose="020F0502020204030204" pitchFamily="34" charset="0"/>
              </a:rPr>
              <a:t>    </a:t>
            </a:r>
            <a:r>
              <a:rPr lang="en-NZ" dirty="0" smtClean="0">
                <a:latin typeface="Calibri" panose="020F0502020204030204" pitchFamily="34" charset="0"/>
                <a:cs typeface="Calibri" panose="020F0502020204030204" pitchFamily="34" charset="0"/>
              </a:rPr>
              <a:t>Transport  </a:t>
            </a:r>
            <a:r>
              <a:rPr lang="en-NZ" dirty="0">
                <a:latin typeface="Calibri" panose="020F0502020204030204" pitchFamily="34" charset="0"/>
                <a:cs typeface="Calibri" panose="020F0502020204030204" pitchFamily="34" charset="0"/>
              </a:rPr>
              <a:t>water and nutrients</a:t>
            </a:r>
          </a:p>
          <a:p>
            <a:r>
              <a:rPr lang="en-NZ" dirty="0">
                <a:latin typeface="Calibri" panose="020F0502020204030204" pitchFamily="34" charset="0"/>
                <a:cs typeface="Calibri" panose="020F0502020204030204" pitchFamily="34" charset="0"/>
              </a:rPr>
              <a:t>    Food </a:t>
            </a:r>
            <a:r>
              <a:rPr lang="en-NZ" dirty="0" smtClean="0">
                <a:latin typeface="Calibri" panose="020F0502020204030204" pitchFamily="34" charset="0"/>
                <a:cs typeface="Calibri" panose="020F0502020204030204" pitchFamily="34" charset="0"/>
              </a:rPr>
              <a:t>Storage</a:t>
            </a:r>
            <a:endParaRPr lang="en-NZ" dirty="0">
              <a:latin typeface="Calibri" panose="020F0502020204030204" pitchFamily="34" charset="0"/>
              <a:cs typeface="Calibri" panose="020F0502020204030204" pitchFamily="34" charset="0"/>
            </a:endParaRPr>
          </a:p>
        </p:txBody>
      </p:sp>
      <p:sp>
        <p:nvSpPr>
          <p:cNvPr id="6" name="TextBox 5"/>
          <p:cNvSpPr txBox="1"/>
          <p:nvPr/>
        </p:nvSpPr>
        <p:spPr>
          <a:xfrm>
            <a:off x="203982" y="384750"/>
            <a:ext cx="609600"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4a</a:t>
            </a:r>
          </a:p>
        </p:txBody>
      </p:sp>
    </p:spTree>
    <p:extLst>
      <p:ext uri="{BB962C8B-B14F-4D97-AF65-F5344CB8AC3E}">
        <p14:creationId xmlns:p14="http://schemas.microsoft.com/office/powerpoint/2010/main" val="32020149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Plants </a:t>
            </a:r>
            <a:r>
              <a:rPr lang="en-NZ" sz="2000" b="1" dirty="0"/>
              <a:t>take up water through root hairs</a:t>
            </a:r>
          </a:p>
        </p:txBody>
      </p:sp>
      <p:sp>
        <p:nvSpPr>
          <p:cNvPr id="7" name="Text Box 10"/>
          <p:cNvSpPr txBox="1">
            <a:spLocks noChangeArrowheads="1"/>
          </p:cNvSpPr>
          <p:nvPr/>
        </p:nvSpPr>
        <p:spPr bwMode="auto">
          <a:xfrm>
            <a:off x="381000" y="989013"/>
            <a:ext cx="8382000" cy="919105"/>
          </a:xfrm>
          <a:prstGeom prst="rect">
            <a:avLst/>
          </a:prstGeom>
          <a:solidFill>
            <a:srgbClr val="F7FCFF"/>
          </a:solidFill>
          <a:ln w="9525">
            <a:solidFill>
              <a:schemeClr val="tx1"/>
            </a:solidFill>
            <a:miter lim="800000"/>
            <a:headEnd/>
            <a:tailEnd/>
          </a:ln>
          <a:effectLst/>
          <a:extLst/>
        </p:spPr>
        <p:txBody>
          <a:bodyPr lIns="87257" tIns="43628" rIns="87257" bIns="43628">
            <a:spAutoFit/>
          </a:bodyPr>
          <a:lstStyle>
            <a:lvl1pPr defTabSz="873125">
              <a:defRPr>
                <a:solidFill>
                  <a:schemeClr val="tx1"/>
                </a:solidFill>
                <a:latin typeface="Arial" pitchFamily="34" charset="0"/>
                <a:cs typeface="Arial" pitchFamily="34" charset="0"/>
              </a:defRPr>
            </a:lvl1pPr>
            <a:lvl2pPr marL="436563" defTabSz="873125">
              <a:defRPr>
                <a:solidFill>
                  <a:schemeClr val="tx1"/>
                </a:solidFill>
                <a:latin typeface="Arial" pitchFamily="34" charset="0"/>
                <a:cs typeface="Arial" pitchFamily="34" charset="0"/>
              </a:defRPr>
            </a:lvl2pPr>
            <a:lvl3pPr marL="873125" defTabSz="873125">
              <a:defRPr>
                <a:solidFill>
                  <a:schemeClr val="tx1"/>
                </a:solidFill>
                <a:latin typeface="Arial" pitchFamily="34" charset="0"/>
                <a:cs typeface="Arial" pitchFamily="34" charset="0"/>
              </a:defRPr>
            </a:lvl3pPr>
            <a:lvl4pPr marL="1308100" defTabSz="873125">
              <a:defRPr>
                <a:solidFill>
                  <a:schemeClr val="tx1"/>
                </a:solidFill>
                <a:latin typeface="Arial" pitchFamily="34" charset="0"/>
                <a:cs typeface="Arial" pitchFamily="34" charset="0"/>
              </a:defRPr>
            </a:lvl4pPr>
            <a:lvl5pPr marL="1743075" defTabSz="873125">
              <a:defRPr>
                <a:solidFill>
                  <a:schemeClr val="tx1"/>
                </a:solidFill>
                <a:latin typeface="Arial" pitchFamily="34" charset="0"/>
                <a:cs typeface="Arial" pitchFamily="34" charset="0"/>
              </a:defRPr>
            </a:lvl5pPr>
            <a:lvl6pPr marL="2200275" defTabSz="873125" fontAlgn="base">
              <a:spcBef>
                <a:spcPct val="0"/>
              </a:spcBef>
              <a:spcAft>
                <a:spcPct val="0"/>
              </a:spcAft>
              <a:defRPr>
                <a:solidFill>
                  <a:schemeClr val="tx1"/>
                </a:solidFill>
                <a:latin typeface="Arial" pitchFamily="34" charset="0"/>
                <a:cs typeface="Arial" pitchFamily="34" charset="0"/>
              </a:defRPr>
            </a:lvl6pPr>
            <a:lvl7pPr marL="2657475" defTabSz="873125" fontAlgn="base">
              <a:spcBef>
                <a:spcPct val="0"/>
              </a:spcBef>
              <a:spcAft>
                <a:spcPct val="0"/>
              </a:spcAft>
              <a:defRPr>
                <a:solidFill>
                  <a:schemeClr val="tx1"/>
                </a:solidFill>
                <a:latin typeface="Arial" pitchFamily="34" charset="0"/>
                <a:cs typeface="Arial" pitchFamily="34" charset="0"/>
              </a:defRPr>
            </a:lvl7pPr>
            <a:lvl8pPr marL="3114675" defTabSz="873125" fontAlgn="base">
              <a:spcBef>
                <a:spcPct val="0"/>
              </a:spcBef>
              <a:spcAft>
                <a:spcPct val="0"/>
              </a:spcAft>
              <a:defRPr>
                <a:solidFill>
                  <a:schemeClr val="tx1"/>
                </a:solidFill>
                <a:latin typeface="Arial" pitchFamily="34" charset="0"/>
                <a:cs typeface="Arial" pitchFamily="34" charset="0"/>
              </a:defRPr>
            </a:lvl8pPr>
            <a:lvl9pPr marL="3571875" defTabSz="873125" fontAlgn="base">
              <a:spcBef>
                <a:spcPct val="0"/>
              </a:spcBef>
              <a:spcAft>
                <a:spcPct val="0"/>
              </a:spcAft>
              <a:defRPr>
                <a:solidFill>
                  <a:schemeClr val="tx1"/>
                </a:solidFill>
                <a:latin typeface="Arial" pitchFamily="34" charset="0"/>
                <a:cs typeface="Arial" pitchFamily="34" charset="0"/>
              </a:defRPr>
            </a:lvl9pPr>
          </a:lstStyle>
          <a:p>
            <a:r>
              <a:rPr lang="en-GB" dirty="0">
                <a:latin typeface="Calibri" panose="020F0502020204030204" pitchFamily="34" charset="0"/>
                <a:cs typeface="Calibri" panose="020F0502020204030204" pitchFamily="34" charset="0"/>
              </a:rPr>
              <a:t>Water moves into the plant through root </a:t>
            </a:r>
            <a:r>
              <a:rPr lang="en-GB" dirty="0" smtClean="0">
                <a:latin typeface="Calibri" panose="020F0502020204030204" pitchFamily="34" charset="0"/>
                <a:cs typeface="Calibri" panose="020F0502020204030204" pitchFamily="34" charset="0"/>
              </a:rPr>
              <a:t>hairs by the process of </a:t>
            </a:r>
            <a:r>
              <a:rPr lang="en-GB" b="1" dirty="0" smtClean="0">
                <a:latin typeface="Calibri" panose="020F0502020204030204" pitchFamily="34" charset="0"/>
                <a:cs typeface="Calibri" panose="020F0502020204030204" pitchFamily="34" charset="0"/>
              </a:rPr>
              <a:t>Osmosis</a:t>
            </a:r>
            <a:r>
              <a:rPr lang="en-GB" dirty="0" smtClean="0">
                <a:latin typeface="Calibri" panose="020F0502020204030204" pitchFamily="34" charset="0"/>
                <a:cs typeface="Calibri" panose="020F0502020204030204" pitchFamily="34" charset="0"/>
              </a:rPr>
              <a:t>. </a:t>
            </a:r>
            <a:r>
              <a:rPr lang="en-GB" dirty="0">
                <a:latin typeface="Calibri" panose="020F0502020204030204" pitchFamily="34" charset="0"/>
                <a:cs typeface="Calibri" panose="020F0502020204030204" pitchFamily="34" charset="0"/>
              </a:rPr>
              <a:t>Water being drawn up the plants xylem due to transpiration decreases the pressure inside the root hair cells and this negative pressure </a:t>
            </a:r>
            <a:r>
              <a:rPr lang="en-GB" dirty="0" smtClean="0">
                <a:latin typeface="Calibri" panose="020F0502020204030204" pitchFamily="34" charset="0"/>
                <a:cs typeface="Calibri" panose="020F0502020204030204" pitchFamily="34" charset="0"/>
              </a:rPr>
              <a:t>also pulls </a:t>
            </a:r>
            <a:r>
              <a:rPr lang="en-GB" dirty="0">
                <a:latin typeface="Calibri" panose="020F0502020204030204" pitchFamily="34" charset="0"/>
                <a:cs typeface="Calibri" panose="020F0502020204030204" pitchFamily="34" charset="0"/>
              </a:rPr>
              <a:t>water in.</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2204864"/>
            <a:ext cx="7271698" cy="4241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1"/>
          </p:nvPr>
        </p:nvSpPr>
        <p:spPr/>
        <p:txBody>
          <a:bodyPr/>
          <a:lstStyle/>
          <a:p>
            <a:r>
              <a:rPr lang="en-NZ" smtClean="0"/>
              <a:t>GZ Science Resources 2014</a:t>
            </a:r>
            <a:endParaRPr lang="en-NZ"/>
          </a:p>
        </p:txBody>
      </p:sp>
      <p:sp>
        <p:nvSpPr>
          <p:cNvPr id="8" name="TextBox 7"/>
          <p:cNvSpPr txBox="1"/>
          <p:nvPr/>
        </p:nvSpPr>
        <p:spPr>
          <a:xfrm>
            <a:off x="207752" y="292418"/>
            <a:ext cx="763848"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4b</a:t>
            </a:r>
          </a:p>
        </p:txBody>
      </p:sp>
      <p:sp>
        <p:nvSpPr>
          <p:cNvPr id="9" name="TextBox 8"/>
          <p:cNvSpPr txBox="1"/>
          <p:nvPr/>
        </p:nvSpPr>
        <p:spPr>
          <a:xfrm>
            <a:off x="2843808" y="6498044"/>
            <a:ext cx="969912" cy="276999"/>
          </a:xfrm>
          <a:prstGeom prst="rect">
            <a:avLst/>
          </a:prstGeom>
          <a:solidFill>
            <a:schemeClr val="accent4">
              <a:lumMod val="60000"/>
              <a:lumOff val="40000"/>
            </a:schemeClr>
          </a:solidFill>
          <a:ln>
            <a:solidFill>
              <a:schemeClr val="tx1"/>
            </a:solidFill>
          </a:ln>
        </p:spPr>
        <p:txBody>
          <a:bodyPr wrap="square" rtlCol="0">
            <a:spAutoFit/>
          </a:bodyPr>
          <a:lstStyle/>
          <a:p>
            <a:r>
              <a:rPr lang="en-NZ" sz="1200" dirty="0" smtClean="0">
                <a:latin typeface="+mn-lt"/>
              </a:rPr>
              <a:t>extension</a:t>
            </a:r>
          </a:p>
        </p:txBody>
      </p:sp>
    </p:spTree>
    <p:extLst>
      <p:ext uri="{BB962C8B-B14F-4D97-AF65-F5344CB8AC3E}">
        <p14:creationId xmlns:p14="http://schemas.microsoft.com/office/powerpoint/2010/main" val="269813922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7544" y="477083"/>
            <a:ext cx="8208912" cy="707886"/>
          </a:xfrm>
          <a:prstGeom prst="rect">
            <a:avLst/>
          </a:prstGeom>
          <a:solidFill>
            <a:schemeClr val="bg2"/>
          </a:solidFill>
          <a:ln>
            <a:solidFill>
              <a:schemeClr val="tx1"/>
            </a:solidFill>
          </a:ln>
        </p:spPr>
        <p:txBody>
          <a:bodyPr wrap="square" rtlCol="0">
            <a:spAutoFit/>
          </a:bodyPr>
          <a:lstStyle/>
          <a:p>
            <a:pPr algn="ctr"/>
            <a:r>
              <a:rPr lang="en-NZ" sz="2000" b="1" dirty="0" smtClean="0"/>
              <a:t>Osmosis </a:t>
            </a:r>
            <a:r>
              <a:rPr lang="en-NZ" sz="2000" b="1" dirty="0"/>
              <a:t>is the diffusion of water molecules through a partially permeable membrane </a:t>
            </a:r>
            <a:r>
              <a:rPr lang="en-NZ" sz="2000" b="1" dirty="0" smtClean="0"/>
              <a:t>(extension)</a:t>
            </a:r>
            <a:endParaRPr lang="en-NZ" sz="2000" b="1" dirty="0"/>
          </a:p>
        </p:txBody>
      </p:sp>
      <p:sp>
        <p:nvSpPr>
          <p:cNvPr id="8" name="Text Box 12"/>
          <p:cNvSpPr txBox="1">
            <a:spLocks noChangeArrowheads="1"/>
          </p:cNvSpPr>
          <p:nvPr/>
        </p:nvSpPr>
        <p:spPr bwMode="auto">
          <a:xfrm>
            <a:off x="304800" y="1523504"/>
            <a:ext cx="2157264" cy="4093428"/>
          </a:xfrm>
          <a:prstGeom prst="rect">
            <a:avLst/>
          </a:prstGeom>
          <a:solidFill>
            <a:srgbClr val="F7FCFF"/>
          </a:solidFill>
          <a:ln w="9525">
            <a:solidFill>
              <a:schemeClr val="tx1"/>
            </a:solidFill>
            <a:miter lim="800000"/>
            <a:headEnd/>
            <a:tailEnd/>
          </a:ln>
          <a:effec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GB" sz="2000" dirty="0">
                <a:latin typeface="Calibri" panose="020F0502020204030204" pitchFamily="34" charset="0"/>
                <a:cs typeface="Calibri" panose="020F0502020204030204" pitchFamily="34" charset="0"/>
              </a:rPr>
              <a:t>Diffusion means that the net movement of particles (molecules) is from an area of high concentration to low concentration.</a:t>
            </a:r>
          </a:p>
          <a:p>
            <a:pPr eaLnBrk="1" hangingPunct="1"/>
            <a:r>
              <a:rPr lang="en-NZ" sz="2000" dirty="0" smtClean="0">
                <a:latin typeface="Calibri" panose="020F0502020204030204" pitchFamily="34" charset="0"/>
                <a:cs typeface="Calibri" panose="020F0502020204030204" pitchFamily="34" charset="0"/>
              </a:rPr>
              <a:t>Water moves </a:t>
            </a:r>
            <a:r>
              <a:rPr lang="en-NZ" sz="2000" dirty="0">
                <a:latin typeface="Calibri" panose="020F0502020204030204" pitchFamily="34" charset="0"/>
                <a:cs typeface="Calibri" panose="020F0502020204030204" pitchFamily="34" charset="0"/>
              </a:rPr>
              <a:t>across the cell membrane by </a:t>
            </a:r>
            <a:r>
              <a:rPr lang="en-NZ" sz="2000" dirty="0" smtClean="0">
                <a:latin typeface="Calibri" panose="020F0502020204030204" pitchFamily="34" charset="0"/>
                <a:cs typeface="Calibri" panose="020F0502020204030204" pitchFamily="34" charset="0"/>
              </a:rPr>
              <a:t>Diffusion. </a:t>
            </a:r>
            <a:endParaRPr lang="en-GB" sz="2000" dirty="0">
              <a:latin typeface="Calibri" panose="020F0502020204030204" pitchFamily="34" charset="0"/>
              <a:cs typeface="Calibri" panose="020F0502020204030204" pitchFamily="34" charset="0"/>
            </a:endParaRPr>
          </a:p>
        </p:txBody>
      </p:sp>
      <p:pic>
        <p:nvPicPr>
          <p:cNvPr id="9" name="Picture 16" descr="diffusion2"/>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677994" y="1556792"/>
            <a:ext cx="6255797" cy="469184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Footer Placeholder 4"/>
          <p:cNvSpPr>
            <a:spLocks noGrp="1"/>
          </p:cNvSpPr>
          <p:nvPr>
            <p:ph type="ftr" sz="quarter" idx="11"/>
          </p:nvPr>
        </p:nvSpPr>
        <p:spPr/>
        <p:txBody>
          <a:bodyPr/>
          <a:lstStyle/>
          <a:p>
            <a:r>
              <a:rPr lang="en-NZ" smtClean="0"/>
              <a:t>GZ Science Resources 2014</a:t>
            </a:r>
            <a:endParaRPr lang="en-NZ"/>
          </a:p>
        </p:txBody>
      </p:sp>
      <p:sp>
        <p:nvSpPr>
          <p:cNvPr id="10" name="TextBox 9"/>
          <p:cNvSpPr txBox="1"/>
          <p:nvPr/>
        </p:nvSpPr>
        <p:spPr>
          <a:xfrm>
            <a:off x="2677994" y="6432726"/>
            <a:ext cx="969912" cy="276999"/>
          </a:xfrm>
          <a:prstGeom prst="rect">
            <a:avLst/>
          </a:prstGeom>
          <a:solidFill>
            <a:schemeClr val="accent4">
              <a:lumMod val="60000"/>
              <a:lumOff val="40000"/>
            </a:schemeClr>
          </a:solidFill>
          <a:ln>
            <a:solidFill>
              <a:schemeClr val="tx1"/>
            </a:solidFill>
          </a:ln>
        </p:spPr>
        <p:txBody>
          <a:bodyPr wrap="square" rtlCol="0">
            <a:spAutoFit/>
          </a:bodyPr>
          <a:lstStyle/>
          <a:p>
            <a:r>
              <a:rPr lang="en-NZ" sz="1200" dirty="0" smtClean="0">
                <a:latin typeface="+mn-lt"/>
              </a:rPr>
              <a:t>extension</a:t>
            </a:r>
          </a:p>
        </p:txBody>
      </p:sp>
      <p:sp>
        <p:nvSpPr>
          <p:cNvPr id="11" name="TextBox 10"/>
          <p:cNvSpPr txBox="1"/>
          <p:nvPr/>
        </p:nvSpPr>
        <p:spPr>
          <a:xfrm>
            <a:off x="207752" y="292418"/>
            <a:ext cx="763848"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4b</a:t>
            </a:r>
          </a:p>
        </p:txBody>
      </p:sp>
    </p:spTree>
    <p:extLst>
      <p:ext uri="{BB962C8B-B14F-4D97-AF65-F5344CB8AC3E}">
        <p14:creationId xmlns:p14="http://schemas.microsoft.com/office/powerpoint/2010/main" val="319839300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7544" y="477083"/>
            <a:ext cx="8208912" cy="707886"/>
          </a:xfrm>
          <a:prstGeom prst="rect">
            <a:avLst/>
          </a:prstGeom>
          <a:solidFill>
            <a:schemeClr val="bg2"/>
          </a:solidFill>
          <a:ln>
            <a:solidFill>
              <a:schemeClr val="tx1"/>
            </a:solidFill>
          </a:ln>
        </p:spPr>
        <p:txBody>
          <a:bodyPr wrap="square" rtlCol="0">
            <a:spAutoFit/>
          </a:bodyPr>
          <a:lstStyle/>
          <a:p>
            <a:pPr algn="ctr"/>
            <a:r>
              <a:rPr lang="en-NZ" sz="2000" b="1" dirty="0" smtClean="0"/>
              <a:t>Osmosis </a:t>
            </a:r>
            <a:r>
              <a:rPr lang="en-NZ" sz="2000" b="1" dirty="0"/>
              <a:t>is the diffusion of water molecules through a partially permeable membrane </a:t>
            </a:r>
            <a:r>
              <a:rPr lang="en-NZ" sz="2000" b="1" dirty="0" smtClean="0"/>
              <a:t> (extension)</a:t>
            </a:r>
            <a:endParaRPr lang="en-NZ" sz="2000" b="1" dirty="0"/>
          </a:p>
        </p:txBody>
      </p:sp>
      <p:pic>
        <p:nvPicPr>
          <p:cNvPr id="9" name="Picture 42" descr="osmosis3"/>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610405"/>
            <a:ext cx="6996793" cy="5247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40"/>
          <p:cNvSpPr txBox="1">
            <a:spLocks noChangeArrowheads="1"/>
          </p:cNvSpPr>
          <p:nvPr/>
        </p:nvSpPr>
        <p:spPr bwMode="auto">
          <a:xfrm>
            <a:off x="428170" y="1340768"/>
            <a:ext cx="8248285" cy="1015663"/>
          </a:xfrm>
          <a:prstGeom prst="rect">
            <a:avLst/>
          </a:prstGeom>
          <a:solidFill>
            <a:srgbClr val="F7FCFF"/>
          </a:solidFill>
          <a:ln w="9525">
            <a:solidFill>
              <a:schemeClr val="tx1"/>
            </a:solidFill>
            <a:miter lim="800000"/>
            <a:headEnd/>
            <a:tailEnd/>
          </a:ln>
          <a:effec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NZ" sz="2000" dirty="0">
                <a:latin typeface="Calibri" panose="020F0502020204030204" pitchFamily="34" charset="0"/>
                <a:cs typeface="Calibri" panose="020F0502020204030204" pitchFamily="34" charset="0"/>
              </a:rPr>
              <a:t>Osmosis is the diffusion of water only through a </a:t>
            </a:r>
            <a:r>
              <a:rPr lang="en-NZ" sz="2000" dirty="0" smtClean="0">
                <a:latin typeface="Calibri" panose="020F0502020204030204" pitchFamily="34" charset="0"/>
                <a:cs typeface="Calibri" panose="020F0502020204030204" pitchFamily="34" charset="0"/>
              </a:rPr>
              <a:t>partially permeable </a:t>
            </a:r>
            <a:r>
              <a:rPr lang="en-NZ" sz="2000" dirty="0">
                <a:latin typeface="Calibri" panose="020F0502020204030204" pitchFamily="34" charset="0"/>
                <a:cs typeface="Calibri" panose="020F0502020204030204" pitchFamily="34" charset="0"/>
              </a:rPr>
              <a:t>membrane from where water is in higher concentration to where it is in lower concentration. (or where the solute is in higher concentration)</a:t>
            </a:r>
            <a:endParaRPr lang="en-GB" sz="2000" dirty="0">
              <a:latin typeface="Calibri" panose="020F0502020204030204" pitchFamily="34" charset="0"/>
              <a:cs typeface="Calibri" panose="020F0502020204030204" pitchFamily="34" charset="0"/>
            </a:endParaRPr>
          </a:p>
        </p:txBody>
      </p:sp>
      <p:sp>
        <p:nvSpPr>
          <p:cNvPr id="2" name="Footer Placeholder 1"/>
          <p:cNvSpPr>
            <a:spLocks noGrp="1"/>
          </p:cNvSpPr>
          <p:nvPr>
            <p:ph type="ftr" sz="quarter" idx="11"/>
          </p:nvPr>
        </p:nvSpPr>
        <p:spPr/>
        <p:txBody>
          <a:bodyPr/>
          <a:lstStyle/>
          <a:p>
            <a:r>
              <a:rPr lang="en-NZ" smtClean="0"/>
              <a:t>GZ Science Resources 2014</a:t>
            </a:r>
            <a:endParaRPr lang="en-NZ"/>
          </a:p>
        </p:txBody>
      </p:sp>
      <p:sp>
        <p:nvSpPr>
          <p:cNvPr id="7" name="TextBox 6"/>
          <p:cNvSpPr txBox="1"/>
          <p:nvPr/>
        </p:nvSpPr>
        <p:spPr>
          <a:xfrm>
            <a:off x="207752" y="292418"/>
            <a:ext cx="763848"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4b</a:t>
            </a:r>
          </a:p>
        </p:txBody>
      </p:sp>
      <p:sp>
        <p:nvSpPr>
          <p:cNvPr id="10" name="TextBox 9"/>
          <p:cNvSpPr txBox="1"/>
          <p:nvPr/>
        </p:nvSpPr>
        <p:spPr>
          <a:xfrm>
            <a:off x="7860341" y="6364959"/>
            <a:ext cx="969912" cy="276999"/>
          </a:xfrm>
          <a:prstGeom prst="rect">
            <a:avLst/>
          </a:prstGeom>
          <a:solidFill>
            <a:schemeClr val="accent4">
              <a:lumMod val="60000"/>
              <a:lumOff val="40000"/>
            </a:schemeClr>
          </a:solidFill>
          <a:ln>
            <a:solidFill>
              <a:schemeClr val="tx1"/>
            </a:solidFill>
          </a:ln>
        </p:spPr>
        <p:txBody>
          <a:bodyPr wrap="square" rtlCol="0">
            <a:spAutoFit/>
          </a:bodyPr>
          <a:lstStyle/>
          <a:p>
            <a:r>
              <a:rPr lang="en-NZ" sz="1200" dirty="0" smtClean="0">
                <a:latin typeface="+mn-lt"/>
              </a:rPr>
              <a:t>extension</a:t>
            </a:r>
          </a:p>
        </p:txBody>
      </p:sp>
    </p:spTree>
    <p:extLst>
      <p:ext uri="{BB962C8B-B14F-4D97-AF65-F5344CB8AC3E}">
        <p14:creationId xmlns:p14="http://schemas.microsoft.com/office/powerpoint/2010/main" val="355631721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The </a:t>
            </a:r>
            <a:r>
              <a:rPr lang="en-NZ" sz="2000" b="1" dirty="0"/>
              <a:t>process of transpiration</a:t>
            </a:r>
          </a:p>
        </p:txBody>
      </p:sp>
      <p:sp>
        <p:nvSpPr>
          <p:cNvPr id="5" name="Text Box 7"/>
          <p:cNvSpPr txBox="1">
            <a:spLocks noChangeArrowheads="1"/>
          </p:cNvSpPr>
          <p:nvPr/>
        </p:nvSpPr>
        <p:spPr bwMode="auto">
          <a:xfrm>
            <a:off x="457200" y="1071563"/>
            <a:ext cx="8382000" cy="1192212"/>
          </a:xfrm>
          <a:prstGeom prst="rect">
            <a:avLst/>
          </a:prstGeom>
          <a:solidFill>
            <a:srgbClr val="F7FCFF"/>
          </a:solidFill>
          <a:ln w="9525">
            <a:solidFill>
              <a:schemeClr val="tx1"/>
            </a:solidFill>
            <a:miter lim="800000"/>
            <a:headEnd/>
            <a:tailEnd/>
          </a:ln>
          <a:effectLst/>
          <a:extLst/>
        </p:spPr>
        <p:txBody>
          <a:bodyPr lIns="87257" tIns="43628" rIns="87257" bIns="43628">
            <a:spAutoFit/>
          </a:bodyPr>
          <a:lstStyle>
            <a:lvl1pPr defTabSz="873125">
              <a:defRPr>
                <a:solidFill>
                  <a:schemeClr val="tx1"/>
                </a:solidFill>
                <a:latin typeface="Arial" pitchFamily="34" charset="0"/>
                <a:cs typeface="Arial" pitchFamily="34" charset="0"/>
              </a:defRPr>
            </a:lvl1pPr>
            <a:lvl2pPr marL="436563" defTabSz="873125">
              <a:defRPr>
                <a:solidFill>
                  <a:schemeClr val="tx1"/>
                </a:solidFill>
                <a:latin typeface="Arial" pitchFamily="34" charset="0"/>
                <a:cs typeface="Arial" pitchFamily="34" charset="0"/>
              </a:defRPr>
            </a:lvl2pPr>
            <a:lvl3pPr marL="873125" defTabSz="873125">
              <a:defRPr>
                <a:solidFill>
                  <a:schemeClr val="tx1"/>
                </a:solidFill>
                <a:latin typeface="Arial" pitchFamily="34" charset="0"/>
                <a:cs typeface="Arial" pitchFamily="34" charset="0"/>
              </a:defRPr>
            </a:lvl3pPr>
            <a:lvl4pPr marL="1308100" defTabSz="873125">
              <a:defRPr>
                <a:solidFill>
                  <a:schemeClr val="tx1"/>
                </a:solidFill>
                <a:latin typeface="Arial" pitchFamily="34" charset="0"/>
                <a:cs typeface="Arial" pitchFamily="34" charset="0"/>
              </a:defRPr>
            </a:lvl4pPr>
            <a:lvl5pPr marL="1743075" defTabSz="873125">
              <a:defRPr>
                <a:solidFill>
                  <a:schemeClr val="tx1"/>
                </a:solidFill>
                <a:latin typeface="Arial" pitchFamily="34" charset="0"/>
                <a:cs typeface="Arial" pitchFamily="34" charset="0"/>
              </a:defRPr>
            </a:lvl5pPr>
            <a:lvl6pPr marL="2200275" defTabSz="873125" fontAlgn="base">
              <a:spcBef>
                <a:spcPct val="0"/>
              </a:spcBef>
              <a:spcAft>
                <a:spcPct val="0"/>
              </a:spcAft>
              <a:defRPr>
                <a:solidFill>
                  <a:schemeClr val="tx1"/>
                </a:solidFill>
                <a:latin typeface="Arial" pitchFamily="34" charset="0"/>
                <a:cs typeface="Arial" pitchFamily="34" charset="0"/>
              </a:defRPr>
            </a:lvl6pPr>
            <a:lvl7pPr marL="2657475" defTabSz="873125" fontAlgn="base">
              <a:spcBef>
                <a:spcPct val="0"/>
              </a:spcBef>
              <a:spcAft>
                <a:spcPct val="0"/>
              </a:spcAft>
              <a:defRPr>
                <a:solidFill>
                  <a:schemeClr val="tx1"/>
                </a:solidFill>
                <a:latin typeface="Arial" pitchFamily="34" charset="0"/>
                <a:cs typeface="Arial" pitchFamily="34" charset="0"/>
              </a:defRPr>
            </a:lvl7pPr>
            <a:lvl8pPr marL="3114675" defTabSz="873125" fontAlgn="base">
              <a:spcBef>
                <a:spcPct val="0"/>
              </a:spcBef>
              <a:spcAft>
                <a:spcPct val="0"/>
              </a:spcAft>
              <a:defRPr>
                <a:solidFill>
                  <a:schemeClr val="tx1"/>
                </a:solidFill>
                <a:latin typeface="Arial" pitchFamily="34" charset="0"/>
                <a:cs typeface="Arial" pitchFamily="34" charset="0"/>
              </a:defRPr>
            </a:lvl8pPr>
            <a:lvl9pPr marL="3571875" defTabSz="873125" fontAlgn="base">
              <a:spcBef>
                <a:spcPct val="0"/>
              </a:spcBef>
              <a:spcAft>
                <a:spcPct val="0"/>
              </a:spcAft>
              <a:defRPr>
                <a:solidFill>
                  <a:schemeClr val="tx1"/>
                </a:solidFill>
                <a:latin typeface="Arial" pitchFamily="34" charset="0"/>
                <a:cs typeface="Arial" pitchFamily="34" charset="0"/>
              </a:defRPr>
            </a:lvl9pPr>
          </a:lstStyle>
          <a:p>
            <a:r>
              <a:rPr lang="en-NZ" sz="1800" dirty="0">
                <a:latin typeface="Calibri" panose="020F0502020204030204" pitchFamily="34" charset="0"/>
                <a:cs typeface="Calibri" panose="020F0502020204030204" pitchFamily="34" charset="0"/>
              </a:rPr>
              <a:t>Transpiration is the process where plants </a:t>
            </a:r>
            <a:r>
              <a:rPr lang="en-NZ" sz="1800" u="sng" dirty="0">
                <a:latin typeface="Calibri" panose="020F0502020204030204" pitchFamily="34" charset="0"/>
                <a:cs typeface="Calibri" panose="020F0502020204030204" pitchFamily="34" charset="0"/>
              </a:rPr>
              <a:t>lose </a:t>
            </a:r>
            <a:r>
              <a:rPr lang="en-NZ" sz="1800" dirty="0">
                <a:latin typeface="Calibri" panose="020F0502020204030204" pitchFamily="34" charset="0"/>
                <a:cs typeface="Calibri" panose="020F0502020204030204" pitchFamily="34" charset="0"/>
              </a:rPr>
              <a:t>water from their leaves.</a:t>
            </a:r>
          </a:p>
          <a:p>
            <a:r>
              <a:rPr lang="en-NZ" sz="1800" dirty="0">
                <a:latin typeface="Calibri" panose="020F0502020204030204" pitchFamily="34" charset="0"/>
                <a:cs typeface="Calibri" panose="020F0502020204030204" pitchFamily="34" charset="0"/>
              </a:rPr>
              <a:t>Water enters a plant through root hairs. When stomata, on the underside of leaves, are open to allow CO</a:t>
            </a:r>
            <a:r>
              <a:rPr lang="en-NZ" sz="1800" baseline="-25000" dirty="0">
                <a:latin typeface="Calibri" panose="020F0502020204030204" pitchFamily="34" charset="0"/>
                <a:cs typeface="Calibri" panose="020F0502020204030204" pitchFamily="34" charset="0"/>
              </a:rPr>
              <a:t>2</a:t>
            </a:r>
            <a:r>
              <a:rPr lang="en-NZ" sz="1800" dirty="0">
                <a:latin typeface="Calibri" panose="020F0502020204030204" pitchFamily="34" charset="0"/>
                <a:cs typeface="Calibri" panose="020F0502020204030204" pitchFamily="34" charset="0"/>
              </a:rPr>
              <a:t> to diffuse in and O</a:t>
            </a:r>
            <a:r>
              <a:rPr lang="en-NZ" sz="1800" baseline="-25000" dirty="0">
                <a:latin typeface="Calibri" panose="020F0502020204030204" pitchFamily="34" charset="0"/>
                <a:cs typeface="Calibri" panose="020F0502020204030204" pitchFamily="34" charset="0"/>
              </a:rPr>
              <a:t>2</a:t>
            </a:r>
            <a:r>
              <a:rPr lang="en-NZ" sz="1800" dirty="0">
                <a:latin typeface="Calibri" panose="020F0502020204030204" pitchFamily="34" charset="0"/>
                <a:cs typeface="Calibri" panose="020F0502020204030204" pitchFamily="34" charset="0"/>
              </a:rPr>
              <a:t> to diffuse out, water vapour evaporates and diffuses out.</a:t>
            </a:r>
            <a:endParaRPr lang="en-GB" sz="1800" dirty="0">
              <a:latin typeface="Calibri" panose="020F0502020204030204" pitchFamily="34" charset="0"/>
              <a:cs typeface="Calibri" panose="020F0502020204030204" pitchFamily="34" charset="0"/>
            </a:endParaRPr>
          </a:p>
        </p:txBody>
      </p:sp>
      <p:pic>
        <p:nvPicPr>
          <p:cNvPr id="6" name="Picture 15" descr="transpiration_b"/>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76400" y="2513013"/>
            <a:ext cx="6630988" cy="4167187"/>
          </a:xfrm>
          <a:prstGeom prst="rect">
            <a:avLst/>
          </a:prstGeom>
          <a:noFill/>
          <a:extLst>
            <a:ext uri="{909E8E84-426E-40DD-AFC4-6F175D3DCCD1}">
              <a14:hiddenFill xmlns:a14="http://schemas.microsoft.com/office/drawing/2010/main">
                <a:solidFill>
                  <a:srgbClr val="FFFFFF"/>
                </a:solidFill>
              </a14:hiddenFill>
            </a:ext>
          </a:extLst>
        </p:spPr>
      </p:pic>
      <p:sp>
        <p:nvSpPr>
          <p:cNvPr id="7" name="Footer Placeholder 6"/>
          <p:cNvSpPr>
            <a:spLocks noGrp="1"/>
          </p:cNvSpPr>
          <p:nvPr>
            <p:ph type="ftr" sz="quarter" idx="11"/>
          </p:nvPr>
        </p:nvSpPr>
        <p:spPr/>
        <p:txBody>
          <a:bodyPr/>
          <a:lstStyle/>
          <a:p>
            <a:r>
              <a:rPr lang="en-NZ" smtClean="0"/>
              <a:t>GZ Science Resources 2014</a:t>
            </a:r>
            <a:endParaRPr lang="en-NZ"/>
          </a:p>
        </p:txBody>
      </p:sp>
      <p:sp>
        <p:nvSpPr>
          <p:cNvPr id="8" name="TextBox 7"/>
          <p:cNvSpPr txBox="1"/>
          <p:nvPr/>
        </p:nvSpPr>
        <p:spPr>
          <a:xfrm>
            <a:off x="207752" y="292418"/>
            <a:ext cx="763848"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4c</a:t>
            </a:r>
          </a:p>
        </p:txBody>
      </p:sp>
      <p:sp>
        <p:nvSpPr>
          <p:cNvPr id="9" name="TextBox 8"/>
          <p:cNvSpPr txBox="1"/>
          <p:nvPr/>
        </p:nvSpPr>
        <p:spPr>
          <a:xfrm>
            <a:off x="7860341" y="6364959"/>
            <a:ext cx="969912" cy="276999"/>
          </a:xfrm>
          <a:prstGeom prst="rect">
            <a:avLst/>
          </a:prstGeom>
          <a:solidFill>
            <a:schemeClr val="accent4">
              <a:lumMod val="60000"/>
              <a:lumOff val="40000"/>
            </a:schemeClr>
          </a:solidFill>
          <a:ln>
            <a:solidFill>
              <a:schemeClr val="tx1"/>
            </a:solidFill>
          </a:ln>
        </p:spPr>
        <p:txBody>
          <a:bodyPr wrap="square" rtlCol="0">
            <a:spAutoFit/>
          </a:bodyPr>
          <a:lstStyle/>
          <a:p>
            <a:r>
              <a:rPr lang="en-NZ" sz="1200" dirty="0" smtClean="0">
                <a:latin typeface="+mn-lt"/>
              </a:rPr>
              <a:t>extension</a:t>
            </a:r>
          </a:p>
        </p:txBody>
      </p:sp>
    </p:spTree>
    <p:extLst>
      <p:ext uri="{BB962C8B-B14F-4D97-AF65-F5344CB8AC3E}">
        <p14:creationId xmlns:p14="http://schemas.microsoft.com/office/powerpoint/2010/main" val="330772572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GZ Science Resources 2014</a:t>
            </a:r>
            <a:endParaRPr lang="en-NZ"/>
          </a:p>
        </p:txBody>
      </p:sp>
      <p:sp>
        <p:nvSpPr>
          <p:cNvPr id="4" name="TextBox 3"/>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The </a:t>
            </a:r>
            <a:r>
              <a:rPr lang="en-NZ" sz="2000" b="1" dirty="0"/>
              <a:t>process of transpiration</a:t>
            </a:r>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13" r="1865" b="6666"/>
          <a:stretch/>
        </p:blipFill>
        <p:spPr bwMode="auto">
          <a:xfrm>
            <a:off x="-20712" y="2867952"/>
            <a:ext cx="9164712" cy="4023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359532" y="1268760"/>
            <a:ext cx="8424936" cy="1015663"/>
          </a:xfrm>
          <a:prstGeom prst="rect">
            <a:avLst/>
          </a:prstGeom>
          <a:solidFill>
            <a:srgbClr val="F7FCFF"/>
          </a:solidFill>
          <a:ln>
            <a:solidFill>
              <a:schemeClr val="tx1"/>
            </a:solidFill>
          </a:ln>
        </p:spPr>
        <p:txBody>
          <a:bodyPr wrap="square">
            <a:spAutoFit/>
          </a:bodyPr>
          <a:lstStyle/>
          <a:p>
            <a:r>
              <a:rPr lang="en-NZ" sz="2000" dirty="0">
                <a:latin typeface="Calibri" panose="020F0502020204030204" pitchFamily="34" charset="0"/>
                <a:cs typeface="Calibri" panose="020F0502020204030204" pitchFamily="34" charset="0"/>
              </a:rPr>
              <a:t>1. Water enters plant through root hairs by osmosis – high to low concentration of water. 2. Attraction between water particles pulls water up the plant through the </a:t>
            </a:r>
            <a:r>
              <a:rPr lang="en-NZ" sz="2000" dirty="0" smtClean="0">
                <a:latin typeface="Calibri" panose="020F0502020204030204" pitchFamily="34" charset="0"/>
                <a:cs typeface="Calibri" panose="020F0502020204030204" pitchFamily="34" charset="0"/>
              </a:rPr>
              <a:t>xylem. 3</a:t>
            </a:r>
            <a:r>
              <a:rPr lang="en-NZ" sz="2000" dirty="0">
                <a:latin typeface="Calibri" panose="020F0502020204030204" pitchFamily="34" charset="0"/>
                <a:cs typeface="Calibri" panose="020F0502020204030204" pitchFamily="34" charset="0"/>
              </a:rPr>
              <a:t>. Water evaporates from the leaves through </a:t>
            </a:r>
            <a:r>
              <a:rPr lang="en-NZ" sz="2000" dirty="0" smtClean="0">
                <a:latin typeface="Calibri" panose="020F0502020204030204" pitchFamily="34" charset="0"/>
                <a:cs typeface="Calibri" panose="020F0502020204030204" pitchFamily="34" charset="0"/>
              </a:rPr>
              <a:t>transpiration.</a:t>
            </a:r>
            <a:endParaRPr lang="en-NZ" sz="2000" dirty="0">
              <a:latin typeface="Calibri" panose="020F0502020204030204" pitchFamily="34" charset="0"/>
              <a:cs typeface="Calibri" panose="020F0502020204030204" pitchFamily="34" charset="0"/>
            </a:endParaRPr>
          </a:p>
        </p:txBody>
      </p:sp>
      <p:sp>
        <p:nvSpPr>
          <p:cNvPr id="7" name="TextBox 6"/>
          <p:cNvSpPr txBox="1"/>
          <p:nvPr/>
        </p:nvSpPr>
        <p:spPr>
          <a:xfrm>
            <a:off x="207752" y="292418"/>
            <a:ext cx="763848"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4c</a:t>
            </a:r>
          </a:p>
        </p:txBody>
      </p:sp>
      <p:sp>
        <p:nvSpPr>
          <p:cNvPr id="8" name="TextBox 7"/>
          <p:cNvSpPr txBox="1"/>
          <p:nvPr/>
        </p:nvSpPr>
        <p:spPr>
          <a:xfrm>
            <a:off x="7860341" y="6364959"/>
            <a:ext cx="969912" cy="276999"/>
          </a:xfrm>
          <a:prstGeom prst="rect">
            <a:avLst/>
          </a:prstGeom>
          <a:solidFill>
            <a:schemeClr val="accent4">
              <a:lumMod val="60000"/>
              <a:lumOff val="40000"/>
            </a:schemeClr>
          </a:solidFill>
          <a:ln>
            <a:solidFill>
              <a:schemeClr val="tx1"/>
            </a:solidFill>
          </a:ln>
        </p:spPr>
        <p:txBody>
          <a:bodyPr wrap="square" rtlCol="0">
            <a:spAutoFit/>
          </a:bodyPr>
          <a:lstStyle/>
          <a:p>
            <a:r>
              <a:rPr lang="en-NZ" sz="1200" dirty="0" smtClean="0">
                <a:latin typeface="+mn-lt"/>
              </a:rPr>
              <a:t>extension</a:t>
            </a:r>
          </a:p>
        </p:txBody>
      </p:sp>
    </p:spTree>
    <p:extLst>
      <p:ext uri="{BB962C8B-B14F-4D97-AF65-F5344CB8AC3E}">
        <p14:creationId xmlns:p14="http://schemas.microsoft.com/office/powerpoint/2010/main" val="6243299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All </a:t>
            </a:r>
            <a:r>
              <a:rPr lang="en-NZ" sz="2000" b="1" dirty="0"/>
              <a:t>living things share the characteristics described in MRS C </a:t>
            </a:r>
            <a:r>
              <a:rPr lang="en-NZ" sz="2000" b="1" dirty="0" smtClean="0"/>
              <a:t>GREN</a:t>
            </a:r>
            <a:endParaRPr lang="en-NZ" sz="2000" b="1" dirty="0"/>
          </a:p>
        </p:txBody>
      </p:sp>
      <p:graphicFrame>
        <p:nvGraphicFramePr>
          <p:cNvPr id="7" name="Group 99"/>
          <p:cNvGraphicFramePr>
            <a:graphicFrameLocks/>
          </p:cNvGraphicFramePr>
          <p:nvPr>
            <p:extLst>
              <p:ext uri="{D42A27DB-BD31-4B8C-83A1-F6EECF244321}">
                <p14:modId xmlns:p14="http://schemas.microsoft.com/office/powerpoint/2010/main" val="3970895353"/>
              </p:ext>
            </p:extLst>
          </p:nvPr>
        </p:nvGraphicFramePr>
        <p:xfrm>
          <a:off x="251520" y="1268760"/>
          <a:ext cx="8640960" cy="5247614"/>
        </p:xfrm>
        <a:graphic>
          <a:graphicData uri="http://schemas.openxmlformats.org/drawingml/2006/table">
            <a:tbl>
              <a:tblPr/>
              <a:tblGrid>
                <a:gridCol w="2800311"/>
                <a:gridCol w="5840649"/>
              </a:tblGrid>
              <a:tr h="51819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Life function</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alpha val="5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Gives us the ability to….</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alpha val="50000"/>
                      </a:schemeClr>
                    </a:solidFill>
                  </a:tcPr>
                </a:tc>
              </a:tr>
              <a:tr h="51819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hlinkClick r:id="rId2" tooltip="movement"/>
                        </a:rPr>
                        <a:t>M</a:t>
                      </a:r>
                      <a:r>
                        <a:rPr kumimoji="0" lang="en-US" sz="28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hlinkClick r:id="rId2" tooltip="movement"/>
                        </a:rPr>
                        <a:t>ovement</a:t>
                      </a:r>
                      <a:endParaRPr kumimoji="0" lang="en-US" sz="28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endParaRP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Calibri" panose="020F0502020204030204" pitchFamily="34" charset="0"/>
                          <a:cs typeface="Calibri" panose="020F0502020204030204" pitchFamily="34" charset="0"/>
                        </a:rPr>
                        <a:t>move through space</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1819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err="1" smtClean="0">
                          <a:ln>
                            <a:noFill/>
                          </a:ln>
                          <a:solidFill>
                            <a:schemeClr val="tx1"/>
                          </a:solidFill>
                          <a:effectLst/>
                          <a:latin typeface="Calibri" panose="020F0502020204030204" pitchFamily="34" charset="0"/>
                          <a:cs typeface="Calibri" panose="020F0502020204030204" pitchFamily="34" charset="0"/>
                          <a:hlinkClick r:id="rId3" tooltip="Respiration"/>
                        </a:rPr>
                        <a:t>R</a:t>
                      </a:r>
                      <a:r>
                        <a:rPr kumimoji="0" lang="en-US" sz="2800" b="0" i="0" u="none" strike="noStrike" cap="none" normalizeH="0" baseline="0" dirty="0" err="1" smtClean="0">
                          <a:ln>
                            <a:noFill/>
                          </a:ln>
                          <a:solidFill>
                            <a:schemeClr val="tx1"/>
                          </a:solidFill>
                          <a:effectLst/>
                          <a:latin typeface="Calibri" panose="020F0502020204030204" pitchFamily="34" charset="0"/>
                          <a:cs typeface="Calibri" panose="020F0502020204030204" pitchFamily="34" charset="0"/>
                          <a:hlinkClick r:id="rId4" tooltip="respiration"/>
                        </a:rPr>
                        <a:t>espiraton</a:t>
                      </a:r>
                      <a:endParaRPr kumimoji="0" lang="en-US" sz="28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endParaRP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Calibri" panose="020F0502020204030204" pitchFamily="34" charset="0"/>
                          <a:cs typeface="Calibri" panose="020F0502020204030204" pitchFamily="34" charset="0"/>
                        </a:rPr>
                        <a:t>obtain energy through biochemical reactions</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1819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hlinkClick r:id="rId5" tooltip="Sensitivity"/>
                        </a:rPr>
                        <a:t>S</a:t>
                      </a:r>
                      <a:r>
                        <a:rPr kumimoji="0" lang="en-US" sz="28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hlinkClick r:id="rId6" tooltip="sensitivity"/>
                        </a:rPr>
                        <a:t>ensitivity</a:t>
                      </a:r>
                      <a:endParaRPr kumimoji="0" lang="en-US" sz="28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endParaRP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Calibri" panose="020F0502020204030204" pitchFamily="34" charset="0"/>
                          <a:cs typeface="Calibri" panose="020F0502020204030204" pitchFamily="34" charset="0"/>
                        </a:rPr>
                        <a:t>respond to stimuli</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81126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sng" strike="noStrike" cap="none" normalizeH="0" baseline="0" dirty="0" smtClean="0">
                          <a:ln>
                            <a:noFill/>
                          </a:ln>
                          <a:solidFill>
                            <a:schemeClr val="hlink"/>
                          </a:solidFill>
                          <a:effectLst/>
                          <a:latin typeface="Calibri" panose="020F0502020204030204" pitchFamily="34" charset="0"/>
                          <a:cs typeface="Calibri" panose="020F0502020204030204" pitchFamily="34" charset="0"/>
                        </a:rPr>
                        <a:t>C</a:t>
                      </a:r>
                      <a:r>
                        <a:rPr kumimoji="0" lang="en-US" sz="2800" b="0" i="0" u="sng" strike="noStrike" cap="none" normalizeH="0" baseline="0" dirty="0" smtClean="0">
                          <a:ln>
                            <a:noFill/>
                          </a:ln>
                          <a:solidFill>
                            <a:schemeClr val="hlink"/>
                          </a:solidFill>
                          <a:effectLst/>
                          <a:latin typeface="Calibri" panose="020F0502020204030204" pitchFamily="34" charset="0"/>
                          <a:cs typeface="Calibri" panose="020F0502020204030204" pitchFamily="34" charset="0"/>
                        </a:rPr>
                        <a:t>irculation</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move nutrients, oxygen, heat and water around the body</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1819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hlinkClick r:id="rId7" tooltip="Growth"/>
                        </a:rPr>
                        <a:t>G</a:t>
                      </a:r>
                      <a:r>
                        <a:rPr kumimoji="0" lang="en-US" sz="28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hlinkClick r:id="rId8" tooltip="growth"/>
                        </a:rPr>
                        <a:t>rowth</a:t>
                      </a:r>
                      <a:endParaRPr kumimoji="0" lang="en-US" sz="28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endParaRP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increase in size</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1819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chemeClr val="tx1"/>
                          </a:solidFill>
                          <a:effectLst/>
                          <a:latin typeface="Calibri" panose="020F0502020204030204" pitchFamily="34" charset="0"/>
                          <a:cs typeface="Calibri" panose="020F0502020204030204" pitchFamily="34" charset="0"/>
                          <a:hlinkClick r:id="rId9" tooltip="Reproduction"/>
                        </a:rPr>
                        <a:t>R</a:t>
                      </a:r>
                      <a:r>
                        <a:rPr kumimoji="0" lang="en-US" sz="2800" b="0" i="0" u="none" strike="noStrike" cap="none" normalizeH="0" baseline="0" smtClean="0">
                          <a:ln>
                            <a:noFill/>
                          </a:ln>
                          <a:solidFill>
                            <a:schemeClr val="tx1"/>
                          </a:solidFill>
                          <a:effectLst/>
                          <a:latin typeface="Calibri" panose="020F0502020204030204" pitchFamily="34" charset="0"/>
                          <a:cs typeface="Calibri" panose="020F0502020204030204" pitchFamily="34" charset="0"/>
                          <a:hlinkClick r:id="rId10" tooltip="reproduction"/>
                        </a:rPr>
                        <a:t>eproduction</a:t>
                      </a:r>
                      <a:endParaRPr kumimoji="0" lang="en-US" sz="2800" b="0" i="0" u="none" strike="noStrike" cap="none" normalizeH="0" baseline="0" smtClean="0">
                        <a:ln>
                          <a:noFill/>
                        </a:ln>
                        <a:solidFill>
                          <a:schemeClr val="tx1"/>
                        </a:solidFill>
                        <a:effectLst/>
                        <a:latin typeface="Calibri" panose="020F0502020204030204" pitchFamily="34" charset="0"/>
                        <a:cs typeface="Calibri" panose="020F0502020204030204" pitchFamily="34" charset="0"/>
                      </a:endParaRP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create more living things</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6518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chemeClr val="tx1"/>
                          </a:solidFill>
                          <a:effectLst/>
                          <a:latin typeface="Calibri" panose="020F0502020204030204" pitchFamily="34" charset="0"/>
                          <a:cs typeface="Calibri" panose="020F0502020204030204" pitchFamily="34" charset="0"/>
                          <a:hlinkClick r:id="rId11" tooltip="Excretion"/>
                        </a:rPr>
                        <a:t>E</a:t>
                      </a:r>
                      <a:r>
                        <a:rPr kumimoji="0" lang="en-US" sz="2800" b="0" i="0" u="none" strike="noStrike" cap="none" normalizeH="0" baseline="0" smtClean="0">
                          <a:ln>
                            <a:noFill/>
                          </a:ln>
                          <a:solidFill>
                            <a:schemeClr val="tx1"/>
                          </a:solidFill>
                          <a:effectLst/>
                          <a:latin typeface="Calibri" panose="020F0502020204030204" pitchFamily="34" charset="0"/>
                          <a:cs typeface="Calibri" panose="020F0502020204030204" pitchFamily="34" charset="0"/>
                          <a:hlinkClick r:id="rId12" tooltip="excretion"/>
                        </a:rPr>
                        <a:t>xcretion</a:t>
                      </a:r>
                      <a:endParaRPr kumimoji="0" lang="en-US" sz="2800" b="0" i="0" u="none" strike="noStrike" cap="none" normalizeH="0" baseline="0" smtClean="0">
                        <a:ln>
                          <a:noFill/>
                        </a:ln>
                        <a:solidFill>
                          <a:schemeClr val="tx1"/>
                        </a:solidFill>
                        <a:effectLst/>
                        <a:latin typeface="Calibri" panose="020F0502020204030204" pitchFamily="34" charset="0"/>
                        <a:cs typeface="Calibri" panose="020F0502020204030204" pitchFamily="34" charset="0"/>
                      </a:endParaRP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dispose of waste chemicals</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51819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hlinkClick r:id="rId13" tooltip="Nutrition"/>
                        </a:rPr>
                        <a:t>N</a:t>
                      </a:r>
                      <a:r>
                        <a:rPr kumimoji="0" lang="en-US" sz="28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hlinkClick r:id="rId14" tooltip="nutrition"/>
                        </a:rPr>
                        <a:t>utrition</a:t>
                      </a:r>
                      <a:endParaRPr kumimoji="0" lang="en-US" sz="28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endParaRP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extract useful chemicals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from the environment</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r>
            </a:tbl>
          </a:graphicData>
        </a:graphic>
      </p:graphicFrame>
      <p:sp>
        <p:nvSpPr>
          <p:cNvPr id="3" name="Rectangle 2"/>
          <p:cNvSpPr/>
          <p:nvPr/>
        </p:nvSpPr>
        <p:spPr>
          <a:xfrm>
            <a:off x="6948264" y="6047049"/>
            <a:ext cx="936104"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11266" name="Picture 2"/>
          <p:cNvPicPr>
            <a:picLocks noChangeAspect="1" noChangeArrowheads="1"/>
          </p:cNvPicPr>
          <p:nvPr/>
        </p:nvPicPr>
        <p:blipFill rotWithShape="1">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r="6343"/>
          <a:stretch/>
        </p:blipFill>
        <p:spPr bwMode="auto">
          <a:xfrm>
            <a:off x="5646819" y="4448944"/>
            <a:ext cx="3497182" cy="2409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203541" y="384750"/>
            <a:ext cx="609600"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1b</a:t>
            </a:r>
          </a:p>
        </p:txBody>
      </p:sp>
      <p:sp>
        <p:nvSpPr>
          <p:cNvPr id="4" name="Footer Placeholder 3"/>
          <p:cNvSpPr>
            <a:spLocks noGrp="1"/>
          </p:cNvSpPr>
          <p:nvPr>
            <p:ph type="ftr" sz="quarter" idx="11"/>
          </p:nvPr>
        </p:nvSpPr>
        <p:spPr>
          <a:xfrm>
            <a:off x="201470" y="6492875"/>
            <a:ext cx="3786691" cy="365125"/>
          </a:xfrm>
        </p:spPr>
        <p:txBody>
          <a:bodyPr/>
          <a:lstStyle/>
          <a:p>
            <a:r>
              <a:rPr lang="en-NZ" dirty="0" smtClean="0"/>
              <a:t>GZ Science Resources 2014</a:t>
            </a:r>
            <a:endParaRPr lang="en-NZ" dirty="0"/>
          </a:p>
        </p:txBody>
      </p:sp>
    </p:spTree>
    <p:extLst>
      <p:ext uri="{BB962C8B-B14F-4D97-AF65-F5344CB8AC3E}">
        <p14:creationId xmlns:p14="http://schemas.microsoft.com/office/powerpoint/2010/main" val="222303798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evapcohesion"/>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6122" r="7143"/>
          <a:stretch>
            <a:fillRect/>
          </a:stretch>
        </p:blipFill>
        <p:spPr bwMode="auto">
          <a:xfrm>
            <a:off x="1161143" y="908807"/>
            <a:ext cx="6694884" cy="5784183"/>
          </a:xfrm>
          <a:prstGeom prst="rect">
            <a:avLst/>
          </a:prstGeom>
          <a:solidFill>
            <a:srgbClr val="FFFFFF"/>
          </a:solidFill>
          <a:ln w="9525">
            <a:solidFill>
              <a:srgbClr val="000000"/>
            </a:solidFill>
            <a:miter lim="800000"/>
            <a:headEnd/>
            <a:tailEnd/>
          </a:ln>
        </p:spPr>
      </p:pic>
      <p:sp>
        <p:nvSpPr>
          <p:cNvPr id="13" name="TextBox 12"/>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The </a:t>
            </a:r>
            <a:r>
              <a:rPr lang="en-NZ" sz="2000" b="1" dirty="0"/>
              <a:t>process of </a:t>
            </a:r>
            <a:r>
              <a:rPr lang="en-NZ" sz="2000" b="1" dirty="0" smtClean="0"/>
              <a:t>transpiration</a:t>
            </a:r>
            <a:endParaRPr lang="en-NZ" sz="2000" b="1" dirty="0"/>
          </a:p>
        </p:txBody>
      </p:sp>
      <p:sp>
        <p:nvSpPr>
          <p:cNvPr id="6" name="TextBox 5"/>
          <p:cNvSpPr txBox="1"/>
          <p:nvPr/>
        </p:nvSpPr>
        <p:spPr>
          <a:xfrm>
            <a:off x="207752" y="292418"/>
            <a:ext cx="763848"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4c</a:t>
            </a:r>
          </a:p>
        </p:txBody>
      </p:sp>
      <p:sp>
        <p:nvSpPr>
          <p:cNvPr id="7" name="TextBox 6"/>
          <p:cNvSpPr txBox="1"/>
          <p:nvPr/>
        </p:nvSpPr>
        <p:spPr>
          <a:xfrm>
            <a:off x="7860341" y="6364959"/>
            <a:ext cx="969912" cy="276999"/>
          </a:xfrm>
          <a:prstGeom prst="rect">
            <a:avLst/>
          </a:prstGeom>
          <a:solidFill>
            <a:schemeClr val="accent4">
              <a:lumMod val="60000"/>
              <a:lumOff val="40000"/>
            </a:schemeClr>
          </a:solidFill>
          <a:ln>
            <a:solidFill>
              <a:schemeClr val="tx1"/>
            </a:solidFill>
          </a:ln>
        </p:spPr>
        <p:txBody>
          <a:bodyPr wrap="square" rtlCol="0">
            <a:spAutoFit/>
          </a:bodyPr>
          <a:lstStyle/>
          <a:p>
            <a:r>
              <a:rPr lang="en-NZ" sz="1200" dirty="0" smtClean="0">
                <a:latin typeface="+mn-lt"/>
              </a:rPr>
              <a:t>extension</a:t>
            </a:r>
          </a:p>
        </p:txBody>
      </p:sp>
    </p:spTree>
    <p:extLst>
      <p:ext uri="{BB962C8B-B14F-4D97-AF65-F5344CB8AC3E}">
        <p14:creationId xmlns:p14="http://schemas.microsoft.com/office/powerpoint/2010/main" val="19617932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7544" y="477083"/>
            <a:ext cx="8208912" cy="707886"/>
          </a:xfrm>
          <a:prstGeom prst="rect">
            <a:avLst/>
          </a:prstGeom>
          <a:solidFill>
            <a:schemeClr val="bg2"/>
          </a:solidFill>
          <a:ln>
            <a:solidFill>
              <a:schemeClr val="tx1"/>
            </a:solidFill>
          </a:ln>
        </p:spPr>
        <p:txBody>
          <a:bodyPr wrap="square" rtlCol="0">
            <a:spAutoFit/>
          </a:bodyPr>
          <a:lstStyle/>
          <a:p>
            <a:pPr algn="ctr"/>
            <a:r>
              <a:rPr lang="en-NZ" sz="2000" b="1" dirty="0" smtClean="0"/>
              <a:t>The xylem </a:t>
            </a:r>
            <a:r>
              <a:rPr lang="en-NZ" sz="2000" b="1" dirty="0"/>
              <a:t>transports water and </a:t>
            </a:r>
            <a:r>
              <a:rPr lang="en-NZ" sz="2000" b="1" dirty="0" smtClean="0"/>
              <a:t>the </a:t>
            </a:r>
            <a:r>
              <a:rPr lang="en-NZ" sz="2000" b="1" dirty="0"/>
              <a:t>phloem transports the products of </a:t>
            </a:r>
            <a:r>
              <a:rPr lang="en-NZ" sz="2000" b="1" dirty="0" smtClean="0"/>
              <a:t>photosynthesis</a:t>
            </a:r>
            <a:endParaRPr lang="en-NZ" sz="2000" b="1" dirty="0"/>
          </a:p>
        </p:txBody>
      </p:sp>
      <p:sp>
        <p:nvSpPr>
          <p:cNvPr id="5" name="Text Box 6"/>
          <p:cNvSpPr txBox="1">
            <a:spLocks noChangeArrowheads="1"/>
          </p:cNvSpPr>
          <p:nvPr/>
        </p:nvSpPr>
        <p:spPr bwMode="auto">
          <a:xfrm>
            <a:off x="6245853" y="1638771"/>
            <a:ext cx="2743200" cy="4150759"/>
          </a:xfrm>
          <a:prstGeom prst="rect">
            <a:avLst/>
          </a:prstGeom>
          <a:solidFill>
            <a:srgbClr val="F7FCFF"/>
          </a:solidFill>
          <a:ln w="9525">
            <a:solidFill>
              <a:schemeClr val="tx1"/>
            </a:solidFill>
            <a:miter lim="800000"/>
            <a:headEnd/>
            <a:tailEnd/>
          </a:ln>
          <a:effectLst/>
          <a:extLst/>
        </p:spPr>
        <p:txBody>
          <a:bodyPr lIns="87257" tIns="43628" rIns="87257" bIns="43628">
            <a:spAutoFit/>
          </a:bodyPr>
          <a:lstStyle>
            <a:lvl1pPr defTabSz="873125">
              <a:defRPr>
                <a:solidFill>
                  <a:schemeClr val="tx1"/>
                </a:solidFill>
                <a:latin typeface="Arial" pitchFamily="34" charset="0"/>
                <a:cs typeface="Arial" pitchFamily="34" charset="0"/>
              </a:defRPr>
            </a:lvl1pPr>
            <a:lvl2pPr marL="436563" defTabSz="873125">
              <a:defRPr>
                <a:solidFill>
                  <a:schemeClr val="tx1"/>
                </a:solidFill>
                <a:latin typeface="Arial" pitchFamily="34" charset="0"/>
                <a:cs typeface="Arial" pitchFamily="34" charset="0"/>
              </a:defRPr>
            </a:lvl2pPr>
            <a:lvl3pPr marL="873125" defTabSz="873125">
              <a:defRPr>
                <a:solidFill>
                  <a:schemeClr val="tx1"/>
                </a:solidFill>
                <a:latin typeface="Arial" pitchFamily="34" charset="0"/>
                <a:cs typeface="Arial" pitchFamily="34" charset="0"/>
              </a:defRPr>
            </a:lvl3pPr>
            <a:lvl4pPr marL="1308100" defTabSz="873125">
              <a:defRPr>
                <a:solidFill>
                  <a:schemeClr val="tx1"/>
                </a:solidFill>
                <a:latin typeface="Arial" pitchFamily="34" charset="0"/>
                <a:cs typeface="Arial" pitchFamily="34" charset="0"/>
              </a:defRPr>
            </a:lvl4pPr>
            <a:lvl5pPr marL="1743075" defTabSz="873125">
              <a:defRPr>
                <a:solidFill>
                  <a:schemeClr val="tx1"/>
                </a:solidFill>
                <a:latin typeface="Arial" pitchFamily="34" charset="0"/>
                <a:cs typeface="Arial" pitchFamily="34" charset="0"/>
              </a:defRPr>
            </a:lvl5pPr>
            <a:lvl6pPr marL="2200275" defTabSz="873125" fontAlgn="base">
              <a:spcBef>
                <a:spcPct val="0"/>
              </a:spcBef>
              <a:spcAft>
                <a:spcPct val="0"/>
              </a:spcAft>
              <a:defRPr>
                <a:solidFill>
                  <a:schemeClr val="tx1"/>
                </a:solidFill>
                <a:latin typeface="Arial" pitchFamily="34" charset="0"/>
                <a:cs typeface="Arial" pitchFamily="34" charset="0"/>
              </a:defRPr>
            </a:lvl6pPr>
            <a:lvl7pPr marL="2657475" defTabSz="873125" fontAlgn="base">
              <a:spcBef>
                <a:spcPct val="0"/>
              </a:spcBef>
              <a:spcAft>
                <a:spcPct val="0"/>
              </a:spcAft>
              <a:defRPr>
                <a:solidFill>
                  <a:schemeClr val="tx1"/>
                </a:solidFill>
                <a:latin typeface="Arial" pitchFamily="34" charset="0"/>
                <a:cs typeface="Arial" pitchFamily="34" charset="0"/>
              </a:defRPr>
            </a:lvl7pPr>
            <a:lvl8pPr marL="3114675" defTabSz="873125" fontAlgn="base">
              <a:spcBef>
                <a:spcPct val="0"/>
              </a:spcBef>
              <a:spcAft>
                <a:spcPct val="0"/>
              </a:spcAft>
              <a:defRPr>
                <a:solidFill>
                  <a:schemeClr val="tx1"/>
                </a:solidFill>
                <a:latin typeface="Arial" pitchFamily="34" charset="0"/>
                <a:cs typeface="Arial" pitchFamily="34" charset="0"/>
              </a:defRPr>
            </a:lvl8pPr>
            <a:lvl9pPr marL="3571875" defTabSz="873125" fontAlgn="base">
              <a:spcBef>
                <a:spcPct val="0"/>
              </a:spcBef>
              <a:spcAft>
                <a:spcPct val="0"/>
              </a:spcAft>
              <a:defRPr>
                <a:solidFill>
                  <a:schemeClr val="tx1"/>
                </a:solidFill>
                <a:latin typeface="Arial" pitchFamily="34" charset="0"/>
                <a:cs typeface="Arial" pitchFamily="34" charset="0"/>
              </a:defRPr>
            </a:lvl9pPr>
          </a:lstStyle>
          <a:p>
            <a:r>
              <a:rPr lang="en-GB" b="1" dirty="0">
                <a:latin typeface="Calibri" panose="020F0502020204030204" pitchFamily="34" charset="0"/>
                <a:cs typeface="Calibri" panose="020F0502020204030204" pitchFamily="34" charset="0"/>
              </a:rPr>
              <a:t>Transport water around the plant</a:t>
            </a:r>
          </a:p>
          <a:p>
            <a:endParaRPr lang="en-GB" sz="1500" b="1" u="sng" dirty="0">
              <a:latin typeface="Calibri" panose="020F0502020204030204" pitchFamily="34" charset="0"/>
              <a:cs typeface="Calibri" panose="020F0502020204030204" pitchFamily="34" charset="0"/>
            </a:endParaRPr>
          </a:p>
          <a:p>
            <a:r>
              <a:rPr lang="en-GB" sz="1500" b="1" u="sng" dirty="0">
                <a:latin typeface="Calibri" panose="020F0502020204030204" pitchFamily="34" charset="0"/>
                <a:cs typeface="Calibri" panose="020F0502020204030204" pitchFamily="34" charset="0"/>
              </a:rPr>
              <a:t>Special features</a:t>
            </a:r>
          </a:p>
          <a:p>
            <a:r>
              <a:rPr lang="en-GB" dirty="0">
                <a:latin typeface="Calibri" panose="020F0502020204030204" pitchFamily="34" charset="0"/>
                <a:cs typeface="Calibri" panose="020F0502020204030204" pitchFamily="34" charset="0"/>
              </a:rPr>
              <a:t>&gt;Cells join into long and tube-like hollow vessels. </a:t>
            </a:r>
            <a:br>
              <a:rPr lang="en-GB" dirty="0">
                <a:latin typeface="Calibri" panose="020F0502020204030204" pitchFamily="34" charset="0"/>
                <a:cs typeface="Calibri" panose="020F0502020204030204" pitchFamily="34" charset="0"/>
              </a:rPr>
            </a:br>
            <a:r>
              <a:rPr lang="en-GB" dirty="0">
                <a:latin typeface="Calibri" panose="020F0502020204030204" pitchFamily="34" charset="0"/>
                <a:cs typeface="Calibri" panose="020F0502020204030204" pitchFamily="34" charset="0"/>
              </a:rPr>
              <a:t>&gt;Cells have no end walls, so form a 'pipeline' carrying water from leaves to root. </a:t>
            </a:r>
            <a:br>
              <a:rPr lang="en-GB" dirty="0">
                <a:latin typeface="Calibri" panose="020F0502020204030204" pitchFamily="34" charset="0"/>
                <a:cs typeface="Calibri" panose="020F0502020204030204" pitchFamily="34" charset="0"/>
              </a:rPr>
            </a:br>
            <a:r>
              <a:rPr lang="en-GB" dirty="0">
                <a:latin typeface="Calibri" panose="020F0502020204030204" pitchFamily="34" charset="0"/>
                <a:cs typeface="Calibri" panose="020F0502020204030204" pitchFamily="34" charset="0"/>
              </a:rPr>
              <a:t>&gt;Spirals and rings of lignin surrounding the cells strengthen the walls, to withstand pressure of water. </a:t>
            </a:r>
          </a:p>
        </p:txBody>
      </p:sp>
      <p:pic>
        <p:nvPicPr>
          <p:cNvPr id="6" name="Picture 13" descr="xylem"/>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747" y="1484784"/>
            <a:ext cx="6324600" cy="4749800"/>
          </a:xfrm>
          <a:prstGeom prst="rect">
            <a:avLst/>
          </a:prstGeom>
          <a:noFill/>
          <a:extLst>
            <a:ext uri="{909E8E84-426E-40DD-AFC4-6F175D3DCCD1}">
              <a14:hiddenFill xmlns:a14="http://schemas.microsoft.com/office/drawing/2010/main">
                <a:solidFill>
                  <a:srgbClr val="FFFFFF"/>
                </a:solidFill>
              </a14:hiddenFill>
            </a:ext>
          </a:extLst>
        </p:spPr>
      </p:pic>
      <p:sp>
        <p:nvSpPr>
          <p:cNvPr id="7" name="Footer Placeholder 6"/>
          <p:cNvSpPr>
            <a:spLocks noGrp="1"/>
          </p:cNvSpPr>
          <p:nvPr>
            <p:ph type="ftr" sz="quarter" idx="11"/>
          </p:nvPr>
        </p:nvSpPr>
        <p:spPr/>
        <p:txBody>
          <a:bodyPr/>
          <a:lstStyle/>
          <a:p>
            <a:r>
              <a:rPr lang="en-NZ" smtClean="0"/>
              <a:t>GZ Science Resources 2014</a:t>
            </a:r>
            <a:endParaRPr lang="en-NZ"/>
          </a:p>
        </p:txBody>
      </p:sp>
      <p:sp>
        <p:nvSpPr>
          <p:cNvPr id="8" name="TextBox 7"/>
          <p:cNvSpPr txBox="1"/>
          <p:nvPr/>
        </p:nvSpPr>
        <p:spPr>
          <a:xfrm>
            <a:off x="157906" y="877079"/>
            <a:ext cx="763848"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4c</a:t>
            </a:r>
          </a:p>
        </p:txBody>
      </p:sp>
      <p:sp>
        <p:nvSpPr>
          <p:cNvPr id="9" name="TextBox 8"/>
          <p:cNvSpPr txBox="1"/>
          <p:nvPr/>
        </p:nvSpPr>
        <p:spPr>
          <a:xfrm>
            <a:off x="7860341" y="6364959"/>
            <a:ext cx="969912" cy="276999"/>
          </a:xfrm>
          <a:prstGeom prst="rect">
            <a:avLst/>
          </a:prstGeom>
          <a:solidFill>
            <a:schemeClr val="accent4">
              <a:lumMod val="60000"/>
              <a:lumOff val="40000"/>
            </a:schemeClr>
          </a:solidFill>
          <a:ln>
            <a:solidFill>
              <a:schemeClr val="tx1"/>
            </a:solidFill>
          </a:ln>
        </p:spPr>
        <p:txBody>
          <a:bodyPr wrap="square" rtlCol="0">
            <a:spAutoFit/>
          </a:bodyPr>
          <a:lstStyle/>
          <a:p>
            <a:r>
              <a:rPr lang="en-NZ" sz="1200" dirty="0" smtClean="0">
                <a:latin typeface="+mn-lt"/>
              </a:rPr>
              <a:t>extension</a:t>
            </a:r>
          </a:p>
        </p:txBody>
      </p:sp>
    </p:spTree>
    <p:extLst>
      <p:ext uri="{BB962C8B-B14F-4D97-AF65-F5344CB8AC3E}">
        <p14:creationId xmlns:p14="http://schemas.microsoft.com/office/powerpoint/2010/main" val="398743332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6"/>
          <p:cNvSpPr txBox="1">
            <a:spLocks noChangeArrowheads="1"/>
          </p:cNvSpPr>
          <p:nvPr/>
        </p:nvSpPr>
        <p:spPr bwMode="auto">
          <a:xfrm>
            <a:off x="193643" y="2286000"/>
            <a:ext cx="3276600" cy="3689094"/>
          </a:xfrm>
          <a:prstGeom prst="rect">
            <a:avLst/>
          </a:prstGeom>
          <a:solidFill>
            <a:srgbClr val="F7FCFF"/>
          </a:solidFill>
          <a:ln w="9525">
            <a:solidFill>
              <a:schemeClr val="tx1"/>
            </a:solidFill>
            <a:miter lim="800000"/>
            <a:headEnd/>
            <a:tailEnd/>
          </a:ln>
          <a:effectLst/>
          <a:extLst/>
        </p:spPr>
        <p:txBody>
          <a:bodyPr lIns="87257" tIns="43628" rIns="87257" bIns="43628">
            <a:spAutoFit/>
          </a:bodyPr>
          <a:lstStyle>
            <a:lvl1pPr defTabSz="873125">
              <a:defRPr>
                <a:solidFill>
                  <a:schemeClr val="tx1"/>
                </a:solidFill>
                <a:latin typeface="Arial" pitchFamily="34" charset="0"/>
                <a:cs typeface="Arial" pitchFamily="34" charset="0"/>
              </a:defRPr>
            </a:lvl1pPr>
            <a:lvl2pPr marL="436563" defTabSz="873125">
              <a:defRPr>
                <a:solidFill>
                  <a:schemeClr val="tx1"/>
                </a:solidFill>
                <a:latin typeface="Arial" pitchFamily="34" charset="0"/>
                <a:cs typeface="Arial" pitchFamily="34" charset="0"/>
              </a:defRPr>
            </a:lvl2pPr>
            <a:lvl3pPr marL="873125" defTabSz="873125">
              <a:defRPr>
                <a:solidFill>
                  <a:schemeClr val="tx1"/>
                </a:solidFill>
                <a:latin typeface="Arial" pitchFamily="34" charset="0"/>
                <a:cs typeface="Arial" pitchFamily="34" charset="0"/>
              </a:defRPr>
            </a:lvl3pPr>
            <a:lvl4pPr marL="1308100" defTabSz="873125">
              <a:defRPr>
                <a:solidFill>
                  <a:schemeClr val="tx1"/>
                </a:solidFill>
                <a:latin typeface="Arial" pitchFamily="34" charset="0"/>
                <a:cs typeface="Arial" pitchFamily="34" charset="0"/>
              </a:defRPr>
            </a:lvl4pPr>
            <a:lvl5pPr marL="1743075" defTabSz="873125">
              <a:defRPr>
                <a:solidFill>
                  <a:schemeClr val="tx1"/>
                </a:solidFill>
                <a:latin typeface="Arial" pitchFamily="34" charset="0"/>
                <a:cs typeface="Arial" pitchFamily="34" charset="0"/>
              </a:defRPr>
            </a:lvl5pPr>
            <a:lvl6pPr marL="2200275" defTabSz="873125" fontAlgn="base">
              <a:spcBef>
                <a:spcPct val="0"/>
              </a:spcBef>
              <a:spcAft>
                <a:spcPct val="0"/>
              </a:spcAft>
              <a:defRPr>
                <a:solidFill>
                  <a:schemeClr val="tx1"/>
                </a:solidFill>
                <a:latin typeface="Arial" pitchFamily="34" charset="0"/>
                <a:cs typeface="Arial" pitchFamily="34" charset="0"/>
              </a:defRPr>
            </a:lvl6pPr>
            <a:lvl7pPr marL="2657475" defTabSz="873125" fontAlgn="base">
              <a:spcBef>
                <a:spcPct val="0"/>
              </a:spcBef>
              <a:spcAft>
                <a:spcPct val="0"/>
              </a:spcAft>
              <a:defRPr>
                <a:solidFill>
                  <a:schemeClr val="tx1"/>
                </a:solidFill>
                <a:latin typeface="Arial" pitchFamily="34" charset="0"/>
                <a:cs typeface="Arial" pitchFamily="34" charset="0"/>
              </a:defRPr>
            </a:lvl7pPr>
            <a:lvl8pPr marL="3114675" defTabSz="873125" fontAlgn="base">
              <a:spcBef>
                <a:spcPct val="0"/>
              </a:spcBef>
              <a:spcAft>
                <a:spcPct val="0"/>
              </a:spcAft>
              <a:defRPr>
                <a:solidFill>
                  <a:schemeClr val="tx1"/>
                </a:solidFill>
                <a:latin typeface="Arial" pitchFamily="34" charset="0"/>
                <a:cs typeface="Arial" pitchFamily="34" charset="0"/>
              </a:defRPr>
            </a:lvl8pPr>
            <a:lvl9pPr marL="3571875" defTabSz="873125" fontAlgn="base">
              <a:spcBef>
                <a:spcPct val="0"/>
              </a:spcBef>
              <a:spcAft>
                <a:spcPct val="0"/>
              </a:spcAft>
              <a:defRPr>
                <a:solidFill>
                  <a:schemeClr val="tx1"/>
                </a:solidFill>
                <a:latin typeface="Arial" pitchFamily="34" charset="0"/>
                <a:cs typeface="Arial" pitchFamily="34" charset="0"/>
              </a:defRPr>
            </a:lvl9pPr>
          </a:lstStyle>
          <a:p>
            <a:pPr>
              <a:spcBef>
                <a:spcPct val="50000"/>
              </a:spcBef>
            </a:pPr>
            <a:r>
              <a:rPr lang="en-NZ" dirty="0">
                <a:latin typeface="Calibri" panose="020F0502020204030204" pitchFamily="34" charset="0"/>
                <a:cs typeface="Calibri" panose="020F0502020204030204" pitchFamily="34" charset="0"/>
              </a:rPr>
              <a:t>Xylem cells are called </a:t>
            </a:r>
            <a:r>
              <a:rPr lang="en-NZ" dirty="0" err="1">
                <a:latin typeface="Calibri" panose="020F0502020204030204" pitchFamily="34" charset="0"/>
                <a:cs typeface="Calibri" panose="020F0502020204030204" pitchFamily="34" charset="0"/>
              </a:rPr>
              <a:t>tracheids</a:t>
            </a:r>
            <a:r>
              <a:rPr lang="en-NZ" dirty="0">
                <a:latin typeface="Calibri" panose="020F0502020204030204" pitchFamily="34" charset="0"/>
                <a:cs typeface="Calibri" panose="020F0502020204030204" pitchFamily="34" charset="0"/>
              </a:rPr>
              <a:t> (cells with narrower diameters) or vessels (cells with wider diameters).  Their cell walls contain cellulose and lignin making them extremely rigid.  Xylem cells contain no membranes and are considered dead.  These cells overlap to create a series of pathways that water can take as it heads to the leaves.  There is no single column of xylem cells carrying water.</a:t>
            </a:r>
            <a:endParaRPr lang="en-GB" dirty="0">
              <a:latin typeface="Calibri" panose="020F0502020204030204" pitchFamily="34" charset="0"/>
              <a:cs typeface="Calibri" panose="020F0502020204030204" pitchFamily="34" charset="0"/>
            </a:endParaRPr>
          </a:p>
        </p:txBody>
      </p:sp>
      <p:sp>
        <p:nvSpPr>
          <p:cNvPr id="9" name="Text Box 17"/>
          <p:cNvSpPr txBox="1">
            <a:spLocks noChangeArrowheads="1"/>
          </p:cNvSpPr>
          <p:nvPr/>
        </p:nvSpPr>
        <p:spPr bwMode="auto">
          <a:xfrm>
            <a:off x="256930" y="1144148"/>
            <a:ext cx="8686800" cy="919105"/>
          </a:xfrm>
          <a:prstGeom prst="rect">
            <a:avLst/>
          </a:prstGeom>
          <a:solidFill>
            <a:srgbClr val="F7FCFF"/>
          </a:solidFill>
          <a:ln w="19050">
            <a:solidFill>
              <a:schemeClr val="tx1"/>
            </a:solidFill>
            <a:miter lim="800000"/>
            <a:headEnd/>
            <a:tailEnd/>
          </a:ln>
          <a:effectLst/>
          <a:extLst/>
        </p:spPr>
        <p:txBody>
          <a:bodyPr lIns="87257" tIns="43628" rIns="87257" bIns="43628">
            <a:spAutoFit/>
          </a:bodyPr>
          <a:lstStyle>
            <a:lvl1pPr defTabSz="873125">
              <a:defRPr>
                <a:solidFill>
                  <a:schemeClr val="tx1"/>
                </a:solidFill>
                <a:latin typeface="Arial" pitchFamily="34" charset="0"/>
                <a:cs typeface="Arial" pitchFamily="34" charset="0"/>
              </a:defRPr>
            </a:lvl1pPr>
            <a:lvl2pPr marL="436563" defTabSz="873125">
              <a:defRPr>
                <a:solidFill>
                  <a:schemeClr val="tx1"/>
                </a:solidFill>
                <a:latin typeface="Arial" pitchFamily="34" charset="0"/>
                <a:cs typeface="Arial" pitchFamily="34" charset="0"/>
              </a:defRPr>
            </a:lvl2pPr>
            <a:lvl3pPr marL="873125" defTabSz="873125">
              <a:defRPr>
                <a:solidFill>
                  <a:schemeClr val="tx1"/>
                </a:solidFill>
                <a:latin typeface="Arial" pitchFamily="34" charset="0"/>
                <a:cs typeface="Arial" pitchFamily="34" charset="0"/>
              </a:defRPr>
            </a:lvl3pPr>
            <a:lvl4pPr marL="1308100" defTabSz="873125">
              <a:defRPr>
                <a:solidFill>
                  <a:schemeClr val="tx1"/>
                </a:solidFill>
                <a:latin typeface="Arial" pitchFamily="34" charset="0"/>
                <a:cs typeface="Arial" pitchFamily="34" charset="0"/>
              </a:defRPr>
            </a:lvl4pPr>
            <a:lvl5pPr marL="1743075" defTabSz="873125">
              <a:defRPr>
                <a:solidFill>
                  <a:schemeClr val="tx1"/>
                </a:solidFill>
                <a:latin typeface="Arial" pitchFamily="34" charset="0"/>
                <a:cs typeface="Arial" pitchFamily="34" charset="0"/>
              </a:defRPr>
            </a:lvl5pPr>
            <a:lvl6pPr marL="2200275" defTabSz="873125" fontAlgn="base">
              <a:spcBef>
                <a:spcPct val="0"/>
              </a:spcBef>
              <a:spcAft>
                <a:spcPct val="0"/>
              </a:spcAft>
              <a:defRPr>
                <a:solidFill>
                  <a:schemeClr val="tx1"/>
                </a:solidFill>
                <a:latin typeface="Arial" pitchFamily="34" charset="0"/>
                <a:cs typeface="Arial" pitchFamily="34" charset="0"/>
              </a:defRPr>
            </a:lvl6pPr>
            <a:lvl7pPr marL="2657475" defTabSz="873125" fontAlgn="base">
              <a:spcBef>
                <a:spcPct val="0"/>
              </a:spcBef>
              <a:spcAft>
                <a:spcPct val="0"/>
              </a:spcAft>
              <a:defRPr>
                <a:solidFill>
                  <a:schemeClr val="tx1"/>
                </a:solidFill>
                <a:latin typeface="Arial" pitchFamily="34" charset="0"/>
                <a:cs typeface="Arial" pitchFamily="34" charset="0"/>
              </a:defRPr>
            </a:lvl7pPr>
            <a:lvl8pPr marL="3114675" defTabSz="873125" fontAlgn="base">
              <a:spcBef>
                <a:spcPct val="0"/>
              </a:spcBef>
              <a:spcAft>
                <a:spcPct val="0"/>
              </a:spcAft>
              <a:defRPr>
                <a:solidFill>
                  <a:schemeClr val="tx1"/>
                </a:solidFill>
                <a:latin typeface="Arial" pitchFamily="34" charset="0"/>
                <a:cs typeface="Arial" pitchFamily="34" charset="0"/>
              </a:defRPr>
            </a:lvl8pPr>
            <a:lvl9pPr marL="3571875" defTabSz="873125" fontAlgn="base">
              <a:spcBef>
                <a:spcPct val="0"/>
              </a:spcBef>
              <a:spcAft>
                <a:spcPct val="0"/>
              </a:spcAft>
              <a:defRPr>
                <a:solidFill>
                  <a:schemeClr val="tx1"/>
                </a:solidFill>
                <a:latin typeface="Arial" pitchFamily="34" charset="0"/>
                <a:cs typeface="Arial" pitchFamily="34" charset="0"/>
              </a:defRPr>
            </a:lvl9pPr>
          </a:lstStyle>
          <a:p>
            <a:pPr>
              <a:spcBef>
                <a:spcPct val="50000"/>
              </a:spcBef>
            </a:pPr>
            <a:r>
              <a:rPr lang="en-NZ" dirty="0">
                <a:latin typeface="Calibri" panose="020F0502020204030204" pitchFamily="34" charset="0"/>
                <a:cs typeface="Calibri" panose="020F0502020204030204" pitchFamily="34" charset="0"/>
              </a:rPr>
              <a:t>The xylem is probably the longest part of the pathway that water takes on its way to the leaves of a plant.  It is also the path of least resistance, with about a billion times less resistance than cell to cell transport of water.  </a:t>
            </a:r>
            <a:endParaRPr lang="en-GB" dirty="0">
              <a:latin typeface="Calibri" panose="020F0502020204030204" pitchFamily="34" charset="0"/>
              <a:cs typeface="Calibri" panose="020F0502020204030204" pitchFamily="34" charset="0"/>
            </a:endParaRPr>
          </a:p>
        </p:txBody>
      </p:sp>
      <p:sp>
        <p:nvSpPr>
          <p:cNvPr id="10" name="TextBox 9"/>
          <p:cNvSpPr txBox="1"/>
          <p:nvPr/>
        </p:nvSpPr>
        <p:spPr>
          <a:xfrm>
            <a:off x="485574" y="262544"/>
            <a:ext cx="8208912" cy="707886"/>
          </a:xfrm>
          <a:prstGeom prst="rect">
            <a:avLst/>
          </a:prstGeom>
          <a:solidFill>
            <a:schemeClr val="bg2"/>
          </a:solidFill>
          <a:ln>
            <a:solidFill>
              <a:schemeClr val="tx1"/>
            </a:solidFill>
          </a:ln>
        </p:spPr>
        <p:txBody>
          <a:bodyPr wrap="square" rtlCol="0">
            <a:spAutoFit/>
          </a:bodyPr>
          <a:lstStyle/>
          <a:p>
            <a:pPr algn="ctr"/>
            <a:r>
              <a:rPr lang="en-NZ" sz="2000" b="1" dirty="0" smtClean="0"/>
              <a:t>The xylem </a:t>
            </a:r>
            <a:r>
              <a:rPr lang="en-NZ" sz="2000" b="1" dirty="0"/>
              <a:t>transports water and </a:t>
            </a:r>
            <a:r>
              <a:rPr lang="en-NZ" sz="2000" b="1" dirty="0" smtClean="0"/>
              <a:t>the </a:t>
            </a:r>
            <a:r>
              <a:rPr lang="en-NZ" sz="2000" b="1" dirty="0"/>
              <a:t>phloem transports the products of </a:t>
            </a:r>
            <a:r>
              <a:rPr lang="en-NZ" sz="2000" b="1" dirty="0" smtClean="0"/>
              <a:t>photosynthesis</a:t>
            </a:r>
            <a:endParaRPr lang="en-NZ" sz="2000" b="1" dirty="0"/>
          </a:p>
        </p:txBody>
      </p:sp>
      <p:sp>
        <p:nvSpPr>
          <p:cNvPr id="4" name="Footer Placeholder 3"/>
          <p:cNvSpPr>
            <a:spLocks noGrp="1"/>
          </p:cNvSpPr>
          <p:nvPr>
            <p:ph type="ftr" sz="quarter" idx="11"/>
          </p:nvPr>
        </p:nvSpPr>
        <p:spPr/>
        <p:txBody>
          <a:bodyPr/>
          <a:lstStyle/>
          <a:p>
            <a:r>
              <a:rPr lang="en-NZ" smtClean="0"/>
              <a:t>GZ Science Resources 2014</a:t>
            </a:r>
            <a:endParaRPr lang="en-NZ"/>
          </a:p>
        </p:txBody>
      </p:sp>
      <p:sp>
        <p:nvSpPr>
          <p:cNvPr id="11" name="TextBox 10"/>
          <p:cNvSpPr txBox="1"/>
          <p:nvPr/>
        </p:nvSpPr>
        <p:spPr>
          <a:xfrm>
            <a:off x="177160" y="608402"/>
            <a:ext cx="763848"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4c</a:t>
            </a:r>
          </a:p>
        </p:txBody>
      </p:sp>
      <p:sp>
        <p:nvSpPr>
          <p:cNvPr id="12" name="TextBox 11"/>
          <p:cNvSpPr txBox="1"/>
          <p:nvPr/>
        </p:nvSpPr>
        <p:spPr>
          <a:xfrm>
            <a:off x="3495373" y="6400203"/>
            <a:ext cx="969912" cy="276999"/>
          </a:xfrm>
          <a:prstGeom prst="rect">
            <a:avLst/>
          </a:prstGeom>
          <a:solidFill>
            <a:schemeClr val="accent4">
              <a:lumMod val="60000"/>
              <a:lumOff val="40000"/>
            </a:schemeClr>
          </a:solidFill>
          <a:ln>
            <a:solidFill>
              <a:schemeClr val="tx1"/>
            </a:solidFill>
          </a:ln>
        </p:spPr>
        <p:txBody>
          <a:bodyPr wrap="square" rtlCol="0">
            <a:spAutoFit/>
          </a:bodyPr>
          <a:lstStyle/>
          <a:p>
            <a:r>
              <a:rPr lang="en-NZ" sz="1200" dirty="0" smtClean="0">
                <a:latin typeface="+mn-lt"/>
              </a:rPr>
              <a:t>extension</a:t>
            </a:r>
          </a:p>
        </p:txBody>
      </p:sp>
      <p:pic>
        <p:nvPicPr>
          <p:cNvPr id="13" name="Picture 21" descr="xylem"/>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741486" y="2904355"/>
            <a:ext cx="4953000" cy="2727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767371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The </a:t>
            </a:r>
            <a:r>
              <a:rPr lang="en-NZ" sz="2000" b="1" dirty="0"/>
              <a:t>role that stomata have in the process of </a:t>
            </a:r>
            <a:r>
              <a:rPr lang="en-NZ" sz="2000" b="1" dirty="0" smtClean="0"/>
              <a:t>transpiration</a:t>
            </a:r>
            <a:endParaRPr lang="en-NZ" sz="2000" b="1"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7824" y="1173957"/>
            <a:ext cx="5514925" cy="5075926"/>
          </a:xfrm>
          <a:prstGeom prst="rect">
            <a:avLst/>
          </a:prstGeom>
          <a:solidFill>
            <a:schemeClr val="bg1"/>
          </a:solidFill>
          <a:ln w="9525">
            <a:solidFill>
              <a:schemeClr val="tx1"/>
            </a:solidFill>
            <a:miter lim="800000"/>
            <a:headEnd/>
            <a:tailEnd/>
          </a:ln>
          <a:effectLst/>
        </p:spPr>
      </p:pic>
      <p:sp>
        <p:nvSpPr>
          <p:cNvPr id="5" name="Text Box 12"/>
          <p:cNvSpPr txBox="1">
            <a:spLocks noChangeArrowheads="1"/>
          </p:cNvSpPr>
          <p:nvPr/>
        </p:nvSpPr>
        <p:spPr bwMode="auto">
          <a:xfrm>
            <a:off x="179512" y="2924944"/>
            <a:ext cx="3429000" cy="2996597"/>
          </a:xfrm>
          <a:prstGeom prst="rect">
            <a:avLst/>
          </a:prstGeom>
          <a:solidFill>
            <a:srgbClr val="F7FCFF"/>
          </a:solidFill>
          <a:ln w="9525">
            <a:solidFill>
              <a:schemeClr val="tx1"/>
            </a:solidFill>
            <a:miter lim="800000"/>
            <a:headEnd/>
            <a:tailEnd/>
          </a:ln>
          <a:effectLst/>
          <a:extLst/>
        </p:spPr>
        <p:txBody>
          <a:bodyPr lIns="87257" tIns="43628" rIns="87257" bIns="43628">
            <a:spAutoFit/>
          </a:bodyPr>
          <a:lstStyle>
            <a:lvl1pPr defTabSz="873125">
              <a:defRPr>
                <a:solidFill>
                  <a:schemeClr val="tx1"/>
                </a:solidFill>
                <a:latin typeface="Arial" pitchFamily="34" charset="0"/>
                <a:cs typeface="Arial" pitchFamily="34" charset="0"/>
              </a:defRPr>
            </a:lvl1pPr>
            <a:lvl2pPr marL="436563" defTabSz="873125">
              <a:defRPr>
                <a:solidFill>
                  <a:schemeClr val="tx1"/>
                </a:solidFill>
                <a:latin typeface="Arial" pitchFamily="34" charset="0"/>
                <a:cs typeface="Arial" pitchFamily="34" charset="0"/>
              </a:defRPr>
            </a:lvl2pPr>
            <a:lvl3pPr marL="873125" defTabSz="873125">
              <a:defRPr>
                <a:solidFill>
                  <a:schemeClr val="tx1"/>
                </a:solidFill>
                <a:latin typeface="Arial" pitchFamily="34" charset="0"/>
                <a:cs typeface="Arial" pitchFamily="34" charset="0"/>
              </a:defRPr>
            </a:lvl3pPr>
            <a:lvl4pPr marL="1308100" defTabSz="873125">
              <a:defRPr>
                <a:solidFill>
                  <a:schemeClr val="tx1"/>
                </a:solidFill>
                <a:latin typeface="Arial" pitchFamily="34" charset="0"/>
                <a:cs typeface="Arial" pitchFamily="34" charset="0"/>
              </a:defRPr>
            </a:lvl4pPr>
            <a:lvl5pPr marL="1743075" defTabSz="873125">
              <a:defRPr>
                <a:solidFill>
                  <a:schemeClr val="tx1"/>
                </a:solidFill>
                <a:latin typeface="Arial" pitchFamily="34" charset="0"/>
                <a:cs typeface="Arial" pitchFamily="34" charset="0"/>
              </a:defRPr>
            </a:lvl5pPr>
            <a:lvl6pPr marL="2200275" defTabSz="873125" fontAlgn="base">
              <a:spcBef>
                <a:spcPct val="0"/>
              </a:spcBef>
              <a:spcAft>
                <a:spcPct val="0"/>
              </a:spcAft>
              <a:defRPr>
                <a:solidFill>
                  <a:schemeClr val="tx1"/>
                </a:solidFill>
                <a:latin typeface="Arial" pitchFamily="34" charset="0"/>
                <a:cs typeface="Arial" pitchFamily="34" charset="0"/>
              </a:defRPr>
            </a:lvl6pPr>
            <a:lvl7pPr marL="2657475" defTabSz="873125" fontAlgn="base">
              <a:spcBef>
                <a:spcPct val="0"/>
              </a:spcBef>
              <a:spcAft>
                <a:spcPct val="0"/>
              </a:spcAft>
              <a:defRPr>
                <a:solidFill>
                  <a:schemeClr val="tx1"/>
                </a:solidFill>
                <a:latin typeface="Arial" pitchFamily="34" charset="0"/>
                <a:cs typeface="Arial" pitchFamily="34" charset="0"/>
              </a:defRPr>
            </a:lvl7pPr>
            <a:lvl8pPr marL="3114675" defTabSz="873125" fontAlgn="base">
              <a:spcBef>
                <a:spcPct val="0"/>
              </a:spcBef>
              <a:spcAft>
                <a:spcPct val="0"/>
              </a:spcAft>
              <a:defRPr>
                <a:solidFill>
                  <a:schemeClr val="tx1"/>
                </a:solidFill>
                <a:latin typeface="Arial" pitchFamily="34" charset="0"/>
                <a:cs typeface="Arial" pitchFamily="34" charset="0"/>
              </a:defRPr>
            </a:lvl8pPr>
            <a:lvl9pPr marL="3571875" defTabSz="873125" fontAlgn="base">
              <a:spcBef>
                <a:spcPct val="0"/>
              </a:spcBef>
              <a:spcAft>
                <a:spcPct val="0"/>
              </a:spcAft>
              <a:defRPr>
                <a:solidFill>
                  <a:schemeClr val="tx1"/>
                </a:solidFill>
                <a:latin typeface="Arial" pitchFamily="34" charset="0"/>
                <a:cs typeface="Arial" pitchFamily="34" charset="0"/>
              </a:defRPr>
            </a:lvl9pPr>
          </a:lstStyle>
          <a:p>
            <a:pPr>
              <a:spcBef>
                <a:spcPct val="50000"/>
              </a:spcBef>
            </a:pPr>
            <a:r>
              <a:rPr lang="en-GB" dirty="0">
                <a:latin typeface="Calibri" panose="020F0502020204030204" pitchFamily="34" charset="0"/>
                <a:cs typeface="Calibri" panose="020F0502020204030204" pitchFamily="34" charset="0"/>
              </a:rPr>
              <a:t>Stomata are normally found only on the under or shaded sides of leaves. </a:t>
            </a:r>
          </a:p>
          <a:p>
            <a:pPr>
              <a:spcBef>
                <a:spcPct val="50000"/>
              </a:spcBef>
            </a:pPr>
            <a:r>
              <a:rPr lang="en-GB" dirty="0">
                <a:latin typeface="Calibri" panose="020F0502020204030204" pitchFamily="34" charset="0"/>
                <a:cs typeface="Calibri" panose="020F0502020204030204" pitchFamily="34" charset="0"/>
              </a:rPr>
              <a:t> Their function is to capture CO</a:t>
            </a:r>
            <a:r>
              <a:rPr lang="en-GB" baseline="-25000" dirty="0">
                <a:latin typeface="Calibri" panose="020F0502020204030204" pitchFamily="34" charset="0"/>
                <a:cs typeface="Calibri" panose="020F0502020204030204" pitchFamily="34" charset="0"/>
              </a:rPr>
              <a:t>2</a:t>
            </a:r>
            <a:r>
              <a:rPr lang="en-GB" dirty="0">
                <a:latin typeface="Calibri" panose="020F0502020204030204" pitchFamily="34" charset="0"/>
                <a:cs typeface="Calibri" panose="020F0502020204030204" pitchFamily="34" charset="0"/>
              </a:rPr>
              <a:t> from the atmosphere by exchanging water for carbon dioxide.  The exchange is accomplished by having water directly open to air to facilitate the capture</a:t>
            </a:r>
            <a:r>
              <a:rPr lang="en-GB" dirty="0" smtClean="0">
                <a:latin typeface="Calibri" panose="020F0502020204030204" pitchFamily="34" charset="0"/>
                <a:cs typeface="Calibri" panose="020F0502020204030204" pitchFamily="34" charset="0"/>
              </a:rPr>
              <a:t>.</a:t>
            </a:r>
            <a:r>
              <a:rPr lang="en-GB" dirty="0">
                <a:latin typeface="Calibri" panose="020F0502020204030204" pitchFamily="34" charset="0"/>
                <a:cs typeface="Calibri" panose="020F0502020204030204" pitchFamily="34" charset="0"/>
              </a:rPr>
              <a:t> </a:t>
            </a:r>
          </a:p>
        </p:txBody>
      </p:sp>
      <p:sp>
        <p:nvSpPr>
          <p:cNvPr id="2" name="Footer Placeholder 1"/>
          <p:cNvSpPr>
            <a:spLocks noGrp="1"/>
          </p:cNvSpPr>
          <p:nvPr>
            <p:ph type="ftr" sz="quarter" idx="11"/>
          </p:nvPr>
        </p:nvSpPr>
        <p:spPr/>
        <p:txBody>
          <a:bodyPr/>
          <a:lstStyle/>
          <a:p>
            <a:r>
              <a:rPr lang="en-NZ" smtClean="0"/>
              <a:t>GZ Science Resources 2014</a:t>
            </a:r>
            <a:endParaRPr lang="en-NZ"/>
          </a:p>
        </p:txBody>
      </p:sp>
      <p:sp>
        <p:nvSpPr>
          <p:cNvPr id="7" name="TextBox 6"/>
          <p:cNvSpPr txBox="1"/>
          <p:nvPr/>
        </p:nvSpPr>
        <p:spPr>
          <a:xfrm>
            <a:off x="207752" y="292418"/>
            <a:ext cx="763848"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4c</a:t>
            </a:r>
          </a:p>
        </p:txBody>
      </p:sp>
      <p:sp>
        <p:nvSpPr>
          <p:cNvPr id="8" name="TextBox 7"/>
          <p:cNvSpPr txBox="1"/>
          <p:nvPr/>
        </p:nvSpPr>
        <p:spPr>
          <a:xfrm>
            <a:off x="7860341" y="6364959"/>
            <a:ext cx="969912" cy="276999"/>
          </a:xfrm>
          <a:prstGeom prst="rect">
            <a:avLst/>
          </a:prstGeom>
          <a:solidFill>
            <a:schemeClr val="accent4">
              <a:lumMod val="60000"/>
              <a:lumOff val="40000"/>
            </a:schemeClr>
          </a:solidFill>
          <a:ln>
            <a:solidFill>
              <a:schemeClr val="tx1"/>
            </a:solidFill>
          </a:ln>
        </p:spPr>
        <p:txBody>
          <a:bodyPr wrap="square" rtlCol="0">
            <a:spAutoFit/>
          </a:bodyPr>
          <a:lstStyle/>
          <a:p>
            <a:r>
              <a:rPr lang="en-NZ" sz="1200" dirty="0" smtClean="0">
                <a:latin typeface="+mn-lt"/>
              </a:rPr>
              <a:t>extension</a:t>
            </a:r>
          </a:p>
        </p:txBody>
      </p:sp>
    </p:spTree>
    <p:extLst>
      <p:ext uri="{BB962C8B-B14F-4D97-AF65-F5344CB8AC3E}">
        <p14:creationId xmlns:p14="http://schemas.microsoft.com/office/powerpoint/2010/main" val="392674325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8"/>
          <p:cNvSpPr txBox="1">
            <a:spLocks noChangeArrowheads="1"/>
          </p:cNvSpPr>
          <p:nvPr/>
        </p:nvSpPr>
        <p:spPr bwMode="auto">
          <a:xfrm>
            <a:off x="5004048" y="1340768"/>
            <a:ext cx="3936752" cy="5074088"/>
          </a:xfrm>
          <a:prstGeom prst="rect">
            <a:avLst/>
          </a:prstGeom>
          <a:solidFill>
            <a:srgbClr val="F7FCFF"/>
          </a:solidFill>
          <a:ln w="9525">
            <a:solidFill>
              <a:schemeClr val="tx1"/>
            </a:solidFill>
            <a:miter lim="800000"/>
            <a:headEnd/>
            <a:tailEnd/>
          </a:ln>
          <a:effectLst/>
          <a:extLst/>
        </p:spPr>
        <p:txBody>
          <a:bodyPr wrap="square" lIns="87257" tIns="43628" rIns="87257" bIns="43628">
            <a:spAutoFit/>
          </a:bodyPr>
          <a:lstStyle>
            <a:lvl1pPr defTabSz="873125">
              <a:defRPr>
                <a:solidFill>
                  <a:schemeClr val="tx1"/>
                </a:solidFill>
                <a:latin typeface="Arial" pitchFamily="34" charset="0"/>
                <a:cs typeface="Arial" pitchFamily="34" charset="0"/>
              </a:defRPr>
            </a:lvl1pPr>
            <a:lvl2pPr marL="436563" defTabSz="873125">
              <a:defRPr>
                <a:solidFill>
                  <a:schemeClr val="tx1"/>
                </a:solidFill>
                <a:latin typeface="Arial" pitchFamily="34" charset="0"/>
                <a:cs typeface="Arial" pitchFamily="34" charset="0"/>
              </a:defRPr>
            </a:lvl2pPr>
            <a:lvl3pPr marL="873125" defTabSz="873125">
              <a:defRPr>
                <a:solidFill>
                  <a:schemeClr val="tx1"/>
                </a:solidFill>
                <a:latin typeface="Arial" pitchFamily="34" charset="0"/>
                <a:cs typeface="Arial" pitchFamily="34" charset="0"/>
              </a:defRPr>
            </a:lvl3pPr>
            <a:lvl4pPr marL="1308100" defTabSz="873125">
              <a:defRPr>
                <a:solidFill>
                  <a:schemeClr val="tx1"/>
                </a:solidFill>
                <a:latin typeface="Arial" pitchFamily="34" charset="0"/>
                <a:cs typeface="Arial" pitchFamily="34" charset="0"/>
              </a:defRPr>
            </a:lvl4pPr>
            <a:lvl5pPr marL="1743075" defTabSz="873125">
              <a:defRPr>
                <a:solidFill>
                  <a:schemeClr val="tx1"/>
                </a:solidFill>
                <a:latin typeface="Arial" pitchFamily="34" charset="0"/>
                <a:cs typeface="Arial" pitchFamily="34" charset="0"/>
              </a:defRPr>
            </a:lvl5pPr>
            <a:lvl6pPr marL="2200275" defTabSz="873125" fontAlgn="base">
              <a:spcBef>
                <a:spcPct val="0"/>
              </a:spcBef>
              <a:spcAft>
                <a:spcPct val="0"/>
              </a:spcAft>
              <a:defRPr>
                <a:solidFill>
                  <a:schemeClr val="tx1"/>
                </a:solidFill>
                <a:latin typeface="Arial" pitchFamily="34" charset="0"/>
                <a:cs typeface="Arial" pitchFamily="34" charset="0"/>
              </a:defRPr>
            </a:lvl6pPr>
            <a:lvl7pPr marL="2657475" defTabSz="873125" fontAlgn="base">
              <a:spcBef>
                <a:spcPct val="0"/>
              </a:spcBef>
              <a:spcAft>
                <a:spcPct val="0"/>
              </a:spcAft>
              <a:defRPr>
                <a:solidFill>
                  <a:schemeClr val="tx1"/>
                </a:solidFill>
                <a:latin typeface="Arial" pitchFamily="34" charset="0"/>
                <a:cs typeface="Arial" pitchFamily="34" charset="0"/>
              </a:defRPr>
            </a:lvl7pPr>
            <a:lvl8pPr marL="3114675" defTabSz="873125" fontAlgn="base">
              <a:spcBef>
                <a:spcPct val="0"/>
              </a:spcBef>
              <a:spcAft>
                <a:spcPct val="0"/>
              </a:spcAft>
              <a:defRPr>
                <a:solidFill>
                  <a:schemeClr val="tx1"/>
                </a:solidFill>
                <a:latin typeface="Arial" pitchFamily="34" charset="0"/>
                <a:cs typeface="Arial" pitchFamily="34" charset="0"/>
              </a:defRPr>
            </a:lvl8pPr>
            <a:lvl9pPr marL="3571875" defTabSz="873125" fontAlgn="base">
              <a:spcBef>
                <a:spcPct val="0"/>
              </a:spcBef>
              <a:spcAft>
                <a:spcPct val="0"/>
              </a:spcAft>
              <a:defRPr>
                <a:solidFill>
                  <a:schemeClr val="tx1"/>
                </a:solidFill>
                <a:latin typeface="Arial" pitchFamily="34" charset="0"/>
                <a:cs typeface="Arial" pitchFamily="34" charset="0"/>
              </a:defRPr>
            </a:lvl9pPr>
          </a:lstStyle>
          <a:p>
            <a:r>
              <a:rPr lang="en-GB" dirty="0">
                <a:latin typeface="Calibri" panose="020F0502020204030204" pitchFamily="34" charset="0"/>
                <a:cs typeface="Calibri" panose="020F0502020204030204" pitchFamily="34" charset="0"/>
              </a:rPr>
              <a:t>Leaves are the main site of photosynthesis. They make food from carbon dioxide and water in the presence of light. As stomata open in the presence of light, carbon dioxide will diffuse into the leaf and at the same time, water vapour will exit the leaf through the stomata to the surrounding atmosphere through the process of transpiration. </a:t>
            </a:r>
          </a:p>
          <a:p>
            <a:r>
              <a:rPr lang="en-GB" dirty="0">
                <a:latin typeface="Calibri" panose="020F0502020204030204" pitchFamily="34" charset="0"/>
                <a:cs typeface="Calibri" panose="020F0502020204030204" pitchFamily="34" charset="0"/>
              </a:rPr>
              <a:t>Plants will lose water vapour while taking up carbon dioxide through their stomata. If this water loss is uncontrolled, plants can deplete their water reserve. </a:t>
            </a:r>
            <a:endParaRPr lang="en-GB" dirty="0" smtClean="0">
              <a:latin typeface="Calibri" panose="020F0502020204030204" pitchFamily="34" charset="0"/>
              <a:cs typeface="Calibri" panose="020F0502020204030204" pitchFamily="34" charset="0"/>
            </a:endParaRPr>
          </a:p>
          <a:p>
            <a:r>
              <a:rPr lang="en-NZ" dirty="0" smtClean="0">
                <a:latin typeface="Calibri" panose="020F0502020204030204" pitchFamily="34" charset="0"/>
                <a:cs typeface="Calibri" panose="020F0502020204030204" pitchFamily="34" charset="0"/>
              </a:rPr>
              <a:t>Stomata </a:t>
            </a:r>
            <a:r>
              <a:rPr lang="en-NZ" b="1" dirty="0" smtClean="0">
                <a:latin typeface="Calibri" panose="020F0502020204030204" pitchFamily="34" charset="0"/>
                <a:cs typeface="Calibri" panose="020F0502020204030204" pitchFamily="34" charset="0"/>
              </a:rPr>
              <a:t>prevent </a:t>
            </a:r>
            <a:r>
              <a:rPr lang="en-NZ" b="1" dirty="0">
                <a:latin typeface="Calibri" panose="020F0502020204030204" pitchFamily="34" charset="0"/>
                <a:cs typeface="Calibri" panose="020F0502020204030204" pitchFamily="34" charset="0"/>
              </a:rPr>
              <a:t>water loss </a:t>
            </a:r>
            <a:r>
              <a:rPr lang="en-NZ" dirty="0">
                <a:latin typeface="Calibri" panose="020F0502020204030204" pitchFamily="34" charset="0"/>
                <a:cs typeface="Calibri" panose="020F0502020204030204" pitchFamily="34" charset="0"/>
              </a:rPr>
              <a:t>from the </a:t>
            </a:r>
            <a:r>
              <a:rPr lang="en-NZ" dirty="0" smtClean="0">
                <a:latin typeface="Calibri" panose="020F0502020204030204" pitchFamily="34" charset="0"/>
                <a:cs typeface="Calibri" panose="020F0502020204030204" pitchFamily="34" charset="0"/>
              </a:rPr>
              <a:t>stoma by closing once the leaf has sufficient carbon dioxide.</a:t>
            </a:r>
            <a:endParaRPr lang="en-NZ" dirty="0">
              <a:latin typeface="Calibri" panose="020F0502020204030204" pitchFamily="34" charset="0"/>
              <a:cs typeface="Calibri" panose="020F0502020204030204" pitchFamily="34" charset="0"/>
            </a:endParaRPr>
          </a:p>
        </p:txBody>
      </p:sp>
      <p:sp>
        <p:nvSpPr>
          <p:cNvPr id="6" name="TextBox 5"/>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The </a:t>
            </a:r>
            <a:r>
              <a:rPr lang="en-NZ" sz="2000" b="1" dirty="0"/>
              <a:t>role that stomata have in the process of </a:t>
            </a:r>
            <a:r>
              <a:rPr lang="en-NZ" sz="2000" b="1" dirty="0" smtClean="0"/>
              <a:t>transpiration</a:t>
            </a:r>
            <a:endParaRPr lang="en-NZ" sz="2000" b="1"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96" y="1340768"/>
            <a:ext cx="5135066" cy="4593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NZ" dirty="0" smtClean="0"/>
              <a:t>GZ Science Resources 2014</a:t>
            </a:r>
            <a:endParaRPr lang="en-NZ" dirty="0"/>
          </a:p>
        </p:txBody>
      </p:sp>
      <p:sp>
        <p:nvSpPr>
          <p:cNvPr id="8" name="TextBox 7"/>
          <p:cNvSpPr txBox="1"/>
          <p:nvPr/>
        </p:nvSpPr>
        <p:spPr>
          <a:xfrm>
            <a:off x="207752" y="292418"/>
            <a:ext cx="763848"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4c</a:t>
            </a:r>
          </a:p>
        </p:txBody>
      </p:sp>
      <p:sp>
        <p:nvSpPr>
          <p:cNvPr id="9" name="TextBox 8"/>
          <p:cNvSpPr txBox="1"/>
          <p:nvPr/>
        </p:nvSpPr>
        <p:spPr>
          <a:xfrm>
            <a:off x="3602088" y="6155727"/>
            <a:ext cx="969912" cy="276999"/>
          </a:xfrm>
          <a:prstGeom prst="rect">
            <a:avLst/>
          </a:prstGeom>
          <a:solidFill>
            <a:schemeClr val="accent4">
              <a:lumMod val="60000"/>
              <a:lumOff val="40000"/>
            </a:schemeClr>
          </a:solidFill>
          <a:ln>
            <a:solidFill>
              <a:schemeClr val="tx1"/>
            </a:solidFill>
          </a:ln>
        </p:spPr>
        <p:txBody>
          <a:bodyPr wrap="square" rtlCol="0">
            <a:spAutoFit/>
          </a:bodyPr>
          <a:lstStyle/>
          <a:p>
            <a:r>
              <a:rPr lang="en-NZ" sz="1200" dirty="0" smtClean="0">
                <a:latin typeface="+mn-lt"/>
              </a:rPr>
              <a:t>extension</a:t>
            </a:r>
          </a:p>
        </p:txBody>
      </p:sp>
    </p:spTree>
    <p:extLst>
      <p:ext uri="{BB962C8B-B14F-4D97-AF65-F5344CB8AC3E}">
        <p14:creationId xmlns:p14="http://schemas.microsoft.com/office/powerpoint/2010/main" val="36841035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7669" name="Picture 5" descr="leaf"/>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732"/>
          <a:stretch>
            <a:fillRect/>
          </a:stretch>
        </p:blipFill>
        <p:spPr bwMode="auto">
          <a:xfrm>
            <a:off x="2971800" y="2438400"/>
            <a:ext cx="3381375" cy="3224213"/>
          </a:xfrm>
          <a:prstGeom prst="rect">
            <a:avLst/>
          </a:prstGeom>
          <a:noFill/>
          <a:extLst>
            <a:ext uri="{909E8E84-426E-40DD-AFC4-6F175D3DCCD1}">
              <a14:hiddenFill xmlns:a14="http://schemas.microsoft.com/office/drawing/2010/main">
                <a:solidFill>
                  <a:srgbClr val="FFFFFF"/>
                </a:solidFill>
              </a14:hiddenFill>
            </a:ext>
          </a:extLst>
        </p:spPr>
      </p:pic>
      <p:sp>
        <p:nvSpPr>
          <p:cNvPr id="497673" name="Text Box 9"/>
          <p:cNvSpPr txBox="1">
            <a:spLocks noChangeArrowheads="1"/>
          </p:cNvSpPr>
          <p:nvPr/>
        </p:nvSpPr>
        <p:spPr bwMode="auto">
          <a:xfrm>
            <a:off x="533400" y="1071563"/>
            <a:ext cx="7848600" cy="642106"/>
          </a:xfrm>
          <a:prstGeom prst="rect">
            <a:avLst/>
          </a:prstGeom>
          <a:solidFill>
            <a:srgbClr val="D2EF8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87257" tIns="43628" rIns="87257" bIns="43628">
            <a:spAutoFit/>
          </a:bodyPr>
          <a:lstStyle>
            <a:lvl1pPr defTabSz="873125">
              <a:defRPr>
                <a:solidFill>
                  <a:schemeClr val="tx1"/>
                </a:solidFill>
                <a:latin typeface="Arial" panose="020B0604020202020204" pitchFamily="34" charset="0"/>
                <a:cs typeface="Arial" panose="020B0604020202020204" pitchFamily="34" charset="0"/>
              </a:defRPr>
            </a:lvl1pPr>
            <a:lvl2pPr marL="436563" defTabSz="873125">
              <a:defRPr>
                <a:solidFill>
                  <a:schemeClr val="tx1"/>
                </a:solidFill>
                <a:latin typeface="Arial" panose="020B0604020202020204" pitchFamily="34" charset="0"/>
                <a:cs typeface="Arial" panose="020B0604020202020204" pitchFamily="34" charset="0"/>
              </a:defRPr>
            </a:lvl2pPr>
            <a:lvl3pPr marL="873125" defTabSz="873125">
              <a:defRPr>
                <a:solidFill>
                  <a:schemeClr val="tx1"/>
                </a:solidFill>
                <a:latin typeface="Arial" panose="020B0604020202020204" pitchFamily="34" charset="0"/>
                <a:cs typeface="Arial" panose="020B0604020202020204" pitchFamily="34" charset="0"/>
              </a:defRPr>
            </a:lvl3pPr>
            <a:lvl4pPr marL="1308100" defTabSz="873125">
              <a:defRPr>
                <a:solidFill>
                  <a:schemeClr val="tx1"/>
                </a:solidFill>
                <a:latin typeface="Arial" panose="020B0604020202020204" pitchFamily="34" charset="0"/>
                <a:cs typeface="Arial" panose="020B0604020202020204" pitchFamily="34" charset="0"/>
              </a:defRPr>
            </a:lvl4pPr>
            <a:lvl5pPr marL="1743075" defTabSz="873125">
              <a:defRPr>
                <a:solidFill>
                  <a:schemeClr val="tx1"/>
                </a:solidFill>
                <a:latin typeface="Arial" panose="020B0604020202020204" pitchFamily="34" charset="0"/>
                <a:cs typeface="Arial" panose="020B0604020202020204" pitchFamily="34" charset="0"/>
              </a:defRPr>
            </a:lvl5pPr>
            <a:lvl6pPr marL="2200275" defTabSz="873125"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657475" defTabSz="873125"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114675" defTabSz="873125"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571875" defTabSz="873125"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NZ" dirty="0">
                <a:latin typeface="Calibri" panose="020F0502020204030204" pitchFamily="34" charset="0"/>
                <a:cs typeface="Calibri" panose="020F0502020204030204" pitchFamily="34" charset="0"/>
              </a:rPr>
              <a:t>The structure of a plant influences the rate of transpiration. These features can reduce the rate of water loss from the plant.</a:t>
            </a:r>
            <a:endParaRPr lang="en-GB" dirty="0">
              <a:latin typeface="Calibri" panose="020F0502020204030204" pitchFamily="34" charset="0"/>
              <a:cs typeface="Calibri" panose="020F0502020204030204" pitchFamily="34" charset="0"/>
            </a:endParaRPr>
          </a:p>
        </p:txBody>
      </p:sp>
      <p:sp>
        <p:nvSpPr>
          <p:cNvPr id="497674" name="Rectangle 10"/>
          <p:cNvSpPr>
            <a:spLocks noChangeArrowheads="1"/>
          </p:cNvSpPr>
          <p:nvPr/>
        </p:nvSpPr>
        <p:spPr bwMode="auto">
          <a:xfrm>
            <a:off x="589676" y="2286000"/>
            <a:ext cx="1525588" cy="381000"/>
          </a:xfrm>
          <a:prstGeom prst="rect">
            <a:avLst/>
          </a:prstGeom>
          <a:solidFill>
            <a:schemeClr val="bg1"/>
          </a:solidFill>
          <a:ln w="9525">
            <a:solidFill>
              <a:schemeClr val="tx1"/>
            </a:solidFill>
            <a:miter lim="800000"/>
            <a:headEnd/>
            <a:tailEnd/>
          </a:ln>
          <a:effectLst/>
        </p:spPr>
        <p:txBody>
          <a:bodyPr wrap="none" lIns="87257" tIns="43628" rIns="87257" bIns="43628" anchor="ctr"/>
          <a:lstStyle>
            <a:lvl1pPr defTabSz="873125">
              <a:defRPr>
                <a:solidFill>
                  <a:schemeClr val="tx1"/>
                </a:solidFill>
                <a:latin typeface="Arial" panose="020B0604020202020204" pitchFamily="34" charset="0"/>
                <a:cs typeface="Arial" panose="020B0604020202020204" pitchFamily="34" charset="0"/>
              </a:defRPr>
            </a:lvl1pPr>
            <a:lvl2pPr marL="436563" defTabSz="873125">
              <a:defRPr>
                <a:solidFill>
                  <a:schemeClr val="tx1"/>
                </a:solidFill>
                <a:latin typeface="Arial" panose="020B0604020202020204" pitchFamily="34" charset="0"/>
                <a:cs typeface="Arial" panose="020B0604020202020204" pitchFamily="34" charset="0"/>
              </a:defRPr>
            </a:lvl2pPr>
            <a:lvl3pPr marL="873125" defTabSz="873125">
              <a:defRPr>
                <a:solidFill>
                  <a:schemeClr val="tx1"/>
                </a:solidFill>
                <a:latin typeface="Arial" panose="020B0604020202020204" pitchFamily="34" charset="0"/>
                <a:cs typeface="Arial" panose="020B0604020202020204" pitchFamily="34" charset="0"/>
              </a:defRPr>
            </a:lvl3pPr>
            <a:lvl4pPr marL="1308100" defTabSz="873125">
              <a:defRPr>
                <a:solidFill>
                  <a:schemeClr val="tx1"/>
                </a:solidFill>
                <a:latin typeface="Arial" panose="020B0604020202020204" pitchFamily="34" charset="0"/>
                <a:cs typeface="Arial" panose="020B0604020202020204" pitchFamily="34" charset="0"/>
              </a:defRPr>
            </a:lvl4pPr>
            <a:lvl5pPr marL="1743075" defTabSz="873125">
              <a:defRPr>
                <a:solidFill>
                  <a:schemeClr val="tx1"/>
                </a:solidFill>
                <a:latin typeface="Arial" panose="020B0604020202020204" pitchFamily="34" charset="0"/>
                <a:cs typeface="Arial" panose="020B0604020202020204" pitchFamily="34" charset="0"/>
              </a:defRPr>
            </a:lvl5pPr>
            <a:lvl6pPr marL="2200275" defTabSz="873125"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657475" defTabSz="873125"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114675" defTabSz="873125"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571875" defTabSz="873125"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NZ" sz="2200" dirty="0">
                <a:latin typeface="Calibri" panose="020F0502020204030204" pitchFamily="34" charset="0"/>
                <a:cs typeface="Calibri" panose="020F0502020204030204" pitchFamily="34" charset="0"/>
              </a:rPr>
              <a:t>boundary</a:t>
            </a:r>
            <a:endParaRPr lang="en-GB" sz="2200" dirty="0">
              <a:latin typeface="Calibri" panose="020F0502020204030204" pitchFamily="34" charset="0"/>
              <a:cs typeface="Calibri" panose="020F0502020204030204" pitchFamily="34" charset="0"/>
            </a:endParaRPr>
          </a:p>
        </p:txBody>
      </p:sp>
      <p:sp>
        <p:nvSpPr>
          <p:cNvPr id="497675" name="Rectangle 11"/>
          <p:cNvSpPr>
            <a:spLocks noChangeArrowheads="1"/>
          </p:cNvSpPr>
          <p:nvPr/>
        </p:nvSpPr>
        <p:spPr bwMode="auto">
          <a:xfrm>
            <a:off x="7086600" y="2209800"/>
            <a:ext cx="1143000" cy="381000"/>
          </a:xfrm>
          <a:prstGeom prst="rect">
            <a:avLst/>
          </a:prstGeom>
          <a:solidFill>
            <a:schemeClr val="bg1"/>
          </a:solidFill>
          <a:ln w="9525">
            <a:solidFill>
              <a:schemeClr val="tx1"/>
            </a:solidFill>
            <a:miter lim="800000"/>
            <a:headEnd/>
            <a:tailEnd/>
          </a:ln>
          <a:effectLst/>
        </p:spPr>
        <p:txBody>
          <a:bodyPr wrap="none" lIns="87257" tIns="43628" rIns="87257" bIns="43628" anchor="ctr"/>
          <a:lstStyle>
            <a:lvl1pPr defTabSz="873125">
              <a:defRPr>
                <a:solidFill>
                  <a:schemeClr val="tx1"/>
                </a:solidFill>
                <a:latin typeface="Arial" panose="020B0604020202020204" pitchFamily="34" charset="0"/>
                <a:cs typeface="Arial" panose="020B0604020202020204" pitchFamily="34" charset="0"/>
              </a:defRPr>
            </a:lvl1pPr>
            <a:lvl2pPr marL="436563" defTabSz="873125">
              <a:defRPr>
                <a:solidFill>
                  <a:schemeClr val="tx1"/>
                </a:solidFill>
                <a:latin typeface="Arial" panose="020B0604020202020204" pitchFamily="34" charset="0"/>
                <a:cs typeface="Arial" panose="020B0604020202020204" pitchFamily="34" charset="0"/>
              </a:defRPr>
            </a:lvl2pPr>
            <a:lvl3pPr marL="873125" defTabSz="873125">
              <a:defRPr>
                <a:solidFill>
                  <a:schemeClr val="tx1"/>
                </a:solidFill>
                <a:latin typeface="Arial" panose="020B0604020202020204" pitchFamily="34" charset="0"/>
                <a:cs typeface="Arial" panose="020B0604020202020204" pitchFamily="34" charset="0"/>
              </a:defRPr>
            </a:lvl3pPr>
            <a:lvl4pPr marL="1308100" defTabSz="873125">
              <a:defRPr>
                <a:solidFill>
                  <a:schemeClr val="tx1"/>
                </a:solidFill>
                <a:latin typeface="Arial" panose="020B0604020202020204" pitchFamily="34" charset="0"/>
                <a:cs typeface="Arial" panose="020B0604020202020204" pitchFamily="34" charset="0"/>
              </a:defRPr>
            </a:lvl4pPr>
            <a:lvl5pPr marL="1743075" defTabSz="873125">
              <a:defRPr>
                <a:solidFill>
                  <a:schemeClr val="tx1"/>
                </a:solidFill>
                <a:latin typeface="Arial" panose="020B0604020202020204" pitchFamily="34" charset="0"/>
                <a:cs typeface="Arial" panose="020B0604020202020204" pitchFamily="34" charset="0"/>
              </a:defRPr>
            </a:lvl5pPr>
            <a:lvl6pPr marL="2200275" defTabSz="873125"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657475" defTabSz="873125"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114675" defTabSz="873125"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571875" defTabSz="873125"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NZ" sz="2200" dirty="0">
                <a:latin typeface="Calibri" panose="020F0502020204030204" pitchFamily="34" charset="0"/>
                <a:cs typeface="Calibri" panose="020F0502020204030204" pitchFamily="34" charset="0"/>
              </a:rPr>
              <a:t>cuticle</a:t>
            </a:r>
            <a:endParaRPr lang="en-GB" sz="2200" dirty="0">
              <a:latin typeface="Calibri" panose="020F0502020204030204" pitchFamily="34" charset="0"/>
              <a:cs typeface="Calibri" panose="020F0502020204030204" pitchFamily="34" charset="0"/>
            </a:endParaRPr>
          </a:p>
        </p:txBody>
      </p:sp>
      <p:sp>
        <p:nvSpPr>
          <p:cNvPr id="497676" name="Rectangle 12"/>
          <p:cNvSpPr>
            <a:spLocks noChangeArrowheads="1"/>
          </p:cNvSpPr>
          <p:nvPr/>
        </p:nvSpPr>
        <p:spPr bwMode="auto">
          <a:xfrm>
            <a:off x="5943600" y="5334000"/>
            <a:ext cx="1143000" cy="381000"/>
          </a:xfrm>
          <a:prstGeom prst="rect">
            <a:avLst/>
          </a:prstGeom>
          <a:solidFill>
            <a:schemeClr val="bg1"/>
          </a:solidFill>
          <a:ln w="9525">
            <a:solidFill>
              <a:schemeClr val="tx1"/>
            </a:solidFill>
            <a:miter lim="800000"/>
            <a:headEnd/>
            <a:tailEnd/>
          </a:ln>
          <a:effectLst/>
        </p:spPr>
        <p:txBody>
          <a:bodyPr wrap="none" lIns="87257" tIns="43628" rIns="87257" bIns="43628" anchor="ctr"/>
          <a:lstStyle>
            <a:lvl1pPr defTabSz="873125">
              <a:defRPr>
                <a:solidFill>
                  <a:schemeClr val="tx1"/>
                </a:solidFill>
                <a:latin typeface="Arial" panose="020B0604020202020204" pitchFamily="34" charset="0"/>
                <a:cs typeface="Arial" panose="020B0604020202020204" pitchFamily="34" charset="0"/>
              </a:defRPr>
            </a:lvl1pPr>
            <a:lvl2pPr marL="436563" defTabSz="873125">
              <a:defRPr>
                <a:solidFill>
                  <a:schemeClr val="tx1"/>
                </a:solidFill>
                <a:latin typeface="Arial" panose="020B0604020202020204" pitchFamily="34" charset="0"/>
                <a:cs typeface="Arial" panose="020B0604020202020204" pitchFamily="34" charset="0"/>
              </a:defRPr>
            </a:lvl2pPr>
            <a:lvl3pPr marL="873125" defTabSz="873125">
              <a:defRPr>
                <a:solidFill>
                  <a:schemeClr val="tx1"/>
                </a:solidFill>
                <a:latin typeface="Arial" panose="020B0604020202020204" pitchFamily="34" charset="0"/>
                <a:cs typeface="Arial" panose="020B0604020202020204" pitchFamily="34" charset="0"/>
              </a:defRPr>
            </a:lvl3pPr>
            <a:lvl4pPr marL="1308100" defTabSz="873125">
              <a:defRPr>
                <a:solidFill>
                  <a:schemeClr val="tx1"/>
                </a:solidFill>
                <a:latin typeface="Arial" panose="020B0604020202020204" pitchFamily="34" charset="0"/>
                <a:cs typeface="Arial" panose="020B0604020202020204" pitchFamily="34" charset="0"/>
              </a:defRPr>
            </a:lvl4pPr>
            <a:lvl5pPr marL="1743075" defTabSz="873125">
              <a:defRPr>
                <a:solidFill>
                  <a:schemeClr val="tx1"/>
                </a:solidFill>
                <a:latin typeface="Arial" panose="020B0604020202020204" pitchFamily="34" charset="0"/>
                <a:cs typeface="Arial" panose="020B0604020202020204" pitchFamily="34" charset="0"/>
              </a:defRPr>
            </a:lvl5pPr>
            <a:lvl6pPr marL="2200275" defTabSz="873125"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657475" defTabSz="873125"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114675" defTabSz="873125"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571875" defTabSz="873125"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NZ" sz="2200" dirty="0">
                <a:latin typeface="Calibri" panose="020F0502020204030204" pitchFamily="34" charset="0"/>
                <a:cs typeface="Calibri" panose="020F0502020204030204" pitchFamily="34" charset="0"/>
              </a:rPr>
              <a:t>stomata</a:t>
            </a:r>
            <a:endParaRPr lang="en-GB" sz="2200" dirty="0">
              <a:latin typeface="Calibri" panose="020F0502020204030204" pitchFamily="34" charset="0"/>
              <a:cs typeface="Calibri" panose="020F0502020204030204" pitchFamily="34" charset="0"/>
            </a:endParaRPr>
          </a:p>
        </p:txBody>
      </p:sp>
      <p:sp>
        <p:nvSpPr>
          <p:cNvPr id="497677" name="Text Box 13"/>
          <p:cNvSpPr txBox="1">
            <a:spLocks noChangeArrowheads="1"/>
          </p:cNvSpPr>
          <p:nvPr/>
        </p:nvSpPr>
        <p:spPr bwMode="auto">
          <a:xfrm>
            <a:off x="4876800" y="5943600"/>
            <a:ext cx="3429000" cy="642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7257" tIns="43628" rIns="87257" bIns="43628">
            <a:spAutoFit/>
          </a:bodyPr>
          <a:lstStyle>
            <a:lvl1pPr defTabSz="873125">
              <a:defRPr>
                <a:solidFill>
                  <a:schemeClr val="tx1"/>
                </a:solidFill>
                <a:latin typeface="Arial" panose="020B0604020202020204" pitchFamily="34" charset="0"/>
                <a:cs typeface="Arial" panose="020B0604020202020204" pitchFamily="34" charset="0"/>
              </a:defRPr>
            </a:lvl1pPr>
            <a:lvl2pPr marL="436563" defTabSz="873125">
              <a:defRPr>
                <a:solidFill>
                  <a:schemeClr val="tx1"/>
                </a:solidFill>
                <a:latin typeface="Arial" panose="020B0604020202020204" pitchFamily="34" charset="0"/>
                <a:cs typeface="Arial" panose="020B0604020202020204" pitchFamily="34" charset="0"/>
              </a:defRPr>
            </a:lvl2pPr>
            <a:lvl3pPr marL="873125" defTabSz="873125">
              <a:defRPr>
                <a:solidFill>
                  <a:schemeClr val="tx1"/>
                </a:solidFill>
                <a:latin typeface="Arial" panose="020B0604020202020204" pitchFamily="34" charset="0"/>
                <a:cs typeface="Arial" panose="020B0604020202020204" pitchFamily="34" charset="0"/>
              </a:defRPr>
            </a:lvl3pPr>
            <a:lvl4pPr marL="1308100" defTabSz="873125">
              <a:defRPr>
                <a:solidFill>
                  <a:schemeClr val="tx1"/>
                </a:solidFill>
                <a:latin typeface="Arial" panose="020B0604020202020204" pitchFamily="34" charset="0"/>
                <a:cs typeface="Arial" panose="020B0604020202020204" pitchFamily="34" charset="0"/>
              </a:defRPr>
            </a:lvl4pPr>
            <a:lvl5pPr marL="1743075" defTabSz="873125">
              <a:defRPr>
                <a:solidFill>
                  <a:schemeClr val="tx1"/>
                </a:solidFill>
                <a:latin typeface="Arial" panose="020B0604020202020204" pitchFamily="34" charset="0"/>
                <a:cs typeface="Arial" panose="020B0604020202020204" pitchFamily="34" charset="0"/>
              </a:defRPr>
            </a:lvl5pPr>
            <a:lvl6pPr marL="2200275" defTabSz="873125"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657475" defTabSz="873125"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114675" defTabSz="873125"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571875" defTabSz="873125"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NZ" dirty="0">
                <a:latin typeface="Calibri" panose="020F0502020204030204" pitchFamily="34" charset="0"/>
                <a:cs typeface="Calibri" panose="020F0502020204030204" pitchFamily="34" charset="0"/>
              </a:rPr>
              <a:t>Pores in the plant that can be closed to stop plant transpiration</a:t>
            </a:r>
            <a:endParaRPr lang="en-GB" dirty="0">
              <a:latin typeface="Calibri" panose="020F0502020204030204" pitchFamily="34" charset="0"/>
              <a:cs typeface="Calibri" panose="020F0502020204030204" pitchFamily="34" charset="0"/>
            </a:endParaRPr>
          </a:p>
        </p:txBody>
      </p:sp>
      <p:sp>
        <p:nvSpPr>
          <p:cNvPr id="497678" name="Text Box 14"/>
          <p:cNvSpPr txBox="1">
            <a:spLocks noChangeArrowheads="1"/>
          </p:cNvSpPr>
          <p:nvPr/>
        </p:nvSpPr>
        <p:spPr bwMode="auto">
          <a:xfrm>
            <a:off x="6934200" y="2895600"/>
            <a:ext cx="1752600" cy="1750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7257" tIns="43628" rIns="87257" bIns="43628">
            <a:spAutoFit/>
          </a:bodyPr>
          <a:lstStyle>
            <a:lvl1pPr defTabSz="873125">
              <a:defRPr>
                <a:solidFill>
                  <a:schemeClr val="tx1"/>
                </a:solidFill>
                <a:latin typeface="Arial" panose="020B0604020202020204" pitchFamily="34" charset="0"/>
                <a:cs typeface="Arial" panose="020B0604020202020204" pitchFamily="34" charset="0"/>
              </a:defRPr>
            </a:lvl1pPr>
            <a:lvl2pPr marL="436563" defTabSz="873125">
              <a:defRPr>
                <a:solidFill>
                  <a:schemeClr val="tx1"/>
                </a:solidFill>
                <a:latin typeface="Arial" panose="020B0604020202020204" pitchFamily="34" charset="0"/>
                <a:cs typeface="Arial" panose="020B0604020202020204" pitchFamily="34" charset="0"/>
              </a:defRPr>
            </a:lvl2pPr>
            <a:lvl3pPr marL="873125" defTabSz="873125">
              <a:defRPr>
                <a:solidFill>
                  <a:schemeClr val="tx1"/>
                </a:solidFill>
                <a:latin typeface="Arial" panose="020B0604020202020204" pitchFamily="34" charset="0"/>
                <a:cs typeface="Arial" panose="020B0604020202020204" pitchFamily="34" charset="0"/>
              </a:defRPr>
            </a:lvl3pPr>
            <a:lvl4pPr marL="1308100" defTabSz="873125">
              <a:defRPr>
                <a:solidFill>
                  <a:schemeClr val="tx1"/>
                </a:solidFill>
                <a:latin typeface="Arial" panose="020B0604020202020204" pitchFamily="34" charset="0"/>
                <a:cs typeface="Arial" panose="020B0604020202020204" pitchFamily="34" charset="0"/>
              </a:defRPr>
            </a:lvl4pPr>
            <a:lvl5pPr marL="1743075" defTabSz="873125">
              <a:defRPr>
                <a:solidFill>
                  <a:schemeClr val="tx1"/>
                </a:solidFill>
                <a:latin typeface="Arial" panose="020B0604020202020204" pitchFamily="34" charset="0"/>
                <a:cs typeface="Arial" panose="020B0604020202020204" pitchFamily="34" charset="0"/>
              </a:defRPr>
            </a:lvl5pPr>
            <a:lvl6pPr marL="2200275" defTabSz="873125"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657475" defTabSz="873125"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114675" defTabSz="873125"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571875" defTabSz="873125"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NZ" dirty="0">
                <a:latin typeface="Calibri" panose="020F0502020204030204" pitchFamily="34" charset="0"/>
                <a:cs typeface="Calibri" panose="020F0502020204030204" pitchFamily="34" charset="0"/>
              </a:rPr>
              <a:t>A waxy waterproof layer on plant epidermis to prevent water loss.</a:t>
            </a:r>
            <a:endParaRPr lang="en-GB" dirty="0">
              <a:latin typeface="Calibri" panose="020F0502020204030204" pitchFamily="34" charset="0"/>
              <a:cs typeface="Calibri" panose="020F0502020204030204" pitchFamily="34" charset="0"/>
            </a:endParaRPr>
          </a:p>
        </p:txBody>
      </p:sp>
      <p:sp>
        <p:nvSpPr>
          <p:cNvPr id="497679" name="Text Box 15"/>
          <p:cNvSpPr txBox="1">
            <a:spLocks noChangeArrowheads="1"/>
          </p:cNvSpPr>
          <p:nvPr/>
        </p:nvSpPr>
        <p:spPr bwMode="auto">
          <a:xfrm>
            <a:off x="457200" y="2895600"/>
            <a:ext cx="2133600" cy="202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7257" tIns="43628" rIns="87257" bIns="43628">
            <a:spAutoFit/>
          </a:bodyPr>
          <a:lstStyle>
            <a:lvl1pPr defTabSz="873125">
              <a:defRPr>
                <a:solidFill>
                  <a:schemeClr val="tx1"/>
                </a:solidFill>
                <a:latin typeface="Arial" panose="020B0604020202020204" pitchFamily="34" charset="0"/>
                <a:cs typeface="Arial" panose="020B0604020202020204" pitchFamily="34" charset="0"/>
              </a:defRPr>
            </a:lvl1pPr>
            <a:lvl2pPr marL="436563" defTabSz="873125">
              <a:defRPr>
                <a:solidFill>
                  <a:schemeClr val="tx1"/>
                </a:solidFill>
                <a:latin typeface="Arial" panose="020B0604020202020204" pitchFamily="34" charset="0"/>
                <a:cs typeface="Arial" panose="020B0604020202020204" pitchFamily="34" charset="0"/>
              </a:defRPr>
            </a:lvl2pPr>
            <a:lvl3pPr marL="873125" defTabSz="873125">
              <a:defRPr>
                <a:solidFill>
                  <a:schemeClr val="tx1"/>
                </a:solidFill>
                <a:latin typeface="Arial" panose="020B0604020202020204" pitchFamily="34" charset="0"/>
                <a:cs typeface="Arial" panose="020B0604020202020204" pitchFamily="34" charset="0"/>
              </a:defRPr>
            </a:lvl3pPr>
            <a:lvl4pPr marL="1308100" defTabSz="873125">
              <a:defRPr>
                <a:solidFill>
                  <a:schemeClr val="tx1"/>
                </a:solidFill>
                <a:latin typeface="Arial" panose="020B0604020202020204" pitchFamily="34" charset="0"/>
                <a:cs typeface="Arial" panose="020B0604020202020204" pitchFamily="34" charset="0"/>
              </a:defRPr>
            </a:lvl4pPr>
            <a:lvl5pPr marL="1743075" defTabSz="873125">
              <a:defRPr>
                <a:solidFill>
                  <a:schemeClr val="tx1"/>
                </a:solidFill>
                <a:latin typeface="Arial" panose="020B0604020202020204" pitchFamily="34" charset="0"/>
                <a:cs typeface="Arial" panose="020B0604020202020204" pitchFamily="34" charset="0"/>
              </a:defRPr>
            </a:lvl5pPr>
            <a:lvl6pPr marL="2200275" defTabSz="873125"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657475" defTabSz="873125"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114675" defTabSz="873125"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571875" defTabSz="873125"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NZ" dirty="0">
                <a:latin typeface="Calibri" panose="020F0502020204030204" pitchFamily="34" charset="0"/>
                <a:cs typeface="Calibri" panose="020F0502020204030204" pitchFamily="34" charset="0"/>
              </a:rPr>
              <a:t>A layer of non-moving air around the leaf surface that decreases water loss. Hair can increase boundary size.</a:t>
            </a:r>
            <a:endParaRPr lang="en-GB" dirty="0">
              <a:latin typeface="Calibri" panose="020F0502020204030204" pitchFamily="34" charset="0"/>
              <a:cs typeface="Calibri" panose="020F0502020204030204" pitchFamily="34" charset="0"/>
            </a:endParaRPr>
          </a:p>
        </p:txBody>
      </p:sp>
      <p:sp>
        <p:nvSpPr>
          <p:cNvPr id="497681" name="Line 17"/>
          <p:cNvSpPr>
            <a:spLocks noChangeShapeType="1"/>
          </p:cNvSpPr>
          <p:nvPr/>
        </p:nvSpPr>
        <p:spPr bwMode="auto">
          <a:xfrm flipH="1" flipV="1">
            <a:off x="4114800" y="5562600"/>
            <a:ext cx="685800" cy="6096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497682" name="Line 18"/>
          <p:cNvSpPr>
            <a:spLocks noChangeShapeType="1"/>
          </p:cNvSpPr>
          <p:nvPr/>
        </p:nvSpPr>
        <p:spPr bwMode="auto">
          <a:xfrm>
            <a:off x="2209800" y="2514600"/>
            <a:ext cx="762000" cy="3048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497683" name="Line 19"/>
          <p:cNvSpPr>
            <a:spLocks noChangeShapeType="1"/>
          </p:cNvSpPr>
          <p:nvPr/>
        </p:nvSpPr>
        <p:spPr bwMode="auto">
          <a:xfrm flipH="1">
            <a:off x="6172200" y="2438400"/>
            <a:ext cx="914400" cy="3810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497685" name="Freeform 21"/>
          <p:cNvSpPr>
            <a:spLocks/>
          </p:cNvSpPr>
          <p:nvPr/>
        </p:nvSpPr>
        <p:spPr bwMode="auto">
          <a:xfrm>
            <a:off x="3733800" y="2819400"/>
            <a:ext cx="152400" cy="384175"/>
          </a:xfrm>
          <a:custGeom>
            <a:avLst/>
            <a:gdLst>
              <a:gd name="T0" fmla="*/ 88 w 144"/>
              <a:gd name="T1" fmla="*/ 432 h 434"/>
              <a:gd name="T2" fmla="*/ 0 w 144"/>
              <a:gd name="T3" fmla="*/ 328 h 434"/>
              <a:gd name="T4" fmla="*/ 80 w 144"/>
              <a:gd name="T5" fmla="*/ 144 h 434"/>
              <a:gd name="T6" fmla="*/ 104 w 144"/>
              <a:gd name="T7" fmla="*/ 72 h 434"/>
              <a:gd name="T8" fmla="*/ 144 w 144"/>
              <a:gd name="T9" fmla="*/ 0 h 434"/>
              <a:gd name="T10" fmla="*/ 136 w 144"/>
              <a:gd name="T11" fmla="*/ 200 h 434"/>
              <a:gd name="T12" fmla="*/ 120 w 144"/>
              <a:gd name="T13" fmla="*/ 248 h 434"/>
              <a:gd name="T14" fmla="*/ 112 w 144"/>
              <a:gd name="T15" fmla="*/ 408 h 434"/>
              <a:gd name="T16" fmla="*/ 88 w 144"/>
              <a:gd name="T17" fmla="*/ 432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434">
                <a:moveTo>
                  <a:pt x="88" y="432"/>
                </a:moveTo>
                <a:cubicBezTo>
                  <a:pt x="47" y="418"/>
                  <a:pt x="14" y="369"/>
                  <a:pt x="0" y="328"/>
                </a:cubicBezTo>
                <a:cubicBezTo>
                  <a:pt x="8" y="260"/>
                  <a:pt x="19" y="184"/>
                  <a:pt x="80" y="144"/>
                </a:cubicBezTo>
                <a:cubicBezTo>
                  <a:pt x="88" y="120"/>
                  <a:pt x="96" y="96"/>
                  <a:pt x="104" y="72"/>
                </a:cubicBezTo>
                <a:cubicBezTo>
                  <a:pt x="113" y="46"/>
                  <a:pt x="135" y="26"/>
                  <a:pt x="144" y="0"/>
                </a:cubicBezTo>
                <a:cubicBezTo>
                  <a:pt x="141" y="67"/>
                  <a:pt x="142" y="134"/>
                  <a:pt x="136" y="200"/>
                </a:cubicBezTo>
                <a:cubicBezTo>
                  <a:pt x="134" y="217"/>
                  <a:pt x="120" y="248"/>
                  <a:pt x="120" y="248"/>
                </a:cubicBezTo>
                <a:cubicBezTo>
                  <a:pt x="117" y="301"/>
                  <a:pt x="119" y="355"/>
                  <a:pt x="112" y="408"/>
                </a:cubicBezTo>
                <a:cubicBezTo>
                  <a:pt x="109" y="434"/>
                  <a:pt x="102" y="432"/>
                  <a:pt x="88" y="432"/>
                </a:cubicBezTo>
                <a:close/>
              </a:path>
            </a:pathLst>
          </a:custGeom>
          <a:gradFill rotWithShape="1">
            <a:gsLst>
              <a:gs pos="0">
                <a:srgbClr val="336600"/>
              </a:gs>
              <a:gs pos="50000">
                <a:srgbClr val="006600"/>
              </a:gs>
              <a:gs pos="100000">
                <a:srgbClr val="336600"/>
              </a:gs>
            </a:gsLst>
            <a:lin ang="189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497686" name="Freeform 22"/>
          <p:cNvSpPr>
            <a:spLocks/>
          </p:cNvSpPr>
          <p:nvPr/>
        </p:nvSpPr>
        <p:spPr bwMode="auto">
          <a:xfrm>
            <a:off x="4114800" y="2895600"/>
            <a:ext cx="152400" cy="384175"/>
          </a:xfrm>
          <a:custGeom>
            <a:avLst/>
            <a:gdLst>
              <a:gd name="T0" fmla="*/ 88 w 144"/>
              <a:gd name="T1" fmla="*/ 432 h 434"/>
              <a:gd name="T2" fmla="*/ 0 w 144"/>
              <a:gd name="T3" fmla="*/ 328 h 434"/>
              <a:gd name="T4" fmla="*/ 80 w 144"/>
              <a:gd name="T5" fmla="*/ 144 h 434"/>
              <a:gd name="T6" fmla="*/ 104 w 144"/>
              <a:gd name="T7" fmla="*/ 72 h 434"/>
              <a:gd name="T8" fmla="*/ 144 w 144"/>
              <a:gd name="T9" fmla="*/ 0 h 434"/>
              <a:gd name="T10" fmla="*/ 136 w 144"/>
              <a:gd name="T11" fmla="*/ 200 h 434"/>
              <a:gd name="T12" fmla="*/ 120 w 144"/>
              <a:gd name="T13" fmla="*/ 248 h 434"/>
              <a:gd name="T14" fmla="*/ 112 w 144"/>
              <a:gd name="T15" fmla="*/ 408 h 434"/>
              <a:gd name="T16" fmla="*/ 88 w 144"/>
              <a:gd name="T17" fmla="*/ 432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434">
                <a:moveTo>
                  <a:pt x="88" y="432"/>
                </a:moveTo>
                <a:cubicBezTo>
                  <a:pt x="47" y="418"/>
                  <a:pt x="14" y="369"/>
                  <a:pt x="0" y="328"/>
                </a:cubicBezTo>
                <a:cubicBezTo>
                  <a:pt x="8" y="260"/>
                  <a:pt x="19" y="184"/>
                  <a:pt x="80" y="144"/>
                </a:cubicBezTo>
                <a:cubicBezTo>
                  <a:pt x="88" y="120"/>
                  <a:pt x="96" y="96"/>
                  <a:pt x="104" y="72"/>
                </a:cubicBezTo>
                <a:cubicBezTo>
                  <a:pt x="113" y="46"/>
                  <a:pt x="135" y="26"/>
                  <a:pt x="144" y="0"/>
                </a:cubicBezTo>
                <a:cubicBezTo>
                  <a:pt x="141" y="67"/>
                  <a:pt x="142" y="134"/>
                  <a:pt x="136" y="200"/>
                </a:cubicBezTo>
                <a:cubicBezTo>
                  <a:pt x="134" y="217"/>
                  <a:pt x="120" y="248"/>
                  <a:pt x="120" y="248"/>
                </a:cubicBezTo>
                <a:cubicBezTo>
                  <a:pt x="117" y="301"/>
                  <a:pt x="119" y="355"/>
                  <a:pt x="112" y="408"/>
                </a:cubicBezTo>
                <a:cubicBezTo>
                  <a:pt x="109" y="434"/>
                  <a:pt x="102" y="432"/>
                  <a:pt x="88" y="432"/>
                </a:cubicBezTo>
                <a:close/>
              </a:path>
            </a:pathLst>
          </a:custGeom>
          <a:gradFill rotWithShape="1">
            <a:gsLst>
              <a:gs pos="0">
                <a:srgbClr val="336600"/>
              </a:gs>
              <a:gs pos="50000">
                <a:srgbClr val="006600"/>
              </a:gs>
              <a:gs pos="100000">
                <a:srgbClr val="336600"/>
              </a:gs>
            </a:gsLst>
            <a:lin ang="189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497687" name="Freeform 23"/>
          <p:cNvSpPr>
            <a:spLocks/>
          </p:cNvSpPr>
          <p:nvPr/>
        </p:nvSpPr>
        <p:spPr bwMode="auto">
          <a:xfrm>
            <a:off x="4648200" y="2895600"/>
            <a:ext cx="152400" cy="384175"/>
          </a:xfrm>
          <a:custGeom>
            <a:avLst/>
            <a:gdLst>
              <a:gd name="T0" fmla="*/ 88 w 144"/>
              <a:gd name="T1" fmla="*/ 432 h 434"/>
              <a:gd name="T2" fmla="*/ 0 w 144"/>
              <a:gd name="T3" fmla="*/ 328 h 434"/>
              <a:gd name="T4" fmla="*/ 80 w 144"/>
              <a:gd name="T5" fmla="*/ 144 h 434"/>
              <a:gd name="T6" fmla="*/ 104 w 144"/>
              <a:gd name="T7" fmla="*/ 72 h 434"/>
              <a:gd name="T8" fmla="*/ 144 w 144"/>
              <a:gd name="T9" fmla="*/ 0 h 434"/>
              <a:gd name="T10" fmla="*/ 136 w 144"/>
              <a:gd name="T11" fmla="*/ 200 h 434"/>
              <a:gd name="T12" fmla="*/ 120 w 144"/>
              <a:gd name="T13" fmla="*/ 248 h 434"/>
              <a:gd name="T14" fmla="*/ 112 w 144"/>
              <a:gd name="T15" fmla="*/ 408 h 434"/>
              <a:gd name="T16" fmla="*/ 88 w 144"/>
              <a:gd name="T17" fmla="*/ 432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434">
                <a:moveTo>
                  <a:pt x="88" y="432"/>
                </a:moveTo>
                <a:cubicBezTo>
                  <a:pt x="47" y="418"/>
                  <a:pt x="14" y="369"/>
                  <a:pt x="0" y="328"/>
                </a:cubicBezTo>
                <a:cubicBezTo>
                  <a:pt x="8" y="260"/>
                  <a:pt x="19" y="184"/>
                  <a:pt x="80" y="144"/>
                </a:cubicBezTo>
                <a:cubicBezTo>
                  <a:pt x="88" y="120"/>
                  <a:pt x="96" y="96"/>
                  <a:pt x="104" y="72"/>
                </a:cubicBezTo>
                <a:cubicBezTo>
                  <a:pt x="113" y="46"/>
                  <a:pt x="135" y="26"/>
                  <a:pt x="144" y="0"/>
                </a:cubicBezTo>
                <a:cubicBezTo>
                  <a:pt x="141" y="67"/>
                  <a:pt x="142" y="134"/>
                  <a:pt x="136" y="200"/>
                </a:cubicBezTo>
                <a:cubicBezTo>
                  <a:pt x="134" y="217"/>
                  <a:pt x="120" y="248"/>
                  <a:pt x="120" y="248"/>
                </a:cubicBezTo>
                <a:cubicBezTo>
                  <a:pt x="117" y="301"/>
                  <a:pt x="119" y="355"/>
                  <a:pt x="112" y="408"/>
                </a:cubicBezTo>
                <a:cubicBezTo>
                  <a:pt x="109" y="434"/>
                  <a:pt x="102" y="432"/>
                  <a:pt x="88" y="432"/>
                </a:cubicBezTo>
                <a:close/>
              </a:path>
            </a:pathLst>
          </a:custGeom>
          <a:gradFill rotWithShape="1">
            <a:gsLst>
              <a:gs pos="0">
                <a:srgbClr val="336600"/>
              </a:gs>
              <a:gs pos="50000">
                <a:srgbClr val="006600"/>
              </a:gs>
              <a:gs pos="100000">
                <a:srgbClr val="336600"/>
              </a:gs>
            </a:gsLst>
            <a:lin ang="189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497688" name="Freeform 24"/>
          <p:cNvSpPr>
            <a:spLocks/>
          </p:cNvSpPr>
          <p:nvPr/>
        </p:nvSpPr>
        <p:spPr bwMode="auto">
          <a:xfrm>
            <a:off x="4419600" y="2819400"/>
            <a:ext cx="152400" cy="384175"/>
          </a:xfrm>
          <a:custGeom>
            <a:avLst/>
            <a:gdLst>
              <a:gd name="T0" fmla="*/ 88 w 144"/>
              <a:gd name="T1" fmla="*/ 432 h 434"/>
              <a:gd name="T2" fmla="*/ 0 w 144"/>
              <a:gd name="T3" fmla="*/ 328 h 434"/>
              <a:gd name="T4" fmla="*/ 80 w 144"/>
              <a:gd name="T5" fmla="*/ 144 h 434"/>
              <a:gd name="T6" fmla="*/ 104 w 144"/>
              <a:gd name="T7" fmla="*/ 72 h 434"/>
              <a:gd name="T8" fmla="*/ 144 w 144"/>
              <a:gd name="T9" fmla="*/ 0 h 434"/>
              <a:gd name="T10" fmla="*/ 136 w 144"/>
              <a:gd name="T11" fmla="*/ 200 h 434"/>
              <a:gd name="T12" fmla="*/ 120 w 144"/>
              <a:gd name="T13" fmla="*/ 248 h 434"/>
              <a:gd name="T14" fmla="*/ 112 w 144"/>
              <a:gd name="T15" fmla="*/ 408 h 434"/>
              <a:gd name="T16" fmla="*/ 88 w 144"/>
              <a:gd name="T17" fmla="*/ 432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434">
                <a:moveTo>
                  <a:pt x="88" y="432"/>
                </a:moveTo>
                <a:cubicBezTo>
                  <a:pt x="47" y="418"/>
                  <a:pt x="14" y="369"/>
                  <a:pt x="0" y="328"/>
                </a:cubicBezTo>
                <a:cubicBezTo>
                  <a:pt x="8" y="260"/>
                  <a:pt x="19" y="184"/>
                  <a:pt x="80" y="144"/>
                </a:cubicBezTo>
                <a:cubicBezTo>
                  <a:pt x="88" y="120"/>
                  <a:pt x="96" y="96"/>
                  <a:pt x="104" y="72"/>
                </a:cubicBezTo>
                <a:cubicBezTo>
                  <a:pt x="113" y="46"/>
                  <a:pt x="135" y="26"/>
                  <a:pt x="144" y="0"/>
                </a:cubicBezTo>
                <a:cubicBezTo>
                  <a:pt x="141" y="67"/>
                  <a:pt x="142" y="134"/>
                  <a:pt x="136" y="200"/>
                </a:cubicBezTo>
                <a:cubicBezTo>
                  <a:pt x="134" y="217"/>
                  <a:pt x="120" y="248"/>
                  <a:pt x="120" y="248"/>
                </a:cubicBezTo>
                <a:cubicBezTo>
                  <a:pt x="117" y="301"/>
                  <a:pt x="119" y="355"/>
                  <a:pt x="112" y="408"/>
                </a:cubicBezTo>
                <a:cubicBezTo>
                  <a:pt x="109" y="434"/>
                  <a:pt x="102" y="432"/>
                  <a:pt x="88" y="432"/>
                </a:cubicBezTo>
                <a:close/>
              </a:path>
            </a:pathLst>
          </a:custGeom>
          <a:gradFill rotWithShape="1">
            <a:gsLst>
              <a:gs pos="0">
                <a:srgbClr val="336600"/>
              </a:gs>
              <a:gs pos="50000">
                <a:srgbClr val="006600"/>
              </a:gs>
              <a:gs pos="100000">
                <a:srgbClr val="336600"/>
              </a:gs>
            </a:gsLst>
            <a:lin ang="189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497689" name="Freeform 25"/>
          <p:cNvSpPr>
            <a:spLocks/>
          </p:cNvSpPr>
          <p:nvPr/>
        </p:nvSpPr>
        <p:spPr bwMode="auto">
          <a:xfrm>
            <a:off x="5029200" y="2819400"/>
            <a:ext cx="152400" cy="384175"/>
          </a:xfrm>
          <a:custGeom>
            <a:avLst/>
            <a:gdLst>
              <a:gd name="T0" fmla="*/ 88 w 144"/>
              <a:gd name="T1" fmla="*/ 432 h 434"/>
              <a:gd name="T2" fmla="*/ 0 w 144"/>
              <a:gd name="T3" fmla="*/ 328 h 434"/>
              <a:gd name="T4" fmla="*/ 80 w 144"/>
              <a:gd name="T5" fmla="*/ 144 h 434"/>
              <a:gd name="T6" fmla="*/ 104 w 144"/>
              <a:gd name="T7" fmla="*/ 72 h 434"/>
              <a:gd name="T8" fmla="*/ 144 w 144"/>
              <a:gd name="T9" fmla="*/ 0 h 434"/>
              <a:gd name="T10" fmla="*/ 136 w 144"/>
              <a:gd name="T11" fmla="*/ 200 h 434"/>
              <a:gd name="T12" fmla="*/ 120 w 144"/>
              <a:gd name="T13" fmla="*/ 248 h 434"/>
              <a:gd name="T14" fmla="*/ 112 w 144"/>
              <a:gd name="T15" fmla="*/ 408 h 434"/>
              <a:gd name="T16" fmla="*/ 88 w 144"/>
              <a:gd name="T17" fmla="*/ 432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434">
                <a:moveTo>
                  <a:pt x="88" y="432"/>
                </a:moveTo>
                <a:cubicBezTo>
                  <a:pt x="47" y="418"/>
                  <a:pt x="14" y="369"/>
                  <a:pt x="0" y="328"/>
                </a:cubicBezTo>
                <a:cubicBezTo>
                  <a:pt x="8" y="260"/>
                  <a:pt x="19" y="184"/>
                  <a:pt x="80" y="144"/>
                </a:cubicBezTo>
                <a:cubicBezTo>
                  <a:pt x="88" y="120"/>
                  <a:pt x="96" y="96"/>
                  <a:pt x="104" y="72"/>
                </a:cubicBezTo>
                <a:cubicBezTo>
                  <a:pt x="113" y="46"/>
                  <a:pt x="135" y="26"/>
                  <a:pt x="144" y="0"/>
                </a:cubicBezTo>
                <a:cubicBezTo>
                  <a:pt x="141" y="67"/>
                  <a:pt x="142" y="134"/>
                  <a:pt x="136" y="200"/>
                </a:cubicBezTo>
                <a:cubicBezTo>
                  <a:pt x="134" y="217"/>
                  <a:pt x="120" y="248"/>
                  <a:pt x="120" y="248"/>
                </a:cubicBezTo>
                <a:cubicBezTo>
                  <a:pt x="117" y="301"/>
                  <a:pt x="119" y="355"/>
                  <a:pt x="112" y="408"/>
                </a:cubicBezTo>
                <a:cubicBezTo>
                  <a:pt x="109" y="434"/>
                  <a:pt x="102" y="432"/>
                  <a:pt x="88" y="432"/>
                </a:cubicBezTo>
                <a:close/>
              </a:path>
            </a:pathLst>
          </a:custGeom>
          <a:gradFill rotWithShape="1">
            <a:gsLst>
              <a:gs pos="0">
                <a:srgbClr val="336600"/>
              </a:gs>
              <a:gs pos="50000">
                <a:srgbClr val="006600"/>
              </a:gs>
              <a:gs pos="100000">
                <a:srgbClr val="336600"/>
              </a:gs>
            </a:gsLst>
            <a:lin ang="189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497690" name="Freeform 26"/>
          <p:cNvSpPr>
            <a:spLocks/>
          </p:cNvSpPr>
          <p:nvPr/>
        </p:nvSpPr>
        <p:spPr bwMode="auto">
          <a:xfrm>
            <a:off x="4724400" y="2514600"/>
            <a:ext cx="152400" cy="384175"/>
          </a:xfrm>
          <a:custGeom>
            <a:avLst/>
            <a:gdLst>
              <a:gd name="T0" fmla="*/ 88 w 144"/>
              <a:gd name="T1" fmla="*/ 432 h 434"/>
              <a:gd name="T2" fmla="*/ 0 w 144"/>
              <a:gd name="T3" fmla="*/ 328 h 434"/>
              <a:gd name="T4" fmla="*/ 80 w 144"/>
              <a:gd name="T5" fmla="*/ 144 h 434"/>
              <a:gd name="T6" fmla="*/ 104 w 144"/>
              <a:gd name="T7" fmla="*/ 72 h 434"/>
              <a:gd name="T8" fmla="*/ 144 w 144"/>
              <a:gd name="T9" fmla="*/ 0 h 434"/>
              <a:gd name="T10" fmla="*/ 136 w 144"/>
              <a:gd name="T11" fmla="*/ 200 h 434"/>
              <a:gd name="T12" fmla="*/ 120 w 144"/>
              <a:gd name="T13" fmla="*/ 248 h 434"/>
              <a:gd name="T14" fmla="*/ 112 w 144"/>
              <a:gd name="T15" fmla="*/ 408 h 434"/>
              <a:gd name="T16" fmla="*/ 88 w 144"/>
              <a:gd name="T17" fmla="*/ 432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434">
                <a:moveTo>
                  <a:pt x="88" y="432"/>
                </a:moveTo>
                <a:cubicBezTo>
                  <a:pt x="47" y="418"/>
                  <a:pt x="14" y="369"/>
                  <a:pt x="0" y="328"/>
                </a:cubicBezTo>
                <a:cubicBezTo>
                  <a:pt x="8" y="260"/>
                  <a:pt x="19" y="184"/>
                  <a:pt x="80" y="144"/>
                </a:cubicBezTo>
                <a:cubicBezTo>
                  <a:pt x="88" y="120"/>
                  <a:pt x="96" y="96"/>
                  <a:pt x="104" y="72"/>
                </a:cubicBezTo>
                <a:cubicBezTo>
                  <a:pt x="113" y="46"/>
                  <a:pt x="135" y="26"/>
                  <a:pt x="144" y="0"/>
                </a:cubicBezTo>
                <a:cubicBezTo>
                  <a:pt x="141" y="67"/>
                  <a:pt x="142" y="134"/>
                  <a:pt x="136" y="200"/>
                </a:cubicBezTo>
                <a:cubicBezTo>
                  <a:pt x="134" y="217"/>
                  <a:pt x="120" y="248"/>
                  <a:pt x="120" y="248"/>
                </a:cubicBezTo>
                <a:cubicBezTo>
                  <a:pt x="117" y="301"/>
                  <a:pt x="119" y="355"/>
                  <a:pt x="112" y="408"/>
                </a:cubicBezTo>
                <a:cubicBezTo>
                  <a:pt x="109" y="434"/>
                  <a:pt x="102" y="432"/>
                  <a:pt x="88" y="432"/>
                </a:cubicBezTo>
                <a:close/>
              </a:path>
            </a:pathLst>
          </a:custGeom>
          <a:gradFill rotWithShape="1">
            <a:gsLst>
              <a:gs pos="0">
                <a:srgbClr val="336600"/>
              </a:gs>
              <a:gs pos="50000">
                <a:srgbClr val="006600"/>
              </a:gs>
              <a:gs pos="100000">
                <a:srgbClr val="336600"/>
              </a:gs>
            </a:gsLst>
            <a:lin ang="189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497691" name="Freeform 27"/>
          <p:cNvSpPr>
            <a:spLocks/>
          </p:cNvSpPr>
          <p:nvPr/>
        </p:nvSpPr>
        <p:spPr bwMode="auto">
          <a:xfrm>
            <a:off x="5334000" y="2590800"/>
            <a:ext cx="152400" cy="384175"/>
          </a:xfrm>
          <a:custGeom>
            <a:avLst/>
            <a:gdLst>
              <a:gd name="T0" fmla="*/ 88 w 144"/>
              <a:gd name="T1" fmla="*/ 432 h 434"/>
              <a:gd name="T2" fmla="*/ 0 w 144"/>
              <a:gd name="T3" fmla="*/ 328 h 434"/>
              <a:gd name="T4" fmla="*/ 80 w 144"/>
              <a:gd name="T5" fmla="*/ 144 h 434"/>
              <a:gd name="T6" fmla="*/ 104 w 144"/>
              <a:gd name="T7" fmla="*/ 72 h 434"/>
              <a:gd name="T8" fmla="*/ 144 w 144"/>
              <a:gd name="T9" fmla="*/ 0 h 434"/>
              <a:gd name="T10" fmla="*/ 136 w 144"/>
              <a:gd name="T11" fmla="*/ 200 h 434"/>
              <a:gd name="T12" fmla="*/ 120 w 144"/>
              <a:gd name="T13" fmla="*/ 248 h 434"/>
              <a:gd name="T14" fmla="*/ 112 w 144"/>
              <a:gd name="T15" fmla="*/ 408 h 434"/>
              <a:gd name="T16" fmla="*/ 88 w 144"/>
              <a:gd name="T17" fmla="*/ 432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434">
                <a:moveTo>
                  <a:pt x="88" y="432"/>
                </a:moveTo>
                <a:cubicBezTo>
                  <a:pt x="47" y="418"/>
                  <a:pt x="14" y="369"/>
                  <a:pt x="0" y="328"/>
                </a:cubicBezTo>
                <a:cubicBezTo>
                  <a:pt x="8" y="260"/>
                  <a:pt x="19" y="184"/>
                  <a:pt x="80" y="144"/>
                </a:cubicBezTo>
                <a:cubicBezTo>
                  <a:pt x="88" y="120"/>
                  <a:pt x="96" y="96"/>
                  <a:pt x="104" y="72"/>
                </a:cubicBezTo>
                <a:cubicBezTo>
                  <a:pt x="113" y="46"/>
                  <a:pt x="135" y="26"/>
                  <a:pt x="144" y="0"/>
                </a:cubicBezTo>
                <a:cubicBezTo>
                  <a:pt x="141" y="67"/>
                  <a:pt x="142" y="134"/>
                  <a:pt x="136" y="200"/>
                </a:cubicBezTo>
                <a:cubicBezTo>
                  <a:pt x="134" y="217"/>
                  <a:pt x="120" y="248"/>
                  <a:pt x="120" y="248"/>
                </a:cubicBezTo>
                <a:cubicBezTo>
                  <a:pt x="117" y="301"/>
                  <a:pt x="119" y="355"/>
                  <a:pt x="112" y="408"/>
                </a:cubicBezTo>
                <a:cubicBezTo>
                  <a:pt x="109" y="434"/>
                  <a:pt x="102" y="432"/>
                  <a:pt x="88" y="432"/>
                </a:cubicBezTo>
                <a:close/>
              </a:path>
            </a:pathLst>
          </a:custGeom>
          <a:gradFill rotWithShape="1">
            <a:gsLst>
              <a:gs pos="0">
                <a:srgbClr val="336600"/>
              </a:gs>
              <a:gs pos="50000">
                <a:srgbClr val="006600"/>
              </a:gs>
              <a:gs pos="100000">
                <a:srgbClr val="336600"/>
              </a:gs>
            </a:gsLst>
            <a:lin ang="189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497692" name="Freeform 28"/>
          <p:cNvSpPr>
            <a:spLocks/>
          </p:cNvSpPr>
          <p:nvPr/>
        </p:nvSpPr>
        <p:spPr bwMode="auto">
          <a:xfrm>
            <a:off x="4343400" y="2438400"/>
            <a:ext cx="152400" cy="384175"/>
          </a:xfrm>
          <a:custGeom>
            <a:avLst/>
            <a:gdLst>
              <a:gd name="T0" fmla="*/ 88 w 144"/>
              <a:gd name="T1" fmla="*/ 432 h 434"/>
              <a:gd name="T2" fmla="*/ 0 w 144"/>
              <a:gd name="T3" fmla="*/ 328 h 434"/>
              <a:gd name="T4" fmla="*/ 80 w 144"/>
              <a:gd name="T5" fmla="*/ 144 h 434"/>
              <a:gd name="T6" fmla="*/ 104 w 144"/>
              <a:gd name="T7" fmla="*/ 72 h 434"/>
              <a:gd name="T8" fmla="*/ 144 w 144"/>
              <a:gd name="T9" fmla="*/ 0 h 434"/>
              <a:gd name="T10" fmla="*/ 136 w 144"/>
              <a:gd name="T11" fmla="*/ 200 h 434"/>
              <a:gd name="T12" fmla="*/ 120 w 144"/>
              <a:gd name="T13" fmla="*/ 248 h 434"/>
              <a:gd name="T14" fmla="*/ 112 w 144"/>
              <a:gd name="T15" fmla="*/ 408 h 434"/>
              <a:gd name="T16" fmla="*/ 88 w 144"/>
              <a:gd name="T17" fmla="*/ 432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434">
                <a:moveTo>
                  <a:pt x="88" y="432"/>
                </a:moveTo>
                <a:cubicBezTo>
                  <a:pt x="47" y="418"/>
                  <a:pt x="14" y="369"/>
                  <a:pt x="0" y="328"/>
                </a:cubicBezTo>
                <a:cubicBezTo>
                  <a:pt x="8" y="260"/>
                  <a:pt x="19" y="184"/>
                  <a:pt x="80" y="144"/>
                </a:cubicBezTo>
                <a:cubicBezTo>
                  <a:pt x="88" y="120"/>
                  <a:pt x="96" y="96"/>
                  <a:pt x="104" y="72"/>
                </a:cubicBezTo>
                <a:cubicBezTo>
                  <a:pt x="113" y="46"/>
                  <a:pt x="135" y="26"/>
                  <a:pt x="144" y="0"/>
                </a:cubicBezTo>
                <a:cubicBezTo>
                  <a:pt x="141" y="67"/>
                  <a:pt x="142" y="134"/>
                  <a:pt x="136" y="200"/>
                </a:cubicBezTo>
                <a:cubicBezTo>
                  <a:pt x="134" y="217"/>
                  <a:pt x="120" y="248"/>
                  <a:pt x="120" y="248"/>
                </a:cubicBezTo>
                <a:cubicBezTo>
                  <a:pt x="117" y="301"/>
                  <a:pt x="119" y="355"/>
                  <a:pt x="112" y="408"/>
                </a:cubicBezTo>
                <a:cubicBezTo>
                  <a:pt x="109" y="434"/>
                  <a:pt x="102" y="432"/>
                  <a:pt x="88" y="432"/>
                </a:cubicBezTo>
                <a:close/>
              </a:path>
            </a:pathLst>
          </a:custGeom>
          <a:gradFill rotWithShape="1">
            <a:gsLst>
              <a:gs pos="0">
                <a:srgbClr val="336600"/>
              </a:gs>
              <a:gs pos="50000">
                <a:srgbClr val="006600"/>
              </a:gs>
              <a:gs pos="100000">
                <a:srgbClr val="336600"/>
              </a:gs>
            </a:gsLst>
            <a:lin ang="189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497693" name="Freeform 29"/>
          <p:cNvSpPr>
            <a:spLocks/>
          </p:cNvSpPr>
          <p:nvPr/>
        </p:nvSpPr>
        <p:spPr bwMode="auto">
          <a:xfrm>
            <a:off x="3962400" y="2590800"/>
            <a:ext cx="152400" cy="384175"/>
          </a:xfrm>
          <a:custGeom>
            <a:avLst/>
            <a:gdLst>
              <a:gd name="T0" fmla="*/ 88 w 144"/>
              <a:gd name="T1" fmla="*/ 432 h 434"/>
              <a:gd name="T2" fmla="*/ 0 w 144"/>
              <a:gd name="T3" fmla="*/ 328 h 434"/>
              <a:gd name="T4" fmla="*/ 80 w 144"/>
              <a:gd name="T5" fmla="*/ 144 h 434"/>
              <a:gd name="T6" fmla="*/ 104 w 144"/>
              <a:gd name="T7" fmla="*/ 72 h 434"/>
              <a:gd name="T8" fmla="*/ 144 w 144"/>
              <a:gd name="T9" fmla="*/ 0 h 434"/>
              <a:gd name="T10" fmla="*/ 136 w 144"/>
              <a:gd name="T11" fmla="*/ 200 h 434"/>
              <a:gd name="T12" fmla="*/ 120 w 144"/>
              <a:gd name="T13" fmla="*/ 248 h 434"/>
              <a:gd name="T14" fmla="*/ 112 w 144"/>
              <a:gd name="T15" fmla="*/ 408 h 434"/>
              <a:gd name="T16" fmla="*/ 88 w 144"/>
              <a:gd name="T17" fmla="*/ 432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434">
                <a:moveTo>
                  <a:pt x="88" y="432"/>
                </a:moveTo>
                <a:cubicBezTo>
                  <a:pt x="47" y="418"/>
                  <a:pt x="14" y="369"/>
                  <a:pt x="0" y="328"/>
                </a:cubicBezTo>
                <a:cubicBezTo>
                  <a:pt x="8" y="260"/>
                  <a:pt x="19" y="184"/>
                  <a:pt x="80" y="144"/>
                </a:cubicBezTo>
                <a:cubicBezTo>
                  <a:pt x="88" y="120"/>
                  <a:pt x="96" y="96"/>
                  <a:pt x="104" y="72"/>
                </a:cubicBezTo>
                <a:cubicBezTo>
                  <a:pt x="113" y="46"/>
                  <a:pt x="135" y="26"/>
                  <a:pt x="144" y="0"/>
                </a:cubicBezTo>
                <a:cubicBezTo>
                  <a:pt x="141" y="67"/>
                  <a:pt x="142" y="134"/>
                  <a:pt x="136" y="200"/>
                </a:cubicBezTo>
                <a:cubicBezTo>
                  <a:pt x="134" y="217"/>
                  <a:pt x="120" y="248"/>
                  <a:pt x="120" y="248"/>
                </a:cubicBezTo>
                <a:cubicBezTo>
                  <a:pt x="117" y="301"/>
                  <a:pt x="119" y="355"/>
                  <a:pt x="112" y="408"/>
                </a:cubicBezTo>
                <a:cubicBezTo>
                  <a:pt x="109" y="434"/>
                  <a:pt x="102" y="432"/>
                  <a:pt x="88" y="432"/>
                </a:cubicBezTo>
                <a:close/>
              </a:path>
            </a:pathLst>
          </a:custGeom>
          <a:gradFill rotWithShape="1">
            <a:gsLst>
              <a:gs pos="0">
                <a:srgbClr val="336600"/>
              </a:gs>
              <a:gs pos="50000">
                <a:srgbClr val="006600"/>
              </a:gs>
              <a:gs pos="100000">
                <a:srgbClr val="336600"/>
              </a:gs>
            </a:gsLst>
            <a:lin ang="189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497694" name="Freeform 30"/>
          <p:cNvSpPr>
            <a:spLocks/>
          </p:cNvSpPr>
          <p:nvPr/>
        </p:nvSpPr>
        <p:spPr bwMode="auto">
          <a:xfrm>
            <a:off x="3429000" y="2667000"/>
            <a:ext cx="152400" cy="384175"/>
          </a:xfrm>
          <a:custGeom>
            <a:avLst/>
            <a:gdLst>
              <a:gd name="T0" fmla="*/ 88 w 144"/>
              <a:gd name="T1" fmla="*/ 432 h 434"/>
              <a:gd name="T2" fmla="*/ 0 w 144"/>
              <a:gd name="T3" fmla="*/ 328 h 434"/>
              <a:gd name="T4" fmla="*/ 80 w 144"/>
              <a:gd name="T5" fmla="*/ 144 h 434"/>
              <a:gd name="T6" fmla="*/ 104 w 144"/>
              <a:gd name="T7" fmla="*/ 72 h 434"/>
              <a:gd name="T8" fmla="*/ 144 w 144"/>
              <a:gd name="T9" fmla="*/ 0 h 434"/>
              <a:gd name="T10" fmla="*/ 136 w 144"/>
              <a:gd name="T11" fmla="*/ 200 h 434"/>
              <a:gd name="T12" fmla="*/ 120 w 144"/>
              <a:gd name="T13" fmla="*/ 248 h 434"/>
              <a:gd name="T14" fmla="*/ 112 w 144"/>
              <a:gd name="T15" fmla="*/ 408 h 434"/>
              <a:gd name="T16" fmla="*/ 88 w 144"/>
              <a:gd name="T17" fmla="*/ 432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434">
                <a:moveTo>
                  <a:pt x="88" y="432"/>
                </a:moveTo>
                <a:cubicBezTo>
                  <a:pt x="47" y="418"/>
                  <a:pt x="14" y="369"/>
                  <a:pt x="0" y="328"/>
                </a:cubicBezTo>
                <a:cubicBezTo>
                  <a:pt x="8" y="260"/>
                  <a:pt x="19" y="184"/>
                  <a:pt x="80" y="144"/>
                </a:cubicBezTo>
                <a:cubicBezTo>
                  <a:pt x="88" y="120"/>
                  <a:pt x="96" y="96"/>
                  <a:pt x="104" y="72"/>
                </a:cubicBezTo>
                <a:cubicBezTo>
                  <a:pt x="113" y="46"/>
                  <a:pt x="135" y="26"/>
                  <a:pt x="144" y="0"/>
                </a:cubicBezTo>
                <a:cubicBezTo>
                  <a:pt x="141" y="67"/>
                  <a:pt x="142" y="134"/>
                  <a:pt x="136" y="200"/>
                </a:cubicBezTo>
                <a:cubicBezTo>
                  <a:pt x="134" y="217"/>
                  <a:pt x="120" y="248"/>
                  <a:pt x="120" y="248"/>
                </a:cubicBezTo>
                <a:cubicBezTo>
                  <a:pt x="117" y="301"/>
                  <a:pt x="119" y="355"/>
                  <a:pt x="112" y="408"/>
                </a:cubicBezTo>
                <a:cubicBezTo>
                  <a:pt x="109" y="434"/>
                  <a:pt x="102" y="432"/>
                  <a:pt x="88" y="432"/>
                </a:cubicBezTo>
                <a:close/>
              </a:path>
            </a:pathLst>
          </a:custGeom>
          <a:gradFill rotWithShape="1">
            <a:gsLst>
              <a:gs pos="0">
                <a:srgbClr val="336600"/>
              </a:gs>
              <a:gs pos="50000">
                <a:srgbClr val="006600"/>
              </a:gs>
              <a:gs pos="100000">
                <a:srgbClr val="336600"/>
              </a:gs>
            </a:gsLst>
            <a:lin ang="189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497695" name="Freeform 31"/>
          <p:cNvSpPr>
            <a:spLocks/>
          </p:cNvSpPr>
          <p:nvPr/>
        </p:nvSpPr>
        <p:spPr bwMode="auto">
          <a:xfrm>
            <a:off x="5029200" y="2362200"/>
            <a:ext cx="152400" cy="384175"/>
          </a:xfrm>
          <a:custGeom>
            <a:avLst/>
            <a:gdLst>
              <a:gd name="T0" fmla="*/ 88 w 144"/>
              <a:gd name="T1" fmla="*/ 432 h 434"/>
              <a:gd name="T2" fmla="*/ 0 w 144"/>
              <a:gd name="T3" fmla="*/ 328 h 434"/>
              <a:gd name="T4" fmla="*/ 80 w 144"/>
              <a:gd name="T5" fmla="*/ 144 h 434"/>
              <a:gd name="T6" fmla="*/ 104 w 144"/>
              <a:gd name="T7" fmla="*/ 72 h 434"/>
              <a:gd name="T8" fmla="*/ 144 w 144"/>
              <a:gd name="T9" fmla="*/ 0 h 434"/>
              <a:gd name="T10" fmla="*/ 136 w 144"/>
              <a:gd name="T11" fmla="*/ 200 h 434"/>
              <a:gd name="T12" fmla="*/ 120 w 144"/>
              <a:gd name="T13" fmla="*/ 248 h 434"/>
              <a:gd name="T14" fmla="*/ 112 w 144"/>
              <a:gd name="T15" fmla="*/ 408 h 434"/>
              <a:gd name="T16" fmla="*/ 88 w 144"/>
              <a:gd name="T17" fmla="*/ 432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434">
                <a:moveTo>
                  <a:pt x="88" y="432"/>
                </a:moveTo>
                <a:cubicBezTo>
                  <a:pt x="47" y="418"/>
                  <a:pt x="14" y="369"/>
                  <a:pt x="0" y="328"/>
                </a:cubicBezTo>
                <a:cubicBezTo>
                  <a:pt x="8" y="260"/>
                  <a:pt x="19" y="184"/>
                  <a:pt x="80" y="144"/>
                </a:cubicBezTo>
                <a:cubicBezTo>
                  <a:pt x="88" y="120"/>
                  <a:pt x="96" y="96"/>
                  <a:pt x="104" y="72"/>
                </a:cubicBezTo>
                <a:cubicBezTo>
                  <a:pt x="113" y="46"/>
                  <a:pt x="135" y="26"/>
                  <a:pt x="144" y="0"/>
                </a:cubicBezTo>
                <a:cubicBezTo>
                  <a:pt x="141" y="67"/>
                  <a:pt x="142" y="134"/>
                  <a:pt x="136" y="200"/>
                </a:cubicBezTo>
                <a:cubicBezTo>
                  <a:pt x="134" y="217"/>
                  <a:pt x="120" y="248"/>
                  <a:pt x="120" y="248"/>
                </a:cubicBezTo>
                <a:cubicBezTo>
                  <a:pt x="117" y="301"/>
                  <a:pt x="119" y="355"/>
                  <a:pt x="112" y="408"/>
                </a:cubicBezTo>
                <a:cubicBezTo>
                  <a:pt x="109" y="434"/>
                  <a:pt x="102" y="432"/>
                  <a:pt x="88" y="432"/>
                </a:cubicBezTo>
                <a:close/>
              </a:path>
            </a:pathLst>
          </a:custGeom>
          <a:gradFill rotWithShape="1">
            <a:gsLst>
              <a:gs pos="0">
                <a:srgbClr val="336600"/>
              </a:gs>
              <a:gs pos="50000">
                <a:srgbClr val="006600"/>
              </a:gs>
              <a:gs pos="100000">
                <a:srgbClr val="336600"/>
              </a:gs>
            </a:gsLst>
            <a:lin ang="189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497696" name="Freeform 32"/>
          <p:cNvSpPr>
            <a:spLocks/>
          </p:cNvSpPr>
          <p:nvPr/>
        </p:nvSpPr>
        <p:spPr bwMode="auto">
          <a:xfrm>
            <a:off x="5638800" y="2438400"/>
            <a:ext cx="152400" cy="384175"/>
          </a:xfrm>
          <a:custGeom>
            <a:avLst/>
            <a:gdLst>
              <a:gd name="T0" fmla="*/ 88 w 144"/>
              <a:gd name="T1" fmla="*/ 432 h 434"/>
              <a:gd name="T2" fmla="*/ 0 w 144"/>
              <a:gd name="T3" fmla="*/ 328 h 434"/>
              <a:gd name="T4" fmla="*/ 80 w 144"/>
              <a:gd name="T5" fmla="*/ 144 h 434"/>
              <a:gd name="T6" fmla="*/ 104 w 144"/>
              <a:gd name="T7" fmla="*/ 72 h 434"/>
              <a:gd name="T8" fmla="*/ 144 w 144"/>
              <a:gd name="T9" fmla="*/ 0 h 434"/>
              <a:gd name="T10" fmla="*/ 136 w 144"/>
              <a:gd name="T11" fmla="*/ 200 h 434"/>
              <a:gd name="T12" fmla="*/ 120 w 144"/>
              <a:gd name="T13" fmla="*/ 248 h 434"/>
              <a:gd name="T14" fmla="*/ 112 w 144"/>
              <a:gd name="T15" fmla="*/ 408 h 434"/>
              <a:gd name="T16" fmla="*/ 88 w 144"/>
              <a:gd name="T17" fmla="*/ 432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 h="434">
                <a:moveTo>
                  <a:pt x="88" y="432"/>
                </a:moveTo>
                <a:cubicBezTo>
                  <a:pt x="47" y="418"/>
                  <a:pt x="14" y="369"/>
                  <a:pt x="0" y="328"/>
                </a:cubicBezTo>
                <a:cubicBezTo>
                  <a:pt x="8" y="260"/>
                  <a:pt x="19" y="184"/>
                  <a:pt x="80" y="144"/>
                </a:cubicBezTo>
                <a:cubicBezTo>
                  <a:pt x="88" y="120"/>
                  <a:pt x="96" y="96"/>
                  <a:pt x="104" y="72"/>
                </a:cubicBezTo>
                <a:cubicBezTo>
                  <a:pt x="113" y="46"/>
                  <a:pt x="135" y="26"/>
                  <a:pt x="144" y="0"/>
                </a:cubicBezTo>
                <a:cubicBezTo>
                  <a:pt x="141" y="67"/>
                  <a:pt x="142" y="134"/>
                  <a:pt x="136" y="200"/>
                </a:cubicBezTo>
                <a:cubicBezTo>
                  <a:pt x="134" y="217"/>
                  <a:pt x="120" y="248"/>
                  <a:pt x="120" y="248"/>
                </a:cubicBezTo>
                <a:cubicBezTo>
                  <a:pt x="117" y="301"/>
                  <a:pt x="119" y="355"/>
                  <a:pt x="112" y="408"/>
                </a:cubicBezTo>
                <a:cubicBezTo>
                  <a:pt x="109" y="434"/>
                  <a:pt x="102" y="432"/>
                  <a:pt x="88" y="432"/>
                </a:cubicBezTo>
                <a:close/>
              </a:path>
            </a:pathLst>
          </a:custGeom>
          <a:gradFill rotWithShape="1">
            <a:gsLst>
              <a:gs pos="0">
                <a:srgbClr val="336600"/>
              </a:gs>
              <a:gs pos="50000">
                <a:srgbClr val="006600"/>
              </a:gs>
              <a:gs pos="100000">
                <a:srgbClr val="336600"/>
              </a:gs>
            </a:gsLst>
            <a:lin ang="189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497699" name="Line 35"/>
          <p:cNvSpPr>
            <a:spLocks noChangeShapeType="1"/>
          </p:cNvSpPr>
          <p:nvPr/>
        </p:nvSpPr>
        <p:spPr bwMode="auto">
          <a:xfrm flipV="1">
            <a:off x="3124200" y="2667000"/>
            <a:ext cx="0" cy="381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497700" name="Line 36"/>
          <p:cNvSpPr>
            <a:spLocks noChangeShapeType="1"/>
          </p:cNvSpPr>
          <p:nvPr/>
        </p:nvSpPr>
        <p:spPr bwMode="auto">
          <a:xfrm flipV="1">
            <a:off x="4572000" y="3048000"/>
            <a:ext cx="0" cy="381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497701" name="Line 37"/>
          <p:cNvSpPr>
            <a:spLocks noChangeShapeType="1"/>
          </p:cNvSpPr>
          <p:nvPr/>
        </p:nvSpPr>
        <p:spPr bwMode="auto">
          <a:xfrm>
            <a:off x="3124200" y="2667000"/>
            <a:ext cx="1447800" cy="381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497702" name="Line 38"/>
          <p:cNvSpPr>
            <a:spLocks noChangeShapeType="1"/>
          </p:cNvSpPr>
          <p:nvPr/>
        </p:nvSpPr>
        <p:spPr bwMode="auto">
          <a:xfrm flipV="1">
            <a:off x="3124200" y="2209800"/>
            <a:ext cx="1752600" cy="457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497703" name="Line 39"/>
          <p:cNvSpPr>
            <a:spLocks noChangeShapeType="1"/>
          </p:cNvSpPr>
          <p:nvPr/>
        </p:nvSpPr>
        <p:spPr bwMode="auto">
          <a:xfrm flipV="1">
            <a:off x="4876800" y="2209800"/>
            <a:ext cx="0" cy="304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497704" name="Line 40"/>
          <p:cNvSpPr>
            <a:spLocks noChangeShapeType="1"/>
          </p:cNvSpPr>
          <p:nvPr/>
        </p:nvSpPr>
        <p:spPr bwMode="auto">
          <a:xfrm flipV="1">
            <a:off x="6248400" y="2438400"/>
            <a:ext cx="0" cy="381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497705" name="Line 41"/>
          <p:cNvSpPr>
            <a:spLocks noChangeShapeType="1"/>
          </p:cNvSpPr>
          <p:nvPr/>
        </p:nvSpPr>
        <p:spPr bwMode="auto">
          <a:xfrm flipV="1">
            <a:off x="4572000" y="2438400"/>
            <a:ext cx="167640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497707" name="Line 43"/>
          <p:cNvSpPr>
            <a:spLocks noChangeShapeType="1"/>
          </p:cNvSpPr>
          <p:nvPr/>
        </p:nvSpPr>
        <p:spPr bwMode="auto">
          <a:xfrm flipH="1" flipV="1">
            <a:off x="4876800" y="2209800"/>
            <a:ext cx="1371600" cy="228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497709" name="AutoShape 45"/>
          <p:cNvSpPr>
            <a:spLocks/>
          </p:cNvSpPr>
          <p:nvPr/>
        </p:nvSpPr>
        <p:spPr bwMode="auto">
          <a:xfrm>
            <a:off x="2971800" y="2667000"/>
            <a:ext cx="152400" cy="381000"/>
          </a:xfrm>
          <a:prstGeom prst="leftBrace">
            <a:avLst>
              <a:gd name="adj1" fmla="val 20833"/>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38" name="TextBox 37"/>
          <p:cNvSpPr txBox="1"/>
          <p:nvPr/>
        </p:nvSpPr>
        <p:spPr>
          <a:xfrm>
            <a:off x="533400" y="408722"/>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Plant features that control transpiration</a:t>
            </a:r>
            <a:endParaRPr lang="en-NZ" sz="2000" b="1" dirty="0"/>
          </a:p>
        </p:txBody>
      </p:sp>
      <p:sp>
        <p:nvSpPr>
          <p:cNvPr id="37" name="TextBox 36"/>
          <p:cNvSpPr txBox="1"/>
          <p:nvPr/>
        </p:nvSpPr>
        <p:spPr>
          <a:xfrm>
            <a:off x="207752" y="292418"/>
            <a:ext cx="763848"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4c</a:t>
            </a:r>
          </a:p>
        </p:txBody>
      </p:sp>
      <p:sp>
        <p:nvSpPr>
          <p:cNvPr id="39" name="TextBox 38"/>
          <p:cNvSpPr txBox="1"/>
          <p:nvPr/>
        </p:nvSpPr>
        <p:spPr>
          <a:xfrm>
            <a:off x="3505200" y="6326729"/>
            <a:ext cx="969912" cy="276999"/>
          </a:xfrm>
          <a:prstGeom prst="rect">
            <a:avLst/>
          </a:prstGeom>
          <a:solidFill>
            <a:schemeClr val="accent4">
              <a:lumMod val="60000"/>
              <a:lumOff val="40000"/>
            </a:schemeClr>
          </a:solidFill>
          <a:ln>
            <a:solidFill>
              <a:schemeClr val="tx1"/>
            </a:solidFill>
          </a:ln>
        </p:spPr>
        <p:txBody>
          <a:bodyPr wrap="square" rtlCol="0">
            <a:spAutoFit/>
          </a:bodyPr>
          <a:lstStyle/>
          <a:p>
            <a:r>
              <a:rPr lang="en-NZ" sz="1200" dirty="0" smtClean="0">
                <a:latin typeface="+mn-lt"/>
              </a:rPr>
              <a:t>extension</a:t>
            </a:r>
          </a:p>
        </p:txBody>
      </p:sp>
      <p:sp>
        <p:nvSpPr>
          <p:cNvPr id="40" name="Footer Placeholder 4"/>
          <p:cNvSpPr>
            <a:spLocks noGrp="1"/>
          </p:cNvSpPr>
          <p:nvPr>
            <p:ph type="ftr" sz="quarter" idx="11"/>
          </p:nvPr>
        </p:nvSpPr>
        <p:spPr>
          <a:xfrm>
            <a:off x="193638" y="6250164"/>
            <a:ext cx="3786691" cy="365125"/>
          </a:xfrm>
        </p:spPr>
        <p:txBody>
          <a:bodyPr/>
          <a:lstStyle/>
          <a:p>
            <a:r>
              <a:rPr lang="en-NZ" dirty="0" smtClean="0"/>
              <a:t>GZ Science Resources 2014</a:t>
            </a:r>
            <a:endParaRPr lang="en-NZ" dirty="0"/>
          </a:p>
        </p:txBody>
      </p:sp>
    </p:spTree>
    <p:extLst>
      <p:ext uri="{BB962C8B-B14F-4D97-AF65-F5344CB8AC3E}">
        <p14:creationId xmlns:p14="http://schemas.microsoft.com/office/powerpoint/2010/main" val="36232212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1367" name="Picture 23" descr="waterlilly-and-lillypad"/>
          <p:cNvPicPr>
            <a:picLocks noChangeAspect="1" noChangeArrowheads="1"/>
          </p:cNvPicPr>
          <p:nvPr/>
        </p:nvPicPr>
        <p:blipFill>
          <a:blip r:embed="rId2">
            <a:clrChange>
              <a:clrFrom>
                <a:srgbClr val="FEFFFC"/>
              </a:clrFrom>
              <a:clrTo>
                <a:srgbClr val="FEFFFC">
                  <a:alpha val="0"/>
                </a:srgbClr>
              </a:clrTo>
            </a:clrChange>
            <a:extLst>
              <a:ext uri="{28A0092B-C50C-407E-A947-70E740481C1C}">
                <a14:useLocalDpi xmlns:a14="http://schemas.microsoft.com/office/drawing/2010/main" val="0"/>
              </a:ext>
            </a:extLst>
          </a:blip>
          <a:srcRect/>
          <a:stretch>
            <a:fillRect/>
          </a:stretch>
        </p:blipFill>
        <p:spPr bwMode="auto">
          <a:xfrm>
            <a:off x="2168525" y="1255713"/>
            <a:ext cx="4233863" cy="3216275"/>
          </a:xfrm>
          <a:prstGeom prst="rect">
            <a:avLst/>
          </a:prstGeom>
          <a:noFill/>
          <a:extLst>
            <a:ext uri="{909E8E84-426E-40DD-AFC4-6F175D3DCCD1}">
              <a14:hiddenFill xmlns:a14="http://schemas.microsoft.com/office/drawing/2010/main">
                <a:solidFill>
                  <a:srgbClr val="FFFFFF"/>
                </a:solidFill>
              </a14:hiddenFill>
            </a:ext>
          </a:extLst>
        </p:spPr>
      </p:pic>
      <p:sp>
        <p:nvSpPr>
          <p:cNvPr id="441368" name="Rectangle 24"/>
          <p:cNvSpPr>
            <a:spLocks noChangeArrowheads="1"/>
          </p:cNvSpPr>
          <p:nvPr/>
        </p:nvSpPr>
        <p:spPr bwMode="auto">
          <a:xfrm>
            <a:off x="623888" y="1082675"/>
            <a:ext cx="1525587" cy="382588"/>
          </a:xfrm>
          <a:prstGeom prst="rect">
            <a:avLst/>
          </a:prstGeom>
          <a:solidFill>
            <a:schemeClr val="bg1"/>
          </a:solidFill>
          <a:ln w="9525">
            <a:solidFill>
              <a:schemeClr val="tx1"/>
            </a:solidFill>
            <a:miter lim="800000"/>
            <a:headEnd/>
            <a:tailEnd/>
          </a:ln>
          <a:effectLst/>
        </p:spPr>
        <p:txBody>
          <a:bodyPr wrap="none" lIns="87257" tIns="43628" rIns="87257" bIns="43628" anchor="ctr"/>
          <a:lstStyle>
            <a:lvl1pPr defTabSz="873125">
              <a:defRPr>
                <a:solidFill>
                  <a:schemeClr val="tx1"/>
                </a:solidFill>
                <a:latin typeface="Arial" panose="020B0604020202020204" pitchFamily="34" charset="0"/>
                <a:cs typeface="Arial" panose="020B0604020202020204" pitchFamily="34" charset="0"/>
              </a:defRPr>
            </a:lvl1pPr>
            <a:lvl2pPr marL="436563" defTabSz="873125">
              <a:defRPr>
                <a:solidFill>
                  <a:schemeClr val="tx1"/>
                </a:solidFill>
                <a:latin typeface="Arial" panose="020B0604020202020204" pitchFamily="34" charset="0"/>
                <a:cs typeface="Arial" panose="020B0604020202020204" pitchFamily="34" charset="0"/>
              </a:defRPr>
            </a:lvl2pPr>
            <a:lvl3pPr marL="873125" defTabSz="873125">
              <a:defRPr>
                <a:solidFill>
                  <a:schemeClr val="tx1"/>
                </a:solidFill>
                <a:latin typeface="Arial" panose="020B0604020202020204" pitchFamily="34" charset="0"/>
                <a:cs typeface="Arial" panose="020B0604020202020204" pitchFamily="34" charset="0"/>
              </a:defRPr>
            </a:lvl3pPr>
            <a:lvl4pPr marL="1308100" defTabSz="873125">
              <a:defRPr>
                <a:solidFill>
                  <a:schemeClr val="tx1"/>
                </a:solidFill>
                <a:latin typeface="Arial" panose="020B0604020202020204" pitchFamily="34" charset="0"/>
                <a:cs typeface="Arial" panose="020B0604020202020204" pitchFamily="34" charset="0"/>
              </a:defRPr>
            </a:lvl4pPr>
            <a:lvl5pPr marL="1743075" defTabSz="873125">
              <a:defRPr>
                <a:solidFill>
                  <a:schemeClr val="tx1"/>
                </a:solidFill>
                <a:latin typeface="Arial" panose="020B0604020202020204" pitchFamily="34" charset="0"/>
                <a:cs typeface="Arial" panose="020B0604020202020204" pitchFamily="34" charset="0"/>
              </a:defRPr>
            </a:lvl5pPr>
            <a:lvl6pPr marL="2200275" defTabSz="873125"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657475" defTabSz="873125"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114675" defTabSz="873125"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571875" defTabSz="873125"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NZ" sz="2200" dirty="0">
                <a:latin typeface="Calibri" panose="020F0502020204030204" pitchFamily="34" charset="0"/>
                <a:cs typeface="Calibri" panose="020F0502020204030204" pitchFamily="34" charset="0"/>
              </a:rPr>
              <a:t>boundary</a:t>
            </a:r>
            <a:endParaRPr lang="en-GB" sz="2200" dirty="0">
              <a:latin typeface="Calibri" panose="020F0502020204030204" pitchFamily="34" charset="0"/>
              <a:cs typeface="Calibri" panose="020F0502020204030204" pitchFamily="34" charset="0"/>
            </a:endParaRPr>
          </a:p>
        </p:txBody>
      </p:sp>
      <p:sp>
        <p:nvSpPr>
          <p:cNvPr id="441369" name="Rectangle 25"/>
          <p:cNvSpPr>
            <a:spLocks noChangeArrowheads="1"/>
          </p:cNvSpPr>
          <p:nvPr/>
        </p:nvSpPr>
        <p:spPr bwMode="auto">
          <a:xfrm>
            <a:off x="3541713" y="4687888"/>
            <a:ext cx="1143000" cy="381000"/>
          </a:xfrm>
          <a:prstGeom prst="rect">
            <a:avLst/>
          </a:prstGeom>
          <a:solidFill>
            <a:schemeClr val="bg1"/>
          </a:solidFill>
          <a:ln w="9525">
            <a:solidFill>
              <a:schemeClr val="tx1"/>
            </a:solidFill>
            <a:miter lim="800000"/>
            <a:headEnd/>
            <a:tailEnd/>
          </a:ln>
          <a:effectLst/>
        </p:spPr>
        <p:txBody>
          <a:bodyPr wrap="none" lIns="87257" tIns="43628" rIns="87257" bIns="43628" anchor="ctr"/>
          <a:lstStyle>
            <a:lvl1pPr defTabSz="873125">
              <a:defRPr>
                <a:solidFill>
                  <a:schemeClr val="tx1"/>
                </a:solidFill>
                <a:latin typeface="Arial" panose="020B0604020202020204" pitchFamily="34" charset="0"/>
                <a:cs typeface="Arial" panose="020B0604020202020204" pitchFamily="34" charset="0"/>
              </a:defRPr>
            </a:lvl1pPr>
            <a:lvl2pPr marL="436563" defTabSz="873125">
              <a:defRPr>
                <a:solidFill>
                  <a:schemeClr val="tx1"/>
                </a:solidFill>
                <a:latin typeface="Arial" panose="020B0604020202020204" pitchFamily="34" charset="0"/>
                <a:cs typeface="Arial" panose="020B0604020202020204" pitchFamily="34" charset="0"/>
              </a:defRPr>
            </a:lvl2pPr>
            <a:lvl3pPr marL="873125" defTabSz="873125">
              <a:defRPr>
                <a:solidFill>
                  <a:schemeClr val="tx1"/>
                </a:solidFill>
                <a:latin typeface="Arial" panose="020B0604020202020204" pitchFamily="34" charset="0"/>
                <a:cs typeface="Arial" panose="020B0604020202020204" pitchFamily="34" charset="0"/>
              </a:defRPr>
            </a:lvl3pPr>
            <a:lvl4pPr marL="1308100" defTabSz="873125">
              <a:defRPr>
                <a:solidFill>
                  <a:schemeClr val="tx1"/>
                </a:solidFill>
                <a:latin typeface="Arial" panose="020B0604020202020204" pitchFamily="34" charset="0"/>
                <a:cs typeface="Arial" panose="020B0604020202020204" pitchFamily="34" charset="0"/>
              </a:defRPr>
            </a:lvl4pPr>
            <a:lvl5pPr marL="1743075" defTabSz="873125">
              <a:defRPr>
                <a:solidFill>
                  <a:schemeClr val="tx1"/>
                </a:solidFill>
                <a:latin typeface="Arial" panose="020B0604020202020204" pitchFamily="34" charset="0"/>
                <a:cs typeface="Arial" panose="020B0604020202020204" pitchFamily="34" charset="0"/>
              </a:defRPr>
            </a:lvl5pPr>
            <a:lvl6pPr marL="2200275" defTabSz="873125"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657475" defTabSz="873125"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114675" defTabSz="873125"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571875" defTabSz="873125"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NZ" sz="2200" dirty="0">
                <a:latin typeface="Calibri" panose="020F0502020204030204" pitchFamily="34" charset="0"/>
                <a:cs typeface="Calibri" panose="020F0502020204030204" pitchFamily="34" charset="0"/>
              </a:rPr>
              <a:t>cuticle</a:t>
            </a:r>
            <a:endParaRPr lang="en-GB" sz="2200" dirty="0">
              <a:latin typeface="Calibri" panose="020F0502020204030204" pitchFamily="34" charset="0"/>
              <a:cs typeface="Calibri" panose="020F0502020204030204" pitchFamily="34" charset="0"/>
            </a:endParaRPr>
          </a:p>
        </p:txBody>
      </p:sp>
      <p:sp>
        <p:nvSpPr>
          <p:cNvPr id="441370" name="Rectangle 26"/>
          <p:cNvSpPr>
            <a:spLocks noChangeArrowheads="1"/>
          </p:cNvSpPr>
          <p:nvPr/>
        </p:nvSpPr>
        <p:spPr bwMode="auto">
          <a:xfrm>
            <a:off x="6918325" y="1082675"/>
            <a:ext cx="1143000" cy="382588"/>
          </a:xfrm>
          <a:prstGeom prst="rect">
            <a:avLst/>
          </a:prstGeom>
          <a:solidFill>
            <a:schemeClr val="bg1"/>
          </a:solidFill>
          <a:ln w="9525">
            <a:solidFill>
              <a:schemeClr val="tx1"/>
            </a:solidFill>
            <a:miter lim="800000"/>
            <a:headEnd/>
            <a:tailEnd/>
          </a:ln>
          <a:effectLst/>
        </p:spPr>
        <p:txBody>
          <a:bodyPr wrap="none" lIns="87257" tIns="43628" rIns="87257" bIns="43628" anchor="ctr"/>
          <a:lstStyle>
            <a:lvl1pPr defTabSz="873125">
              <a:defRPr>
                <a:solidFill>
                  <a:schemeClr val="tx1"/>
                </a:solidFill>
                <a:latin typeface="Arial" panose="020B0604020202020204" pitchFamily="34" charset="0"/>
                <a:cs typeface="Arial" panose="020B0604020202020204" pitchFamily="34" charset="0"/>
              </a:defRPr>
            </a:lvl1pPr>
            <a:lvl2pPr marL="436563" defTabSz="873125">
              <a:defRPr>
                <a:solidFill>
                  <a:schemeClr val="tx1"/>
                </a:solidFill>
                <a:latin typeface="Arial" panose="020B0604020202020204" pitchFamily="34" charset="0"/>
                <a:cs typeface="Arial" panose="020B0604020202020204" pitchFamily="34" charset="0"/>
              </a:defRPr>
            </a:lvl2pPr>
            <a:lvl3pPr marL="873125" defTabSz="873125">
              <a:defRPr>
                <a:solidFill>
                  <a:schemeClr val="tx1"/>
                </a:solidFill>
                <a:latin typeface="Arial" panose="020B0604020202020204" pitchFamily="34" charset="0"/>
                <a:cs typeface="Arial" panose="020B0604020202020204" pitchFamily="34" charset="0"/>
              </a:defRPr>
            </a:lvl3pPr>
            <a:lvl4pPr marL="1308100" defTabSz="873125">
              <a:defRPr>
                <a:solidFill>
                  <a:schemeClr val="tx1"/>
                </a:solidFill>
                <a:latin typeface="Arial" panose="020B0604020202020204" pitchFamily="34" charset="0"/>
                <a:cs typeface="Arial" panose="020B0604020202020204" pitchFamily="34" charset="0"/>
              </a:defRPr>
            </a:lvl4pPr>
            <a:lvl5pPr marL="1743075" defTabSz="873125">
              <a:defRPr>
                <a:solidFill>
                  <a:schemeClr val="tx1"/>
                </a:solidFill>
                <a:latin typeface="Arial" panose="020B0604020202020204" pitchFamily="34" charset="0"/>
                <a:cs typeface="Arial" panose="020B0604020202020204" pitchFamily="34" charset="0"/>
              </a:defRPr>
            </a:lvl5pPr>
            <a:lvl6pPr marL="2200275" defTabSz="873125"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657475" defTabSz="873125"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114675" defTabSz="873125"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571875" defTabSz="873125"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NZ" sz="2200" dirty="0">
                <a:latin typeface="Calibri" panose="020F0502020204030204" pitchFamily="34" charset="0"/>
                <a:cs typeface="Calibri" panose="020F0502020204030204" pitchFamily="34" charset="0"/>
              </a:rPr>
              <a:t>stomata</a:t>
            </a:r>
            <a:endParaRPr lang="en-GB" sz="2200" dirty="0">
              <a:latin typeface="Calibri" panose="020F0502020204030204" pitchFamily="34" charset="0"/>
              <a:cs typeface="Calibri" panose="020F0502020204030204" pitchFamily="34" charset="0"/>
            </a:endParaRPr>
          </a:p>
        </p:txBody>
      </p:sp>
      <p:sp>
        <p:nvSpPr>
          <p:cNvPr id="441372" name="Text Box 28"/>
          <p:cNvSpPr txBox="1">
            <a:spLocks noChangeArrowheads="1"/>
          </p:cNvSpPr>
          <p:nvPr/>
        </p:nvSpPr>
        <p:spPr bwMode="auto">
          <a:xfrm>
            <a:off x="6630988" y="1541463"/>
            <a:ext cx="2174875" cy="2977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644" tIns="34322" rIns="68644" bIns="34322">
            <a:spAutoFit/>
          </a:bodyPr>
          <a:lstStyle>
            <a:lvl1pPr defTabSz="873125">
              <a:defRPr>
                <a:solidFill>
                  <a:schemeClr val="tx1"/>
                </a:solidFill>
                <a:latin typeface="Arial" panose="020B0604020202020204" pitchFamily="34" charset="0"/>
                <a:cs typeface="Arial" panose="020B0604020202020204" pitchFamily="34" charset="0"/>
              </a:defRPr>
            </a:lvl1pPr>
            <a:lvl2pPr marL="342900" defTabSz="873125">
              <a:defRPr>
                <a:solidFill>
                  <a:schemeClr val="tx1"/>
                </a:solidFill>
                <a:latin typeface="Arial" panose="020B0604020202020204" pitchFamily="34" charset="0"/>
                <a:cs typeface="Arial" panose="020B0604020202020204" pitchFamily="34" charset="0"/>
              </a:defRPr>
            </a:lvl2pPr>
            <a:lvl3pPr marL="685800" defTabSz="873125">
              <a:defRPr>
                <a:solidFill>
                  <a:schemeClr val="tx1"/>
                </a:solidFill>
                <a:latin typeface="Arial" panose="020B0604020202020204" pitchFamily="34" charset="0"/>
                <a:cs typeface="Arial" panose="020B0604020202020204" pitchFamily="34" charset="0"/>
              </a:defRPr>
            </a:lvl3pPr>
            <a:lvl4pPr marL="1030288" defTabSz="873125">
              <a:defRPr>
                <a:solidFill>
                  <a:schemeClr val="tx1"/>
                </a:solidFill>
                <a:latin typeface="Arial" panose="020B0604020202020204" pitchFamily="34" charset="0"/>
                <a:cs typeface="Arial" panose="020B0604020202020204" pitchFamily="34" charset="0"/>
              </a:defRPr>
            </a:lvl4pPr>
            <a:lvl5pPr marL="1373188" defTabSz="873125">
              <a:defRPr>
                <a:solidFill>
                  <a:schemeClr val="tx1"/>
                </a:solidFill>
                <a:latin typeface="Arial" panose="020B0604020202020204" pitchFamily="34" charset="0"/>
                <a:cs typeface="Arial" panose="020B0604020202020204" pitchFamily="34" charset="0"/>
              </a:defRPr>
            </a:lvl5pPr>
            <a:lvl6pPr marL="1830388" defTabSz="873125"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287588" defTabSz="873125"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2744788" defTabSz="873125"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201988" defTabSz="873125"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NZ" dirty="0">
                <a:latin typeface="Calibri" panose="020F0502020204030204" pitchFamily="34" charset="0"/>
                <a:cs typeface="Calibri" panose="020F0502020204030204" pitchFamily="34" charset="0"/>
              </a:rPr>
              <a:t>&gt;many do not have stomata as they use energy to open and close </a:t>
            </a:r>
          </a:p>
          <a:p>
            <a:pPr>
              <a:spcBef>
                <a:spcPct val="50000"/>
              </a:spcBef>
            </a:pPr>
            <a:r>
              <a:rPr lang="en-NZ" dirty="0">
                <a:latin typeface="Calibri" panose="020F0502020204030204" pitchFamily="34" charset="0"/>
                <a:cs typeface="Calibri" panose="020F0502020204030204" pitchFamily="34" charset="0"/>
              </a:rPr>
              <a:t>&gt;if they have stomata they are on the upper part of the leaf in contact with the air (especially in floating plants)</a:t>
            </a:r>
            <a:endParaRPr lang="en-GB" dirty="0">
              <a:latin typeface="Calibri" panose="020F0502020204030204" pitchFamily="34" charset="0"/>
              <a:cs typeface="Calibri" panose="020F0502020204030204" pitchFamily="34" charset="0"/>
            </a:endParaRPr>
          </a:p>
        </p:txBody>
      </p:sp>
      <p:sp>
        <p:nvSpPr>
          <p:cNvPr id="441373" name="Text Box 29"/>
          <p:cNvSpPr txBox="1">
            <a:spLocks noChangeArrowheads="1"/>
          </p:cNvSpPr>
          <p:nvPr/>
        </p:nvSpPr>
        <p:spPr bwMode="auto">
          <a:xfrm>
            <a:off x="2570163" y="5259388"/>
            <a:ext cx="5491162" cy="1315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644" tIns="34322" rIns="68644" bIns="34322">
            <a:spAutoFit/>
          </a:bodyPr>
          <a:lstStyle>
            <a:lvl1pPr defTabSz="873125">
              <a:defRPr>
                <a:solidFill>
                  <a:schemeClr val="tx1"/>
                </a:solidFill>
                <a:latin typeface="Arial" panose="020B0604020202020204" pitchFamily="34" charset="0"/>
                <a:cs typeface="Arial" panose="020B0604020202020204" pitchFamily="34" charset="0"/>
              </a:defRPr>
            </a:lvl1pPr>
            <a:lvl2pPr marL="342900" defTabSz="873125">
              <a:defRPr>
                <a:solidFill>
                  <a:schemeClr val="tx1"/>
                </a:solidFill>
                <a:latin typeface="Arial" panose="020B0604020202020204" pitchFamily="34" charset="0"/>
                <a:cs typeface="Arial" panose="020B0604020202020204" pitchFamily="34" charset="0"/>
              </a:defRPr>
            </a:lvl2pPr>
            <a:lvl3pPr marL="685800" defTabSz="873125">
              <a:defRPr>
                <a:solidFill>
                  <a:schemeClr val="tx1"/>
                </a:solidFill>
                <a:latin typeface="Arial" panose="020B0604020202020204" pitchFamily="34" charset="0"/>
                <a:cs typeface="Arial" panose="020B0604020202020204" pitchFamily="34" charset="0"/>
              </a:defRPr>
            </a:lvl3pPr>
            <a:lvl4pPr marL="1030288" defTabSz="873125">
              <a:defRPr>
                <a:solidFill>
                  <a:schemeClr val="tx1"/>
                </a:solidFill>
                <a:latin typeface="Arial" panose="020B0604020202020204" pitchFamily="34" charset="0"/>
                <a:cs typeface="Arial" panose="020B0604020202020204" pitchFamily="34" charset="0"/>
              </a:defRPr>
            </a:lvl4pPr>
            <a:lvl5pPr marL="1373188" defTabSz="873125">
              <a:defRPr>
                <a:solidFill>
                  <a:schemeClr val="tx1"/>
                </a:solidFill>
                <a:latin typeface="Arial" panose="020B0604020202020204" pitchFamily="34" charset="0"/>
                <a:cs typeface="Arial" panose="020B0604020202020204" pitchFamily="34" charset="0"/>
              </a:defRPr>
            </a:lvl5pPr>
            <a:lvl6pPr marL="1830388" defTabSz="873125"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287588" defTabSz="873125"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2744788" defTabSz="873125"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201988" defTabSz="873125"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buFont typeface="Wingdings" panose="05000000000000000000" pitchFamily="2" charset="2"/>
              <a:buNone/>
            </a:pPr>
            <a:r>
              <a:rPr lang="en-NZ" dirty="0">
                <a:latin typeface="Calibri" panose="020F0502020204030204" pitchFamily="34" charset="0"/>
                <a:cs typeface="Calibri" panose="020F0502020204030204" pitchFamily="34" charset="0"/>
              </a:rPr>
              <a:t>&gt; Thin cuticle or none at all because water retention not necessary.</a:t>
            </a:r>
          </a:p>
          <a:p>
            <a:pPr>
              <a:spcBef>
                <a:spcPct val="50000"/>
              </a:spcBef>
              <a:buFont typeface="Wingdings" panose="05000000000000000000" pitchFamily="2" charset="2"/>
              <a:buNone/>
            </a:pPr>
            <a:r>
              <a:rPr lang="en-NZ" dirty="0">
                <a:latin typeface="Calibri" panose="020F0502020204030204" pitchFamily="34" charset="0"/>
                <a:cs typeface="Calibri" panose="020F0502020204030204" pitchFamily="34" charset="0"/>
              </a:rPr>
              <a:t>&gt; Some have thin cuticle to prevent algae growth and allow water to roll off</a:t>
            </a:r>
            <a:endParaRPr lang="en-GB" dirty="0">
              <a:latin typeface="Calibri" panose="020F0502020204030204" pitchFamily="34" charset="0"/>
              <a:cs typeface="Calibri" panose="020F0502020204030204" pitchFamily="34" charset="0"/>
            </a:endParaRPr>
          </a:p>
        </p:txBody>
      </p:sp>
      <p:sp>
        <p:nvSpPr>
          <p:cNvPr id="441374" name="Text Box 30"/>
          <p:cNvSpPr txBox="1">
            <a:spLocks noChangeArrowheads="1"/>
          </p:cNvSpPr>
          <p:nvPr/>
        </p:nvSpPr>
        <p:spPr bwMode="auto">
          <a:xfrm>
            <a:off x="338138" y="1598613"/>
            <a:ext cx="1944687" cy="4362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644" tIns="34322" rIns="68644" bIns="34322">
            <a:spAutoFit/>
          </a:bodyPr>
          <a:lstStyle>
            <a:lvl1pPr defTabSz="873125">
              <a:defRPr>
                <a:solidFill>
                  <a:schemeClr val="tx1"/>
                </a:solidFill>
                <a:latin typeface="Arial" panose="020B0604020202020204" pitchFamily="34" charset="0"/>
                <a:cs typeface="Arial" panose="020B0604020202020204" pitchFamily="34" charset="0"/>
              </a:defRPr>
            </a:lvl1pPr>
            <a:lvl2pPr marL="342900" defTabSz="873125">
              <a:defRPr>
                <a:solidFill>
                  <a:schemeClr val="tx1"/>
                </a:solidFill>
                <a:latin typeface="Arial" panose="020B0604020202020204" pitchFamily="34" charset="0"/>
                <a:cs typeface="Arial" panose="020B0604020202020204" pitchFamily="34" charset="0"/>
              </a:defRPr>
            </a:lvl2pPr>
            <a:lvl3pPr marL="685800" defTabSz="873125">
              <a:defRPr>
                <a:solidFill>
                  <a:schemeClr val="tx1"/>
                </a:solidFill>
                <a:latin typeface="Arial" panose="020B0604020202020204" pitchFamily="34" charset="0"/>
                <a:cs typeface="Arial" panose="020B0604020202020204" pitchFamily="34" charset="0"/>
              </a:defRPr>
            </a:lvl3pPr>
            <a:lvl4pPr marL="1030288" defTabSz="873125">
              <a:defRPr>
                <a:solidFill>
                  <a:schemeClr val="tx1"/>
                </a:solidFill>
                <a:latin typeface="Arial" panose="020B0604020202020204" pitchFamily="34" charset="0"/>
                <a:cs typeface="Arial" panose="020B0604020202020204" pitchFamily="34" charset="0"/>
              </a:defRPr>
            </a:lvl4pPr>
            <a:lvl5pPr marL="1373188" defTabSz="873125">
              <a:defRPr>
                <a:solidFill>
                  <a:schemeClr val="tx1"/>
                </a:solidFill>
                <a:latin typeface="Arial" panose="020B0604020202020204" pitchFamily="34" charset="0"/>
                <a:cs typeface="Arial" panose="020B0604020202020204" pitchFamily="34" charset="0"/>
              </a:defRPr>
            </a:lvl5pPr>
            <a:lvl6pPr marL="1830388" defTabSz="873125"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287588" defTabSz="873125"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2744788" defTabSz="873125"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201988" defTabSz="873125"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NZ" dirty="0" smtClean="0">
                <a:latin typeface="Calibri" panose="020F0502020204030204" pitchFamily="34" charset="0"/>
                <a:cs typeface="Calibri" panose="020F0502020204030204" pitchFamily="34" charset="0"/>
              </a:rPr>
              <a:t>&gt;Unimportant </a:t>
            </a:r>
            <a:r>
              <a:rPr lang="en-NZ" dirty="0">
                <a:latin typeface="Calibri" panose="020F0502020204030204" pitchFamily="34" charset="0"/>
                <a:cs typeface="Calibri" panose="020F0502020204030204" pitchFamily="34" charset="0"/>
              </a:rPr>
              <a:t>to increase boundary as mostly surrounded by water and reducing transpiration not an issue</a:t>
            </a:r>
          </a:p>
          <a:p>
            <a:pPr>
              <a:spcBef>
                <a:spcPct val="50000"/>
              </a:spcBef>
              <a:buFont typeface="Wingdings" panose="05000000000000000000" pitchFamily="2" charset="2"/>
              <a:buNone/>
            </a:pPr>
            <a:r>
              <a:rPr lang="en-NZ" dirty="0">
                <a:latin typeface="Calibri" panose="020F0502020204030204" pitchFamily="34" charset="0"/>
                <a:cs typeface="Calibri" panose="020F0502020204030204" pitchFamily="34" charset="0"/>
              </a:rPr>
              <a:t>&gt; Many have large leaves to maximise light collection because they do not have to reduce their surface area exposed for transpiration</a:t>
            </a:r>
            <a:endParaRPr lang="en-GB" dirty="0">
              <a:latin typeface="Calibri" panose="020F0502020204030204" pitchFamily="34" charset="0"/>
              <a:cs typeface="Calibri" panose="020F0502020204030204" pitchFamily="34" charset="0"/>
            </a:endParaRPr>
          </a:p>
        </p:txBody>
      </p:sp>
      <p:sp>
        <p:nvSpPr>
          <p:cNvPr id="14" name="TextBox 13"/>
          <p:cNvSpPr txBox="1"/>
          <p:nvPr/>
        </p:nvSpPr>
        <p:spPr>
          <a:xfrm>
            <a:off x="7860341" y="6364959"/>
            <a:ext cx="969912" cy="276999"/>
          </a:xfrm>
          <a:prstGeom prst="rect">
            <a:avLst/>
          </a:prstGeom>
          <a:solidFill>
            <a:schemeClr val="accent4">
              <a:lumMod val="60000"/>
              <a:lumOff val="40000"/>
            </a:schemeClr>
          </a:solidFill>
          <a:ln>
            <a:solidFill>
              <a:schemeClr val="tx1"/>
            </a:solidFill>
          </a:ln>
        </p:spPr>
        <p:txBody>
          <a:bodyPr wrap="square" rtlCol="0">
            <a:spAutoFit/>
          </a:bodyPr>
          <a:lstStyle/>
          <a:p>
            <a:r>
              <a:rPr lang="en-NZ" sz="1200" dirty="0" smtClean="0">
                <a:latin typeface="+mn-lt"/>
              </a:rPr>
              <a:t>extension</a:t>
            </a:r>
          </a:p>
        </p:txBody>
      </p:sp>
      <p:sp>
        <p:nvSpPr>
          <p:cNvPr id="15" name="TextBox 14"/>
          <p:cNvSpPr txBox="1"/>
          <p:nvPr/>
        </p:nvSpPr>
        <p:spPr>
          <a:xfrm>
            <a:off x="533400" y="408722"/>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Aquatic environment adaptations</a:t>
            </a:r>
            <a:endParaRPr lang="en-NZ" sz="2000" b="1" dirty="0"/>
          </a:p>
        </p:txBody>
      </p:sp>
      <p:sp>
        <p:nvSpPr>
          <p:cNvPr id="13" name="TextBox 12"/>
          <p:cNvSpPr txBox="1"/>
          <p:nvPr/>
        </p:nvSpPr>
        <p:spPr>
          <a:xfrm>
            <a:off x="207752" y="292418"/>
            <a:ext cx="763848"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4c</a:t>
            </a:r>
          </a:p>
        </p:txBody>
      </p:sp>
      <p:sp>
        <p:nvSpPr>
          <p:cNvPr id="16" name="Footer Placeholder 4"/>
          <p:cNvSpPr>
            <a:spLocks noGrp="1"/>
          </p:cNvSpPr>
          <p:nvPr>
            <p:ph type="ftr" sz="quarter" idx="11"/>
          </p:nvPr>
        </p:nvSpPr>
        <p:spPr>
          <a:xfrm>
            <a:off x="193638" y="6250164"/>
            <a:ext cx="3786691" cy="365125"/>
          </a:xfrm>
        </p:spPr>
        <p:txBody>
          <a:bodyPr/>
          <a:lstStyle/>
          <a:p>
            <a:r>
              <a:rPr lang="en-NZ" dirty="0" smtClean="0"/>
              <a:t>GZ Science Resources 2014</a:t>
            </a:r>
            <a:endParaRPr lang="en-NZ" dirty="0"/>
          </a:p>
        </p:txBody>
      </p:sp>
    </p:spTree>
    <p:extLst>
      <p:ext uri="{BB962C8B-B14F-4D97-AF65-F5344CB8AC3E}">
        <p14:creationId xmlns:p14="http://schemas.microsoft.com/office/powerpoint/2010/main" val="189281460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24" name="Rectangle 8"/>
          <p:cNvSpPr>
            <a:spLocks noChangeArrowheads="1"/>
          </p:cNvSpPr>
          <p:nvPr/>
        </p:nvSpPr>
        <p:spPr bwMode="auto">
          <a:xfrm>
            <a:off x="623888" y="1082675"/>
            <a:ext cx="1525587" cy="382588"/>
          </a:xfrm>
          <a:prstGeom prst="rect">
            <a:avLst/>
          </a:prstGeom>
          <a:solidFill>
            <a:schemeClr val="bg1"/>
          </a:solidFill>
          <a:ln w="9525">
            <a:solidFill>
              <a:schemeClr val="tx1"/>
            </a:solidFill>
            <a:miter lim="800000"/>
            <a:headEnd/>
            <a:tailEnd/>
          </a:ln>
          <a:effectLst/>
        </p:spPr>
        <p:txBody>
          <a:bodyPr wrap="none" lIns="87257" tIns="43628" rIns="87257" bIns="43628" anchor="ctr"/>
          <a:lstStyle>
            <a:lvl1pPr defTabSz="873125">
              <a:defRPr>
                <a:solidFill>
                  <a:schemeClr val="tx1"/>
                </a:solidFill>
                <a:latin typeface="Arial" panose="020B0604020202020204" pitchFamily="34" charset="0"/>
                <a:cs typeface="Arial" panose="020B0604020202020204" pitchFamily="34" charset="0"/>
              </a:defRPr>
            </a:lvl1pPr>
            <a:lvl2pPr marL="436563" defTabSz="873125">
              <a:defRPr>
                <a:solidFill>
                  <a:schemeClr val="tx1"/>
                </a:solidFill>
                <a:latin typeface="Arial" panose="020B0604020202020204" pitchFamily="34" charset="0"/>
                <a:cs typeface="Arial" panose="020B0604020202020204" pitchFamily="34" charset="0"/>
              </a:defRPr>
            </a:lvl2pPr>
            <a:lvl3pPr marL="873125" defTabSz="873125">
              <a:defRPr>
                <a:solidFill>
                  <a:schemeClr val="tx1"/>
                </a:solidFill>
                <a:latin typeface="Arial" panose="020B0604020202020204" pitchFamily="34" charset="0"/>
                <a:cs typeface="Arial" panose="020B0604020202020204" pitchFamily="34" charset="0"/>
              </a:defRPr>
            </a:lvl3pPr>
            <a:lvl4pPr marL="1308100" defTabSz="873125">
              <a:defRPr>
                <a:solidFill>
                  <a:schemeClr val="tx1"/>
                </a:solidFill>
                <a:latin typeface="Arial" panose="020B0604020202020204" pitchFamily="34" charset="0"/>
                <a:cs typeface="Arial" panose="020B0604020202020204" pitchFamily="34" charset="0"/>
              </a:defRPr>
            </a:lvl4pPr>
            <a:lvl5pPr marL="1743075" defTabSz="873125">
              <a:defRPr>
                <a:solidFill>
                  <a:schemeClr val="tx1"/>
                </a:solidFill>
                <a:latin typeface="Arial" panose="020B0604020202020204" pitchFamily="34" charset="0"/>
                <a:cs typeface="Arial" panose="020B0604020202020204" pitchFamily="34" charset="0"/>
              </a:defRPr>
            </a:lvl5pPr>
            <a:lvl6pPr marL="2200275" defTabSz="873125"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657475" defTabSz="873125"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114675" defTabSz="873125"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571875" defTabSz="873125"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NZ" sz="2200" dirty="0">
                <a:latin typeface="Calibri" panose="020F0502020204030204" pitchFamily="34" charset="0"/>
                <a:cs typeface="Calibri" panose="020F0502020204030204" pitchFamily="34" charset="0"/>
              </a:rPr>
              <a:t>boundary</a:t>
            </a:r>
            <a:endParaRPr lang="en-GB" sz="2200" dirty="0">
              <a:latin typeface="Calibri" panose="020F0502020204030204" pitchFamily="34" charset="0"/>
              <a:cs typeface="Calibri" panose="020F0502020204030204" pitchFamily="34" charset="0"/>
            </a:endParaRPr>
          </a:p>
        </p:txBody>
      </p:sp>
      <p:sp>
        <p:nvSpPr>
          <p:cNvPr id="495625" name="Rectangle 9"/>
          <p:cNvSpPr>
            <a:spLocks noChangeArrowheads="1"/>
          </p:cNvSpPr>
          <p:nvPr/>
        </p:nvSpPr>
        <p:spPr bwMode="auto">
          <a:xfrm>
            <a:off x="4171950" y="4630738"/>
            <a:ext cx="1143000" cy="381000"/>
          </a:xfrm>
          <a:prstGeom prst="rect">
            <a:avLst/>
          </a:prstGeom>
          <a:solidFill>
            <a:schemeClr val="bg1"/>
          </a:solidFill>
          <a:ln w="9525">
            <a:solidFill>
              <a:schemeClr val="tx1"/>
            </a:solidFill>
            <a:miter lim="800000"/>
            <a:headEnd/>
            <a:tailEnd/>
          </a:ln>
          <a:effectLst/>
        </p:spPr>
        <p:txBody>
          <a:bodyPr wrap="none" lIns="87257" tIns="43628" rIns="87257" bIns="43628" anchor="ctr"/>
          <a:lstStyle>
            <a:lvl1pPr defTabSz="873125">
              <a:defRPr>
                <a:solidFill>
                  <a:schemeClr val="tx1"/>
                </a:solidFill>
                <a:latin typeface="Arial" panose="020B0604020202020204" pitchFamily="34" charset="0"/>
                <a:cs typeface="Arial" panose="020B0604020202020204" pitchFamily="34" charset="0"/>
              </a:defRPr>
            </a:lvl1pPr>
            <a:lvl2pPr marL="436563" defTabSz="873125">
              <a:defRPr>
                <a:solidFill>
                  <a:schemeClr val="tx1"/>
                </a:solidFill>
                <a:latin typeface="Arial" panose="020B0604020202020204" pitchFamily="34" charset="0"/>
                <a:cs typeface="Arial" panose="020B0604020202020204" pitchFamily="34" charset="0"/>
              </a:defRPr>
            </a:lvl2pPr>
            <a:lvl3pPr marL="873125" defTabSz="873125">
              <a:defRPr>
                <a:solidFill>
                  <a:schemeClr val="tx1"/>
                </a:solidFill>
                <a:latin typeface="Arial" panose="020B0604020202020204" pitchFamily="34" charset="0"/>
                <a:cs typeface="Arial" panose="020B0604020202020204" pitchFamily="34" charset="0"/>
              </a:defRPr>
            </a:lvl3pPr>
            <a:lvl4pPr marL="1308100" defTabSz="873125">
              <a:defRPr>
                <a:solidFill>
                  <a:schemeClr val="tx1"/>
                </a:solidFill>
                <a:latin typeface="Arial" panose="020B0604020202020204" pitchFamily="34" charset="0"/>
                <a:cs typeface="Arial" panose="020B0604020202020204" pitchFamily="34" charset="0"/>
              </a:defRPr>
            </a:lvl4pPr>
            <a:lvl5pPr marL="1743075" defTabSz="873125">
              <a:defRPr>
                <a:solidFill>
                  <a:schemeClr val="tx1"/>
                </a:solidFill>
                <a:latin typeface="Arial" panose="020B0604020202020204" pitchFamily="34" charset="0"/>
                <a:cs typeface="Arial" panose="020B0604020202020204" pitchFamily="34" charset="0"/>
              </a:defRPr>
            </a:lvl5pPr>
            <a:lvl6pPr marL="2200275" defTabSz="873125"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657475" defTabSz="873125"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114675" defTabSz="873125"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571875" defTabSz="873125"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NZ" sz="2200" dirty="0">
                <a:latin typeface="Calibri" panose="020F0502020204030204" pitchFamily="34" charset="0"/>
                <a:cs typeface="Calibri" panose="020F0502020204030204" pitchFamily="34" charset="0"/>
              </a:rPr>
              <a:t>cuticle</a:t>
            </a:r>
            <a:endParaRPr lang="en-GB" sz="2200" dirty="0">
              <a:latin typeface="Calibri" panose="020F0502020204030204" pitchFamily="34" charset="0"/>
              <a:cs typeface="Calibri" panose="020F0502020204030204" pitchFamily="34" charset="0"/>
            </a:endParaRPr>
          </a:p>
        </p:txBody>
      </p:sp>
      <p:sp>
        <p:nvSpPr>
          <p:cNvPr id="495626" name="Rectangle 10"/>
          <p:cNvSpPr>
            <a:spLocks noChangeArrowheads="1"/>
          </p:cNvSpPr>
          <p:nvPr/>
        </p:nvSpPr>
        <p:spPr bwMode="auto">
          <a:xfrm>
            <a:off x="6918325" y="1082675"/>
            <a:ext cx="1143000" cy="382588"/>
          </a:xfrm>
          <a:prstGeom prst="rect">
            <a:avLst/>
          </a:prstGeom>
          <a:solidFill>
            <a:schemeClr val="bg1"/>
          </a:solidFill>
          <a:ln w="9525">
            <a:solidFill>
              <a:schemeClr val="tx1"/>
            </a:solidFill>
            <a:miter lim="800000"/>
            <a:headEnd/>
            <a:tailEnd/>
          </a:ln>
          <a:effectLst/>
        </p:spPr>
        <p:txBody>
          <a:bodyPr wrap="none" lIns="87257" tIns="43628" rIns="87257" bIns="43628" anchor="ctr"/>
          <a:lstStyle>
            <a:lvl1pPr defTabSz="873125">
              <a:defRPr>
                <a:solidFill>
                  <a:schemeClr val="tx1"/>
                </a:solidFill>
                <a:latin typeface="Arial" panose="020B0604020202020204" pitchFamily="34" charset="0"/>
                <a:cs typeface="Arial" panose="020B0604020202020204" pitchFamily="34" charset="0"/>
              </a:defRPr>
            </a:lvl1pPr>
            <a:lvl2pPr marL="436563" defTabSz="873125">
              <a:defRPr>
                <a:solidFill>
                  <a:schemeClr val="tx1"/>
                </a:solidFill>
                <a:latin typeface="Arial" panose="020B0604020202020204" pitchFamily="34" charset="0"/>
                <a:cs typeface="Arial" panose="020B0604020202020204" pitchFamily="34" charset="0"/>
              </a:defRPr>
            </a:lvl2pPr>
            <a:lvl3pPr marL="873125" defTabSz="873125">
              <a:defRPr>
                <a:solidFill>
                  <a:schemeClr val="tx1"/>
                </a:solidFill>
                <a:latin typeface="Arial" panose="020B0604020202020204" pitchFamily="34" charset="0"/>
                <a:cs typeface="Arial" panose="020B0604020202020204" pitchFamily="34" charset="0"/>
              </a:defRPr>
            </a:lvl3pPr>
            <a:lvl4pPr marL="1308100" defTabSz="873125">
              <a:defRPr>
                <a:solidFill>
                  <a:schemeClr val="tx1"/>
                </a:solidFill>
                <a:latin typeface="Arial" panose="020B0604020202020204" pitchFamily="34" charset="0"/>
                <a:cs typeface="Arial" panose="020B0604020202020204" pitchFamily="34" charset="0"/>
              </a:defRPr>
            </a:lvl4pPr>
            <a:lvl5pPr marL="1743075" defTabSz="873125">
              <a:defRPr>
                <a:solidFill>
                  <a:schemeClr val="tx1"/>
                </a:solidFill>
                <a:latin typeface="Arial" panose="020B0604020202020204" pitchFamily="34" charset="0"/>
                <a:cs typeface="Arial" panose="020B0604020202020204" pitchFamily="34" charset="0"/>
              </a:defRPr>
            </a:lvl5pPr>
            <a:lvl6pPr marL="2200275" defTabSz="873125"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657475" defTabSz="873125"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114675" defTabSz="873125"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571875" defTabSz="873125"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NZ" sz="2200" dirty="0">
                <a:latin typeface="Calibri" panose="020F0502020204030204" pitchFamily="34" charset="0"/>
                <a:cs typeface="Calibri" panose="020F0502020204030204" pitchFamily="34" charset="0"/>
              </a:rPr>
              <a:t>stomata</a:t>
            </a:r>
            <a:endParaRPr lang="en-GB" sz="2200" dirty="0">
              <a:latin typeface="Calibri" panose="020F0502020204030204" pitchFamily="34" charset="0"/>
              <a:cs typeface="Calibri" panose="020F0502020204030204" pitchFamily="34" charset="0"/>
            </a:endParaRPr>
          </a:p>
        </p:txBody>
      </p:sp>
      <p:sp>
        <p:nvSpPr>
          <p:cNvPr id="495628" name="Text Box 12"/>
          <p:cNvSpPr txBox="1">
            <a:spLocks noChangeArrowheads="1"/>
          </p:cNvSpPr>
          <p:nvPr/>
        </p:nvSpPr>
        <p:spPr bwMode="auto">
          <a:xfrm>
            <a:off x="6630988" y="1541463"/>
            <a:ext cx="2174875" cy="2977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644" tIns="34322" rIns="68644" bIns="34322">
            <a:spAutoFit/>
          </a:bodyPr>
          <a:lstStyle>
            <a:lvl1pPr defTabSz="873125">
              <a:defRPr>
                <a:solidFill>
                  <a:schemeClr val="tx1"/>
                </a:solidFill>
                <a:latin typeface="Arial" panose="020B0604020202020204" pitchFamily="34" charset="0"/>
                <a:cs typeface="Arial" panose="020B0604020202020204" pitchFamily="34" charset="0"/>
              </a:defRPr>
            </a:lvl1pPr>
            <a:lvl2pPr marL="342900" defTabSz="873125">
              <a:defRPr>
                <a:solidFill>
                  <a:schemeClr val="tx1"/>
                </a:solidFill>
                <a:latin typeface="Arial" panose="020B0604020202020204" pitchFamily="34" charset="0"/>
                <a:cs typeface="Arial" panose="020B0604020202020204" pitchFamily="34" charset="0"/>
              </a:defRPr>
            </a:lvl2pPr>
            <a:lvl3pPr marL="685800" defTabSz="873125">
              <a:defRPr>
                <a:solidFill>
                  <a:schemeClr val="tx1"/>
                </a:solidFill>
                <a:latin typeface="Arial" panose="020B0604020202020204" pitchFamily="34" charset="0"/>
                <a:cs typeface="Arial" panose="020B0604020202020204" pitchFamily="34" charset="0"/>
              </a:defRPr>
            </a:lvl3pPr>
            <a:lvl4pPr marL="1030288" defTabSz="873125">
              <a:defRPr>
                <a:solidFill>
                  <a:schemeClr val="tx1"/>
                </a:solidFill>
                <a:latin typeface="Arial" panose="020B0604020202020204" pitchFamily="34" charset="0"/>
                <a:cs typeface="Arial" panose="020B0604020202020204" pitchFamily="34" charset="0"/>
              </a:defRPr>
            </a:lvl4pPr>
            <a:lvl5pPr marL="1373188" defTabSz="873125">
              <a:defRPr>
                <a:solidFill>
                  <a:schemeClr val="tx1"/>
                </a:solidFill>
                <a:latin typeface="Arial" panose="020B0604020202020204" pitchFamily="34" charset="0"/>
                <a:cs typeface="Arial" panose="020B0604020202020204" pitchFamily="34" charset="0"/>
              </a:defRPr>
            </a:lvl5pPr>
            <a:lvl6pPr marL="1830388" defTabSz="873125"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287588" defTabSz="873125"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2744788" defTabSz="873125"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201988" defTabSz="873125"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NZ" dirty="0">
                <a:latin typeface="Calibri" panose="020F0502020204030204" pitchFamily="34" charset="0"/>
                <a:cs typeface="Calibri" panose="020F0502020204030204" pitchFamily="34" charset="0"/>
              </a:rPr>
              <a:t>&gt;stomata have active guard cells that are triggered to close by high CO</a:t>
            </a:r>
            <a:r>
              <a:rPr lang="en-NZ" baseline="-25000" dirty="0">
                <a:latin typeface="Calibri" panose="020F0502020204030204" pitchFamily="34" charset="0"/>
                <a:cs typeface="Calibri" panose="020F0502020204030204" pitchFamily="34" charset="0"/>
              </a:rPr>
              <a:t>2 </a:t>
            </a:r>
            <a:r>
              <a:rPr lang="en-NZ" dirty="0">
                <a:latin typeface="Calibri" panose="020F0502020204030204" pitchFamily="34" charset="0"/>
                <a:cs typeface="Calibri" panose="020F0502020204030204" pitchFamily="34" charset="0"/>
              </a:rPr>
              <a:t>in the plant and low water levels in the plant or soil. </a:t>
            </a:r>
          </a:p>
          <a:p>
            <a:pPr>
              <a:spcBef>
                <a:spcPct val="50000"/>
              </a:spcBef>
            </a:pPr>
            <a:r>
              <a:rPr lang="en-NZ" dirty="0">
                <a:latin typeface="Calibri" panose="020F0502020204030204" pitchFamily="34" charset="0"/>
                <a:cs typeface="Calibri" panose="020F0502020204030204" pitchFamily="34" charset="0"/>
              </a:rPr>
              <a:t>&gt;closing and opening of the stomata uses active transport (ATP) so comes at a cost.</a:t>
            </a:r>
            <a:endParaRPr lang="en-GB" dirty="0">
              <a:latin typeface="Calibri" panose="020F0502020204030204" pitchFamily="34" charset="0"/>
              <a:cs typeface="Calibri" panose="020F0502020204030204" pitchFamily="34" charset="0"/>
            </a:endParaRPr>
          </a:p>
        </p:txBody>
      </p:sp>
      <p:sp>
        <p:nvSpPr>
          <p:cNvPr id="495629" name="Text Box 13"/>
          <p:cNvSpPr txBox="1">
            <a:spLocks noChangeArrowheads="1"/>
          </p:cNvSpPr>
          <p:nvPr/>
        </p:nvSpPr>
        <p:spPr bwMode="auto">
          <a:xfrm>
            <a:off x="4229100" y="5259388"/>
            <a:ext cx="4576763" cy="1454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644" tIns="34322" rIns="68644" bIns="34322">
            <a:spAutoFit/>
          </a:bodyPr>
          <a:lstStyle>
            <a:lvl1pPr defTabSz="873125">
              <a:defRPr>
                <a:solidFill>
                  <a:schemeClr val="tx1"/>
                </a:solidFill>
                <a:latin typeface="Arial" panose="020B0604020202020204" pitchFamily="34" charset="0"/>
                <a:cs typeface="Arial" panose="020B0604020202020204" pitchFamily="34" charset="0"/>
              </a:defRPr>
            </a:lvl1pPr>
            <a:lvl2pPr marL="342900" defTabSz="873125">
              <a:defRPr>
                <a:solidFill>
                  <a:schemeClr val="tx1"/>
                </a:solidFill>
                <a:latin typeface="Arial" panose="020B0604020202020204" pitchFamily="34" charset="0"/>
                <a:cs typeface="Arial" panose="020B0604020202020204" pitchFamily="34" charset="0"/>
              </a:defRPr>
            </a:lvl2pPr>
            <a:lvl3pPr marL="685800" defTabSz="873125">
              <a:defRPr>
                <a:solidFill>
                  <a:schemeClr val="tx1"/>
                </a:solidFill>
                <a:latin typeface="Arial" panose="020B0604020202020204" pitchFamily="34" charset="0"/>
                <a:cs typeface="Arial" panose="020B0604020202020204" pitchFamily="34" charset="0"/>
              </a:defRPr>
            </a:lvl3pPr>
            <a:lvl4pPr marL="1030288" defTabSz="873125">
              <a:defRPr>
                <a:solidFill>
                  <a:schemeClr val="tx1"/>
                </a:solidFill>
                <a:latin typeface="Arial" panose="020B0604020202020204" pitchFamily="34" charset="0"/>
                <a:cs typeface="Arial" panose="020B0604020202020204" pitchFamily="34" charset="0"/>
              </a:defRPr>
            </a:lvl4pPr>
            <a:lvl5pPr marL="1373188" defTabSz="873125">
              <a:defRPr>
                <a:solidFill>
                  <a:schemeClr val="tx1"/>
                </a:solidFill>
                <a:latin typeface="Arial" panose="020B0604020202020204" pitchFamily="34" charset="0"/>
                <a:cs typeface="Arial" panose="020B0604020202020204" pitchFamily="34" charset="0"/>
              </a:defRPr>
            </a:lvl5pPr>
            <a:lvl6pPr marL="1830388" defTabSz="873125"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287588" defTabSz="873125"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2744788" defTabSz="873125"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201988" defTabSz="873125"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buFont typeface="Wingdings" panose="05000000000000000000" pitchFamily="2" charset="2"/>
              <a:buNone/>
            </a:pPr>
            <a:r>
              <a:rPr lang="en-NZ" dirty="0">
                <a:latin typeface="Calibri" panose="020F0502020204030204" pitchFamily="34" charset="0"/>
                <a:cs typeface="Calibri" panose="020F0502020204030204" pitchFamily="34" charset="0"/>
              </a:rPr>
              <a:t>&gt; A cuticle of wax around the plant is present to prevent water loss through the epidermis layer of the leaves and stem. The wax is water repellent but transparent so still allows light to reach the chloroplasts.</a:t>
            </a:r>
            <a:endParaRPr lang="en-GB" dirty="0">
              <a:latin typeface="Calibri" panose="020F0502020204030204" pitchFamily="34" charset="0"/>
              <a:cs typeface="Calibri" panose="020F0502020204030204" pitchFamily="34" charset="0"/>
            </a:endParaRPr>
          </a:p>
        </p:txBody>
      </p:sp>
      <p:sp>
        <p:nvSpPr>
          <p:cNvPr id="495630" name="Text Box 14"/>
          <p:cNvSpPr txBox="1">
            <a:spLocks noChangeArrowheads="1"/>
          </p:cNvSpPr>
          <p:nvPr/>
        </p:nvSpPr>
        <p:spPr bwMode="auto">
          <a:xfrm>
            <a:off x="338138" y="1598613"/>
            <a:ext cx="2289646" cy="50552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8644" tIns="34322" rIns="68644" bIns="34322">
            <a:spAutoFit/>
          </a:bodyPr>
          <a:lstStyle>
            <a:lvl1pPr defTabSz="873125">
              <a:defRPr>
                <a:solidFill>
                  <a:schemeClr val="tx1"/>
                </a:solidFill>
                <a:latin typeface="Arial" panose="020B0604020202020204" pitchFamily="34" charset="0"/>
                <a:cs typeface="Arial" panose="020B0604020202020204" pitchFamily="34" charset="0"/>
              </a:defRPr>
            </a:lvl1pPr>
            <a:lvl2pPr marL="342900" defTabSz="873125">
              <a:defRPr>
                <a:solidFill>
                  <a:schemeClr val="tx1"/>
                </a:solidFill>
                <a:latin typeface="Arial" panose="020B0604020202020204" pitchFamily="34" charset="0"/>
                <a:cs typeface="Arial" panose="020B0604020202020204" pitchFamily="34" charset="0"/>
              </a:defRPr>
            </a:lvl2pPr>
            <a:lvl3pPr marL="685800" defTabSz="873125">
              <a:defRPr>
                <a:solidFill>
                  <a:schemeClr val="tx1"/>
                </a:solidFill>
                <a:latin typeface="Arial" panose="020B0604020202020204" pitchFamily="34" charset="0"/>
                <a:cs typeface="Arial" panose="020B0604020202020204" pitchFamily="34" charset="0"/>
              </a:defRPr>
            </a:lvl3pPr>
            <a:lvl4pPr marL="1030288" defTabSz="873125">
              <a:defRPr>
                <a:solidFill>
                  <a:schemeClr val="tx1"/>
                </a:solidFill>
                <a:latin typeface="Arial" panose="020B0604020202020204" pitchFamily="34" charset="0"/>
                <a:cs typeface="Arial" panose="020B0604020202020204" pitchFamily="34" charset="0"/>
              </a:defRPr>
            </a:lvl4pPr>
            <a:lvl5pPr marL="1373188" defTabSz="873125">
              <a:defRPr>
                <a:solidFill>
                  <a:schemeClr val="tx1"/>
                </a:solidFill>
                <a:latin typeface="Arial" panose="020B0604020202020204" pitchFamily="34" charset="0"/>
                <a:cs typeface="Arial" panose="020B0604020202020204" pitchFamily="34" charset="0"/>
              </a:defRPr>
            </a:lvl5pPr>
            <a:lvl6pPr marL="1830388" defTabSz="873125"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287588" defTabSz="873125"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2744788" defTabSz="873125"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201988" defTabSz="873125"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buFont typeface="Wingdings" panose="05000000000000000000" pitchFamily="2" charset="2"/>
              <a:buNone/>
            </a:pPr>
            <a:r>
              <a:rPr lang="en-NZ" dirty="0">
                <a:latin typeface="Calibri" panose="020F0502020204030204" pitchFamily="34" charset="0"/>
                <a:cs typeface="Calibri" panose="020F0502020204030204" pitchFamily="34" charset="0"/>
              </a:rPr>
              <a:t>&gt; Larger leaves are often found on plants in the undergrowth (also because of low light levels to collect more light) and smaller leaves on plants exposed to wind – the less surface area the less boundary to protect.</a:t>
            </a:r>
          </a:p>
          <a:p>
            <a:pPr>
              <a:spcBef>
                <a:spcPct val="50000"/>
              </a:spcBef>
              <a:buFont typeface="Wingdings" panose="05000000000000000000" pitchFamily="2" charset="2"/>
              <a:buNone/>
            </a:pPr>
            <a:r>
              <a:rPr lang="en-NZ" dirty="0">
                <a:latin typeface="Calibri" panose="020F0502020204030204" pitchFamily="34" charset="0"/>
                <a:cs typeface="Calibri" panose="020F0502020204030204" pitchFamily="34" charset="0"/>
              </a:rPr>
              <a:t>&gt; Some plants will lose there leaves (and reduce boundary) during winter when water is limited.</a:t>
            </a:r>
          </a:p>
          <a:p>
            <a:pPr>
              <a:spcBef>
                <a:spcPct val="50000"/>
              </a:spcBef>
              <a:buFont typeface="Wingdings" panose="05000000000000000000" pitchFamily="2" charset="2"/>
              <a:buChar char="Ø"/>
            </a:pPr>
            <a:endParaRPr lang="en-GB" dirty="0">
              <a:latin typeface="Futura Bk" pitchFamily="34" charset="0"/>
            </a:endParaRPr>
          </a:p>
        </p:txBody>
      </p:sp>
      <p:pic>
        <p:nvPicPr>
          <p:cNvPr id="495632" name="Picture 16" descr="tree-clipart-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0213" y="1484313"/>
            <a:ext cx="3513137" cy="303212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533400" y="408722"/>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Temperate environment adaptations</a:t>
            </a:r>
            <a:endParaRPr lang="en-NZ" sz="2000" b="1" dirty="0"/>
          </a:p>
        </p:txBody>
      </p:sp>
      <p:sp>
        <p:nvSpPr>
          <p:cNvPr id="13" name="TextBox 12"/>
          <p:cNvSpPr txBox="1"/>
          <p:nvPr/>
        </p:nvSpPr>
        <p:spPr>
          <a:xfrm>
            <a:off x="207752" y="292418"/>
            <a:ext cx="763848"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4c</a:t>
            </a:r>
          </a:p>
        </p:txBody>
      </p:sp>
      <p:sp>
        <p:nvSpPr>
          <p:cNvPr id="15" name="Footer Placeholder 4"/>
          <p:cNvSpPr>
            <a:spLocks noGrp="1"/>
          </p:cNvSpPr>
          <p:nvPr>
            <p:ph type="ftr" sz="quarter" idx="11"/>
          </p:nvPr>
        </p:nvSpPr>
        <p:spPr>
          <a:xfrm>
            <a:off x="193638" y="6250164"/>
            <a:ext cx="3786691" cy="365125"/>
          </a:xfrm>
        </p:spPr>
        <p:txBody>
          <a:bodyPr/>
          <a:lstStyle/>
          <a:p>
            <a:r>
              <a:rPr lang="en-NZ" dirty="0" smtClean="0"/>
              <a:t>GZ Science Resources 2014</a:t>
            </a:r>
            <a:endParaRPr lang="en-NZ" dirty="0"/>
          </a:p>
        </p:txBody>
      </p:sp>
      <p:sp>
        <p:nvSpPr>
          <p:cNvPr id="16" name="TextBox 15"/>
          <p:cNvSpPr txBox="1"/>
          <p:nvPr/>
        </p:nvSpPr>
        <p:spPr>
          <a:xfrm>
            <a:off x="7862031" y="6476789"/>
            <a:ext cx="969912" cy="276999"/>
          </a:xfrm>
          <a:prstGeom prst="rect">
            <a:avLst/>
          </a:prstGeom>
          <a:solidFill>
            <a:schemeClr val="accent4">
              <a:lumMod val="60000"/>
              <a:lumOff val="40000"/>
            </a:schemeClr>
          </a:solidFill>
          <a:ln>
            <a:solidFill>
              <a:schemeClr val="tx1"/>
            </a:solidFill>
          </a:ln>
        </p:spPr>
        <p:txBody>
          <a:bodyPr wrap="square" rtlCol="0">
            <a:spAutoFit/>
          </a:bodyPr>
          <a:lstStyle/>
          <a:p>
            <a:r>
              <a:rPr lang="en-NZ" sz="1200" dirty="0" smtClean="0">
                <a:latin typeface="+mn-lt"/>
              </a:rPr>
              <a:t>extension</a:t>
            </a:r>
          </a:p>
        </p:txBody>
      </p:sp>
    </p:spTree>
    <p:extLst>
      <p:ext uri="{BB962C8B-B14F-4D97-AF65-F5344CB8AC3E}">
        <p14:creationId xmlns:p14="http://schemas.microsoft.com/office/powerpoint/2010/main" val="6040802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7" name="Rectangle 7"/>
          <p:cNvSpPr>
            <a:spLocks noChangeArrowheads="1"/>
          </p:cNvSpPr>
          <p:nvPr/>
        </p:nvSpPr>
        <p:spPr bwMode="auto">
          <a:xfrm>
            <a:off x="623888" y="1082675"/>
            <a:ext cx="1525587" cy="382588"/>
          </a:xfrm>
          <a:prstGeom prst="rect">
            <a:avLst/>
          </a:prstGeom>
          <a:solidFill>
            <a:schemeClr val="bg1"/>
          </a:solidFill>
          <a:ln w="9525">
            <a:solidFill>
              <a:schemeClr val="tx1"/>
            </a:solidFill>
            <a:miter lim="800000"/>
            <a:headEnd/>
            <a:tailEnd/>
          </a:ln>
          <a:effectLst/>
        </p:spPr>
        <p:txBody>
          <a:bodyPr wrap="none" lIns="87257" tIns="43628" rIns="87257" bIns="43628" anchor="ctr"/>
          <a:lstStyle>
            <a:lvl1pPr defTabSz="873125">
              <a:defRPr>
                <a:solidFill>
                  <a:schemeClr val="tx1"/>
                </a:solidFill>
                <a:latin typeface="Arial" panose="020B0604020202020204" pitchFamily="34" charset="0"/>
                <a:cs typeface="Arial" panose="020B0604020202020204" pitchFamily="34" charset="0"/>
              </a:defRPr>
            </a:lvl1pPr>
            <a:lvl2pPr marL="436563" defTabSz="873125">
              <a:defRPr>
                <a:solidFill>
                  <a:schemeClr val="tx1"/>
                </a:solidFill>
                <a:latin typeface="Arial" panose="020B0604020202020204" pitchFamily="34" charset="0"/>
                <a:cs typeface="Arial" panose="020B0604020202020204" pitchFamily="34" charset="0"/>
              </a:defRPr>
            </a:lvl2pPr>
            <a:lvl3pPr marL="873125" defTabSz="873125">
              <a:defRPr>
                <a:solidFill>
                  <a:schemeClr val="tx1"/>
                </a:solidFill>
                <a:latin typeface="Arial" panose="020B0604020202020204" pitchFamily="34" charset="0"/>
                <a:cs typeface="Arial" panose="020B0604020202020204" pitchFamily="34" charset="0"/>
              </a:defRPr>
            </a:lvl3pPr>
            <a:lvl4pPr marL="1308100" defTabSz="873125">
              <a:defRPr>
                <a:solidFill>
                  <a:schemeClr val="tx1"/>
                </a:solidFill>
                <a:latin typeface="Arial" panose="020B0604020202020204" pitchFamily="34" charset="0"/>
                <a:cs typeface="Arial" panose="020B0604020202020204" pitchFamily="34" charset="0"/>
              </a:defRPr>
            </a:lvl4pPr>
            <a:lvl5pPr marL="1743075" defTabSz="873125">
              <a:defRPr>
                <a:solidFill>
                  <a:schemeClr val="tx1"/>
                </a:solidFill>
                <a:latin typeface="Arial" panose="020B0604020202020204" pitchFamily="34" charset="0"/>
                <a:cs typeface="Arial" panose="020B0604020202020204" pitchFamily="34" charset="0"/>
              </a:defRPr>
            </a:lvl5pPr>
            <a:lvl6pPr marL="2200275" defTabSz="873125"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657475" defTabSz="873125"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114675" defTabSz="873125"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571875" defTabSz="873125"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NZ" sz="2200" dirty="0">
                <a:latin typeface="Calibri" panose="020F0502020204030204" pitchFamily="34" charset="0"/>
                <a:cs typeface="Calibri" panose="020F0502020204030204" pitchFamily="34" charset="0"/>
              </a:rPr>
              <a:t>boundary</a:t>
            </a:r>
            <a:endParaRPr lang="en-GB" sz="2200" dirty="0">
              <a:latin typeface="Calibri" panose="020F0502020204030204" pitchFamily="34" charset="0"/>
              <a:cs typeface="Calibri" panose="020F0502020204030204" pitchFamily="34" charset="0"/>
            </a:endParaRPr>
          </a:p>
        </p:txBody>
      </p:sp>
      <p:sp>
        <p:nvSpPr>
          <p:cNvPr id="496648" name="Rectangle 8"/>
          <p:cNvSpPr>
            <a:spLocks noChangeArrowheads="1"/>
          </p:cNvSpPr>
          <p:nvPr/>
        </p:nvSpPr>
        <p:spPr bwMode="auto">
          <a:xfrm>
            <a:off x="4000500" y="4859338"/>
            <a:ext cx="1143000" cy="381000"/>
          </a:xfrm>
          <a:prstGeom prst="rect">
            <a:avLst/>
          </a:prstGeom>
          <a:solidFill>
            <a:schemeClr val="bg1"/>
          </a:solidFill>
          <a:ln w="9525">
            <a:solidFill>
              <a:schemeClr val="tx1"/>
            </a:solidFill>
            <a:miter lim="800000"/>
            <a:headEnd/>
            <a:tailEnd/>
          </a:ln>
          <a:effectLst/>
        </p:spPr>
        <p:txBody>
          <a:bodyPr wrap="none" lIns="87257" tIns="43628" rIns="87257" bIns="43628" anchor="ctr"/>
          <a:lstStyle>
            <a:lvl1pPr defTabSz="873125">
              <a:defRPr>
                <a:solidFill>
                  <a:schemeClr val="tx1"/>
                </a:solidFill>
                <a:latin typeface="Arial" panose="020B0604020202020204" pitchFamily="34" charset="0"/>
                <a:cs typeface="Arial" panose="020B0604020202020204" pitchFamily="34" charset="0"/>
              </a:defRPr>
            </a:lvl1pPr>
            <a:lvl2pPr marL="436563" defTabSz="873125">
              <a:defRPr>
                <a:solidFill>
                  <a:schemeClr val="tx1"/>
                </a:solidFill>
                <a:latin typeface="Arial" panose="020B0604020202020204" pitchFamily="34" charset="0"/>
                <a:cs typeface="Arial" panose="020B0604020202020204" pitchFamily="34" charset="0"/>
              </a:defRPr>
            </a:lvl2pPr>
            <a:lvl3pPr marL="873125" defTabSz="873125">
              <a:defRPr>
                <a:solidFill>
                  <a:schemeClr val="tx1"/>
                </a:solidFill>
                <a:latin typeface="Arial" panose="020B0604020202020204" pitchFamily="34" charset="0"/>
                <a:cs typeface="Arial" panose="020B0604020202020204" pitchFamily="34" charset="0"/>
              </a:defRPr>
            </a:lvl3pPr>
            <a:lvl4pPr marL="1308100" defTabSz="873125">
              <a:defRPr>
                <a:solidFill>
                  <a:schemeClr val="tx1"/>
                </a:solidFill>
                <a:latin typeface="Arial" panose="020B0604020202020204" pitchFamily="34" charset="0"/>
                <a:cs typeface="Arial" panose="020B0604020202020204" pitchFamily="34" charset="0"/>
              </a:defRPr>
            </a:lvl4pPr>
            <a:lvl5pPr marL="1743075" defTabSz="873125">
              <a:defRPr>
                <a:solidFill>
                  <a:schemeClr val="tx1"/>
                </a:solidFill>
                <a:latin typeface="Arial" panose="020B0604020202020204" pitchFamily="34" charset="0"/>
                <a:cs typeface="Arial" panose="020B0604020202020204" pitchFamily="34" charset="0"/>
              </a:defRPr>
            </a:lvl5pPr>
            <a:lvl6pPr marL="2200275" defTabSz="873125"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657475" defTabSz="873125"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114675" defTabSz="873125"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571875" defTabSz="873125"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NZ" sz="2200" dirty="0">
                <a:latin typeface="Calibri" panose="020F0502020204030204" pitchFamily="34" charset="0"/>
                <a:cs typeface="Calibri" panose="020F0502020204030204" pitchFamily="34" charset="0"/>
              </a:rPr>
              <a:t>cuticle</a:t>
            </a:r>
            <a:endParaRPr lang="en-GB" sz="2200" dirty="0">
              <a:latin typeface="Calibri" panose="020F0502020204030204" pitchFamily="34" charset="0"/>
              <a:cs typeface="Calibri" panose="020F0502020204030204" pitchFamily="34" charset="0"/>
            </a:endParaRPr>
          </a:p>
        </p:txBody>
      </p:sp>
      <p:sp>
        <p:nvSpPr>
          <p:cNvPr id="496649" name="Rectangle 9"/>
          <p:cNvSpPr>
            <a:spLocks noChangeArrowheads="1"/>
          </p:cNvSpPr>
          <p:nvPr/>
        </p:nvSpPr>
        <p:spPr bwMode="auto">
          <a:xfrm>
            <a:off x="6918325" y="1082675"/>
            <a:ext cx="1143000" cy="382588"/>
          </a:xfrm>
          <a:prstGeom prst="rect">
            <a:avLst/>
          </a:prstGeom>
          <a:solidFill>
            <a:schemeClr val="bg1"/>
          </a:solidFill>
          <a:ln w="9525">
            <a:solidFill>
              <a:schemeClr val="tx1"/>
            </a:solidFill>
            <a:miter lim="800000"/>
            <a:headEnd/>
            <a:tailEnd/>
          </a:ln>
          <a:effectLst/>
        </p:spPr>
        <p:txBody>
          <a:bodyPr wrap="none" lIns="87257" tIns="43628" rIns="87257" bIns="43628" anchor="ctr"/>
          <a:lstStyle>
            <a:lvl1pPr defTabSz="873125">
              <a:defRPr>
                <a:solidFill>
                  <a:schemeClr val="tx1"/>
                </a:solidFill>
                <a:latin typeface="Arial" panose="020B0604020202020204" pitchFamily="34" charset="0"/>
                <a:cs typeface="Arial" panose="020B0604020202020204" pitchFamily="34" charset="0"/>
              </a:defRPr>
            </a:lvl1pPr>
            <a:lvl2pPr marL="436563" defTabSz="873125">
              <a:defRPr>
                <a:solidFill>
                  <a:schemeClr val="tx1"/>
                </a:solidFill>
                <a:latin typeface="Arial" panose="020B0604020202020204" pitchFamily="34" charset="0"/>
                <a:cs typeface="Arial" panose="020B0604020202020204" pitchFamily="34" charset="0"/>
              </a:defRPr>
            </a:lvl2pPr>
            <a:lvl3pPr marL="873125" defTabSz="873125">
              <a:defRPr>
                <a:solidFill>
                  <a:schemeClr val="tx1"/>
                </a:solidFill>
                <a:latin typeface="Arial" panose="020B0604020202020204" pitchFamily="34" charset="0"/>
                <a:cs typeface="Arial" panose="020B0604020202020204" pitchFamily="34" charset="0"/>
              </a:defRPr>
            </a:lvl3pPr>
            <a:lvl4pPr marL="1308100" defTabSz="873125">
              <a:defRPr>
                <a:solidFill>
                  <a:schemeClr val="tx1"/>
                </a:solidFill>
                <a:latin typeface="Arial" panose="020B0604020202020204" pitchFamily="34" charset="0"/>
                <a:cs typeface="Arial" panose="020B0604020202020204" pitchFamily="34" charset="0"/>
              </a:defRPr>
            </a:lvl4pPr>
            <a:lvl5pPr marL="1743075" defTabSz="873125">
              <a:defRPr>
                <a:solidFill>
                  <a:schemeClr val="tx1"/>
                </a:solidFill>
                <a:latin typeface="Arial" panose="020B0604020202020204" pitchFamily="34" charset="0"/>
                <a:cs typeface="Arial" panose="020B0604020202020204" pitchFamily="34" charset="0"/>
              </a:defRPr>
            </a:lvl5pPr>
            <a:lvl6pPr marL="2200275" defTabSz="873125"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657475" defTabSz="873125"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114675" defTabSz="873125"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571875" defTabSz="873125"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NZ" sz="2200" dirty="0">
                <a:latin typeface="Calibri" panose="020F0502020204030204" pitchFamily="34" charset="0"/>
                <a:cs typeface="Calibri" panose="020F0502020204030204" pitchFamily="34" charset="0"/>
              </a:rPr>
              <a:t>stomata</a:t>
            </a:r>
            <a:endParaRPr lang="en-GB" sz="2200" dirty="0">
              <a:latin typeface="Calibri" panose="020F0502020204030204" pitchFamily="34" charset="0"/>
              <a:cs typeface="Calibri" panose="020F0502020204030204" pitchFamily="34" charset="0"/>
            </a:endParaRPr>
          </a:p>
        </p:txBody>
      </p:sp>
      <p:pic>
        <p:nvPicPr>
          <p:cNvPr id="496656" name="Picture 16" descr="cati17s"/>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98813" y="1255713"/>
            <a:ext cx="2843212" cy="3275012"/>
          </a:xfrm>
          <a:prstGeom prst="rect">
            <a:avLst/>
          </a:prstGeom>
          <a:noFill/>
          <a:extLst>
            <a:ext uri="{909E8E84-426E-40DD-AFC4-6F175D3DCCD1}">
              <a14:hiddenFill xmlns:a14="http://schemas.microsoft.com/office/drawing/2010/main">
                <a:solidFill>
                  <a:srgbClr val="FFFFFF"/>
                </a:solidFill>
              </a14:hiddenFill>
            </a:ext>
          </a:extLst>
        </p:spPr>
      </p:pic>
      <p:sp>
        <p:nvSpPr>
          <p:cNvPr id="496657" name="Text Box 17"/>
          <p:cNvSpPr txBox="1">
            <a:spLocks noChangeArrowheads="1"/>
          </p:cNvSpPr>
          <p:nvPr/>
        </p:nvSpPr>
        <p:spPr bwMode="auto">
          <a:xfrm>
            <a:off x="395288" y="1598613"/>
            <a:ext cx="2860675" cy="367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644" tIns="34322" rIns="68644" bIns="34322">
            <a:spAutoFit/>
          </a:bodyPr>
          <a:lstStyle>
            <a:lvl1pPr defTabSz="873125">
              <a:defRPr>
                <a:solidFill>
                  <a:schemeClr val="tx1"/>
                </a:solidFill>
                <a:latin typeface="Arial" panose="020B0604020202020204" pitchFamily="34" charset="0"/>
                <a:cs typeface="Arial" panose="020B0604020202020204" pitchFamily="34" charset="0"/>
              </a:defRPr>
            </a:lvl1pPr>
            <a:lvl2pPr marL="342900" defTabSz="873125">
              <a:defRPr>
                <a:solidFill>
                  <a:schemeClr val="tx1"/>
                </a:solidFill>
                <a:latin typeface="Arial" panose="020B0604020202020204" pitchFamily="34" charset="0"/>
                <a:cs typeface="Arial" panose="020B0604020202020204" pitchFamily="34" charset="0"/>
              </a:defRPr>
            </a:lvl2pPr>
            <a:lvl3pPr marL="685800" defTabSz="873125">
              <a:defRPr>
                <a:solidFill>
                  <a:schemeClr val="tx1"/>
                </a:solidFill>
                <a:latin typeface="Arial" panose="020B0604020202020204" pitchFamily="34" charset="0"/>
                <a:cs typeface="Arial" panose="020B0604020202020204" pitchFamily="34" charset="0"/>
              </a:defRPr>
            </a:lvl3pPr>
            <a:lvl4pPr marL="1030288" defTabSz="873125">
              <a:defRPr>
                <a:solidFill>
                  <a:schemeClr val="tx1"/>
                </a:solidFill>
                <a:latin typeface="Arial" panose="020B0604020202020204" pitchFamily="34" charset="0"/>
                <a:cs typeface="Arial" panose="020B0604020202020204" pitchFamily="34" charset="0"/>
              </a:defRPr>
            </a:lvl4pPr>
            <a:lvl5pPr marL="1373188" defTabSz="873125">
              <a:defRPr>
                <a:solidFill>
                  <a:schemeClr val="tx1"/>
                </a:solidFill>
                <a:latin typeface="Arial" panose="020B0604020202020204" pitchFamily="34" charset="0"/>
                <a:cs typeface="Arial" panose="020B0604020202020204" pitchFamily="34" charset="0"/>
              </a:defRPr>
            </a:lvl5pPr>
            <a:lvl6pPr marL="1830388" defTabSz="873125"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287588" defTabSz="873125"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2744788" defTabSz="873125"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201988" defTabSz="873125"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buFont typeface="Wingdings" panose="05000000000000000000" pitchFamily="2" charset="2"/>
              <a:buNone/>
            </a:pPr>
            <a:r>
              <a:rPr lang="en-NZ" dirty="0">
                <a:latin typeface="Calibri" panose="020F0502020204030204" pitchFamily="34" charset="0"/>
                <a:cs typeface="Calibri" panose="020F0502020204030204" pitchFamily="34" charset="0"/>
              </a:rPr>
              <a:t>&gt; Many plants have fine hairs on their epidermis to reduce air movement and increase the size of their boundaries – moist air is also trapped in the hairs</a:t>
            </a:r>
          </a:p>
          <a:p>
            <a:pPr>
              <a:spcBef>
                <a:spcPct val="50000"/>
              </a:spcBef>
              <a:buFont typeface="Wingdings" panose="05000000000000000000" pitchFamily="2" charset="2"/>
              <a:buNone/>
            </a:pPr>
            <a:r>
              <a:rPr lang="en-NZ" dirty="0">
                <a:latin typeface="Calibri" panose="020F0502020204030204" pitchFamily="34" charset="0"/>
                <a:cs typeface="Calibri" panose="020F0502020204030204" pitchFamily="34" charset="0"/>
              </a:rPr>
              <a:t>&gt; Leaves can roll up tightly and reduce surface area available for transpiration</a:t>
            </a:r>
          </a:p>
          <a:p>
            <a:pPr>
              <a:spcBef>
                <a:spcPct val="50000"/>
              </a:spcBef>
              <a:buFont typeface="Wingdings" panose="05000000000000000000" pitchFamily="2" charset="2"/>
              <a:buNone/>
            </a:pPr>
            <a:r>
              <a:rPr lang="en-NZ" dirty="0">
                <a:latin typeface="Calibri" panose="020F0502020204030204" pitchFamily="34" charset="0"/>
                <a:cs typeface="Calibri" panose="020F0502020204030204" pitchFamily="34" charset="0"/>
              </a:rPr>
              <a:t>&gt; Have very small leaves, reduced them to spines or lost them completely</a:t>
            </a:r>
            <a:endParaRPr lang="en-GB" dirty="0">
              <a:latin typeface="Calibri" panose="020F0502020204030204" pitchFamily="34" charset="0"/>
              <a:cs typeface="Calibri" panose="020F0502020204030204" pitchFamily="34" charset="0"/>
            </a:endParaRPr>
          </a:p>
        </p:txBody>
      </p:sp>
      <p:sp>
        <p:nvSpPr>
          <p:cNvPr id="496658" name="Text Box 18"/>
          <p:cNvSpPr txBox="1">
            <a:spLocks noChangeArrowheads="1"/>
          </p:cNvSpPr>
          <p:nvPr/>
        </p:nvSpPr>
        <p:spPr bwMode="auto">
          <a:xfrm>
            <a:off x="6288088" y="1598613"/>
            <a:ext cx="2517775" cy="3531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644" tIns="34322" rIns="68644" bIns="34322">
            <a:spAutoFit/>
          </a:bodyPr>
          <a:lstStyle>
            <a:lvl1pPr defTabSz="873125">
              <a:defRPr>
                <a:solidFill>
                  <a:schemeClr val="tx1"/>
                </a:solidFill>
                <a:latin typeface="Arial" panose="020B0604020202020204" pitchFamily="34" charset="0"/>
                <a:cs typeface="Arial" panose="020B0604020202020204" pitchFamily="34" charset="0"/>
              </a:defRPr>
            </a:lvl1pPr>
            <a:lvl2pPr marL="342900" defTabSz="873125">
              <a:defRPr>
                <a:solidFill>
                  <a:schemeClr val="tx1"/>
                </a:solidFill>
                <a:latin typeface="Arial" panose="020B0604020202020204" pitchFamily="34" charset="0"/>
                <a:cs typeface="Arial" panose="020B0604020202020204" pitchFamily="34" charset="0"/>
              </a:defRPr>
            </a:lvl2pPr>
            <a:lvl3pPr marL="685800" defTabSz="873125">
              <a:defRPr>
                <a:solidFill>
                  <a:schemeClr val="tx1"/>
                </a:solidFill>
                <a:latin typeface="Arial" panose="020B0604020202020204" pitchFamily="34" charset="0"/>
                <a:cs typeface="Arial" panose="020B0604020202020204" pitchFamily="34" charset="0"/>
              </a:defRPr>
            </a:lvl3pPr>
            <a:lvl4pPr marL="1030288" defTabSz="873125">
              <a:defRPr>
                <a:solidFill>
                  <a:schemeClr val="tx1"/>
                </a:solidFill>
                <a:latin typeface="Arial" panose="020B0604020202020204" pitchFamily="34" charset="0"/>
                <a:cs typeface="Arial" panose="020B0604020202020204" pitchFamily="34" charset="0"/>
              </a:defRPr>
            </a:lvl4pPr>
            <a:lvl5pPr marL="1373188" defTabSz="873125">
              <a:defRPr>
                <a:solidFill>
                  <a:schemeClr val="tx1"/>
                </a:solidFill>
                <a:latin typeface="Arial" panose="020B0604020202020204" pitchFamily="34" charset="0"/>
                <a:cs typeface="Arial" panose="020B0604020202020204" pitchFamily="34" charset="0"/>
              </a:defRPr>
            </a:lvl5pPr>
            <a:lvl6pPr marL="1830388" defTabSz="873125"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287588" defTabSz="873125"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2744788" defTabSz="873125"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201988" defTabSz="873125"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buFont typeface="Wingdings" panose="05000000000000000000" pitchFamily="2" charset="2"/>
              <a:buNone/>
            </a:pPr>
            <a:r>
              <a:rPr lang="en-NZ" dirty="0">
                <a:latin typeface="Calibri" panose="020F0502020204030204" pitchFamily="34" charset="0"/>
                <a:cs typeface="Calibri" panose="020F0502020204030204" pitchFamily="34" charset="0"/>
              </a:rPr>
              <a:t>&gt; Often their stomata are sunken in pits (crypts) or in channels</a:t>
            </a:r>
          </a:p>
          <a:p>
            <a:pPr>
              <a:spcBef>
                <a:spcPct val="50000"/>
              </a:spcBef>
              <a:buFont typeface="Wingdings" panose="05000000000000000000" pitchFamily="2" charset="2"/>
              <a:buNone/>
            </a:pPr>
            <a:r>
              <a:rPr lang="en-NZ" dirty="0">
                <a:latin typeface="Calibri" panose="020F0502020204030204" pitchFamily="34" charset="0"/>
                <a:cs typeface="Calibri" panose="020F0502020204030204" pitchFamily="34" charset="0"/>
              </a:rPr>
              <a:t>&gt; Some plants can open their stomata at night (C4 plants) to get CO2 for photosynthesis – a special dark process that doesn’t directly need light. Transpiration is much reduced in this cooler dark environment.</a:t>
            </a:r>
            <a:endParaRPr lang="en-GB" dirty="0">
              <a:latin typeface="Calibri" panose="020F0502020204030204" pitchFamily="34" charset="0"/>
              <a:cs typeface="Calibri" panose="020F0502020204030204" pitchFamily="34" charset="0"/>
            </a:endParaRPr>
          </a:p>
        </p:txBody>
      </p:sp>
      <p:sp>
        <p:nvSpPr>
          <p:cNvPr id="496659" name="Text Box 19"/>
          <p:cNvSpPr txBox="1">
            <a:spLocks noChangeArrowheads="1"/>
          </p:cNvSpPr>
          <p:nvPr/>
        </p:nvSpPr>
        <p:spPr bwMode="auto">
          <a:xfrm>
            <a:off x="1882775" y="5487988"/>
            <a:ext cx="5264150" cy="1315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8644" tIns="34322" rIns="68644" bIns="34322">
            <a:spAutoFit/>
          </a:bodyPr>
          <a:lstStyle>
            <a:lvl1pPr defTabSz="873125">
              <a:defRPr>
                <a:solidFill>
                  <a:schemeClr val="tx1"/>
                </a:solidFill>
                <a:latin typeface="Arial" panose="020B0604020202020204" pitchFamily="34" charset="0"/>
                <a:cs typeface="Arial" panose="020B0604020202020204" pitchFamily="34" charset="0"/>
              </a:defRPr>
            </a:lvl1pPr>
            <a:lvl2pPr marL="342900" defTabSz="873125">
              <a:defRPr>
                <a:solidFill>
                  <a:schemeClr val="tx1"/>
                </a:solidFill>
                <a:latin typeface="Arial" panose="020B0604020202020204" pitchFamily="34" charset="0"/>
                <a:cs typeface="Arial" panose="020B0604020202020204" pitchFamily="34" charset="0"/>
              </a:defRPr>
            </a:lvl2pPr>
            <a:lvl3pPr marL="685800" defTabSz="873125">
              <a:defRPr>
                <a:solidFill>
                  <a:schemeClr val="tx1"/>
                </a:solidFill>
                <a:latin typeface="Arial" panose="020B0604020202020204" pitchFamily="34" charset="0"/>
                <a:cs typeface="Arial" panose="020B0604020202020204" pitchFamily="34" charset="0"/>
              </a:defRPr>
            </a:lvl3pPr>
            <a:lvl4pPr marL="1030288" defTabSz="873125">
              <a:defRPr>
                <a:solidFill>
                  <a:schemeClr val="tx1"/>
                </a:solidFill>
                <a:latin typeface="Arial" panose="020B0604020202020204" pitchFamily="34" charset="0"/>
                <a:cs typeface="Arial" panose="020B0604020202020204" pitchFamily="34" charset="0"/>
              </a:defRPr>
            </a:lvl4pPr>
            <a:lvl5pPr marL="1373188" defTabSz="873125">
              <a:defRPr>
                <a:solidFill>
                  <a:schemeClr val="tx1"/>
                </a:solidFill>
                <a:latin typeface="Arial" panose="020B0604020202020204" pitchFamily="34" charset="0"/>
                <a:cs typeface="Arial" panose="020B0604020202020204" pitchFamily="34" charset="0"/>
              </a:defRPr>
            </a:lvl5pPr>
            <a:lvl6pPr marL="1830388" defTabSz="873125"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287588" defTabSz="873125"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2744788" defTabSz="873125"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201988" defTabSz="873125"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buFont typeface="Wingdings" panose="05000000000000000000" pitchFamily="2" charset="2"/>
              <a:buNone/>
            </a:pPr>
            <a:r>
              <a:rPr lang="en-NZ" dirty="0">
                <a:latin typeface="Calibri" panose="020F0502020204030204" pitchFamily="34" charset="0"/>
                <a:cs typeface="Calibri" panose="020F0502020204030204" pitchFamily="34" charset="0"/>
              </a:rPr>
              <a:t>&gt; Often very thick, leathery and tough – covering the entire leaf and plant.</a:t>
            </a:r>
          </a:p>
          <a:p>
            <a:pPr>
              <a:spcBef>
                <a:spcPct val="50000"/>
              </a:spcBef>
              <a:buFont typeface="Wingdings" panose="05000000000000000000" pitchFamily="2" charset="2"/>
              <a:buNone/>
            </a:pPr>
            <a:r>
              <a:rPr lang="en-NZ" dirty="0">
                <a:latin typeface="Calibri" panose="020F0502020204030204" pitchFamily="34" charset="0"/>
                <a:cs typeface="Calibri" panose="020F0502020204030204" pitchFamily="34" charset="0"/>
              </a:rPr>
              <a:t>&gt; the thick cuticle is shiny and reflects light lowering the temperature</a:t>
            </a:r>
            <a:endParaRPr lang="en-GB" dirty="0">
              <a:latin typeface="Calibri" panose="020F0502020204030204" pitchFamily="34" charset="0"/>
              <a:cs typeface="Calibri" panose="020F0502020204030204" pitchFamily="34" charset="0"/>
            </a:endParaRPr>
          </a:p>
        </p:txBody>
      </p:sp>
      <p:sp>
        <p:nvSpPr>
          <p:cNvPr id="14" name="TextBox 13"/>
          <p:cNvSpPr txBox="1"/>
          <p:nvPr/>
        </p:nvSpPr>
        <p:spPr>
          <a:xfrm>
            <a:off x="533400" y="408722"/>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Desert environment adaptations</a:t>
            </a:r>
            <a:endParaRPr lang="en-NZ" sz="2000" b="1" dirty="0"/>
          </a:p>
        </p:txBody>
      </p:sp>
      <p:sp>
        <p:nvSpPr>
          <p:cNvPr id="13" name="TextBox 12"/>
          <p:cNvSpPr txBox="1"/>
          <p:nvPr/>
        </p:nvSpPr>
        <p:spPr>
          <a:xfrm>
            <a:off x="207752" y="292418"/>
            <a:ext cx="763848"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4c</a:t>
            </a:r>
          </a:p>
        </p:txBody>
      </p:sp>
      <p:sp>
        <p:nvSpPr>
          <p:cNvPr id="15" name="Footer Placeholder 4"/>
          <p:cNvSpPr>
            <a:spLocks noGrp="1"/>
          </p:cNvSpPr>
          <p:nvPr>
            <p:ph type="ftr" sz="quarter" idx="11"/>
          </p:nvPr>
        </p:nvSpPr>
        <p:spPr>
          <a:xfrm>
            <a:off x="193638" y="6250164"/>
            <a:ext cx="3786691" cy="365125"/>
          </a:xfrm>
        </p:spPr>
        <p:txBody>
          <a:bodyPr/>
          <a:lstStyle/>
          <a:p>
            <a:r>
              <a:rPr lang="en-NZ" dirty="0" smtClean="0"/>
              <a:t>GZ Science Resources 2014</a:t>
            </a:r>
            <a:endParaRPr lang="en-NZ" dirty="0"/>
          </a:p>
        </p:txBody>
      </p:sp>
      <p:sp>
        <p:nvSpPr>
          <p:cNvPr id="16" name="TextBox 15"/>
          <p:cNvSpPr txBox="1"/>
          <p:nvPr/>
        </p:nvSpPr>
        <p:spPr>
          <a:xfrm>
            <a:off x="7860341" y="6364959"/>
            <a:ext cx="969912" cy="276999"/>
          </a:xfrm>
          <a:prstGeom prst="rect">
            <a:avLst/>
          </a:prstGeom>
          <a:solidFill>
            <a:schemeClr val="accent4">
              <a:lumMod val="60000"/>
              <a:lumOff val="40000"/>
            </a:schemeClr>
          </a:solidFill>
          <a:ln>
            <a:solidFill>
              <a:schemeClr val="tx1"/>
            </a:solidFill>
          </a:ln>
        </p:spPr>
        <p:txBody>
          <a:bodyPr wrap="square" rtlCol="0">
            <a:spAutoFit/>
          </a:bodyPr>
          <a:lstStyle/>
          <a:p>
            <a:r>
              <a:rPr lang="en-NZ" sz="1200" dirty="0" smtClean="0">
                <a:latin typeface="+mn-lt"/>
              </a:rPr>
              <a:t>extension</a:t>
            </a:r>
          </a:p>
        </p:txBody>
      </p:sp>
    </p:spTree>
    <p:extLst>
      <p:ext uri="{BB962C8B-B14F-4D97-AF65-F5344CB8AC3E}">
        <p14:creationId xmlns:p14="http://schemas.microsoft.com/office/powerpoint/2010/main" val="22639117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The </a:t>
            </a:r>
            <a:r>
              <a:rPr lang="en-NZ" sz="2000" b="1" dirty="0"/>
              <a:t>significance of photosynthesis in making food</a:t>
            </a: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00808"/>
            <a:ext cx="57150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5715000" y="1252489"/>
            <a:ext cx="2882111" cy="4708981"/>
          </a:xfrm>
          <a:prstGeom prst="rect">
            <a:avLst/>
          </a:prstGeom>
          <a:solidFill>
            <a:srgbClr val="F7FCFF"/>
          </a:solidFill>
          <a:ln>
            <a:solidFill>
              <a:schemeClr val="tx1"/>
            </a:solidFill>
          </a:ln>
        </p:spPr>
        <p:txBody>
          <a:bodyPr wrap="square" rtlCol="0">
            <a:spAutoFit/>
          </a:bodyPr>
          <a:lstStyle/>
          <a:p>
            <a:r>
              <a:rPr lang="en-NZ" sz="2000" dirty="0" smtClean="0">
                <a:latin typeface="Calibri" panose="020F0502020204030204" pitchFamily="34" charset="0"/>
                <a:cs typeface="Calibri" panose="020F0502020204030204" pitchFamily="34" charset="0"/>
              </a:rPr>
              <a:t>Most living organisms depend </a:t>
            </a:r>
            <a:r>
              <a:rPr lang="en-NZ" sz="2000" dirty="0">
                <a:latin typeface="Calibri" panose="020F0502020204030204" pitchFamily="34" charset="0"/>
                <a:cs typeface="Calibri" panose="020F0502020204030204" pitchFamily="34" charset="0"/>
              </a:rPr>
              <a:t>on plants to survive. </a:t>
            </a:r>
            <a:r>
              <a:rPr lang="en-NZ" sz="2000" dirty="0" smtClean="0">
                <a:latin typeface="Calibri" panose="020F0502020204030204" pitchFamily="34" charset="0"/>
                <a:cs typeface="Calibri" panose="020F0502020204030204" pitchFamily="34" charset="0"/>
              </a:rPr>
              <a:t>Plants </a:t>
            </a:r>
            <a:r>
              <a:rPr lang="en-NZ" sz="2000" dirty="0">
                <a:latin typeface="Calibri" panose="020F0502020204030204" pitchFamily="34" charset="0"/>
                <a:cs typeface="Calibri" panose="020F0502020204030204" pitchFamily="34" charset="0"/>
              </a:rPr>
              <a:t>convert </a:t>
            </a:r>
            <a:r>
              <a:rPr lang="en-NZ" sz="2000" dirty="0" smtClean="0">
                <a:latin typeface="Calibri" panose="020F0502020204030204" pitchFamily="34" charset="0"/>
                <a:cs typeface="Calibri" panose="020F0502020204030204" pitchFamily="34" charset="0"/>
              </a:rPr>
              <a:t>energy </a:t>
            </a:r>
            <a:r>
              <a:rPr lang="en-NZ" sz="2000" dirty="0">
                <a:latin typeface="Calibri" panose="020F0502020204030204" pitchFamily="34" charset="0"/>
                <a:cs typeface="Calibri" panose="020F0502020204030204" pitchFamily="34" charset="0"/>
              </a:rPr>
              <a:t>from sunlight into food stored as </a:t>
            </a:r>
            <a:r>
              <a:rPr lang="en-NZ" sz="2000" dirty="0" smtClean="0">
                <a:latin typeface="Calibri" panose="020F0502020204030204" pitchFamily="34" charset="0"/>
                <a:cs typeface="Calibri" panose="020F0502020204030204" pitchFamily="34" charset="0"/>
              </a:rPr>
              <a:t>carbohydrates through </a:t>
            </a:r>
            <a:r>
              <a:rPr lang="en-NZ" sz="2000" b="1" dirty="0" smtClean="0">
                <a:latin typeface="Calibri" panose="020F0502020204030204" pitchFamily="34" charset="0"/>
                <a:cs typeface="Calibri" panose="020F0502020204030204" pitchFamily="34" charset="0"/>
              </a:rPr>
              <a:t>photosynthesis</a:t>
            </a:r>
            <a:r>
              <a:rPr lang="en-NZ" sz="2000" dirty="0" smtClean="0">
                <a:latin typeface="Calibri" panose="020F0502020204030204" pitchFamily="34" charset="0"/>
                <a:cs typeface="Calibri" panose="020F0502020204030204" pitchFamily="34" charset="0"/>
              </a:rPr>
              <a:t>. Because </a:t>
            </a:r>
            <a:r>
              <a:rPr lang="en-NZ" sz="2000" dirty="0">
                <a:latin typeface="Calibri" panose="020F0502020204030204" pitchFamily="34" charset="0"/>
                <a:cs typeface="Calibri" panose="020F0502020204030204" pitchFamily="34" charset="0"/>
              </a:rPr>
              <a:t>animals cannot </a:t>
            </a:r>
            <a:r>
              <a:rPr lang="en-NZ" sz="2000" dirty="0" smtClean="0">
                <a:latin typeface="Calibri" panose="020F0502020204030204" pitchFamily="34" charset="0"/>
                <a:cs typeface="Calibri" panose="020F0502020204030204" pitchFamily="34" charset="0"/>
              </a:rPr>
              <a:t>make their own food they </a:t>
            </a:r>
            <a:r>
              <a:rPr lang="en-NZ" sz="2000" dirty="0">
                <a:latin typeface="Calibri" panose="020F0502020204030204" pitchFamily="34" charset="0"/>
                <a:cs typeface="Calibri" panose="020F0502020204030204" pitchFamily="34" charset="0"/>
              </a:rPr>
              <a:t>must eat plants </a:t>
            </a:r>
            <a:r>
              <a:rPr lang="en-NZ" sz="2000" dirty="0" smtClean="0">
                <a:latin typeface="Calibri" panose="020F0502020204030204" pitchFamily="34" charset="0"/>
                <a:cs typeface="Calibri" panose="020F0502020204030204" pitchFamily="34" charset="0"/>
              </a:rPr>
              <a:t>to gain nutrition. </a:t>
            </a:r>
            <a:r>
              <a:rPr lang="en-NZ" sz="2000" dirty="0">
                <a:latin typeface="Calibri" panose="020F0502020204030204" pitchFamily="34" charset="0"/>
                <a:cs typeface="Calibri" panose="020F0502020204030204" pitchFamily="34" charset="0"/>
              </a:rPr>
              <a:t>Plants </a:t>
            </a:r>
            <a:r>
              <a:rPr lang="en-NZ" sz="2000" dirty="0" smtClean="0">
                <a:latin typeface="Calibri" panose="020F0502020204030204" pitchFamily="34" charset="0"/>
                <a:cs typeface="Calibri" panose="020F0502020204030204" pitchFamily="34" charset="0"/>
              </a:rPr>
              <a:t>produce oxygen, </a:t>
            </a:r>
            <a:r>
              <a:rPr lang="en-NZ" sz="2000" dirty="0">
                <a:latin typeface="Calibri" panose="020F0502020204030204" pitchFamily="34" charset="0"/>
                <a:cs typeface="Calibri" panose="020F0502020204030204" pitchFamily="34" charset="0"/>
              </a:rPr>
              <a:t>which is released during </a:t>
            </a:r>
            <a:r>
              <a:rPr lang="en-NZ" sz="2000" dirty="0" smtClean="0">
                <a:latin typeface="Calibri" panose="020F0502020204030204" pitchFamily="34" charset="0"/>
                <a:cs typeface="Calibri" panose="020F0502020204030204" pitchFamily="34" charset="0"/>
              </a:rPr>
              <a:t>photosynthesis, which all organisms need for </a:t>
            </a:r>
            <a:r>
              <a:rPr lang="en-NZ" sz="2000" b="1" dirty="0" smtClean="0">
                <a:latin typeface="Calibri" panose="020F0502020204030204" pitchFamily="34" charset="0"/>
                <a:cs typeface="Calibri" panose="020F0502020204030204" pitchFamily="34" charset="0"/>
              </a:rPr>
              <a:t>respiration</a:t>
            </a:r>
            <a:r>
              <a:rPr lang="en-NZ" sz="2000" dirty="0" smtClean="0">
                <a:latin typeface="Calibri" panose="020F0502020204030204" pitchFamily="34" charset="0"/>
                <a:cs typeface="Calibri" panose="020F0502020204030204" pitchFamily="34" charset="0"/>
              </a:rPr>
              <a:t>.</a:t>
            </a:r>
            <a:endParaRPr lang="en-NZ" sz="2000" dirty="0">
              <a:latin typeface="Calibri" panose="020F0502020204030204" pitchFamily="34" charset="0"/>
              <a:cs typeface="Calibri" panose="020F0502020204030204" pitchFamily="34" charset="0"/>
            </a:endParaRPr>
          </a:p>
        </p:txBody>
      </p:sp>
      <p:sp>
        <p:nvSpPr>
          <p:cNvPr id="5" name="Footer Placeholder 4"/>
          <p:cNvSpPr>
            <a:spLocks noGrp="1"/>
          </p:cNvSpPr>
          <p:nvPr>
            <p:ph type="ftr" sz="quarter" idx="11"/>
          </p:nvPr>
        </p:nvSpPr>
        <p:spPr/>
        <p:txBody>
          <a:bodyPr/>
          <a:lstStyle/>
          <a:p>
            <a:r>
              <a:rPr lang="en-NZ" smtClean="0"/>
              <a:t>GZ Science Resources 2014</a:t>
            </a:r>
            <a:endParaRPr lang="en-NZ"/>
          </a:p>
        </p:txBody>
      </p:sp>
      <p:sp>
        <p:nvSpPr>
          <p:cNvPr id="9" name="TextBox 8"/>
          <p:cNvSpPr txBox="1"/>
          <p:nvPr/>
        </p:nvSpPr>
        <p:spPr>
          <a:xfrm>
            <a:off x="207752" y="292418"/>
            <a:ext cx="763848"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4d</a:t>
            </a:r>
          </a:p>
        </p:txBody>
      </p:sp>
    </p:spTree>
    <p:extLst>
      <p:ext uri="{BB962C8B-B14F-4D97-AF65-F5344CB8AC3E}">
        <p14:creationId xmlns:p14="http://schemas.microsoft.com/office/powerpoint/2010/main" val="8884224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Living </a:t>
            </a:r>
            <a:r>
              <a:rPr lang="en-NZ" sz="2000" b="1" dirty="0"/>
              <a:t>things are classified into groups based on similarities / features </a:t>
            </a:r>
          </a:p>
        </p:txBody>
      </p:sp>
      <p:sp>
        <p:nvSpPr>
          <p:cNvPr id="6" name="Rectangle 5"/>
          <p:cNvSpPr/>
          <p:nvPr/>
        </p:nvSpPr>
        <p:spPr>
          <a:xfrm>
            <a:off x="447664" y="1028328"/>
            <a:ext cx="8228791" cy="1785104"/>
          </a:xfrm>
          <a:prstGeom prst="rect">
            <a:avLst/>
          </a:prstGeom>
        </p:spPr>
        <p:txBody>
          <a:bodyPr wrap="square">
            <a:spAutoFit/>
          </a:bodyPr>
          <a:lstStyle/>
          <a:p>
            <a:pPr>
              <a:spcBef>
                <a:spcPct val="50000"/>
              </a:spcBef>
            </a:pPr>
            <a:r>
              <a:rPr lang="en-NZ" sz="2000" dirty="0">
                <a:latin typeface="Calibri" panose="020F0502020204030204" pitchFamily="34" charset="0"/>
                <a:cs typeface="Calibri" panose="020F0502020204030204" pitchFamily="34" charset="0"/>
              </a:rPr>
              <a:t>Biologists classify all living things into overall groups, called </a:t>
            </a:r>
            <a:r>
              <a:rPr lang="en-NZ" sz="2000" b="1" dirty="0">
                <a:latin typeface="Calibri" panose="020F0502020204030204" pitchFamily="34" charset="0"/>
                <a:cs typeface="Calibri" panose="020F0502020204030204" pitchFamily="34" charset="0"/>
              </a:rPr>
              <a:t>Kingdoms</a:t>
            </a:r>
            <a:r>
              <a:rPr lang="en-NZ" sz="2000" dirty="0">
                <a:latin typeface="Calibri" panose="020F0502020204030204" pitchFamily="34" charset="0"/>
                <a:cs typeface="Calibri" panose="020F0502020204030204" pitchFamily="34" charset="0"/>
              </a:rPr>
              <a:t>. The members of each kingdom are alike in fundamental ways, such as the nature of their cells or the way they obtain energy.</a:t>
            </a:r>
          </a:p>
          <a:p>
            <a:pPr>
              <a:spcBef>
                <a:spcPct val="50000"/>
              </a:spcBef>
            </a:pPr>
            <a:r>
              <a:rPr lang="en-NZ" sz="2000" dirty="0">
                <a:latin typeface="Calibri" panose="020F0502020204030204" pitchFamily="34" charset="0"/>
                <a:cs typeface="Calibri" panose="020F0502020204030204" pitchFamily="34" charset="0"/>
              </a:rPr>
              <a:t>Kingdoms have been further broken down into </a:t>
            </a:r>
            <a:r>
              <a:rPr lang="en-NZ" sz="2000" b="1" dirty="0">
                <a:latin typeface="Calibri" panose="020F0502020204030204" pitchFamily="34" charset="0"/>
                <a:cs typeface="Calibri" panose="020F0502020204030204" pitchFamily="34" charset="0"/>
              </a:rPr>
              <a:t>Phylum</a:t>
            </a:r>
            <a:r>
              <a:rPr lang="en-NZ" sz="2000" dirty="0">
                <a:latin typeface="Calibri" panose="020F0502020204030204" pitchFamily="34" charset="0"/>
                <a:cs typeface="Calibri" panose="020F0502020204030204" pitchFamily="34" charset="0"/>
              </a:rPr>
              <a:t> based on levels of similarity and then further broken down to another 5-8 levels</a:t>
            </a:r>
          </a:p>
        </p:txBody>
      </p:sp>
      <p:pic>
        <p:nvPicPr>
          <p:cNvPr id="2050" name="Picture 2" descr="http://www.west.sd57.bc.ca/fileadmin/sites/west.sd57.bc.ca/Clip_Art_General/classification.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7986" y="2780928"/>
            <a:ext cx="6663680" cy="419683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42864" y="325066"/>
            <a:ext cx="609600"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2a</a:t>
            </a:r>
          </a:p>
        </p:txBody>
      </p:sp>
      <p:sp>
        <p:nvSpPr>
          <p:cNvPr id="5" name="Footer Placeholder 4"/>
          <p:cNvSpPr>
            <a:spLocks noGrp="1"/>
          </p:cNvSpPr>
          <p:nvPr>
            <p:ph type="ftr" sz="quarter" idx="11"/>
          </p:nvPr>
        </p:nvSpPr>
        <p:spPr/>
        <p:txBody>
          <a:bodyPr/>
          <a:lstStyle/>
          <a:p>
            <a:r>
              <a:rPr lang="en-NZ" smtClean="0"/>
              <a:t>GZ Science Resources 2014</a:t>
            </a:r>
            <a:endParaRPr lang="en-NZ"/>
          </a:p>
        </p:txBody>
      </p:sp>
    </p:spTree>
    <p:extLst>
      <p:ext uri="{BB962C8B-B14F-4D97-AF65-F5344CB8AC3E}">
        <p14:creationId xmlns:p14="http://schemas.microsoft.com/office/powerpoint/2010/main" val="97141865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5774" t="10524"/>
          <a:stretch/>
        </p:blipFill>
        <p:spPr bwMode="auto">
          <a:xfrm>
            <a:off x="43384" y="1814285"/>
            <a:ext cx="5351439" cy="418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292080" y="1725849"/>
            <a:ext cx="3613636" cy="4524315"/>
          </a:xfrm>
          <a:prstGeom prst="rect">
            <a:avLst/>
          </a:prstGeom>
          <a:solidFill>
            <a:srgbClr val="F7FCFF"/>
          </a:solidFill>
          <a:ln>
            <a:solidFill>
              <a:schemeClr val="tx1"/>
            </a:solidFill>
          </a:ln>
        </p:spPr>
        <p:txBody>
          <a:bodyPr wrap="square" rtlCol="0">
            <a:spAutoFit/>
          </a:bodyPr>
          <a:lstStyle/>
          <a:p>
            <a:r>
              <a:rPr lang="en-NZ" dirty="0">
                <a:latin typeface="Calibri" panose="020F0502020204030204" pitchFamily="34" charset="0"/>
                <a:cs typeface="Calibri" panose="020F0502020204030204" pitchFamily="34" charset="0"/>
              </a:rPr>
              <a:t> </a:t>
            </a:r>
            <a:r>
              <a:rPr lang="en-NZ" dirty="0" smtClean="0">
                <a:latin typeface="Calibri" panose="020F0502020204030204" pitchFamily="34" charset="0"/>
                <a:cs typeface="Calibri" panose="020F0502020204030204" pitchFamily="34" charset="0"/>
              </a:rPr>
              <a:t>The flat surface of the leaf called the blade helps capture maximum sunlight </a:t>
            </a:r>
            <a:r>
              <a:rPr lang="en-NZ" dirty="0">
                <a:latin typeface="Calibri" panose="020F0502020204030204" pitchFamily="34" charset="0"/>
                <a:cs typeface="Calibri" panose="020F0502020204030204" pitchFamily="34" charset="0"/>
              </a:rPr>
              <a:t>for</a:t>
            </a:r>
            <a:r>
              <a:rPr lang="en-NZ" b="1" dirty="0">
                <a:latin typeface="Calibri" panose="020F0502020204030204" pitchFamily="34" charset="0"/>
                <a:cs typeface="Calibri" panose="020F0502020204030204" pitchFamily="34" charset="0"/>
              </a:rPr>
              <a:t> </a:t>
            </a:r>
            <a:r>
              <a:rPr lang="en-NZ" b="1" dirty="0" smtClean="0">
                <a:latin typeface="Calibri" panose="020F0502020204030204" pitchFamily="34" charset="0"/>
                <a:cs typeface="Calibri" panose="020F0502020204030204" pitchFamily="34" charset="0"/>
              </a:rPr>
              <a:t>photosynthesis</a:t>
            </a:r>
            <a:r>
              <a:rPr lang="en-NZ" dirty="0" smtClean="0">
                <a:latin typeface="Calibri" panose="020F0502020204030204" pitchFamily="34" charset="0"/>
                <a:cs typeface="Calibri" panose="020F0502020204030204" pitchFamily="34" charset="0"/>
              </a:rPr>
              <a:t>.</a:t>
            </a:r>
            <a:endParaRPr lang="en-NZ" dirty="0">
              <a:latin typeface="Calibri" panose="020F0502020204030204" pitchFamily="34" charset="0"/>
              <a:cs typeface="Calibri" panose="020F0502020204030204" pitchFamily="34" charset="0"/>
            </a:endParaRPr>
          </a:p>
          <a:p>
            <a:r>
              <a:rPr lang="en-NZ" dirty="0" smtClean="0">
                <a:latin typeface="Calibri" panose="020F0502020204030204" pitchFamily="34" charset="0"/>
                <a:cs typeface="Calibri" panose="020F0502020204030204" pitchFamily="34" charset="0"/>
              </a:rPr>
              <a:t>The leaf is attached </a:t>
            </a:r>
            <a:r>
              <a:rPr lang="en-NZ" dirty="0">
                <a:latin typeface="Calibri" panose="020F0502020204030204" pitchFamily="34" charset="0"/>
                <a:cs typeface="Calibri" panose="020F0502020204030204" pitchFamily="34" charset="0"/>
              </a:rPr>
              <a:t>by a stem-like petiole to the </a:t>
            </a:r>
            <a:r>
              <a:rPr lang="en-NZ" dirty="0" smtClean="0">
                <a:latin typeface="Calibri" panose="020F0502020204030204" pitchFamily="34" charset="0"/>
                <a:cs typeface="Calibri" panose="020F0502020204030204" pitchFamily="34" charset="0"/>
              </a:rPr>
              <a:t>plant which branch out into veins. Inside these are xylem tubes to </a:t>
            </a:r>
            <a:r>
              <a:rPr lang="en-NZ" b="1" dirty="0" smtClean="0">
                <a:latin typeface="Calibri" panose="020F0502020204030204" pitchFamily="34" charset="0"/>
                <a:cs typeface="Calibri" panose="020F0502020204030204" pitchFamily="34" charset="0"/>
              </a:rPr>
              <a:t>transport </a:t>
            </a:r>
            <a:r>
              <a:rPr lang="en-NZ" dirty="0" smtClean="0">
                <a:latin typeface="Calibri" panose="020F0502020204030204" pitchFamily="34" charset="0"/>
                <a:cs typeface="Calibri" panose="020F0502020204030204" pitchFamily="34" charset="0"/>
              </a:rPr>
              <a:t>water to the leaf cells, which they require for photosynthesis and to keep the leaf cells turgid or rigid. The veins also contain phloem tubes which are able to transport the sugars (and starch which they are converted into), produced during  photosynthesis, away to other parts of the plant for use and storage.</a:t>
            </a:r>
            <a:endParaRPr lang="en-NZ" dirty="0">
              <a:latin typeface="Calibri" panose="020F0502020204030204" pitchFamily="34" charset="0"/>
              <a:cs typeface="Calibri" panose="020F0502020204030204" pitchFamily="34" charset="0"/>
            </a:endParaRPr>
          </a:p>
        </p:txBody>
      </p:sp>
      <p:sp>
        <p:nvSpPr>
          <p:cNvPr id="10" name="TextBox 9"/>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The </a:t>
            </a:r>
            <a:r>
              <a:rPr lang="en-NZ" sz="2000" b="1" dirty="0"/>
              <a:t>adaptations of leaves for photosynthesis</a:t>
            </a:r>
          </a:p>
        </p:txBody>
      </p:sp>
      <p:sp>
        <p:nvSpPr>
          <p:cNvPr id="5" name="Footer Placeholder 4"/>
          <p:cNvSpPr>
            <a:spLocks noGrp="1"/>
          </p:cNvSpPr>
          <p:nvPr>
            <p:ph type="ftr" sz="quarter" idx="11"/>
          </p:nvPr>
        </p:nvSpPr>
        <p:spPr/>
        <p:txBody>
          <a:bodyPr/>
          <a:lstStyle/>
          <a:p>
            <a:r>
              <a:rPr lang="en-NZ" smtClean="0"/>
              <a:t>GZ Science Resources 2014</a:t>
            </a:r>
            <a:endParaRPr lang="en-NZ"/>
          </a:p>
        </p:txBody>
      </p:sp>
      <p:sp>
        <p:nvSpPr>
          <p:cNvPr id="8" name="TextBox 7"/>
          <p:cNvSpPr txBox="1"/>
          <p:nvPr/>
        </p:nvSpPr>
        <p:spPr>
          <a:xfrm>
            <a:off x="207752" y="292418"/>
            <a:ext cx="763848"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4d</a:t>
            </a:r>
          </a:p>
        </p:txBody>
      </p:sp>
    </p:spTree>
    <p:extLst>
      <p:ext uri="{BB962C8B-B14F-4D97-AF65-F5344CB8AC3E}">
        <p14:creationId xmlns:p14="http://schemas.microsoft.com/office/powerpoint/2010/main" val="21936757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5496" t="2045"/>
          <a:stretch/>
        </p:blipFill>
        <p:spPr bwMode="auto">
          <a:xfrm>
            <a:off x="0" y="854533"/>
            <a:ext cx="5580112" cy="5783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436096" y="1484784"/>
            <a:ext cx="3456384" cy="3693319"/>
          </a:xfrm>
          <a:prstGeom prst="rect">
            <a:avLst/>
          </a:prstGeom>
          <a:noFill/>
        </p:spPr>
        <p:txBody>
          <a:bodyPr wrap="square" rtlCol="0">
            <a:spAutoFit/>
          </a:bodyPr>
          <a:lstStyle/>
          <a:p>
            <a:r>
              <a:rPr lang="en-NZ" b="1" dirty="0" smtClean="0">
                <a:latin typeface="Calibri" panose="020F0502020204030204" pitchFamily="34" charset="0"/>
                <a:cs typeface="Calibri" panose="020F0502020204030204" pitchFamily="34" charset="0"/>
              </a:rPr>
              <a:t>Light</a:t>
            </a:r>
            <a:r>
              <a:rPr lang="en-NZ" dirty="0" smtClean="0">
                <a:latin typeface="Calibri" panose="020F0502020204030204" pitchFamily="34" charset="0"/>
                <a:cs typeface="Calibri" panose="020F0502020204030204" pitchFamily="34" charset="0"/>
              </a:rPr>
              <a:t> enters the leaf and is trapped by chlorophyll contained within the chloroplasts in the cells. </a:t>
            </a:r>
          </a:p>
          <a:p>
            <a:r>
              <a:rPr lang="en-NZ" b="1" dirty="0" smtClean="0">
                <a:latin typeface="Calibri" panose="020F0502020204030204" pitchFamily="34" charset="0"/>
                <a:cs typeface="Calibri" panose="020F0502020204030204" pitchFamily="34" charset="0"/>
              </a:rPr>
              <a:t>Water</a:t>
            </a:r>
            <a:r>
              <a:rPr lang="en-NZ" dirty="0" smtClean="0">
                <a:latin typeface="Calibri" panose="020F0502020204030204" pitchFamily="34" charset="0"/>
                <a:cs typeface="Calibri" panose="020F0502020204030204" pitchFamily="34" charset="0"/>
              </a:rPr>
              <a:t> is transported via xylem to the cell and the </a:t>
            </a:r>
            <a:r>
              <a:rPr lang="en-NZ" b="1" dirty="0" smtClean="0">
                <a:latin typeface="Calibri" panose="020F0502020204030204" pitchFamily="34" charset="0"/>
                <a:cs typeface="Calibri" panose="020F0502020204030204" pitchFamily="34" charset="0"/>
              </a:rPr>
              <a:t>carbon dioxide </a:t>
            </a:r>
            <a:r>
              <a:rPr lang="en-NZ" dirty="0" smtClean="0">
                <a:latin typeface="Calibri" panose="020F0502020204030204" pitchFamily="34" charset="0"/>
                <a:cs typeface="Calibri" panose="020F0502020204030204" pitchFamily="34" charset="0"/>
              </a:rPr>
              <a:t>enters through the stomata and diffuses to the cell.</a:t>
            </a:r>
          </a:p>
          <a:p>
            <a:r>
              <a:rPr lang="en-NZ" dirty="0" smtClean="0">
                <a:latin typeface="Calibri" panose="020F0502020204030204" pitchFamily="34" charset="0"/>
                <a:cs typeface="Calibri" panose="020F0502020204030204" pitchFamily="34" charset="0"/>
              </a:rPr>
              <a:t>These substances react chemically within the chloroplasts, powered by the light and </a:t>
            </a:r>
            <a:r>
              <a:rPr lang="en-NZ" b="1" dirty="0" smtClean="0">
                <a:latin typeface="Calibri" panose="020F0502020204030204" pitchFamily="34" charset="0"/>
                <a:cs typeface="Calibri" panose="020F0502020204030204" pitchFamily="34" charset="0"/>
              </a:rPr>
              <a:t>glucose</a:t>
            </a:r>
            <a:r>
              <a:rPr lang="en-NZ" dirty="0" smtClean="0">
                <a:latin typeface="Calibri" panose="020F0502020204030204" pitchFamily="34" charset="0"/>
                <a:cs typeface="Calibri" panose="020F0502020204030204" pitchFamily="34" charset="0"/>
              </a:rPr>
              <a:t> (a sugar) is produced along with </a:t>
            </a:r>
            <a:r>
              <a:rPr lang="en-NZ" b="1" dirty="0" smtClean="0">
                <a:latin typeface="Calibri" panose="020F0502020204030204" pitchFamily="34" charset="0"/>
                <a:cs typeface="Calibri" panose="020F0502020204030204" pitchFamily="34" charset="0"/>
              </a:rPr>
              <a:t>oxygen</a:t>
            </a:r>
            <a:r>
              <a:rPr lang="en-NZ" dirty="0" smtClean="0">
                <a:latin typeface="Calibri" panose="020F0502020204030204" pitchFamily="34" charset="0"/>
                <a:cs typeface="Calibri" panose="020F0502020204030204" pitchFamily="34" charset="0"/>
              </a:rPr>
              <a:t> which diffuses out. The sugar leaves the leaf via the phloem.</a:t>
            </a:r>
            <a:endParaRPr lang="en-NZ" dirty="0">
              <a:latin typeface="Calibri" panose="020F0502020204030204" pitchFamily="34" charset="0"/>
              <a:cs typeface="Calibri" panose="020F0502020204030204" pitchFamily="34" charset="0"/>
            </a:endParaRPr>
          </a:p>
        </p:txBody>
      </p:sp>
      <p:sp>
        <p:nvSpPr>
          <p:cNvPr id="3" name="TextBox 2"/>
          <p:cNvSpPr txBox="1"/>
          <p:nvPr/>
        </p:nvSpPr>
        <p:spPr>
          <a:xfrm>
            <a:off x="1475656" y="6262274"/>
            <a:ext cx="6480720" cy="400110"/>
          </a:xfrm>
          <a:prstGeom prst="rect">
            <a:avLst/>
          </a:prstGeom>
          <a:solidFill>
            <a:schemeClr val="bg1"/>
          </a:solidFill>
          <a:ln>
            <a:solidFill>
              <a:schemeClr val="tx1"/>
            </a:solidFill>
          </a:ln>
        </p:spPr>
        <p:txBody>
          <a:bodyPr wrap="square" rtlCol="0">
            <a:spAutoFit/>
          </a:bodyPr>
          <a:lstStyle/>
          <a:p>
            <a:r>
              <a:rPr lang="en-NZ" sz="2000" b="1" dirty="0" smtClean="0"/>
              <a:t>          Carbon dioxide + Water +light </a:t>
            </a:r>
            <a:r>
              <a:rPr lang="en-NZ" sz="2000" b="1" dirty="0" smtClean="0">
                <a:latin typeface="Calibri"/>
                <a:cs typeface="Calibri"/>
              </a:rPr>
              <a:t>→</a:t>
            </a:r>
            <a:r>
              <a:rPr lang="en-NZ" sz="2000" b="1" dirty="0" smtClean="0"/>
              <a:t> Glucose + Oxygen</a:t>
            </a:r>
            <a:endParaRPr lang="en-NZ" sz="2000" b="1" dirty="0"/>
          </a:p>
        </p:txBody>
      </p:sp>
      <p:sp>
        <p:nvSpPr>
          <p:cNvPr id="4" name="TextBox 3"/>
          <p:cNvSpPr txBox="1"/>
          <p:nvPr/>
        </p:nvSpPr>
        <p:spPr>
          <a:xfrm>
            <a:off x="467544" y="477083"/>
            <a:ext cx="8208912" cy="707886"/>
          </a:xfrm>
          <a:prstGeom prst="rect">
            <a:avLst/>
          </a:prstGeom>
          <a:solidFill>
            <a:schemeClr val="bg2"/>
          </a:solidFill>
          <a:ln>
            <a:solidFill>
              <a:schemeClr val="tx1"/>
            </a:solidFill>
          </a:ln>
        </p:spPr>
        <p:txBody>
          <a:bodyPr wrap="square" rtlCol="0">
            <a:spAutoFit/>
          </a:bodyPr>
          <a:lstStyle/>
          <a:p>
            <a:pPr algn="ctr"/>
            <a:r>
              <a:rPr lang="en-NZ" sz="2000" b="1" dirty="0" smtClean="0"/>
              <a:t>Photosynthesis </a:t>
            </a:r>
            <a:r>
              <a:rPr lang="en-NZ" sz="2000" b="1" dirty="0"/>
              <a:t>transfers energy from sunlight into energy in chemicals such as glucose and starch.</a:t>
            </a:r>
          </a:p>
        </p:txBody>
      </p:sp>
      <p:sp>
        <p:nvSpPr>
          <p:cNvPr id="7" name="TextBox 6"/>
          <p:cNvSpPr txBox="1"/>
          <p:nvPr/>
        </p:nvSpPr>
        <p:spPr>
          <a:xfrm>
            <a:off x="251520" y="830625"/>
            <a:ext cx="763848"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4e</a:t>
            </a:r>
          </a:p>
        </p:txBody>
      </p:sp>
    </p:spTree>
    <p:extLst>
      <p:ext uri="{BB962C8B-B14F-4D97-AF65-F5344CB8AC3E}">
        <p14:creationId xmlns:p14="http://schemas.microsoft.com/office/powerpoint/2010/main" val="18575075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7544" y="277028"/>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Starch test</a:t>
            </a:r>
            <a:endParaRPr lang="en-NZ" sz="2000" b="1" dirty="0"/>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9094"/>
          <a:stretch/>
        </p:blipFill>
        <p:spPr bwMode="auto">
          <a:xfrm>
            <a:off x="179512" y="937568"/>
            <a:ext cx="6216973" cy="565158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516216" y="1772816"/>
            <a:ext cx="2304256" cy="3693319"/>
          </a:xfrm>
          <a:prstGeom prst="rect">
            <a:avLst/>
          </a:prstGeom>
          <a:solidFill>
            <a:srgbClr val="F7FCFF"/>
          </a:solidFill>
          <a:ln>
            <a:solidFill>
              <a:schemeClr val="tx1"/>
            </a:solidFill>
          </a:ln>
        </p:spPr>
        <p:txBody>
          <a:bodyPr wrap="square" rtlCol="0">
            <a:spAutoFit/>
          </a:bodyPr>
          <a:lstStyle/>
          <a:p>
            <a:r>
              <a:rPr lang="en-NZ" dirty="0" smtClean="0">
                <a:latin typeface="Calibri" panose="020F0502020204030204" pitchFamily="34" charset="0"/>
                <a:cs typeface="Calibri" panose="020F0502020204030204" pitchFamily="34" charset="0"/>
              </a:rPr>
              <a:t>When a plant undergoes photosynthesis it produces glucose which is converted into starch for storage. If we want to </a:t>
            </a:r>
            <a:r>
              <a:rPr lang="en-NZ" b="1" dirty="0" smtClean="0">
                <a:latin typeface="Calibri" panose="020F0502020204030204" pitchFamily="34" charset="0"/>
                <a:cs typeface="Calibri" panose="020F0502020204030204" pitchFamily="34" charset="0"/>
              </a:rPr>
              <a:t>investigate</a:t>
            </a:r>
            <a:r>
              <a:rPr lang="en-NZ" dirty="0" smtClean="0">
                <a:latin typeface="Calibri" panose="020F0502020204030204" pitchFamily="34" charset="0"/>
                <a:cs typeface="Calibri" panose="020F0502020204030204" pitchFamily="34" charset="0"/>
              </a:rPr>
              <a:t> what </a:t>
            </a:r>
            <a:r>
              <a:rPr lang="en-NZ" b="1" dirty="0" smtClean="0">
                <a:latin typeface="Calibri" panose="020F0502020204030204" pitchFamily="34" charset="0"/>
                <a:cs typeface="Calibri" panose="020F0502020204030204" pitchFamily="34" charset="0"/>
              </a:rPr>
              <a:t>factors</a:t>
            </a:r>
            <a:r>
              <a:rPr lang="en-NZ" dirty="0" smtClean="0">
                <a:latin typeface="Calibri" panose="020F0502020204030204" pitchFamily="34" charset="0"/>
                <a:cs typeface="Calibri" panose="020F0502020204030204" pitchFamily="34" charset="0"/>
              </a:rPr>
              <a:t> are required for </a:t>
            </a:r>
            <a:r>
              <a:rPr lang="en-NZ" b="1" dirty="0" smtClean="0">
                <a:latin typeface="Calibri" panose="020F0502020204030204" pitchFamily="34" charset="0"/>
                <a:cs typeface="Calibri" panose="020F0502020204030204" pitchFamily="34" charset="0"/>
              </a:rPr>
              <a:t>photosynthesis </a:t>
            </a:r>
            <a:r>
              <a:rPr lang="en-NZ" dirty="0" smtClean="0">
                <a:latin typeface="Calibri" panose="020F0502020204030204" pitchFamily="34" charset="0"/>
                <a:cs typeface="Calibri" panose="020F0502020204030204" pitchFamily="34" charset="0"/>
              </a:rPr>
              <a:t>we use the starch test to enable us to reach a conclusion.</a:t>
            </a:r>
            <a:endParaRPr lang="en-NZ" dirty="0">
              <a:latin typeface="Calibri" panose="020F0502020204030204" pitchFamily="34" charset="0"/>
              <a:cs typeface="Calibri" panose="020F0502020204030204" pitchFamily="34" charset="0"/>
            </a:endParaRPr>
          </a:p>
        </p:txBody>
      </p:sp>
      <p:sp>
        <p:nvSpPr>
          <p:cNvPr id="7" name="TextBox 6"/>
          <p:cNvSpPr txBox="1"/>
          <p:nvPr/>
        </p:nvSpPr>
        <p:spPr>
          <a:xfrm>
            <a:off x="189973" y="184695"/>
            <a:ext cx="763848"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4f</a:t>
            </a:r>
          </a:p>
        </p:txBody>
      </p:sp>
      <p:sp>
        <p:nvSpPr>
          <p:cNvPr id="8" name="TextBox 7"/>
          <p:cNvSpPr txBox="1"/>
          <p:nvPr/>
        </p:nvSpPr>
        <p:spPr>
          <a:xfrm>
            <a:off x="7860341" y="6364959"/>
            <a:ext cx="969912" cy="276999"/>
          </a:xfrm>
          <a:prstGeom prst="rect">
            <a:avLst/>
          </a:prstGeom>
          <a:solidFill>
            <a:schemeClr val="accent4">
              <a:lumMod val="60000"/>
              <a:lumOff val="40000"/>
            </a:schemeClr>
          </a:solidFill>
          <a:ln>
            <a:solidFill>
              <a:schemeClr val="tx1"/>
            </a:solidFill>
          </a:ln>
        </p:spPr>
        <p:txBody>
          <a:bodyPr wrap="square" rtlCol="0">
            <a:spAutoFit/>
          </a:bodyPr>
          <a:lstStyle/>
          <a:p>
            <a:r>
              <a:rPr lang="en-NZ" sz="1200" dirty="0" smtClean="0">
                <a:latin typeface="+mn-lt"/>
              </a:rPr>
              <a:t>extension</a:t>
            </a:r>
          </a:p>
        </p:txBody>
      </p:sp>
    </p:spTree>
    <p:extLst>
      <p:ext uri="{BB962C8B-B14F-4D97-AF65-F5344CB8AC3E}">
        <p14:creationId xmlns:p14="http://schemas.microsoft.com/office/powerpoint/2010/main" val="42554540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The </a:t>
            </a:r>
            <a:r>
              <a:rPr lang="en-NZ" sz="2000" b="1" dirty="0"/>
              <a:t>adaptations of leaves for photosynthesis</a:t>
            </a:r>
          </a:p>
        </p:txBody>
      </p:sp>
      <p:sp>
        <p:nvSpPr>
          <p:cNvPr id="5" name="TextBox 4"/>
          <p:cNvSpPr txBox="1"/>
          <p:nvPr/>
        </p:nvSpPr>
        <p:spPr>
          <a:xfrm>
            <a:off x="6243127" y="1220958"/>
            <a:ext cx="2695308" cy="5078313"/>
          </a:xfrm>
          <a:prstGeom prst="rect">
            <a:avLst/>
          </a:prstGeom>
          <a:solidFill>
            <a:srgbClr val="F7FCFF"/>
          </a:solidFill>
          <a:ln>
            <a:solidFill>
              <a:schemeClr val="tx1"/>
            </a:solidFill>
          </a:ln>
        </p:spPr>
        <p:txBody>
          <a:bodyPr wrap="square" rtlCol="0">
            <a:spAutoFit/>
          </a:bodyPr>
          <a:lstStyle/>
          <a:p>
            <a:r>
              <a:rPr lang="en-NZ" dirty="0" smtClean="0">
                <a:latin typeface="Calibri" panose="020F0502020204030204" pitchFamily="34" charset="0"/>
                <a:cs typeface="Calibri" panose="020F0502020204030204" pitchFamily="34" charset="0"/>
              </a:rPr>
              <a:t>A waxy </a:t>
            </a:r>
            <a:r>
              <a:rPr lang="en-NZ" b="1" dirty="0" smtClean="0">
                <a:latin typeface="Calibri" panose="020F0502020204030204" pitchFamily="34" charset="0"/>
                <a:cs typeface="Calibri" panose="020F0502020204030204" pitchFamily="34" charset="0"/>
              </a:rPr>
              <a:t>cuticle</a:t>
            </a:r>
            <a:r>
              <a:rPr lang="en-NZ" dirty="0" smtClean="0">
                <a:latin typeface="Calibri" panose="020F0502020204030204" pitchFamily="34" charset="0"/>
                <a:cs typeface="Calibri" panose="020F0502020204030204" pitchFamily="34" charset="0"/>
              </a:rPr>
              <a:t> on the outside of the leaf provides a waterproof covering while remaining </a:t>
            </a:r>
            <a:r>
              <a:rPr lang="en-NZ" b="1" dirty="0" smtClean="0">
                <a:latin typeface="Calibri" panose="020F0502020204030204" pitchFamily="34" charset="0"/>
                <a:cs typeface="Calibri" panose="020F0502020204030204" pitchFamily="34" charset="0"/>
              </a:rPr>
              <a:t>transparent </a:t>
            </a:r>
            <a:r>
              <a:rPr lang="en-NZ" dirty="0" smtClean="0">
                <a:latin typeface="Calibri" panose="020F0502020204030204" pitchFamily="34" charset="0"/>
                <a:cs typeface="Calibri" panose="020F0502020204030204" pitchFamily="34" charset="0"/>
              </a:rPr>
              <a:t>to allow light into the leaf cells for photosynthesis.</a:t>
            </a:r>
          </a:p>
          <a:p>
            <a:r>
              <a:rPr lang="en-NZ" dirty="0" smtClean="0">
                <a:latin typeface="Calibri" panose="020F0502020204030204" pitchFamily="34" charset="0"/>
                <a:cs typeface="Calibri" panose="020F0502020204030204" pitchFamily="34" charset="0"/>
              </a:rPr>
              <a:t>Openings (usually on the underside of the leaf) called </a:t>
            </a:r>
            <a:r>
              <a:rPr lang="en-NZ" b="1" dirty="0" smtClean="0">
                <a:latin typeface="Calibri" panose="020F0502020204030204" pitchFamily="34" charset="0"/>
                <a:cs typeface="Calibri" panose="020F0502020204030204" pitchFamily="34" charset="0"/>
              </a:rPr>
              <a:t>stomata</a:t>
            </a:r>
            <a:r>
              <a:rPr lang="en-NZ" dirty="0" smtClean="0">
                <a:latin typeface="Calibri" panose="020F0502020204030204" pitchFamily="34" charset="0"/>
                <a:cs typeface="Calibri" panose="020F0502020204030204" pitchFamily="34" charset="0"/>
              </a:rPr>
              <a:t> allow carbon dioxide to enter and diffuse into cells as well as allowing oxygen to move in and out.</a:t>
            </a:r>
          </a:p>
          <a:p>
            <a:r>
              <a:rPr lang="en-NZ" dirty="0" smtClean="0">
                <a:latin typeface="Calibri" panose="020F0502020204030204" pitchFamily="34" charset="0"/>
                <a:cs typeface="Calibri" panose="020F0502020204030204" pitchFamily="34" charset="0"/>
              </a:rPr>
              <a:t>    Two guard cells on either side of the stomata open and close the openings.</a:t>
            </a:r>
            <a:endParaRPr lang="en-NZ" dirty="0">
              <a:latin typeface="Calibri" panose="020F0502020204030204" pitchFamily="34" charset="0"/>
              <a:cs typeface="Calibri" panose="020F0502020204030204" pitchFamily="34" charset="0"/>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859794"/>
            <a:ext cx="6007786" cy="40732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Footer Placeholder 5"/>
          <p:cNvSpPr>
            <a:spLocks noGrp="1"/>
          </p:cNvSpPr>
          <p:nvPr>
            <p:ph type="ftr" sz="quarter" idx="11"/>
          </p:nvPr>
        </p:nvSpPr>
        <p:spPr/>
        <p:txBody>
          <a:bodyPr/>
          <a:lstStyle/>
          <a:p>
            <a:r>
              <a:rPr lang="en-NZ" smtClean="0"/>
              <a:t>GZ Science Resources 2014</a:t>
            </a:r>
            <a:endParaRPr lang="en-NZ"/>
          </a:p>
        </p:txBody>
      </p:sp>
      <p:sp>
        <p:nvSpPr>
          <p:cNvPr id="8" name="TextBox 7"/>
          <p:cNvSpPr txBox="1"/>
          <p:nvPr/>
        </p:nvSpPr>
        <p:spPr>
          <a:xfrm>
            <a:off x="458549" y="384750"/>
            <a:ext cx="763848"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4g</a:t>
            </a:r>
          </a:p>
        </p:txBody>
      </p:sp>
      <p:sp>
        <p:nvSpPr>
          <p:cNvPr id="9" name="TextBox 8"/>
          <p:cNvSpPr txBox="1"/>
          <p:nvPr/>
        </p:nvSpPr>
        <p:spPr>
          <a:xfrm>
            <a:off x="7860341" y="6364959"/>
            <a:ext cx="969912" cy="276999"/>
          </a:xfrm>
          <a:prstGeom prst="rect">
            <a:avLst/>
          </a:prstGeom>
          <a:solidFill>
            <a:schemeClr val="accent4">
              <a:lumMod val="60000"/>
              <a:lumOff val="40000"/>
            </a:schemeClr>
          </a:solidFill>
          <a:ln>
            <a:solidFill>
              <a:schemeClr val="tx1"/>
            </a:solidFill>
          </a:ln>
        </p:spPr>
        <p:txBody>
          <a:bodyPr wrap="square" rtlCol="0">
            <a:spAutoFit/>
          </a:bodyPr>
          <a:lstStyle/>
          <a:p>
            <a:r>
              <a:rPr lang="en-NZ" sz="1200" dirty="0" smtClean="0">
                <a:latin typeface="+mn-lt"/>
              </a:rPr>
              <a:t>extension</a:t>
            </a:r>
          </a:p>
        </p:txBody>
      </p:sp>
    </p:spTree>
    <p:extLst>
      <p:ext uri="{BB962C8B-B14F-4D97-AF65-F5344CB8AC3E}">
        <p14:creationId xmlns:p14="http://schemas.microsoft.com/office/powerpoint/2010/main" val="300693846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88954" y="277028"/>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The structure </a:t>
            </a:r>
            <a:r>
              <a:rPr lang="en-NZ" sz="2000" b="1" dirty="0"/>
              <a:t>of a leaf enables photosynthesis to occur </a:t>
            </a:r>
            <a:r>
              <a:rPr lang="en-NZ" sz="2000" b="1" dirty="0" smtClean="0"/>
              <a:t>effectively</a:t>
            </a:r>
            <a:endParaRPr lang="en-NZ" sz="2000" b="1"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2204864"/>
            <a:ext cx="7674137" cy="44679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88954" y="836712"/>
            <a:ext cx="8208912" cy="1200329"/>
          </a:xfrm>
          <a:prstGeom prst="rect">
            <a:avLst/>
          </a:prstGeom>
          <a:solidFill>
            <a:srgbClr val="F7FCFF"/>
          </a:solidFill>
          <a:ln>
            <a:solidFill>
              <a:schemeClr val="tx1"/>
            </a:solidFill>
          </a:ln>
        </p:spPr>
        <p:txBody>
          <a:bodyPr wrap="square" rtlCol="0">
            <a:spAutoFit/>
          </a:bodyPr>
          <a:lstStyle/>
          <a:p>
            <a:r>
              <a:rPr lang="en-NZ" dirty="0" smtClean="0">
                <a:latin typeface="Calibri" panose="020F0502020204030204" pitchFamily="34" charset="0"/>
                <a:cs typeface="Calibri" panose="020F0502020204030204" pitchFamily="34" charset="0"/>
              </a:rPr>
              <a:t>The cells at the top of the leaf are filled with </a:t>
            </a:r>
            <a:r>
              <a:rPr lang="en-NZ" b="1" dirty="0" smtClean="0">
                <a:latin typeface="Calibri" panose="020F0502020204030204" pitchFamily="34" charset="0"/>
                <a:cs typeface="Calibri" panose="020F0502020204030204" pitchFamily="34" charset="0"/>
              </a:rPr>
              <a:t>chlorophyll, </a:t>
            </a:r>
            <a:r>
              <a:rPr lang="en-NZ" dirty="0" smtClean="0">
                <a:latin typeface="Calibri" panose="020F0502020204030204" pitchFamily="34" charset="0"/>
                <a:cs typeface="Calibri" panose="020F0502020204030204" pitchFamily="34" charset="0"/>
              </a:rPr>
              <a:t>which gives leaves the green colour.  The chlorophyll  allows the leaf to absorb light energy which is required for photosynthesis. The </a:t>
            </a:r>
            <a:r>
              <a:rPr lang="en-NZ" b="1" dirty="0" smtClean="0">
                <a:latin typeface="Calibri" panose="020F0502020204030204" pitchFamily="34" charset="0"/>
                <a:cs typeface="Calibri" panose="020F0502020204030204" pitchFamily="34" charset="0"/>
              </a:rPr>
              <a:t>spaces between cells </a:t>
            </a:r>
            <a:r>
              <a:rPr lang="en-NZ" dirty="0" smtClean="0">
                <a:latin typeface="Calibri" panose="020F0502020204030204" pitchFamily="34" charset="0"/>
                <a:cs typeface="Calibri" panose="020F0502020204030204" pitchFamily="34" charset="0"/>
              </a:rPr>
              <a:t>in the spongy mesophyll allow carbon dioxide to diffuse around through the cells.</a:t>
            </a:r>
            <a:endParaRPr lang="en-NZ" dirty="0">
              <a:latin typeface="Calibri" panose="020F0502020204030204" pitchFamily="34" charset="0"/>
              <a:cs typeface="Calibri" panose="020F0502020204030204" pitchFamily="34" charset="0"/>
            </a:endParaRPr>
          </a:p>
        </p:txBody>
      </p:sp>
      <p:sp>
        <p:nvSpPr>
          <p:cNvPr id="6" name="TextBox 5"/>
          <p:cNvSpPr txBox="1"/>
          <p:nvPr/>
        </p:nvSpPr>
        <p:spPr>
          <a:xfrm>
            <a:off x="107030" y="184695"/>
            <a:ext cx="763848"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4g</a:t>
            </a:r>
          </a:p>
        </p:txBody>
      </p:sp>
      <p:sp>
        <p:nvSpPr>
          <p:cNvPr id="7" name="TextBox 6"/>
          <p:cNvSpPr txBox="1"/>
          <p:nvPr/>
        </p:nvSpPr>
        <p:spPr>
          <a:xfrm>
            <a:off x="7860341" y="6364959"/>
            <a:ext cx="969912" cy="276999"/>
          </a:xfrm>
          <a:prstGeom prst="rect">
            <a:avLst/>
          </a:prstGeom>
          <a:solidFill>
            <a:schemeClr val="accent4">
              <a:lumMod val="60000"/>
              <a:lumOff val="40000"/>
            </a:schemeClr>
          </a:solidFill>
          <a:ln>
            <a:solidFill>
              <a:schemeClr val="tx1"/>
            </a:solidFill>
          </a:ln>
        </p:spPr>
        <p:txBody>
          <a:bodyPr wrap="square" rtlCol="0">
            <a:spAutoFit/>
          </a:bodyPr>
          <a:lstStyle/>
          <a:p>
            <a:r>
              <a:rPr lang="en-NZ" sz="1200" dirty="0" smtClean="0">
                <a:latin typeface="+mn-lt"/>
              </a:rPr>
              <a:t>extension</a:t>
            </a:r>
          </a:p>
        </p:txBody>
      </p:sp>
    </p:spTree>
    <p:extLst>
      <p:ext uri="{BB962C8B-B14F-4D97-AF65-F5344CB8AC3E}">
        <p14:creationId xmlns:p14="http://schemas.microsoft.com/office/powerpoint/2010/main" val="19658214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The leaf structure </a:t>
            </a:r>
            <a:r>
              <a:rPr lang="en-NZ" sz="2000" b="1" dirty="0"/>
              <a:t>and types of cell inside a </a:t>
            </a:r>
            <a:r>
              <a:rPr lang="en-NZ" sz="2000" b="1" dirty="0" smtClean="0"/>
              <a:t>leaf</a:t>
            </a:r>
            <a:endParaRPr lang="en-NZ" sz="2000" b="1" dirty="0"/>
          </a:p>
        </p:txBody>
      </p:sp>
      <p:sp>
        <p:nvSpPr>
          <p:cNvPr id="5" name="Text Box 4"/>
          <p:cNvSpPr txBox="1">
            <a:spLocks noChangeArrowheads="1"/>
          </p:cNvSpPr>
          <p:nvPr/>
        </p:nvSpPr>
        <p:spPr bwMode="auto">
          <a:xfrm>
            <a:off x="3598863" y="1025525"/>
            <a:ext cx="5410200" cy="5351087"/>
          </a:xfrm>
          <a:prstGeom prst="rect">
            <a:avLst/>
          </a:prstGeom>
          <a:solidFill>
            <a:srgbClr val="F7FCFF"/>
          </a:solidFill>
          <a:ln w="9525">
            <a:solidFill>
              <a:schemeClr val="tx1"/>
            </a:solidFill>
            <a:miter lim="800000"/>
            <a:headEnd/>
            <a:tailEnd/>
          </a:ln>
          <a:effectLst/>
          <a:extLst/>
        </p:spPr>
        <p:txBody>
          <a:bodyPr lIns="87257" tIns="43628" rIns="87257" bIns="43628">
            <a:spAutoFit/>
          </a:bodyPr>
          <a:lstStyle>
            <a:lvl1pPr defTabSz="873125">
              <a:defRPr>
                <a:solidFill>
                  <a:schemeClr val="tx1"/>
                </a:solidFill>
                <a:latin typeface="Arial" pitchFamily="34" charset="0"/>
                <a:cs typeface="Arial" pitchFamily="34" charset="0"/>
              </a:defRPr>
            </a:lvl1pPr>
            <a:lvl2pPr marL="436563" defTabSz="873125">
              <a:defRPr>
                <a:solidFill>
                  <a:schemeClr val="tx1"/>
                </a:solidFill>
                <a:latin typeface="Arial" pitchFamily="34" charset="0"/>
                <a:cs typeface="Arial" pitchFamily="34" charset="0"/>
              </a:defRPr>
            </a:lvl2pPr>
            <a:lvl3pPr marL="873125" defTabSz="873125">
              <a:defRPr>
                <a:solidFill>
                  <a:schemeClr val="tx1"/>
                </a:solidFill>
                <a:latin typeface="Arial" pitchFamily="34" charset="0"/>
                <a:cs typeface="Arial" pitchFamily="34" charset="0"/>
              </a:defRPr>
            </a:lvl3pPr>
            <a:lvl4pPr marL="1308100" defTabSz="873125">
              <a:defRPr>
                <a:solidFill>
                  <a:schemeClr val="tx1"/>
                </a:solidFill>
                <a:latin typeface="Arial" pitchFamily="34" charset="0"/>
                <a:cs typeface="Arial" pitchFamily="34" charset="0"/>
              </a:defRPr>
            </a:lvl4pPr>
            <a:lvl5pPr marL="1743075" defTabSz="873125">
              <a:defRPr>
                <a:solidFill>
                  <a:schemeClr val="tx1"/>
                </a:solidFill>
                <a:latin typeface="Arial" pitchFamily="34" charset="0"/>
                <a:cs typeface="Arial" pitchFamily="34" charset="0"/>
              </a:defRPr>
            </a:lvl5pPr>
            <a:lvl6pPr marL="2200275" defTabSz="873125" fontAlgn="base">
              <a:spcBef>
                <a:spcPct val="0"/>
              </a:spcBef>
              <a:spcAft>
                <a:spcPct val="0"/>
              </a:spcAft>
              <a:defRPr>
                <a:solidFill>
                  <a:schemeClr val="tx1"/>
                </a:solidFill>
                <a:latin typeface="Arial" pitchFamily="34" charset="0"/>
                <a:cs typeface="Arial" pitchFamily="34" charset="0"/>
              </a:defRPr>
            </a:lvl6pPr>
            <a:lvl7pPr marL="2657475" defTabSz="873125" fontAlgn="base">
              <a:spcBef>
                <a:spcPct val="0"/>
              </a:spcBef>
              <a:spcAft>
                <a:spcPct val="0"/>
              </a:spcAft>
              <a:defRPr>
                <a:solidFill>
                  <a:schemeClr val="tx1"/>
                </a:solidFill>
                <a:latin typeface="Arial" pitchFamily="34" charset="0"/>
                <a:cs typeface="Arial" pitchFamily="34" charset="0"/>
              </a:defRPr>
            </a:lvl7pPr>
            <a:lvl8pPr marL="3114675" defTabSz="873125" fontAlgn="base">
              <a:spcBef>
                <a:spcPct val="0"/>
              </a:spcBef>
              <a:spcAft>
                <a:spcPct val="0"/>
              </a:spcAft>
              <a:defRPr>
                <a:solidFill>
                  <a:schemeClr val="tx1"/>
                </a:solidFill>
                <a:latin typeface="Arial" pitchFamily="34" charset="0"/>
                <a:cs typeface="Arial" pitchFamily="34" charset="0"/>
              </a:defRPr>
            </a:lvl8pPr>
            <a:lvl9pPr marL="3571875" defTabSz="873125" fontAlgn="base">
              <a:spcBef>
                <a:spcPct val="0"/>
              </a:spcBef>
              <a:spcAft>
                <a:spcPct val="0"/>
              </a:spcAft>
              <a:defRPr>
                <a:solidFill>
                  <a:schemeClr val="tx1"/>
                </a:solidFill>
                <a:latin typeface="Arial" pitchFamily="34" charset="0"/>
                <a:cs typeface="Arial" pitchFamily="34" charset="0"/>
              </a:defRPr>
            </a:lvl9pPr>
          </a:lstStyle>
          <a:p>
            <a:r>
              <a:rPr lang="en-GB" b="1" dirty="0" smtClean="0">
                <a:latin typeface="Calibri" panose="020F0502020204030204" pitchFamily="34" charset="0"/>
                <a:cs typeface="Calibri" panose="020F0502020204030204" pitchFamily="34" charset="0"/>
              </a:rPr>
              <a:t>Cuticle</a:t>
            </a:r>
            <a:r>
              <a:rPr lang="en-GB" b="1" dirty="0">
                <a:latin typeface="Calibri" panose="020F0502020204030204" pitchFamily="34" charset="0"/>
                <a:cs typeface="Calibri" panose="020F0502020204030204" pitchFamily="34" charset="0"/>
              </a:rPr>
              <a:t>: </a:t>
            </a:r>
            <a:r>
              <a:rPr lang="en-GB" dirty="0">
                <a:latin typeface="Calibri" panose="020F0502020204030204" pitchFamily="34" charset="0"/>
                <a:cs typeface="Calibri" panose="020F0502020204030204" pitchFamily="34" charset="0"/>
              </a:rPr>
              <a:t>Waxy layer water proofing upper leaves. </a:t>
            </a:r>
            <a:r>
              <a:rPr lang="en-GB" dirty="0" smtClean="0">
                <a:latin typeface="Calibri" panose="020F0502020204030204" pitchFamily="34" charset="0"/>
                <a:cs typeface="Calibri" panose="020F0502020204030204" pitchFamily="34" charset="0"/>
              </a:rPr>
              <a:t> </a:t>
            </a:r>
            <a:r>
              <a:rPr lang="en-GB" b="1" dirty="0">
                <a:latin typeface="Calibri" panose="020F0502020204030204" pitchFamily="34" charset="0"/>
                <a:cs typeface="Calibri" panose="020F0502020204030204" pitchFamily="34" charset="0"/>
              </a:rPr>
              <a:t>Upper epidermis: </a:t>
            </a:r>
            <a:r>
              <a:rPr lang="en-GB" dirty="0">
                <a:latin typeface="Calibri" panose="020F0502020204030204" pitchFamily="34" charset="0"/>
                <a:cs typeface="Calibri" panose="020F0502020204030204" pitchFamily="34" charset="0"/>
              </a:rPr>
              <a:t>Upper layer of cells. No chloroplasts. Protection. </a:t>
            </a:r>
            <a:endParaRPr lang="en-GB" dirty="0" smtClean="0">
              <a:latin typeface="Calibri" panose="020F0502020204030204" pitchFamily="34" charset="0"/>
              <a:cs typeface="Calibri" panose="020F0502020204030204" pitchFamily="34" charset="0"/>
            </a:endParaRPr>
          </a:p>
          <a:p>
            <a:r>
              <a:rPr lang="en-GB" b="1" dirty="0" smtClean="0">
                <a:latin typeface="Calibri" panose="020F0502020204030204" pitchFamily="34" charset="0"/>
                <a:cs typeface="Calibri" panose="020F0502020204030204" pitchFamily="34" charset="0"/>
              </a:rPr>
              <a:t>Vascular </a:t>
            </a:r>
            <a:r>
              <a:rPr lang="en-GB" b="1" dirty="0">
                <a:latin typeface="Calibri" panose="020F0502020204030204" pitchFamily="34" charset="0"/>
                <a:cs typeface="Calibri" panose="020F0502020204030204" pitchFamily="34" charset="0"/>
              </a:rPr>
              <a:t>Bundle: </a:t>
            </a:r>
            <a:r>
              <a:rPr lang="en-GB" dirty="0">
                <a:latin typeface="Calibri" panose="020F0502020204030204" pitchFamily="34" charset="0"/>
                <a:cs typeface="Calibri" panose="020F0502020204030204" pitchFamily="34" charset="0"/>
              </a:rPr>
              <a:t>Bundle of many vessels (xylem and phloem) for transport. Xylem: Living vascular system carrying water &amp; minerals throughout plant. </a:t>
            </a:r>
          </a:p>
          <a:p>
            <a:r>
              <a:rPr lang="en-GB" dirty="0">
                <a:latin typeface="Calibri" panose="020F0502020204030204" pitchFamily="34" charset="0"/>
                <a:cs typeface="Calibri" panose="020F0502020204030204" pitchFamily="34" charset="0"/>
              </a:rPr>
              <a:t>Phloem: Living vascular system carrying dissolved sugars and organic compounds throughout plant. </a:t>
            </a:r>
          </a:p>
          <a:p>
            <a:r>
              <a:rPr lang="en-GB" b="1" dirty="0" smtClean="0">
                <a:latin typeface="Calibri" panose="020F0502020204030204" pitchFamily="34" charset="0"/>
                <a:cs typeface="Calibri" panose="020F0502020204030204" pitchFamily="34" charset="0"/>
              </a:rPr>
              <a:t>Palisade </a:t>
            </a:r>
            <a:r>
              <a:rPr lang="en-GB" b="1" dirty="0">
                <a:latin typeface="Calibri" panose="020F0502020204030204" pitchFamily="34" charset="0"/>
                <a:cs typeface="Calibri" panose="020F0502020204030204" pitchFamily="34" charset="0"/>
              </a:rPr>
              <a:t>Mesophyll: </a:t>
            </a:r>
            <a:r>
              <a:rPr lang="en-GB" dirty="0">
                <a:latin typeface="Calibri" panose="020F0502020204030204" pitchFamily="34" charset="0"/>
                <a:cs typeface="Calibri" panose="020F0502020204030204" pitchFamily="34" charset="0"/>
              </a:rPr>
              <a:t>Tightly packed upper layer of chloroplast containing cells. </a:t>
            </a:r>
            <a:endParaRPr lang="en-GB" dirty="0" smtClean="0">
              <a:latin typeface="Calibri" panose="020F0502020204030204" pitchFamily="34" charset="0"/>
              <a:cs typeface="Calibri" panose="020F0502020204030204" pitchFamily="34" charset="0"/>
            </a:endParaRPr>
          </a:p>
          <a:p>
            <a:r>
              <a:rPr lang="en-GB" b="1" dirty="0" smtClean="0">
                <a:latin typeface="Calibri" panose="020F0502020204030204" pitchFamily="34" charset="0"/>
                <a:cs typeface="Calibri" panose="020F0502020204030204" pitchFamily="34" charset="0"/>
              </a:rPr>
              <a:t>Spongy </a:t>
            </a:r>
            <a:r>
              <a:rPr lang="en-GB" b="1" dirty="0">
                <a:latin typeface="Calibri" panose="020F0502020204030204" pitchFamily="34" charset="0"/>
                <a:cs typeface="Calibri" panose="020F0502020204030204" pitchFamily="34" charset="0"/>
              </a:rPr>
              <a:t>Mesophyll: </a:t>
            </a:r>
            <a:r>
              <a:rPr lang="en-GB" dirty="0">
                <a:latin typeface="Calibri" panose="020F0502020204030204" pitchFamily="34" charset="0"/>
                <a:cs typeface="Calibri" panose="020F0502020204030204" pitchFamily="34" charset="0"/>
              </a:rPr>
              <a:t>Lower layer of </a:t>
            </a:r>
            <a:r>
              <a:rPr lang="en-GB" dirty="0" smtClean="0">
                <a:latin typeface="Calibri" panose="020F0502020204030204" pitchFamily="34" charset="0"/>
                <a:cs typeface="Calibri" panose="020F0502020204030204" pitchFamily="34" charset="0"/>
              </a:rPr>
              <a:t>cells</a:t>
            </a:r>
            <a:r>
              <a:rPr lang="en-GB" dirty="0">
                <a:latin typeface="Calibri" panose="020F0502020204030204" pitchFamily="34" charset="0"/>
                <a:cs typeface="Calibri" panose="020F0502020204030204" pitchFamily="34" charset="0"/>
              </a:rPr>
              <a:t>. </a:t>
            </a:r>
          </a:p>
          <a:p>
            <a:r>
              <a:rPr lang="en-NZ" b="1" dirty="0" smtClean="0">
                <a:latin typeface="Calibri" panose="020F0502020204030204" pitchFamily="34" charset="0"/>
                <a:cs typeface="Calibri" panose="020F0502020204030204" pitchFamily="34" charset="0"/>
              </a:rPr>
              <a:t>Air space: </a:t>
            </a:r>
            <a:r>
              <a:rPr lang="en-NZ" dirty="0">
                <a:latin typeface="Calibri" panose="020F0502020204030204" pitchFamily="34" charset="0"/>
                <a:cs typeface="Calibri" panose="020F0502020204030204" pitchFamily="34" charset="0"/>
              </a:rPr>
              <a:t>Area for gases to </a:t>
            </a:r>
            <a:r>
              <a:rPr lang="en-NZ" dirty="0" smtClean="0">
                <a:latin typeface="Calibri" panose="020F0502020204030204" pitchFamily="34" charset="0"/>
                <a:cs typeface="Calibri" panose="020F0502020204030204" pitchFamily="34" charset="0"/>
              </a:rPr>
              <a:t>disperse</a:t>
            </a:r>
          </a:p>
          <a:p>
            <a:endParaRPr lang="en-GB" dirty="0">
              <a:latin typeface="Calibri" panose="020F0502020204030204" pitchFamily="34" charset="0"/>
              <a:cs typeface="Calibri" panose="020F0502020204030204" pitchFamily="34" charset="0"/>
            </a:endParaRPr>
          </a:p>
          <a:p>
            <a:r>
              <a:rPr lang="en-GB" b="1" dirty="0" smtClean="0">
                <a:latin typeface="Calibri" panose="020F0502020204030204" pitchFamily="34" charset="0"/>
                <a:cs typeface="Calibri" panose="020F0502020204030204" pitchFamily="34" charset="0"/>
              </a:rPr>
              <a:t>Lower </a:t>
            </a:r>
            <a:r>
              <a:rPr lang="en-GB" b="1" dirty="0">
                <a:latin typeface="Calibri" panose="020F0502020204030204" pitchFamily="34" charset="0"/>
                <a:cs typeface="Calibri" panose="020F0502020204030204" pitchFamily="34" charset="0"/>
              </a:rPr>
              <a:t>Epidermis: </a:t>
            </a:r>
            <a:r>
              <a:rPr lang="en-GB" dirty="0">
                <a:latin typeface="Calibri" panose="020F0502020204030204" pitchFamily="34" charset="0"/>
                <a:cs typeface="Calibri" panose="020F0502020204030204" pitchFamily="34" charset="0"/>
              </a:rPr>
              <a:t>Lower external layer of cells in leaf</a:t>
            </a:r>
            <a:r>
              <a:rPr lang="en-GB" dirty="0" smtClean="0">
                <a:latin typeface="Calibri" panose="020F0502020204030204" pitchFamily="34" charset="0"/>
                <a:cs typeface="Calibri" panose="020F0502020204030204" pitchFamily="34" charset="0"/>
              </a:rPr>
              <a:t>.</a:t>
            </a:r>
          </a:p>
          <a:p>
            <a:r>
              <a:rPr lang="en-GB" dirty="0" smtClean="0">
                <a:latin typeface="Calibri" panose="020F0502020204030204" pitchFamily="34" charset="0"/>
                <a:cs typeface="Calibri" panose="020F0502020204030204" pitchFamily="34" charset="0"/>
              </a:rPr>
              <a:t> </a:t>
            </a:r>
            <a:endParaRPr lang="en-GB" dirty="0">
              <a:latin typeface="Calibri" panose="020F0502020204030204" pitchFamily="34" charset="0"/>
              <a:cs typeface="Calibri" panose="020F0502020204030204" pitchFamily="34" charset="0"/>
            </a:endParaRPr>
          </a:p>
          <a:p>
            <a:r>
              <a:rPr lang="en-GB" b="1" dirty="0" smtClean="0">
                <a:latin typeface="Calibri" panose="020F0502020204030204" pitchFamily="34" charset="0"/>
                <a:cs typeface="Calibri" panose="020F0502020204030204" pitchFamily="34" charset="0"/>
              </a:rPr>
              <a:t>Stomata</a:t>
            </a:r>
            <a:r>
              <a:rPr lang="en-GB" b="1" dirty="0">
                <a:latin typeface="Calibri" panose="020F0502020204030204" pitchFamily="34" charset="0"/>
                <a:cs typeface="Calibri" panose="020F0502020204030204" pitchFamily="34" charset="0"/>
              </a:rPr>
              <a:t>: </a:t>
            </a:r>
            <a:r>
              <a:rPr lang="en-GB" dirty="0">
                <a:latin typeface="Calibri" panose="020F0502020204030204" pitchFamily="34" charset="0"/>
                <a:cs typeface="Calibri" panose="020F0502020204030204" pitchFamily="34" charset="0"/>
              </a:rPr>
              <a:t>Opening between guard cells for gas &amp; water exchange. </a:t>
            </a:r>
            <a:endParaRPr lang="en-GB" dirty="0" smtClean="0">
              <a:latin typeface="Calibri" panose="020F0502020204030204" pitchFamily="34" charset="0"/>
              <a:cs typeface="Calibri" panose="020F0502020204030204" pitchFamily="34" charset="0"/>
            </a:endParaRPr>
          </a:p>
          <a:p>
            <a:r>
              <a:rPr lang="en-GB" b="1" dirty="0" smtClean="0">
                <a:latin typeface="Calibri" panose="020F0502020204030204" pitchFamily="34" charset="0"/>
                <a:cs typeface="Calibri" panose="020F0502020204030204" pitchFamily="34" charset="0"/>
              </a:rPr>
              <a:t>Guard </a:t>
            </a:r>
            <a:r>
              <a:rPr lang="en-GB" b="1" dirty="0">
                <a:latin typeface="Calibri" panose="020F0502020204030204" pitchFamily="34" charset="0"/>
                <a:cs typeface="Calibri" panose="020F0502020204030204" pitchFamily="34" charset="0"/>
              </a:rPr>
              <a:t>Cells: </a:t>
            </a:r>
            <a:r>
              <a:rPr lang="en-GB" dirty="0">
                <a:latin typeface="Calibri" panose="020F0502020204030204" pitchFamily="34" charset="0"/>
                <a:cs typeface="Calibri" panose="020F0502020204030204" pitchFamily="34" charset="0"/>
              </a:rPr>
              <a:t>2 cells surrounding stomata that control rate of gas &amp; water exchange. </a:t>
            </a:r>
          </a:p>
        </p:txBody>
      </p:sp>
      <p:pic>
        <p:nvPicPr>
          <p:cNvPr id="6" name="Picture 10" descr="leaf_structure_al"/>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r="30249"/>
          <a:stretch>
            <a:fillRect/>
          </a:stretch>
        </p:blipFill>
        <p:spPr bwMode="auto">
          <a:xfrm>
            <a:off x="0" y="1751013"/>
            <a:ext cx="3200400" cy="3511550"/>
          </a:xfrm>
          <a:prstGeom prst="rect">
            <a:avLst/>
          </a:prstGeom>
          <a:noFill/>
          <a:extLst>
            <a:ext uri="{909E8E84-426E-40DD-AFC4-6F175D3DCCD1}">
              <a14:hiddenFill xmlns:a14="http://schemas.microsoft.com/office/drawing/2010/main">
                <a:solidFill>
                  <a:srgbClr val="FFFFFF"/>
                </a:solidFill>
              </a14:hiddenFill>
            </a:ext>
          </a:extLst>
        </p:spPr>
      </p:pic>
      <p:sp>
        <p:nvSpPr>
          <p:cNvPr id="7" name="Line 11"/>
          <p:cNvSpPr>
            <a:spLocks noChangeShapeType="1"/>
          </p:cNvSpPr>
          <p:nvPr/>
        </p:nvSpPr>
        <p:spPr bwMode="auto">
          <a:xfrm flipV="1">
            <a:off x="3048000" y="1143000"/>
            <a:ext cx="609600" cy="69056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8" name="Line 12"/>
          <p:cNvSpPr>
            <a:spLocks noChangeShapeType="1"/>
          </p:cNvSpPr>
          <p:nvPr/>
        </p:nvSpPr>
        <p:spPr bwMode="auto">
          <a:xfrm flipV="1">
            <a:off x="3048000" y="1370013"/>
            <a:ext cx="609600" cy="60642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9" name="Line 13"/>
          <p:cNvSpPr>
            <a:spLocks noChangeShapeType="1"/>
          </p:cNvSpPr>
          <p:nvPr/>
        </p:nvSpPr>
        <p:spPr bwMode="auto">
          <a:xfrm flipV="1">
            <a:off x="3124200" y="1976438"/>
            <a:ext cx="533400" cy="3810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0" name="Line 14"/>
          <p:cNvSpPr>
            <a:spLocks noChangeShapeType="1"/>
          </p:cNvSpPr>
          <p:nvPr/>
        </p:nvSpPr>
        <p:spPr bwMode="auto">
          <a:xfrm>
            <a:off x="3200400" y="2513013"/>
            <a:ext cx="457200" cy="7620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1" name="Line 15"/>
          <p:cNvSpPr>
            <a:spLocks noChangeShapeType="1"/>
          </p:cNvSpPr>
          <p:nvPr/>
        </p:nvSpPr>
        <p:spPr bwMode="auto">
          <a:xfrm>
            <a:off x="3200400" y="2894013"/>
            <a:ext cx="457200" cy="98742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2" name="Line 16"/>
          <p:cNvSpPr>
            <a:spLocks noChangeShapeType="1"/>
          </p:cNvSpPr>
          <p:nvPr/>
        </p:nvSpPr>
        <p:spPr bwMode="auto">
          <a:xfrm>
            <a:off x="3200400" y="3203575"/>
            <a:ext cx="457200" cy="105886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3" name="Line 17"/>
          <p:cNvSpPr>
            <a:spLocks noChangeShapeType="1"/>
          </p:cNvSpPr>
          <p:nvPr/>
        </p:nvSpPr>
        <p:spPr bwMode="auto">
          <a:xfrm>
            <a:off x="3200400" y="4037013"/>
            <a:ext cx="457200" cy="12255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4" name="Line 18"/>
          <p:cNvSpPr>
            <a:spLocks noChangeShapeType="1"/>
          </p:cNvSpPr>
          <p:nvPr/>
        </p:nvSpPr>
        <p:spPr bwMode="auto">
          <a:xfrm>
            <a:off x="3162300" y="4264933"/>
            <a:ext cx="436563" cy="1524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5" name="Line 19"/>
          <p:cNvSpPr>
            <a:spLocks noChangeShapeType="1"/>
          </p:cNvSpPr>
          <p:nvPr/>
        </p:nvSpPr>
        <p:spPr bwMode="auto">
          <a:xfrm flipH="1" flipV="1">
            <a:off x="3048000" y="3429000"/>
            <a:ext cx="609600" cy="12144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6" name="Footer Placeholder 15"/>
          <p:cNvSpPr>
            <a:spLocks noGrp="1"/>
          </p:cNvSpPr>
          <p:nvPr>
            <p:ph type="ftr" sz="quarter" idx="11"/>
          </p:nvPr>
        </p:nvSpPr>
        <p:spPr/>
        <p:txBody>
          <a:bodyPr/>
          <a:lstStyle/>
          <a:p>
            <a:r>
              <a:rPr lang="en-NZ" smtClean="0"/>
              <a:t>GZ Science Resources 2014</a:t>
            </a:r>
            <a:endParaRPr lang="en-NZ"/>
          </a:p>
        </p:txBody>
      </p:sp>
      <p:sp>
        <p:nvSpPr>
          <p:cNvPr id="17" name="TextBox 16"/>
          <p:cNvSpPr txBox="1"/>
          <p:nvPr/>
        </p:nvSpPr>
        <p:spPr>
          <a:xfrm>
            <a:off x="163172" y="380050"/>
            <a:ext cx="763848"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4g</a:t>
            </a:r>
          </a:p>
        </p:txBody>
      </p:sp>
      <p:sp>
        <p:nvSpPr>
          <p:cNvPr id="18" name="TextBox 17"/>
          <p:cNvSpPr txBox="1"/>
          <p:nvPr/>
        </p:nvSpPr>
        <p:spPr>
          <a:xfrm>
            <a:off x="7783749" y="6452662"/>
            <a:ext cx="969912" cy="276999"/>
          </a:xfrm>
          <a:prstGeom prst="rect">
            <a:avLst/>
          </a:prstGeom>
          <a:solidFill>
            <a:schemeClr val="accent4">
              <a:lumMod val="60000"/>
              <a:lumOff val="40000"/>
            </a:schemeClr>
          </a:solidFill>
          <a:ln>
            <a:solidFill>
              <a:schemeClr val="tx1"/>
            </a:solidFill>
          </a:ln>
        </p:spPr>
        <p:txBody>
          <a:bodyPr wrap="square" rtlCol="0">
            <a:spAutoFit/>
          </a:bodyPr>
          <a:lstStyle/>
          <a:p>
            <a:r>
              <a:rPr lang="en-NZ" sz="1200" dirty="0" smtClean="0">
                <a:latin typeface="+mn-lt"/>
              </a:rPr>
              <a:t>extension</a:t>
            </a:r>
          </a:p>
        </p:txBody>
      </p:sp>
    </p:spTree>
    <p:extLst>
      <p:ext uri="{BB962C8B-B14F-4D97-AF65-F5344CB8AC3E}">
        <p14:creationId xmlns:p14="http://schemas.microsoft.com/office/powerpoint/2010/main" val="234238185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7544" y="477083"/>
            <a:ext cx="8208912" cy="707886"/>
          </a:xfrm>
          <a:prstGeom prst="rect">
            <a:avLst/>
          </a:prstGeom>
          <a:solidFill>
            <a:schemeClr val="bg2"/>
          </a:solidFill>
          <a:ln>
            <a:solidFill>
              <a:schemeClr val="tx1"/>
            </a:solidFill>
          </a:ln>
        </p:spPr>
        <p:txBody>
          <a:bodyPr wrap="square" rtlCol="0">
            <a:spAutoFit/>
          </a:bodyPr>
          <a:lstStyle/>
          <a:p>
            <a:pPr algn="ctr"/>
            <a:r>
              <a:rPr lang="en-NZ" sz="2000" b="1" dirty="0" smtClean="0"/>
              <a:t>The </a:t>
            </a:r>
            <a:r>
              <a:rPr lang="en-NZ" sz="2000" b="1" dirty="0"/>
              <a:t>parts of the flower and the role of the flower in pollination, seed production and dispersal</a:t>
            </a:r>
          </a:p>
        </p:txBody>
      </p:sp>
      <p:pic>
        <p:nvPicPr>
          <p:cNvPr id="13314" name="Picture 2"/>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311" t="5127" r="2137" b="2578"/>
          <a:stretch/>
        </p:blipFill>
        <p:spPr bwMode="auto">
          <a:xfrm>
            <a:off x="0" y="1451429"/>
            <a:ext cx="7199086" cy="5406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380312" y="1916832"/>
            <a:ext cx="1512168" cy="3970318"/>
          </a:xfrm>
          <a:prstGeom prst="rect">
            <a:avLst/>
          </a:prstGeom>
          <a:noFill/>
          <a:ln>
            <a:solidFill>
              <a:schemeClr val="tx1"/>
            </a:solidFill>
          </a:ln>
        </p:spPr>
        <p:txBody>
          <a:bodyPr wrap="square" rtlCol="0">
            <a:spAutoFit/>
          </a:bodyPr>
          <a:lstStyle/>
          <a:p>
            <a:r>
              <a:rPr lang="en-NZ" dirty="0" smtClean="0">
                <a:latin typeface="Calibri" panose="020F0502020204030204" pitchFamily="34" charset="0"/>
                <a:cs typeface="Calibri" panose="020F0502020204030204" pitchFamily="34" charset="0"/>
              </a:rPr>
              <a:t>Plants that  produce flowers are known as </a:t>
            </a:r>
            <a:r>
              <a:rPr lang="en-NZ" b="1" dirty="0" smtClean="0">
                <a:latin typeface="Calibri" panose="020F0502020204030204" pitchFamily="34" charset="0"/>
                <a:cs typeface="Calibri" panose="020F0502020204030204" pitchFamily="34" charset="0"/>
              </a:rPr>
              <a:t>angiosperms</a:t>
            </a:r>
            <a:r>
              <a:rPr lang="en-NZ" dirty="0" smtClean="0">
                <a:latin typeface="Calibri" panose="020F0502020204030204" pitchFamily="34" charset="0"/>
                <a:cs typeface="Calibri" panose="020F0502020204030204" pitchFamily="34" charset="0"/>
              </a:rPr>
              <a:t>. The flowers  are the </a:t>
            </a:r>
            <a:r>
              <a:rPr lang="en-NZ" b="1" dirty="0" smtClean="0">
                <a:latin typeface="Calibri" panose="020F0502020204030204" pitchFamily="34" charset="0"/>
                <a:cs typeface="Calibri" panose="020F0502020204030204" pitchFamily="34" charset="0"/>
              </a:rPr>
              <a:t>reproductive structures </a:t>
            </a:r>
            <a:r>
              <a:rPr lang="en-NZ" dirty="0" smtClean="0">
                <a:latin typeface="Calibri" panose="020F0502020204030204" pitchFamily="34" charset="0"/>
                <a:cs typeface="Calibri" panose="020F0502020204030204" pitchFamily="34" charset="0"/>
              </a:rPr>
              <a:t>where fertilisation occurs and seeds are produced.</a:t>
            </a:r>
            <a:endParaRPr lang="en-NZ" dirty="0">
              <a:latin typeface="Calibri" panose="020F0502020204030204" pitchFamily="34" charset="0"/>
              <a:cs typeface="Calibri" panose="020F0502020204030204" pitchFamily="34" charset="0"/>
            </a:endParaRPr>
          </a:p>
        </p:txBody>
      </p:sp>
      <p:sp>
        <p:nvSpPr>
          <p:cNvPr id="7" name="TextBox 6"/>
          <p:cNvSpPr txBox="1"/>
          <p:nvPr/>
        </p:nvSpPr>
        <p:spPr>
          <a:xfrm>
            <a:off x="251520" y="852630"/>
            <a:ext cx="763848"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5a</a:t>
            </a:r>
          </a:p>
        </p:txBody>
      </p:sp>
    </p:spTree>
    <p:extLst>
      <p:ext uri="{BB962C8B-B14F-4D97-AF65-F5344CB8AC3E}">
        <p14:creationId xmlns:p14="http://schemas.microsoft.com/office/powerpoint/2010/main" val="1936493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The </a:t>
            </a:r>
            <a:r>
              <a:rPr lang="en-NZ" sz="2000" b="1" dirty="0"/>
              <a:t>reproductive parts of an insect-pollinated </a:t>
            </a:r>
            <a:r>
              <a:rPr lang="en-NZ" sz="2000" b="1" dirty="0" smtClean="0"/>
              <a:t>flower</a:t>
            </a:r>
            <a:endParaRPr lang="en-NZ" sz="2000" b="1" dirty="0"/>
          </a:p>
        </p:txBody>
      </p:sp>
      <p:pic>
        <p:nvPicPr>
          <p:cNvPr id="5" name="Picture 2"/>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5438"/>
          <a:stretch/>
        </p:blipFill>
        <p:spPr bwMode="auto">
          <a:xfrm>
            <a:off x="107504" y="1412776"/>
            <a:ext cx="5931780" cy="4834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6056346" y="2060848"/>
            <a:ext cx="2925204" cy="3970318"/>
          </a:xfrm>
          <a:prstGeom prst="rect">
            <a:avLst/>
          </a:prstGeom>
          <a:noFill/>
          <a:ln>
            <a:solidFill>
              <a:schemeClr val="tx1"/>
            </a:solidFill>
          </a:ln>
        </p:spPr>
        <p:txBody>
          <a:bodyPr wrap="square" rtlCol="0">
            <a:spAutoFit/>
          </a:bodyPr>
          <a:lstStyle/>
          <a:p>
            <a:r>
              <a:rPr lang="en-NZ" dirty="0">
                <a:latin typeface="Calibri" panose="020F0502020204030204" pitchFamily="34" charset="0"/>
                <a:cs typeface="Calibri" panose="020F0502020204030204" pitchFamily="34" charset="0"/>
              </a:rPr>
              <a:t>Insect-pollinated flowers have </a:t>
            </a:r>
            <a:r>
              <a:rPr lang="en-NZ" dirty="0" smtClean="0">
                <a:latin typeface="Calibri" panose="020F0502020204030204" pitchFamily="34" charset="0"/>
                <a:cs typeface="Calibri" panose="020F0502020204030204" pitchFamily="34" charset="0"/>
              </a:rPr>
              <a:t>visible, </a:t>
            </a:r>
            <a:r>
              <a:rPr lang="en-NZ" dirty="0">
                <a:latin typeface="Calibri" panose="020F0502020204030204" pitchFamily="34" charset="0"/>
                <a:cs typeface="Calibri" panose="020F0502020204030204" pitchFamily="34" charset="0"/>
              </a:rPr>
              <a:t>often </a:t>
            </a:r>
            <a:r>
              <a:rPr lang="en-NZ" dirty="0" smtClean="0">
                <a:latin typeface="Calibri" panose="020F0502020204030204" pitchFamily="34" charset="0"/>
                <a:cs typeface="Calibri" panose="020F0502020204030204" pitchFamily="34" charset="0"/>
              </a:rPr>
              <a:t>colourful </a:t>
            </a:r>
            <a:r>
              <a:rPr lang="en-NZ" dirty="0">
                <a:latin typeface="Calibri" panose="020F0502020204030204" pitchFamily="34" charset="0"/>
                <a:cs typeface="Calibri" panose="020F0502020204030204" pitchFamily="34" charset="0"/>
              </a:rPr>
              <a:t>petals that </a:t>
            </a:r>
            <a:r>
              <a:rPr lang="en-NZ" dirty="0" smtClean="0">
                <a:latin typeface="Calibri" panose="020F0502020204030204" pitchFamily="34" charset="0"/>
                <a:cs typeface="Calibri" panose="020F0502020204030204" pitchFamily="34" charset="0"/>
              </a:rPr>
              <a:t>surround the </a:t>
            </a:r>
            <a:r>
              <a:rPr lang="en-NZ" dirty="0">
                <a:latin typeface="Calibri" panose="020F0502020204030204" pitchFamily="34" charset="0"/>
                <a:cs typeface="Calibri" panose="020F0502020204030204" pitchFamily="34" charset="0"/>
              </a:rPr>
              <a:t>flower's sexual reproduction parts. The petals can "advertise" for specific </a:t>
            </a:r>
            <a:r>
              <a:rPr lang="en-NZ" b="1" dirty="0">
                <a:latin typeface="Calibri" panose="020F0502020204030204" pitchFamily="34" charset="0"/>
                <a:cs typeface="Calibri" panose="020F0502020204030204" pitchFamily="34" charset="0"/>
              </a:rPr>
              <a:t>pollinators </a:t>
            </a:r>
            <a:r>
              <a:rPr lang="en-NZ" dirty="0">
                <a:latin typeface="Calibri" panose="020F0502020204030204" pitchFamily="34" charset="0"/>
                <a:cs typeface="Calibri" panose="020F0502020204030204" pitchFamily="34" charset="0"/>
              </a:rPr>
              <a:t>through their shape, size, </a:t>
            </a:r>
            <a:r>
              <a:rPr lang="en-NZ" dirty="0" smtClean="0">
                <a:latin typeface="Calibri" panose="020F0502020204030204" pitchFamily="34" charset="0"/>
                <a:cs typeface="Calibri" panose="020F0502020204030204" pitchFamily="34" charset="0"/>
              </a:rPr>
              <a:t>colour </a:t>
            </a:r>
            <a:r>
              <a:rPr lang="en-NZ" dirty="0">
                <a:latin typeface="Calibri" panose="020F0502020204030204" pitchFamily="34" charset="0"/>
                <a:cs typeface="Calibri" panose="020F0502020204030204" pitchFamily="34" charset="0"/>
              </a:rPr>
              <a:t>and sometimes </a:t>
            </a:r>
            <a:r>
              <a:rPr lang="en-NZ" dirty="0" smtClean="0">
                <a:latin typeface="Calibri" panose="020F0502020204030204" pitchFamily="34" charset="0"/>
                <a:cs typeface="Calibri" panose="020F0502020204030204" pitchFamily="34" charset="0"/>
              </a:rPr>
              <a:t>smell. </a:t>
            </a:r>
            <a:r>
              <a:rPr lang="en-NZ" dirty="0">
                <a:latin typeface="Calibri" panose="020F0502020204030204" pitchFamily="34" charset="0"/>
                <a:cs typeface="Calibri" panose="020F0502020204030204" pitchFamily="34" charset="0"/>
              </a:rPr>
              <a:t>The flowers are surrounded by sepals, which are small and usually </a:t>
            </a:r>
            <a:r>
              <a:rPr lang="en-NZ" dirty="0" smtClean="0">
                <a:latin typeface="Calibri" panose="020F0502020204030204" pitchFamily="34" charset="0"/>
                <a:cs typeface="Calibri" panose="020F0502020204030204" pitchFamily="34" charset="0"/>
              </a:rPr>
              <a:t>green structures </a:t>
            </a:r>
            <a:r>
              <a:rPr lang="en-NZ" dirty="0">
                <a:latin typeface="Calibri" panose="020F0502020204030204" pitchFamily="34" charset="0"/>
                <a:cs typeface="Calibri" panose="020F0502020204030204" pitchFamily="34" charset="0"/>
              </a:rPr>
              <a:t>that </a:t>
            </a:r>
            <a:r>
              <a:rPr lang="en-NZ" dirty="0" smtClean="0">
                <a:latin typeface="Calibri" panose="020F0502020204030204" pitchFamily="34" charset="0"/>
                <a:cs typeface="Calibri" panose="020F0502020204030204" pitchFamily="34" charset="0"/>
              </a:rPr>
              <a:t>protect the </a:t>
            </a:r>
            <a:r>
              <a:rPr lang="en-NZ" dirty="0">
                <a:latin typeface="Calibri" panose="020F0502020204030204" pitchFamily="34" charset="0"/>
                <a:cs typeface="Calibri" panose="020F0502020204030204" pitchFamily="34" charset="0"/>
              </a:rPr>
              <a:t>flower </a:t>
            </a:r>
            <a:r>
              <a:rPr lang="en-NZ" dirty="0" smtClean="0">
                <a:latin typeface="Calibri" panose="020F0502020204030204" pitchFamily="34" charset="0"/>
                <a:cs typeface="Calibri" panose="020F0502020204030204" pitchFamily="34" charset="0"/>
              </a:rPr>
              <a:t>as its developing.</a:t>
            </a:r>
            <a:endParaRPr lang="en-NZ" dirty="0">
              <a:latin typeface="Calibri" panose="020F0502020204030204" pitchFamily="34" charset="0"/>
              <a:cs typeface="Calibri" panose="020F0502020204030204" pitchFamily="34" charset="0"/>
            </a:endParaRPr>
          </a:p>
        </p:txBody>
      </p:sp>
      <p:sp>
        <p:nvSpPr>
          <p:cNvPr id="7" name="Footer Placeholder 6"/>
          <p:cNvSpPr>
            <a:spLocks noGrp="1"/>
          </p:cNvSpPr>
          <p:nvPr>
            <p:ph type="ftr" sz="quarter" idx="11"/>
          </p:nvPr>
        </p:nvSpPr>
        <p:spPr/>
        <p:txBody>
          <a:bodyPr/>
          <a:lstStyle/>
          <a:p>
            <a:r>
              <a:rPr lang="en-NZ" smtClean="0"/>
              <a:t>GZ Science Resources 2014</a:t>
            </a:r>
            <a:endParaRPr lang="en-NZ"/>
          </a:p>
        </p:txBody>
      </p:sp>
      <p:sp>
        <p:nvSpPr>
          <p:cNvPr id="8" name="TextBox 7"/>
          <p:cNvSpPr txBox="1"/>
          <p:nvPr/>
        </p:nvSpPr>
        <p:spPr>
          <a:xfrm>
            <a:off x="444907" y="384750"/>
            <a:ext cx="763848"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5a</a:t>
            </a:r>
          </a:p>
        </p:txBody>
      </p:sp>
    </p:spTree>
    <p:extLst>
      <p:ext uri="{BB962C8B-B14F-4D97-AF65-F5344CB8AC3E}">
        <p14:creationId xmlns:p14="http://schemas.microsoft.com/office/powerpoint/2010/main" val="292028996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7544" y="477083"/>
            <a:ext cx="8208912" cy="707886"/>
          </a:xfrm>
          <a:prstGeom prst="rect">
            <a:avLst/>
          </a:prstGeom>
          <a:solidFill>
            <a:schemeClr val="bg2"/>
          </a:solidFill>
          <a:ln>
            <a:solidFill>
              <a:schemeClr val="tx1"/>
            </a:solidFill>
          </a:ln>
        </p:spPr>
        <p:txBody>
          <a:bodyPr wrap="square" rtlCol="0">
            <a:spAutoFit/>
          </a:bodyPr>
          <a:lstStyle/>
          <a:p>
            <a:pPr algn="ctr"/>
            <a:r>
              <a:rPr lang="en-NZ" sz="2000" b="1" dirty="0" smtClean="0"/>
              <a:t>The </a:t>
            </a:r>
            <a:r>
              <a:rPr lang="en-NZ" sz="2000" b="1" dirty="0"/>
              <a:t>reproductive parts of an insect-pollinated flower and </a:t>
            </a:r>
            <a:r>
              <a:rPr lang="en-NZ" sz="2000" b="1" dirty="0" smtClean="0"/>
              <a:t>their </a:t>
            </a:r>
            <a:r>
              <a:rPr lang="en-NZ" sz="2000" b="1" dirty="0"/>
              <a:t>functioning</a:t>
            </a:r>
          </a:p>
        </p:txBody>
      </p:sp>
      <p:pic>
        <p:nvPicPr>
          <p:cNvPr id="1536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8120"/>
          <a:stretch/>
        </p:blipFill>
        <p:spPr bwMode="auto">
          <a:xfrm>
            <a:off x="2222609" y="2448701"/>
            <a:ext cx="4698781" cy="381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71330" y="1484784"/>
            <a:ext cx="2043097" cy="4801314"/>
          </a:xfrm>
          <a:prstGeom prst="rect">
            <a:avLst/>
          </a:prstGeom>
          <a:noFill/>
          <a:ln>
            <a:solidFill>
              <a:schemeClr val="tx1"/>
            </a:solidFill>
          </a:ln>
        </p:spPr>
        <p:txBody>
          <a:bodyPr wrap="square" rtlCol="0">
            <a:spAutoFit/>
          </a:bodyPr>
          <a:lstStyle/>
          <a:p>
            <a:r>
              <a:rPr lang="en-NZ" dirty="0" smtClean="0">
                <a:latin typeface="Calibri" panose="020F0502020204030204" pitchFamily="34" charset="0"/>
                <a:cs typeface="Calibri" panose="020F0502020204030204" pitchFamily="34" charset="0"/>
              </a:rPr>
              <a:t>The female part of the flower is called the </a:t>
            </a:r>
            <a:r>
              <a:rPr lang="en-NZ" b="1" dirty="0" smtClean="0">
                <a:latin typeface="Calibri" panose="020F0502020204030204" pitchFamily="34" charset="0"/>
                <a:cs typeface="Calibri" panose="020F0502020204030204" pitchFamily="34" charset="0"/>
              </a:rPr>
              <a:t>pistil</a:t>
            </a:r>
            <a:r>
              <a:rPr lang="en-NZ" dirty="0" smtClean="0">
                <a:latin typeface="Calibri" panose="020F0502020204030204" pitchFamily="34" charset="0"/>
                <a:cs typeface="Calibri" panose="020F0502020204030204" pitchFamily="34" charset="0"/>
              </a:rPr>
              <a:t>. The pollen from a male part of a flower is brought to the stigma by a pollinator. This process is called </a:t>
            </a:r>
            <a:r>
              <a:rPr lang="en-NZ" b="1" dirty="0" smtClean="0">
                <a:latin typeface="Calibri" panose="020F0502020204030204" pitchFamily="34" charset="0"/>
                <a:cs typeface="Calibri" panose="020F0502020204030204" pitchFamily="34" charset="0"/>
              </a:rPr>
              <a:t>pollination</a:t>
            </a:r>
            <a:r>
              <a:rPr lang="en-NZ" dirty="0" smtClean="0">
                <a:latin typeface="Calibri" panose="020F0502020204030204" pitchFamily="34" charset="0"/>
                <a:cs typeface="Calibri" panose="020F0502020204030204" pitchFamily="34" charset="0"/>
              </a:rPr>
              <a:t>.</a:t>
            </a:r>
          </a:p>
          <a:p>
            <a:r>
              <a:rPr lang="en-NZ" dirty="0" smtClean="0">
                <a:latin typeface="Calibri" panose="020F0502020204030204" pitchFamily="34" charset="0"/>
                <a:cs typeface="Calibri" panose="020F0502020204030204" pitchFamily="34" charset="0"/>
              </a:rPr>
              <a:t>The pollen travels down the </a:t>
            </a:r>
            <a:r>
              <a:rPr lang="en-NZ" b="1" dirty="0" smtClean="0">
                <a:latin typeface="Calibri" panose="020F0502020204030204" pitchFamily="34" charset="0"/>
                <a:cs typeface="Calibri" panose="020F0502020204030204" pitchFamily="34" charset="0"/>
              </a:rPr>
              <a:t>style</a:t>
            </a:r>
            <a:r>
              <a:rPr lang="en-NZ" dirty="0" smtClean="0">
                <a:latin typeface="Calibri" panose="020F0502020204030204" pitchFamily="34" charset="0"/>
                <a:cs typeface="Calibri" panose="020F0502020204030204" pitchFamily="34" charset="0"/>
              </a:rPr>
              <a:t> into the</a:t>
            </a:r>
            <a:r>
              <a:rPr lang="en-NZ" b="1" dirty="0" smtClean="0">
                <a:latin typeface="Calibri" panose="020F0502020204030204" pitchFamily="34" charset="0"/>
                <a:cs typeface="Calibri" panose="020F0502020204030204" pitchFamily="34" charset="0"/>
              </a:rPr>
              <a:t> ovary </a:t>
            </a:r>
            <a:r>
              <a:rPr lang="en-NZ" dirty="0" smtClean="0">
                <a:latin typeface="Calibri" panose="020F0502020204030204" pitchFamily="34" charset="0"/>
                <a:cs typeface="Calibri" panose="020F0502020204030204" pitchFamily="34" charset="0"/>
              </a:rPr>
              <a:t>to join with an egg cell inside the ovules in a process called </a:t>
            </a:r>
            <a:r>
              <a:rPr lang="en-NZ" b="1" dirty="0" smtClean="0">
                <a:latin typeface="Calibri" panose="020F0502020204030204" pitchFamily="34" charset="0"/>
                <a:cs typeface="Calibri" panose="020F0502020204030204" pitchFamily="34" charset="0"/>
              </a:rPr>
              <a:t>fertilisation</a:t>
            </a:r>
            <a:r>
              <a:rPr lang="en-NZ" dirty="0" smtClean="0"/>
              <a:t>.</a:t>
            </a:r>
            <a:endParaRPr lang="en-NZ" dirty="0"/>
          </a:p>
        </p:txBody>
      </p:sp>
      <p:sp>
        <p:nvSpPr>
          <p:cNvPr id="8" name="TextBox 7"/>
          <p:cNvSpPr txBox="1"/>
          <p:nvPr/>
        </p:nvSpPr>
        <p:spPr>
          <a:xfrm>
            <a:off x="6921390" y="1740810"/>
            <a:ext cx="2043097" cy="4524315"/>
          </a:xfrm>
          <a:prstGeom prst="rect">
            <a:avLst/>
          </a:prstGeom>
          <a:noFill/>
          <a:ln>
            <a:solidFill>
              <a:schemeClr val="tx1"/>
            </a:solidFill>
          </a:ln>
        </p:spPr>
        <p:txBody>
          <a:bodyPr wrap="square" rtlCol="0">
            <a:spAutoFit/>
          </a:bodyPr>
          <a:lstStyle/>
          <a:p>
            <a:r>
              <a:rPr lang="en-NZ" dirty="0" smtClean="0">
                <a:latin typeface="Calibri" panose="020F0502020204030204" pitchFamily="34" charset="0"/>
                <a:cs typeface="Calibri" panose="020F0502020204030204" pitchFamily="34" charset="0"/>
              </a:rPr>
              <a:t>The male part of a flower is called the </a:t>
            </a:r>
            <a:r>
              <a:rPr lang="en-NZ" b="1" dirty="0" smtClean="0">
                <a:latin typeface="Calibri" panose="020F0502020204030204" pitchFamily="34" charset="0"/>
                <a:cs typeface="Calibri" panose="020F0502020204030204" pitchFamily="34" charset="0"/>
              </a:rPr>
              <a:t>stamen</a:t>
            </a:r>
            <a:r>
              <a:rPr lang="en-NZ" dirty="0" smtClean="0">
                <a:latin typeface="Calibri" panose="020F0502020204030204" pitchFamily="34" charset="0"/>
                <a:cs typeface="Calibri" panose="020F0502020204030204" pitchFamily="34" charset="0"/>
              </a:rPr>
              <a:t>. The pollen is produced in the </a:t>
            </a:r>
            <a:r>
              <a:rPr lang="en-NZ" b="1" dirty="0" smtClean="0">
                <a:latin typeface="Calibri" panose="020F0502020204030204" pitchFamily="34" charset="0"/>
                <a:cs typeface="Calibri" panose="020F0502020204030204" pitchFamily="34" charset="0"/>
              </a:rPr>
              <a:t>anther</a:t>
            </a:r>
            <a:r>
              <a:rPr lang="en-NZ" dirty="0" smtClean="0">
                <a:latin typeface="Calibri" panose="020F0502020204030204" pitchFamily="34" charset="0"/>
                <a:cs typeface="Calibri" panose="020F0502020204030204" pitchFamily="34" charset="0"/>
              </a:rPr>
              <a:t> which is held up by the </a:t>
            </a:r>
            <a:r>
              <a:rPr lang="en-NZ" b="1" dirty="0" smtClean="0">
                <a:latin typeface="Calibri" panose="020F0502020204030204" pitchFamily="34" charset="0"/>
                <a:cs typeface="Calibri" panose="020F0502020204030204" pitchFamily="34" charset="0"/>
              </a:rPr>
              <a:t>filament</a:t>
            </a:r>
            <a:r>
              <a:rPr lang="en-NZ" dirty="0" smtClean="0">
                <a:latin typeface="Calibri" panose="020F0502020204030204" pitchFamily="34" charset="0"/>
                <a:cs typeface="Calibri" panose="020F0502020204030204" pitchFamily="34" charset="0"/>
              </a:rPr>
              <a:t>. The pollen is collected by a pollinator.</a:t>
            </a:r>
            <a:r>
              <a:rPr lang="en-NZ" dirty="0">
                <a:latin typeface="Calibri" panose="020F0502020204030204" pitchFamily="34" charset="0"/>
                <a:cs typeface="Calibri" panose="020F0502020204030204" pitchFamily="34" charset="0"/>
              </a:rPr>
              <a:t> The pollen contains male </a:t>
            </a:r>
            <a:r>
              <a:rPr lang="en-NZ" b="1" dirty="0">
                <a:latin typeface="Calibri" panose="020F0502020204030204" pitchFamily="34" charset="0"/>
                <a:cs typeface="Calibri" panose="020F0502020204030204" pitchFamily="34" charset="0"/>
              </a:rPr>
              <a:t>gametes </a:t>
            </a:r>
            <a:r>
              <a:rPr lang="en-NZ" dirty="0" smtClean="0">
                <a:latin typeface="Calibri" panose="020F0502020204030204" pitchFamily="34" charset="0"/>
                <a:cs typeface="Calibri" panose="020F0502020204030204" pitchFamily="34" charset="0"/>
              </a:rPr>
              <a:t>which will later fuse with the female gametes in the ovule during fertilisation.</a:t>
            </a:r>
            <a:endParaRPr lang="en-NZ" dirty="0">
              <a:latin typeface="Calibri" panose="020F0502020204030204" pitchFamily="34" charset="0"/>
              <a:cs typeface="Calibri" panose="020F0502020204030204" pitchFamily="34" charset="0"/>
            </a:endParaRPr>
          </a:p>
        </p:txBody>
      </p:sp>
      <p:pic>
        <p:nvPicPr>
          <p:cNvPr id="15364" name="Picture 4" descr="C:\Users\gz\Pictures\Picture\beeanimate2.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555776" y="1402867"/>
            <a:ext cx="819901" cy="819901"/>
          </a:xfrm>
          <a:prstGeom prst="rect">
            <a:avLst/>
          </a:prstGeom>
          <a:noFill/>
          <a:extLst>
            <a:ext uri="{909E8E84-426E-40DD-AFC4-6F175D3DCCD1}">
              <a14:hiddenFill xmlns:a14="http://schemas.microsoft.com/office/drawing/2010/main">
                <a:solidFill>
                  <a:srgbClr val="FFFFFF"/>
                </a:solidFill>
              </a14:hiddenFill>
            </a:ext>
          </a:extLst>
        </p:spPr>
      </p:pic>
      <p:sp>
        <p:nvSpPr>
          <p:cNvPr id="6" name="Footer Placeholder 5"/>
          <p:cNvSpPr>
            <a:spLocks noGrp="1"/>
          </p:cNvSpPr>
          <p:nvPr>
            <p:ph type="ftr" sz="quarter" idx="11"/>
          </p:nvPr>
        </p:nvSpPr>
        <p:spPr/>
        <p:txBody>
          <a:bodyPr/>
          <a:lstStyle/>
          <a:p>
            <a:r>
              <a:rPr lang="en-NZ" smtClean="0"/>
              <a:t>GZ Science Resources 2014</a:t>
            </a:r>
            <a:endParaRPr lang="en-NZ"/>
          </a:p>
        </p:txBody>
      </p:sp>
      <p:sp>
        <p:nvSpPr>
          <p:cNvPr id="10" name="TextBox 9"/>
          <p:cNvSpPr txBox="1"/>
          <p:nvPr/>
        </p:nvSpPr>
        <p:spPr>
          <a:xfrm>
            <a:off x="204099" y="709143"/>
            <a:ext cx="763848"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5b</a:t>
            </a:r>
          </a:p>
        </p:txBody>
      </p:sp>
    </p:spTree>
    <p:extLst>
      <p:ext uri="{BB962C8B-B14F-4D97-AF65-F5344CB8AC3E}">
        <p14:creationId xmlns:p14="http://schemas.microsoft.com/office/powerpoint/2010/main" val="21143270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7544" y="477083"/>
            <a:ext cx="8208912" cy="707886"/>
          </a:xfrm>
          <a:prstGeom prst="rect">
            <a:avLst/>
          </a:prstGeom>
          <a:solidFill>
            <a:schemeClr val="bg2"/>
          </a:solidFill>
          <a:ln>
            <a:solidFill>
              <a:schemeClr val="tx1"/>
            </a:solidFill>
          </a:ln>
        </p:spPr>
        <p:txBody>
          <a:bodyPr wrap="square" rtlCol="0">
            <a:spAutoFit/>
          </a:bodyPr>
          <a:lstStyle/>
          <a:p>
            <a:pPr algn="ctr"/>
            <a:r>
              <a:rPr lang="en-NZ" sz="2000" b="1" dirty="0" smtClean="0"/>
              <a:t>The </a:t>
            </a:r>
            <a:r>
              <a:rPr lang="en-NZ" sz="2000" b="1" dirty="0"/>
              <a:t>reproductive parts of an insect-pollinated flower and </a:t>
            </a:r>
            <a:r>
              <a:rPr lang="en-NZ" sz="2000" b="1" dirty="0" smtClean="0"/>
              <a:t>their </a:t>
            </a:r>
            <a:r>
              <a:rPr lang="en-NZ" sz="2000" b="1" dirty="0"/>
              <a:t>functioning</a:t>
            </a:r>
          </a:p>
        </p:txBody>
      </p:sp>
      <p:pic>
        <p:nvPicPr>
          <p:cNvPr id="16386" name="Picture 2"/>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2749"/>
          <a:stretch/>
        </p:blipFill>
        <p:spPr bwMode="auto">
          <a:xfrm>
            <a:off x="-32703" y="1360084"/>
            <a:ext cx="6350538" cy="4940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317835" y="1502688"/>
            <a:ext cx="2646653" cy="5355312"/>
          </a:xfrm>
          <a:prstGeom prst="rect">
            <a:avLst/>
          </a:prstGeom>
          <a:noFill/>
        </p:spPr>
        <p:txBody>
          <a:bodyPr wrap="square" rtlCol="0">
            <a:spAutoFit/>
          </a:bodyPr>
          <a:lstStyle/>
          <a:p>
            <a:r>
              <a:rPr lang="en-NZ" dirty="0" smtClean="0">
                <a:latin typeface="Calibri" panose="020F0502020204030204" pitchFamily="34" charset="0"/>
                <a:cs typeface="Calibri" panose="020F0502020204030204" pitchFamily="34" charset="0"/>
              </a:rPr>
              <a:t>Insect-pollinated Flowers often contain </a:t>
            </a:r>
            <a:r>
              <a:rPr lang="en-NZ" b="1" dirty="0" smtClean="0">
                <a:latin typeface="Calibri" panose="020F0502020204030204" pitchFamily="34" charset="0"/>
                <a:cs typeface="Calibri" panose="020F0502020204030204" pitchFamily="34" charset="0"/>
              </a:rPr>
              <a:t>nectar</a:t>
            </a:r>
            <a:r>
              <a:rPr lang="en-NZ" dirty="0" smtClean="0">
                <a:latin typeface="Calibri" panose="020F0502020204030204" pitchFamily="34" charset="0"/>
                <a:cs typeface="Calibri" panose="020F0502020204030204" pitchFamily="34" charset="0"/>
              </a:rPr>
              <a:t>, a sweet sugar produced by the plant, to attract an insect. As the insect reaches into the flower for the nectar it may be brushed with pollen from the anther. If the insect moves to another flower it may brush the pollen against the stigma and therefore  pollinate the flower.</a:t>
            </a:r>
          </a:p>
          <a:p>
            <a:r>
              <a:rPr lang="en-NZ" dirty="0" smtClean="0">
                <a:latin typeface="Calibri" panose="020F0502020204030204" pitchFamily="34" charset="0"/>
                <a:cs typeface="Calibri" panose="020F0502020204030204" pitchFamily="34" charset="0"/>
              </a:rPr>
              <a:t>Flowers ripen their male and female parts of the flower at different times to prevent </a:t>
            </a:r>
            <a:r>
              <a:rPr lang="en-NZ" b="1" dirty="0" smtClean="0">
                <a:latin typeface="Calibri" panose="020F0502020204030204" pitchFamily="34" charset="0"/>
                <a:cs typeface="Calibri" panose="020F0502020204030204" pitchFamily="34" charset="0"/>
              </a:rPr>
              <a:t>self pollination</a:t>
            </a:r>
            <a:r>
              <a:rPr lang="en-NZ" dirty="0" smtClean="0">
                <a:latin typeface="Calibri" panose="020F0502020204030204" pitchFamily="34" charset="0"/>
                <a:cs typeface="Calibri" panose="020F0502020204030204" pitchFamily="34" charset="0"/>
              </a:rPr>
              <a:t>.</a:t>
            </a:r>
            <a:endParaRPr lang="en-NZ" dirty="0">
              <a:latin typeface="Calibri" panose="020F0502020204030204" pitchFamily="34" charset="0"/>
              <a:cs typeface="Calibri" panose="020F0502020204030204" pitchFamily="34" charset="0"/>
            </a:endParaRPr>
          </a:p>
        </p:txBody>
      </p:sp>
      <p:sp>
        <p:nvSpPr>
          <p:cNvPr id="6" name="Footer Placeholder 5"/>
          <p:cNvSpPr>
            <a:spLocks noGrp="1"/>
          </p:cNvSpPr>
          <p:nvPr>
            <p:ph type="ftr" sz="quarter" idx="11"/>
          </p:nvPr>
        </p:nvSpPr>
        <p:spPr/>
        <p:txBody>
          <a:bodyPr/>
          <a:lstStyle/>
          <a:p>
            <a:r>
              <a:rPr lang="en-NZ" smtClean="0"/>
              <a:t>GZ Science Resources 2014</a:t>
            </a:r>
            <a:endParaRPr lang="en-NZ"/>
          </a:p>
        </p:txBody>
      </p:sp>
      <p:sp>
        <p:nvSpPr>
          <p:cNvPr id="8" name="TextBox 7"/>
          <p:cNvSpPr txBox="1"/>
          <p:nvPr/>
        </p:nvSpPr>
        <p:spPr>
          <a:xfrm>
            <a:off x="251520" y="852630"/>
            <a:ext cx="763848"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t>5b</a:t>
            </a:r>
            <a:endParaRPr lang="en-NZ" sz="3200" dirty="0" smtClean="0">
              <a:latin typeface="+mn-lt"/>
            </a:endParaRPr>
          </a:p>
        </p:txBody>
      </p:sp>
    </p:spTree>
    <p:extLst>
      <p:ext uri="{BB962C8B-B14F-4D97-AF65-F5344CB8AC3E}">
        <p14:creationId xmlns:p14="http://schemas.microsoft.com/office/powerpoint/2010/main" val="12525060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Using </a:t>
            </a:r>
            <a:r>
              <a:rPr lang="en-NZ" sz="2000" b="1" dirty="0"/>
              <a:t>a simple dichotomous identification key.</a:t>
            </a:r>
          </a:p>
        </p:txBody>
      </p:sp>
      <p:sp>
        <p:nvSpPr>
          <p:cNvPr id="5" name="Rectangle 1"/>
          <p:cNvSpPr>
            <a:spLocks noChangeArrowheads="1"/>
          </p:cNvSpPr>
          <p:nvPr/>
        </p:nvSpPr>
        <p:spPr bwMode="auto">
          <a:xfrm>
            <a:off x="179512" y="2335947"/>
            <a:ext cx="8784976" cy="397031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1" i="1" u="none" strike="noStrike" cap="none" normalizeH="0" baseline="0" dirty="0" smtClean="0">
                <a:ln>
                  <a:noFill/>
                </a:ln>
                <a:solidFill>
                  <a:srgbClr val="0000FF"/>
                </a:solidFill>
                <a:effectLst/>
                <a:latin typeface="Calibri" panose="020F0502020204030204" pitchFamily="34" charset="0"/>
                <a:cs typeface="Calibri" panose="020F0502020204030204" pitchFamily="34" charset="0"/>
              </a:rPr>
              <a:t>Rules for Using Dichotomous Keys: </a:t>
            </a:r>
            <a:endParaRPr kumimoji="0" lang="en-US"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endParaRPr>
          </a:p>
          <a:p>
            <a:pPr lvl="0" eaLnBrk="0" fontAlgn="base" hangingPunct="0">
              <a:spcBef>
                <a:spcPct val="0"/>
              </a:spcBef>
              <a:spcAft>
                <a:spcPct val="0"/>
              </a:spcAft>
              <a:buFontTx/>
              <a:buAutoNum type="arabicPeriod"/>
            </a:pPr>
            <a:r>
              <a:rPr kumimoji="0" lang="en-US"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Read both choices in a couplet carefully. </a:t>
            </a:r>
          </a:p>
          <a:p>
            <a:pPr lvl="0" eaLnBrk="0" fontAlgn="base" hangingPunct="0">
              <a:spcBef>
                <a:spcPct val="0"/>
              </a:spcBef>
              <a:spcAft>
                <a:spcPct val="0"/>
              </a:spcAft>
              <a:buFontTx/>
              <a:buAutoNum type="arabicPeriod"/>
            </a:pPr>
            <a:r>
              <a:rPr lang="en-US" dirty="0" smtClean="0">
                <a:latin typeface="Calibri" panose="020F0502020204030204" pitchFamily="34" charset="0"/>
                <a:cs typeface="Calibri" panose="020F0502020204030204" pitchFamily="34" charset="0"/>
              </a:rPr>
              <a:t>When reading a couplet, make sure you                                                                                   understand all of the terms used. </a:t>
            </a:r>
            <a:endParaRPr kumimoji="0" lang="en-US"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AutoNum type="arabicPeriod" startAt="3"/>
              <a:tabLst/>
            </a:pPr>
            <a:r>
              <a:rPr kumimoji="0" lang="en-US"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If you are unsure of which choice to make</a:t>
            </a:r>
          </a:p>
          <a:p>
            <a:pPr marL="0" marR="0" lvl="0" indent="0" algn="l" defTabSz="914400" rtl="0" eaLnBrk="0" fontAlgn="base" latinLnBrk="0" hangingPunct="0">
              <a:lnSpc>
                <a:spcPct val="100000"/>
              </a:lnSpc>
              <a:spcBef>
                <a:spcPct val="0"/>
              </a:spcBef>
              <a:spcAft>
                <a:spcPct val="0"/>
              </a:spcAft>
              <a:buClrTx/>
              <a:buSzTx/>
              <a:tabLst/>
            </a:pPr>
            <a:r>
              <a:rPr kumimoji="0" lang="en-US"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 in a couplet, follow both forks (one at a time).                                                                          After working through a couple of more couplets,                                                                                                   it may become apparent that one fork does not fit                                                                                     your sample at all.</a:t>
            </a:r>
          </a:p>
          <a:p>
            <a:pPr marL="0" marR="0" lvl="0" indent="0" algn="l" defTabSz="914400" rtl="0" eaLnBrk="0" fontAlgn="base" latinLnBrk="0" hangingPunct="0">
              <a:lnSpc>
                <a:spcPct val="100000"/>
              </a:lnSpc>
              <a:spcBef>
                <a:spcPct val="0"/>
              </a:spcBef>
              <a:spcAft>
                <a:spcPct val="0"/>
              </a:spcAft>
              <a:buClrTx/>
              <a:buSzTx/>
              <a:buFontTx/>
              <a:buAutoNum type="arabicPeriod" startAt="4"/>
              <a:tabLst/>
            </a:pPr>
            <a:r>
              <a:rPr kumimoji="0" lang="en-US"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Work with more than one sample if at all possible.                                                                         This will allow you to compare.</a:t>
            </a:r>
          </a:p>
          <a:p>
            <a:pPr marL="0" marR="0" lvl="0" indent="0" algn="l" defTabSz="914400" rtl="0" eaLnBrk="0" fontAlgn="base" latinLnBrk="0" hangingPunct="0">
              <a:lnSpc>
                <a:spcPct val="100000"/>
              </a:lnSpc>
              <a:spcBef>
                <a:spcPct val="0"/>
              </a:spcBef>
              <a:spcAft>
                <a:spcPct val="0"/>
              </a:spcAft>
              <a:buClrTx/>
              <a:buSzTx/>
              <a:tabLst/>
            </a:pPr>
            <a:r>
              <a:rPr lang="en-US" dirty="0" smtClean="0">
                <a:latin typeface="Calibri" panose="020F0502020204030204" pitchFamily="34" charset="0"/>
                <a:cs typeface="Calibri" panose="020F0502020204030204" pitchFamily="34" charset="0"/>
              </a:rPr>
              <a:t>5.</a:t>
            </a:r>
            <a:r>
              <a:rPr kumimoji="0" lang="en-US"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When a measurement is given make sure that                                                                                                you take the measurement and do not take                                                                                              a guess</a:t>
            </a:r>
          </a:p>
        </p:txBody>
      </p:sp>
      <p:sp>
        <p:nvSpPr>
          <p:cNvPr id="6" name="Rectangle 5"/>
          <p:cNvSpPr/>
          <p:nvPr/>
        </p:nvSpPr>
        <p:spPr>
          <a:xfrm>
            <a:off x="359532" y="1052736"/>
            <a:ext cx="8424936" cy="1200329"/>
          </a:xfrm>
          <a:prstGeom prst="rect">
            <a:avLst/>
          </a:prstGeom>
          <a:solidFill>
            <a:schemeClr val="accent4">
              <a:lumMod val="20000"/>
              <a:lumOff val="80000"/>
            </a:schemeClr>
          </a:solidFill>
          <a:ln>
            <a:solidFill>
              <a:schemeClr val="tx1"/>
            </a:solidFill>
          </a:ln>
        </p:spPr>
        <p:txBody>
          <a:bodyPr wrap="square">
            <a:spAutoFit/>
          </a:bodyPr>
          <a:lstStyle/>
          <a:p>
            <a:r>
              <a:rPr lang="en-NZ" b="1" dirty="0">
                <a:latin typeface="Calibri" panose="020F0502020204030204" pitchFamily="34" charset="0"/>
                <a:cs typeface="Calibri" panose="020F0502020204030204" pitchFamily="34" charset="0"/>
              </a:rPr>
              <a:t>Dichotomous</a:t>
            </a:r>
            <a:r>
              <a:rPr lang="en-NZ" dirty="0">
                <a:latin typeface="Calibri" panose="020F0502020204030204" pitchFamily="34" charset="0"/>
                <a:cs typeface="Calibri" panose="020F0502020204030204" pitchFamily="34" charset="0"/>
              </a:rPr>
              <a:t> means branched.  </a:t>
            </a:r>
            <a:r>
              <a:rPr lang="en-NZ" dirty="0" smtClean="0">
                <a:latin typeface="Calibri" panose="020F0502020204030204" pitchFamily="34" charset="0"/>
                <a:cs typeface="Calibri" panose="020F0502020204030204" pitchFamily="34" charset="0"/>
              </a:rPr>
              <a:t>The Dichotomous keys </a:t>
            </a:r>
            <a:r>
              <a:rPr lang="en-NZ" dirty="0">
                <a:latin typeface="Calibri" panose="020F0502020204030204" pitchFamily="34" charset="0"/>
                <a:cs typeface="Calibri" panose="020F0502020204030204" pitchFamily="34" charset="0"/>
              </a:rPr>
              <a:t>are used as tools to help identify unknown organisms using careful observations and </a:t>
            </a:r>
            <a:r>
              <a:rPr lang="en-NZ" dirty="0" smtClean="0">
                <a:latin typeface="Calibri" panose="020F0502020204030204" pitchFamily="34" charset="0"/>
                <a:cs typeface="Calibri" panose="020F0502020204030204" pitchFamily="34" charset="0"/>
              </a:rPr>
              <a:t>matching those </a:t>
            </a:r>
            <a:r>
              <a:rPr lang="en-NZ" dirty="0">
                <a:latin typeface="Calibri" panose="020F0502020204030204" pitchFamily="34" charset="0"/>
                <a:cs typeface="Calibri" panose="020F0502020204030204" pitchFamily="34" charset="0"/>
              </a:rPr>
              <a:t>observations in an </a:t>
            </a:r>
            <a:r>
              <a:rPr lang="en-NZ" dirty="0" smtClean="0">
                <a:latin typeface="Calibri" panose="020F0502020204030204" pitchFamily="34" charset="0"/>
                <a:cs typeface="Calibri" panose="020F0502020204030204" pitchFamily="34" charset="0"/>
              </a:rPr>
              <a:t>organised manner against choices given at each step. Each two choices are known as a </a:t>
            </a:r>
            <a:r>
              <a:rPr lang="en-NZ" b="1" dirty="0" smtClean="0">
                <a:latin typeface="Calibri" panose="020F0502020204030204" pitchFamily="34" charset="0"/>
                <a:cs typeface="Calibri" panose="020F0502020204030204" pitchFamily="34" charset="0"/>
              </a:rPr>
              <a:t>couplet</a:t>
            </a:r>
            <a:r>
              <a:rPr lang="en-NZ" dirty="0" smtClean="0">
                <a:latin typeface="Calibri" panose="020F0502020204030204" pitchFamily="34" charset="0"/>
                <a:cs typeface="Calibri" panose="020F0502020204030204" pitchFamily="34" charset="0"/>
              </a:rPr>
              <a:t>.</a:t>
            </a:r>
            <a:endParaRPr lang="en-NZ" dirty="0">
              <a:latin typeface="Calibri" panose="020F0502020204030204" pitchFamily="34" charset="0"/>
              <a:cs typeface="Calibri" panose="020F0502020204030204" pitchFamily="34" charset="0"/>
            </a:endParaRPr>
          </a:p>
        </p:txBody>
      </p:sp>
      <p:pic>
        <p:nvPicPr>
          <p:cNvPr id="10245" name="Picture 5"/>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77482" y="2817864"/>
            <a:ext cx="4466517" cy="4064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Footer Placeholder 6"/>
          <p:cNvSpPr>
            <a:spLocks noGrp="1"/>
          </p:cNvSpPr>
          <p:nvPr>
            <p:ph type="ftr" sz="quarter" idx="11"/>
          </p:nvPr>
        </p:nvSpPr>
        <p:spPr/>
        <p:txBody>
          <a:bodyPr/>
          <a:lstStyle/>
          <a:p>
            <a:r>
              <a:rPr lang="en-NZ" smtClean="0"/>
              <a:t>GZ Science Resources 2014</a:t>
            </a:r>
            <a:endParaRPr lang="en-NZ"/>
          </a:p>
        </p:txBody>
      </p:sp>
      <p:sp>
        <p:nvSpPr>
          <p:cNvPr id="9" name="TextBox 8"/>
          <p:cNvSpPr txBox="1"/>
          <p:nvPr/>
        </p:nvSpPr>
        <p:spPr>
          <a:xfrm>
            <a:off x="203541" y="384750"/>
            <a:ext cx="609600"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2b</a:t>
            </a:r>
          </a:p>
        </p:txBody>
      </p:sp>
    </p:spTree>
    <p:extLst>
      <p:ext uri="{BB962C8B-B14F-4D97-AF65-F5344CB8AC3E}">
        <p14:creationId xmlns:p14="http://schemas.microsoft.com/office/powerpoint/2010/main" val="310007106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Summary of pollination in plants</a:t>
            </a:r>
            <a:endParaRPr lang="en-NZ" sz="2000" b="1" dirty="0"/>
          </a:p>
        </p:txBody>
      </p:sp>
      <p:sp>
        <p:nvSpPr>
          <p:cNvPr id="5" name="Text Box 6"/>
          <p:cNvSpPr txBox="1">
            <a:spLocks noChangeArrowheads="1"/>
          </p:cNvSpPr>
          <p:nvPr/>
        </p:nvSpPr>
        <p:spPr bwMode="auto">
          <a:xfrm>
            <a:off x="152400" y="1066800"/>
            <a:ext cx="8763000" cy="5170646"/>
          </a:xfrm>
          <a:prstGeom prst="rect">
            <a:avLst/>
          </a:prstGeom>
          <a:solidFill>
            <a:srgbClr val="F7FCFF"/>
          </a:solidFill>
          <a:ln w="12700">
            <a:solidFill>
              <a:schemeClr val="tx1"/>
            </a:solidFill>
            <a:miter lim="800000"/>
            <a:headEnd/>
            <a:tailEnd/>
          </a:ln>
          <a:effectLs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buFontTx/>
              <a:buAutoNum type="arabicPeriod"/>
            </a:pPr>
            <a:r>
              <a:rPr lang="en-NZ" sz="2000" dirty="0">
                <a:latin typeface="Calibri" panose="020F0502020204030204" pitchFamily="34" charset="0"/>
                <a:cs typeface="Calibri" panose="020F0502020204030204" pitchFamily="34" charset="0"/>
              </a:rPr>
              <a:t>The male parts of the flower are the </a:t>
            </a:r>
            <a:r>
              <a:rPr lang="en-NZ" sz="2000" b="1" dirty="0">
                <a:latin typeface="Calibri" panose="020F0502020204030204" pitchFamily="34" charset="0"/>
                <a:cs typeface="Calibri" panose="020F0502020204030204" pitchFamily="34" charset="0"/>
              </a:rPr>
              <a:t>anther </a:t>
            </a:r>
            <a:r>
              <a:rPr lang="en-NZ" sz="2000" dirty="0">
                <a:latin typeface="Calibri" panose="020F0502020204030204" pitchFamily="34" charset="0"/>
                <a:cs typeface="Calibri" panose="020F0502020204030204" pitchFamily="34" charset="0"/>
              </a:rPr>
              <a:t>and </a:t>
            </a:r>
            <a:r>
              <a:rPr lang="en-NZ" sz="2000" b="1" dirty="0">
                <a:latin typeface="Calibri" panose="020F0502020204030204" pitchFamily="34" charset="0"/>
                <a:cs typeface="Calibri" panose="020F0502020204030204" pitchFamily="34" charset="0"/>
              </a:rPr>
              <a:t>filament</a:t>
            </a:r>
          </a:p>
          <a:p>
            <a:pPr eaLnBrk="1" hangingPunct="1">
              <a:spcBef>
                <a:spcPct val="50000"/>
              </a:spcBef>
              <a:buFontTx/>
              <a:buAutoNum type="arabicPeriod"/>
            </a:pPr>
            <a:r>
              <a:rPr lang="en-NZ" sz="2000" dirty="0">
                <a:latin typeface="Calibri" panose="020F0502020204030204" pitchFamily="34" charset="0"/>
                <a:cs typeface="Calibri" panose="020F0502020204030204" pitchFamily="34" charset="0"/>
              </a:rPr>
              <a:t>The female parts of the flower are the </a:t>
            </a:r>
            <a:r>
              <a:rPr lang="en-NZ" sz="2000" b="1" dirty="0">
                <a:latin typeface="Calibri" panose="020F0502020204030204" pitchFamily="34" charset="0"/>
                <a:cs typeface="Calibri" panose="020F0502020204030204" pitchFamily="34" charset="0"/>
              </a:rPr>
              <a:t>stigma</a:t>
            </a:r>
            <a:r>
              <a:rPr lang="en-NZ" sz="2000" dirty="0">
                <a:latin typeface="Calibri" panose="020F0502020204030204" pitchFamily="34" charset="0"/>
                <a:cs typeface="Calibri" panose="020F0502020204030204" pitchFamily="34" charset="0"/>
              </a:rPr>
              <a:t>, </a:t>
            </a:r>
            <a:r>
              <a:rPr lang="en-NZ" sz="2000" b="1" dirty="0">
                <a:latin typeface="Calibri" panose="020F0502020204030204" pitchFamily="34" charset="0"/>
                <a:cs typeface="Calibri" panose="020F0502020204030204" pitchFamily="34" charset="0"/>
              </a:rPr>
              <a:t>style</a:t>
            </a:r>
            <a:r>
              <a:rPr lang="en-NZ" sz="2000" dirty="0">
                <a:latin typeface="Calibri" panose="020F0502020204030204" pitchFamily="34" charset="0"/>
                <a:cs typeface="Calibri" panose="020F0502020204030204" pitchFamily="34" charset="0"/>
              </a:rPr>
              <a:t> and </a:t>
            </a:r>
            <a:r>
              <a:rPr lang="en-NZ" sz="2000" b="1" dirty="0">
                <a:latin typeface="Calibri" panose="020F0502020204030204" pitchFamily="34" charset="0"/>
                <a:cs typeface="Calibri" panose="020F0502020204030204" pitchFamily="34" charset="0"/>
              </a:rPr>
              <a:t>ovary</a:t>
            </a:r>
          </a:p>
          <a:p>
            <a:pPr eaLnBrk="1" hangingPunct="1">
              <a:spcBef>
                <a:spcPct val="50000"/>
              </a:spcBef>
              <a:buFontTx/>
              <a:buAutoNum type="arabicPeriod"/>
            </a:pPr>
            <a:r>
              <a:rPr lang="en-NZ" sz="2000" dirty="0">
                <a:latin typeface="Calibri" panose="020F0502020204030204" pitchFamily="34" charset="0"/>
                <a:cs typeface="Calibri" panose="020F0502020204030204" pitchFamily="34" charset="0"/>
              </a:rPr>
              <a:t>Male gametes are found in </a:t>
            </a:r>
            <a:r>
              <a:rPr lang="en-NZ" sz="2000" b="1" dirty="0">
                <a:latin typeface="Calibri" panose="020F0502020204030204" pitchFamily="34" charset="0"/>
                <a:cs typeface="Calibri" panose="020F0502020204030204" pitchFamily="34" charset="0"/>
              </a:rPr>
              <a:t>Pollen </a:t>
            </a:r>
            <a:r>
              <a:rPr lang="en-NZ" sz="2000" dirty="0">
                <a:latin typeface="Calibri" panose="020F0502020204030204" pitchFamily="34" charset="0"/>
                <a:cs typeface="Calibri" panose="020F0502020204030204" pitchFamily="34" charset="0"/>
              </a:rPr>
              <a:t>Produced in the </a:t>
            </a:r>
            <a:r>
              <a:rPr lang="en-NZ" sz="2000" b="1" dirty="0">
                <a:latin typeface="Calibri" panose="020F0502020204030204" pitchFamily="34" charset="0"/>
                <a:cs typeface="Calibri" panose="020F0502020204030204" pitchFamily="34" charset="0"/>
              </a:rPr>
              <a:t>Anther</a:t>
            </a:r>
          </a:p>
          <a:p>
            <a:pPr eaLnBrk="1" hangingPunct="1">
              <a:spcBef>
                <a:spcPct val="50000"/>
              </a:spcBef>
              <a:buFontTx/>
              <a:buAutoNum type="arabicPeriod"/>
            </a:pPr>
            <a:r>
              <a:rPr lang="en-NZ" sz="2000" dirty="0">
                <a:latin typeface="Calibri" panose="020F0502020204030204" pitchFamily="34" charset="0"/>
                <a:cs typeface="Calibri" panose="020F0502020204030204" pitchFamily="34" charset="0"/>
              </a:rPr>
              <a:t>Pollen needs to be moved to the female part called the </a:t>
            </a:r>
            <a:r>
              <a:rPr lang="en-NZ" sz="2000" b="1" dirty="0">
                <a:latin typeface="Calibri" panose="020F0502020204030204" pitchFamily="34" charset="0"/>
                <a:cs typeface="Calibri" panose="020F0502020204030204" pitchFamily="34" charset="0"/>
              </a:rPr>
              <a:t>Stigma</a:t>
            </a:r>
            <a:r>
              <a:rPr lang="en-NZ" sz="2000" dirty="0">
                <a:latin typeface="Calibri" panose="020F0502020204030204" pitchFamily="34" charset="0"/>
                <a:cs typeface="Calibri" panose="020F0502020204030204" pitchFamily="34" charset="0"/>
              </a:rPr>
              <a:t> of the </a:t>
            </a:r>
            <a:r>
              <a:rPr lang="en-NZ" sz="2000" dirty="0" smtClean="0">
                <a:latin typeface="Calibri" panose="020F0502020204030204" pitchFamily="34" charset="0"/>
                <a:cs typeface="Calibri" panose="020F0502020204030204" pitchFamily="34" charset="0"/>
              </a:rPr>
              <a:t>     same </a:t>
            </a:r>
            <a:r>
              <a:rPr lang="en-NZ" sz="2000" dirty="0">
                <a:latin typeface="Calibri" panose="020F0502020204030204" pitchFamily="34" charset="0"/>
                <a:cs typeface="Calibri" panose="020F0502020204030204" pitchFamily="34" charset="0"/>
              </a:rPr>
              <a:t>species of plant to reproduce</a:t>
            </a:r>
          </a:p>
          <a:p>
            <a:pPr eaLnBrk="1" hangingPunct="1">
              <a:spcBef>
                <a:spcPct val="50000"/>
              </a:spcBef>
              <a:buFontTx/>
              <a:buAutoNum type="arabicPeriod"/>
            </a:pPr>
            <a:r>
              <a:rPr lang="en-NZ" sz="2000" dirty="0">
                <a:latin typeface="Calibri" panose="020F0502020204030204" pitchFamily="34" charset="0"/>
                <a:cs typeface="Calibri" panose="020F0502020204030204" pitchFamily="34" charset="0"/>
              </a:rPr>
              <a:t>This process is called </a:t>
            </a:r>
            <a:r>
              <a:rPr lang="en-NZ" sz="2000" b="1" dirty="0">
                <a:latin typeface="Calibri" panose="020F0502020204030204" pitchFamily="34" charset="0"/>
                <a:cs typeface="Calibri" panose="020F0502020204030204" pitchFamily="34" charset="0"/>
              </a:rPr>
              <a:t>Pollination</a:t>
            </a:r>
          </a:p>
          <a:p>
            <a:pPr eaLnBrk="1" hangingPunct="1">
              <a:spcBef>
                <a:spcPct val="50000"/>
              </a:spcBef>
              <a:buFontTx/>
              <a:buAutoNum type="arabicPeriod"/>
            </a:pPr>
            <a:r>
              <a:rPr lang="en-NZ" sz="2000" dirty="0">
                <a:latin typeface="Calibri" panose="020F0502020204030204" pitchFamily="34" charset="0"/>
                <a:cs typeface="Calibri" panose="020F0502020204030204" pitchFamily="34" charset="0"/>
              </a:rPr>
              <a:t>Pollination can be helped by </a:t>
            </a:r>
            <a:r>
              <a:rPr lang="en-NZ" sz="2000" b="1" dirty="0">
                <a:latin typeface="Calibri" panose="020F0502020204030204" pitchFamily="34" charset="0"/>
                <a:cs typeface="Calibri" panose="020F0502020204030204" pitchFamily="34" charset="0"/>
              </a:rPr>
              <a:t>Wind</a:t>
            </a:r>
            <a:r>
              <a:rPr lang="en-NZ" sz="2000" dirty="0">
                <a:latin typeface="Calibri" panose="020F0502020204030204" pitchFamily="34" charset="0"/>
                <a:cs typeface="Calibri" panose="020F0502020204030204" pitchFamily="34" charset="0"/>
              </a:rPr>
              <a:t> Or </a:t>
            </a:r>
            <a:r>
              <a:rPr lang="en-NZ" sz="2000" b="1" dirty="0">
                <a:latin typeface="Calibri" panose="020F0502020204030204" pitchFamily="34" charset="0"/>
                <a:cs typeface="Calibri" panose="020F0502020204030204" pitchFamily="34" charset="0"/>
              </a:rPr>
              <a:t>Animal</a:t>
            </a:r>
          </a:p>
          <a:p>
            <a:pPr eaLnBrk="1" hangingPunct="1">
              <a:spcBef>
                <a:spcPct val="50000"/>
              </a:spcBef>
              <a:buFontTx/>
              <a:buAutoNum type="arabicPeriod"/>
            </a:pPr>
            <a:r>
              <a:rPr lang="en-NZ" sz="2000" dirty="0">
                <a:latin typeface="Calibri" panose="020F0502020204030204" pitchFamily="34" charset="0"/>
                <a:cs typeface="Calibri" panose="020F0502020204030204" pitchFamily="34" charset="0"/>
              </a:rPr>
              <a:t>An example of wind pollination is </a:t>
            </a:r>
            <a:r>
              <a:rPr lang="en-NZ" sz="2000" b="1" dirty="0">
                <a:latin typeface="Calibri" panose="020F0502020204030204" pitchFamily="34" charset="0"/>
                <a:cs typeface="Calibri" panose="020F0502020204030204" pitchFamily="34" charset="0"/>
              </a:rPr>
              <a:t>grass plants</a:t>
            </a:r>
          </a:p>
          <a:p>
            <a:pPr eaLnBrk="1" hangingPunct="1">
              <a:spcBef>
                <a:spcPct val="50000"/>
              </a:spcBef>
              <a:buFontTx/>
              <a:buAutoNum type="arabicPeriod"/>
            </a:pPr>
            <a:r>
              <a:rPr lang="en-NZ" sz="2000" dirty="0">
                <a:latin typeface="Calibri" panose="020F0502020204030204" pitchFamily="34" charset="0"/>
                <a:cs typeface="Calibri" panose="020F0502020204030204" pitchFamily="34" charset="0"/>
              </a:rPr>
              <a:t>A wind pollinated flower is most likely to look like  - </a:t>
            </a:r>
            <a:r>
              <a:rPr lang="en-NZ" sz="2000" b="1" dirty="0">
                <a:latin typeface="Calibri" panose="020F0502020204030204" pitchFamily="34" charset="0"/>
                <a:cs typeface="Calibri" panose="020F0502020204030204" pitchFamily="34" charset="0"/>
              </a:rPr>
              <a:t>small, green, unscented</a:t>
            </a:r>
          </a:p>
          <a:p>
            <a:pPr eaLnBrk="1" hangingPunct="1">
              <a:spcBef>
                <a:spcPct val="50000"/>
              </a:spcBef>
              <a:buFontTx/>
              <a:buAutoNum type="arabicPeriod"/>
            </a:pPr>
            <a:r>
              <a:rPr lang="en-NZ" sz="2000" dirty="0">
                <a:latin typeface="Calibri" panose="020F0502020204030204" pitchFamily="34" charset="0"/>
                <a:cs typeface="Calibri" panose="020F0502020204030204" pitchFamily="34" charset="0"/>
              </a:rPr>
              <a:t>An example of animal pollination is a </a:t>
            </a:r>
            <a:r>
              <a:rPr lang="en-NZ" sz="2000" b="1" dirty="0">
                <a:latin typeface="Calibri" panose="020F0502020204030204" pitchFamily="34" charset="0"/>
                <a:cs typeface="Calibri" panose="020F0502020204030204" pitchFamily="34" charset="0"/>
              </a:rPr>
              <a:t>rose plant pollinated by insects</a:t>
            </a:r>
          </a:p>
          <a:p>
            <a:pPr eaLnBrk="1" hangingPunct="1">
              <a:spcBef>
                <a:spcPct val="50000"/>
              </a:spcBef>
              <a:buFontTx/>
              <a:buAutoNum type="arabicPeriod"/>
            </a:pPr>
            <a:r>
              <a:rPr lang="en-NZ" sz="2000" dirty="0">
                <a:latin typeface="Calibri" panose="020F0502020204030204" pitchFamily="34" charset="0"/>
                <a:cs typeface="Calibri" panose="020F0502020204030204" pitchFamily="34" charset="0"/>
              </a:rPr>
              <a:t>An animal pollinated flower is most likely to look like – </a:t>
            </a:r>
            <a:r>
              <a:rPr lang="en-NZ" sz="2000" b="1" dirty="0">
                <a:latin typeface="Calibri" panose="020F0502020204030204" pitchFamily="34" charset="0"/>
                <a:cs typeface="Calibri" panose="020F0502020204030204" pitchFamily="34" charset="0"/>
              </a:rPr>
              <a:t>colourful, with large petals, perhaps with a scent</a:t>
            </a:r>
            <a:endParaRPr lang="en-GB" b="1" dirty="0">
              <a:latin typeface="Calibri" panose="020F0502020204030204" pitchFamily="34" charset="0"/>
              <a:cs typeface="Calibri" panose="020F0502020204030204" pitchFamily="34" charset="0"/>
            </a:endParaRPr>
          </a:p>
        </p:txBody>
      </p:sp>
      <p:pic>
        <p:nvPicPr>
          <p:cNvPr id="19458" name="Picture 2"/>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8381" t="8730" r="22190" b="20666"/>
          <a:stretch/>
        </p:blipFill>
        <p:spPr bwMode="auto">
          <a:xfrm>
            <a:off x="6247747" y="2276872"/>
            <a:ext cx="2696277" cy="2402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Footer Placeholder 5"/>
          <p:cNvSpPr>
            <a:spLocks noGrp="1"/>
          </p:cNvSpPr>
          <p:nvPr>
            <p:ph type="ftr" sz="quarter" idx="11"/>
          </p:nvPr>
        </p:nvSpPr>
        <p:spPr/>
        <p:txBody>
          <a:bodyPr/>
          <a:lstStyle/>
          <a:p>
            <a:r>
              <a:rPr lang="en-NZ" smtClean="0"/>
              <a:t>GZ Science Resources 2014</a:t>
            </a:r>
            <a:endParaRPr lang="en-NZ"/>
          </a:p>
        </p:txBody>
      </p:sp>
      <p:sp>
        <p:nvSpPr>
          <p:cNvPr id="7" name="TextBox 6"/>
          <p:cNvSpPr txBox="1"/>
          <p:nvPr/>
        </p:nvSpPr>
        <p:spPr>
          <a:xfrm>
            <a:off x="204099" y="384750"/>
            <a:ext cx="763848"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t>5b</a:t>
            </a:r>
            <a:endParaRPr lang="en-NZ" sz="3200" dirty="0" smtClean="0">
              <a:latin typeface="+mn-lt"/>
            </a:endParaRPr>
          </a:p>
        </p:txBody>
      </p:sp>
    </p:spTree>
    <p:extLst>
      <p:ext uri="{BB962C8B-B14F-4D97-AF65-F5344CB8AC3E}">
        <p14:creationId xmlns:p14="http://schemas.microsoft.com/office/powerpoint/2010/main" val="22737166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7544" y="477083"/>
            <a:ext cx="8208912" cy="707886"/>
          </a:xfrm>
          <a:prstGeom prst="rect">
            <a:avLst/>
          </a:prstGeom>
          <a:solidFill>
            <a:schemeClr val="bg2"/>
          </a:solidFill>
          <a:ln>
            <a:solidFill>
              <a:schemeClr val="tx1"/>
            </a:solidFill>
          </a:ln>
        </p:spPr>
        <p:txBody>
          <a:bodyPr wrap="square" rtlCol="0">
            <a:spAutoFit/>
          </a:bodyPr>
          <a:lstStyle/>
          <a:p>
            <a:pPr algn="ctr"/>
            <a:r>
              <a:rPr lang="en-NZ" sz="2000" b="1" dirty="0" smtClean="0"/>
              <a:t>    The </a:t>
            </a:r>
            <a:r>
              <a:rPr lang="en-NZ" sz="2000" b="1" dirty="0"/>
              <a:t>differences in structure between insect-and wind-pollinated flowers</a:t>
            </a:r>
          </a:p>
        </p:txBody>
      </p:sp>
      <p:pic>
        <p:nvPicPr>
          <p:cNvPr id="18434"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19364" y="877193"/>
            <a:ext cx="4238122" cy="3052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0090" y="3429714"/>
            <a:ext cx="4163910" cy="3428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88217" y="4128194"/>
            <a:ext cx="4036612" cy="2031325"/>
          </a:xfrm>
          <a:prstGeom prst="rect">
            <a:avLst/>
          </a:prstGeom>
          <a:noFill/>
        </p:spPr>
        <p:txBody>
          <a:bodyPr wrap="square" rtlCol="0">
            <a:spAutoFit/>
          </a:bodyPr>
          <a:lstStyle/>
          <a:p>
            <a:r>
              <a:rPr lang="en-NZ" b="1" dirty="0" smtClean="0">
                <a:latin typeface="Calibri" panose="020F0502020204030204" pitchFamily="34" charset="0"/>
                <a:cs typeface="Calibri" panose="020F0502020204030204" pitchFamily="34" charset="0"/>
              </a:rPr>
              <a:t>Wind pollinated flowers </a:t>
            </a:r>
            <a:r>
              <a:rPr lang="en-NZ" dirty="0" smtClean="0">
                <a:latin typeface="Calibri" panose="020F0502020204030204" pitchFamily="34" charset="0"/>
                <a:cs typeface="Calibri" panose="020F0502020204030204" pitchFamily="34" charset="0"/>
              </a:rPr>
              <a:t>are often small and green with no scent. Male anthers protrude out from the flower to allow the wind to pick up the pollen and disperse  it away from the plant. Male and female parts develop at different times.</a:t>
            </a:r>
            <a:endParaRPr lang="en-NZ" dirty="0">
              <a:latin typeface="Calibri" panose="020F0502020204030204" pitchFamily="34" charset="0"/>
              <a:cs typeface="Calibri" panose="020F0502020204030204" pitchFamily="34" charset="0"/>
            </a:endParaRPr>
          </a:p>
        </p:txBody>
      </p:sp>
      <p:sp>
        <p:nvSpPr>
          <p:cNvPr id="6" name="TextBox 5"/>
          <p:cNvSpPr txBox="1"/>
          <p:nvPr/>
        </p:nvSpPr>
        <p:spPr>
          <a:xfrm>
            <a:off x="5076056" y="1556792"/>
            <a:ext cx="3816424" cy="1754326"/>
          </a:xfrm>
          <a:prstGeom prst="rect">
            <a:avLst/>
          </a:prstGeom>
          <a:noFill/>
        </p:spPr>
        <p:txBody>
          <a:bodyPr wrap="square" rtlCol="0">
            <a:spAutoFit/>
          </a:bodyPr>
          <a:lstStyle/>
          <a:p>
            <a:r>
              <a:rPr lang="en-NZ" b="1" dirty="0" smtClean="0">
                <a:latin typeface="Calibri" panose="020F0502020204030204" pitchFamily="34" charset="0"/>
                <a:cs typeface="Calibri" panose="020F0502020204030204" pitchFamily="34" charset="0"/>
              </a:rPr>
              <a:t>Insect pollinated flowers </a:t>
            </a:r>
            <a:r>
              <a:rPr lang="en-NZ" dirty="0" smtClean="0">
                <a:latin typeface="Calibri" panose="020F0502020204030204" pitchFamily="34" charset="0"/>
                <a:cs typeface="Calibri" panose="020F0502020204030204" pitchFamily="34" charset="0"/>
              </a:rPr>
              <a:t>are easily seen and often contain scent and nectar to attract the insects. The male parts are adapted so they make contact with the insect as it feeds from the flower.</a:t>
            </a:r>
            <a:endParaRPr lang="en-NZ" dirty="0">
              <a:latin typeface="Calibri" panose="020F0502020204030204" pitchFamily="34" charset="0"/>
              <a:cs typeface="Calibri" panose="020F0502020204030204" pitchFamily="34" charset="0"/>
            </a:endParaRPr>
          </a:p>
        </p:txBody>
      </p:sp>
      <p:sp>
        <p:nvSpPr>
          <p:cNvPr id="7" name="Footer Placeholder 6"/>
          <p:cNvSpPr>
            <a:spLocks noGrp="1"/>
          </p:cNvSpPr>
          <p:nvPr>
            <p:ph type="ftr" sz="quarter" idx="11"/>
          </p:nvPr>
        </p:nvSpPr>
        <p:spPr/>
        <p:txBody>
          <a:bodyPr/>
          <a:lstStyle/>
          <a:p>
            <a:r>
              <a:rPr lang="en-NZ" smtClean="0"/>
              <a:t>GZ Science Resources 2014</a:t>
            </a:r>
            <a:endParaRPr lang="en-NZ"/>
          </a:p>
        </p:txBody>
      </p:sp>
      <p:sp>
        <p:nvSpPr>
          <p:cNvPr id="10" name="TextBox 9"/>
          <p:cNvSpPr txBox="1"/>
          <p:nvPr/>
        </p:nvSpPr>
        <p:spPr>
          <a:xfrm>
            <a:off x="275151" y="539483"/>
            <a:ext cx="763848"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5c</a:t>
            </a:r>
          </a:p>
        </p:txBody>
      </p:sp>
      <p:sp>
        <p:nvSpPr>
          <p:cNvPr id="11" name="TextBox 10"/>
          <p:cNvSpPr txBox="1"/>
          <p:nvPr/>
        </p:nvSpPr>
        <p:spPr>
          <a:xfrm>
            <a:off x="7783749" y="6452662"/>
            <a:ext cx="969912" cy="276999"/>
          </a:xfrm>
          <a:prstGeom prst="rect">
            <a:avLst/>
          </a:prstGeom>
          <a:solidFill>
            <a:schemeClr val="accent4">
              <a:lumMod val="60000"/>
              <a:lumOff val="40000"/>
            </a:schemeClr>
          </a:solidFill>
          <a:ln>
            <a:solidFill>
              <a:schemeClr val="tx1"/>
            </a:solidFill>
          </a:ln>
        </p:spPr>
        <p:txBody>
          <a:bodyPr wrap="square" rtlCol="0">
            <a:spAutoFit/>
          </a:bodyPr>
          <a:lstStyle/>
          <a:p>
            <a:r>
              <a:rPr lang="en-NZ" sz="1200" dirty="0" smtClean="0">
                <a:latin typeface="+mn-lt"/>
              </a:rPr>
              <a:t>extension</a:t>
            </a:r>
          </a:p>
        </p:txBody>
      </p:sp>
    </p:spTree>
    <p:extLst>
      <p:ext uri="{BB962C8B-B14F-4D97-AF65-F5344CB8AC3E}">
        <p14:creationId xmlns:p14="http://schemas.microsoft.com/office/powerpoint/2010/main" val="324741727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183294" y="6220685"/>
            <a:ext cx="3786691" cy="365125"/>
          </a:xfrm>
        </p:spPr>
        <p:txBody>
          <a:bodyPr/>
          <a:lstStyle/>
          <a:p>
            <a:r>
              <a:rPr lang="en-NZ" smtClean="0"/>
              <a:t>GZ Science Resources 2014</a:t>
            </a:r>
            <a:endParaRPr lang="en-NZ"/>
          </a:p>
        </p:txBody>
      </p:sp>
      <p:sp>
        <p:nvSpPr>
          <p:cNvPr id="4" name="TextBox 3"/>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Examples of insect-pollinated </a:t>
            </a:r>
            <a:r>
              <a:rPr lang="en-NZ" sz="2000" b="1" dirty="0"/>
              <a:t>flowers</a:t>
            </a:r>
          </a:p>
        </p:txBody>
      </p:sp>
      <p:pic>
        <p:nvPicPr>
          <p:cNvPr id="5" name="Picture 5" descr="pollination_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256" y="1037321"/>
            <a:ext cx="3200400" cy="284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15-Liatris%20pollination"/>
          <p:cNvPicPr>
            <a:picLocks noChangeAspect="1" noChangeArrowheads="1"/>
          </p:cNvPicPr>
          <p:nvPr/>
        </p:nvPicPr>
        <p:blipFill>
          <a:blip r:embed="rId3">
            <a:extLst>
              <a:ext uri="{28A0092B-C50C-407E-A947-70E740481C1C}">
                <a14:useLocalDpi xmlns:a14="http://schemas.microsoft.com/office/drawing/2010/main" val="0"/>
              </a:ext>
            </a:extLst>
          </a:blip>
          <a:srcRect b="22513"/>
          <a:stretch>
            <a:fillRect/>
          </a:stretch>
        </p:blipFill>
        <p:spPr bwMode="auto">
          <a:xfrm>
            <a:off x="3494856" y="1037321"/>
            <a:ext cx="22098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hummingbdlar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256" y="4009121"/>
            <a:ext cx="32004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3" descr="gecko_17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57056" y="1037321"/>
            <a:ext cx="2819400" cy="211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descr="0000212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76056" y="3323321"/>
            <a:ext cx="32004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7" descr="pollination00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94856" y="3323321"/>
            <a:ext cx="18288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234530" y="400369"/>
            <a:ext cx="763848"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5c</a:t>
            </a:r>
          </a:p>
        </p:txBody>
      </p:sp>
      <p:sp>
        <p:nvSpPr>
          <p:cNvPr id="12" name="TextBox 11"/>
          <p:cNvSpPr txBox="1"/>
          <p:nvPr/>
        </p:nvSpPr>
        <p:spPr>
          <a:xfrm>
            <a:off x="7783749" y="6452662"/>
            <a:ext cx="969912" cy="276999"/>
          </a:xfrm>
          <a:prstGeom prst="rect">
            <a:avLst/>
          </a:prstGeom>
          <a:solidFill>
            <a:schemeClr val="accent4">
              <a:lumMod val="60000"/>
              <a:lumOff val="40000"/>
            </a:schemeClr>
          </a:solidFill>
          <a:ln>
            <a:solidFill>
              <a:schemeClr val="tx1"/>
            </a:solidFill>
          </a:ln>
        </p:spPr>
        <p:txBody>
          <a:bodyPr wrap="square" rtlCol="0">
            <a:spAutoFit/>
          </a:bodyPr>
          <a:lstStyle/>
          <a:p>
            <a:r>
              <a:rPr lang="en-NZ" sz="1200" dirty="0" smtClean="0">
                <a:latin typeface="+mn-lt"/>
              </a:rPr>
              <a:t>extension</a:t>
            </a:r>
          </a:p>
        </p:txBody>
      </p:sp>
    </p:spTree>
    <p:extLst>
      <p:ext uri="{BB962C8B-B14F-4D97-AF65-F5344CB8AC3E}">
        <p14:creationId xmlns:p14="http://schemas.microsoft.com/office/powerpoint/2010/main" val="29406022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GZ Science Resources 2014</a:t>
            </a:r>
            <a:endParaRPr lang="en-NZ"/>
          </a:p>
        </p:txBody>
      </p:sp>
      <p:sp>
        <p:nvSpPr>
          <p:cNvPr id="4" name="TextBox 3"/>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Examples of wind-pollinated </a:t>
            </a:r>
            <a:r>
              <a:rPr lang="en-NZ" sz="2000" b="1" dirty="0"/>
              <a:t>flowers</a:t>
            </a:r>
          </a:p>
        </p:txBody>
      </p:sp>
      <p:pic>
        <p:nvPicPr>
          <p:cNvPr id="5" name="Picture 12" descr="Carya%20texana%20catk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066800"/>
            <a:ext cx="4124325" cy="549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4" descr="image?id=5619&amp;rendTypeId=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1066800"/>
            <a:ext cx="197167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6" descr="image03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1066800"/>
            <a:ext cx="2209800"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8" descr="whorl-loss-win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4038600"/>
            <a:ext cx="4267200" cy="250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0" descr="image03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7000" y="2590800"/>
            <a:ext cx="2209800" cy="130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193638" y="348397"/>
            <a:ext cx="763848"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5c</a:t>
            </a:r>
          </a:p>
        </p:txBody>
      </p:sp>
      <p:sp>
        <p:nvSpPr>
          <p:cNvPr id="11" name="TextBox 10"/>
          <p:cNvSpPr txBox="1"/>
          <p:nvPr/>
        </p:nvSpPr>
        <p:spPr>
          <a:xfrm>
            <a:off x="7783749" y="6452662"/>
            <a:ext cx="969912" cy="276999"/>
          </a:xfrm>
          <a:prstGeom prst="rect">
            <a:avLst/>
          </a:prstGeom>
          <a:solidFill>
            <a:schemeClr val="accent4">
              <a:lumMod val="60000"/>
              <a:lumOff val="40000"/>
            </a:schemeClr>
          </a:solidFill>
          <a:ln>
            <a:solidFill>
              <a:schemeClr val="tx1"/>
            </a:solidFill>
          </a:ln>
        </p:spPr>
        <p:txBody>
          <a:bodyPr wrap="square" rtlCol="0">
            <a:spAutoFit/>
          </a:bodyPr>
          <a:lstStyle/>
          <a:p>
            <a:r>
              <a:rPr lang="en-NZ" sz="1200" dirty="0" smtClean="0">
                <a:latin typeface="+mn-lt"/>
              </a:rPr>
              <a:t>extension</a:t>
            </a:r>
          </a:p>
        </p:txBody>
      </p:sp>
    </p:spTree>
    <p:extLst>
      <p:ext uri="{BB962C8B-B14F-4D97-AF65-F5344CB8AC3E}">
        <p14:creationId xmlns:p14="http://schemas.microsoft.com/office/powerpoint/2010/main" val="12121217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Fertilisation </a:t>
            </a:r>
            <a:r>
              <a:rPr lang="en-NZ" sz="2000" b="1" dirty="0"/>
              <a:t>in </a:t>
            </a:r>
            <a:r>
              <a:rPr lang="en-NZ" sz="2000" b="1" dirty="0" smtClean="0"/>
              <a:t>flowering plants</a:t>
            </a:r>
            <a:endParaRPr lang="en-NZ" sz="2000" b="1" dirty="0"/>
          </a:p>
        </p:txBody>
      </p:sp>
      <p:sp>
        <p:nvSpPr>
          <p:cNvPr id="5" name="Text Box 6"/>
          <p:cNvSpPr txBox="1">
            <a:spLocks noChangeArrowheads="1"/>
          </p:cNvSpPr>
          <p:nvPr/>
        </p:nvSpPr>
        <p:spPr bwMode="auto">
          <a:xfrm>
            <a:off x="5407406" y="1052736"/>
            <a:ext cx="3543761" cy="5632311"/>
          </a:xfrm>
          <a:prstGeom prst="rect">
            <a:avLst/>
          </a:prstGeom>
          <a:solidFill>
            <a:srgbClr val="F7FCFF"/>
          </a:solidFill>
          <a:ln w="12700">
            <a:solidFill>
              <a:schemeClr val="tx1"/>
            </a:solidFill>
            <a:miter lim="800000"/>
            <a:headEnd/>
            <a:tailEnd/>
          </a:ln>
          <a:effectLst/>
          <a:extLst/>
        </p:spPr>
        <p:txBody>
          <a:bodyPr wrap="square">
            <a:spAutoFit/>
          </a:bodyPr>
          <a:lstStyle>
            <a:lvl1pPr marL="342900" indent="-342900" eaLnBrk="0" hangingPunct="0">
              <a:defRPr>
                <a:solidFill>
                  <a:schemeClr val="tx1"/>
                </a:solidFill>
                <a:latin typeface="Arial" charset="0"/>
                <a:cs typeface="Arial" charset="0"/>
              </a:defRPr>
            </a:lvl1pPr>
            <a:lvl2pPr marL="800100" indent="-34290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buFontTx/>
              <a:buAutoNum type="arabicPeriod"/>
            </a:pPr>
            <a:r>
              <a:rPr lang="en-NZ" sz="2000" dirty="0">
                <a:latin typeface="Calibri" panose="020F0502020204030204" pitchFamily="34" charset="0"/>
                <a:cs typeface="Calibri" panose="020F0502020204030204" pitchFamily="34" charset="0"/>
              </a:rPr>
              <a:t>Pollen from either the same plant (self-pollination) or another plant (cross-pollination) needs to arrive on the flowers stigma</a:t>
            </a:r>
          </a:p>
          <a:p>
            <a:pPr eaLnBrk="1" hangingPunct="1">
              <a:spcBef>
                <a:spcPct val="50000"/>
              </a:spcBef>
              <a:buFontTx/>
              <a:buAutoNum type="arabicPeriod"/>
            </a:pPr>
            <a:r>
              <a:rPr lang="en-NZ" sz="2000" dirty="0">
                <a:latin typeface="Calibri" panose="020F0502020204030204" pitchFamily="34" charset="0"/>
                <a:cs typeface="Calibri" panose="020F0502020204030204" pitchFamily="34" charset="0"/>
              </a:rPr>
              <a:t>The pollen sends a tube down the style to reach the ovule, and the male gametes (there are two in every pollen grain) enter the ovule to fertilise the egg (female gamete)</a:t>
            </a:r>
          </a:p>
          <a:p>
            <a:pPr eaLnBrk="1" hangingPunct="1">
              <a:spcBef>
                <a:spcPct val="50000"/>
              </a:spcBef>
              <a:buFontTx/>
              <a:buAutoNum type="arabicPeriod"/>
            </a:pPr>
            <a:r>
              <a:rPr lang="en-NZ" sz="2000" dirty="0" smtClean="0">
                <a:latin typeface="Calibri" panose="020F0502020204030204" pitchFamily="34" charset="0"/>
                <a:cs typeface="Calibri" panose="020F0502020204030204" pitchFamily="34" charset="0"/>
              </a:rPr>
              <a:t>One </a:t>
            </a:r>
            <a:r>
              <a:rPr lang="en-NZ" sz="2000" dirty="0">
                <a:latin typeface="Calibri" panose="020F0502020204030204" pitchFamily="34" charset="0"/>
                <a:cs typeface="Calibri" panose="020F0502020204030204" pitchFamily="34" charset="0"/>
              </a:rPr>
              <a:t>male gamete joins with one female gamete to form a </a:t>
            </a:r>
            <a:r>
              <a:rPr lang="en-NZ" sz="2000" b="1" dirty="0">
                <a:latin typeface="Calibri" panose="020F0502020204030204" pitchFamily="34" charset="0"/>
                <a:cs typeface="Calibri" panose="020F0502020204030204" pitchFamily="34" charset="0"/>
              </a:rPr>
              <a:t>zygote</a:t>
            </a:r>
            <a:r>
              <a:rPr lang="en-NZ" sz="2000" dirty="0">
                <a:latin typeface="Calibri" panose="020F0502020204030204" pitchFamily="34" charset="0"/>
                <a:cs typeface="Calibri" panose="020F0502020204030204" pitchFamily="34" charset="0"/>
              </a:rPr>
              <a:t> and the plant is </a:t>
            </a:r>
            <a:r>
              <a:rPr lang="en-NZ" sz="2000" dirty="0" smtClean="0">
                <a:latin typeface="Calibri" panose="020F0502020204030204" pitchFamily="34" charset="0"/>
                <a:cs typeface="Calibri" panose="020F0502020204030204" pitchFamily="34" charset="0"/>
              </a:rPr>
              <a:t>fertilised. (The </a:t>
            </a:r>
            <a:r>
              <a:rPr lang="en-NZ" sz="2000" dirty="0">
                <a:latin typeface="Calibri" panose="020F0502020204030204" pitchFamily="34" charset="0"/>
                <a:cs typeface="Calibri" panose="020F0502020204030204" pitchFamily="34" charset="0"/>
              </a:rPr>
              <a:t>fertilised ovule develops into a </a:t>
            </a:r>
            <a:r>
              <a:rPr lang="en-NZ" sz="2000" dirty="0" smtClean="0">
                <a:latin typeface="Calibri" panose="020F0502020204030204" pitchFamily="34" charset="0"/>
                <a:cs typeface="Calibri" panose="020F0502020204030204" pitchFamily="34" charset="0"/>
              </a:rPr>
              <a:t>seed)</a:t>
            </a:r>
            <a:endParaRPr lang="en-NZ" sz="2000" dirty="0">
              <a:latin typeface="Calibri" panose="020F0502020204030204" pitchFamily="34" charset="0"/>
              <a:cs typeface="Calibri" panose="020F0502020204030204" pitchFamily="34" charset="0"/>
            </a:endParaRPr>
          </a:p>
        </p:txBody>
      </p:sp>
      <p:pic>
        <p:nvPicPr>
          <p:cNvPr id="2048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7584" b="18510"/>
          <a:stretch/>
        </p:blipFill>
        <p:spPr bwMode="auto">
          <a:xfrm>
            <a:off x="22831" y="1828801"/>
            <a:ext cx="5384575"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Footer Placeholder 5"/>
          <p:cNvSpPr>
            <a:spLocks noGrp="1"/>
          </p:cNvSpPr>
          <p:nvPr>
            <p:ph type="ftr" sz="quarter" idx="11"/>
          </p:nvPr>
        </p:nvSpPr>
        <p:spPr/>
        <p:txBody>
          <a:bodyPr/>
          <a:lstStyle/>
          <a:p>
            <a:r>
              <a:rPr lang="en-NZ" smtClean="0"/>
              <a:t>GZ Science Resources 2014</a:t>
            </a:r>
            <a:endParaRPr lang="en-NZ"/>
          </a:p>
        </p:txBody>
      </p:sp>
      <p:sp>
        <p:nvSpPr>
          <p:cNvPr id="8" name="TextBox 7"/>
          <p:cNvSpPr txBox="1"/>
          <p:nvPr/>
        </p:nvSpPr>
        <p:spPr>
          <a:xfrm>
            <a:off x="193638" y="348397"/>
            <a:ext cx="763848"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5d</a:t>
            </a:r>
          </a:p>
        </p:txBody>
      </p:sp>
      <p:sp>
        <p:nvSpPr>
          <p:cNvPr id="9" name="TextBox 8"/>
          <p:cNvSpPr txBox="1"/>
          <p:nvPr/>
        </p:nvSpPr>
        <p:spPr>
          <a:xfrm>
            <a:off x="4087044" y="6408048"/>
            <a:ext cx="969912" cy="276999"/>
          </a:xfrm>
          <a:prstGeom prst="rect">
            <a:avLst/>
          </a:prstGeom>
          <a:solidFill>
            <a:schemeClr val="accent4">
              <a:lumMod val="60000"/>
              <a:lumOff val="40000"/>
            </a:schemeClr>
          </a:solidFill>
          <a:ln>
            <a:solidFill>
              <a:schemeClr val="tx1"/>
            </a:solidFill>
          </a:ln>
        </p:spPr>
        <p:txBody>
          <a:bodyPr wrap="square" rtlCol="0">
            <a:spAutoFit/>
          </a:bodyPr>
          <a:lstStyle/>
          <a:p>
            <a:r>
              <a:rPr lang="en-NZ" sz="1200" dirty="0" smtClean="0">
                <a:latin typeface="+mn-lt"/>
              </a:rPr>
              <a:t>extension</a:t>
            </a:r>
          </a:p>
        </p:txBody>
      </p:sp>
    </p:spTree>
    <p:extLst>
      <p:ext uri="{BB962C8B-B14F-4D97-AF65-F5344CB8AC3E}">
        <p14:creationId xmlns:p14="http://schemas.microsoft.com/office/powerpoint/2010/main" val="188822706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04556" y="344850"/>
            <a:ext cx="8208912" cy="707886"/>
          </a:xfrm>
          <a:prstGeom prst="rect">
            <a:avLst/>
          </a:prstGeom>
          <a:solidFill>
            <a:schemeClr val="bg2"/>
          </a:solidFill>
          <a:ln>
            <a:solidFill>
              <a:schemeClr val="tx1"/>
            </a:solidFill>
          </a:ln>
        </p:spPr>
        <p:txBody>
          <a:bodyPr wrap="square" rtlCol="0">
            <a:spAutoFit/>
          </a:bodyPr>
          <a:lstStyle/>
          <a:p>
            <a:pPr algn="ctr"/>
            <a:r>
              <a:rPr lang="en-NZ" sz="2000" b="1" dirty="0" smtClean="0"/>
              <a:t>             The </a:t>
            </a:r>
            <a:r>
              <a:rPr lang="en-NZ" sz="2000" b="1" dirty="0"/>
              <a:t>differences between pollination and fertilisation in flowering plants</a:t>
            </a:r>
          </a:p>
        </p:txBody>
      </p:sp>
      <p:sp>
        <p:nvSpPr>
          <p:cNvPr id="5" name="TextBox 4"/>
          <p:cNvSpPr txBox="1"/>
          <p:nvPr/>
        </p:nvSpPr>
        <p:spPr>
          <a:xfrm>
            <a:off x="241085" y="1052736"/>
            <a:ext cx="2728986" cy="5324535"/>
          </a:xfrm>
          <a:prstGeom prst="rect">
            <a:avLst/>
          </a:prstGeom>
          <a:noFill/>
        </p:spPr>
        <p:txBody>
          <a:bodyPr wrap="square" rtlCol="0">
            <a:spAutoFit/>
          </a:bodyPr>
          <a:lstStyle/>
          <a:p>
            <a:r>
              <a:rPr lang="en-NZ" sz="2000" b="1" dirty="0" smtClean="0">
                <a:latin typeface="Calibri" panose="020F0502020204030204" pitchFamily="34" charset="0"/>
                <a:cs typeface="Calibri" panose="020F0502020204030204" pitchFamily="34" charset="0"/>
              </a:rPr>
              <a:t>Pollination</a:t>
            </a:r>
            <a:r>
              <a:rPr lang="en-NZ" sz="2000" dirty="0" smtClean="0">
                <a:latin typeface="Calibri" panose="020F0502020204030204" pitchFamily="34" charset="0"/>
                <a:cs typeface="Calibri" panose="020F0502020204030204" pitchFamily="34" charset="0"/>
              </a:rPr>
              <a:t> </a:t>
            </a:r>
            <a:r>
              <a:rPr lang="en-NZ" sz="2000" dirty="0">
                <a:latin typeface="Calibri" panose="020F0502020204030204" pitchFamily="34" charset="0"/>
                <a:cs typeface="Calibri" panose="020F0502020204030204" pitchFamily="34" charset="0"/>
              </a:rPr>
              <a:t>just refers to pollen landing on the </a:t>
            </a:r>
            <a:r>
              <a:rPr lang="en-NZ" sz="2000" dirty="0" smtClean="0">
                <a:latin typeface="Calibri" panose="020F0502020204030204" pitchFamily="34" charset="0"/>
                <a:cs typeface="Calibri" panose="020F0502020204030204" pitchFamily="34" charset="0"/>
              </a:rPr>
              <a:t>female stigma of the plant. This can either be with a pollinator or wind.</a:t>
            </a:r>
          </a:p>
          <a:p>
            <a:endParaRPr lang="en-NZ" sz="2000" dirty="0">
              <a:latin typeface="Calibri" panose="020F0502020204030204" pitchFamily="34" charset="0"/>
              <a:cs typeface="Calibri" panose="020F0502020204030204" pitchFamily="34" charset="0"/>
            </a:endParaRPr>
          </a:p>
          <a:p>
            <a:r>
              <a:rPr lang="en-NZ" sz="2000" b="1" dirty="0" smtClean="0">
                <a:latin typeface="Calibri" panose="020F0502020204030204" pitchFamily="34" charset="0"/>
                <a:cs typeface="Calibri" panose="020F0502020204030204" pitchFamily="34" charset="0"/>
              </a:rPr>
              <a:t>Fertilisation</a:t>
            </a:r>
            <a:r>
              <a:rPr lang="en-NZ" sz="2000" dirty="0" smtClean="0">
                <a:latin typeface="Calibri" panose="020F0502020204030204" pitchFamily="34" charset="0"/>
                <a:cs typeface="Calibri" panose="020F0502020204030204" pitchFamily="34" charset="0"/>
              </a:rPr>
              <a:t> </a:t>
            </a:r>
            <a:r>
              <a:rPr lang="en-NZ" sz="2000" dirty="0">
                <a:latin typeface="Calibri" panose="020F0502020204030204" pitchFamily="34" charset="0"/>
                <a:cs typeface="Calibri" panose="020F0502020204030204" pitchFamily="34" charset="0"/>
              </a:rPr>
              <a:t>refers to the sperm cell (that was in the pollen grain) joining with the egg cell to form a single cell (zygote</a:t>
            </a:r>
            <a:r>
              <a:rPr lang="en-NZ" sz="2000" dirty="0" smtClean="0">
                <a:latin typeface="Calibri" panose="020F0502020204030204" pitchFamily="34" charset="0"/>
                <a:cs typeface="Calibri" panose="020F0502020204030204" pitchFamily="34" charset="0"/>
              </a:rPr>
              <a:t>).</a:t>
            </a:r>
          </a:p>
          <a:p>
            <a:endParaRPr lang="en-NZ" sz="2000" dirty="0">
              <a:latin typeface="Calibri" panose="020F0502020204030204" pitchFamily="34" charset="0"/>
              <a:cs typeface="Calibri" panose="020F0502020204030204" pitchFamily="34" charset="0"/>
            </a:endParaRPr>
          </a:p>
          <a:p>
            <a:r>
              <a:rPr lang="en-NZ" sz="2000" dirty="0">
                <a:latin typeface="Calibri" panose="020F0502020204030204" pitchFamily="34" charset="0"/>
                <a:cs typeface="Calibri" panose="020F0502020204030204" pitchFamily="34" charset="0"/>
              </a:rPr>
              <a:t>Pollination does not always lead to </a:t>
            </a:r>
            <a:r>
              <a:rPr lang="en-NZ" sz="2000" dirty="0" smtClean="0">
                <a:latin typeface="Calibri" panose="020F0502020204030204" pitchFamily="34" charset="0"/>
                <a:cs typeface="Calibri" panose="020F0502020204030204" pitchFamily="34" charset="0"/>
              </a:rPr>
              <a:t>fertilisation</a:t>
            </a:r>
            <a:endParaRPr lang="en-NZ" sz="2000" dirty="0">
              <a:latin typeface="Calibri" panose="020F0502020204030204" pitchFamily="34" charset="0"/>
              <a:cs typeface="Calibri" panose="020F0502020204030204" pitchFamily="34" charset="0"/>
            </a:endParaRPr>
          </a:p>
        </p:txBody>
      </p:sp>
      <p:pic>
        <p:nvPicPr>
          <p:cNvPr id="21507"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17518" y="1457325"/>
            <a:ext cx="5695950" cy="540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1"/>
          </p:nvPr>
        </p:nvSpPr>
        <p:spPr/>
        <p:txBody>
          <a:bodyPr/>
          <a:lstStyle/>
          <a:p>
            <a:r>
              <a:rPr lang="en-NZ" smtClean="0"/>
              <a:t>GZ Science Resources 2014</a:t>
            </a:r>
            <a:endParaRPr lang="en-NZ"/>
          </a:p>
        </p:txBody>
      </p:sp>
      <p:sp>
        <p:nvSpPr>
          <p:cNvPr id="6" name="TextBox 5"/>
          <p:cNvSpPr txBox="1"/>
          <p:nvPr/>
        </p:nvSpPr>
        <p:spPr>
          <a:xfrm>
            <a:off x="241085" y="390225"/>
            <a:ext cx="763848"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5d</a:t>
            </a:r>
          </a:p>
        </p:txBody>
      </p:sp>
      <p:sp>
        <p:nvSpPr>
          <p:cNvPr id="7" name="TextBox 6"/>
          <p:cNvSpPr txBox="1"/>
          <p:nvPr/>
        </p:nvSpPr>
        <p:spPr>
          <a:xfrm>
            <a:off x="2000159" y="6335930"/>
            <a:ext cx="969912" cy="276999"/>
          </a:xfrm>
          <a:prstGeom prst="rect">
            <a:avLst/>
          </a:prstGeom>
          <a:solidFill>
            <a:schemeClr val="accent4">
              <a:lumMod val="60000"/>
              <a:lumOff val="40000"/>
            </a:schemeClr>
          </a:solidFill>
          <a:ln>
            <a:solidFill>
              <a:schemeClr val="tx1"/>
            </a:solidFill>
          </a:ln>
        </p:spPr>
        <p:txBody>
          <a:bodyPr wrap="square" rtlCol="0">
            <a:spAutoFit/>
          </a:bodyPr>
          <a:lstStyle/>
          <a:p>
            <a:r>
              <a:rPr lang="en-NZ" sz="1200" dirty="0" smtClean="0">
                <a:latin typeface="+mn-lt"/>
              </a:rPr>
              <a:t>extension</a:t>
            </a:r>
          </a:p>
        </p:txBody>
      </p:sp>
    </p:spTree>
    <p:extLst>
      <p:ext uri="{BB962C8B-B14F-4D97-AF65-F5344CB8AC3E}">
        <p14:creationId xmlns:p14="http://schemas.microsoft.com/office/powerpoint/2010/main" val="142625809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The </a:t>
            </a:r>
            <a:r>
              <a:rPr lang="en-NZ" sz="2000" b="1" dirty="0"/>
              <a:t>formation of seed and fruit from ovule and ovary</a:t>
            </a:r>
          </a:p>
        </p:txBody>
      </p:sp>
      <p:pic>
        <p:nvPicPr>
          <p:cNvPr id="2253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6087" y="1262062"/>
            <a:ext cx="6157913" cy="559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51520" y="1262062"/>
            <a:ext cx="3096344" cy="5016758"/>
          </a:xfrm>
          <a:prstGeom prst="rect">
            <a:avLst/>
          </a:prstGeom>
          <a:noFill/>
        </p:spPr>
        <p:txBody>
          <a:bodyPr wrap="square" rtlCol="0">
            <a:spAutoFit/>
          </a:bodyPr>
          <a:lstStyle/>
          <a:p>
            <a:r>
              <a:rPr lang="en-NZ" sz="2000" dirty="0" smtClean="0">
                <a:latin typeface="Calibri" panose="020F0502020204030204" pitchFamily="34" charset="0"/>
                <a:cs typeface="Calibri" panose="020F0502020204030204" pitchFamily="34" charset="0"/>
              </a:rPr>
              <a:t>Once the flower has been fertilised </a:t>
            </a:r>
            <a:r>
              <a:rPr lang="en-NZ" sz="2000" dirty="0">
                <a:latin typeface="Calibri" panose="020F0502020204030204" pitchFamily="34" charset="0"/>
                <a:cs typeface="Calibri" panose="020F0502020204030204" pitchFamily="34" charset="0"/>
              </a:rPr>
              <a:t>by pollen </a:t>
            </a:r>
            <a:r>
              <a:rPr lang="en-NZ" sz="2000" dirty="0" smtClean="0">
                <a:latin typeface="Calibri" panose="020F0502020204030204" pitchFamily="34" charset="0"/>
                <a:cs typeface="Calibri" panose="020F0502020204030204" pitchFamily="34" charset="0"/>
              </a:rPr>
              <a:t>the </a:t>
            </a:r>
            <a:r>
              <a:rPr lang="en-NZ" sz="2000" b="1" dirty="0">
                <a:latin typeface="Calibri" panose="020F0502020204030204" pitchFamily="34" charset="0"/>
                <a:cs typeface="Calibri" panose="020F0502020204030204" pitchFamily="34" charset="0"/>
              </a:rPr>
              <a:t>ovary</a:t>
            </a:r>
            <a:r>
              <a:rPr lang="en-NZ" sz="2000" dirty="0">
                <a:latin typeface="Calibri" panose="020F0502020204030204" pitchFamily="34" charset="0"/>
                <a:cs typeface="Calibri" panose="020F0502020204030204" pitchFamily="34" charset="0"/>
              </a:rPr>
              <a:t> </a:t>
            </a:r>
            <a:r>
              <a:rPr lang="en-NZ" sz="2000" dirty="0" smtClean="0">
                <a:latin typeface="Calibri" panose="020F0502020204030204" pitchFamily="34" charset="0"/>
                <a:cs typeface="Calibri" panose="020F0502020204030204" pitchFamily="34" charset="0"/>
              </a:rPr>
              <a:t>grows </a:t>
            </a:r>
            <a:r>
              <a:rPr lang="en-NZ" sz="2000" dirty="0">
                <a:latin typeface="Calibri" panose="020F0502020204030204" pitchFamily="34" charset="0"/>
                <a:cs typeface="Calibri" panose="020F0502020204030204" pitchFamily="34" charset="0"/>
              </a:rPr>
              <a:t>to form the </a:t>
            </a:r>
            <a:r>
              <a:rPr lang="en-NZ" sz="2000" b="1" dirty="0">
                <a:latin typeface="Calibri" panose="020F0502020204030204" pitchFamily="34" charset="0"/>
                <a:cs typeface="Calibri" panose="020F0502020204030204" pitchFamily="34" charset="0"/>
              </a:rPr>
              <a:t>fruit</a:t>
            </a:r>
            <a:r>
              <a:rPr lang="en-NZ" sz="2000" dirty="0">
                <a:latin typeface="Calibri" panose="020F0502020204030204" pitchFamily="34" charset="0"/>
                <a:cs typeface="Calibri" panose="020F0502020204030204" pitchFamily="34" charset="0"/>
              </a:rPr>
              <a:t>.</a:t>
            </a:r>
          </a:p>
          <a:p>
            <a:r>
              <a:rPr lang="en-NZ" sz="2000" dirty="0" smtClean="0">
                <a:latin typeface="Calibri" panose="020F0502020204030204" pitchFamily="34" charset="0"/>
                <a:cs typeface="Calibri" panose="020F0502020204030204" pitchFamily="34" charset="0"/>
              </a:rPr>
              <a:t>The </a:t>
            </a:r>
            <a:r>
              <a:rPr lang="en-NZ" sz="2000" b="1" dirty="0">
                <a:latin typeface="Calibri" panose="020F0502020204030204" pitchFamily="34" charset="0"/>
                <a:cs typeface="Calibri" panose="020F0502020204030204" pitchFamily="34" charset="0"/>
              </a:rPr>
              <a:t>ovules</a:t>
            </a:r>
            <a:r>
              <a:rPr lang="en-NZ" sz="2000" dirty="0">
                <a:latin typeface="Calibri" panose="020F0502020204030204" pitchFamily="34" charset="0"/>
                <a:cs typeface="Calibri" panose="020F0502020204030204" pitchFamily="34" charset="0"/>
              </a:rPr>
              <a:t> become the </a:t>
            </a:r>
            <a:r>
              <a:rPr lang="en-NZ" sz="2000" b="1" dirty="0">
                <a:latin typeface="Calibri" panose="020F0502020204030204" pitchFamily="34" charset="0"/>
                <a:cs typeface="Calibri" panose="020F0502020204030204" pitchFamily="34" charset="0"/>
              </a:rPr>
              <a:t>seeds</a:t>
            </a:r>
            <a:r>
              <a:rPr lang="en-NZ" sz="2000" dirty="0">
                <a:latin typeface="Calibri" panose="020F0502020204030204" pitchFamily="34" charset="0"/>
                <a:cs typeface="Calibri" panose="020F0502020204030204" pitchFamily="34" charset="0"/>
              </a:rPr>
              <a:t>.</a:t>
            </a:r>
          </a:p>
          <a:p>
            <a:r>
              <a:rPr lang="en-NZ" sz="2000" dirty="0" smtClean="0">
                <a:latin typeface="Calibri" panose="020F0502020204030204" pitchFamily="34" charset="0"/>
                <a:cs typeface="Calibri" panose="020F0502020204030204" pitchFamily="34" charset="0"/>
              </a:rPr>
              <a:t>The </a:t>
            </a:r>
            <a:r>
              <a:rPr lang="en-NZ" sz="2000" dirty="0">
                <a:latin typeface="Calibri" panose="020F0502020204030204" pitchFamily="34" charset="0"/>
                <a:cs typeface="Calibri" panose="020F0502020204030204" pitchFamily="34" charset="0"/>
              </a:rPr>
              <a:t>outer part of the ovule grows into the seed coat. The </a:t>
            </a:r>
            <a:r>
              <a:rPr lang="en-NZ" sz="2000" b="1" dirty="0">
                <a:latin typeface="Calibri" panose="020F0502020204030204" pitchFamily="34" charset="0"/>
                <a:cs typeface="Calibri" panose="020F0502020204030204" pitchFamily="34" charset="0"/>
              </a:rPr>
              <a:t>zygote</a:t>
            </a:r>
            <a:r>
              <a:rPr lang="en-NZ" sz="2000" dirty="0">
                <a:latin typeface="Calibri" panose="020F0502020204030204" pitchFamily="34" charset="0"/>
                <a:cs typeface="Calibri" panose="020F0502020204030204" pitchFamily="34" charset="0"/>
              </a:rPr>
              <a:t> grows into the young plant – or embryo</a:t>
            </a:r>
          </a:p>
          <a:p>
            <a:r>
              <a:rPr lang="en-NZ" sz="2000" dirty="0">
                <a:latin typeface="Calibri" panose="020F0502020204030204" pitchFamily="34" charset="0"/>
                <a:cs typeface="Calibri" panose="020F0502020204030204" pitchFamily="34" charset="0"/>
              </a:rPr>
              <a:t>  </a:t>
            </a:r>
          </a:p>
          <a:p>
            <a:r>
              <a:rPr lang="en-NZ" sz="2000" dirty="0" smtClean="0">
                <a:latin typeface="Calibri" panose="020F0502020204030204" pitchFamily="34" charset="0"/>
                <a:cs typeface="Calibri" panose="020F0502020204030204" pitchFamily="34" charset="0"/>
              </a:rPr>
              <a:t>A </a:t>
            </a:r>
            <a:r>
              <a:rPr lang="en-NZ" sz="2000" dirty="0">
                <a:latin typeface="Calibri" panose="020F0502020204030204" pitchFamily="34" charset="0"/>
                <a:cs typeface="Calibri" panose="020F0502020204030204" pitchFamily="34" charset="0"/>
              </a:rPr>
              <a:t>fruit may have one or more seeds.</a:t>
            </a:r>
          </a:p>
          <a:p>
            <a:r>
              <a:rPr lang="en-NZ" sz="2000" dirty="0" smtClean="0">
                <a:latin typeface="Calibri" panose="020F0502020204030204" pitchFamily="34" charset="0"/>
                <a:cs typeface="Calibri" panose="020F0502020204030204" pitchFamily="34" charset="0"/>
              </a:rPr>
              <a:t>The </a:t>
            </a:r>
            <a:r>
              <a:rPr lang="en-NZ" sz="2000" dirty="0">
                <a:latin typeface="Calibri" panose="020F0502020204030204" pitchFamily="34" charset="0"/>
                <a:cs typeface="Calibri" panose="020F0502020204030204" pitchFamily="34" charset="0"/>
              </a:rPr>
              <a:t>petals, sepals and other parts of the flower start to </a:t>
            </a:r>
            <a:r>
              <a:rPr lang="en-NZ" sz="2000" dirty="0" smtClean="0">
                <a:latin typeface="Calibri" panose="020F0502020204030204" pitchFamily="34" charset="0"/>
                <a:cs typeface="Calibri" panose="020F0502020204030204" pitchFamily="34" charset="0"/>
              </a:rPr>
              <a:t>die and </a:t>
            </a:r>
            <a:r>
              <a:rPr lang="en-NZ" sz="2000" dirty="0">
                <a:latin typeface="Calibri" panose="020F0502020204030204" pitchFamily="34" charset="0"/>
                <a:cs typeface="Calibri" panose="020F0502020204030204" pitchFamily="34" charset="0"/>
              </a:rPr>
              <a:t>fall off</a:t>
            </a:r>
            <a:r>
              <a:rPr lang="en-NZ" sz="2000" dirty="0" smtClean="0">
                <a:latin typeface="Calibri" panose="020F0502020204030204" pitchFamily="34" charset="0"/>
                <a:cs typeface="Calibri" panose="020F0502020204030204" pitchFamily="34" charset="0"/>
              </a:rPr>
              <a:t>.</a:t>
            </a:r>
            <a:endParaRPr lang="en-NZ" sz="2000" dirty="0">
              <a:latin typeface="Calibri" panose="020F0502020204030204" pitchFamily="34" charset="0"/>
              <a:cs typeface="Calibri" panose="020F0502020204030204" pitchFamily="34" charset="0"/>
            </a:endParaRPr>
          </a:p>
        </p:txBody>
      </p:sp>
      <p:sp>
        <p:nvSpPr>
          <p:cNvPr id="3" name="Footer Placeholder 2"/>
          <p:cNvSpPr>
            <a:spLocks noGrp="1"/>
          </p:cNvSpPr>
          <p:nvPr>
            <p:ph type="ftr" sz="quarter" idx="11"/>
          </p:nvPr>
        </p:nvSpPr>
        <p:spPr/>
        <p:txBody>
          <a:bodyPr/>
          <a:lstStyle/>
          <a:p>
            <a:r>
              <a:rPr lang="en-NZ" smtClean="0"/>
              <a:t>GZ Science Resources 2014</a:t>
            </a:r>
            <a:endParaRPr lang="en-NZ"/>
          </a:p>
        </p:txBody>
      </p:sp>
      <p:sp>
        <p:nvSpPr>
          <p:cNvPr id="8" name="TextBox 7"/>
          <p:cNvSpPr txBox="1"/>
          <p:nvPr/>
        </p:nvSpPr>
        <p:spPr>
          <a:xfrm>
            <a:off x="241085" y="390225"/>
            <a:ext cx="763848"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5e</a:t>
            </a:r>
          </a:p>
        </p:txBody>
      </p:sp>
    </p:spTree>
    <p:extLst>
      <p:ext uri="{BB962C8B-B14F-4D97-AF65-F5344CB8AC3E}">
        <p14:creationId xmlns:p14="http://schemas.microsoft.com/office/powerpoint/2010/main" val="283555966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7544" y="312392"/>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Seed dispersal</a:t>
            </a:r>
            <a:endParaRPr lang="en-NZ" sz="2000" b="1" dirty="0"/>
          </a:p>
        </p:txBody>
      </p:sp>
      <p:pic>
        <p:nvPicPr>
          <p:cNvPr id="17410" name="Picture 2"/>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7165"/>
          <a:stretch/>
        </p:blipFill>
        <p:spPr bwMode="auto">
          <a:xfrm>
            <a:off x="435563" y="512448"/>
            <a:ext cx="8025834" cy="6345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555776" y="796608"/>
            <a:ext cx="4536504" cy="369332"/>
          </a:xfrm>
          <a:prstGeom prst="rect">
            <a:avLst/>
          </a:prstGeom>
          <a:solidFill>
            <a:schemeClr val="tx1"/>
          </a:solidFill>
        </p:spPr>
        <p:txBody>
          <a:bodyPr wrap="square" rtlCol="0">
            <a:spAutoFit/>
          </a:bodyPr>
          <a:lstStyle/>
          <a:p>
            <a:pPr algn="ctr"/>
            <a:r>
              <a:rPr lang="en-NZ" b="1" dirty="0" smtClean="0">
                <a:solidFill>
                  <a:schemeClr val="bg1"/>
                </a:solidFill>
              </a:rPr>
              <a:t>How are seeds dispersed?</a:t>
            </a:r>
            <a:endParaRPr lang="en-NZ" b="1" dirty="0">
              <a:solidFill>
                <a:schemeClr val="bg1"/>
              </a:solidFill>
            </a:endParaRPr>
          </a:p>
        </p:txBody>
      </p:sp>
      <p:sp>
        <p:nvSpPr>
          <p:cNvPr id="6" name="TextBox 5"/>
          <p:cNvSpPr txBox="1"/>
          <p:nvPr/>
        </p:nvSpPr>
        <p:spPr>
          <a:xfrm>
            <a:off x="1259632" y="1556792"/>
            <a:ext cx="1944216" cy="369332"/>
          </a:xfrm>
          <a:prstGeom prst="rect">
            <a:avLst/>
          </a:prstGeom>
          <a:solidFill>
            <a:srgbClr val="FF0000"/>
          </a:solidFill>
        </p:spPr>
        <p:txBody>
          <a:bodyPr wrap="square" rtlCol="0">
            <a:spAutoFit/>
          </a:bodyPr>
          <a:lstStyle/>
          <a:p>
            <a:pPr algn="ctr"/>
            <a:r>
              <a:rPr lang="en-NZ" b="1" dirty="0" smtClean="0">
                <a:solidFill>
                  <a:schemeClr val="bg1"/>
                </a:solidFill>
              </a:rPr>
              <a:t>By animals</a:t>
            </a:r>
            <a:endParaRPr lang="en-NZ" b="1" dirty="0">
              <a:solidFill>
                <a:schemeClr val="bg1"/>
              </a:solidFill>
            </a:endParaRPr>
          </a:p>
        </p:txBody>
      </p:sp>
      <p:sp>
        <p:nvSpPr>
          <p:cNvPr id="8" name="TextBox 7"/>
          <p:cNvSpPr txBox="1"/>
          <p:nvPr/>
        </p:nvSpPr>
        <p:spPr>
          <a:xfrm>
            <a:off x="3851920" y="1574287"/>
            <a:ext cx="1944216" cy="369332"/>
          </a:xfrm>
          <a:prstGeom prst="rect">
            <a:avLst/>
          </a:prstGeom>
          <a:solidFill>
            <a:schemeClr val="bg2">
              <a:lumMod val="50000"/>
            </a:schemeClr>
          </a:solidFill>
        </p:spPr>
        <p:txBody>
          <a:bodyPr wrap="square" rtlCol="0">
            <a:spAutoFit/>
          </a:bodyPr>
          <a:lstStyle/>
          <a:p>
            <a:pPr algn="ctr"/>
            <a:r>
              <a:rPr lang="en-NZ" b="1" dirty="0" smtClean="0">
                <a:solidFill>
                  <a:schemeClr val="bg1"/>
                </a:solidFill>
              </a:rPr>
              <a:t>By  the wind</a:t>
            </a:r>
            <a:endParaRPr lang="en-NZ" b="1" dirty="0">
              <a:solidFill>
                <a:schemeClr val="bg1"/>
              </a:solidFill>
            </a:endParaRPr>
          </a:p>
        </p:txBody>
      </p:sp>
      <p:sp>
        <p:nvSpPr>
          <p:cNvPr id="9" name="TextBox 8"/>
          <p:cNvSpPr txBox="1"/>
          <p:nvPr/>
        </p:nvSpPr>
        <p:spPr>
          <a:xfrm>
            <a:off x="6300192" y="1591782"/>
            <a:ext cx="1944216" cy="369332"/>
          </a:xfrm>
          <a:prstGeom prst="rect">
            <a:avLst/>
          </a:prstGeom>
          <a:solidFill>
            <a:srgbClr val="00B050"/>
          </a:solidFill>
        </p:spPr>
        <p:txBody>
          <a:bodyPr wrap="square" rtlCol="0">
            <a:spAutoFit/>
          </a:bodyPr>
          <a:lstStyle/>
          <a:p>
            <a:pPr algn="ctr"/>
            <a:r>
              <a:rPr lang="en-NZ" b="1" dirty="0" smtClean="0">
                <a:solidFill>
                  <a:schemeClr val="bg1"/>
                </a:solidFill>
              </a:rPr>
              <a:t>Self dispersal</a:t>
            </a:r>
            <a:endParaRPr lang="en-NZ" b="1" dirty="0">
              <a:solidFill>
                <a:schemeClr val="bg1"/>
              </a:solidFill>
            </a:endParaRPr>
          </a:p>
        </p:txBody>
      </p:sp>
      <p:sp>
        <p:nvSpPr>
          <p:cNvPr id="7" name="Footer Placeholder 6"/>
          <p:cNvSpPr>
            <a:spLocks noGrp="1"/>
          </p:cNvSpPr>
          <p:nvPr>
            <p:ph type="ftr" sz="quarter" idx="11"/>
          </p:nvPr>
        </p:nvSpPr>
        <p:spPr>
          <a:xfrm>
            <a:off x="65229" y="6492875"/>
            <a:ext cx="3786691" cy="365125"/>
          </a:xfrm>
        </p:spPr>
        <p:txBody>
          <a:bodyPr/>
          <a:lstStyle/>
          <a:p>
            <a:r>
              <a:rPr lang="en-NZ" dirty="0" smtClean="0"/>
              <a:t>GZ Science Resources 2014</a:t>
            </a:r>
            <a:endParaRPr lang="en-NZ" dirty="0"/>
          </a:p>
        </p:txBody>
      </p:sp>
      <p:sp>
        <p:nvSpPr>
          <p:cNvPr id="11" name="TextBox 10"/>
          <p:cNvSpPr txBox="1"/>
          <p:nvPr/>
        </p:nvSpPr>
        <p:spPr>
          <a:xfrm>
            <a:off x="236778" y="220059"/>
            <a:ext cx="763848"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5e</a:t>
            </a:r>
          </a:p>
        </p:txBody>
      </p:sp>
    </p:spTree>
    <p:extLst>
      <p:ext uri="{BB962C8B-B14F-4D97-AF65-F5344CB8AC3E}">
        <p14:creationId xmlns:p14="http://schemas.microsoft.com/office/powerpoint/2010/main" val="41939641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The </a:t>
            </a:r>
            <a:r>
              <a:rPr lang="en-NZ" sz="2000" b="1" dirty="0"/>
              <a:t>conditions needed for germination of seeds</a:t>
            </a:r>
          </a:p>
        </p:txBody>
      </p:sp>
      <p:sp>
        <p:nvSpPr>
          <p:cNvPr id="5" name="Text Box 6"/>
          <p:cNvSpPr txBox="1">
            <a:spLocks noChangeArrowheads="1"/>
          </p:cNvSpPr>
          <p:nvPr/>
        </p:nvSpPr>
        <p:spPr bwMode="auto">
          <a:xfrm>
            <a:off x="152400" y="1066800"/>
            <a:ext cx="8686800" cy="5016758"/>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NZ" sz="2000" dirty="0">
                <a:latin typeface="Calibri" panose="020F0502020204030204" pitchFamily="34" charset="0"/>
                <a:cs typeface="Calibri" panose="020F0502020204030204" pitchFamily="34" charset="0"/>
              </a:rPr>
              <a:t>Seeds will remain </a:t>
            </a:r>
            <a:r>
              <a:rPr lang="en-NZ" sz="2000" b="1" dirty="0">
                <a:latin typeface="Calibri" panose="020F0502020204030204" pitchFamily="34" charset="0"/>
                <a:cs typeface="Calibri" panose="020F0502020204030204" pitchFamily="34" charset="0"/>
              </a:rPr>
              <a:t>dormant</a:t>
            </a:r>
            <a:r>
              <a:rPr lang="en-NZ" sz="2000" dirty="0">
                <a:latin typeface="Calibri" panose="020F0502020204030204" pitchFamily="34" charset="0"/>
                <a:cs typeface="Calibri" panose="020F0502020204030204" pitchFamily="34" charset="0"/>
              </a:rPr>
              <a:t> until they receive</a:t>
            </a:r>
          </a:p>
          <a:p>
            <a:pPr eaLnBrk="1" hangingPunct="1">
              <a:spcBef>
                <a:spcPct val="50000"/>
              </a:spcBef>
            </a:pPr>
            <a:r>
              <a:rPr lang="en-NZ" sz="2000" dirty="0">
                <a:latin typeface="Calibri" panose="020F0502020204030204" pitchFamily="34" charset="0"/>
                <a:cs typeface="Calibri" panose="020F0502020204030204" pitchFamily="34" charset="0"/>
              </a:rPr>
              <a:t>	water</a:t>
            </a:r>
          </a:p>
          <a:p>
            <a:pPr eaLnBrk="1" hangingPunct="1">
              <a:spcBef>
                <a:spcPct val="50000"/>
              </a:spcBef>
            </a:pPr>
            <a:r>
              <a:rPr lang="en-NZ" sz="2000" dirty="0">
                <a:latin typeface="Calibri" panose="020F0502020204030204" pitchFamily="34" charset="0"/>
                <a:cs typeface="Calibri" panose="020F0502020204030204" pitchFamily="34" charset="0"/>
              </a:rPr>
              <a:t>	warmth</a:t>
            </a:r>
          </a:p>
          <a:p>
            <a:pPr eaLnBrk="1" hangingPunct="1">
              <a:spcBef>
                <a:spcPct val="50000"/>
              </a:spcBef>
            </a:pPr>
            <a:r>
              <a:rPr lang="en-NZ" sz="2000" dirty="0">
                <a:latin typeface="Calibri" panose="020F0502020204030204" pitchFamily="34" charset="0"/>
                <a:cs typeface="Calibri" panose="020F0502020204030204" pitchFamily="34" charset="0"/>
              </a:rPr>
              <a:t>	light</a:t>
            </a:r>
          </a:p>
          <a:p>
            <a:pPr eaLnBrk="1" hangingPunct="1">
              <a:spcBef>
                <a:spcPct val="50000"/>
              </a:spcBef>
            </a:pPr>
            <a:r>
              <a:rPr lang="en-NZ" sz="2000" dirty="0">
                <a:latin typeface="Calibri" panose="020F0502020204030204" pitchFamily="34" charset="0"/>
                <a:cs typeface="Calibri" panose="020F0502020204030204" pitchFamily="34" charset="0"/>
              </a:rPr>
              <a:t>	oxygen</a:t>
            </a:r>
          </a:p>
          <a:p>
            <a:pPr eaLnBrk="1" hangingPunct="1">
              <a:spcBef>
                <a:spcPct val="50000"/>
              </a:spcBef>
            </a:pPr>
            <a:r>
              <a:rPr lang="en-NZ" sz="2000" dirty="0">
                <a:latin typeface="Calibri" panose="020F0502020204030204" pitchFamily="34" charset="0"/>
                <a:cs typeface="Calibri" panose="020F0502020204030204" pitchFamily="34" charset="0"/>
              </a:rPr>
              <a:t>Then they will </a:t>
            </a:r>
            <a:r>
              <a:rPr lang="en-NZ" sz="2000" b="1" dirty="0">
                <a:latin typeface="Calibri" panose="020F0502020204030204" pitchFamily="34" charset="0"/>
                <a:cs typeface="Calibri" panose="020F0502020204030204" pitchFamily="34" charset="0"/>
              </a:rPr>
              <a:t>germinate.</a:t>
            </a:r>
          </a:p>
          <a:p>
            <a:pPr eaLnBrk="1" hangingPunct="1">
              <a:spcBef>
                <a:spcPct val="50000"/>
              </a:spcBef>
            </a:pPr>
            <a:r>
              <a:rPr lang="en-NZ" sz="2000" dirty="0">
                <a:latin typeface="Calibri" panose="020F0502020204030204" pitchFamily="34" charset="0"/>
                <a:cs typeface="Calibri" panose="020F0502020204030204" pitchFamily="34" charset="0"/>
              </a:rPr>
              <a:t>Other types of seeds may also require  </a:t>
            </a:r>
          </a:p>
          <a:p>
            <a:pPr eaLnBrk="1" hangingPunct="1">
              <a:spcBef>
                <a:spcPct val="50000"/>
              </a:spcBef>
            </a:pPr>
            <a:r>
              <a:rPr lang="en-NZ" sz="2000" dirty="0" smtClean="0">
                <a:latin typeface="Calibri" panose="020F0502020204030204" pitchFamily="34" charset="0"/>
                <a:cs typeface="Calibri" panose="020F0502020204030204" pitchFamily="34" charset="0"/>
              </a:rPr>
              <a:t>      &gt;</a:t>
            </a:r>
            <a:r>
              <a:rPr lang="en-NZ" sz="2000" dirty="0">
                <a:latin typeface="Calibri" panose="020F0502020204030204" pitchFamily="34" charset="0"/>
                <a:cs typeface="Calibri" panose="020F0502020204030204" pitchFamily="34" charset="0"/>
              </a:rPr>
              <a:t>fire to burn seed coat    </a:t>
            </a:r>
            <a:r>
              <a:rPr lang="en-NZ" sz="2000" dirty="0" smtClean="0">
                <a:latin typeface="Calibri" panose="020F0502020204030204" pitchFamily="34" charset="0"/>
                <a:cs typeface="Calibri" panose="020F0502020204030204" pitchFamily="34" charset="0"/>
              </a:rPr>
              <a:t>                                                                                          &gt;</a:t>
            </a:r>
            <a:r>
              <a:rPr lang="en-NZ" sz="2000" dirty="0">
                <a:latin typeface="Calibri" panose="020F0502020204030204" pitchFamily="34" charset="0"/>
                <a:cs typeface="Calibri" panose="020F0502020204030204" pitchFamily="34" charset="0"/>
              </a:rPr>
              <a:t>soaking in water                   </a:t>
            </a:r>
            <a:r>
              <a:rPr lang="en-NZ" sz="2000" dirty="0" smtClean="0">
                <a:latin typeface="Calibri" panose="020F0502020204030204" pitchFamily="34" charset="0"/>
                <a:cs typeface="Calibri" panose="020F0502020204030204" pitchFamily="34" charset="0"/>
              </a:rPr>
              <a:t>                                                                               </a:t>
            </a:r>
            <a:r>
              <a:rPr lang="en-NZ" sz="2000" dirty="0">
                <a:latin typeface="Calibri" panose="020F0502020204030204" pitchFamily="34" charset="0"/>
                <a:cs typeface="Calibri" panose="020F0502020204030204" pitchFamily="34" charset="0"/>
              </a:rPr>
              <a:t>&gt;scratched seed coat             </a:t>
            </a:r>
            <a:r>
              <a:rPr lang="en-NZ" sz="2000" dirty="0" smtClean="0">
                <a:latin typeface="Calibri" panose="020F0502020204030204" pitchFamily="34" charset="0"/>
                <a:cs typeface="Calibri" panose="020F0502020204030204" pitchFamily="34" charset="0"/>
              </a:rPr>
              <a:t>                                                                                    </a:t>
            </a:r>
            <a:r>
              <a:rPr lang="en-NZ" sz="2000" dirty="0">
                <a:latin typeface="Calibri" panose="020F0502020204030204" pitchFamily="34" charset="0"/>
                <a:cs typeface="Calibri" panose="020F0502020204030204" pitchFamily="34" charset="0"/>
              </a:rPr>
              <a:t>&gt;being digested by animals</a:t>
            </a:r>
          </a:p>
          <a:p>
            <a:pPr eaLnBrk="1" hangingPunct="1">
              <a:spcBef>
                <a:spcPct val="50000"/>
              </a:spcBef>
            </a:pPr>
            <a:r>
              <a:rPr lang="en-NZ" sz="2000" dirty="0">
                <a:latin typeface="Calibri" panose="020F0502020204030204" pitchFamily="34" charset="0"/>
                <a:cs typeface="Calibri" panose="020F0502020204030204" pitchFamily="34" charset="0"/>
              </a:rPr>
              <a:t>Before they germinate</a:t>
            </a:r>
            <a:endParaRPr lang="en-GB" sz="2000" dirty="0">
              <a:latin typeface="Calibri" panose="020F0502020204030204" pitchFamily="34" charset="0"/>
              <a:cs typeface="Calibri" panose="020F0502020204030204" pitchFamily="34" charset="0"/>
            </a:endParaRPr>
          </a:p>
        </p:txBody>
      </p:sp>
      <p:pic>
        <p:nvPicPr>
          <p:cNvPr id="6"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49700" y="3468688"/>
            <a:ext cx="5194300" cy="3416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Footer Placeholder 6"/>
          <p:cNvSpPr>
            <a:spLocks noGrp="1"/>
          </p:cNvSpPr>
          <p:nvPr>
            <p:ph type="ftr" sz="quarter" idx="11"/>
          </p:nvPr>
        </p:nvSpPr>
        <p:spPr/>
        <p:txBody>
          <a:bodyPr/>
          <a:lstStyle/>
          <a:p>
            <a:r>
              <a:rPr lang="en-NZ" smtClean="0"/>
              <a:t>GZ Science Resources 2014</a:t>
            </a:r>
            <a:endParaRPr lang="en-NZ"/>
          </a:p>
        </p:txBody>
      </p:sp>
      <p:sp>
        <p:nvSpPr>
          <p:cNvPr id="8" name="TextBox 7"/>
          <p:cNvSpPr txBox="1"/>
          <p:nvPr/>
        </p:nvSpPr>
        <p:spPr>
          <a:xfrm>
            <a:off x="241085" y="390225"/>
            <a:ext cx="763848"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5f</a:t>
            </a:r>
          </a:p>
        </p:txBody>
      </p:sp>
      <p:sp>
        <p:nvSpPr>
          <p:cNvPr id="9" name="TextBox 8"/>
          <p:cNvSpPr txBox="1"/>
          <p:nvPr/>
        </p:nvSpPr>
        <p:spPr>
          <a:xfrm>
            <a:off x="2000159" y="6335930"/>
            <a:ext cx="969912" cy="276999"/>
          </a:xfrm>
          <a:prstGeom prst="rect">
            <a:avLst/>
          </a:prstGeom>
          <a:solidFill>
            <a:schemeClr val="accent4">
              <a:lumMod val="60000"/>
              <a:lumOff val="40000"/>
            </a:schemeClr>
          </a:solidFill>
          <a:ln>
            <a:solidFill>
              <a:schemeClr val="tx1"/>
            </a:solidFill>
          </a:ln>
        </p:spPr>
        <p:txBody>
          <a:bodyPr wrap="square" rtlCol="0">
            <a:spAutoFit/>
          </a:bodyPr>
          <a:lstStyle/>
          <a:p>
            <a:r>
              <a:rPr lang="en-NZ" sz="1200" dirty="0" smtClean="0">
                <a:latin typeface="+mn-lt"/>
              </a:rPr>
              <a:t>extension</a:t>
            </a:r>
          </a:p>
        </p:txBody>
      </p:sp>
    </p:spTree>
    <p:extLst>
      <p:ext uri="{BB962C8B-B14F-4D97-AF65-F5344CB8AC3E}">
        <p14:creationId xmlns:p14="http://schemas.microsoft.com/office/powerpoint/2010/main" val="395637746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The </a:t>
            </a:r>
            <a:r>
              <a:rPr lang="en-NZ" sz="2000" b="1" dirty="0"/>
              <a:t>structure of a </a:t>
            </a:r>
            <a:r>
              <a:rPr lang="en-NZ" sz="2000" b="1" dirty="0" smtClean="0"/>
              <a:t>seed</a:t>
            </a:r>
            <a:endParaRPr lang="en-NZ" sz="2000" b="1" dirty="0"/>
          </a:p>
        </p:txBody>
      </p:sp>
      <p:sp>
        <p:nvSpPr>
          <p:cNvPr id="7" name="Rectangle 8"/>
          <p:cNvSpPr>
            <a:spLocks noChangeArrowheads="1"/>
          </p:cNvSpPr>
          <p:nvPr/>
        </p:nvSpPr>
        <p:spPr bwMode="auto">
          <a:xfrm>
            <a:off x="125197" y="5988968"/>
            <a:ext cx="1600200" cy="3048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8" name="Rectangle 9"/>
          <p:cNvSpPr>
            <a:spLocks noChangeArrowheads="1"/>
          </p:cNvSpPr>
          <p:nvPr/>
        </p:nvSpPr>
        <p:spPr bwMode="auto">
          <a:xfrm>
            <a:off x="125197" y="1569368"/>
            <a:ext cx="1600200" cy="25908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pic>
        <p:nvPicPr>
          <p:cNvPr id="23556"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2654"/>
          <a:stretch/>
        </p:blipFill>
        <p:spPr bwMode="auto">
          <a:xfrm>
            <a:off x="0" y="1597943"/>
            <a:ext cx="6620322" cy="469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6443375" y="1556165"/>
            <a:ext cx="2520280" cy="4524315"/>
          </a:xfrm>
          <a:prstGeom prst="rect">
            <a:avLst/>
          </a:prstGeom>
          <a:solidFill>
            <a:schemeClr val="bg1"/>
          </a:solidFill>
          <a:ln>
            <a:solidFill>
              <a:schemeClr val="tx1"/>
            </a:solidFill>
          </a:ln>
        </p:spPr>
        <p:txBody>
          <a:bodyPr wrap="square" rtlCol="0">
            <a:spAutoFit/>
          </a:bodyPr>
          <a:lstStyle/>
          <a:p>
            <a:r>
              <a:rPr lang="en-NZ" dirty="0" smtClean="0">
                <a:latin typeface="Calibri" panose="020F0502020204030204" pitchFamily="34" charset="0"/>
                <a:cs typeface="Calibri" panose="020F0502020204030204" pitchFamily="34" charset="0"/>
              </a:rPr>
              <a:t>The seed consists of the seed coat or the </a:t>
            </a:r>
            <a:r>
              <a:rPr lang="en-NZ" b="1" dirty="0" err="1" smtClean="0">
                <a:latin typeface="Calibri" panose="020F0502020204030204" pitchFamily="34" charset="0"/>
                <a:cs typeface="Calibri" panose="020F0502020204030204" pitchFamily="34" charset="0"/>
              </a:rPr>
              <a:t>testa</a:t>
            </a:r>
            <a:r>
              <a:rPr lang="en-NZ" b="1" dirty="0">
                <a:latin typeface="Calibri" panose="020F0502020204030204" pitchFamily="34" charset="0"/>
                <a:cs typeface="Calibri" panose="020F0502020204030204" pitchFamily="34" charset="0"/>
              </a:rPr>
              <a:t> </a:t>
            </a:r>
            <a:r>
              <a:rPr lang="en-NZ" dirty="0" smtClean="0">
                <a:latin typeface="Calibri" panose="020F0502020204030204" pitchFamily="34" charset="0"/>
                <a:cs typeface="Calibri" panose="020F0502020204030204" pitchFamily="34" charset="0"/>
              </a:rPr>
              <a:t>which surrounds the </a:t>
            </a:r>
            <a:r>
              <a:rPr lang="en-NZ" b="1" dirty="0" smtClean="0">
                <a:latin typeface="Calibri" panose="020F0502020204030204" pitchFamily="34" charset="0"/>
                <a:cs typeface="Calibri" panose="020F0502020204030204" pitchFamily="34" charset="0"/>
              </a:rPr>
              <a:t>cotyledons</a:t>
            </a:r>
            <a:r>
              <a:rPr lang="en-NZ" dirty="0" smtClean="0">
                <a:latin typeface="Calibri" panose="020F0502020204030204" pitchFamily="34" charset="0"/>
                <a:cs typeface="Calibri" panose="020F0502020204030204" pitchFamily="34" charset="0"/>
              </a:rPr>
              <a:t> or the food storage area. The embryo consists of the </a:t>
            </a:r>
            <a:r>
              <a:rPr lang="en-NZ" b="1" dirty="0" smtClean="0">
                <a:latin typeface="Calibri" panose="020F0502020204030204" pitchFamily="34" charset="0"/>
                <a:cs typeface="Calibri" panose="020F0502020204030204" pitchFamily="34" charset="0"/>
              </a:rPr>
              <a:t>radicle</a:t>
            </a:r>
            <a:r>
              <a:rPr lang="en-NZ" dirty="0" smtClean="0">
                <a:latin typeface="Calibri" panose="020F0502020204030204" pitchFamily="34" charset="0"/>
                <a:cs typeface="Calibri" panose="020F0502020204030204" pitchFamily="34" charset="0"/>
              </a:rPr>
              <a:t> which is the embryonic root and the </a:t>
            </a:r>
            <a:r>
              <a:rPr lang="en-NZ" b="1" dirty="0" smtClean="0">
                <a:latin typeface="Calibri" panose="020F0502020204030204" pitchFamily="34" charset="0"/>
                <a:cs typeface="Calibri" panose="020F0502020204030204" pitchFamily="34" charset="0"/>
              </a:rPr>
              <a:t>hypocotyl </a:t>
            </a:r>
            <a:r>
              <a:rPr lang="en-NZ" dirty="0" smtClean="0">
                <a:latin typeface="Calibri" panose="020F0502020204030204" pitchFamily="34" charset="0"/>
                <a:cs typeface="Calibri" panose="020F0502020204030204" pitchFamily="34" charset="0"/>
              </a:rPr>
              <a:t> which forms the first shoots and leaves of the plant. A small pore in the seed may be seen called the </a:t>
            </a:r>
            <a:r>
              <a:rPr lang="en-NZ" b="1" dirty="0" err="1" smtClean="0">
                <a:latin typeface="Calibri" panose="020F0502020204030204" pitchFamily="34" charset="0"/>
                <a:cs typeface="Calibri" panose="020F0502020204030204" pitchFamily="34" charset="0"/>
              </a:rPr>
              <a:t>micropyle</a:t>
            </a:r>
            <a:r>
              <a:rPr lang="en-NZ" dirty="0" smtClean="0">
                <a:latin typeface="Calibri" panose="020F0502020204030204" pitchFamily="34" charset="0"/>
                <a:cs typeface="Calibri" panose="020F0502020204030204" pitchFamily="34" charset="0"/>
              </a:rPr>
              <a:t>. This is where the pollen originally entered the ovule.</a:t>
            </a:r>
            <a:endParaRPr lang="en-NZ" dirty="0">
              <a:latin typeface="Calibri" panose="020F0502020204030204" pitchFamily="34" charset="0"/>
              <a:cs typeface="Calibri" panose="020F0502020204030204" pitchFamily="34" charset="0"/>
            </a:endParaRPr>
          </a:p>
        </p:txBody>
      </p:sp>
      <p:sp>
        <p:nvSpPr>
          <p:cNvPr id="5" name="Footer Placeholder 4"/>
          <p:cNvSpPr>
            <a:spLocks noGrp="1"/>
          </p:cNvSpPr>
          <p:nvPr>
            <p:ph type="ftr" sz="quarter" idx="11"/>
          </p:nvPr>
        </p:nvSpPr>
        <p:spPr/>
        <p:txBody>
          <a:bodyPr/>
          <a:lstStyle/>
          <a:p>
            <a:r>
              <a:rPr lang="en-NZ" smtClean="0"/>
              <a:t>GZ Science Resources 2014</a:t>
            </a:r>
            <a:endParaRPr lang="en-NZ"/>
          </a:p>
        </p:txBody>
      </p:sp>
      <p:sp>
        <p:nvSpPr>
          <p:cNvPr id="11" name="TextBox 10"/>
          <p:cNvSpPr txBox="1"/>
          <p:nvPr/>
        </p:nvSpPr>
        <p:spPr>
          <a:xfrm>
            <a:off x="241085" y="390225"/>
            <a:ext cx="763848"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5g</a:t>
            </a:r>
          </a:p>
        </p:txBody>
      </p:sp>
      <p:sp>
        <p:nvSpPr>
          <p:cNvPr id="12" name="TextBox 11"/>
          <p:cNvSpPr txBox="1"/>
          <p:nvPr/>
        </p:nvSpPr>
        <p:spPr>
          <a:xfrm>
            <a:off x="2000159" y="6335930"/>
            <a:ext cx="969912" cy="276999"/>
          </a:xfrm>
          <a:prstGeom prst="rect">
            <a:avLst/>
          </a:prstGeom>
          <a:solidFill>
            <a:schemeClr val="accent4">
              <a:lumMod val="60000"/>
              <a:lumOff val="40000"/>
            </a:schemeClr>
          </a:solidFill>
          <a:ln>
            <a:solidFill>
              <a:schemeClr val="tx1"/>
            </a:solidFill>
          </a:ln>
        </p:spPr>
        <p:txBody>
          <a:bodyPr wrap="square" rtlCol="0">
            <a:spAutoFit/>
          </a:bodyPr>
          <a:lstStyle/>
          <a:p>
            <a:r>
              <a:rPr lang="en-NZ" sz="1200" dirty="0" smtClean="0">
                <a:latin typeface="+mn-lt"/>
              </a:rPr>
              <a:t>extension</a:t>
            </a:r>
          </a:p>
        </p:txBody>
      </p:sp>
    </p:spTree>
    <p:extLst>
      <p:ext uri="{BB962C8B-B14F-4D97-AF65-F5344CB8AC3E}">
        <p14:creationId xmlns:p14="http://schemas.microsoft.com/office/powerpoint/2010/main" val="360464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Using </a:t>
            </a:r>
            <a:r>
              <a:rPr lang="en-NZ" sz="2000" b="1" dirty="0"/>
              <a:t>a simple dichotomous identification key.</a:t>
            </a:r>
          </a:p>
        </p:txBody>
      </p:sp>
      <p:graphicFrame>
        <p:nvGraphicFramePr>
          <p:cNvPr id="5" name="Diagram 4"/>
          <p:cNvGraphicFramePr/>
          <p:nvPr>
            <p:extLst/>
          </p:nvPr>
        </p:nvGraphicFramePr>
        <p:xfrm>
          <a:off x="791580" y="332656"/>
          <a:ext cx="7560840"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22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520" y="4359898"/>
            <a:ext cx="2364355" cy="2364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43807" y="4512799"/>
            <a:ext cx="1620794" cy="2345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2" name="Picture 6"/>
          <p:cNvPicPr>
            <a:picLocks noChangeAspect="1" noChangeArrowheads="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18750" t="10112" r="16301" b="1462"/>
          <a:stretch/>
        </p:blipFill>
        <p:spPr bwMode="auto">
          <a:xfrm>
            <a:off x="4572000" y="4905828"/>
            <a:ext cx="2148115" cy="1952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3" name="Picture 7"/>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54587" y="4512799"/>
            <a:ext cx="3253207" cy="2169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1"/>
          </p:nvPr>
        </p:nvSpPr>
        <p:spPr/>
        <p:txBody>
          <a:bodyPr/>
          <a:lstStyle/>
          <a:p>
            <a:r>
              <a:rPr lang="en-NZ" smtClean="0"/>
              <a:t>GZ Science Resources 2014</a:t>
            </a:r>
            <a:endParaRPr lang="en-NZ"/>
          </a:p>
        </p:txBody>
      </p:sp>
      <p:sp>
        <p:nvSpPr>
          <p:cNvPr id="10" name="TextBox 9"/>
          <p:cNvSpPr txBox="1"/>
          <p:nvPr/>
        </p:nvSpPr>
        <p:spPr>
          <a:xfrm>
            <a:off x="203541" y="384750"/>
            <a:ext cx="609600"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2b</a:t>
            </a:r>
          </a:p>
        </p:txBody>
      </p:sp>
    </p:spTree>
    <p:extLst>
      <p:ext uri="{BB962C8B-B14F-4D97-AF65-F5344CB8AC3E}">
        <p14:creationId xmlns:p14="http://schemas.microsoft.com/office/powerpoint/2010/main" val="15155514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7544" y="477083"/>
            <a:ext cx="8208912" cy="707886"/>
          </a:xfrm>
          <a:prstGeom prst="rect">
            <a:avLst/>
          </a:prstGeom>
          <a:solidFill>
            <a:schemeClr val="bg2"/>
          </a:solidFill>
          <a:ln>
            <a:solidFill>
              <a:schemeClr val="tx1"/>
            </a:solidFill>
          </a:ln>
        </p:spPr>
        <p:txBody>
          <a:bodyPr wrap="square" rtlCol="0">
            <a:spAutoFit/>
          </a:bodyPr>
          <a:lstStyle/>
          <a:p>
            <a:pPr algn="ctr"/>
            <a:r>
              <a:rPr lang="en-NZ" sz="2000" b="1" dirty="0" smtClean="0"/>
              <a:t>The </a:t>
            </a:r>
            <a:r>
              <a:rPr lang="en-NZ" sz="2000" b="1" dirty="0"/>
              <a:t>structure and functions of the human (as an animal) systems:</a:t>
            </a:r>
          </a:p>
          <a:p>
            <a:pPr algn="ctr"/>
            <a:r>
              <a:rPr lang="en-NZ" sz="2000" b="1" dirty="0"/>
              <a:t>skeletal, digestive, circulatory, respiratory.</a:t>
            </a:r>
          </a:p>
        </p:txBody>
      </p:sp>
      <p:sp>
        <p:nvSpPr>
          <p:cNvPr id="2" name="Rectangle 1"/>
          <p:cNvSpPr/>
          <p:nvPr/>
        </p:nvSpPr>
        <p:spPr>
          <a:xfrm>
            <a:off x="447371" y="1498866"/>
            <a:ext cx="3025758" cy="2831544"/>
          </a:xfrm>
          <a:prstGeom prst="rect">
            <a:avLst/>
          </a:prstGeom>
        </p:spPr>
        <p:txBody>
          <a:bodyPr wrap="square">
            <a:spAutoFit/>
          </a:bodyPr>
          <a:lstStyle/>
          <a:p>
            <a:r>
              <a:rPr lang="en-NZ" sz="2000" dirty="0">
                <a:latin typeface="Calibri" panose="020F0502020204030204" pitchFamily="34" charset="0"/>
                <a:cs typeface="Calibri" panose="020F0502020204030204" pitchFamily="34" charset="0"/>
              </a:rPr>
              <a:t>All vertebrates share the same basic body plan, with tissues and organs functioning in a similar manner. We focus on the human body, studying </a:t>
            </a:r>
            <a:r>
              <a:rPr lang="en-NZ" sz="2000" dirty="0" smtClean="0">
                <a:latin typeface="Calibri" panose="020F0502020204030204" pitchFamily="34" charset="0"/>
                <a:cs typeface="Calibri" panose="020F0502020204030204" pitchFamily="34" charset="0"/>
              </a:rPr>
              <a:t>structure </a:t>
            </a:r>
            <a:r>
              <a:rPr lang="en-NZ" sz="2000" dirty="0">
                <a:latin typeface="Calibri" panose="020F0502020204030204" pitchFamily="34" charset="0"/>
                <a:cs typeface="Calibri" panose="020F0502020204030204" pitchFamily="34" charset="0"/>
              </a:rPr>
              <a:t>(</a:t>
            </a:r>
            <a:r>
              <a:rPr lang="en-NZ" sz="2000" b="1" dirty="0">
                <a:latin typeface="Calibri" panose="020F0502020204030204" pitchFamily="34" charset="0"/>
                <a:cs typeface="Calibri" panose="020F0502020204030204" pitchFamily="34" charset="0"/>
              </a:rPr>
              <a:t>anatomy</a:t>
            </a:r>
            <a:r>
              <a:rPr lang="en-NZ" sz="2000" dirty="0">
                <a:latin typeface="Calibri" panose="020F0502020204030204" pitchFamily="34" charset="0"/>
                <a:cs typeface="Calibri" panose="020F0502020204030204" pitchFamily="34" charset="0"/>
              </a:rPr>
              <a:t>) and function (</a:t>
            </a:r>
            <a:r>
              <a:rPr lang="en-NZ" sz="2000" b="1" dirty="0">
                <a:latin typeface="Calibri" panose="020F0502020204030204" pitchFamily="34" charset="0"/>
                <a:cs typeface="Calibri" panose="020F0502020204030204" pitchFamily="34" charset="0"/>
              </a:rPr>
              <a:t>physiology</a:t>
            </a:r>
            <a:r>
              <a:rPr lang="en-NZ" sz="2000" dirty="0">
                <a:latin typeface="Calibri" panose="020F0502020204030204" pitchFamily="34" charset="0"/>
                <a:cs typeface="Calibri" panose="020F0502020204030204" pitchFamily="34" charset="0"/>
              </a:rPr>
              <a:t>). </a:t>
            </a:r>
          </a:p>
          <a:p>
            <a:endParaRPr lang="en-NZ" dirty="0">
              <a:latin typeface="Calibri" panose="020F0502020204030204" pitchFamily="34" charset="0"/>
              <a:cs typeface="Calibri" panose="020F0502020204030204" pitchFamily="34" charset="0"/>
            </a:endParaRPr>
          </a:p>
        </p:txBody>
      </p:sp>
      <p:pic>
        <p:nvPicPr>
          <p:cNvPr id="1026" name="Picture 2"/>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1965"/>
          <a:stretch/>
        </p:blipFill>
        <p:spPr bwMode="auto">
          <a:xfrm>
            <a:off x="3724451" y="1506304"/>
            <a:ext cx="5273744" cy="5204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95736" y="3800475"/>
            <a:ext cx="3562350" cy="305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oter Placeholder 2"/>
          <p:cNvSpPr>
            <a:spLocks noGrp="1"/>
          </p:cNvSpPr>
          <p:nvPr>
            <p:ph type="ftr" sz="quarter" idx="11"/>
          </p:nvPr>
        </p:nvSpPr>
        <p:spPr/>
        <p:txBody>
          <a:bodyPr/>
          <a:lstStyle/>
          <a:p>
            <a:r>
              <a:rPr lang="en-NZ" smtClean="0"/>
              <a:t>GZ Science Resources 2014</a:t>
            </a:r>
            <a:endParaRPr lang="en-NZ"/>
          </a:p>
        </p:txBody>
      </p:sp>
      <p:sp>
        <p:nvSpPr>
          <p:cNvPr id="9" name="TextBox 8"/>
          <p:cNvSpPr txBox="1"/>
          <p:nvPr/>
        </p:nvSpPr>
        <p:spPr>
          <a:xfrm>
            <a:off x="217741" y="757142"/>
            <a:ext cx="763848"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6a</a:t>
            </a:r>
          </a:p>
        </p:txBody>
      </p:sp>
    </p:spTree>
    <p:extLst>
      <p:ext uri="{BB962C8B-B14F-4D97-AF65-F5344CB8AC3E}">
        <p14:creationId xmlns:p14="http://schemas.microsoft.com/office/powerpoint/2010/main" val="268668342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67544" y="477083"/>
            <a:ext cx="8208912" cy="707886"/>
          </a:xfrm>
          <a:prstGeom prst="rect">
            <a:avLst/>
          </a:prstGeom>
          <a:solidFill>
            <a:schemeClr val="bg2"/>
          </a:solidFill>
          <a:ln>
            <a:solidFill>
              <a:schemeClr val="tx1"/>
            </a:solidFill>
          </a:ln>
        </p:spPr>
        <p:txBody>
          <a:bodyPr wrap="square" rtlCol="0">
            <a:spAutoFit/>
          </a:bodyPr>
          <a:lstStyle/>
          <a:p>
            <a:pPr algn="ctr"/>
            <a:r>
              <a:rPr lang="en-NZ" sz="2000" b="1" dirty="0" smtClean="0"/>
              <a:t>The </a:t>
            </a:r>
            <a:r>
              <a:rPr lang="en-NZ" sz="2000" b="1" dirty="0"/>
              <a:t>structure and functions of the human (as an animal) systems:</a:t>
            </a:r>
          </a:p>
          <a:p>
            <a:pPr algn="ctr"/>
            <a:r>
              <a:rPr lang="en-NZ" sz="2000" b="1" dirty="0"/>
              <a:t>skeletal, digestive, circulatory, respiratory.</a:t>
            </a:r>
          </a:p>
        </p:txBody>
      </p:sp>
      <p:sp>
        <p:nvSpPr>
          <p:cNvPr id="4" name="TextBox 3"/>
          <p:cNvSpPr txBox="1"/>
          <p:nvPr/>
        </p:nvSpPr>
        <p:spPr>
          <a:xfrm>
            <a:off x="205800" y="527687"/>
            <a:ext cx="763848"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6a</a:t>
            </a:r>
          </a:p>
        </p:txBody>
      </p:sp>
      <p:sp>
        <p:nvSpPr>
          <p:cNvPr id="6" name="AutoShape 4"/>
          <p:cNvSpPr>
            <a:spLocks noChangeArrowheads="1"/>
          </p:cNvSpPr>
          <p:nvPr/>
        </p:nvSpPr>
        <p:spPr bwMode="auto">
          <a:xfrm>
            <a:off x="6727209" y="1437782"/>
            <a:ext cx="1828800" cy="614547"/>
          </a:xfrm>
          <a:prstGeom prst="flowChartProcess">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endParaRPr lang="en-US" sz="2000" dirty="0"/>
          </a:p>
        </p:txBody>
      </p:sp>
      <p:sp>
        <p:nvSpPr>
          <p:cNvPr id="7" name="Rectangle 10"/>
          <p:cNvSpPr>
            <a:spLocks noChangeArrowheads="1"/>
          </p:cNvSpPr>
          <p:nvPr/>
        </p:nvSpPr>
        <p:spPr bwMode="auto">
          <a:xfrm>
            <a:off x="6843505" y="1541918"/>
            <a:ext cx="159229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NZ" sz="2000" dirty="0">
                <a:latin typeface="Calibri" panose="020F0502020204030204" pitchFamily="34" charset="0"/>
                <a:cs typeface="Calibri" panose="020F0502020204030204" pitchFamily="34" charset="0"/>
              </a:rPr>
              <a:t>Body systems</a:t>
            </a:r>
            <a:endParaRPr lang="en-US" sz="2000" dirty="0">
              <a:latin typeface="Calibri" panose="020F0502020204030204" pitchFamily="34" charset="0"/>
              <a:cs typeface="Calibri" panose="020F0502020204030204" pitchFamily="34" charset="0"/>
            </a:endParaRPr>
          </a:p>
        </p:txBody>
      </p:sp>
      <p:sp>
        <p:nvSpPr>
          <p:cNvPr id="8" name="AutoShape 12"/>
          <p:cNvSpPr>
            <a:spLocks noChangeArrowheads="1"/>
          </p:cNvSpPr>
          <p:nvPr/>
        </p:nvSpPr>
        <p:spPr bwMode="auto">
          <a:xfrm>
            <a:off x="4067176" y="1278284"/>
            <a:ext cx="1571624" cy="762000"/>
          </a:xfrm>
          <a:prstGeom prst="flowChartTerminator">
            <a:avLst/>
          </a:prstGeom>
          <a:solidFill>
            <a:schemeClr val="accent2">
              <a:lumMod val="20000"/>
              <a:lumOff val="80000"/>
            </a:schemeClr>
          </a:solidFill>
          <a:ln w="9525">
            <a:solidFill>
              <a:schemeClr val="tx1"/>
            </a:solidFill>
            <a:miter lim="800000"/>
            <a:headEnd/>
            <a:tailEnd/>
          </a:ln>
          <a:effectLst/>
        </p:spPr>
        <p:txBody>
          <a:bodyPr wrap="none" anchor="ctr"/>
          <a:lstStyle/>
          <a:p>
            <a:pPr algn="ctr">
              <a:defRPr/>
            </a:pPr>
            <a:r>
              <a:rPr lang="en-NZ" dirty="0">
                <a:latin typeface="Calibri" panose="020F0502020204030204" pitchFamily="34" charset="0"/>
                <a:cs typeface="Calibri" panose="020F0502020204030204" pitchFamily="34" charset="0"/>
              </a:rPr>
              <a:t>Nutrition</a:t>
            </a:r>
            <a:endParaRPr lang="en-US" dirty="0">
              <a:latin typeface="Calibri" panose="020F0502020204030204" pitchFamily="34" charset="0"/>
              <a:cs typeface="Calibri" panose="020F0502020204030204" pitchFamily="34" charset="0"/>
            </a:endParaRPr>
          </a:p>
        </p:txBody>
      </p:sp>
      <p:sp>
        <p:nvSpPr>
          <p:cNvPr id="9" name="AutoShape 13"/>
          <p:cNvSpPr>
            <a:spLocks noChangeArrowheads="1"/>
          </p:cNvSpPr>
          <p:nvPr/>
        </p:nvSpPr>
        <p:spPr bwMode="auto">
          <a:xfrm>
            <a:off x="4800600" y="5029200"/>
            <a:ext cx="1828800" cy="685800"/>
          </a:xfrm>
          <a:prstGeom prst="flowChartTerminator">
            <a:avLst/>
          </a:prstGeom>
          <a:solidFill>
            <a:schemeClr val="accent2">
              <a:lumMod val="40000"/>
              <a:lumOff val="60000"/>
            </a:schemeClr>
          </a:solidFill>
          <a:ln w="9525">
            <a:solidFill>
              <a:schemeClr val="tx1"/>
            </a:solidFill>
            <a:miter lim="800000"/>
            <a:headEnd/>
            <a:tailEnd/>
          </a:ln>
          <a:effectLst/>
        </p:spPr>
        <p:txBody>
          <a:bodyPr wrap="none" anchor="ctr"/>
          <a:lstStyle/>
          <a:p>
            <a:pPr algn="ctr">
              <a:defRPr/>
            </a:pPr>
            <a:r>
              <a:rPr lang="en-NZ" dirty="0">
                <a:latin typeface="Calibri" panose="020F0502020204030204" pitchFamily="34" charset="0"/>
                <a:cs typeface="Calibri" panose="020F0502020204030204" pitchFamily="34" charset="0"/>
              </a:rPr>
              <a:t>circulatory</a:t>
            </a:r>
            <a:endParaRPr lang="en-US" dirty="0">
              <a:latin typeface="Calibri" panose="020F0502020204030204" pitchFamily="34" charset="0"/>
              <a:cs typeface="Calibri" panose="020F0502020204030204" pitchFamily="34" charset="0"/>
            </a:endParaRPr>
          </a:p>
        </p:txBody>
      </p:sp>
      <p:cxnSp>
        <p:nvCxnSpPr>
          <p:cNvPr id="10" name="AutoShape 15"/>
          <p:cNvCxnSpPr>
            <a:cxnSpLocks noChangeShapeType="1"/>
            <a:stCxn id="6" idx="1"/>
            <a:endCxn id="8" idx="3"/>
          </p:cNvCxnSpPr>
          <p:nvPr/>
        </p:nvCxnSpPr>
        <p:spPr bwMode="auto">
          <a:xfrm flipH="1" flipV="1">
            <a:off x="5638800" y="1659284"/>
            <a:ext cx="1088409" cy="8577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AutoShape 17"/>
          <p:cNvCxnSpPr>
            <a:cxnSpLocks noChangeShapeType="1"/>
            <a:stCxn id="6" idx="2"/>
            <a:endCxn id="9" idx="0"/>
          </p:cNvCxnSpPr>
          <p:nvPr/>
        </p:nvCxnSpPr>
        <p:spPr bwMode="auto">
          <a:xfrm flipH="1">
            <a:off x="5715000" y="2052329"/>
            <a:ext cx="1926609" cy="2976871"/>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AutoShape 18"/>
          <p:cNvSpPr>
            <a:spLocks noChangeArrowheads="1"/>
          </p:cNvSpPr>
          <p:nvPr/>
        </p:nvSpPr>
        <p:spPr bwMode="auto">
          <a:xfrm>
            <a:off x="205800" y="1408818"/>
            <a:ext cx="1143000" cy="609600"/>
          </a:xfrm>
          <a:prstGeom prst="flowChartOffpageConnector">
            <a:avLst/>
          </a:prstGeom>
          <a:solidFill>
            <a:srgbClr val="27BF1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NZ" dirty="0">
                <a:latin typeface="Calibri" panose="020F0502020204030204" pitchFamily="34" charset="0"/>
                <a:cs typeface="Calibri" panose="020F0502020204030204" pitchFamily="34" charset="0"/>
              </a:rPr>
              <a:t>ingestion</a:t>
            </a:r>
            <a:endParaRPr lang="en-US" dirty="0">
              <a:latin typeface="Calibri" panose="020F0502020204030204" pitchFamily="34" charset="0"/>
              <a:cs typeface="Calibri" panose="020F0502020204030204" pitchFamily="34" charset="0"/>
            </a:endParaRPr>
          </a:p>
        </p:txBody>
      </p:sp>
      <p:cxnSp>
        <p:nvCxnSpPr>
          <p:cNvPr id="13" name="AutoShape 19"/>
          <p:cNvCxnSpPr>
            <a:cxnSpLocks noChangeShapeType="1"/>
            <a:stCxn id="8" idx="1"/>
            <a:endCxn id="12" idx="3"/>
          </p:cNvCxnSpPr>
          <p:nvPr/>
        </p:nvCxnSpPr>
        <p:spPr bwMode="auto">
          <a:xfrm flipH="1">
            <a:off x="1348800" y="1659284"/>
            <a:ext cx="2718376" cy="54334"/>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4" name="AutoShape 20"/>
          <p:cNvSpPr>
            <a:spLocks noChangeArrowheads="1"/>
          </p:cNvSpPr>
          <p:nvPr/>
        </p:nvSpPr>
        <p:spPr bwMode="auto">
          <a:xfrm>
            <a:off x="293400" y="3961304"/>
            <a:ext cx="990600" cy="685800"/>
          </a:xfrm>
          <a:prstGeom prst="flowChartOffpageConnector">
            <a:avLst/>
          </a:prstGeom>
          <a:solidFill>
            <a:srgbClr val="27BF1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NZ" dirty="0">
                <a:latin typeface="Calibri" panose="020F0502020204030204" pitchFamily="34" charset="0"/>
                <a:cs typeface="Calibri" panose="020F0502020204030204" pitchFamily="34" charset="0"/>
              </a:rPr>
              <a:t>digestion</a:t>
            </a:r>
            <a:endParaRPr lang="en-US" dirty="0">
              <a:latin typeface="Calibri" panose="020F0502020204030204" pitchFamily="34" charset="0"/>
              <a:cs typeface="Calibri" panose="020F0502020204030204" pitchFamily="34" charset="0"/>
            </a:endParaRPr>
          </a:p>
        </p:txBody>
      </p:sp>
      <p:sp>
        <p:nvSpPr>
          <p:cNvPr id="15" name="AutoShape 21"/>
          <p:cNvSpPr>
            <a:spLocks noChangeArrowheads="1"/>
          </p:cNvSpPr>
          <p:nvPr/>
        </p:nvSpPr>
        <p:spPr bwMode="auto">
          <a:xfrm>
            <a:off x="205800" y="4999185"/>
            <a:ext cx="1219200" cy="533400"/>
          </a:xfrm>
          <a:prstGeom prst="flowChartOffpageConnector">
            <a:avLst/>
          </a:prstGeom>
          <a:solidFill>
            <a:srgbClr val="27BF1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NZ" dirty="0">
                <a:latin typeface="Calibri" panose="020F0502020204030204" pitchFamily="34" charset="0"/>
                <a:cs typeface="Calibri" panose="020F0502020204030204" pitchFamily="34" charset="0"/>
              </a:rPr>
              <a:t>absorption</a:t>
            </a:r>
            <a:endParaRPr lang="en-US" dirty="0">
              <a:latin typeface="Calibri" panose="020F0502020204030204" pitchFamily="34" charset="0"/>
              <a:cs typeface="Calibri" panose="020F0502020204030204" pitchFamily="34" charset="0"/>
            </a:endParaRPr>
          </a:p>
        </p:txBody>
      </p:sp>
      <p:sp>
        <p:nvSpPr>
          <p:cNvPr id="16" name="AutoShape 22"/>
          <p:cNvSpPr>
            <a:spLocks noChangeArrowheads="1"/>
          </p:cNvSpPr>
          <p:nvPr/>
        </p:nvSpPr>
        <p:spPr bwMode="auto">
          <a:xfrm>
            <a:off x="228600" y="6096000"/>
            <a:ext cx="1066800" cy="457200"/>
          </a:xfrm>
          <a:prstGeom prst="flowChartOffpageConnector">
            <a:avLst/>
          </a:prstGeom>
          <a:solidFill>
            <a:srgbClr val="27BF1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NZ" dirty="0">
                <a:latin typeface="Calibri" panose="020F0502020204030204" pitchFamily="34" charset="0"/>
                <a:cs typeface="Calibri" panose="020F0502020204030204" pitchFamily="34" charset="0"/>
              </a:rPr>
              <a:t>egestion</a:t>
            </a:r>
            <a:endParaRPr lang="en-US" dirty="0">
              <a:latin typeface="Calibri" panose="020F0502020204030204" pitchFamily="34" charset="0"/>
              <a:cs typeface="Calibri" panose="020F0502020204030204" pitchFamily="34" charset="0"/>
            </a:endParaRPr>
          </a:p>
        </p:txBody>
      </p:sp>
      <p:cxnSp>
        <p:nvCxnSpPr>
          <p:cNvPr id="17" name="AutoShape 23"/>
          <p:cNvCxnSpPr>
            <a:cxnSpLocks noChangeShapeType="1"/>
            <a:stCxn id="12" idx="2"/>
            <a:endCxn id="14" idx="0"/>
          </p:cNvCxnSpPr>
          <p:nvPr/>
        </p:nvCxnSpPr>
        <p:spPr bwMode="auto">
          <a:xfrm>
            <a:off x="777300" y="2018418"/>
            <a:ext cx="11400" cy="1942886"/>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AutoShape 24"/>
          <p:cNvCxnSpPr>
            <a:cxnSpLocks noChangeShapeType="1"/>
            <a:stCxn id="14" idx="2"/>
            <a:endCxn id="15" idx="0"/>
          </p:cNvCxnSpPr>
          <p:nvPr/>
        </p:nvCxnSpPr>
        <p:spPr bwMode="auto">
          <a:xfrm>
            <a:off x="788700" y="4647104"/>
            <a:ext cx="26700" cy="352081"/>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AutoShape 25"/>
          <p:cNvCxnSpPr>
            <a:cxnSpLocks noChangeShapeType="1"/>
            <a:stCxn id="15" idx="2"/>
            <a:endCxn id="16" idx="0"/>
          </p:cNvCxnSpPr>
          <p:nvPr/>
        </p:nvCxnSpPr>
        <p:spPr bwMode="auto">
          <a:xfrm flipH="1">
            <a:off x="762000" y="5532585"/>
            <a:ext cx="53400" cy="56341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AutoShape 26"/>
          <p:cNvSpPr>
            <a:spLocks noChangeArrowheads="1"/>
          </p:cNvSpPr>
          <p:nvPr/>
        </p:nvSpPr>
        <p:spPr bwMode="auto">
          <a:xfrm>
            <a:off x="2162688" y="1172867"/>
            <a:ext cx="1295400" cy="838200"/>
          </a:xfrm>
          <a:prstGeom prst="flowChartPunchedTape">
            <a:avLst/>
          </a:prstGeom>
          <a:solidFill>
            <a:srgbClr val="86DD7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NZ" dirty="0">
                <a:latin typeface="Calibri" panose="020F0502020204030204" pitchFamily="34" charset="0"/>
                <a:cs typeface="Calibri" panose="020F0502020204030204" pitchFamily="34" charset="0"/>
              </a:rPr>
              <a:t>Teeth types</a:t>
            </a:r>
            <a:endParaRPr lang="en-US" dirty="0">
              <a:latin typeface="Calibri" panose="020F0502020204030204" pitchFamily="34" charset="0"/>
              <a:cs typeface="Calibri" panose="020F0502020204030204" pitchFamily="34" charset="0"/>
            </a:endParaRPr>
          </a:p>
        </p:txBody>
      </p:sp>
      <p:sp>
        <p:nvSpPr>
          <p:cNvPr id="21" name="AutoShape 27"/>
          <p:cNvSpPr>
            <a:spLocks noChangeArrowheads="1"/>
          </p:cNvSpPr>
          <p:nvPr/>
        </p:nvSpPr>
        <p:spPr bwMode="auto">
          <a:xfrm>
            <a:off x="990600" y="2133600"/>
            <a:ext cx="838200" cy="914400"/>
          </a:xfrm>
          <a:prstGeom prst="flowChartAlternateProcess">
            <a:avLst/>
          </a:prstGeom>
          <a:solidFill>
            <a:srgbClr val="86DD7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NZ" dirty="0">
                <a:latin typeface="Calibri" panose="020F0502020204030204" pitchFamily="34" charset="0"/>
                <a:cs typeface="Calibri" panose="020F0502020204030204" pitchFamily="34" charset="0"/>
              </a:rPr>
              <a:t>incisors</a:t>
            </a:r>
            <a:endParaRPr lang="en-US" dirty="0">
              <a:latin typeface="Calibri" panose="020F0502020204030204" pitchFamily="34" charset="0"/>
              <a:cs typeface="Calibri" panose="020F0502020204030204" pitchFamily="34" charset="0"/>
            </a:endParaRPr>
          </a:p>
        </p:txBody>
      </p:sp>
      <p:sp>
        <p:nvSpPr>
          <p:cNvPr id="22" name="AutoShape 28"/>
          <p:cNvSpPr>
            <a:spLocks noChangeArrowheads="1"/>
          </p:cNvSpPr>
          <p:nvPr/>
        </p:nvSpPr>
        <p:spPr bwMode="auto">
          <a:xfrm>
            <a:off x="1905000" y="2133600"/>
            <a:ext cx="838200" cy="914400"/>
          </a:xfrm>
          <a:prstGeom prst="flowChartAlternateProcess">
            <a:avLst/>
          </a:prstGeom>
          <a:solidFill>
            <a:srgbClr val="86DD7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NZ" dirty="0">
                <a:latin typeface="Calibri" panose="020F0502020204030204" pitchFamily="34" charset="0"/>
                <a:cs typeface="Calibri" panose="020F0502020204030204" pitchFamily="34" charset="0"/>
              </a:rPr>
              <a:t>canines</a:t>
            </a:r>
            <a:endParaRPr lang="en-US" dirty="0">
              <a:latin typeface="Calibri" panose="020F0502020204030204" pitchFamily="34" charset="0"/>
              <a:cs typeface="Calibri" panose="020F0502020204030204" pitchFamily="34" charset="0"/>
            </a:endParaRPr>
          </a:p>
        </p:txBody>
      </p:sp>
      <p:sp>
        <p:nvSpPr>
          <p:cNvPr id="23" name="AutoShape 29"/>
          <p:cNvSpPr>
            <a:spLocks noChangeArrowheads="1"/>
          </p:cNvSpPr>
          <p:nvPr/>
        </p:nvSpPr>
        <p:spPr bwMode="auto">
          <a:xfrm>
            <a:off x="2819400" y="2133600"/>
            <a:ext cx="838200" cy="914400"/>
          </a:xfrm>
          <a:prstGeom prst="flowChartAlternateProcess">
            <a:avLst/>
          </a:prstGeom>
          <a:solidFill>
            <a:srgbClr val="86DD7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NZ" dirty="0">
                <a:latin typeface="Calibri" panose="020F0502020204030204" pitchFamily="34" charset="0"/>
                <a:cs typeface="Calibri" panose="020F0502020204030204" pitchFamily="34" charset="0"/>
              </a:rPr>
              <a:t>molars</a:t>
            </a:r>
            <a:endParaRPr lang="en-US" dirty="0">
              <a:latin typeface="Calibri" panose="020F0502020204030204" pitchFamily="34" charset="0"/>
              <a:cs typeface="Calibri" panose="020F0502020204030204" pitchFamily="34" charset="0"/>
            </a:endParaRPr>
          </a:p>
        </p:txBody>
      </p:sp>
      <p:cxnSp>
        <p:nvCxnSpPr>
          <p:cNvPr id="24" name="AutoShape 30"/>
          <p:cNvCxnSpPr>
            <a:cxnSpLocks noChangeShapeType="1"/>
            <a:stCxn id="12" idx="3"/>
            <a:endCxn id="20" idx="1"/>
          </p:cNvCxnSpPr>
          <p:nvPr/>
        </p:nvCxnSpPr>
        <p:spPr bwMode="auto">
          <a:xfrm flipV="1">
            <a:off x="1348800" y="1591967"/>
            <a:ext cx="813888" cy="121651"/>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AutoShape 31"/>
          <p:cNvCxnSpPr>
            <a:cxnSpLocks noChangeShapeType="1"/>
            <a:stCxn id="20" idx="2"/>
            <a:endCxn id="21" idx="0"/>
          </p:cNvCxnSpPr>
          <p:nvPr/>
        </p:nvCxnSpPr>
        <p:spPr bwMode="auto">
          <a:xfrm flipH="1">
            <a:off x="1409700" y="1927247"/>
            <a:ext cx="1400688" cy="20635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AutoShape 32"/>
          <p:cNvCxnSpPr>
            <a:cxnSpLocks noChangeShapeType="1"/>
            <a:stCxn id="20" idx="2"/>
            <a:endCxn id="22" idx="0"/>
          </p:cNvCxnSpPr>
          <p:nvPr/>
        </p:nvCxnSpPr>
        <p:spPr bwMode="auto">
          <a:xfrm flipH="1">
            <a:off x="2324100" y="1927247"/>
            <a:ext cx="486288" cy="20635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AutoShape 33"/>
          <p:cNvCxnSpPr>
            <a:cxnSpLocks noChangeShapeType="1"/>
            <a:stCxn id="20" idx="2"/>
            <a:endCxn id="23" idx="0"/>
          </p:cNvCxnSpPr>
          <p:nvPr/>
        </p:nvCxnSpPr>
        <p:spPr bwMode="auto">
          <a:xfrm>
            <a:off x="2810388" y="1927247"/>
            <a:ext cx="428112" cy="20635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 name="AutoShape 34"/>
          <p:cNvSpPr>
            <a:spLocks noChangeArrowheads="1"/>
          </p:cNvSpPr>
          <p:nvPr/>
        </p:nvSpPr>
        <p:spPr bwMode="auto">
          <a:xfrm>
            <a:off x="1447800" y="3200400"/>
            <a:ext cx="1981200" cy="914400"/>
          </a:xfrm>
          <a:prstGeom prst="flowChartAlternateProcess">
            <a:avLst/>
          </a:prstGeom>
          <a:solidFill>
            <a:srgbClr val="65E96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NZ" dirty="0">
                <a:latin typeface="Calibri" panose="020F0502020204030204" pitchFamily="34" charset="0"/>
                <a:cs typeface="Calibri" panose="020F0502020204030204" pitchFamily="34" charset="0"/>
              </a:rPr>
              <a:t>Saliva(enzymes)</a:t>
            </a:r>
          </a:p>
          <a:p>
            <a:pPr algn="ctr" eaLnBrk="1" hangingPunct="1"/>
            <a:r>
              <a:rPr lang="en-NZ" dirty="0">
                <a:latin typeface="Calibri" panose="020F0502020204030204" pitchFamily="34" charset="0"/>
                <a:cs typeface="Calibri" panose="020F0502020204030204" pitchFamily="34" charset="0"/>
              </a:rPr>
              <a:t>Stomach</a:t>
            </a:r>
          </a:p>
          <a:p>
            <a:pPr algn="ctr" eaLnBrk="1" hangingPunct="1"/>
            <a:r>
              <a:rPr lang="en-NZ" dirty="0">
                <a:latin typeface="Calibri" panose="020F0502020204030204" pitchFamily="34" charset="0"/>
                <a:cs typeface="Calibri" panose="020F0502020204030204" pitchFamily="34" charset="0"/>
              </a:rPr>
              <a:t>Stomach acids</a:t>
            </a:r>
            <a:endParaRPr lang="en-US" dirty="0">
              <a:latin typeface="Calibri" panose="020F0502020204030204" pitchFamily="34" charset="0"/>
              <a:cs typeface="Calibri" panose="020F0502020204030204" pitchFamily="34" charset="0"/>
            </a:endParaRPr>
          </a:p>
        </p:txBody>
      </p:sp>
      <p:sp>
        <p:nvSpPr>
          <p:cNvPr id="29" name="AutoShape 35"/>
          <p:cNvSpPr>
            <a:spLocks noChangeArrowheads="1"/>
          </p:cNvSpPr>
          <p:nvPr/>
        </p:nvSpPr>
        <p:spPr bwMode="auto">
          <a:xfrm>
            <a:off x="1562100" y="5135267"/>
            <a:ext cx="2438400" cy="914400"/>
          </a:xfrm>
          <a:prstGeom prst="flowChartAlternateProcess">
            <a:avLst/>
          </a:prstGeom>
          <a:solidFill>
            <a:srgbClr val="65E96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NZ" dirty="0">
                <a:latin typeface="Calibri" panose="020F0502020204030204" pitchFamily="34" charset="0"/>
                <a:cs typeface="Calibri" panose="020F0502020204030204" pitchFamily="34" charset="0"/>
              </a:rPr>
              <a:t>Small intestine (food)</a:t>
            </a:r>
          </a:p>
          <a:p>
            <a:pPr algn="ctr" eaLnBrk="1" hangingPunct="1"/>
            <a:r>
              <a:rPr lang="en-NZ" dirty="0">
                <a:latin typeface="Calibri" panose="020F0502020204030204" pitchFamily="34" charset="0"/>
                <a:cs typeface="Calibri" panose="020F0502020204030204" pitchFamily="34" charset="0"/>
              </a:rPr>
              <a:t>Large intestine (water)</a:t>
            </a:r>
            <a:endParaRPr lang="en-US" dirty="0">
              <a:latin typeface="Calibri" panose="020F0502020204030204" pitchFamily="34" charset="0"/>
              <a:cs typeface="Calibri" panose="020F0502020204030204" pitchFamily="34" charset="0"/>
            </a:endParaRPr>
          </a:p>
        </p:txBody>
      </p:sp>
      <p:cxnSp>
        <p:nvCxnSpPr>
          <p:cNvPr id="30" name="AutoShape 36"/>
          <p:cNvCxnSpPr>
            <a:cxnSpLocks noChangeShapeType="1"/>
            <a:stCxn id="14" idx="0"/>
            <a:endCxn id="28" idx="1"/>
          </p:cNvCxnSpPr>
          <p:nvPr/>
        </p:nvCxnSpPr>
        <p:spPr bwMode="auto">
          <a:xfrm flipV="1">
            <a:off x="788700" y="3657600"/>
            <a:ext cx="659100" cy="303704"/>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AutoShape 37"/>
          <p:cNvCxnSpPr>
            <a:cxnSpLocks noChangeShapeType="1"/>
            <a:stCxn id="15" idx="3"/>
            <a:endCxn id="29" idx="1"/>
          </p:cNvCxnSpPr>
          <p:nvPr/>
        </p:nvCxnSpPr>
        <p:spPr bwMode="auto">
          <a:xfrm>
            <a:off x="1425000" y="5265885"/>
            <a:ext cx="137100" cy="326582"/>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2" name="AutoShape 38"/>
          <p:cNvSpPr>
            <a:spLocks noChangeArrowheads="1"/>
          </p:cNvSpPr>
          <p:nvPr/>
        </p:nvSpPr>
        <p:spPr bwMode="auto">
          <a:xfrm>
            <a:off x="1371600" y="6180137"/>
            <a:ext cx="3581400" cy="533400"/>
          </a:xfrm>
          <a:prstGeom prst="flowChartPreparation">
            <a:avLst/>
          </a:prstGeom>
          <a:solidFill>
            <a:srgbClr val="65E965"/>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NZ" b="1" dirty="0">
                <a:latin typeface="Calibri" panose="020F0502020204030204" pitchFamily="34" charset="0"/>
                <a:cs typeface="Calibri" panose="020F0502020204030204" pitchFamily="34" charset="0"/>
              </a:rPr>
              <a:t>Liver </a:t>
            </a:r>
            <a:r>
              <a:rPr lang="en-NZ" dirty="0">
                <a:latin typeface="Calibri" panose="020F0502020204030204" pitchFamily="34" charset="0"/>
                <a:cs typeface="Calibri" panose="020F0502020204030204" pitchFamily="34" charset="0"/>
              </a:rPr>
              <a:t>–food stored </a:t>
            </a:r>
            <a:endParaRPr lang="en-US" dirty="0">
              <a:latin typeface="Calibri" panose="020F0502020204030204" pitchFamily="34" charset="0"/>
              <a:cs typeface="Calibri" panose="020F0502020204030204" pitchFamily="34" charset="0"/>
            </a:endParaRPr>
          </a:p>
        </p:txBody>
      </p:sp>
      <p:cxnSp>
        <p:nvCxnSpPr>
          <p:cNvPr id="33" name="AutoShape 39"/>
          <p:cNvCxnSpPr>
            <a:cxnSpLocks noChangeShapeType="1"/>
            <a:stCxn id="29" idx="3"/>
            <a:endCxn id="9" idx="1"/>
          </p:cNvCxnSpPr>
          <p:nvPr/>
        </p:nvCxnSpPr>
        <p:spPr bwMode="auto">
          <a:xfrm flipV="1">
            <a:off x="4000500" y="5372100"/>
            <a:ext cx="800100" cy="220367"/>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AutoShape 40"/>
          <p:cNvCxnSpPr>
            <a:cxnSpLocks noChangeShapeType="1"/>
            <a:stCxn id="32" idx="3"/>
            <a:endCxn id="9" idx="2"/>
          </p:cNvCxnSpPr>
          <p:nvPr/>
        </p:nvCxnSpPr>
        <p:spPr bwMode="auto">
          <a:xfrm flipV="1">
            <a:off x="4953000" y="5715000"/>
            <a:ext cx="762000" cy="731837"/>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5" name="AutoShape 41"/>
          <p:cNvSpPr>
            <a:spLocks noChangeArrowheads="1"/>
          </p:cNvSpPr>
          <p:nvPr/>
        </p:nvSpPr>
        <p:spPr bwMode="auto">
          <a:xfrm>
            <a:off x="5562600" y="6019800"/>
            <a:ext cx="1981200" cy="609600"/>
          </a:xfrm>
          <a:prstGeom prst="flowChartPreparation">
            <a:avLst/>
          </a:prstGeom>
          <a:solidFill>
            <a:srgbClr val="A3ABF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NZ" dirty="0">
                <a:latin typeface="Calibri" panose="020F0502020204030204" pitchFamily="34" charset="0"/>
                <a:cs typeface="Calibri" panose="020F0502020204030204" pitchFamily="34" charset="0"/>
              </a:rPr>
              <a:t>heart</a:t>
            </a:r>
            <a:endParaRPr lang="en-US" dirty="0">
              <a:latin typeface="Calibri" panose="020F0502020204030204" pitchFamily="34" charset="0"/>
              <a:cs typeface="Calibri" panose="020F0502020204030204" pitchFamily="34" charset="0"/>
            </a:endParaRPr>
          </a:p>
        </p:txBody>
      </p:sp>
      <p:sp>
        <p:nvSpPr>
          <p:cNvPr id="36" name="AutoShape 42"/>
          <p:cNvSpPr>
            <a:spLocks noChangeArrowheads="1"/>
          </p:cNvSpPr>
          <p:nvPr/>
        </p:nvSpPr>
        <p:spPr bwMode="auto">
          <a:xfrm>
            <a:off x="7191376" y="3076575"/>
            <a:ext cx="1676400" cy="685800"/>
          </a:xfrm>
          <a:prstGeom prst="flowChartTerminator">
            <a:avLst/>
          </a:prstGeom>
          <a:solidFill>
            <a:schemeClr val="accent2">
              <a:lumMod val="20000"/>
              <a:lumOff val="80000"/>
            </a:schemeClr>
          </a:solidFill>
          <a:ln w="9525">
            <a:solidFill>
              <a:schemeClr val="tx1"/>
            </a:solidFill>
            <a:miter lim="800000"/>
            <a:headEnd/>
            <a:tailEnd/>
          </a:ln>
          <a:effectLst/>
        </p:spPr>
        <p:txBody>
          <a:bodyPr wrap="none" anchor="ctr"/>
          <a:lstStyle/>
          <a:p>
            <a:pPr algn="ctr">
              <a:defRPr/>
            </a:pPr>
            <a:r>
              <a:rPr lang="en-NZ" dirty="0">
                <a:latin typeface="Calibri" panose="020F0502020204030204" pitchFamily="34" charset="0"/>
                <a:cs typeface="Calibri" panose="020F0502020204030204" pitchFamily="34" charset="0"/>
              </a:rPr>
              <a:t>respiratory</a:t>
            </a:r>
            <a:endParaRPr lang="en-US" dirty="0">
              <a:latin typeface="Calibri" panose="020F0502020204030204" pitchFamily="34" charset="0"/>
              <a:cs typeface="Calibri" panose="020F0502020204030204" pitchFamily="34" charset="0"/>
            </a:endParaRPr>
          </a:p>
        </p:txBody>
      </p:sp>
      <p:sp>
        <p:nvSpPr>
          <p:cNvPr id="37" name="AutoShape 44"/>
          <p:cNvSpPr>
            <a:spLocks noChangeArrowheads="1"/>
          </p:cNvSpPr>
          <p:nvPr/>
        </p:nvSpPr>
        <p:spPr bwMode="auto">
          <a:xfrm>
            <a:off x="7315200" y="5486400"/>
            <a:ext cx="1600200" cy="609600"/>
          </a:xfrm>
          <a:prstGeom prst="flowChartPreparation">
            <a:avLst/>
          </a:prstGeom>
          <a:solidFill>
            <a:srgbClr val="A3ABFB"/>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NZ" dirty="0">
                <a:latin typeface="Calibri" panose="020F0502020204030204" pitchFamily="34" charset="0"/>
                <a:cs typeface="Calibri" panose="020F0502020204030204" pitchFamily="34" charset="0"/>
              </a:rPr>
              <a:t>Blood vessels</a:t>
            </a:r>
            <a:endParaRPr lang="en-US" dirty="0">
              <a:latin typeface="Calibri" panose="020F0502020204030204" pitchFamily="34" charset="0"/>
              <a:cs typeface="Calibri" panose="020F0502020204030204" pitchFamily="34" charset="0"/>
            </a:endParaRPr>
          </a:p>
        </p:txBody>
      </p:sp>
      <p:sp>
        <p:nvSpPr>
          <p:cNvPr id="38" name="AutoShape 45"/>
          <p:cNvSpPr>
            <a:spLocks noChangeArrowheads="1"/>
          </p:cNvSpPr>
          <p:nvPr/>
        </p:nvSpPr>
        <p:spPr bwMode="auto">
          <a:xfrm>
            <a:off x="7467600" y="4038600"/>
            <a:ext cx="1447800" cy="457200"/>
          </a:xfrm>
          <a:prstGeom prst="flowChartPreparation">
            <a:avLst/>
          </a:prstGeom>
          <a:solidFill>
            <a:srgbClr val="E9B5D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NZ" dirty="0">
                <a:latin typeface="Calibri" panose="020F0502020204030204" pitchFamily="34" charset="0"/>
                <a:cs typeface="Calibri" panose="020F0502020204030204" pitchFamily="34" charset="0"/>
              </a:rPr>
              <a:t>lungs</a:t>
            </a:r>
            <a:endParaRPr lang="en-US" dirty="0">
              <a:latin typeface="Calibri" panose="020F0502020204030204" pitchFamily="34" charset="0"/>
              <a:cs typeface="Calibri" panose="020F0502020204030204" pitchFamily="34" charset="0"/>
            </a:endParaRPr>
          </a:p>
        </p:txBody>
      </p:sp>
      <p:sp>
        <p:nvSpPr>
          <p:cNvPr id="39" name="AutoShape 46"/>
          <p:cNvSpPr>
            <a:spLocks noChangeArrowheads="1"/>
          </p:cNvSpPr>
          <p:nvPr/>
        </p:nvSpPr>
        <p:spPr bwMode="auto">
          <a:xfrm>
            <a:off x="7162800" y="4800600"/>
            <a:ext cx="1676400" cy="304800"/>
          </a:xfrm>
          <a:prstGeom prst="flowChartConnector">
            <a:avLst/>
          </a:prstGeom>
          <a:solidFill>
            <a:srgbClr val="E9B5D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NZ" dirty="0">
                <a:latin typeface="Calibri" panose="020F0502020204030204" pitchFamily="34" charset="0"/>
                <a:cs typeface="Calibri" panose="020F0502020204030204" pitchFamily="34" charset="0"/>
              </a:rPr>
              <a:t>oxygen</a:t>
            </a:r>
            <a:endParaRPr lang="en-US" dirty="0">
              <a:latin typeface="Calibri" panose="020F0502020204030204" pitchFamily="34" charset="0"/>
              <a:cs typeface="Calibri" panose="020F0502020204030204" pitchFamily="34" charset="0"/>
            </a:endParaRPr>
          </a:p>
        </p:txBody>
      </p:sp>
      <p:cxnSp>
        <p:nvCxnSpPr>
          <p:cNvPr id="40" name="AutoShape 47"/>
          <p:cNvCxnSpPr>
            <a:cxnSpLocks noChangeShapeType="1"/>
            <a:stCxn id="9" idx="3"/>
            <a:endCxn id="35" idx="0"/>
          </p:cNvCxnSpPr>
          <p:nvPr/>
        </p:nvCxnSpPr>
        <p:spPr bwMode="auto">
          <a:xfrm flipH="1">
            <a:off x="6553200" y="5372100"/>
            <a:ext cx="76200" cy="6477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 name="AutoShape 48"/>
          <p:cNvCxnSpPr>
            <a:cxnSpLocks noChangeShapeType="1"/>
            <a:stCxn id="35" idx="3"/>
            <a:endCxn id="37" idx="2"/>
          </p:cNvCxnSpPr>
          <p:nvPr/>
        </p:nvCxnSpPr>
        <p:spPr bwMode="auto">
          <a:xfrm flipV="1">
            <a:off x="7543800" y="6096000"/>
            <a:ext cx="571500" cy="2286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2" name="AutoShape 49"/>
          <p:cNvCxnSpPr>
            <a:cxnSpLocks noChangeShapeType="1"/>
            <a:endCxn id="37" idx="0"/>
          </p:cNvCxnSpPr>
          <p:nvPr/>
        </p:nvCxnSpPr>
        <p:spPr bwMode="auto">
          <a:xfrm flipH="1">
            <a:off x="8115300" y="5105400"/>
            <a:ext cx="76200" cy="3810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AutoShape 50"/>
          <p:cNvCxnSpPr>
            <a:cxnSpLocks noChangeShapeType="1"/>
            <a:stCxn id="38" idx="2"/>
          </p:cNvCxnSpPr>
          <p:nvPr/>
        </p:nvCxnSpPr>
        <p:spPr bwMode="auto">
          <a:xfrm>
            <a:off x="8191500" y="4495800"/>
            <a:ext cx="0" cy="3048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AutoShape 51"/>
          <p:cNvCxnSpPr>
            <a:cxnSpLocks noChangeShapeType="1"/>
            <a:stCxn id="36" idx="2"/>
            <a:endCxn id="38" idx="0"/>
          </p:cNvCxnSpPr>
          <p:nvPr/>
        </p:nvCxnSpPr>
        <p:spPr bwMode="auto">
          <a:xfrm>
            <a:off x="8029576" y="3762375"/>
            <a:ext cx="161924" cy="27622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 name="AutoShape 53"/>
          <p:cNvCxnSpPr>
            <a:cxnSpLocks noChangeShapeType="1"/>
            <a:stCxn id="6" idx="2"/>
            <a:endCxn id="36" idx="0"/>
          </p:cNvCxnSpPr>
          <p:nvPr/>
        </p:nvCxnSpPr>
        <p:spPr bwMode="auto">
          <a:xfrm>
            <a:off x="7641609" y="2052329"/>
            <a:ext cx="387967" cy="1024246"/>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6" name="AutoShape 66"/>
          <p:cNvSpPr>
            <a:spLocks noChangeArrowheads="1"/>
          </p:cNvSpPr>
          <p:nvPr/>
        </p:nvSpPr>
        <p:spPr bwMode="auto">
          <a:xfrm>
            <a:off x="1399749" y="4229248"/>
            <a:ext cx="2743200" cy="762000"/>
          </a:xfrm>
          <a:prstGeom prst="flowChartPreparation">
            <a:avLst/>
          </a:prstGeom>
          <a:solidFill>
            <a:schemeClr val="accent1">
              <a:lumMod val="20000"/>
              <a:lumOff val="80000"/>
            </a:schemeClr>
          </a:solidFill>
          <a:ln w="9525">
            <a:solidFill>
              <a:schemeClr val="tx1"/>
            </a:solidFill>
            <a:miter lim="800000"/>
            <a:headEnd/>
            <a:tailEnd/>
          </a:ln>
          <a:effectLst/>
        </p:spPr>
        <p:txBody>
          <a:bodyPr wrap="none" anchor="ctr"/>
          <a:lstStyle/>
          <a:p>
            <a:pPr algn="ctr">
              <a:defRPr/>
            </a:pPr>
            <a:r>
              <a:rPr lang="en-NZ" sz="1600" b="1" dirty="0">
                <a:latin typeface="Calibri" panose="020F0502020204030204" pitchFamily="34" charset="0"/>
                <a:cs typeface="Calibri" panose="020F0502020204030204" pitchFamily="34" charset="0"/>
              </a:rPr>
              <a:t>Food types</a:t>
            </a:r>
          </a:p>
          <a:p>
            <a:pPr algn="ctr">
              <a:defRPr/>
            </a:pPr>
            <a:r>
              <a:rPr lang="en-NZ" sz="1600" dirty="0">
                <a:latin typeface="Calibri" panose="020F0502020204030204" pitchFamily="34" charset="0"/>
                <a:cs typeface="Calibri" panose="020F0502020204030204" pitchFamily="34" charset="0"/>
              </a:rPr>
              <a:t>Protein, fats, </a:t>
            </a:r>
          </a:p>
          <a:p>
            <a:pPr algn="ctr">
              <a:defRPr/>
            </a:pPr>
            <a:r>
              <a:rPr lang="en-NZ" sz="1600" dirty="0">
                <a:latin typeface="Calibri" panose="020F0502020204030204" pitchFamily="34" charset="0"/>
                <a:cs typeface="Calibri" panose="020F0502020204030204" pitchFamily="34" charset="0"/>
              </a:rPr>
              <a:t>carbohydrates</a:t>
            </a:r>
            <a:endParaRPr lang="en-US" sz="1600" dirty="0">
              <a:latin typeface="Calibri" panose="020F0502020204030204" pitchFamily="34" charset="0"/>
              <a:cs typeface="Calibri" panose="020F0502020204030204" pitchFamily="34" charset="0"/>
            </a:endParaRPr>
          </a:p>
        </p:txBody>
      </p:sp>
      <p:cxnSp>
        <p:nvCxnSpPr>
          <p:cNvPr id="47" name="AutoShape 67"/>
          <p:cNvCxnSpPr>
            <a:cxnSpLocks noChangeShapeType="1"/>
            <a:stCxn id="15" idx="3"/>
            <a:endCxn id="46" idx="1"/>
          </p:cNvCxnSpPr>
          <p:nvPr/>
        </p:nvCxnSpPr>
        <p:spPr bwMode="auto">
          <a:xfrm flipH="1" flipV="1">
            <a:off x="1399749" y="4610248"/>
            <a:ext cx="25251" cy="655637"/>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0" name="Line 70"/>
          <p:cNvSpPr>
            <a:spLocks noChangeShapeType="1"/>
          </p:cNvSpPr>
          <p:nvPr/>
        </p:nvSpPr>
        <p:spPr bwMode="auto">
          <a:xfrm>
            <a:off x="2705100" y="6004718"/>
            <a:ext cx="152400" cy="152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51" name="Text Box 71"/>
          <p:cNvSpPr txBox="1">
            <a:spLocks noChangeArrowheads="1"/>
          </p:cNvSpPr>
          <p:nvPr/>
        </p:nvSpPr>
        <p:spPr bwMode="auto">
          <a:xfrm>
            <a:off x="85344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NZ" sz="1000">
                <a:latin typeface="Blackadder ITC" panose="04020505051007020D02" pitchFamily="82" charset="0"/>
              </a:rPr>
              <a:t>Gaze</a:t>
            </a:r>
            <a:endParaRPr lang="en-US"/>
          </a:p>
        </p:txBody>
      </p:sp>
      <p:sp>
        <p:nvSpPr>
          <p:cNvPr id="52" name="Text Box 72"/>
          <p:cNvSpPr txBox="1">
            <a:spLocks noChangeArrowheads="1"/>
          </p:cNvSpPr>
          <p:nvPr/>
        </p:nvSpPr>
        <p:spPr bwMode="auto">
          <a:xfrm>
            <a:off x="83058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NZ" sz="1000">
                <a:latin typeface="Blackadder ITC" panose="04020505051007020D02" pitchFamily="82" charset="0"/>
              </a:rPr>
              <a:t>SJ</a:t>
            </a:r>
            <a:endParaRPr lang="en-US"/>
          </a:p>
        </p:txBody>
      </p:sp>
      <p:sp>
        <p:nvSpPr>
          <p:cNvPr id="53" name="Oval 73"/>
          <p:cNvSpPr>
            <a:spLocks noChangeArrowheads="1"/>
          </p:cNvSpPr>
          <p:nvPr/>
        </p:nvSpPr>
        <p:spPr bwMode="auto">
          <a:xfrm>
            <a:off x="8382000" y="6324600"/>
            <a:ext cx="533400" cy="228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NZ"/>
          </a:p>
        </p:txBody>
      </p:sp>
      <p:sp>
        <p:nvSpPr>
          <p:cNvPr id="54" name="Flowchart: Manual Operation 53"/>
          <p:cNvSpPr/>
          <p:nvPr/>
        </p:nvSpPr>
        <p:spPr>
          <a:xfrm>
            <a:off x="6409628" y="4335025"/>
            <a:ext cx="924621" cy="620713"/>
          </a:xfrm>
          <a:prstGeom prst="flowChartManualOperation">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NZ" dirty="0">
                <a:latin typeface="Calibri" panose="020F0502020204030204" pitchFamily="34" charset="0"/>
                <a:cs typeface="Calibri" panose="020F0502020204030204" pitchFamily="34" charset="0"/>
              </a:rPr>
              <a:t>CO</a:t>
            </a:r>
            <a:r>
              <a:rPr lang="en-NZ" baseline="-25000" dirty="0">
                <a:latin typeface="Calibri" panose="020F0502020204030204" pitchFamily="34" charset="0"/>
                <a:cs typeface="Calibri" panose="020F0502020204030204" pitchFamily="34" charset="0"/>
              </a:rPr>
              <a:t>2</a:t>
            </a:r>
          </a:p>
        </p:txBody>
      </p:sp>
      <p:cxnSp>
        <p:nvCxnSpPr>
          <p:cNvPr id="55" name="Straight Arrow Connector 54"/>
          <p:cNvCxnSpPr>
            <a:endCxn id="54" idx="2"/>
          </p:cNvCxnSpPr>
          <p:nvPr/>
        </p:nvCxnSpPr>
        <p:spPr>
          <a:xfrm flipH="1" flipV="1">
            <a:off x="6871939" y="4955738"/>
            <a:ext cx="595661" cy="74021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stCxn id="54" idx="3"/>
            <a:endCxn id="38" idx="1"/>
          </p:cNvCxnSpPr>
          <p:nvPr/>
        </p:nvCxnSpPr>
        <p:spPr>
          <a:xfrm flipV="1">
            <a:off x="7241787" y="4267200"/>
            <a:ext cx="225813" cy="37818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0" name="AutoShape 42"/>
          <p:cNvSpPr>
            <a:spLocks noChangeArrowheads="1"/>
          </p:cNvSpPr>
          <p:nvPr/>
        </p:nvSpPr>
        <p:spPr bwMode="auto">
          <a:xfrm>
            <a:off x="5514548" y="2086529"/>
            <a:ext cx="1381551" cy="685800"/>
          </a:xfrm>
          <a:prstGeom prst="flowChartTerminator">
            <a:avLst/>
          </a:prstGeom>
          <a:solidFill>
            <a:schemeClr val="accent2">
              <a:lumMod val="20000"/>
              <a:lumOff val="80000"/>
            </a:schemeClr>
          </a:solidFill>
          <a:ln w="9525">
            <a:solidFill>
              <a:schemeClr val="tx1"/>
            </a:solidFill>
            <a:miter lim="800000"/>
            <a:headEnd/>
            <a:tailEnd/>
          </a:ln>
          <a:effectLst/>
        </p:spPr>
        <p:txBody>
          <a:bodyPr wrap="none" anchor="ctr"/>
          <a:lstStyle/>
          <a:p>
            <a:pPr algn="ctr">
              <a:defRPr/>
            </a:pPr>
            <a:r>
              <a:rPr lang="en-NZ" dirty="0" smtClean="0"/>
              <a:t>skeletal</a:t>
            </a:r>
            <a:endParaRPr lang="en-US" dirty="0"/>
          </a:p>
        </p:txBody>
      </p:sp>
      <p:cxnSp>
        <p:nvCxnSpPr>
          <p:cNvPr id="84" name="Straight Arrow Connector 83"/>
          <p:cNvCxnSpPr>
            <a:stCxn id="6" idx="2"/>
            <a:endCxn id="70" idx="3"/>
          </p:cNvCxnSpPr>
          <p:nvPr/>
        </p:nvCxnSpPr>
        <p:spPr>
          <a:xfrm flipH="1">
            <a:off x="6896099" y="2052329"/>
            <a:ext cx="745510" cy="3771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6" name="AutoShape 29"/>
          <p:cNvSpPr>
            <a:spLocks noChangeArrowheads="1"/>
          </p:cNvSpPr>
          <p:nvPr/>
        </p:nvSpPr>
        <p:spPr bwMode="auto">
          <a:xfrm>
            <a:off x="3895100" y="2200621"/>
            <a:ext cx="838200" cy="914400"/>
          </a:xfrm>
          <a:prstGeom prst="flowChartAlternateProcess">
            <a:avLst/>
          </a:prstGeom>
          <a:solidFill>
            <a:schemeClr val="accent6">
              <a:lumMod val="60000"/>
              <a:lumOff val="40000"/>
            </a:schemeClr>
          </a:solidFill>
          <a:ln w="9525">
            <a:solidFill>
              <a:schemeClr val="tx1"/>
            </a:solidFill>
            <a:miter lim="800000"/>
            <a:headEnd/>
            <a:tailEnd/>
          </a:ln>
          <a:effec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NZ" dirty="0" smtClean="0">
                <a:latin typeface="Calibri" panose="020F0502020204030204" pitchFamily="34" charset="0"/>
                <a:cs typeface="Calibri" panose="020F0502020204030204" pitchFamily="34" charset="0"/>
              </a:rPr>
              <a:t>bones</a:t>
            </a:r>
            <a:endParaRPr lang="en-US" dirty="0">
              <a:latin typeface="Calibri" panose="020F0502020204030204" pitchFamily="34" charset="0"/>
              <a:cs typeface="Calibri" panose="020F0502020204030204" pitchFamily="34" charset="0"/>
            </a:endParaRPr>
          </a:p>
        </p:txBody>
      </p:sp>
      <p:sp>
        <p:nvSpPr>
          <p:cNvPr id="87" name="AutoShape 29"/>
          <p:cNvSpPr>
            <a:spLocks noChangeArrowheads="1"/>
          </p:cNvSpPr>
          <p:nvPr/>
        </p:nvSpPr>
        <p:spPr bwMode="auto">
          <a:xfrm>
            <a:off x="5551512" y="2923219"/>
            <a:ext cx="896288" cy="914400"/>
          </a:xfrm>
          <a:prstGeom prst="flowChartAlternateProcess">
            <a:avLst/>
          </a:prstGeom>
          <a:solidFill>
            <a:schemeClr val="accent6">
              <a:lumMod val="60000"/>
              <a:lumOff val="40000"/>
            </a:schemeClr>
          </a:solidFill>
          <a:ln w="9525">
            <a:solidFill>
              <a:schemeClr val="tx1"/>
            </a:solidFill>
            <a:miter lim="800000"/>
            <a:headEnd/>
            <a:tailEnd/>
          </a:ln>
          <a:effec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NZ" dirty="0" smtClean="0">
                <a:latin typeface="Calibri" panose="020F0502020204030204" pitchFamily="34" charset="0"/>
                <a:cs typeface="Calibri" panose="020F0502020204030204" pitchFamily="34" charset="0"/>
              </a:rPr>
              <a:t>cartilage</a:t>
            </a:r>
            <a:endParaRPr lang="en-US" dirty="0">
              <a:latin typeface="Calibri" panose="020F0502020204030204" pitchFamily="34" charset="0"/>
              <a:cs typeface="Calibri" panose="020F0502020204030204" pitchFamily="34" charset="0"/>
            </a:endParaRPr>
          </a:p>
        </p:txBody>
      </p:sp>
      <p:sp>
        <p:nvSpPr>
          <p:cNvPr id="96" name="AutoShape 29"/>
          <p:cNvSpPr>
            <a:spLocks noChangeArrowheads="1"/>
          </p:cNvSpPr>
          <p:nvPr/>
        </p:nvSpPr>
        <p:spPr bwMode="auto">
          <a:xfrm>
            <a:off x="4972050" y="4099216"/>
            <a:ext cx="838200" cy="616785"/>
          </a:xfrm>
          <a:prstGeom prst="flowChartAlternateProcess">
            <a:avLst/>
          </a:prstGeom>
          <a:solidFill>
            <a:schemeClr val="accent6">
              <a:lumMod val="60000"/>
              <a:lumOff val="40000"/>
            </a:schemeClr>
          </a:solidFill>
          <a:ln w="9525">
            <a:solidFill>
              <a:schemeClr val="tx1"/>
            </a:solidFill>
            <a:miter lim="800000"/>
            <a:headEnd/>
            <a:tailEnd/>
          </a:ln>
          <a:effec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NZ" sz="1600" dirty="0" smtClean="0">
                <a:latin typeface="Calibri" panose="020F0502020204030204" pitchFamily="34" charset="0"/>
                <a:cs typeface="Calibri" panose="020F0502020204030204" pitchFamily="34" charset="0"/>
              </a:rPr>
              <a:t>tendons</a:t>
            </a:r>
            <a:endParaRPr lang="en-US" sz="1600" dirty="0">
              <a:latin typeface="Calibri" panose="020F0502020204030204" pitchFamily="34" charset="0"/>
              <a:cs typeface="Calibri" panose="020F0502020204030204" pitchFamily="34" charset="0"/>
            </a:endParaRPr>
          </a:p>
        </p:txBody>
      </p:sp>
      <p:sp>
        <p:nvSpPr>
          <p:cNvPr id="98" name="AutoShape 29"/>
          <p:cNvSpPr>
            <a:spLocks noChangeArrowheads="1"/>
          </p:cNvSpPr>
          <p:nvPr/>
        </p:nvSpPr>
        <p:spPr bwMode="auto">
          <a:xfrm>
            <a:off x="4423240" y="3356976"/>
            <a:ext cx="838200" cy="630895"/>
          </a:xfrm>
          <a:prstGeom prst="flowChartAlternateProcess">
            <a:avLst/>
          </a:prstGeom>
          <a:solidFill>
            <a:schemeClr val="accent6">
              <a:lumMod val="60000"/>
              <a:lumOff val="40000"/>
            </a:schemeClr>
          </a:solidFill>
          <a:ln w="9525">
            <a:solidFill>
              <a:schemeClr val="tx1"/>
            </a:solidFill>
            <a:miter lim="800000"/>
            <a:headEnd/>
            <a:tailEnd/>
          </a:ln>
          <a:effec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NZ" sz="1600" dirty="0" smtClean="0">
                <a:latin typeface="Calibri" panose="020F0502020204030204" pitchFamily="34" charset="0"/>
                <a:cs typeface="Calibri" panose="020F0502020204030204" pitchFamily="34" charset="0"/>
              </a:rPr>
              <a:t>ligaments</a:t>
            </a:r>
            <a:endParaRPr lang="en-US" sz="1600" dirty="0">
              <a:latin typeface="Calibri" panose="020F0502020204030204" pitchFamily="34" charset="0"/>
              <a:cs typeface="Calibri" panose="020F0502020204030204" pitchFamily="34" charset="0"/>
            </a:endParaRPr>
          </a:p>
        </p:txBody>
      </p:sp>
      <p:sp>
        <p:nvSpPr>
          <p:cNvPr id="99" name="AutoShape 46"/>
          <p:cNvSpPr>
            <a:spLocks noChangeArrowheads="1"/>
          </p:cNvSpPr>
          <p:nvPr/>
        </p:nvSpPr>
        <p:spPr bwMode="auto">
          <a:xfrm>
            <a:off x="3808878" y="4093593"/>
            <a:ext cx="1028700" cy="347213"/>
          </a:xfrm>
          <a:prstGeom prst="flowChartConnector">
            <a:avLst/>
          </a:prstGeom>
          <a:solidFill>
            <a:schemeClr val="accent6">
              <a:lumMod val="75000"/>
            </a:schemeClr>
          </a:solidFill>
          <a:ln w="9525">
            <a:solidFill>
              <a:schemeClr val="tx1"/>
            </a:solidFill>
            <a:round/>
            <a:headEnd/>
            <a:tailEnd/>
          </a:ln>
          <a:effec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NZ" dirty="0" smtClean="0">
                <a:latin typeface="Calibri" panose="020F0502020204030204" pitchFamily="34" charset="0"/>
                <a:cs typeface="Calibri" panose="020F0502020204030204" pitchFamily="34" charset="0"/>
              </a:rPr>
              <a:t>muscle</a:t>
            </a:r>
            <a:endParaRPr lang="en-US" dirty="0">
              <a:latin typeface="Calibri" panose="020F0502020204030204" pitchFamily="34" charset="0"/>
              <a:cs typeface="Calibri" panose="020F0502020204030204" pitchFamily="34" charset="0"/>
            </a:endParaRPr>
          </a:p>
        </p:txBody>
      </p:sp>
      <p:cxnSp>
        <p:nvCxnSpPr>
          <p:cNvPr id="100" name="Straight Arrow Connector 99"/>
          <p:cNvCxnSpPr>
            <a:stCxn id="70" idx="1"/>
            <a:endCxn id="86" idx="3"/>
          </p:cNvCxnSpPr>
          <p:nvPr/>
        </p:nvCxnSpPr>
        <p:spPr>
          <a:xfrm flipH="1">
            <a:off x="4733300" y="2429429"/>
            <a:ext cx="781248" cy="22839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a:stCxn id="70" idx="1"/>
            <a:endCxn id="98" idx="0"/>
          </p:cNvCxnSpPr>
          <p:nvPr/>
        </p:nvCxnSpPr>
        <p:spPr>
          <a:xfrm flipH="1">
            <a:off x="4842340" y="2429429"/>
            <a:ext cx="672208" cy="92754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6"/>
          <p:cNvCxnSpPr>
            <a:stCxn id="70" idx="2"/>
            <a:endCxn id="87" idx="0"/>
          </p:cNvCxnSpPr>
          <p:nvPr/>
        </p:nvCxnSpPr>
        <p:spPr>
          <a:xfrm flipH="1">
            <a:off x="5999656" y="2772329"/>
            <a:ext cx="205668" cy="15089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4" name="Straight Arrow Connector 113"/>
          <p:cNvCxnSpPr/>
          <p:nvPr/>
        </p:nvCxnSpPr>
        <p:spPr>
          <a:xfrm flipH="1">
            <a:off x="5433672" y="2490616"/>
            <a:ext cx="67356" cy="161219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6" name="AutoShape 50"/>
          <p:cNvCxnSpPr>
            <a:cxnSpLocks noChangeShapeType="1"/>
            <a:stCxn id="96" idx="1"/>
            <a:endCxn id="99" idx="6"/>
          </p:cNvCxnSpPr>
          <p:nvPr/>
        </p:nvCxnSpPr>
        <p:spPr bwMode="auto">
          <a:xfrm flipH="1" flipV="1">
            <a:off x="4837578" y="4267200"/>
            <a:ext cx="134472" cy="140409"/>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0" name="AutoShape 50"/>
          <p:cNvCxnSpPr>
            <a:cxnSpLocks noChangeShapeType="1"/>
            <a:endCxn id="86" idx="2"/>
          </p:cNvCxnSpPr>
          <p:nvPr/>
        </p:nvCxnSpPr>
        <p:spPr bwMode="auto">
          <a:xfrm flipV="1">
            <a:off x="3808878" y="3115021"/>
            <a:ext cx="505322" cy="111878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7218960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The body is made up of different organ systems</a:t>
            </a:r>
            <a:endParaRPr lang="en-NZ" sz="2000" b="1" dirty="0"/>
          </a:p>
        </p:txBody>
      </p:sp>
      <p:sp>
        <p:nvSpPr>
          <p:cNvPr id="5" name="Rectangle 4"/>
          <p:cNvSpPr/>
          <p:nvPr/>
        </p:nvSpPr>
        <p:spPr>
          <a:xfrm>
            <a:off x="467544" y="1772816"/>
            <a:ext cx="3088321" cy="3785652"/>
          </a:xfrm>
          <a:prstGeom prst="rect">
            <a:avLst/>
          </a:prstGeom>
        </p:spPr>
        <p:txBody>
          <a:bodyPr wrap="square">
            <a:spAutoFit/>
          </a:bodyPr>
          <a:lstStyle/>
          <a:p>
            <a:r>
              <a:rPr lang="en-NZ" sz="2000" dirty="0">
                <a:latin typeface="Calibri" panose="020F0502020204030204" pitchFamily="34" charset="0"/>
                <a:cs typeface="Calibri" panose="020F0502020204030204" pitchFamily="34" charset="0"/>
              </a:rPr>
              <a:t>Different tissues functioning together for a common purpose are called </a:t>
            </a:r>
            <a:r>
              <a:rPr lang="en-NZ" sz="2000" b="1" dirty="0">
                <a:latin typeface="Calibri" panose="020F0502020204030204" pitchFamily="34" charset="0"/>
                <a:cs typeface="Calibri" panose="020F0502020204030204" pitchFamily="34" charset="0"/>
              </a:rPr>
              <a:t>organs </a:t>
            </a:r>
            <a:r>
              <a:rPr lang="en-NZ" sz="2000" dirty="0">
                <a:latin typeface="Calibri" panose="020F0502020204030204" pitchFamily="34" charset="0"/>
                <a:cs typeface="Calibri" panose="020F0502020204030204" pitchFamily="34" charset="0"/>
              </a:rPr>
              <a:t>(</a:t>
            </a:r>
            <a:r>
              <a:rPr lang="en-NZ" sz="2000" dirty="0" err="1">
                <a:latin typeface="Calibri" panose="020F0502020204030204" pitchFamily="34" charset="0"/>
                <a:cs typeface="Calibri" panose="020F0502020204030204" pitchFamily="34" charset="0"/>
              </a:rPr>
              <a:t>eg</a:t>
            </a:r>
            <a:r>
              <a:rPr lang="en-NZ" sz="2000" dirty="0">
                <a:latin typeface="Calibri" panose="020F0502020204030204" pitchFamily="34" charset="0"/>
                <a:cs typeface="Calibri" panose="020F0502020204030204" pitchFamily="34" charset="0"/>
              </a:rPr>
              <a:t>, stomach, kidney, lung, heart). </a:t>
            </a:r>
          </a:p>
          <a:p>
            <a:r>
              <a:rPr lang="en-NZ" sz="2000" b="1" dirty="0">
                <a:latin typeface="Calibri" panose="020F0502020204030204" pitchFamily="34" charset="0"/>
                <a:cs typeface="Calibri" panose="020F0502020204030204" pitchFamily="34" charset="0"/>
              </a:rPr>
              <a:t>Organ systems </a:t>
            </a:r>
            <a:r>
              <a:rPr lang="en-NZ" sz="2000" dirty="0">
                <a:latin typeface="Calibri" panose="020F0502020204030204" pitchFamily="34" charset="0"/>
                <a:cs typeface="Calibri" panose="020F0502020204030204" pitchFamily="34" charset="0"/>
              </a:rPr>
              <a:t>are composed of individual organs working together to accomplish a coordinated activity. For example, the </a:t>
            </a:r>
            <a:r>
              <a:rPr lang="en-NZ" sz="2000" dirty="0" smtClean="0">
                <a:latin typeface="Calibri" panose="020F0502020204030204" pitchFamily="34" charset="0"/>
                <a:cs typeface="Calibri" panose="020F0502020204030204" pitchFamily="34" charset="0"/>
              </a:rPr>
              <a:t>heart, veins and arteries all </a:t>
            </a:r>
            <a:r>
              <a:rPr lang="en-NZ" sz="2000" dirty="0">
                <a:latin typeface="Calibri" panose="020F0502020204030204" pitchFamily="34" charset="0"/>
                <a:cs typeface="Calibri" panose="020F0502020204030204" pitchFamily="34" charset="0"/>
              </a:rPr>
              <a:t>play a role in </a:t>
            </a:r>
            <a:r>
              <a:rPr lang="en-NZ" sz="2000" dirty="0" smtClean="0">
                <a:latin typeface="Calibri" panose="020F0502020204030204" pitchFamily="34" charset="0"/>
                <a:cs typeface="Calibri" panose="020F0502020204030204" pitchFamily="34" charset="0"/>
              </a:rPr>
              <a:t>circulatio</a:t>
            </a:r>
            <a:r>
              <a:rPr lang="en-NZ" sz="2000" dirty="0">
                <a:latin typeface="Calibri" panose="020F0502020204030204" pitchFamily="34" charset="0"/>
                <a:cs typeface="Calibri" panose="020F0502020204030204" pitchFamily="34" charset="0"/>
              </a:rPr>
              <a:t>n</a:t>
            </a:r>
            <a:r>
              <a:rPr lang="en-NZ" dirty="0" smtClean="0"/>
              <a:t>. </a:t>
            </a:r>
            <a:endParaRPr lang="en-NZ" dirty="0"/>
          </a:p>
        </p:txBody>
      </p:sp>
      <p:pic>
        <p:nvPicPr>
          <p:cNvPr id="3074"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07904" y="1772816"/>
            <a:ext cx="5085184" cy="5085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Footer Placeholder 5"/>
          <p:cNvSpPr>
            <a:spLocks noGrp="1"/>
          </p:cNvSpPr>
          <p:nvPr>
            <p:ph type="ftr" sz="quarter" idx="11"/>
          </p:nvPr>
        </p:nvSpPr>
        <p:spPr/>
        <p:txBody>
          <a:bodyPr/>
          <a:lstStyle/>
          <a:p>
            <a:r>
              <a:rPr lang="en-NZ" smtClean="0"/>
              <a:t>GZ Science Resources 2014</a:t>
            </a:r>
            <a:endParaRPr lang="en-NZ"/>
          </a:p>
        </p:txBody>
      </p:sp>
      <p:sp>
        <p:nvSpPr>
          <p:cNvPr id="8" name="TextBox 7"/>
          <p:cNvSpPr txBox="1"/>
          <p:nvPr/>
        </p:nvSpPr>
        <p:spPr>
          <a:xfrm>
            <a:off x="217741" y="384750"/>
            <a:ext cx="696659"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6b</a:t>
            </a:r>
          </a:p>
        </p:txBody>
      </p:sp>
    </p:spTree>
    <p:extLst>
      <p:ext uri="{BB962C8B-B14F-4D97-AF65-F5344CB8AC3E}">
        <p14:creationId xmlns:p14="http://schemas.microsoft.com/office/powerpoint/2010/main" val="21745562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67544" y="1412776"/>
            <a:ext cx="8208912" cy="1015663"/>
          </a:xfrm>
          <a:prstGeom prst="rect">
            <a:avLst/>
          </a:prstGeom>
          <a:solidFill>
            <a:schemeClr val="bg2">
              <a:lumMod val="20000"/>
              <a:lumOff val="80000"/>
            </a:schemeClr>
          </a:solidFill>
          <a:ln>
            <a:solidFill>
              <a:schemeClr val="tx1"/>
            </a:solidFill>
          </a:ln>
        </p:spPr>
        <p:txBody>
          <a:bodyPr wrap="square">
            <a:spAutoFit/>
          </a:bodyPr>
          <a:lstStyle/>
          <a:p>
            <a:r>
              <a:rPr lang="en-NZ" sz="2000" dirty="0">
                <a:latin typeface="Calibri" panose="020F0502020204030204" pitchFamily="34" charset="0"/>
                <a:cs typeface="Calibri" panose="020F0502020204030204" pitchFamily="34" charset="0"/>
              </a:rPr>
              <a:t>Animals are made of complex </a:t>
            </a:r>
            <a:r>
              <a:rPr lang="en-NZ" sz="2000" b="1" dirty="0">
                <a:latin typeface="Calibri" panose="020F0502020204030204" pitchFamily="34" charset="0"/>
                <a:cs typeface="Calibri" panose="020F0502020204030204" pitchFamily="34" charset="0"/>
              </a:rPr>
              <a:t>systems of cells</a:t>
            </a:r>
            <a:r>
              <a:rPr lang="en-NZ" sz="2000" dirty="0">
                <a:latin typeface="Calibri" panose="020F0502020204030204" pitchFamily="34" charset="0"/>
                <a:cs typeface="Calibri" panose="020F0502020204030204" pitchFamily="34" charset="0"/>
              </a:rPr>
              <a:t>, which must be able to perform all of life’s processes and work in a coordinated fashion to maintain </a:t>
            </a:r>
            <a:r>
              <a:rPr lang="en-NZ" sz="2000" b="1" dirty="0" smtClean="0">
                <a:latin typeface="Calibri" panose="020F0502020204030204" pitchFamily="34" charset="0"/>
                <a:cs typeface="Calibri" panose="020F0502020204030204" pitchFamily="34" charset="0"/>
              </a:rPr>
              <a:t>homeostasis </a:t>
            </a:r>
            <a:r>
              <a:rPr lang="en-NZ" sz="2000" dirty="0" smtClean="0">
                <a:latin typeface="Calibri" panose="020F0502020204030204" pitchFamily="34" charset="0"/>
                <a:cs typeface="Calibri" panose="020F0502020204030204" pitchFamily="34" charset="0"/>
              </a:rPr>
              <a:t>(a </a:t>
            </a:r>
            <a:r>
              <a:rPr lang="en-NZ" sz="2000" dirty="0">
                <a:latin typeface="Calibri" panose="020F0502020204030204" pitchFamily="34" charset="0"/>
                <a:cs typeface="Calibri" panose="020F0502020204030204" pitchFamily="34" charset="0"/>
              </a:rPr>
              <a:t>stable internal </a:t>
            </a:r>
            <a:r>
              <a:rPr lang="en-NZ" sz="2000" dirty="0" smtClean="0">
                <a:latin typeface="Calibri" panose="020F0502020204030204" pitchFamily="34" charset="0"/>
                <a:cs typeface="Calibri" panose="020F0502020204030204" pitchFamily="34" charset="0"/>
              </a:rPr>
              <a:t>environment). </a:t>
            </a:r>
          </a:p>
        </p:txBody>
      </p:sp>
      <p:pic>
        <p:nvPicPr>
          <p:cNvPr id="2050" name="Picture 2"/>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8527" t="15061" r="7259"/>
          <a:stretch/>
        </p:blipFill>
        <p:spPr bwMode="auto">
          <a:xfrm>
            <a:off x="3635896" y="2428439"/>
            <a:ext cx="5316038" cy="447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436397" y="2942402"/>
            <a:ext cx="3168352" cy="3447098"/>
          </a:xfrm>
          <a:prstGeom prst="rect">
            <a:avLst/>
          </a:prstGeom>
          <a:noFill/>
        </p:spPr>
        <p:txBody>
          <a:bodyPr wrap="square" rtlCol="0">
            <a:spAutoFit/>
          </a:bodyPr>
          <a:lstStyle/>
          <a:p>
            <a:r>
              <a:rPr lang="en-NZ" sz="2000" dirty="0" smtClean="0">
                <a:latin typeface="Calibri" panose="020F0502020204030204" pitchFamily="34" charset="0"/>
                <a:cs typeface="Calibri" panose="020F0502020204030204" pitchFamily="34" charset="0"/>
              </a:rPr>
              <a:t>During a </a:t>
            </a:r>
            <a:r>
              <a:rPr lang="en-NZ" sz="2000" dirty="0">
                <a:latin typeface="Calibri" panose="020F0502020204030204" pitchFamily="34" charset="0"/>
                <a:cs typeface="Calibri" panose="020F0502020204030204" pitchFamily="34" charset="0"/>
              </a:rPr>
              <a:t>human’s </a:t>
            </a:r>
            <a:r>
              <a:rPr lang="en-NZ" sz="2000" dirty="0" smtClean="0">
                <a:latin typeface="Calibri" panose="020F0502020204030204" pitchFamily="34" charset="0"/>
                <a:cs typeface="Calibri" panose="020F0502020204030204" pitchFamily="34" charset="0"/>
              </a:rPr>
              <a:t>early development</a:t>
            </a:r>
            <a:r>
              <a:rPr lang="en-NZ" sz="2000" dirty="0">
                <a:latin typeface="Calibri" panose="020F0502020204030204" pitchFamily="34" charset="0"/>
                <a:cs typeface="Calibri" panose="020F0502020204030204" pitchFamily="34" charset="0"/>
              </a:rPr>
              <a:t>, groups of cells specialize into three fundamental embryonic layers. These embryonic layers </a:t>
            </a:r>
            <a:r>
              <a:rPr lang="en-NZ" sz="2000" b="1" dirty="0">
                <a:latin typeface="Calibri" panose="020F0502020204030204" pitchFamily="34" charset="0"/>
                <a:cs typeface="Calibri" panose="020F0502020204030204" pitchFamily="34" charset="0"/>
              </a:rPr>
              <a:t>differentiate</a:t>
            </a:r>
            <a:r>
              <a:rPr lang="en-NZ" sz="2000" dirty="0">
                <a:latin typeface="Calibri" panose="020F0502020204030204" pitchFamily="34" charset="0"/>
                <a:cs typeface="Calibri" panose="020F0502020204030204" pitchFamily="34" charset="0"/>
              </a:rPr>
              <a:t> into a number of specialized cells and tissues. Tissues are groups of cells similar in structure and function .</a:t>
            </a:r>
          </a:p>
          <a:p>
            <a:endParaRPr lang="en-NZ" dirty="0"/>
          </a:p>
        </p:txBody>
      </p:sp>
      <p:sp>
        <p:nvSpPr>
          <p:cNvPr id="7" name="Footer Placeholder 6"/>
          <p:cNvSpPr>
            <a:spLocks noGrp="1"/>
          </p:cNvSpPr>
          <p:nvPr>
            <p:ph type="ftr" sz="quarter" idx="11"/>
          </p:nvPr>
        </p:nvSpPr>
        <p:spPr/>
        <p:txBody>
          <a:bodyPr/>
          <a:lstStyle/>
          <a:p>
            <a:r>
              <a:rPr lang="en-NZ" smtClean="0"/>
              <a:t>GZ Science Resources 2014</a:t>
            </a:r>
            <a:endParaRPr lang="en-NZ"/>
          </a:p>
        </p:txBody>
      </p:sp>
      <p:sp>
        <p:nvSpPr>
          <p:cNvPr id="9" name="TextBox 8"/>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The body is made up of different organ systems</a:t>
            </a:r>
            <a:endParaRPr lang="en-NZ" sz="2000" b="1" dirty="0"/>
          </a:p>
        </p:txBody>
      </p:sp>
      <p:sp>
        <p:nvSpPr>
          <p:cNvPr id="10" name="TextBox 9"/>
          <p:cNvSpPr txBox="1"/>
          <p:nvPr/>
        </p:nvSpPr>
        <p:spPr>
          <a:xfrm>
            <a:off x="217741" y="384750"/>
            <a:ext cx="696659"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6b</a:t>
            </a:r>
          </a:p>
        </p:txBody>
      </p:sp>
    </p:spTree>
    <p:extLst>
      <p:ext uri="{BB962C8B-B14F-4D97-AF65-F5344CB8AC3E}">
        <p14:creationId xmlns:p14="http://schemas.microsoft.com/office/powerpoint/2010/main" val="263707301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The body is made up of different organ systems</a:t>
            </a:r>
            <a:endParaRPr lang="en-NZ" sz="2000" b="1" dirty="0"/>
          </a:p>
        </p:txBody>
      </p:sp>
      <p:sp>
        <p:nvSpPr>
          <p:cNvPr id="5" name="TextBox 4"/>
          <p:cNvSpPr txBox="1"/>
          <p:nvPr/>
        </p:nvSpPr>
        <p:spPr>
          <a:xfrm>
            <a:off x="217741" y="384750"/>
            <a:ext cx="696659"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6b</a:t>
            </a:r>
          </a:p>
        </p:txBody>
      </p:sp>
      <p:sp>
        <p:nvSpPr>
          <p:cNvPr id="3" name="Rectangle 2"/>
          <p:cNvSpPr/>
          <p:nvPr/>
        </p:nvSpPr>
        <p:spPr>
          <a:xfrm>
            <a:off x="1049930" y="1233499"/>
            <a:ext cx="2074106" cy="1440160"/>
          </a:xfrm>
          <a:prstGeom prst="rect">
            <a:avLst/>
          </a:prstGeom>
          <a:solidFill>
            <a:srgbClr val="C00000"/>
          </a:solidFill>
          <a:ln>
            <a:noFill/>
          </a:ln>
          <a:effectLst>
            <a:outerShdw blurRad="127000" dist="38100" dir="2700000" algn="ctr">
              <a:srgbClr val="000000">
                <a:alpha val="45000"/>
              </a:srgbClr>
            </a:outerShdw>
          </a:effectLst>
          <a:scene3d>
            <a:camera prst="orthographicFront"/>
            <a:lightRig rig="soft" dir="t">
              <a:rot lat="0" lon="0" rev="0"/>
            </a:lightRig>
          </a:scene3d>
          <a:sp3d prstMaterial="translucentPowder">
            <a:bevelT w="2032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7" name="Rectangle 6"/>
          <p:cNvSpPr/>
          <p:nvPr/>
        </p:nvSpPr>
        <p:spPr>
          <a:xfrm>
            <a:off x="3674485" y="1233499"/>
            <a:ext cx="1961912" cy="1440160"/>
          </a:xfrm>
          <a:prstGeom prst="rect">
            <a:avLst/>
          </a:prstGeom>
          <a:solidFill>
            <a:srgbClr val="FF0000"/>
          </a:solidFill>
          <a:ln>
            <a:noFill/>
          </a:ln>
          <a:effectLst>
            <a:outerShdw blurRad="127000" dist="38100" dir="2700000" algn="ctr">
              <a:srgbClr val="000000">
                <a:alpha val="45000"/>
              </a:srgbClr>
            </a:outerShdw>
          </a:effectLst>
          <a:scene3d>
            <a:camera prst="orthographicFront"/>
            <a:lightRig rig="soft" dir="t">
              <a:rot lat="0" lon="0" rev="0"/>
            </a:lightRig>
          </a:scene3d>
          <a:sp3d prstMaterial="translucentPowder">
            <a:bevelT w="2032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8" name="Rectangle 7"/>
          <p:cNvSpPr/>
          <p:nvPr/>
        </p:nvSpPr>
        <p:spPr>
          <a:xfrm>
            <a:off x="6186846" y="1208299"/>
            <a:ext cx="1921726" cy="1440160"/>
          </a:xfrm>
          <a:prstGeom prst="rect">
            <a:avLst/>
          </a:prstGeom>
          <a:solidFill>
            <a:srgbClr val="FFC000"/>
          </a:solidFill>
          <a:ln>
            <a:noFill/>
          </a:ln>
          <a:effectLst>
            <a:outerShdw blurRad="127000" dist="38100" dir="2700000" algn="ctr">
              <a:srgbClr val="000000">
                <a:alpha val="45000"/>
              </a:srgbClr>
            </a:outerShdw>
          </a:effectLst>
          <a:scene3d>
            <a:camera prst="orthographicFront"/>
            <a:lightRig rig="soft" dir="t">
              <a:rot lat="0" lon="0" rev="0"/>
            </a:lightRig>
          </a:scene3d>
          <a:sp3d prstMaterial="translucentPowder">
            <a:bevelT w="2032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9" name="Rectangle 8"/>
          <p:cNvSpPr/>
          <p:nvPr/>
        </p:nvSpPr>
        <p:spPr>
          <a:xfrm>
            <a:off x="6178666" y="3212976"/>
            <a:ext cx="1929907" cy="1440160"/>
          </a:xfrm>
          <a:prstGeom prst="rect">
            <a:avLst/>
          </a:prstGeom>
          <a:solidFill>
            <a:srgbClr val="FFFF00"/>
          </a:solidFill>
          <a:ln>
            <a:noFill/>
          </a:ln>
          <a:effectLst>
            <a:outerShdw blurRad="127000" dist="38100" dir="2700000" algn="ctr">
              <a:srgbClr val="000000">
                <a:alpha val="45000"/>
              </a:srgbClr>
            </a:outerShdw>
          </a:effectLst>
          <a:scene3d>
            <a:camera prst="orthographicFront"/>
            <a:lightRig rig="soft" dir="t">
              <a:rot lat="0" lon="0" rev="0"/>
            </a:lightRig>
          </a:scene3d>
          <a:sp3d prstMaterial="translucentPowder">
            <a:bevelT w="2032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0" name="Rectangle 9"/>
          <p:cNvSpPr/>
          <p:nvPr/>
        </p:nvSpPr>
        <p:spPr>
          <a:xfrm>
            <a:off x="6178665" y="5175129"/>
            <a:ext cx="1929907" cy="1440160"/>
          </a:xfrm>
          <a:prstGeom prst="rect">
            <a:avLst/>
          </a:prstGeom>
          <a:solidFill>
            <a:srgbClr val="92D050"/>
          </a:solidFill>
          <a:ln>
            <a:noFill/>
          </a:ln>
          <a:effectLst>
            <a:outerShdw blurRad="127000" dist="38100" dir="2700000" algn="ctr">
              <a:srgbClr val="000000">
                <a:alpha val="45000"/>
              </a:srgbClr>
            </a:outerShdw>
          </a:effectLst>
          <a:scene3d>
            <a:camera prst="orthographicFront"/>
            <a:lightRig rig="soft" dir="t">
              <a:rot lat="0" lon="0" rev="0"/>
            </a:lightRig>
          </a:scene3d>
          <a:sp3d prstMaterial="translucentPowder">
            <a:bevelT w="2032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1" name="Rectangle 10"/>
          <p:cNvSpPr/>
          <p:nvPr/>
        </p:nvSpPr>
        <p:spPr>
          <a:xfrm>
            <a:off x="3635896" y="5175165"/>
            <a:ext cx="2016224" cy="1440160"/>
          </a:xfrm>
          <a:prstGeom prst="rect">
            <a:avLst/>
          </a:prstGeom>
          <a:solidFill>
            <a:srgbClr val="00B050"/>
          </a:solidFill>
          <a:ln>
            <a:noFill/>
          </a:ln>
          <a:effectLst>
            <a:outerShdw blurRad="127000" dist="38100" dir="2700000" algn="ctr">
              <a:srgbClr val="000000">
                <a:alpha val="45000"/>
              </a:srgbClr>
            </a:outerShdw>
          </a:effectLst>
          <a:scene3d>
            <a:camera prst="orthographicFront"/>
            <a:lightRig rig="soft" dir="t">
              <a:rot lat="0" lon="0" rev="0"/>
            </a:lightRig>
          </a:scene3d>
          <a:sp3d prstMaterial="translucentPowder">
            <a:bevelT w="2032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4" name="TextBox 13"/>
          <p:cNvSpPr txBox="1"/>
          <p:nvPr/>
        </p:nvSpPr>
        <p:spPr>
          <a:xfrm>
            <a:off x="1403648" y="1484784"/>
            <a:ext cx="1440160" cy="707886"/>
          </a:xfrm>
          <a:prstGeom prst="rect">
            <a:avLst/>
          </a:prstGeom>
          <a:noFill/>
        </p:spPr>
        <p:txBody>
          <a:bodyPr wrap="square" rtlCol="0">
            <a:spAutoFit/>
          </a:bodyPr>
          <a:lstStyle/>
          <a:p>
            <a:r>
              <a:rPr lang="en-NZ" sz="4000" dirty="0" smtClean="0">
                <a:solidFill>
                  <a:schemeClr val="bg1"/>
                </a:solidFill>
              </a:rPr>
              <a:t>Body</a:t>
            </a:r>
            <a:endParaRPr lang="en-NZ" sz="4000" dirty="0">
              <a:solidFill>
                <a:schemeClr val="bg1"/>
              </a:solidFill>
            </a:endParaRPr>
          </a:p>
        </p:txBody>
      </p:sp>
      <p:sp>
        <p:nvSpPr>
          <p:cNvPr id="15" name="TextBox 14"/>
          <p:cNvSpPr txBox="1"/>
          <p:nvPr/>
        </p:nvSpPr>
        <p:spPr>
          <a:xfrm>
            <a:off x="3935361" y="1428660"/>
            <a:ext cx="1440160" cy="954107"/>
          </a:xfrm>
          <a:prstGeom prst="rect">
            <a:avLst/>
          </a:prstGeom>
          <a:noFill/>
        </p:spPr>
        <p:txBody>
          <a:bodyPr wrap="square" rtlCol="0">
            <a:spAutoFit/>
          </a:bodyPr>
          <a:lstStyle/>
          <a:p>
            <a:pPr algn="ctr"/>
            <a:r>
              <a:rPr lang="en-NZ" sz="2800" dirty="0" smtClean="0"/>
              <a:t>Organ</a:t>
            </a:r>
          </a:p>
          <a:p>
            <a:pPr algn="ctr"/>
            <a:r>
              <a:rPr lang="en-NZ" sz="2800" dirty="0" smtClean="0"/>
              <a:t>Systems</a:t>
            </a:r>
            <a:endParaRPr lang="en-NZ" sz="2800" dirty="0"/>
          </a:p>
        </p:txBody>
      </p:sp>
      <p:sp>
        <p:nvSpPr>
          <p:cNvPr id="16" name="TextBox 15"/>
          <p:cNvSpPr txBox="1"/>
          <p:nvPr/>
        </p:nvSpPr>
        <p:spPr>
          <a:xfrm>
            <a:off x="6423538" y="1644104"/>
            <a:ext cx="1440160" cy="523220"/>
          </a:xfrm>
          <a:prstGeom prst="rect">
            <a:avLst/>
          </a:prstGeom>
          <a:noFill/>
        </p:spPr>
        <p:txBody>
          <a:bodyPr wrap="square" rtlCol="0">
            <a:spAutoFit/>
          </a:bodyPr>
          <a:lstStyle/>
          <a:p>
            <a:pPr algn="ctr"/>
            <a:r>
              <a:rPr lang="en-NZ" sz="2800" dirty="0" smtClean="0"/>
              <a:t>Organs</a:t>
            </a:r>
            <a:endParaRPr lang="en-NZ" sz="2800" dirty="0"/>
          </a:p>
        </p:txBody>
      </p:sp>
      <p:sp>
        <p:nvSpPr>
          <p:cNvPr id="17" name="TextBox 16"/>
          <p:cNvSpPr txBox="1"/>
          <p:nvPr/>
        </p:nvSpPr>
        <p:spPr>
          <a:xfrm>
            <a:off x="6423538" y="3671446"/>
            <a:ext cx="1440160" cy="523220"/>
          </a:xfrm>
          <a:prstGeom prst="rect">
            <a:avLst/>
          </a:prstGeom>
          <a:noFill/>
        </p:spPr>
        <p:txBody>
          <a:bodyPr wrap="square" rtlCol="0">
            <a:spAutoFit/>
          </a:bodyPr>
          <a:lstStyle/>
          <a:p>
            <a:pPr algn="ctr"/>
            <a:r>
              <a:rPr lang="en-NZ" sz="2800" dirty="0" smtClean="0"/>
              <a:t>Tissues</a:t>
            </a:r>
            <a:endParaRPr lang="en-NZ" sz="2800" dirty="0"/>
          </a:p>
        </p:txBody>
      </p:sp>
      <p:sp>
        <p:nvSpPr>
          <p:cNvPr id="18" name="TextBox 17"/>
          <p:cNvSpPr txBox="1"/>
          <p:nvPr/>
        </p:nvSpPr>
        <p:spPr>
          <a:xfrm>
            <a:off x="6423538" y="5633599"/>
            <a:ext cx="1440160" cy="523220"/>
          </a:xfrm>
          <a:prstGeom prst="rect">
            <a:avLst/>
          </a:prstGeom>
          <a:noFill/>
        </p:spPr>
        <p:txBody>
          <a:bodyPr wrap="square" rtlCol="0">
            <a:spAutoFit/>
          </a:bodyPr>
          <a:lstStyle/>
          <a:p>
            <a:pPr algn="ctr"/>
            <a:r>
              <a:rPr lang="en-NZ" sz="2800" dirty="0" smtClean="0"/>
              <a:t>Cells</a:t>
            </a:r>
            <a:endParaRPr lang="en-NZ" sz="2800" dirty="0"/>
          </a:p>
        </p:txBody>
      </p:sp>
      <p:sp>
        <p:nvSpPr>
          <p:cNvPr id="19" name="TextBox 18"/>
          <p:cNvSpPr txBox="1"/>
          <p:nvPr/>
        </p:nvSpPr>
        <p:spPr>
          <a:xfrm>
            <a:off x="3811589" y="5718236"/>
            <a:ext cx="1440160" cy="400110"/>
          </a:xfrm>
          <a:prstGeom prst="rect">
            <a:avLst/>
          </a:prstGeom>
          <a:noFill/>
        </p:spPr>
        <p:txBody>
          <a:bodyPr wrap="square" rtlCol="0">
            <a:spAutoFit/>
          </a:bodyPr>
          <a:lstStyle/>
          <a:p>
            <a:pPr algn="ctr"/>
            <a:r>
              <a:rPr lang="en-NZ" sz="2000" dirty="0" smtClean="0"/>
              <a:t>organelles</a:t>
            </a:r>
            <a:endParaRPr lang="en-NZ" sz="2000" dirty="0"/>
          </a:p>
        </p:txBody>
      </p:sp>
      <p:sp>
        <p:nvSpPr>
          <p:cNvPr id="20" name="Right Arrow 19"/>
          <p:cNvSpPr/>
          <p:nvPr/>
        </p:nvSpPr>
        <p:spPr>
          <a:xfrm>
            <a:off x="3107962" y="1728742"/>
            <a:ext cx="887973" cy="353944"/>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1" name="Right Arrow 20"/>
          <p:cNvSpPr/>
          <p:nvPr/>
        </p:nvSpPr>
        <p:spPr>
          <a:xfrm>
            <a:off x="5628355" y="1691140"/>
            <a:ext cx="887973" cy="353944"/>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2" name="Right Arrow 21"/>
          <p:cNvSpPr/>
          <p:nvPr/>
        </p:nvSpPr>
        <p:spPr>
          <a:xfrm rot="5400000">
            <a:off x="6699631" y="2889216"/>
            <a:ext cx="887973" cy="353944"/>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3" name="Right Arrow 22"/>
          <p:cNvSpPr/>
          <p:nvPr/>
        </p:nvSpPr>
        <p:spPr>
          <a:xfrm rot="5400000">
            <a:off x="6715350" y="4903249"/>
            <a:ext cx="887973" cy="353944"/>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4" name="Right Arrow 23"/>
          <p:cNvSpPr/>
          <p:nvPr/>
        </p:nvSpPr>
        <p:spPr>
          <a:xfrm rot="10800000">
            <a:off x="5303242" y="5718236"/>
            <a:ext cx="887973" cy="353944"/>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25" name="TextBox 24"/>
          <p:cNvSpPr txBox="1"/>
          <p:nvPr/>
        </p:nvSpPr>
        <p:spPr>
          <a:xfrm>
            <a:off x="277924" y="2973741"/>
            <a:ext cx="3168352" cy="3754874"/>
          </a:xfrm>
          <a:prstGeom prst="rect">
            <a:avLst/>
          </a:prstGeom>
          <a:noFill/>
        </p:spPr>
        <p:txBody>
          <a:bodyPr wrap="square" rtlCol="0">
            <a:spAutoFit/>
          </a:bodyPr>
          <a:lstStyle/>
          <a:p>
            <a:r>
              <a:rPr lang="en-NZ" sz="2000" dirty="0" smtClean="0">
                <a:latin typeface="Calibri" panose="020F0502020204030204" pitchFamily="34" charset="0"/>
                <a:cs typeface="Calibri" panose="020F0502020204030204" pitchFamily="34" charset="0"/>
              </a:rPr>
              <a:t>The order of organisation in a body starts with organ systems (</a:t>
            </a:r>
            <a:r>
              <a:rPr lang="en-NZ" sz="2000" dirty="0" err="1" smtClean="0">
                <a:latin typeface="Calibri" panose="020F0502020204030204" pitchFamily="34" charset="0"/>
                <a:cs typeface="Calibri" panose="020F0502020204030204" pitchFamily="34" charset="0"/>
              </a:rPr>
              <a:t>e.g</a:t>
            </a:r>
            <a:r>
              <a:rPr lang="en-NZ" sz="2000" dirty="0" smtClean="0">
                <a:latin typeface="Calibri" panose="020F0502020204030204" pitchFamily="34" charset="0"/>
                <a:cs typeface="Calibri" panose="020F0502020204030204" pitchFamily="34" charset="0"/>
              </a:rPr>
              <a:t> digestive)that are made up of organs (e.g. stomach, liver) . Each organ is made up of one or more type of tissue (e.g. muscle) which in turn is made up of specialist cells. Each cell is comprised of smaller parts called organelles.</a:t>
            </a:r>
            <a:endParaRPr lang="en-NZ" sz="2000" dirty="0">
              <a:latin typeface="Calibri" panose="020F0502020204030204" pitchFamily="34" charset="0"/>
              <a:cs typeface="Calibri" panose="020F0502020204030204" pitchFamily="34" charset="0"/>
            </a:endParaRPr>
          </a:p>
          <a:p>
            <a:endParaRPr lang="en-NZ" dirty="0"/>
          </a:p>
        </p:txBody>
      </p:sp>
    </p:spTree>
    <p:extLst>
      <p:ext uri="{BB962C8B-B14F-4D97-AF65-F5344CB8AC3E}">
        <p14:creationId xmlns:p14="http://schemas.microsoft.com/office/powerpoint/2010/main" val="74039409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The digestive system</a:t>
            </a:r>
            <a:endParaRPr lang="en-NZ" sz="2000" b="1" dirty="0"/>
          </a:p>
        </p:txBody>
      </p:sp>
      <p:sp>
        <p:nvSpPr>
          <p:cNvPr id="5" name="TextBox 4"/>
          <p:cNvSpPr txBox="1"/>
          <p:nvPr/>
        </p:nvSpPr>
        <p:spPr>
          <a:xfrm>
            <a:off x="323528" y="935310"/>
            <a:ext cx="2376264" cy="5293757"/>
          </a:xfrm>
          <a:prstGeom prst="rect">
            <a:avLst/>
          </a:prstGeom>
          <a:noFill/>
        </p:spPr>
        <p:txBody>
          <a:bodyPr wrap="square" rtlCol="0">
            <a:spAutoFit/>
          </a:bodyPr>
          <a:lstStyle/>
          <a:p>
            <a:r>
              <a:rPr lang="en-US" sz="2000" dirty="0">
                <a:latin typeface="Calibri" panose="020F0502020204030204" pitchFamily="34" charset="0"/>
                <a:cs typeface="Calibri" panose="020F0502020204030204" pitchFamily="34" charset="0"/>
              </a:rPr>
              <a:t>The </a:t>
            </a:r>
            <a:r>
              <a:rPr lang="en-US" sz="2000" b="1" dirty="0">
                <a:latin typeface="Calibri" panose="020F0502020204030204" pitchFamily="34" charset="0"/>
                <a:cs typeface="Calibri" panose="020F0502020204030204" pitchFamily="34" charset="0"/>
              </a:rPr>
              <a:t>digestive system</a:t>
            </a:r>
            <a:r>
              <a:rPr lang="en-US" sz="2000" dirty="0">
                <a:latin typeface="Calibri" panose="020F0502020204030204" pitchFamily="34" charset="0"/>
                <a:cs typeface="Calibri" panose="020F0502020204030204" pitchFamily="34" charset="0"/>
              </a:rPr>
              <a:t> converts foods to simple substances that can be absorbed and used by the cells of the body. It is composed of the mouth, pharynx, </a:t>
            </a:r>
            <a:r>
              <a:rPr lang="en-US" sz="2000" dirty="0" err="1" smtClean="0">
                <a:latin typeface="Calibri" panose="020F0502020204030204" pitchFamily="34" charset="0"/>
                <a:cs typeface="Calibri" panose="020F0502020204030204" pitchFamily="34" charset="0"/>
              </a:rPr>
              <a:t>oesophagus</a:t>
            </a:r>
            <a:r>
              <a:rPr lang="en-US" sz="2000" dirty="0">
                <a:latin typeface="Calibri" panose="020F0502020204030204" pitchFamily="34" charset="0"/>
                <a:cs typeface="Calibri" panose="020F0502020204030204" pitchFamily="34" charset="0"/>
              </a:rPr>
              <a:t>, stomach, small intestine and large intestine and is aided by several accessory organs (liver, gall bladder, and pancreas).</a:t>
            </a:r>
          </a:p>
          <a:p>
            <a:endParaRPr lang="en-NZ" dirty="0"/>
          </a:p>
        </p:txBody>
      </p:sp>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3780"/>
          <a:stretch/>
        </p:blipFill>
        <p:spPr bwMode="auto">
          <a:xfrm>
            <a:off x="2699792" y="1772816"/>
            <a:ext cx="6204942" cy="4191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1"/>
          </p:nvPr>
        </p:nvSpPr>
        <p:spPr/>
        <p:txBody>
          <a:bodyPr/>
          <a:lstStyle/>
          <a:p>
            <a:r>
              <a:rPr lang="en-NZ" smtClean="0"/>
              <a:t>GZ Science Resources 2014</a:t>
            </a:r>
            <a:endParaRPr lang="en-NZ"/>
          </a:p>
        </p:txBody>
      </p:sp>
      <p:sp>
        <p:nvSpPr>
          <p:cNvPr id="7" name="TextBox 6"/>
          <p:cNvSpPr txBox="1"/>
          <p:nvPr/>
        </p:nvSpPr>
        <p:spPr>
          <a:xfrm>
            <a:off x="223554" y="313079"/>
            <a:ext cx="696659"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7a</a:t>
            </a:r>
          </a:p>
        </p:txBody>
      </p:sp>
    </p:spTree>
    <p:extLst>
      <p:ext uri="{BB962C8B-B14F-4D97-AF65-F5344CB8AC3E}">
        <p14:creationId xmlns:p14="http://schemas.microsoft.com/office/powerpoint/2010/main" val="111353017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67544" y="477083"/>
            <a:ext cx="8208912" cy="707886"/>
          </a:xfrm>
          <a:prstGeom prst="rect">
            <a:avLst/>
          </a:prstGeom>
          <a:solidFill>
            <a:schemeClr val="bg2"/>
          </a:solidFill>
          <a:ln>
            <a:solidFill>
              <a:schemeClr val="tx1"/>
            </a:solidFill>
          </a:ln>
        </p:spPr>
        <p:txBody>
          <a:bodyPr wrap="square" rtlCol="0">
            <a:spAutoFit/>
          </a:bodyPr>
          <a:lstStyle/>
          <a:p>
            <a:pPr algn="ctr"/>
            <a:r>
              <a:rPr lang="en-NZ" sz="2000" b="1" dirty="0" smtClean="0"/>
              <a:t>Digestion breaks large </a:t>
            </a:r>
            <a:r>
              <a:rPr lang="en-NZ" sz="2000" b="1" dirty="0"/>
              <a:t>molecules of food into </a:t>
            </a:r>
            <a:r>
              <a:rPr lang="en-NZ" sz="2000" b="1" dirty="0" smtClean="0"/>
              <a:t>small ones</a:t>
            </a:r>
            <a:r>
              <a:rPr lang="en-NZ" sz="2000" b="1" dirty="0"/>
              <a:t>, which can then pass </a:t>
            </a:r>
            <a:r>
              <a:rPr lang="en-NZ" sz="2000" b="1" dirty="0" smtClean="0"/>
              <a:t>through the </a:t>
            </a:r>
            <a:r>
              <a:rPr lang="en-NZ" sz="2000" b="1" dirty="0"/>
              <a:t>wall of the gut into the </a:t>
            </a:r>
            <a:r>
              <a:rPr lang="en-NZ" sz="2000" b="1" dirty="0" smtClean="0"/>
              <a:t>blood.</a:t>
            </a:r>
            <a:endParaRPr lang="en-NZ" sz="2000" b="1" dirty="0"/>
          </a:p>
        </p:txBody>
      </p:sp>
      <p:sp>
        <p:nvSpPr>
          <p:cNvPr id="4" name="Text Box 4"/>
          <p:cNvSpPr txBox="1">
            <a:spLocks noChangeArrowheads="1"/>
          </p:cNvSpPr>
          <p:nvPr/>
        </p:nvSpPr>
        <p:spPr bwMode="auto">
          <a:xfrm>
            <a:off x="589731" y="1696616"/>
            <a:ext cx="4038600" cy="784830"/>
          </a:xfrm>
          <a:prstGeom prst="rect">
            <a:avLst/>
          </a:prstGeom>
          <a:solidFill>
            <a:srgbClr val="CDFCA2"/>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b="1" dirty="0">
                <a:solidFill>
                  <a:srgbClr val="000000"/>
                </a:solidFill>
                <a:latin typeface="Calibri" panose="020F0502020204030204" pitchFamily="34" charset="0"/>
                <a:cs typeface="Calibri" panose="020F0502020204030204" pitchFamily="34" charset="0"/>
              </a:rPr>
              <a:t>Ingestion</a:t>
            </a:r>
          </a:p>
          <a:p>
            <a:pPr eaLnBrk="1" hangingPunct="1">
              <a:spcBef>
                <a:spcPct val="50000"/>
              </a:spcBef>
            </a:pPr>
            <a:r>
              <a:rPr lang="en-US" dirty="0">
                <a:solidFill>
                  <a:srgbClr val="000000"/>
                </a:solidFill>
                <a:latin typeface="Calibri" panose="020F0502020204030204" pitchFamily="34" charset="0"/>
                <a:cs typeface="Calibri" panose="020F0502020204030204" pitchFamily="34" charset="0"/>
              </a:rPr>
              <a:t>How we take in food using our mouths</a:t>
            </a:r>
          </a:p>
        </p:txBody>
      </p:sp>
      <p:sp>
        <p:nvSpPr>
          <p:cNvPr id="5" name="Text Box 5"/>
          <p:cNvSpPr txBox="1">
            <a:spLocks noChangeArrowheads="1"/>
          </p:cNvSpPr>
          <p:nvPr/>
        </p:nvSpPr>
        <p:spPr bwMode="auto">
          <a:xfrm>
            <a:off x="589731" y="3068216"/>
            <a:ext cx="4038600" cy="792163"/>
          </a:xfrm>
          <a:prstGeom prst="rect">
            <a:avLst/>
          </a:prstGeom>
          <a:solidFill>
            <a:srgbClr val="CDFCA2"/>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b="1" dirty="0">
                <a:solidFill>
                  <a:srgbClr val="000000"/>
                </a:solidFill>
                <a:latin typeface="Calibri" panose="020F0502020204030204" pitchFamily="34" charset="0"/>
                <a:cs typeface="Calibri" panose="020F0502020204030204" pitchFamily="34" charset="0"/>
              </a:rPr>
              <a:t>Digestion</a:t>
            </a:r>
          </a:p>
          <a:p>
            <a:pPr eaLnBrk="1" hangingPunct="1">
              <a:spcBef>
                <a:spcPct val="50000"/>
              </a:spcBef>
            </a:pPr>
            <a:r>
              <a:rPr lang="en-US" dirty="0">
                <a:solidFill>
                  <a:srgbClr val="000000"/>
                </a:solidFill>
                <a:latin typeface="Calibri" panose="020F0502020204030204" pitchFamily="34" charset="0"/>
                <a:cs typeface="Calibri" panose="020F0502020204030204" pitchFamily="34" charset="0"/>
              </a:rPr>
              <a:t>Breaking food into smaller pieces</a:t>
            </a:r>
          </a:p>
        </p:txBody>
      </p:sp>
      <p:sp>
        <p:nvSpPr>
          <p:cNvPr id="6" name="Text Box 6"/>
          <p:cNvSpPr txBox="1">
            <a:spLocks noChangeArrowheads="1"/>
          </p:cNvSpPr>
          <p:nvPr/>
        </p:nvSpPr>
        <p:spPr bwMode="auto">
          <a:xfrm>
            <a:off x="589731" y="4135016"/>
            <a:ext cx="4038600" cy="792163"/>
          </a:xfrm>
          <a:prstGeom prst="rect">
            <a:avLst/>
          </a:prstGeom>
          <a:solidFill>
            <a:srgbClr val="CDFCA2"/>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b="1" dirty="0">
                <a:solidFill>
                  <a:srgbClr val="000000"/>
                </a:solidFill>
                <a:latin typeface="Calibri" panose="020F0502020204030204" pitchFamily="34" charset="0"/>
                <a:cs typeface="Calibri" panose="020F0502020204030204" pitchFamily="34" charset="0"/>
              </a:rPr>
              <a:t>Absorption</a:t>
            </a:r>
          </a:p>
          <a:p>
            <a:pPr eaLnBrk="1" hangingPunct="1">
              <a:spcBef>
                <a:spcPct val="50000"/>
              </a:spcBef>
            </a:pPr>
            <a:r>
              <a:rPr lang="en-US" dirty="0">
                <a:solidFill>
                  <a:srgbClr val="000000"/>
                </a:solidFill>
                <a:latin typeface="Calibri" panose="020F0502020204030204" pitchFamily="34" charset="0"/>
                <a:cs typeface="Calibri" panose="020F0502020204030204" pitchFamily="34" charset="0"/>
              </a:rPr>
              <a:t>Taking food into the blood</a:t>
            </a:r>
          </a:p>
        </p:txBody>
      </p:sp>
      <p:sp>
        <p:nvSpPr>
          <p:cNvPr id="7" name="Text Box 7"/>
          <p:cNvSpPr txBox="1">
            <a:spLocks noChangeArrowheads="1"/>
          </p:cNvSpPr>
          <p:nvPr/>
        </p:nvSpPr>
        <p:spPr bwMode="auto">
          <a:xfrm>
            <a:off x="589731" y="4973216"/>
            <a:ext cx="403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endParaRPr lang="en-GB"/>
          </a:p>
        </p:txBody>
      </p:sp>
      <p:sp>
        <p:nvSpPr>
          <p:cNvPr id="8" name="Text Box 8"/>
          <p:cNvSpPr txBox="1">
            <a:spLocks noChangeArrowheads="1"/>
          </p:cNvSpPr>
          <p:nvPr/>
        </p:nvSpPr>
        <p:spPr bwMode="auto">
          <a:xfrm>
            <a:off x="589731" y="5278016"/>
            <a:ext cx="4038600" cy="792163"/>
          </a:xfrm>
          <a:prstGeom prst="rect">
            <a:avLst/>
          </a:prstGeom>
          <a:solidFill>
            <a:srgbClr val="CDFCA2"/>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b="1" dirty="0">
                <a:solidFill>
                  <a:srgbClr val="000000"/>
                </a:solidFill>
                <a:latin typeface="Calibri" panose="020F0502020204030204" pitchFamily="34" charset="0"/>
                <a:cs typeface="Calibri" panose="020F0502020204030204" pitchFamily="34" charset="0"/>
              </a:rPr>
              <a:t>Egestion</a:t>
            </a:r>
          </a:p>
          <a:p>
            <a:pPr eaLnBrk="1" hangingPunct="1">
              <a:spcBef>
                <a:spcPct val="50000"/>
              </a:spcBef>
            </a:pPr>
            <a:r>
              <a:rPr lang="en-US" dirty="0">
                <a:solidFill>
                  <a:srgbClr val="000000"/>
                </a:solidFill>
                <a:latin typeface="Calibri" panose="020F0502020204030204" pitchFamily="34" charset="0"/>
                <a:cs typeface="Calibri" panose="020F0502020204030204" pitchFamily="34" charset="0"/>
              </a:rPr>
              <a:t>Removal of food from the anus</a:t>
            </a:r>
          </a:p>
        </p:txBody>
      </p:sp>
      <p:pic>
        <p:nvPicPr>
          <p:cNvPr id="9" name="Picture 8" descr="hum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3131" y="1772816"/>
            <a:ext cx="3743325"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1"/>
          <p:cNvSpPr txBox="1">
            <a:spLocks noChangeArrowheads="1"/>
          </p:cNvSpPr>
          <p:nvPr/>
        </p:nvSpPr>
        <p:spPr bwMode="auto">
          <a:xfrm>
            <a:off x="7600131" y="5735216"/>
            <a:ext cx="5334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sz="1000" b="1">
                <a:latin typeface="Arial Rounded MT Bold" pitchFamily="34" charset="0"/>
              </a:rPr>
              <a:t>anus</a:t>
            </a:r>
          </a:p>
        </p:txBody>
      </p:sp>
      <p:sp>
        <p:nvSpPr>
          <p:cNvPr id="11" name="AutoShape 12"/>
          <p:cNvSpPr>
            <a:spLocks noChangeArrowheads="1"/>
          </p:cNvSpPr>
          <p:nvPr/>
        </p:nvSpPr>
        <p:spPr bwMode="auto">
          <a:xfrm>
            <a:off x="6914331" y="5887616"/>
            <a:ext cx="152400" cy="76200"/>
          </a:xfrm>
          <a:prstGeom prst="flowChartManualOperation">
            <a:avLst/>
          </a:prstGeom>
          <a:solidFill>
            <a:srgbClr val="A04C4A"/>
          </a:solidFill>
          <a:ln w="9525">
            <a:solidFill>
              <a:srgbClr val="A04C4A"/>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2" name="Line 13"/>
          <p:cNvSpPr>
            <a:spLocks noChangeShapeType="1"/>
          </p:cNvSpPr>
          <p:nvPr/>
        </p:nvSpPr>
        <p:spPr bwMode="auto">
          <a:xfrm flipH="1">
            <a:off x="6914331" y="5887616"/>
            <a:ext cx="685800" cy="76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3" name="Line 15"/>
          <p:cNvSpPr>
            <a:spLocks noChangeShapeType="1"/>
          </p:cNvSpPr>
          <p:nvPr/>
        </p:nvSpPr>
        <p:spPr bwMode="auto">
          <a:xfrm>
            <a:off x="4628331" y="2230016"/>
            <a:ext cx="1676400" cy="53340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4" name="Line 16"/>
          <p:cNvSpPr>
            <a:spLocks noChangeShapeType="1"/>
          </p:cNvSpPr>
          <p:nvPr/>
        </p:nvSpPr>
        <p:spPr bwMode="auto">
          <a:xfrm>
            <a:off x="4628331" y="3449216"/>
            <a:ext cx="2286000" cy="91440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5" name="Line 17"/>
          <p:cNvSpPr>
            <a:spLocks noChangeShapeType="1"/>
          </p:cNvSpPr>
          <p:nvPr/>
        </p:nvSpPr>
        <p:spPr bwMode="auto">
          <a:xfrm>
            <a:off x="4628331" y="4439816"/>
            <a:ext cx="2057400" cy="45720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6" name="Line 18"/>
          <p:cNvSpPr>
            <a:spLocks noChangeShapeType="1"/>
          </p:cNvSpPr>
          <p:nvPr/>
        </p:nvSpPr>
        <p:spPr bwMode="auto">
          <a:xfrm>
            <a:off x="4628331" y="4439816"/>
            <a:ext cx="2133600" cy="91440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7" name="Line 19"/>
          <p:cNvSpPr>
            <a:spLocks noChangeShapeType="1"/>
          </p:cNvSpPr>
          <p:nvPr/>
        </p:nvSpPr>
        <p:spPr bwMode="auto">
          <a:xfrm>
            <a:off x="4628331" y="5735216"/>
            <a:ext cx="2209800" cy="15240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9" name="Slide Number Placeholder 2"/>
          <p:cNvSpPr txBox="1">
            <a:spLocks/>
          </p:cNvSpPr>
          <p:nvPr/>
        </p:nvSpPr>
        <p:spPr>
          <a:xfrm>
            <a:off x="3991088" y="6250163"/>
            <a:ext cx="1161826" cy="365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9733634-C35B-4CB9-8287-D9279767473E}" type="slidenum">
              <a:rPr lang="en-NZ" smtClean="0"/>
              <a:pPr/>
              <a:t>76</a:t>
            </a:fld>
            <a:endParaRPr lang="en-NZ" dirty="0"/>
          </a:p>
        </p:txBody>
      </p:sp>
      <p:sp>
        <p:nvSpPr>
          <p:cNvPr id="18" name="Footer Placeholder 17"/>
          <p:cNvSpPr>
            <a:spLocks noGrp="1"/>
          </p:cNvSpPr>
          <p:nvPr>
            <p:ph type="ftr" sz="quarter" idx="11"/>
          </p:nvPr>
        </p:nvSpPr>
        <p:spPr/>
        <p:txBody>
          <a:bodyPr/>
          <a:lstStyle/>
          <a:p>
            <a:r>
              <a:rPr lang="en-NZ" smtClean="0"/>
              <a:t>GZ Science Resources 2014</a:t>
            </a:r>
            <a:endParaRPr lang="en-NZ"/>
          </a:p>
        </p:txBody>
      </p:sp>
      <p:sp>
        <p:nvSpPr>
          <p:cNvPr id="20" name="TextBox 19"/>
          <p:cNvSpPr txBox="1"/>
          <p:nvPr/>
        </p:nvSpPr>
        <p:spPr>
          <a:xfrm>
            <a:off x="241401" y="899314"/>
            <a:ext cx="696659"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7a</a:t>
            </a:r>
          </a:p>
        </p:txBody>
      </p:sp>
    </p:spTree>
    <p:extLst>
      <p:ext uri="{BB962C8B-B14F-4D97-AF65-F5344CB8AC3E}">
        <p14:creationId xmlns:p14="http://schemas.microsoft.com/office/powerpoint/2010/main" val="251998672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ah6a192"/>
          <p:cNvPicPr>
            <a:picLocks noChangeAspect="1" noChangeArrowheads="1"/>
          </p:cNvPicPr>
          <p:nvPr/>
        </p:nvPicPr>
        <p:blipFill>
          <a:blip r:embed="rId2">
            <a:extLst>
              <a:ext uri="{28A0092B-C50C-407E-A947-70E740481C1C}">
                <a14:useLocalDpi xmlns:a14="http://schemas.microsoft.com/office/drawing/2010/main" val="0"/>
              </a:ext>
            </a:extLst>
          </a:blip>
          <a:srcRect b="9030"/>
          <a:stretch>
            <a:fillRect/>
          </a:stretch>
        </p:blipFill>
        <p:spPr bwMode="auto">
          <a:xfrm>
            <a:off x="4038600" y="2438400"/>
            <a:ext cx="4724400" cy="321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p:nvSpPr>
        <p:spPr bwMode="auto">
          <a:xfrm>
            <a:off x="152400" y="1219200"/>
            <a:ext cx="3810000" cy="52168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buFontTx/>
              <a:buAutoNum type="arabicPeriod"/>
            </a:pPr>
            <a:r>
              <a:rPr lang="en-US" dirty="0">
                <a:latin typeface="Calibri" panose="020F0502020204030204" pitchFamily="34" charset="0"/>
                <a:cs typeface="Calibri" panose="020F0502020204030204" pitchFamily="34" charset="0"/>
              </a:rPr>
              <a:t>Canine and incisors teeth rip, tear and bite pieces of the food.</a:t>
            </a:r>
          </a:p>
          <a:p>
            <a:pPr eaLnBrk="1" hangingPunct="1">
              <a:spcBef>
                <a:spcPct val="50000"/>
              </a:spcBef>
              <a:buFontTx/>
              <a:buAutoNum type="arabicPeriod"/>
            </a:pPr>
            <a:r>
              <a:rPr lang="en-US" dirty="0">
                <a:latin typeface="Calibri" panose="020F0502020204030204" pitchFamily="34" charset="0"/>
                <a:cs typeface="Calibri" panose="020F0502020204030204" pitchFamily="34" charset="0"/>
              </a:rPr>
              <a:t>Suitable sized pieces of food enter the mouth.</a:t>
            </a:r>
          </a:p>
          <a:p>
            <a:pPr eaLnBrk="1" hangingPunct="1">
              <a:spcBef>
                <a:spcPct val="50000"/>
              </a:spcBef>
              <a:buFontTx/>
              <a:buAutoNum type="arabicPeriod"/>
            </a:pPr>
            <a:r>
              <a:rPr lang="en-US" dirty="0">
                <a:latin typeface="Calibri" panose="020F0502020204030204" pitchFamily="34" charset="0"/>
                <a:cs typeface="Calibri" panose="020F0502020204030204" pitchFamily="34" charset="0"/>
              </a:rPr>
              <a:t>Pre-molars and molars grind the food into smaller pieces.</a:t>
            </a:r>
          </a:p>
          <a:p>
            <a:pPr eaLnBrk="1" hangingPunct="1">
              <a:spcBef>
                <a:spcPct val="50000"/>
              </a:spcBef>
              <a:buFontTx/>
              <a:buAutoNum type="arabicPeriod"/>
            </a:pPr>
            <a:r>
              <a:rPr lang="en-US" dirty="0">
                <a:latin typeface="Calibri" panose="020F0502020204030204" pitchFamily="34" charset="0"/>
                <a:cs typeface="Calibri" panose="020F0502020204030204" pitchFamily="34" charset="0"/>
              </a:rPr>
              <a:t>Saliva is mixed with the food from the saliva glands.</a:t>
            </a:r>
          </a:p>
          <a:p>
            <a:pPr eaLnBrk="1" hangingPunct="1">
              <a:spcBef>
                <a:spcPct val="50000"/>
              </a:spcBef>
              <a:buFontTx/>
              <a:buAutoNum type="arabicPeriod"/>
            </a:pPr>
            <a:r>
              <a:rPr lang="en-US" dirty="0">
                <a:latin typeface="Calibri" panose="020F0502020204030204" pitchFamily="34" charset="0"/>
                <a:cs typeface="Calibri" panose="020F0502020204030204" pitchFamily="34" charset="0"/>
              </a:rPr>
              <a:t>Enzymes in the saliva start breaking down (digesting) the food.</a:t>
            </a:r>
          </a:p>
          <a:p>
            <a:pPr eaLnBrk="1" hangingPunct="1">
              <a:spcBef>
                <a:spcPct val="50000"/>
              </a:spcBef>
              <a:buFontTx/>
              <a:buAutoNum type="arabicPeriod"/>
            </a:pPr>
            <a:r>
              <a:rPr lang="en-US" dirty="0">
                <a:latin typeface="Calibri" panose="020F0502020204030204" pitchFamily="34" charset="0"/>
                <a:cs typeface="Calibri" panose="020F0502020204030204" pitchFamily="34" charset="0"/>
              </a:rPr>
              <a:t>Lumps of chewed food are swallowed down the esophagus.</a:t>
            </a:r>
          </a:p>
          <a:p>
            <a:pPr eaLnBrk="1" hangingPunct="1">
              <a:spcBef>
                <a:spcPct val="50000"/>
              </a:spcBef>
              <a:buFontTx/>
              <a:buAutoNum type="arabicPeriod"/>
            </a:pPr>
            <a:r>
              <a:rPr lang="en-US" dirty="0">
                <a:latin typeface="Calibri" panose="020F0502020204030204" pitchFamily="34" charset="0"/>
                <a:cs typeface="Calibri" panose="020F0502020204030204" pitchFamily="34" charset="0"/>
              </a:rPr>
              <a:t>Food moves into the stomach </a:t>
            </a:r>
          </a:p>
          <a:p>
            <a:pPr eaLnBrk="1" hangingPunct="1">
              <a:spcBef>
                <a:spcPct val="50000"/>
              </a:spcBef>
              <a:buFontTx/>
              <a:buAutoNum type="arabicPeriod"/>
            </a:pPr>
            <a:endParaRPr lang="en-US" dirty="0"/>
          </a:p>
        </p:txBody>
      </p:sp>
      <p:sp>
        <p:nvSpPr>
          <p:cNvPr id="6" name="Text Box 10"/>
          <p:cNvSpPr txBox="1">
            <a:spLocks noChangeArrowheads="1"/>
          </p:cNvSpPr>
          <p:nvPr/>
        </p:nvSpPr>
        <p:spPr bwMode="auto">
          <a:xfrm>
            <a:off x="85344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NZ" sz="1000">
                <a:latin typeface="Blackadder ITC" pitchFamily="82" charset="0"/>
              </a:rPr>
              <a:t>Gaze</a:t>
            </a:r>
            <a:endParaRPr lang="en-US"/>
          </a:p>
        </p:txBody>
      </p:sp>
      <p:sp>
        <p:nvSpPr>
          <p:cNvPr id="7" name="Text Box 11"/>
          <p:cNvSpPr txBox="1">
            <a:spLocks noChangeArrowheads="1"/>
          </p:cNvSpPr>
          <p:nvPr/>
        </p:nvSpPr>
        <p:spPr bwMode="auto">
          <a:xfrm>
            <a:off x="83058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NZ" sz="1000">
                <a:latin typeface="Blackadder ITC" pitchFamily="82" charset="0"/>
              </a:rPr>
              <a:t>SJ</a:t>
            </a:r>
            <a:endParaRPr lang="en-US"/>
          </a:p>
        </p:txBody>
      </p:sp>
      <p:sp>
        <p:nvSpPr>
          <p:cNvPr id="8" name="Oval 12"/>
          <p:cNvSpPr>
            <a:spLocks noChangeArrowheads="1"/>
          </p:cNvSpPr>
          <p:nvPr/>
        </p:nvSpPr>
        <p:spPr bwMode="auto">
          <a:xfrm>
            <a:off x="8382000" y="6324600"/>
            <a:ext cx="533400" cy="228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9" name="TextBox 8"/>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Ingestion is how </a:t>
            </a:r>
            <a:r>
              <a:rPr lang="en-NZ" sz="2000" b="1" dirty="0"/>
              <a:t>we take in food using our </a:t>
            </a:r>
            <a:r>
              <a:rPr lang="en-NZ" sz="2000" b="1" dirty="0" smtClean="0"/>
              <a:t>mouths.</a:t>
            </a:r>
            <a:endParaRPr lang="en-NZ" sz="2000" b="1" dirty="0"/>
          </a:p>
        </p:txBody>
      </p:sp>
      <p:sp>
        <p:nvSpPr>
          <p:cNvPr id="2" name="Footer Placeholder 1"/>
          <p:cNvSpPr>
            <a:spLocks noGrp="1"/>
          </p:cNvSpPr>
          <p:nvPr>
            <p:ph type="ftr" sz="quarter" idx="11"/>
          </p:nvPr>
        </p:nvSpPr>
        <p:spPr/>
        <p:txBody>
          <a:bodyPr/>
          <a:lstStyle/>
          <a:p>
            <a:r>
              <a:rPr lang="en-NZ" smtClean="0"/>
              <a:t>GZ Science Resources 2014</a:t>
            </a:r>
            <a:endParaRPr lang="en-NZ"/>
          </a:p>
        </p:txBody>
      </p:sp>
      <p:sp>
        <p:nvSpPr>
          <p:cNvPr id="10" name="TextBox 9"/>
          <p:cNvSpPr txBox="1"/>
          <p:nvPr/>
        </p:nvSpPr>
        <p:spPr>
          <a:xfrm>
            <a:off x="223554" y="313079"/>
            <a:ext cx="696659"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7a</a:t>
            </a:r>
          </a:p>
        </p:txBody>
      </p:sp>
    </p:spTree>
    <p:extLst>
      <p:ext uri="{BB962C8B-B14F-4D97-AF65-F5344CB8AC3E}">
        <p14:creationId xmlns:p14="http://schemas.microsoft.com/office/powerpoint/2010/main" val="291448098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How </a:t>
            </a:r>
            <a:r>
              <a:rPr lang="en-NZ" sz="2000" b="1" dirty="0"/>
              <a:t>the </a:t>
            </a:r>
            <a:r>
              <a:rPr lang="en-NZ" sz="2000" b="1" dirty="0" smtClean="0"/>
              <a:t>different types </a:t>
            </a:r>
            <a:r>
              <a:rPr lang="en-NZ" sz="2000" b="1" dirty="0"/>
              <a:t>of human teeth are used when </a:t>
            </a:r>
            <a:r>
              <a:rPr lang="en-NZ" sz="2000" b="1" dirty="0" smtClean="0"/>
              <a:t>eating.</a:t>
            </a:r>
            <a:endParaRPr lang="en-NZ" sz="2000" b="1" dirty="0"/>
          </a:p>
        </p:txBody>
      </p:sp>
      <p:pic>
        <p:nvPicPr>
          <p:cNvPr id="5" name="Picture 7" descr="0015eddc"/>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5455"/>
          <a:stretch>
            <a:fillRect/>
          </a:stretch>
        </p:blipFill>
        <p:spPr bwMode="auto">
          <a:xfrm>
            <a:off x="2362200" y="914400"/>
            <a:ext cx="4244975"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9"/>
          <p:cNvSpPr txBox="1">
            <a:spLocks noChangeArrowheads="1"/>
          </p:cNvSpPr>
          <p:nvPr/>
        </p:nvSpPr>
        <p:spPr bwMode="auto">
          <a:xfrm>
            <a:off x="6096000" y="1524000"/>
            <a:ext cx="25146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dirty="0">
                <a:solidFill>
                  <a:srgbClr val="000000"/>
                </a:solidFill>
                <a:latin typeface="Calibri" panose="020F0502020204030204" pitchFamily="34" charset="0"/>
                <a:cs typeface="Calibri" panose="020F0502020204030204" pitchFamily="34" charset="0"/>
              </a:rPr>
              <a:t>The incisors at the front of the mouth are used to bite pieces of food.</a:t>
            </a:r>
            <a:r>
              <a:rPr lang="en-US" dirty="0">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  </a:t>
            </a:r>
            <a:endParaRPr lang="en-US" dirty="0">
              <a:latin typeface="Calibri" panose="020F0502020204030204" pitchFamily="34" charset="0"/>
              <a:cs typeface="Calibri" panose="020F0502020204030204" pitchFamily="34" charset="0"/>
            </a:endParaRPr>
          </a:p>
        </p:txBody>
      </p:sp>
      <p:sp>
        <p:nvSpPr>
          <p:cNvPr id="7" name="Line 10"/>
          <p:cNvSpPr>
            <a:spLocks noChangeShapeType="1"/>
          </p:cNvSpPr>
          <p:nvPr/>
        </p:nvSpPr>
        <p:spPr bwMode="auto">
          <a:xfrm flipH="1" flipV="1">
            <a:off x="4876800" y="1752599"/>
            <a:ext cx="1219200" cy="233065"/>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8" name="Text Box 11"/>
          <p:cNvSpPr txBox="1">
            <a:spLocks noChangeArrowheads="1"/>
          </p:cNvSpPr>
          <p:nvPr/>
        </p:nvSpPr>
        <p:spPr bwMode="auto">
          <a:xfrm>
            <a:off x="6324600" y="4876800"/>
            <a:ext cx="2362200" cy="106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dirty="0">
                <a:solidFill>
                  <a:srgbClr val="000000"/>
                </a:solidFill>
                <a:latin typeface="Calibri" panose="020F0502020204030204" pitchFamily="34" charset="0"/>
                <a:cs typeface="Calibri" panose="020F0502020204030204" pitchFamily="34" charset="0"/>
              </a:rPr>
              <a:t>The canines are bigger and used to tear food.</a:t>
            </a:r>
            <a:r>
              <a:rPr lang="en-US" dirty="0">
                <a:latin typeface="Calibri" panose="020F0502020204030204" pitchFamily="34" charset="0"/>
                <a:cs typeface="Calibri" panose="020F0502020204030204" pitchFamily="34" charset="0"/>
              </a:rPr>
              <a:t> </a:t>
            </a:r>
          </a:p>
          <a:p>
            <a:pPr eaLnBrk="1" hangingPunct="1">
              <a:spcBef>
                <a:spcPct val="50000"/>
              </a:spcBef>
            </a:pPr>
            <a:endParaRPr lang="en-US" dirty="0"/>
          </a:p>
        </p:txBody>
      </p:sp>
      <p:sp>
        <p:nvSpPr>
          <p:cNvPr id="9" name="Line 12"/>
          <p:cNvSpPr>
            <a:spLocks noChangeShapeType="1"/>
          </p:cNvSpPr>
          <p:nvPr/>
        </p:nvSpPr>
        <p:spPr bwMode="auto">
          <a:xfrm flipH="1">
            <a:off x="5105400" y="5181600"/>
            <a:ext cx="1295400" cy="7620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0" name="Text Box 13"/>
          <p:cNvSpPr txBox="1">
            <a:spLocks noChangeArrowheads="1"/>
          </p:cNvSpPr>
          <p:nvPr/>
        </p:nvSpPr>
        <p:spPr bwMode="auto">
          <a:xfrm>
            <a:off x="457200" y="3048000"/>
            <a:ext cx="2209800"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dirty="0">
                <a:solidFill>
                  <a:srgbClr val="000000"/>
                </a:solidFill>
                <a:latin typeface="Calibri" panose="020F0502020204030204" pitchFamily="34" charset="0"/>
                <a:cs typeface="Calibri" panose="020F0502020204030204" pitchFamily="34" charset="0"/>
              </a:rPr>
              <a:t>The bicuspids (also called premolars) and the molars at the back of the mouth are used to chew food</a:t>
            </a:r>
            <a:r>
              <a:rPr lang="en-US" dirty="0">
                <a:solidFill>
                  <a:srgbClr val="000000"/>
                </a:solidFill>
              </a:rPr>
              <a:t>.</a:t>
            </a:r>
            <a:r>
              <a:rPr lang="en-US" dirty="0"/>
              <a:t> </a:t>
            </a:r>
          </a:p>
        </p:txBody>
      </p:sp>
      <p:sp>
        <p:nvSpPr>
          <p:cNvPr id="11" name="Line 15"/>
          <p:cNvSpPr>
            <a:spLocks noChangeShapeType="1"/>
          </p:cNvSpPr>
          <p:nvPr/>
        </p:nvSpPr>
        <p:spPr bwMode="auto">
          <a:xfrm flipV="1">
            <a:off x="1752600" y="2362200"/>
            <a:ext cx="1828800" cy="6858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2" name="Line 16"/>
          <p:cNvSpPr>
            <a:spLocks noChangeShapeType="1"/>
          </p:cNvSpPr>
          <p:nvPr/>
        </p:nvSpPr>
        <p:spPr bwMode="auto">
          <a:xfrm>
            <a:off x="2209800" y="3962400"/>
            <a:ext cx="1066800" cy="5334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3" name="Rectangle 18"/>
          <p:cNvSpPr>
            <a:spLocks noChangeArrowheads="1"/>
          </p:cNvSpPr>
          <p:nvPr/>
        </p:nvSpPr>
        <p:spPr bwMode="auto">
          <a:xfrm>
            <a:off x="2743200" y="1066800"/>
            <a:ext cx="1219200" cy="4572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4" name="Text Box 8"/>
          <p:cNvSpPr txBox="1">
            <a:spLocks noChangeArrowheads="1"/>
          </p:cNvSpPr>
          <p:nvPr/>
        </p:nvSpPr>
        <p:spPr bwMode="auto">
          <a:xfrm>
            <a:off x="457200" y="1066800"/>
            <a:ext cx="2438400" cy="1015663"/>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sz="2000" dirty="0">
                <a:solidFill>
                  <a:srgbClr val="000000"/>
                </a:solidFill>
                <a:latin typeface="Calibri" panose="020F0502020204030204" pitchFamily="34" charset="0"/>
                <a:cs typeface="Calibri" panose="020F0502020204030204" pitchFamily="34" charset="0"/>
              </a:rPr>
              <a:t>There are 32 teeth in a full set of adult teeth.</a:t>
            </a:r>
          </a:p>
        </p:txBody>
      </p:sp>
      <p:sp>
        <p:nvSpPr>
          <p:cNvPr id="15" name="Rectangle 19"/>
          <p:cNvSpPr>
            <a:spLocks noChangeArrowheads="1"/>
          </p:cNvSpPr>
          <p:nvPr/>
        </p:nvSpPr>
        <p:spPr bwMode="auto">
          <a:xfrm>
            <a:off x="2514600" y="5943600"/>
            <a:ext cx="1219200" cy="304800"/>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2" name="Footer Placeholder 1"/>
          <p:cNvSpPr>
            <a:spLocks noGrp="1"/>
          </p:cNvSpPr>
          <p:nvPr>
            <p:ph type="ftr" sz="quarter" idx="11"/>
          </p:nvPr>
        </p:nvSpPr>
        <p:spPr/>
        <p:txBody>
          <a:bodyPr/>
          <a:lstStyle/>
          <a:p>
            <a:r>
              <a:rPr lang="en-NZ" smtClean="0"/>
              <a:t>GZ Science Resources 2014</a:t>
            </a:r>
            <a:endParaRPr lang="en-NZ"/>
          </a:p>
        </p:txBody>
      </p:sp>
      <p:sp>
        <p:nvSpPr>
          <p:cNvPr id="16" name="TextBox 15"/>
          <p:cNvSpPr txBox="1"/>
          <p:nvPr/>
        </p:nvSpPr>
        <p:spPr>
          <a:xfrm>
            <a:off x="223554" y="313079"/>
            <a:ext cx="696659"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7a</a:t>
            </a:r>
          </a:p>
        </p:txBody>
      </p:sp>
    </p:spTree>
    <p:extLst>
      <p:ext uri="{BB962C8B-B14F-4D97-AF65-F5344CB8AC3E}">
        <p14:creationId xmlns:p14="http://schemas.microsoft.com/office/powerpoint/2010/main" val="2970272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The </a:t>
            </a:r>
            <a:r>
              <a:rPr lang="en-NZ" sz="2000" b="1" dirty="0"/>
              <a:t>internal structure of </a:t>
            </a:r>
            <a:r>
              <a:rPr lang="en-NZ" sz="2000" b="1" dirty="0" smtClean="0"/>
              <a:t>a human tooth.</a:t>
            </a:r>
            <a:endParaRPr lang="en-NZ" sz="2000" b="1" dirty="0"/>
          </a:p>
        </p:txBody>
      </p:sp>
      <p:pic>
        <p:nvPicPr>
          <p:cNvPr id="5" name="Picture 2"/>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1585"/>
          <a:stretch/>
        </p:blipFill>
        <p:spPr bwMode="auto">
          <a:xfrm>
            <a:off x="0" y="1340769"/>
            <a:ext cx="6442989" cy="4752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6228184" y="1988840"/>
            <a:ext cx="2448272" cy="4247317"/>
          </a:xfrm>
          <a:prstGeom prst="rect">
            <a:avLst/>
          </a:prstGeom>
          <a:noFill/>
        </p:spPr>
        <p:txBody>
          <a:bodyPr wrap="square" rtlCol="0">
            <a:spAutoFit/>
          </a:bodyPr>
          <a:lstStyle/>
          <a:p>
            <a:r>
              <a:rPr lang="en-NZ" dirty="0" smtClean="0">
                <a:latin typeface="Calibri" panose="020F0502020204030204" pitchFamily="34" charset="0"/>
                <a:cs typeface="Calibri" panose="020F0502020204030204" pitchFamily="34" charset="0"/>
              </a:rPr>
              <a:t>The tooth has a hard covering of enamel which protects it and gives it strength to bite  and chew food. When tooth decay occurs the enamel is eaten away by bacteria and tooth pain occurs because acid and infection reach the dentine and tooth nerves. The tooth is embedded into the jaw bone by the roots which secure it.</a:t>
            </a:r>
            <a:endParaRPr lang="en-NZ" dirty="0">
              <a:latin typeface="Calibri" panose="020F0502020204030204" pitchFamily="34" charset="0"/>
              <a:cs typeface="Calibri" panose="020F0502020204030204" pitchFamily="34" charset="0"/>
            </a:endParaRPr>
          </a:p>
        </p:txBody>
      </p:sp>
      <p:sp>
        <p:nvSpPr>
          <p:cNvPr id="2" name="Footer Placeholder 1"/>
          <p:cNvSpPr>
            <a:spLocks noGrp="1"/>
          </p:cNvSpPr>
          <p:nvPr>
            <p:ph type="ftr" sz="quarter" idx="11"/>
          </p:nvPr>
        </p:nvSpPr>
        <p:spPr/>
        <p:txBody>
          <a:bodyPr/>
          <a:lstStyle/>
          <a:p>
            <a:r>
              <a:rPr lang="en-NZ" smtClean="0"/>
              <a:t>GZ Science Resources 2014</a:t>
            </a:r>
            <a:endParaRPr lang="en-NZ"/>
          </a:p>
        </p:txBody>
      </p:sp>
      <p:sp>
        <p:nvSpPr>
          <p:cNvPr id="7" name="TextBox 6"/>
          <p:cNvSpPr txBox="1"/>
          <p:nvPr/>
        </p:nvSpPr>
        <p:spPr>
          <a:xfrm>
            <a:off x="223554" y="313079"/>
            <a:ext cx="696659"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7b</a:t>
            </a:r>
          </a:p>
        </p:txBody>
      </p:sp>
    </p:spTree>
    <p:extLst>
      <p:ext uri="{BB962C8B-B14F-4D97-AF65-F5344CB8AC3E}">
        <p14:creationId xmlns:p14="http://schemas.microsoft.com/office/powerpoint/2010/main" val="38847450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08341" y="414431"/>
            <a:ext cx="8208912" cy="707886"/>
          </a:xfrm>
          <a:prstGeom prst="rect">
            <a:avLst/>
          </a:prstGeom>
          <a:solidFill>
            <a:schemeClr val="bg2"/>
          </a:solidFill>
          <a:ln>
            <a:solidFill>
              <a:schemeClr val="tx1"/>
            </a:solidFill>
          </a:ln>
        </p:spPr>
        <p:txBody>
          <a:bodyPr wrap="square" rtlCol="0">
            <a:spAutoFit/>
          </a:bodyPr>
          <a:lstStyle/>
          <a:p>
            <a:pPr algn="ctr"/>
            <a:r>
              <a:rPr lang="en-NZ" sz="2000" b="1" dirty="0" smtClean="0"/>
              <a:t>The </a:t>
            </a:r>
            <a:r>
              <a:rPr lang="en-NZ" sz="2000" b="1" dirty="0"/>
              <a:t>main groups that living things are classified into; Bacteria (</a:t>
            </a:r>
            <a:r>
              <a:rPr lang="en-NZ" sz="2000" b="1" dirty="0" err="1"/>
              <a:t>Monera</a:t>
            </a:r>
            <a:r>
              <a:rPr lang="en-NZ" sz="2000" b="1" dirty="0"/>
              <a:t>), </a:t>
            </a:r>
            <a:r>
              <a:rPr lang="en-NZ" sz="2000" b="1" dirty="0" err="1"/>
              <a:t>Protists</a:t>
            </a:r>
            <a:r>
              <a:rPr lang="en-NZ" sz="2000" b="1" dirty="0"/>
              <a:t>, Animals, Plants, Fungi</a:t>
            </a:r>
          </a:p>
        </p:txBody>
      </p:sp>
      <p:pic>
        <p:nvPicPr>
          <p:cNvPr id="5" name="Picture 12" descr="KingdomsOfLife"/>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1442" t="11803" r="10584" b="9321"/>
          <a:stretch/>
        </p:blipFill>
        <p:spPr bwMode="auto">
          <a:xfrm>
            <a:off x="2107335" y="1334390"/>
            <a:ext cx="7066122" cy="5357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79512" y="1474772"/>
            <a:ext cx="2448272" cy="4385816"/>
          </a:xfrm>
          <a:prstGeom prst="rect">
            <a:avLst/>
          </a:prstGeom>
        </p:spPr>
        <p:txBody>
          <a:bodyPr wrap="square">
            <a:spAutoFit/>
          </a:bodyPr>
          <a:lstStyle/>
          <a:p>
            <a:pPr>
              <a:spcBef>
                <a:spcPct val="50000"/>
              </a:spcBef>
            </a:pPr>
            <a:r>
              <a:rPr lang="en-NZ" dirty="0">
                <a:latin typeface="Calibri" panose="020F0502020204030204" pitchFamily="34" charset="0"/>
                <a:cs typeface="Calibri" panose="020F0502020204030204" pitchFamily="34" charset="0"/>
              </a:rPr>
              <a:t>Traditional classification of organisms into 5 kingdoms </a:t>
            </a:r>
            <a:r>
              <a:rPr lang="en-NZ" dirty="0" smtClean="0">
                <a:latin typeface="Calibri" panose="020F0502020204030204" pitchFamily="34" charset="0"/>
                <a:cs typeface="Calibri" panose="020F0502020204030204" pitchFamily="34" charset="0"/>
              </a:rPr>
              <a:t>is </a:t>
            </a:r>
            <a:r>
              <a:rPr lang="en-NZ" dirty="0">
                <a:latin typeface="Calibri" panose="020F0502020204030204" pitchFamily="34" charset="0"/>
                <a:cs typeface="Calibri" panose="020F0502020204030204" pitchFamily="34" charset="0"/>
              </a:rPr>
              <a:t>based on differences in </a:t>
            </a:r>
            <a:r>
              <a:rPr lang="en-NZ" b="1" dirty="0">
                <a:latin typeface="Calibri" panose="020F0502020204030204" pitchFamily="34" charset="0"/>
                <a:cs typeface="Calibri" panose="020F0502020204030204" pitchFamily="34" charset="0"/>
              </a:rPr>
              <a:t>morphology </a:t>
            </a:r>
            <a:r>
              <a:rPr lang="en-NZ" dirty="0">
                <a:latin typeface="Calibri" panose="020F0502020204030204" pitchFamily="34" charset="0"/>
                <a:cs typeface="Calibri" panose="020F0502020204030204" pitchFamily="34" charset="0"/>
              </a:rPr>
              <a:t>(body structure).</a:t>
            </a:r>
          </a:p>
          <a:p>
            <a:pPr>
              <a:spcBef>
                <a:spcPct val="50000"/>
              </a:spcBef>
            </a:pPr>
            <a:r>
              <a:rPr lang="en-NZ" dirty="0">
                <a:latin typeface="Calibri" panose="020F0502020204030204" pitchFamily="34" charset="0"/>
                <a:cs typeface="Calibri" panose="020F0502020204030204" pitchFamily="34" charset="0"/>
              </a:rPr>
              <a:t>After the development of microscopes, scientists discovered there was more differences at cellular level within the </a:t>
            </a:r>
            <a:r>
              <a:rPr lang="en-NZ" b="1" dirty="0" err="1">
                <a:latin typeface="Calibri" panose="020F0502020204030204" pitchFamily="34" charset="0"/>
                <a:cs typeface="Calibri" panose="020F0502020204030204" pitchFamily="34" charset="0"/>
              </a:rPr>
              <a:t>Monera</a:t>
            </a:r>
            <a:r>
              <a:rPr lang="en-NZ" b="1" dirty="0">
                <a:latin typeface="Calibri" panose="020F0502020204030204" pitchFamily="34" charset="0"/>
                <a:cs typeface="Calibri" panose="020F0502020204030204" pitchFamily="34" charset="0"/>
              </a:rPr>
              <a:t> </a:t>
            </a:r>
            <a:r>
              <a:rPr lang="en-NZ" b="1" dirty="0" smtClean="0">
                <a:latin typeface="Calibri" panose="020F0502020204030204" pitchFamily="34" charset="0"/>
                <a:cs typeface="Calibri" panose="020F0502020204030204" pitchFamily="34" charset="0"/>
              </a:rPr>
              <a:t> </a:t>
            </a:r>
            <a:r>
              <a:rPr lang="en-NZ" dirty="0" smtClean="0">
                <a:latin typeface="Calibri" panose="020F0502020204030204" pitchFamily="34" charset="0"/>
                <a:cs typeface="Calibri" panose="020F0502020204030204" pitchFamily="34" charset="0"/>
              </a:rPr>
              <a:t>(Bacteria) Kingdom </a:t>
            </a:r>
            <a:r>
              <a:rPr lang="en-NZ" dirty="0">
                <a:latin typeface="Calibri" panose="020F0502020204030204" pitchFamily="34" charset="0"/>
                <a:cs typeface="Calibri" panose="020F0502020204030204" pitchFamily="34" charset="0"/>
              </a:rPr>
              <a:t>than between all the other 4 kingdoms put together.</a:t>
            </a:r>
            <a:endParaRPr lang="en-GB" u="sng" dirty="0">
              <a:latin typeface="Calibri" panose="020F0502020204030204" pitchFamily="34" charset="0"/>
              <a:cs typeface="Calibri" panose="020F0502020204030204" pitchFamily="34" charset="0"/>
            </a:endParaRPr>
          </a:p>
        </p:txBody>
      </p:sp>
      <p:sp>
        <p:nvSpPr>
          <p:cNvPr id="2" name="Footer Placeholder 1"/>
          <p:cNvSpPr>
            <a:spLocks noGrp="1"/>
          </p:cNvSpPr>
          <p:nvPr>
            <p:ph type="ftr" sz="quarter" idx="11"/>
          </p:nvPr>
        </p:nvSpPr>
        <p:spPr/>
        <p:txBody>
          <a:bodyPr/>
          <a:lstStyle/>
          <a:p>
            <a:r>
              <a:rPr lang="en-NZ" dirty="0" smtClean="0"/>
              <a:t>GZ Science Resources 2014</a:t>
            </a:r>
            <a:endParaRPr lang="en-NZ" dirty="0"/>
          </a:p>
        </p:txBody>
      </p:sp>
      <p:sp>
        <p:nvSpPr>
          <p:cNvPr id="7" name="TextBox 6"/>
          <p:cNvSpPr txBox="1"/>
          <p:nvPr/>
        </p:nvSpPr>
        <p:spPr>
          <a:xfrm>
            <a:off x="203541" y="713769"/>
            <a:ext cx="609600"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2c</a:t>
            </a:r>
          </a:p>
        </p:txBody>
      </p:sp>
    </p:spTree>
    <p:extLst>
      <p:ext uri="{BB962C8B-B14F-4D97-AF65-F5344CB8AC3E}">
        <p14:creationId xmlns:p14="http://schemas.microsoft.com/office/powerpoint/2010/main" val="117618845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3310" y="332656"/>
            <a:ext cx="8208912" cy="707886"/>
          </a:xfrm>
          <a:prstGeom prst="rect">
            <a:avLst/>
          </a:prstGeom>
          <a:solidFill>
            <a:schemeClr val="bg2"/>
          </a:solidFill>
          <a:ln>
            <a:solidFill>
              <a:schemeClr val="tx1"/>
            </a:solidFill>
          </a:ln>
        </p:spPr>
        <p:txBody>
          <a:bodyPr wrap="square" rtlCol="0">
            <a:spAutoFit/>
          </a:bodyPr>
          <a:lstStyle/>
          <a:p>
            <a:pPr algn="ctr"/>
            <a:r>
              <a:rPr lang="en-NZ" sz="2000" b="1" dirty="0" smtClean="0"/>
              <a:t>How </a:t>
            </a:r>
            <a:r>
              <a:rPr lang="en-NZ" sz="2000" b="1" dirty="0"/>
              <a:t>the </a:t>
            </a:r>
            <a:r>
              <a:rPr lang="en-NZ" sz="2000" b="1" dirty="0" smtClean="0"/>
              <a:t>different types </a:t>
            </a:r>
            <a:r>
              <a:rPr lang="en-NZ" sz="2000" b="1" dirty="0"/>
              <a:t>of </a:t>
            </a:r>
            <a:r>
              <a:rPr lang="en-NZ" sz="2000" b="1" dirty="0" smtClean="0"/>
              <a:t>Animal (carnivores) teeth </a:t>
            </a:r>
            <a:r>
              <a:rPr lang="en-NZ" sz="2000" b="1" dirty="0"/>
              <a:t>are used when </a:t>
            </a:r>
            <a:r>
              <a:rPr lang="en-NZ" sz="2000" b="1" dirty="0" smtClean="0"/>
              <a:t>eating.</a:t>
            </a:r>
            <a:endParaRPr lang="en-NZ" sz="2000" b="1" dirty="0"/>
          </a:p>
        </p:txBody>
      </p:sp>
      <p:pic>
        <p:nvPicPr>
          <p:cNvPr id="5" name="Picture 6" descr="tiger_la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517" y="1195855"/>
            <a:ext cx="3810000"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7"/>
          <p:cNvSpPr txBox="1">
            <a:spLocks noChangeArrowheads="1"/>
          </p:cNvSpPr>
          <p:nvPr/>
        </p:nvSpPr>
        <p:spPr bwMode="auto">
          <a:xfrm>
            <a:off x="236517" y="3710455"/>
            <a:ext cx="3810000" cy="369332"/>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b="1" dirty="0">
                <a:latin typeface="+mn-lt"/>
              </a:rPr>
              <a:t>Tiger</a:t>
            </a:r>
            <a:r>
              <a:rPr lang="en-US" dirty="0">
                <a:latin typeface="+mn-lt"/>
              </a:rPr>
              <a:t>  carnivorous cat </a:t>
            </a:r>
          </a:p>
        </p:txBody>
      </p:sp>
      <p:pic>
        <p:nvPicPr>
          <p:cNvPr id="7" name="Picture 9" descr="gator_l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8917" y="1195855"/>
            <a:ext cx="4762500"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0"/>
          <p:cNvSpPr txBox="1">
            <a:spLocks noChangeArrowheads="1"/>
          </p:cNvSpPr>
          <p:nvPr/>
        </p:nvSpPr>
        <p:spPr bwMode="auto">
          <a:xfrm>
            <a:off x="4198917" y="3710455"/>
            <a:ext cx="4724400" cy="379413"/>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b="1" dirty="0">
                <a:latin typeface="+mn-lt"/>
              </a:rPr>
              <a:t>Alligator</a:t>
            </a:r>
            <a:r>
              <a:rPr lang="en-US" dirty="0">
                <a:latin typeface="+mn-lt"/>
              </a:rPr>
              <a:t> carnivorous reptile</a:t>
            </a:r>
          </a:p>
        </p:txBody>
      </p:sp>
      <p:pic>
        <p:nvPicPr>
          <p:cNvPr id="9" name="Picture 12" descr="otter_la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5717" y="4320055"/>
            <a:ext cx="428625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3"/>
          <p:cNvSpPr txBox="1">
            <a:spLocks noChangeArrowheads="1"/>
          </p:cNvSpPr>
          <p:nvPr/>
        </p:nvSpPr>
        <p:spPr bwMode="auto">
          <a:xfrm>
            <a:off x="6256317" y="4396255"/>
            <a:ext cx="2362200" cy="6604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b="1" dirty="0">
                <a:latin typeface="+mn-lt"/>
              </a:rPr>
              <a:t>Otter</a:t>
            </a:r>
            <a:r>
              <a:rPr lang="en-US" dirty="0">
                <a:latin typeface="+mn-lt"/>
              </a:rPr>
              <a:t> carnivorous fish eater</a:t>
            </a:r>
          </a:p>
        </p:txBody>
      </p:sp>
      <p:sp>
        <p:nvSpPr>
          <p:cNvPr id="11" name="Rectangle 14"/>
          <p:cNvSpPr>
            <a:spLocks noChangeArrowheads="1"/>
          </p:cNvSpPr>
          <p:nvPr/>
        </p:nvSpPr>
        <p:spPr bwMode="auto">
          <a:xfrm>
            <a:off x="236517" y="4167655"/>
            <a:ext cx="8686800" cy="2590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2" name="Text Box 15"/>
          <p:cNvSpPr txBox="1">
            <a:spLocks noChangeArrowheads="1"/>
          </p:cNvSpPr>
          <p:nvPr/>
        </p:nvSpPr>
        <p:spPr bwMode="auto">
          <a:xfrm>
            <a:off x="6332517" y="5386855"/>
            <a:ext cx="2286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dirty="0">
                <a:latin typeface="+mn-lt"/>
              </a:rPr>
              <a:t>Sharp pointed canines </a:t>
            </a:r>
          </a:p>
        </p:txBody>
      </p:sp>
      <p:sp>
        <p:nvSpPr>
          <p:cNvPr id="13" name="Line 16"/>
          <p:cNvSpPr>
            <a:spLocks noChangeShapeType="1"/>
          </p:cNvSpPr>
          <p:nvPr/>
        </p:nvSpPr>
        <p:spPr bwMode="auto">
          <a:xfrm flipH="1" flipV="1">
            <a:off x="5265717" y="5463055"/>
            <a:ext cx="1143000" cy="2286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4" name="Text Box 17"/>
          <p:cNvSpPr txBox="1">
            <a:spLocks noChangeArrowheads="1"/>
          </p:cNvSpPr>
          <p:nvPr/>
        </p:nvSpPr>
        <p:spPr bwMode="auto">
          <a:xfrm>
            <a:off x="8542317" y="6453655"/>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NZ" sz="1000">
                <a:latin typeface="Blackadder ITC" pitchFamily="82" charset="0"/>
              </a:rPr>
              <a:t>Gaze</a:t>
            </a:r>
            <a:endParaRPr lang="en-US"/>
          </a:p>
        </p:txBody>
      </p:sp>
      <p:sp>
        <p:nvSpPr>
          <p:cNvPr id="15" name="Text Box 18"/>
          <p:cNvSpPr txBox="1">
            <a:spLocks noChangeArrowheads="1"/>
          </p:cNvSpPr>
          <p:nvPr/>
        </p:nvSpPr>
        <p:spPr bwMode="auto">
          <a:xfrm>
            <a:off x="8313717" y="6453655"/>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NZ" sz="1000">
                <a:latin typeface="Blackadder ITC" pitchFamily="82" charset="0"/>
              </a:rPr>
              <a:t>SJ</a:t>
            </a:r>
            <a:endParaRPr lang="en-US"/>
          </a:p>
        </p:txBody>
      </p:sp>
      <p:sp>
        <p:nvSpPr>
          <p:cNvPr id="16" name="Oval 19"/>
          <p:cNvSpPr>
            <a:spLocks noChangeArrowheads="1"/>
          </p:cNvSpPr>
          <p:nvPr/>
        </p:nvSpPr>
        <p:spPr bwMode="auto">
          <a:xfrm>
            <a:off x="8389917" y="6453655"/>
            <a:ext cx="533400" cy="228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7" name="TextBox 16"/>
          <p:cNvSpPr txBox="1"/>
          <p:nvPr/>
        </p:nvSpPr>
        <p:spPr>
          <a:xfrm>
            <a:off x="246978" y="719830"/>
            <a:ext cx="696659"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7c</a:t>
            </a:r>
          </a:p>
        </p:txBody>
      </p:sp>
    </p:spTree>
    <p:extLst>
      <p:ext uri="{BB962C8B-B14F-4D97-AF65-F5344CB8AC3E}">
        <p14:creationId xmlns:p14="http://schemas.microsoft.com/office/powerpoint/2010/main" val="218850109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67544" y="282714"/>
            <a:ext cx="8208912" cy="707886"/>
          </a:xfrm>
          <a:prstGeom prst="rect">
            <a:avLst/>
          </a:prstGeom>
          <a:solidFill>
            <a:schemeClr val="bg2"/>
          </a:solidFill>
          <a:ln>
            <a:solidFill>
              <a:schemeClr val="tx1"/>
            </a:solidFill>
          </a:ln>
        </p:spPr>
        <p:txBody>
          <a:bodyPr wrap="square" rtlCol="0">
            <a:spAutoFit/>
          </a:bodyPr>
          <a:lstStyle/>
          <a:p>
            <a:pPr algn="ctr"/>
            <a:r>
              <a:rPr lang="en-NZ" sz="2000" b="1" dirty="0" smtClean="0"/>
              <a:t>How </a:t>
            </a:r>
            <a:r>
              <a:rPr lang="en-NZ" sz="2000" b="1" dirty="0"/>
              <a:t>the </a:t>
            </a:r>
            <a:r>
              <a:rPr lang="en-NZ" sz="2000" b="1" dirty="0" smtClean="0"/>
              <a:t>different types </a:t>
            </a:r>
            <a:r>
              <a:rPr lang="en-NZ" sz="2000" b="1" dirty="0"/>
              <a:t>of </a:t>
            </a:r>
            <a:r>
              <a:rPr lang="en-NZ" sz="2000" b="1" dirty="0" smtClean="0"/>
              <a:t>Animal (Herbivores) teeth </a:t>
            </a:r>
            <a:r>
              <a:rPr lang="en-NZ" sz="2000" b="1" dirty="0"/>
              <a:t>are used when </a:t>
            </a:r>
            <a:r>
              <a:rPr lang="en-NZ" sz="2000" b="1" dirty="0" smtClean="0"/>
              <a:t>eating.</a:t>
            </a:r>
            <a:endParaRPr lang="en-NZ" sz="2000" b="1" dirty="0"/>
          </a:p>
        </p:txBody>
      </p:sp>
      <p:pic>
        <p:nvPicPr>
          <p:cNvPr id="4" name="Picture 5" descr="horse_la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856" y="1143000"/>
            <a:ext cx="3886200" cy="236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p:nvSpPr>
        <p:spPr bwMode="auto">
          <a:xfrm>
            <a:off x="446856" y="3657600"/>
            <a:ext cx="3886200" cy="369332"/>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b="1" dirty="0">
                <a:latin typeface="+mn-lt"/>
              </a:rPr>
              <a:t>Horse</a:t>
            </a:r>
            <a:r>
              <a:rPr lang="en-US" dirty="0">
                <a:latin typeface="+mn-lt"/>
              </a:rPr>
              <a:t> grazing herbivore</a:t>
            </a:r>
          </a:p>
        </p:txBody>
      </p:sp>
      <p:pic>
        <p:nvPicPr>
          <p:cNvPr id="6" name="Picture 8" descr="kangaroo_l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2656" y="4419600"/>
            <a:ext cx="382905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9"/>
          <p:cNvSpPr txBox="1">
            <a:spLocks noChangeArrowheads="1"/>
          </p:cNvSpPr>
          <p:nvPr/>
        </p:nvSpPr>
        <p:spPr bwMode="auto">
          <a:xfrm>
            <a:off x="5552256" y="4419600"/>
            <a:ext cx="2819400" cy="646331"/>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b="1" dirty="0">
                <a:latin typeface="+mn-lt"/>
              </a:rPr>
              <a:t>Grey kangaroo</a:t>
            </a:r>
            <a:r>
              <a:rPr lang="en-US" dirty="0">
                <a:latin typeface="+mn-lt"/>
              </a:rPr>
              <a:t> Australian grazing marsupial</a:t>
            </a:r>
          </a:p>
        </p:txBody>
      </p:sp>
      <p:pic>
        <p:nvPicPr>
          <p:cNvPr id="8" name="Picture 11" descr="hare_la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8856" y="1116013"/>
            <a:ext cx="3657600"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2"/>
          <p:cNvSpPr txBox="1">
            <a:spLocks noChangeArrowheads="1"/>
          </p:cNvSpPr>
          <p:nvPr/>
        </p:nvSpPr>
        <p:spPr bwMode="auto">
          <a:xfrm>
            <a:off x="5018856" y="3657600"/>
            <a:ext cx="3657600" cy="369332"/>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b="1" dirty="0">
                <a:latin typeface="+mn-lt"/>
              </a:rPr>
              <a:t>Rabbit</a:t>
            </a:r>
            <a:r>
              <a:rPr lang="en-US" dirty="0">
                <a:latin typeface="+mn-lt"/>
              </a:rPr>
              <a:t> grazing rodent</a:t>
            </a:r>
          </a:p>
        </p:txBody>
      </p:sp>
      <p:sp>
        <p:nvSpPr>
          <p:cNvPr id="10" name="Text Box 13"/>
          <p:cNvSpPr txBox="1">
            <a:spLocks noChangeArrowheads="1"/>
          </p:cNvSpPr>
          <p:nvPr/>
        </p:nvSpPr>
        <p:spPr bwMode="auto">
          <a:xfrm>
            <a:off x="5552256" y="6248400"/>
            <a:ext cx="2667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dirty="0">
                <a:latin typeface="+mn-lt"/>
              </a:rPr>
              <a:t>Grinding molars</a:t>
            </a:r>
          </a:p>
        </p:txBody>
      </p:sp>
      <p:sp>
        <p:nvSpPr>
          <p:cNvPr id="11" name="Line 14"/>
          <p:cNvSpPr>
            <a:spLocks noChangeShapeType="1"/>
          </p:cNvSpPr>
          <p:nvPr/>
        </p:nvSpPr>
        <p:spPr bwMode="auto">
          <a:xfrm flipH="1" flipV="1">
            <a:off x="3266256" y="5715000"/>
            <a:ext cx="2286000" cy="6858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2" name="Text Box 15"/>
          <p:cNvSpPr txBox="1">
            <a:spLocks noChangeArrowheads="1"/>
          </p:cNvSpPr>
          <p:nvPr/>
        </p:nvSpPr>
        <p:spPr bwMode="auto">
          <a:xfrm>
            <a:off x="5552256" y="5486400"/>
            <a:ext cx="2438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dirty="0">
                <a:latin typeface="+mn-lt"/>
              </a:rPr>
              <a:t>Chisel-like incisors</a:t>
            </a:r>
          </a:p>
        </p:txBody>
      </p:sp>
      <p:sp>
        <p:nvSpPr>
          <p:cNvPr id="13" name="Line 16"/>
          <p:cNvSpPr>
            <a:spLocks noChangeShapeType="1"/>
          </p:cNvSpPr>
          <p:nvPr/>
        </p:nvSpPr>
        <p:spPr bwMode="auto">
          <a:xfrm flipH="1" flipV="1">
            <a:off x="4637856" y="5638800"/>
            <a:ext cx="914400" cy="762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4" name="Text Box 17"/>
          <p:cNvSpPr txBox="1">
            <a:spLocks noChangeArrowheads="1"/>
          </p:cNvSpPr>
          <p:nvPr/>
        </p:nvSpPr>
        <p:spPr bwMode="auto">
          <a:xfrm>
            <a:off x="5628456" y="5867400"/>
            <a:ext cx="2209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dirty="0">
                <a:latin typeface="+mn-lt"/>
              </a:rPr>
              <a:t>No canines</a:t>
            </a:r>
          </a:p>
        </p:txBody>
      </p:sp>
      <p:sp>
        <p:nvSpPr>
          <p:cNvPr id="15" name="Line 18"/>
          <p:cNvSpPr>
            <a:spLocks noChangeShapeType="1"/>
          </p:cNvSpPr>
          <p:nvPr/>
        </p:nvSpPr>
        <p:spPr bwMode="auto">
          <a:xfrm flipH="1" flipV="1">
            <a:off x="3952056" y="5638800"/>
            <a:ext cx="1752600" cy="3810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6" name="Rectangle 19"/>
          <p:cNvSpPr>
            <a:spLocks noChangeArrowheads="1"/>
          </p:cNvSpPr>
          <p:nvPr/>
        </p:nvSpPr>
        <p:spPr bwMode="auto">
          <a:xfrm>
            <a:off x="446856" y="4191000"/>
            <a:ext cx="8229600" cy="25908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7" name="Text Box 20"/>
          <p:cNvSpPr txBox="1">
            <a:spLocks noChangeArrowheads="1"/>
          </p:cNvSpPr>
          <p:nvPr/>
        </p:nvSpPr>
        <p:spPr bwMode="auto">
          <a:xfrm>
            <a:off x="8524056" y="64770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NZ" sz="1000">
                <a:latin typeface="Blackadder ITC" pitchFamily="82" charset="0"/>
              </a:rPr>
              <a:t>Gaze</a:t>
            </a:r>
            <a:endParaRPr lang="en-US"/>
          </a:p>
        </p:txBody>
      </p:sp>
      <p:sp>
        <p:nvSpPr>
          <p:cNvPr id="18" name="Text Box 21"/>
          <p:cNvSpPr txBox="1">
            <a:spLocks noChangeArrowheads="1"/>
          </p:cNvSpPr>
          <p:nvPr/>
        </p:nvSpPr>
        <p:spPr bwMode="auto">
          <a:xfrm>
            <a:off x="8295456" y="64770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NZ" sz="1000">
                <a:latin typeface="Blackadder ITC" pitchFamily="82" charset="0"/>
              </a:rPr>
              <a:t>SJ</a:t>
            </a:r>
            <a:endParaRPr lang="en-US"/>
          </a:p>
        </p:txBody>
      </p:sp>
      <p:sp>
        <p:nvSpPr>
          <p:cNvPr id="19" name="Oval 22"/>
          <p:cNvSpPr>
            <a:spLocks noChangeArrowheads="1"/>
          </p:cNvSpPr>
          <p:nvPr/>
        </p:nvSpPr>
        <p:spPr bwMode="auto">
          <a:xfrm>
            <a:off x="8371656" y="6477000"/>
            <a:ext cx="533400" cy="228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20" name="TextBox 19"/>
          <p:cNvSpPr txBox="1"/>
          <p:nvPr/>
        </p:nvSpPr>
        <p:spPr>
          <a:xfrm>
            <a:off x="246978" y="719830"/>
            <a:ext cx="696659"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7c</a:t>
            </a:r>
          </a:p>
        </p:txBody>
      </p:sp>
    </p:spTree>
    <p:extLst>
      <p:ext uri="{BB962C8B-B14F-4D97-AF65-F5344CB8AC3E}">
        <p14:creationId xmlns:p14="http://schemas.microsoft.com/office/powerpoint/2010/main" val="259572295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7544" y="282399"/>
            <a:ext cx="8208912" cy="707886"/>
          </a:xfrm>
          <a:prstGeom prst="rect">
            <a:avLst/>
          </a:prstGeom>
          <a:solidFill>
            <a:schemeClr val="bg2"/>
          </a:solidFill>
          <a:ln>
            <a:solidFill>
              <a:schemeClr val="tx1"/>
            </a:solidFill>
          </a:ln>
        </p:spPr>
        <p:txBody>
          <a:bodyPr wrap="square" rtlCol="0">
            <a:spAutoFit/>
          </a:bodyPr>
          <a:lstStyle/>
          <a:p>
            <a:pPr algn="ctr"/>
            <a:r>
              <a:rPr lang="en-NZ" sz="2000" b="1" dirty="0" smtClean="0"/>
              <a:t>How </a:t>
            </a:r>
            <a:r>
              <a:rPr lang="en-NZ" sz="2000" b="1" dirty="0"/>
              <a:t>the </a:t>
            </a:r>
            <a:r>
              <a:rPr lang="en-NZ" sz="2000" b="1" dirty="0" smtClean="0"/>
              <a:t>different types </a:t>
            </a:r>
            <a:r>
              <a:rPr lang="en-NZ" sz="2000" b="1" dirty="0"/>
              <a:t>of </a:t>
            </a:r>
            <a:r>
              <a:rPr lang="en-NZ" sz="2000" b="1" dirty="0" smtClean="0"/>
              <a:t>Animal (omnivores) teeth </a:t>
            </a:r>
            <a:r>
              <a:rPr lang="en-NZ" sz="2000" b="1" dirty="0"/>
              <a:t>are used when </a:t>
            </a:r>
            <a:r>
              <a:rPr lang="en-NZ" sz="2000" b="1" dirty="0" smtClean="0"/>
              <a:t>eating.</a:t>
            </a:r>
            <a:endParaRPr lang="en-NZ" sz="2000" b="1" dirty="0"/>
          </a:p>
        </p:txBody>
      </p:sp>
      <p:pic>
        <p:nvPicPr>
          <p:cNvPr id="5" name="Picture 5" descr="badger_la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295400"/>
            <a:ext cx="3600450" cy="210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badgertee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657600"/>
            <a:ext cx="206057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8"/>
          <p:cNvSpPr txBox="1">
            <a:spLocks noChangeArrowheads="1"/>
          </p:cNvSpPr>
          <p:nvPr/>
        </p:nvSpPr>
        <p:spPr bwMode="auto">
          <a:xfrm>
            <a:off x="2819400" y="3657600"/>
            <a:ext cx="1752600" cy="935038"/>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b="1" dirty="0">
                <a:latin typeface="+mn-lt"/>
              </a:rPr>
              <a:t>Badger</a:t>
            </a:r>
            <a:r>
              <a:rPr lang="en-US" dirty="0">
                <a:latin typeface="+mn-lt"/>
              </a:rPr>
              <a:t> eats more animals than plants.</a:t>
            </a:r>
          </a:p>
        </p:txBody>
      </p:sp>
      <p:sp>
        <p:nvSpPr>
          <p:cNvPr id="8" name="Rectangle 9"/>
          <p:cNvSpPr>
            <a:spLocks noChangeArrowheads="1"/>
          </p:cNvSpPr>
          <p:nvPr/>
        </p:nvSpPr>
        <p:spPr bwMode="auto">
          <a:xfrm>
            <a:off x="304800" y="1066800"/>
            <a:ext cx="4572000" cy="56388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9" name="Text Box 10"/>
          <p:cNvSpPr txBox="1">
            <a:spLocks noChangeArrowheads="1"/>
          </p:cNvSpPr>
          <p:nvPr/>
        </p:nvSpPr>
        <p:spPr bwMode="auto">
          <a:xfrm>
            <a:off x="2971800" y="5257800"/>
            <a:ext cx="16002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dirty="0">
                <a:latin typeface="+mn-lt"/>
              </a:rPr>
              <a:t>Flattened molars to grind plants</a:t>
            </a:r>
          </a:p>
        </p:txBody>
      </p:sp>
      <p:sp>
        <p:nvSpPr>
          <p:cNvPr id="10" name="Line 11"/>
          <p:cNvSpPr>
            <a:spLocks noChangeShapeType="1"/>
          </p:cNvSpPr>
          <p:nvPr/>
        </p:nvSpPr>
        <p:spPr bwMode="auto">
          <a:xfrm flipH="1">
            <a:off x="2362200" y="5715000"/>
            <a:ext cx="533400"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pic>
        <p:nvPicPr>
          <p:cNvPr id="11" name="Picture 15" descr="human-teeth"/>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5600" y="3657600"/>
            <a:ext cx="19653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7" descr="human20ja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1143000"/>
            <a:ext cx="3048000" cy="236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18"/>
          <p:cNvSpPr txBox="1">
            <a:spLocks noChangeArrowheads="1"/>
          </p:cNvSpPr>
          <p:nvPr/>
        </p:nvSpPr>
        <p:spPr bwMode="auto">
          <a:xfrm>
            <a:off x="5257800" y="3657600"/>
            <a:ext cx="1219200" cy="1477963"/>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b="1" dirty="0">
                <a:latin typeface="+mn-lt"/>
              </a:rPr>
              <a:t>Human </a:t>
            </a:r>
            <a:r>
              <a:rPr lang="en-US" dirty="0">
                <a:latin typeface="+mn-lt"/>
              </a:rPr>
              <a:t>eats more plants than animals</a:t>
            </a:r>
            <a:endParaRPr lang="en-US" b="1" dirty="0">
              <a:latin typeface="+mn-lt"/>
            </a:endParaRPr>
          </a:p>
        </p:txBody>
      </p:sp>
      <p:sp>
        <p:nvSpPr>
          <p:cNvPr id="14" name="Text Box 19"/>
          <p:cNvSpPr txBox="1">
            <a:spLocks noChangeArrowheads="1"/>
          </p:cNvSpPr>
          <p:nvPr/>
        </p:nvSpPr>
        <p:spPr bwMode="auto">
          <a:xfrm>
            <a:off x="5257800" y="5410200"/>
            <a:ext cx="10668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dirty="0">
                <a:latin typeface="+mn-lt"/>
              </a:rPr>
              <a:t>Canines much smaller</a:t>
            </a:r>
          </a:p>
        </p:txBody>
      </p:sp>
      <p:sp>
        <p:nvSpPr>
          <p:cNvPr id="15" name="Line 20"/>
          <p:cNvSpPr>
            <a:spLocks noChangeShapeType="1"/>
          </p:cNvSpPr>
          <p:nvPr/>
        </p:nvSpPr>
        <p:spPr bwMode="auto">
          <a:xfrm flipV="1">
            <a:off x="6096000" y="5334000"/>
            <a:ext cx="1219200" cy="5334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16" name="Rectangle 21"/>
          <p:cNvSpPr>
            <a:spLocks noChangeArrowheads="1"/>
          </p:cNvSpPr>
          <p:nvPr/>
        </p:nvSpPr>
        <p:spPr bwMode="auto">
          <a:xfrm>
            <a:off x="5029200" y="1066800"/>
            <a:ext cx="3886200" cy="563880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7" name="Text Box 22"/>
          <p:cNvSpPr txBox="1">
            <a:spLocks noChangeArrowheads="1"/>
          </p:cNvSpPr>
          <p:nvPr/>
        </p:nvSpPr>
        <p:spPr bwMode="auto">
          <a:xfrm>
            <a:off x="8534400" y="64008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NZ" sz="1000">
                <a:latin typeface="Blackadder ITC" pitchFamily="82" charset="0"/>
              </a:rPr>
              <a:t>Gaze</a:t>
            </a:r>
            <a:endParaRPr lang="en-US"/>
          </a:p>
        </p:txBody>
      </p:sp>
      <p:sp>
        <p:nvSpPr>
          <p:cNvPr id="18" name="Text Box 23"/>
          <p:cNvSpPr txBox="1">
            <a:spLocks noChangeArrowheads="1"/>
          </p:cNvSpPr>
          <p:nvPr/>
        </p:nvSpPr>
        <p:spPr bwMode="auto">
          <a:xfrm>
            <a:off x="8305800" y="64008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NZ" sz="1000">
                <a:latin typeface="Blackadder ITC" pitchFamily="82" charset="0"/>
              </a:rPr>
              <a:t>SJ</a:t>
            </a:r>
            <a:endParaRPr lang="en-US"/>
          </a:p>
        </p:txBody>
      </p:sp>
      <p:sp>
        <p:nvSpPr>
          <p:cNvPr id="19" name="Oval 24"/>
          <p:cNvSpPr>
            <a:spLocks noChangeArrowheads="1"/>
          </p:cNvSpPr>
          <p:nvPr/>
        </p:nvSpPr>
        <p:spPr bwMode="auto">
          <a:xfrm>
            <a:off x="8382000" y="6400800"/>
            <a:ext cx="533400" cy="228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2" name="Footer Placeholder 1"/>
          <p:cNvSpPr>
            <a:spLocks noGrp="1"/>
          </p:cNvSpPr>
          <p:nvPr>
            <p:ph type="ftr" sz="quarter" idx="11"/>
          </p:nvPr>
        </p:nvSpPr>
        <p:spPr>
          <a:xfrm>
            <a:off x="342230" y="6287294"/>
            <a:ext cx="3786691" cy="365125"/>
          </a:xfrm>
        </p:spPr>
        <p:txBody>
          <a:bodyPr/>
          <a:lstStyle/>
          <a:p>
            <a:r>
              <a:rPr lang="en-NZ" dirty="0" smtClean="0"/>
              <a:t>GZ Science Resources 2014</a:t>
            </a:r>
            <a:endParaRPr lang="en-NZ" dirty="0"/>
          </a:p>
        </p:txBody>
      </p:sp>
      <p:sp>
        <p:nvSpPr>
          <p:cNvPr id="20" name="TextBox 19"/>
          <p:cNvSpPr txBox="1"/>
          <p:nvPr/>
        </p:nvSpPr>
        <p:spPr>
          <a:xfrm>
            <a:off x="246978" y="719830"/>
            <a:ext cx="696659"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7c</a:t>
            </a:r>
          </a:p>
        </p:txBody>
      </p:sp>
    </p:spTree>
    <p:extLst>
      <p:ext uri="{BB962C8B-B14F-4D97-AF65-F5344CB8AC3E}">
        <p14:creationId xmlns:p14="http://schemas.microsoft.com/office/powerpoint/2010/main" val="127959979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67544" y="309854"/>
            <a:ext cx="8208912" cy="707886"/>
          </a:xfrm>
          <a:prstGeom prst="rect">
            <a:avLst/>
          </a:prstGeom>
          <a:solidFill>
            <a:schemeClr val="bg2"/>
          </a:solidFill>
          <a:ln>
            <a:solidFill>
              <a:schemeClr val="tx1"/>
            </a:solidFill>
          </a:ln>
        </p:spPr>
        <p:txBody>
          <a:bodyPr wrap="square" rtlCol="0">
            <a:spAutoFit/>
          </a:bodyPr>
          <a:lstStyle/>
          <a:p>
            <a:pPr algn="ctr"/>
            <a:r>
              <a:rPr lang="en-NZ" sz="2000" b="1" dirty="0" smtClean="0"/>
              <a:t>How </a:t>
            </a:r>
            <a:r>
              <a:rPr lang="en-NZ" sz="2000" b="1" dirty="0"/>
              <a:t>the </a:t>
            </a:r>
            <a:r>
              <a:rPr lang="en-NZ" sz="2000" b="1" dirty="0" smtClean="0"/>
              <a:t>different types </a:t>
            </a:r>
            <a:r>
              <a:rPr lang="en-NZ" sz="2000" b="1" dirty="0"/>
              <a:t>of </a:t>
            </a:r>
            <a:r>
              <a:rPr lang="en-NZ" sz="2000" b="1" dirty="0" smtClean="0"/>
              <a:t>Animal teeth (specialist)  </a:t>
            </a:r>
            <a:r>
              <a:rPr lang="en-NZ" sz="2000" b="1" dirty="0"/>
              <a:t>are used when </a:t>
            </a:r>
            <a:r>
              <a:rPr lang="en-NZ" sz="2000" b="1" dirty="0" smtClean="0"/>
              <a:t>eating.</a:t>
            </a:r>
            <a:endParaRPr lang="en-NZ" sz="2000" b="1" dirty="0"/>
          </a:p>
        </p:txBody>
      </p:sp>
      <p:sp>
        <p:nvSpPr>
          <p:cNvPr id="4" name="Text Box 7"/>
          <p:cNvSpPr txBox="1">
            <a:spLocks noChangeArrowheads="1"/>
          </p:cNvSpPr>
          <p:nvPr/>
        </p:nvSpPr>
        <p:spPr bwMode="auto">
          <a:xfrm>
            <a:off x="1643743" y="1312863"/>
            <a:ext cx="2819400" cy="230187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b="1" dirty="0">
                <a:latin typeface="Calibri" panose="020F0502020204030204" pitchFamily="34" charset="0"/>
                <a:cs typeface="Calibri" panose="020F0502020204030204" pitchFamily="34" charset="0"/>
              </a:rPr>
              <a:t>Baleen whales</a:t>
            </a:r>
            <a:r>
              <a:rPr lang="en-US" dirty="0">
                <a:latin typeface="Calibri" panose="020F0502020204030204" pitchFamily="34" charset="0"/>
                <a:cs typeface="Calibri" panose="020F0502020204030204" pitchFamily="34" charset="0"/>
              </a:rPr>
              <a:t> The specialized filter-feeding mechanism of baleen whales enables them to feed low on the food chain by primarily eating zooplankton and schooling fishes. </a:t>
            </a:r>
          </a:p>
        </p:txBody>
      </p:sp>
      <p:pic>
        <p:nvPicPr>
          <p:cNvPr id="5" name="Picture 9" descr="whalebaleen"/>
          <p:cNvPicPr>
            <a:picLocks noChangeAspect="1" noChangeArrowheads="1"/>
          </p:cNvPicPr>
          <p:nvPr/>
        </p:nvPicPr>
        <p:blipFill>
          <a:blip r:embed="rId2" cstate="print">
            <a:extLst>
              <a:ext uri="{28A0092B-C50C-407E-A947-70E740481C1C}">
                <a14:useLocalDpi xmlns:a14="http://schemas.microsoft.com/office/drawing/2010/main" val="0"/>
              </a:ext>
            </a:extLst>
          </a:blip>
          <a:srcRect l="12914" t="16078" r="19272"/>
          <a:stretch>
            <a:fillRect/>
          </a:stretch>
        </p:blipFill>
        <p:spPr bwMode="auto">
          <a:xfrm>
            <a:off x="4920343" y="1312863"/>
            <a:ext cx="3048000" cy="282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Myrmecophaga_tridactyla_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1743" y="4437063"/>
            <a:ext cx="5591175" cy="225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2"/>
          <p:cNvSpPr txBox="1">
            <a:spLocks noChangeArrowheads="1"/>
          </p:cNvSpPr>
          <p:nvPr/>
        </p:nvSpPr>
        <p:spPr bwMode="auto">
          <a:xfrm>
            <a:off x="6749143" y="4437063"/>
            <a:ext cx="1676400" cy="1754326"/>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b="1" dirty="0">
                <a:latin typeface="Calibri" panose="020F0502020204030204" pitchFamily="34" charset="0"/>
                <a:cs typeface="Calibri" panose="020F0502020204030204" pitchFamily="34" charset="0"/>
              </a:rPr>
              <a:t>Giant Anteater</a:t>
            </a:r>
            <a:r>
              <a:rPr lang="en-US" dirty="0">
                <a:latin typeface="Calibri" panose="020F0502020204030204" pitchFamily="34" charset="0"/>
                <a:cs typeface="Calibri" panose="020F0502020204030204" pitchFamily="34" charset="0"/>
              </a:rPr>
              <a:t> sucks up ants with long tongue and has no need for teeth at all.</a:t>
            </a:r>
          </a:p>
        </p:txBody>
      </p:sp>
      <p:sp>
        <p:nvSpPr>
          <p:cNvPr id="8" name="Rectangle 13"/>
          <p:cNvSpPr>
            <a:spLocks noChangeArrowheads="1"/>
          </p:cNvSpPr>
          <p:nvPr/>
        </p:nvSpPr>
        <p:spPr bwMode="auto">
          <a:xfrm>
            <a:off x="653143" y="1160463"/>
            <a:ext cx="8001000" cy="3124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9" name="Rectangle 14"/>
          <p:cNvSpPr>
            <a:spLocks noChangeArrowheads="1"/>
          </p:cNvSpPr>
          <p:nvPr/>
        </p:nvSpPr>
        <p:spPr bwMode="auto">
          <a:xfrm>
            <a:off x="653143" y="4360863"/>
            <a:ext cx="8001000" cy="2362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0" name="Text Box 15"/>
          <p:cNvSpPr txBox="1">
            <a:spLocks noChangeArrowheads="1"/>
          </p:cNvSpPr>
          <p:nvPr/>
        </p:nvSpPr>
        <p:spPr bwMode="auto">
          <a:xfrm>
            <a:off x="8577943" y="6494463"/>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NZ" sz="1000">
                <a:latin typeface="Blackadder ITC" pitchFamily="82" charset="0"/>
              </a:rPr>
              <a:t>Gaze</a:t>
            </a:r>
            <a:endParaRPr lang="en-US"/>
          </a:p>
        </p:txBody>
      </p:sp>
      <p:sp>
        <p:nvSpPr>
          <p:cNvPr id="11" name="Text Box 16"/>
          <p:cNvSpPr txBox="1">
            <a:spLocks noChangeArrowheads="1"/>
          </p:cNvSpPr>
          <p:nvPr/>
        </p:nvSpPr>
        <p:spPr bwMode="auto">
          <a:xfrm>
            <a:off x="8349343" y="6494463"/>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NZ" sz="1000">
                <a:latin typeface="Blackadder ITC" pitchFamily="82" charset="0"/>
              </a:rPr>
              <a:t>SJ</a:t>
            </a:r>
            <a:endParaRPr lang="en-US"/>
          </a:p>
        </p:txBody>
      </p:sp>
      <p:sp>
        <p:nvSpPr>
          <p:cNvPr id="12" name="Oval 17"/>
          <p:cNvSpPr>
            <a:spLocks noChangeArrowheads="1"/>
          </p:cNvSpPr>
          <p:nvPr/>
        </p:nvSpPr>
        <p:spPr bwMode="auto">
          <a:xfrm>
            <a:off x="8425543" y="6494463"/>
            <a:ext cx="533400" cy="228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3" name="TextBox 12"/>
          <p:cNvSpPr txBox="1"/>
          <p:nvPr/>
        </p:nvSpPr>
        <p:spPr>
          <a:xfrm>
            <a:off x="246978" y="719830"/>
            <a:ext cx="696659"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7c</a:t>
            </a:r>
          </a:p>
        </p:txBody>
      </p:sp>
    </p:spTree>
    <p:extLst>
      <p:ext uri="{BB962C8B-B14F-4D97-AF65-F5344CB8AC3E}">
        <p14:creationId xmlns:p14="http://schemas.microsoft.com/office/powerpoint/2010/main" val="99359727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The </a:t>
            </a:r>
            <a:r>
              <a:rPr lang="en-NZ" sz="2000" b="1" dirty="0"/>
              <a:t>gut is a </a:t>
            </a:r>
            <a:r>
              <a:rPr lang="en-NZ" sz="2000" b="1" dirty="0" smtClean="0"/>
              <a:t>coiled tube </a:t>
            </a:r>
            <a:r>
              <a:rPr lang="en-NZ" sz="2000" b="1" dirty="0"/>
              <a:t>and is the site of digestion </a:t>
            </a:r>
            <a:r>
              <a:rPr lang="en-NZ" sz="2000" b="1" dirty="0" smtClean="0"/>
              <a:t>and absorption.</a:t>
            </a:r>
            <a:endParaRPr lang="en-NZ" sz="2000" b="1" dirty="0"/>
          </a:p>
        </p:txBody>
      </p:sp>
      <p:pic>
        <p:nvPicPr>
          <p:cNvPr id="5" name="Picture 4" descr="1079619327186"/>
          <p:cNvPicPr>
            <a:picLocks noChangeAspect="1" noChangeArrowheads="1"/>
          </p:cNvPicPr>
          <p:nvPr/>
        </p:nvPicPr>
        <p:blipFill>
          <a:blip r:embed="rId2">
            <a:extLst>
              <a:ext uri="{28A0092B-C50C-407E-A947-70E740481C1C}">
                <a14:useLocalDpi xmlns:a14="http://schemas.microsoft.com/office/drawing/2010/main" val="0"/>
              </a:ext>
            </a:extLst>
          </a:blip>
          <a:srcRect l="-2673" b="-4294"/>
          <a:stretch>
            <a:fillRect/>
          </a:stretch>
        </p:blipFill>
        <p:spPr bwMode="auto">
          <a:xfrm>
            <a:off x="3905853" y="1168174"/>
            <a:ext cx="4722813" cy="5029200"/>
          </a:xfrm>
          <a:prstGeom prst="rect">
            <a:avLst/>
          </a:prstGeom>
          <a:solidFill>
            <a:schemeClr val="bg1"/>
          </a:solidFill>
          <a:ln w="19050">
            <a:solidFill>
              <a:srgbClr val="000000"/>
            </a:solidFill>
            <a:miter lim="800000"/>
            <a:headEnd/>
            <a:tailEnd/>
          </a:ln>
        </p:spPr>
      </p:pic>
      <p:sp>
        <p:nvSpPr>
          <p:cNvPr id="6" name="Text Box 7"/>
          <p:cNvSpPr txBox="1">
            <a:spLocks noChangeArrowheads="1"/>
          </p:cNvSpPr>
          <p:nvPr/>
        </p:nvSpPr>
        <p:spPr bwMode="auto">
          <a:xfrm>
            <a:off x="476853" y="1091974"/>
            <a:ext cx="3124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dirty="0">
                <a:latin typeface="Calibri" panose="020F0502020204030204" pitchFamily="34" charset="0"/>
                <a:cs typeface="Calibri" panose="020F0502020204030204" pitchFamily="34" charset="0"/>
              </a:rPr>
              <a:t>The second stage in food processing is digestion</a:t>
            </a:r>
          </a:p>
        </p:txBody>
      </p:sp>
      <p:sp>
        <p:nvSpPr>
          <p:cNvPr id="7" name="Text Box 8"/>
          <p:cNvSpPr txBox="1">
            <a:spLocks noChangeArrowheads="1"/>
          </p:cNvSpPr>
          <p:nvPr/>
        </p:nvSpPr>
        <p:spPr bwMode="auto">
          <a:xfrm>
            <a:off x="476853" y="1853974"/>
            <a:ext cx="3200400" cy="935038"/>
          </a:xfrm>
          <a:prstGeom prst="rect">
            <a:avLst/>
          </a:prstGeom>
          <a:solidFill>
            <a:srgbClr val="CDFCA2"/>
          </a:solidFill>
          <a:ln w="1905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b="1" dirty="0">
                <a:solidFill>
                  <a:srgbClr val="000000"/>
                </a:solidFill>
                <a:latin typeface="Calibri" panose="020F0502020204030204" pitchFamily="34" charset="0"/>
                <a:cs typeface="Calibri" panose="020F0502020204030204" pitchFamily="34" charset="0"/>
              </a:rPr>
              <a:t>Definition</a:t>
            </a:r>
            <a:r>
              <a:rPr lang="en-US" dirty="0">
                <a:solidFill>
                  <a:srgbClr val="000000"/>
                </a:solidFill>
                <a:latin typeface="Calibri" panose="020F0502020204030204" pitchFamily="34" charset="0"/>
                <a:cs typeface="Calibri" panose="020F0502020204030204" pitchFamily="34" charset="0"/>
              </a:rPr>
              <a:t>       </a:t>
            </a:r>
            <a:r>
              <a:rPr lang="en-US" u="sng" dirty="0">
                <a:solidFill>
                  <a:srgbClr val="000000"/>
                </a:solidFill>
                <a:latin typeface="Calibri" panose="020F0502020204030204" pitchFamily="34" charset="0"/>
                <a:cs typeface="Calibri" panose="020F0502020204030204" pitchFamily="34" charset="0"/>
              </a:rPr>
              <a:t>Digestion</a:t>
            </a:r>
            <a:r>
              <a:rPr lang="en-US" dirty="0">
                <a:solidFill>
                  <a:srgbClr val="000000"/>
                </a:solidFill>
                <a:latin typeface="Calibri" panose="020F0502020204030204" pitchFamily="34" charset="0"/>
                <a:cs typeface="Calibri" panose="020F0502020204030204" pitchFamily="34" charset="0"/>
              </a:rPr>
              <a:t> Breaking food into smaller pieces</a:t>
            </a:r>
          </a:p>
        </p:txBody>
      </p:sp>
      <p:sp>
        <p:nvSpPr>
          <p:cNvPr id="8" name="Text Box 9"/>
          <p:cNvSpPr txBox="1">
            <a:spLocks noChangeArrowheads="1"/>
          </p:cNvSpPr>
          <p:nvPr/>
        </p:nvSpPr>
        <p:spPr bwMode="auto">
          <a:xfrm>
            <a:off x="476853" y="2844574"/>
            <a:ext cx="32004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dirty="0">
                <a:latin typeface="Calibri" panose="020F0502020204030204" pitchFamily="34" charset="0"/>
                <a:cs typeface="Calibri" panose="020F0502020204030204" pitchFamily="34" charset="0"/>
              </a:rPr>
              <a:t>Once food is ingested it moves down into the </a:t>
            </a:r>
            <a:r>
              <a:rPr lang="en-US" dirty="0" err="1">
                <a:latin typeface="Calibri" panose="020F0502020204030204" pitchFamily="34" charset="0"/>
                <a:cs typeface="Calibri" panose="020F0502020204030204" pitchFamily="34" charset="0"/>
              </a:rPr>
              <a:t>oesophagus</a:t>
            </a:r>
            <a:r>
              <a:rPr lang="en-US" dirty="0">
                <a:latin typeface="Calibri" panose="020F0502020204030204" pitchFamily="34" charset="0"/>
                <a:cs typeface="Calibri" panose="020F0502020204030204" pitchFamily="34" charset="0"/>
              </a:rPr>
              <a:t> and then into the stomach</a:t>
            </a:r>
          </a:p>
        </p:txBody>
      </p:sp>
      <p:sp>
        <p:nvSpPr>
          <p:cNvPr id="9" name="Text Box 10"/>
          <p:cNvSpPr txBox="1">
            <a:spLocks noChangeArrowheads="1"/>
          </p:cNvSpPr>
          <p:nvPr/>
        </p:nvSpPr>
        <p:spPr bwMode="auto">
          <a:xfrm>
            <a:off x="553053" y="4063774"/>
            <a:ext cx="3276600" cy="923330"/>
          </a:xfrm>
          <a:prstGeom prst="rect">
            <a:avLst/>
          </a:prstGeom>
          <a:solidFill>
            <a:srgbClr val="CDFCA2"/>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b="1" dirty="0">
                <a:solidFill>
                  <a:srgbClr val="000000"/>
                </a:solidFill>
                <a:latin typeface="Calibri" panose="020F0502020204030204" pitchFamily="34" charset="0"/>
                <a:cs typeface="Calibri" panose="020F0502020204030204" pitchFamily="34" charset="0"/>
              </a:rPr>
              <a:t>Definition</a:t>
            </a:r>
            <a:r>
              <a:rPr lang="en-US" dirty="0">
                <a:solidFill>
                  <a:srgbClr val="000000"/>
                </a:solidFill>
                <a:latin typeface="Calibri" panose="020F0502020204030204" pitchFamily="34" charset="0"/>
                <a:cs typeface="Calibri" panose="020F0502020204030204" pitchFamily="34" charset="0"/>
              </a:rPr>
              <a:t>     </a:t>
            </a:r>
            <a:r>
              <a:rPr lang="en-US" u="sng" dirty="0" err="1">
                <a:solidFill>
                  <a:srgbClr val="000000"/>
                </a:solidFill>
                <a:latin typeface="Calibri" panose="020F0502020204030204" pitchFamily="34" charset="0"/>
                <a:cs typeface="Calibri" panose="020F0502020204030204" pitchFamily="34" charset="0"/>
              </a:rPr>
              <a:t>Oesophagus</a:t>
            </a:r>
            <a:r>
              <a:rPr lang="en-US" dirty="0">
                <a:solidFill>
                  <a:srgbClr val="000000"/>
                </a:solidFill>
                <a:latin typeface="Calibri" panose="020F0502020204030204" pitchFamily="34" charset="0"/>
                <a:cs typeface="Calibri" panose="020F0502020204030204" pitchFamily="34" charset="0"/>
              </a:rPr>
              <a:t>      The tube that food travels from the mouth to the stomach through</a:t>
            </a:r>
          </a:p>
        </p:txBody>
      </p:sp>
      <p:sp>
        <p:nvSpPr>
          <p:cNvPr id="10" name="Text Box 11"/>
          <p:cNvSpPr txBox="1">
            <a:spLocks noChangeArrowheads="1"/>
          </p:cNvSpPr>
          <p:nvPr/>
        </p:nvSpPr>
        <p:spPr bwMode="auto">
          <a:xfrm>
            <a:off x="553053" y="5359174"/>
            <a:ext cx="3276600" cy="928688"/>
          </a:xfrm>
          <a:prstGeom prst="rect">
            <a:avLst/>
          </a:prstGeom>
          <a:solidFill>
            <a:srgbClr val="CDFCA2"/>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b="1" dirty="0">
                <a:solidFill>
                  <a:srgbClr val="000000"/>
                </a:solidFill>
                <a:latin typeface="Calibri" panose="020F0502020204030204" pitchFamily="34" charset="0"/>
                <a:cs typeface="Calibri" panose="020F0502020204030204" pitchFamily="34" charset="0"/>
              </a:rPr>
              <a:t>Definition</a:t>
            </a:r>
            <a:r>
              <a:rPr lang="en-US" dirty="0">
                <a:solidFill>
                  <a:srgbClr val="000000"/>
                </a:solidFill>
                <a:latin typeface="Calibri" panose="020F0502020204030204" pitchFamily="34" charset="0"/>
                <a:cs typeface="Calibri" panose="020F0502020204030204" pitchFamily="34" charset="0"/>
              </a:rPr>
              <a:t>       </a:t>
            </a:r>
            <a:r>
              <a:rPr lang="en-US" u="sng" dirty="0">
                <a:solidFill>
                  <a:srgbClr val="000000"/>
                </a:solidFill>
                <a:latin typeface="Calibri" panose="020F0502020204030204" pitchFamily="34" charset="0"/>
                <a:cs typeface="Calibri" panose="020F0502020204030204" pitchFamily="34" charset="0"/>
              </a:rPr>
              <a:t>Stomach</a:t>
            </a:r>
            <a:r>
              <a:rPr lang="en-US" dirty="0">
                <a:solidFill>
                  <a:srgbClr val="000000"/>
                </a:solidFill>
                <a:latin typeface="Calibri" panose="020F0502020204030204" pitchFamily="34" charset="0"/>
                <a:cs typeface="Calibri" panose="020F0502020204030204" pitchFamily="34" charset="0"/>
              </a:rPr>
              <a:t>          Organ from the digestive system that digests food</a:t>
            </a:r>
          </a:p>
        </p:txBody>
      </p:sp>
      <p:sp>
        <p:nvSpPr>
          <p:cNvPr id="2" name="Footer Placeholder 1"/>
          <p:cNvSpPr>
            <a:spLocks noGrp="1"/>
          </p:cNvSpPr>
          <p:nvPr>
            <p:ph type="ftr" sz="quarter" idx="11"/>
          </p:nvPr>
        </p:nvSpPr>
        <p:spPr/>
        <p:txBody>
          <a:bodyPr/>
          <a:lstStyle/>
          <a:p>
            <a:r>
              <a:rPr lang="en-NZ" smtClean="0"/>
              <a:t>GZ Science Resources 2014</a:t>
            </a:r>
            <a:endParaRPr lang="en-NZ"/>
          </a:p>
        </p:txBody>
      </p:sp>
      <p:sp>
        <p:nvSpPr>
          <p:cNvPr id="11" name="TextBox 10"/>
          <p:cNvSpPr txBox="1"/>
          <p:nvPr/>
        </p:nvSpPr>
        <p:spPr>
          <a:xfrm>
            <a:off x="193638" y="399808"/>
            <a:ext cx="696659"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7d</a:t>
            </a:r>
          </a:p>
        </p:txBody>
      </p:sp>
    </p:spTree>
    <p:extLst>
      <p:ext uri="{BB962C8B-B14F-4D97-AF65-F5344CB8AC3E}">
        <p14:creationId xmlns:p14="http://schemas.microsoft.com/office/powerpoint/2010/main" val="338518522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44599" y="417898"/>
            <a:ext cx="8208912" cy="707886"/>
          </a:xfrm>
          <a:prstGeom prst="rect">
            <a:avLst/>
          </a:prstGeom>
          <a:solidFill>
            <a:schemeClr val="bg2"/>
          </a:solidFill>
          <a:ln>
            <a:solidFill>
              <a:schemeClr val="tx1"/>
            </a:solidFill>
          </a:ln>
        </p:spPr>
        <p:txBody>
          <a:bodyPr wrap="square" rtlCol="0">
            <a:spAutoFit/>
          </a:bodyPr>
          <a:lstStyle/>
          <a:p>
            <a:pPr algn="ctr"/>
            <a:r>
              <a:rPr lang="en-NZ" sz="2000" b="1" dirty="0" smtClean="0"/>
              <a:t>The </a:t>
            </a:r>
            <a:r>
              <a:rPr lang="en-NZ" sz="2000" b="1" dirty="0"/>
              <a:t>main structure of the digestive system and its associated </a:t>
            </a:r>
            <a:r>
              <a:rPr lang="en-NZ" sz="2000" b="1" dirty="0" smtClean="0"/>
              <a:t>organs -oesophagus.</a:t>
            </a:r>
            <a:endParaRPr lang="en-NZ" sz="2000" b="1" dirty="0"/>
          </a:p>
        </p:txBody>
      </p:sp>
      <p:sp>
        <p:nvSpPr>
          <p:cNvPr id="5" name="Rectangle 4"/>
          <p:cNvSpPr/>
          <p:nvPr/>
        </p:nvSpPr>
        <p:spPr>
          <a:xfrm>
            <a:off x="467544" y="1412776"/>
            <a:ext cx="8208912" cy="1615827"/>
          </a:xfrm>
          <a:prstGeom prst="rect">
            <a:avLst/>
          </a:prstGeom>
        </p:spPr>
        <p:txBody>
          <a:bodyPr wrap="square">
            <a:spAutoFit/>
          </a:bodyPr>
          <a:lstStyle/>
          <a:p>
            <a:pPr>
              <a:spcBef>
                <a:spcPct val="50000"/>
              </a:spcBef>
            </a:pPr>
            <a:r>
              <a:rPr lang="en-US" dirty="0">
                <a:latin typeface="Calibri" panose="020F0502020204030204" pitchFamily="34" charset="0"/>
                <a:cs typeface="Calibri" panose="020F0502020204030204" pitchFamily="34" charset="0"/>
              </a:rPr>
              <a:t>The </a:t>
            </a:r>
            <a:r>
              <a:rPr lang="en-US" b="1" dirty="0" err="1" smtClean="0">
                <a:latin typeface="Calibri" panose="020F0502020204030204" pitchFamily="34" charset="0"/>
                <a:cs typeface="Calibri" panose="020F0502020204030204" pitchFamily="34" charset="0"/>
              </a:rPr>
              <a:t>oesophagus</a:t>
            </a:r>
            <a:r>
              <a:rPr lang="en-US" b="1" dirty="0">
                <a:latin typeface="Calibri" panose="020F0502020204030204" pitchFamily="34" charset="0"/>
                <a:cs typeface="Calibri" panose="020F0502020204030204" pitchFamily="34" charset="0"/>
              </a:rPr>
              <a:t> </a:t>
            </a:r>
            <a:r>
              <a:rPr lang="en-US" dirty="0" smtClean="0">
                <a:latin typeface="Calibri" panose="020F0502020204030204" pitchFamily="34" charset="0"/>
                <a:cs typeface="Calibri" panose="020F0502020204030204" pitchFamily="34" charset="0"/>
              </a:rPr>
              <a:t>is </a:t>
            </a:r>
            <a:r>
              <a:rPr lang="en-US" dirty="0">
                <a:latin typeface="Calibri" panose="020F0502020204030204" pitchFamily="34" charset="0"/>
                <a:cs typeface="Calibri" panose="020F0502020204030204" pitchFamily="34" charset="0"/>
              </a:rPr>
              <a:t>like a stretchy pipe that's about 25 centimeters long. </a:t>
            </a:r>
          </a:p>
          <a:p>
            <a:pPr>
              <a:spcBef>
                <a:spcPct val="50000"/>
              </a:spcBef>
            </a:pPr>
            <a:r>
              <a:rPr lang="en-US" dirty="0">
                <a:latin typeface="Calibri" panose="020F0502020204030204" pitchFamily="34" charset="0"/>
                <a:cs typeface="Calibri" panose="020F0502020204030204" pitchFamily="34" charset="0"/>
              </a:rPr>
              <a:t>It moves food from the back of your throat to your stomach. When you swallow a small ball of mushed-up food or liquids, a special flap called the </a:t>
            </a:r>
            <a:r>
              <a:rPr lang="en-US" b="1" dirty="0">
                <a:latin typeface="Calibri" panose="020F0502020204030204" pitchFamily="34" charset="0"/>
                <a:cs typeface="Calibri" panose="020F0502020204030204" pitchFamily="34" charset="0"/>
              </a:rPr>
              <a:t>epiglottis</a:t>
            </a:r>
            <a:r>
              <a:rPr lang="en-US" dirty="0">
                <a:latin typeface="Calibri" panose="020F0502020204030204" pitchFamily="34" charset="0"/>
                <a:cs typeface="Calibri" panose="020F0502020204030204" pitchFamily="34" charset="0"/>
              </a:rPr>
              <a:t> </a:t>
            </a:r>
            <a:r>
              <a:rPr lang="en-US" dirty="0" smtClean="0">
                <a:latin typeface="Calibri" panose="020F0502020204030204" pitchFamily="34" charset="0"/>
                <a:cs typeface="Calibri" panose="020F0502020204030204" pitchFamily="34" charset="0"/>
              </a:rPr>
              <a:t>closes over </a:t>
            </a:r>
            <a:r>
              <a:rPr lang="en-US" dirty="0">
                <a:latin typeface="Calibri" panose="020F0502020204030204" pitchFamily="34" charset="0"/>
                <a:cs typeface="Calibri" panose="020F0502020204030204" pitchFamily="34" charset="0"/>
              </a:rPr>
              <a:t>the opening of your windpipe to make sure the food enters the </a:t>
            </a:r>
            <a:r>
              <a:rPr lang="en-US" dirty="0" err="1" smtClean="0">
                <a:latin typeface="Calibri" panose="020F0502020204030204" pitchFamily="34" charset="0"/>
                <a:cs typeface="Calibri" panose="020F0502020204030204" pitchFamily="34" charset="0"/>
              </a:rPr>
              <a:t>oesophagus</a:t>
            </a:r>
            <a:r>
              <a:rPr lang="en-US" dirty="0" smtClean="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and not the windpipe. </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283" y="2838943"/>
            <a:ext cx="5104631" cy="3931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51520" y="3789040"/>
            <a:ext cx="3456384" cy="2246769"/>
          </a:xfrm>
          <a:prstGeom prst="rect">
            <a:avLst/>
          </a:prstGeom>
          <a:noFill/>
          <a:ln>
            <a:solidFill>
              <a:schemeClr val="tx1"/>
            </a:solidFill>
          </a:ln>
        </p:spPr>
        <p:txBody>
          <a:bodyPr wrap="square" rtlCol="0">
            <a:spAutoFit/>
          </a:bodyPr>
          <a:lstStyle/>
          <a:p>
            <a:r>
              <a:rPr lang="en-NZ" sz="2000" dirty="0">
                <a:latin typeface="Calibri" panose="020F0502020204030204" pitchFamily="34" charset="0"/>
                <a:cs typeface="Calibri" panose="020F0502020204030204" pitchFamily="34" charset="0"/>
              </a:rPr>
              <a:t>Once food has entered the oesophagus muscles in the walls  move in a wavy way to slowly squeeze the food through the oesophagus (peristalsis) and into the stomach</a:t>
            </a:r>
            <a:r>
              <a:rPr lang="en-NZ" sz="2000" dirty="0" smtClean="0">
                <a:latin typeface="Calibri" panose="020F0502020204030204" pitchFamily="34" charset="0"/>
                <a:cs typeface="Calibri" panose="020F0502020204030204" pitchFamily="34" charset="0"/>
              </a:rPr>
              <a:t>.</a:t>
            </a:r>
            <a:endParaRPr lang="en-NZ" sz="2000" dirty="0">
              <a:latin typeface="Calibri" panose="020F0502020204030204" pitchFamily="34" charset="0"/>
              <a:cs typeface="Calibri" panose="020F0502020204030204" pitchFamily="34" charset="0"/>
            </a:endParaRPr>
          </a:p>
        </p:txBody>
      </p:sp>
      <p:sp>
        <p:nvSpPr>
          <p:cNvPr id="2" name="Footer Placeholder 1"/>
          <p:cNvSpPr>
            <a:spLocks noGrp="1"/>
          </p:cNvSpPr>
          <p:nvPr>
            <p:ph type="ftr" sz="quarter" idx="11"/>
          </p:nvPr>
        </p:nvSpPr>
        <p:spPr/>
        <p:txBody>
          <a:bodyPr/>
          <a:lstStyle/>
          <a:p>
            <a:r>
              <a:rPr lang="en-NZ" smtClean="0"/>
              <a:t>GZ Science Resources 2014</a:t>
            </a:r>
            <a:endParaRPr lang="en-NZ"/>
          </a:p>
        </p:txBody>
      </p:sp>
      <p:sp>
        <p:nvSpPr>
          <p:cNvPr id="8" name="TextBox 7"/>
          <p:cNvSpPr txBox="1"/>
          <p:nvPr/>
        </p:nvSpPr>
        <p:spPr>
          <a:xfrm>
            <a:off x="193638" y="720823"/>
            <a:ext cx="696659"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7d</a:t>
            </a:r>
          </a:p>
        </p:txBody>
      </p:sp>
    </p:spTree>
    <p:extLst>
      <p:ext uri="{BB962C8B-B14F-4D97-AF65-F5344CB8AC3E}">
        <p14:creationId xmlns:p14="http://schemas.microsoft.com/office/powerpoint/2010/main" val="199900432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7544" y="477083"/>
            <a:ext cx="8208912" cy="707886"/>
          </a:xfrm>
          <a:prstGeom prst="rect">
            <a:avLst/>
          </a:prstGeom>
          <a:solidFill>
            <a:schemeClr val="bg2"/>
          </a:solidFill>
          <a:ln>
            <a:solidFill>
              <a:schemeClr val="tx1"/>
            </a:solidFill>
          </a:ln>
        </p:spPr>
        <p:txBody>
          <a:bodyPr wrap="square" rtlCol="0">
            <a:spAutoFit/>
          </a:bodyPr>
          <a:lstStyle/>
          <a:p>
            <a:pPr algn="ctr"/>
            <a:r>
              <a:rPr lang="en-NZ" sz="2000" b="1" dirty="0" smtClean="0"/>
              <a:t>The </a:t>
            </a:r>
            <a:r>
              <a:rPr lang="en-NZ" sz="2000" b="1" dirty="0"/>
              <a:t>main structure of the digestive system and its associated </a:t>
            </a:r>
            <a:r>
              <a:rPr lang="en-NZ" sz="2000" b="1" dirty="0" smtClean="0"/>
              <a:t>organs – stomach.</a:t>
            </a:r>
            <a:endParaRPr lang="en-NZ" sz="2000" b="1" dirty="0"/>
          </a:p>
        </p:txBody>
      </p:sp>
      <p:sp>
        <p:nvSpPr>
          <p:cNvPr id="5" name="Rectangle 4"/>
          <p:cNvSpPr/>
          <p:nvPr/>
        </p:nvSpPr>
        <p:spPr>
          <a:xfrm>
            <a:off x="179512" y="1268760"/>
            <a:ext cx="5040560" cy="5078313"/>
          </a:xfrm>
          <a:prstGeom prst="rect">
            <a:avLst/>
          </a:prstGeom>
        </p:spPr>
        <p:txBody>
          <a:bodyPr wrap="square">
            <a:spAutoFit/>
          </a:bodyPr>
          <a:lstStyle/>
          <a:p>
            <a:r>
              <a:rPr lang="en-US" dirty="0">
                <a:latin typeface="Calibri" panose="020F0502020204030204" pitchFamily="34" charset="0"/>
                <a:cs typeface="Calibri" panose="020F0502020204030204" pitchFamily="34" charset="0"/>
              </a:rPr>
              <a:t>Your stomach is attached to the end of the </a:t>
            </a:r>
            <a:r>
              <a:rPr lang="en-US" dirty="0" err="1" smtClean="0">
                <a:latin typeface="Calibri" panose="020F0502020204030204" pitchFamily="34" charset="0"/>
                <a:cs typeface="Calibri" panose="020F0502020204030204" pitchFamily="34" charset="0"/>
              </a:rPr>
              <a:t>oesophagus</a:t>
            </a:r>
            <a:r>
              <a:rPr lang="en-US" dirty="0">
                <a:latin typeface="Calibri" panose="020F0502020204030204" pitchFamily="34" charset="0"/>
                <a:cs typeface="Calibri" panose="020F0502020204030204" pitchFamily="34" charset="0"/>
              </a:rPr>
              <a:t>. </a:t>
            </a:r>
          </a:p>
          <a:p>
            <a:r>
              <a:rPr lang="en-US" dirty="0">
                <a:latin typeface="Calibri" panose="020F0502020204030204" pitchFamily="34" charset="0"/>
                <a:cs typeface="Calibri" panose="020F0502020204030204" pitchFamily="34" charset="0"/>
              </a:rPr>
              <a:t>It has three </a:t>
            </a:r>
            <a:r>
              <a:rPr lang="en-US" dirty="0" smtClean="0">
                <a:latin typeface="Calibri" panose="020F0502020204030204" pitchFamily="34" charset="0"/>
                <a:cs typeface="Calibri" panose="020F0502020204030204" pitchFamily="34" charset="0"/>
              </a:rPr>
              <a:t>important functions:</a:t>
            </a:r>
            <a:endParaRPr lang="en-US" dirty="0">
              <a:latin typeface="Calibri" panose="020F0502020204030204" pitchFamily="34" charset="0"/>
              <a:cs typeface="Calibri" panose="020F0502020204030204" pitchFamily="34" charset="0"/>
            </a:endParaRPr>
          </a:p>
          <a:p>
            <a:r>
              <a:rPr lang="en-US" dirty="0" smtClean="0">
                <a:latin typeface="Calibri" panose="020F0502020204030204" pitchFamily="34" charset="0"/>
                <a:cs typeface="Calibri" panose="020F0502020204030204" pitchFamily="34" charset="0"/>
              </a:rPr>
              <a:t>&gt;</a:t>
            </a:r>
            <a:r>
              <a:rPr lang="en-US" dirty="0">
                <a:latin typeface="Calibri" panose="020F0502020204030204" pitchFamily="34" charset="0"/>
                <a:cs typeface="Calibri" panose="020F0502020204030204" pitchFamily="34" charset="0"/>
              </a:rPr>
              <a:t>to store the food you've eaten </a:t>
            </a:r>
          </a:p>
          <a:p>
            <a:r>
              <a:rPr lang="en-US" dirty="0" smtClean="0">
                <a:latin typeface="Calibri" panose="020F0502020204030204" pitchFamily="34" charset="0"/>
                <a:cs typeface="Calibri" panose="020F0502020204030204" pitchFamily="34" charset="0"/>
              </a:rPr>
              <a:t>&gt;</a:t>
            </a:r>
            <a:r>
              <a:rPr lang="en-US" dirty="0">
                <a:latin typeface="Calibri" panose="020F0502020204030204" pitchFamily="34" charset="0"/>
                <a:cs typeface="Calibri" panose="020F0502020204030204" pitchFamily="34" charset="0"/>
              </a:rPr>
              <a:t>to break down the food into a </a:t>
            </a:r>
            <a:r>
              <a:rPr lang="en-US" dirty="0" smtClean="0">
                <a:latin typeface="Calibri" panose="020F0502020204030204" pitchFamily="34" charset="0"/>
                <a:cs typeface="Calibri" panose="020F0502020204030204" pitchFamily="34" charset="0"/>
              </a:rPr>
              <a:t>liquid </a:t>
            </a:r>
            <a:r>
              <a:rPr lang="en-US" dirty="0">
                <a:latin typeface="Calibri" panose="020F0502020204030204" pitchFamily="34" charset="0"/>
                <a:cs typeface="Calibri" panose="020F0502020204030204" pitchFamily="34" charset="0"/>
              </a:rPr>
              <a:t>mixture </a:t>
            </a:r>
          </a:p>
          <a:p>
            <a:r>
              <a:rPr lang="en-US" dirty="0" smtClean="0">
                <a:latin typeface="Calibri" panose="020F0502020204030204" pitchFamily="34" charset="0"/>
                <a:cs typeface="Calibri" panose="020F0502020204030204" pitchFamily="34" charset="0"/>
              </a:rPr>
              <a:t>&gt;</a:t>
            </a:r>
            <a:r>
              <a:rPr lang="en-US" dirty="0">
                <a:latin typeface="Calibri" panose="020F0502020204030204" pitchFamily="34" charset="0"/>
                <a:cs typeface="Calibri" panose="020F0502020204030204" pitchFamily="34" charset="0"/>
              </a:rPr>
              <a:t>to slowly empty that </a:t>
            </a:r>
            <a:r>
              <a:rPr lang="en-US" dirty="0" smtClean="0">
                <a:latin typeface="Calibri" panose="020F0502020204030204" pitchFamily="34" charset="0"/>
                <a:cs typeface="Calibri" panose="020F0502020204030204" pitchFamily="34" charset="0"/>
              </a:rPr>
              <a:t>liquid </a:t>
            </a:r>
            <a:r>
              <a:rPr lang="en-US" dirty="0">
                <a:latin typeface="Calibri" panose="020F0502020204030204" pitchFamily="34" charset="0"/>
                <a:cs typeface="Calibri" panose="020F0502020204030204" pitchFamily="34" charset="0"/>
              </a:rPr>
              <a:t>mixture into the </a:t>
            </a:r>
            <a:r>
              <a:rPr lang="en-US" dirty="0" smtClean="0">
                <a:latin typeface="Calibri" panose="020F0502020204030204" pitchFamily="34" charset="0"/>
                <a:cs typeface="Calibri" panose="020F0502020204030204" pitchFamily="34" charset="0"/>
              </a:rPr>
              <a:t>small </a:t>
            </a:r>
            <a:r>
              <a:rPr lang="en-US" dirty="0">
                <a:latin typeface="Calibri" panose="020F0502020204030204" pitchFamily="34" charset="0"/>
                <a:cs typeface="Calibri" panose="020F0502020204030204" pitchFamily="34" charset="0"/>
              </a:rPr>
              <a:t>intestine</a:t>
            </a:r>
          </a:p>
          <a:p>
            <a:r>
              <a:rPr lang="en-US" dirty="0">
                <a:latin typeface="Calibri" panose="020F0502020204030204" pitchFamily="34" charset="0"/>
                <a:cs typeface="Calibri" panose="020F0502020204030204" pitchFamily="34" charset="0"/>
              </a:rPr>
              <a:t> </a:t>
            </a:r>
          </a:p>
          <a:p>
            <a:r>
              <a:rPr lang="en-US" dirty="0">
                <a:latin typeface="Calibri" panose="020F0502020204030204" pitchFamily="34" charset="0"/>
                <a:cs typeface="Calibri" panose="020F0502020204030204" pitchFamily="34" charset="0"/>
              </a:rPr>
              <a:t>The stomach </a:t>
            </a:r>
            <a:r>
              <a:rPr lang="en-US" dirty="0" smtClean="0">
                <a:latin typeface="Calibri" panose="020F0502020204030204" pitchFamily="34" charset="0"/>
                <a:cs typeface="Calibri" panose="020F0502020204030204" pitchFamily="34" charset="0"/>
              </a:rPr>
              <a:t>mixes, churns </a:t>
            </a:r>
            <a:r>
              <a:rPr lang="en-US" dirty="0">
                <a:latin typeface="Calibri" panose="020F0502020204030204" pitchFamily="34" charset="0"/>
                <a:cs typeface="Calibri" panose="020F0502020204030204" pitchFamily="34" charset="0"/>
              </a:rPr>
              <a:t>and </a:t>
            </a:r>
            <a:r>
              <a:rPr lang="en-US" dirty="0" smtClean="0">
                <a:latin typeface="Calibri" panose="020F0502020204030204" pitchFamily="34" charset="0"/>
                <a:cs typeface="Calibri" panose="020F0502020204030204" pitchFamily="34" charset="0"/>
              </a:rPr>
              <a:t>mashes together </a:t>
            </a:r>
            <a:r>
              <a:rPr lang="en-US" dirty="0">
                <a:latin typeface="Calibri" panose="020F0502020204030204" pitchFamily="34" charset="0"/>
                <a:cs typeface="Calibri" panose="020F0502020204030204" pitchFamily="34" charset="0"/>
              </a:rPr>
              <a:t>all the small </a:t>
            </a:r>
            <a:r>
              <a:rPr lang="en-US" dirty="0" smtClean="0">
                <a:latin typeface="Calibri" panose="020F0502020204030204" pitchFamily="34" charset="0"/>
                <a:cs typeface="Calibri" panose="020F0502020204030204" pitchFamily="34" charset="0"/>
              </a:rPr>
              <a:t>pieces </a:t>
            </a:r>
            <a:r>
              <a:rPr lang="en-US" dirty="0">
                <a:latin typeface="Calibri" panose="020F0502020204030204" pitchFamily="34" charset="0"/>
                <a:cs typeface="Calibri" panose="020F0502020204030204" pitchFamily="34" charset="0"/>
              </a:rPr>
              <a:t>of food into smaller and smaller </a:t>
            </a:r>
            <a:r>
              <a:rPr lang="en-US" dirty="0" smtClean="0">
                <a:latin typeface="Calibri" panose="020F0502020204030204" pitchFamily="34" charset="0"/>
                <a:cs typeface="Calibri" panose="020F0502020204030204" pitchFamily="34" charset="0"/>
              </a:rPr>
              <a:t>pieces – called digestion.</a:t>
            </a:r>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 </a:t>
            </a:r>
          </a:p>
          <a:p>
            <a:r>
              <a:rPr lang="en-US" dirty="0">
                <a:latin typeface="Calibri" panose="020F0502020204030204" pitchFamily="34" charset="0"/>
                <a:cs typeface="Calibri" panose="020F0502020204030204" pitchFamily="34" charset="0"/>
              </a:rPr>
              <a:t>It does this with help from the strong muscles in the walls of the stomach and </a:t>
            </a:r>
            <a:r>
              <a:rPr lang="en-US" b="1" dirty="0">
                <a:latin typeface="Calibri" panose="020F0502020204030204" pitchFamily="34" charset="0"/>
                <a:cs typeface="Calibri" panose="020F0502020204030204" pitchFamily="34" charset="0"/>
              </a:rPr>
              <a:t>gastric</a:t>
            </a:r>
            <a:r>
              <a:rPr lang="en-US" dirty="0">
                <a:latin typeface="Calibri" panose="020F0502020204030204" pitchFamily="34" charset="0"/>
                <a:cs typeface="Calibri" panose="020F0502020204030204" pitchFamily="34" charset="0"/>
              </a:rPr>
              <a:t> </a:t>
            </a:r>
            <a:r>
              <a:rPr lang="en-US" b="1" dirty="0" smtClean="0">
                <a:latin typeface="Calibri" panose="020F0502020204030204" pitchFamily="34" charset="0"/>
                <a:cs typeface="Calibri" panose="020F0502020204030204" pitchFamily="34" charset="0"/>
              </a:rPr>
              <a:t>juices</a:t>
            </a:r>
            <a:r>
              <a:rPr lang="en-US" dirty="0" smtClean="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that also come from the stomach's walls. </a:t>
            </a:r>
          </a:p>
          <a:p>
            <a:r>
              <a:rPr lang="en-US" dirty="0" smtClean="0">
                <a:latin typeface="Calibri" panose="020F0502020204030204" pitchFamily="34" charset="0"/>
                <a:cs typeface="Calibri" panose="020F0502020204030204" pitchFamily="34" charset="0"/>
              </a:rPr>
              <a:t>In </a:t>
            </a:r>
            <a:r>
              <a:rPr lang="en-US" dirty="0">
                <a:latin typeface="Calibri" panose="020F0502020204030204" pitchFamily="34" charset="0"/>
                <a:cs typeface="Calibri" panose="020F0502020204030204" pitchFamily="34" charset="0"/>
              </a:rPr>
              <a:t>addition to breaking down food, gastric juices also help kill bacteria that might be in the eaten food.</a:t>
            </a:r>
          </a:p>
        </p:txBody>
      </p:sp>
      <p:pic>
        <p:nvPicPr>
          <p:cNvPr id="6" name="Picture 2"/>
          <p:cNvPicPr>
            <a:picLocks noChangeAspect="1" noChangeArrowheads="1"/>
          </p:cNvPicPr>
          <p:nvPr/>
        </p:nvPicPr>
        <p:blipFill rotWithShape="1">
          <a:blip r:embed="rId2">
            <a:clrChange>
              <a:clrFrom>
                <a:srgbClr val="FEFEFE"/>
              </a:clrFrom>
              <a:clrTo>
                <a:srgbClr val="FEFEFE">
                  <a:alpha val="0"/>
                </a:srgbClr>
              </a:clrTo>
            </a:clrChange>
            <a:extLst>
              <a:ext uri="{28A0092B-C50C-407E-A947-70E740481C1C}">
                <a14:useLocalDpi xmlns:a14="http://schemas.microsoft.com/office/drawing/2010/main" val="0"/>
              </a:ext>
            </a:extLst>
          </a:blip>
          <a:srcRect b="3535"/>
          <a:stretch/>
        </p:blipFill>
        <p:spPr bwMode="auto">
          <a:xfrm>
            <a:off x="4860032" y="1623138"/>
            <a:ext cx="4237749" cy="5083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1"/>
          </p:nvPr>
        </p:nvSpPr>
        <p:spPr/>
        <p:txBody>
          <a:bodyPr/>
          <a:lstStyle/>
          <a:p>
            <a:r>
              <a:rPr lang="en-NZ" smtClean="0"/>
              <a:t>GZ Science Resources 2014</a:t>
            </a:r>
            <a:endParaRPr lang="en-NZ"/>
          </a:p>
        </p:txBody>
      </p:sp>
      <p:sp>
        <p:nvSpPr>
          <p:cNvPr id="7" name="TextBox 6"/>
          <p:cNvSpPr txBox="1"/>
          <p:nvPr/>
        </p:nvSpPr>
        <p:spPr>
          <a:xfrm>
            <a:off x="119214" y="708156"/>
            <a:ext cx="696659"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7d</a:t>
            </a:r>
          </a:p>
        </p:txBody>
      </p:sp>
    </p:spTree>
    <p:extLst>
      <p:ext uri="{BB962C8B-B14F-4D97-AF65-F5344CB8AC3E}">
        <p14:creationId xmlns:p14="http://schemas.microsoft.com/office/powerpoint/2010/main" val="186798876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67544" y="477083"/>
            <a:ext cx="8208912" cy="707886"/>
          </a:xfrm>
          <a:prstGeom prst="rect">
            <a:avLst/>
          </a:prstGeom>
          <a:solidFill>
            <a:schemeClr val="bg2"/>
          </a:solidFill>
          <a:ln>
            <a:solidFill>
              <a:schemeClr val="tx1"/>
            </a:solidFill>
          </a:ln>
        </p:spPr>
        <p:txBody>
          <a:bodyPr wrap="square" rtlCol="0">
            <a:spAutoFit/>
          </a:bodyPr>
          <a:lstStyle/>
          <a:p>
            <a:pPr algn="ctr"/>
            <a:r>
              <a:rPr lang="en-NZ" sz="2000" b="1" dirty="0" smtClean="0"/>
              <a:t>The </a:t>
            </a:r>
            <a:r>
              <a:rPr lang="en-NZ" sz="2000" b="1" dirty="0"/>
              <a:t>main structure of the digestive system and its associated </a:t>
            </a:r>
            <a:r>
              <a:rPr lang="en-NZ" sz="2000" b="1" dirty="0" smtClean="0"/>
              <a:t>organs -  </a:t>
            </a:r>
            <a:r>
              <a:rPr lang="en-NZ" sz="2000" b="1" dirty="0"/>
              <a:t>small </a:t>
            </a:r>
            <a:r>
              <a:rPr lang="en-NZ" sz="2000" b="1" dirty="0" smtClean="0"/>
              <a:t>and large intestine.</a:t>
            </a:r>
            <a:endParaRPr lang="en-NZ" sz="2000" b="1" dirty="0"/>
          </a:p>
        </p:txBody>
      </p:sp>
      <p:sp>
        <p:nvSpPr>
          <p:cNvPr id="4" name="Rectangle 3"/>
          <p:cNvSpPr/>
          <p:nvPr/>
        </p:nvSpPr>
        <p:spPr>
          <a:xfrm>
            <a:off x="251520" y="1412776"/>
            <a:ext cx="3312368" cy="4801314"/>
          </a:xfrm>
          <a:prstGeom prst="rect">
            <a:avLst/>
          </a:prstGeom>
        </p:spPr>
        <p:txBody>
          <a:bodyPr wrap="square">
            <a:spAutoFit/>
          </a:bodyPr>
          <a:lstStyle/>
          <a:p>
            <a:r>
              <a:rPr lang="en-US" dirty="0">
                <a:latin typeface="Calibri" panose="020F0502020204030204" pitchFamily="34" charset="0"/>
                <a:cs typeface="Calibri" panose="020F0502020204030204" pitchFamily="34" charset="0"/>
              </a:rPr>
              <a:t>The </a:t>
            </a:r>
            <a:r>
              <a:rPr lang="en-US" b="1" dirty="0">
                <a:latin typeface="Calibri" panose="020F0502020204030204" pitchFamily="34" charset="0"/>
                <a:cs typeface="Calibri" panose="020F0502020204030204" pitchFamily="34" charset="0"/>
              </a:rPr>
              <a:t>small intestine</a:t>
            </a:r>
            <a:r>
              <a:rPr lang="en-US" dirty="0">
                <a:latin typeface="Calibri" panose="020F0502020204030204" pitchFamily="34" charset="0"/>
                <a:cs typeface="Calibri" panose="020F0502020204030204" pitchFamily="34" charset="0"/>
              </a:rPr>
              <a:t> </a:t>
            </a:r>
            <a:r>
              <a:rPr lang="en-US" dirty="0" smtClean="0">
                <a:latin typeface="Calibri" panose="020F0502020204030204" pitchFamily="34" charset="0"/>
                <a:cs typeface="Calibri" panose="020F0502020204030204" pitchFamily="34" charset="0"/>
              </a:rPr>
              <a:t>is </a:t>
            </a:r>
            <a:r>
              <a:rPr lang="en-US" dirty="0">
                <a:latin typeface="Calibri" panose="020F0502020204030204" pitchFamily="34" charset="0"/>
                <a:cs typeface="Calibri" panose="020F0502020204030204" pitchFamily="34" charset="0"/>
              </a:rPr>
              <a:t>a long tube </a:t>
            </a:r>
            <a:r>
              <a:rPr lang="en-US" dirty="0" smtClean="0">
                <a:latin typeface="Calibri" panose="020F0502020204030204" pitchFamily="34" charset="0"/>
                <a:cs typeface="Calibri" panose="020F0502020204030204" pitchFamily="34" charset="0"/>
              </a:rPr>
              <a:t>around 3.5 </a:t>
            </a:r>
            <a:r>
              <a:rPr lang="en-US" dirty="0">
                <a:latin typeface="Calibri" panose="020F0502020204030204" pitchFamily="34" charset="0"/>
                <a:cs typeface="Calibri" panose="020F0502020204030204" pitchFamily="34" charset="0"/>
              </a:rPr>
              <a:t>to 5 centimeters around, </a:t>
            </a:r>
            <a:r>
              <a:rPr lang="en-US" dirty="0" smtClean="0">
                <a:latin typeface="Calibri" panose="020F0502020204030204" pitchFamily="34" charset="0"/>
                <a:cs typeface="Calibri" panose="020F0502020204030204" pitchFamily="34" charset="0"/>
              </a:rPr>
              <a:t>which connects from beneath your </a:t>
            </a:r>
            <a:r>
              <a:rPr lang="en-US" dirty="0">
                <a:latin typeface="Calibri" panose="020F0502020204030204" pitchFamily="34" charset="0"/>
                <a:cs typeface="Calibri" panose="020F0502020204030204" pitchFamily="34" charset="0"/>
              </a:rPr>
              <a:t>stomach and </a:t>
            </a:r>
            <a:r>
              <a:rPr lang="en-US" dirty="0" smtClean="0">
                <a:latin typeface="Calibri" panose="020F0502020204030204" pitchFamily="34" charset="0"/>
                <a:cs typeface="Calibri" panose="020F0502020204030204" pitchFamily="34" charset="0"/>
              </a:rPr>
              <a:t>is about 7 meters </a:t>
            </a:r>
            <a:r>
              <a:rPr lang="en-US" dirty="0">
                <a:latin typeface="Calibri" panose="020F0502020204030204" pitchFamily="34" charset="0"/>
                <a:cs typeface="Calibri" panose="020F0502020204030204" pitchFamily="34" charset="0"/>
              </a:rPr>
              <a:t>long.</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The small intestine breaks down the food mixture even more so your body can absorb all the vitamins, minerals, </a:t>
            </a:r>
            <a:r>
              <a:rPr lang="en-US" b="1" dirty="0">
                <a:latin typeface="Calibri" panose="020F0502020204030204" pitchFamily="34" charset="0"/>
                <a:cs typeface="Calibri" panose="020F0502020204030204" pitchFamily="34" charset="0"/>
              </a:rPr>
              <a:t>proteins</a:t>
            </a:r>
            <a:r>
              <a:rPr lang="en-US" dirty="0">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carbohydrates</a:t>
            </a:r>
            <a:r>
              <a:rPr lang="en-US" dirty="0">
                <a:latin typeface="Calibri" panose="020F0502020204030204" pitchFamily="34" charset="0"/>
                <a:cs typeface="Calibri" panose="020F0502020204030204" pitchFamily="34" charset="0"/>
              </a:rPr>
              <a:t>, and </a:t>
            </a:r>
            <a:r>
              <a:rPr lang="en-US" b="1" dirty="0">
                <a:latin typeface="Calibri" panose="020F0502020204030204" pitchFamily="34" charset="0"/>
                <a:cs typeface="Calibri" panose="020F0502020204030204" pitchFamily="34" charset="0"/>
              </a:rPr>
              <a:t>fats</a:t>
            </a:r>
            <a:r>
              <a:rPr lang="en-US" dirty="0">
                <a:latin typeface="Calibri" panose="020F0502020204030204" pitchFamily="34" charset="0"/>
                <a:cs typeface="Calibri" panose="020F0502020204030204" pitchFamily="34" charset="0"/>
              </a:rPr>
              <a:t>.</a:t>
            </a:r>
          </a:p>
          <a:p>
            <a:endParaRPr lang="en-US" dirty="0">
              <a:latin typeface="Calibri" panose="020F0502020204030204" pitchFamily="34" charset="0"/>
              <a:cs typeface="Calibri" panose="020F0502020204030204" pitchFamily="34" charset="0"/>
            </a:endParaRPr>
          </a:p>
          <a:p>
            <a:r>
              <a:rPr lang="en-US" dirty="0" smtClean="0">
                <a:latin typeface="Calibri" panose="020F0502020204030204" pitchFamily="34" charset="0"/>
                <a:cs typeface="Calibri" panose="020F0502020204030204" pitchFamily="34" charset="0"/>
              </a:rPr>
              <a:t>Food </a:t>
            </a:r>
            <a:r>
              <a:rPr lang="en-US" dirty="0">
                <a:latin typeface="Calibri" panose="020F0502020204030204" pitchFamily="34" charset="0"/>
                <a:cs typeface="Calibri" panose="020F0502020204030204" pitchFamily="34" charset="0"/>
              </a:rPr>
              <a:t>may spend as long as 4 hours in the small intestine and will become a very thin, watery mixture which can pass from the intestine into the </a:t>
            </a:r>
            <a:r>
              <a:rPr lang="en-US" dirty="0" smtClean="0">
                <a:latin typeface="Calibri" panose="020F0502020204030204" pitchFamily="34" charset="0"/>
                <a:cs typeface="Calibri" panose="020F0502020204030204" pitchFamily="34" charset="0"/>
              </a:rPr>
              <a:t>blood. </a:t>
            </a:r>
            <a:endParaRPr lang="en-NZ" dirty="0">
              <a:latin typeface="Calibri" panose="020F0502020204030204" pitchFamily="34" charset="0"/>
              <a:cs typeface="Calibri" panose="020F0502020204030204" pitchFamily="34" charset="0"/>
            </a:endParaRPr>
          </a:p>
        </p:txBody>
      </p:sp>
      <p:pic>
        <p:nvPicPr>
          <p:cNvPr id="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r="14454"/>
          <a:stretch/>
        </p:blipFill>
        <p:spPr bwMode="auto">
          <a:xfrm>
            <a:off x="3563888" y="1639629"/>
            <a:ext cx="5580112" cy="5218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7956376" y="5085184"/>
            <a:ext cx="1187624" cy="707886"/>
          </a:xfrm>
          <a:prstGeom prst="rect">
            <a:avLst/>
          </a:prstGeom>
          <a:solidFill>
            <a:schemeClr val="bg1"/>
          </a:solidFill>
        </p:spPr>
        <p:txBody>
          <a:bodyPr wrap="square" rtlCol="0">
            <a:spAutoFit/>
          </a:bodyPr>
          <a:lstStyle/>
          <a:p>
            <a:r>
              <a:rPr lang="en-NZ" sz="2000" b="1" dirty="0" smtClean="0"/>
              <a:t>Small</a:t>
            </a:r>
          </a:p>
          <a:p>
            <a:r>
              <a:rPr lang="en-NZ" sz="2000" b="1" dirty="0" smtClean="0"/>
              <a:t>intestine</a:t>
            </a:r>
            <a:endParaRPr lang="en-NZ" sz="2000" b="1" dirty="0"/>
          </a:p>
        </p:txBody>
      </p:sp>
      <p:sp>
        <p:nvSpPr>
          <p:cNvPr id="7" name="Rectangle 6"/>
          <p:cNvSpPr/>
          <p:nvPr/>
        </p:nvSpPr>
        <p:spPr>
          <a:xfrm>
            <a:off x="8676456" y="6491089"/>
            <a:ext cx="468052" cy="3669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9" name="Footer Placeholder 8"/>
          <p:cNvSpPr>
            <a:spLocks noGrp="1"/>
          </p:cNvSpPr>
          <p:nvPr>
            <p:ph type="ftr" sz="quarter" idx="11"/>
          </p:nvPr>
        </p:nvSpPr>
        <p:spPr/>
        <p:txBody>
          <a:bodyPr/>
          <a:lstStyle/>
          <a:p>
            <a:r>
              <a:rPr lang="en-NZ" smtClean="0"/>
              <a:t>GZ Science Resources 2014</a:t>
            </a:r>
            <a:endParaRPr lang="en-NZ"/>
          </a:p>
        </p:txBody>
      </p:sp>
      <p:sp>
        <p:nvSpPr>
          <p:cNvPr id="8" name="TextBox 7"/>
          <p:cNvSpPr txBox="1"/>
          <p:nvPr/>
        </p:nvSpPr>
        <p:spPr>
          <a:xfrm>
            <a:off x="193638" y="828001"/>
            <a:ext cx="696659"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7d</a:t>
            </a:r>
          </a:p>
        </p:txBody>
      </p:sp>
    </p:spTree>
    <p:extLst>
      <p:ext uri="{BB962C8B-B14F-4D97-AF65-F5344CB8AC3E}">
        <p14:creationId xmlns:p14="http://schemas.microsoft.com/office/powerpoint/2010/main" val="285304183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67544" y="47708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The </a:t>
            </a:r>
            <a:r>
              <a:rPr lang="en-NZ" sz="2000" b="1" dirty="0"/>
              <a:t>small intestine is </a:t>
            </a:r>
            <a:r>
              <a:rPr lang="en-NZ" sz="2000" b="1" dirty="0" smtClean="0"/>
              <a:t>the site </a:t>
            </a:r>
            <a:r>
              <a:rPr lang="en-NZ" sz="2000" b="1" dirty="0"/>
              <a:t>of absorption of the products </a:t>
            </a:r>
            <a:r>
              <a:rPr lang="en-NZ" sz="2000" b="1" dirty="0" smtClean="0"/>
              <a:t>of digestion</a:t>
            </a:r>
            <a:r>
              <a:rPr lang="en-NZ" sz="2000" b="1" dirty="0"/>
              <a:t>. </a:t>
            </a:r>
          </a:p>
        </p:txBody>
      </p:sp>
      <p:sp>
        <p:nvSpPr>
          <p:cNvPr id="4" name="TextBox 3"/>
          <p:cNvSpPr txBox="1"/>
          <p:nvPr/>
        </p:nvSpPr>
        <p:spPr>
          <a:xfrm>
            <a:off x="233772" y="1373695"/>
            <a:ext cx="8676456" cy="1015663"/>
          </a:xfrm>
          <a:prstGeom prst="rect">
            <a:avLst/>
          </a:prstGeom>
          <a:noFill/>
        </p:spPr>
        <p:txBody>
          <a:bodyPr wrap="square" rtlCol="0">
            <a:spAutoFit/>
          </a:bodyPr>
          <a:lstStyle/>
          <a:p>
            <a:r>
              <a:rPr lang="en-NZ" sz="2000" dirty="0">
                <a:latin typeface="Calibri" panose="020F0502020204030204" pitchFamily="34" charset="0"/>
                <a:cs typeface="Calibri" panose="020F0502020204030204" pitchFamily="34" charset="0"/>
              </a:rPr>
              <a:t>The walls of the small intestine are covered in protruding </a:t>
            </a:r>
            <a:r>
              <a:rPr lang="en-NZ" sz="2000" b="1" dirty="0">
                <a:latin typeface="Calibri" panose="020F0502020204030204" pitchFamily="34" charset="0"/>
                <a:cs typeface="Calibri" panose="020F0502020204030204" pitchFamily="34" charset="0"/>
              </a:rPr>
              <a:t>villi </a:t>
            </a:r>
            <a:r>
              <a:rPr lang="en-NZ" sz="2000" dirty="0">
                <a:latin typeface="Calibri" panose="020F0502020204030204" pitchFamily="34" charset="0"/>
                <a:cs typeface="Calibri" panose="020F0502020204030204" pitchFamily="34" charset="0"/>
              </a:rPr>
              <a:t>which increase the surface area and  provide </a:t>
            </a:r>
            <a:r>
              <a:rPr lang="en-NZ" sz="2000" dirty="0" smtClean="0">
                <a:latin typeface="Calibri" panose="020F0502020204030204" pitchFamily="34" charset="0"/>
                <a:cs typeface="Calibri" panose="020F0502020204030204" pitchFamily="34" charset="0"/>
              </a:rPr>
              <a:t>close </a:t>
            </a:r>
            <a:r>
              <a:rPr lang="en-NZ" sz="2000" dirty="0">
                <a:latin typeface="Calibri" panose="020F0502020204030204" pitchFamily="34" charset="0"/>
                <a:cs typeface="Calibri" panose="020F0502020204030204" pitchFamily="34" charset="0"/>
              </a:rPr>
              <a:t>contact for capillaries to absorb small food particles through the wall</a:t>
            </a:r>
            <a:r>
              <a:rPr lang="en-NZ" dirty="0" smtClean="0">
                <a:latin typeface="Calibri" panose="020F0502020204030204" pitchFamily="34" charset="0"/>
                <a:cs typeface="Calibri" panose="020F0502020204030204" pitchFamily="34" charset="0"/>
              </a:rPr>
              <a:t>.</a:t>
            </a:r>
            <a:endParaRPr lang="en-NZ" dirty="0">
              <a:latin typeface="Calibri" panose="020F0502020204030204" pitchFamily="34" charset="0"/>
              <a:cs typeface="Calibri" panose="020F0502020204030204" pitchFamily="34" charset="0"/>
            </a:endParaRPr>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7197" y="2389358"/>
            <a:ext cx="7949606" cy="4468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Footer Placeholder 6"/>
          <p:cNvSpPr>
            <a:spLocks noGrp="1"/>
          </p:cNvSpPr>
          <p:nvPr>
            <p:ph type="ftr" sz="quarter" idx="11"/>
          </p:nvPr>
        </p:nvSpPr>
        <p:spPr/>
        <p:txBody>
          <a:bodyPr/>
          <a:lstStyle/>
          <a:p>
            <a:r>
              <a:rPr lang="en-NZ" smtClean="0"/>
              <a:t>GZ Science Resources 2014</a:t>
            </a:r>
            <a:endParaRPr lang="en-NZ"/>
          </a:p>
        </p:txBody>
      </p:sp>
      <p:sp>
        <p:nvSpPr>
          <p:cNvPr id="6" name="TextBox 5"/>
          <p:cNvSpPr txBox="1"/>
          <p:nvPr/>
        </p:nvSpPr>
        <p:spPr>
          <a:xfrm>
            <a:off x="171001" y="788920"/>
            <a:ext cx="696659"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7d</a:t>
            </a:r>
          </a:p>
        </p:txBody>
      </p:sp>
    </p:spTree>
    <p:extLst>
      <p:ext uri="{BB962C8B-B14F-4D97-AF65-F5344CB8AC3E}">
        <p14:creationId xmlns:p14="http://schemas.microsoft.com/office/powerpoint/2010/main" val="151830691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7544" y="477083"/>
            <a:ext cx="8208912" cy="707886"/>
          </a:xfrm>
          <a:prstGeom prst="rect">
            <a:avLst/>
          </a:prstGeom>
          <a:solidFill>
            <a:schemeClr val="bg2"/>
          </a:solidFill>
          <a:ln>
            <a:solidFill>
              <a:schemeClr val="tx1"/>
            </a:solidFill>
          </a:ln>
        </p:spPr>
        <p:txBody>
          <a:bodyPr wrap="square" rtlCol="0">
            <a:spAutoFit/>
          </a:bodyPr>
          <a:lstStyle/>
          <a:p>
            <a:pPr algn="ctr"/>
            <a:r>
              <a:rPr lang="en-NZ" sz="2000" b="1" dirty="0" smtClean="0"/>
              <a:t>                  The </a:t>
            </a:r>
            <a:r>
              <a:rPr lang="en-NZ" sz="2000" b="1" dirty="0"/>
              <a:t>main structure of the digestive system and its associated </a:t>
            </a:r>
            <a:r>
              <a:rPr lang="en-NZ" sz="2000" b="1" dirty="0" smtClean="0"/>
              <a:t>organs -  </a:t>
            </a:r>
            <a:r>
              <a:rPr lang="en-NZ" sz="2000" b="1" dirty="0"/>
              <a:t>small </a:t>
            </a:r>
            <a:r>
              <a:rPr lang="en-NZ" sz="2000" b="1" dirty="0" smtClean="0"/>
              <a:t>and large intestine.</a:t>
            </a:r>
            <a:endParaRPr lang="en-NZ" sz="2000" b="1" dirty="0"/>
          </a:p>
        </p:txBody>
      </p:sp>
      <p:sp>
        <p:nvSpPr>
          <p:cNvPr id="5" name="Rectangle 4"/>
          <p:cNvSpPr/>
          <p:nvPr/>
        </p:nvSpPr>
        <p:spPr>
          <a:xfrm>
            <a:off x="467544" y="1205767"/>
            <a:ext cx="8208912" cy="1200329"/>
          </a:xfrm>
          <a:prstGeom prst="rect">
            <a:avLst/>
          </a:prstGeom>
        </p:spPr>
        <p:txBody>
          <a:bodyPr wrap="square">
            <a:spAutoFit/>
          </a:bodyPr>
          <a:lstStyle/>
          <a:p>
            <a:r>
              <a:rPr lang="en-US" dirty="0" smtClean="0">
                <a:latin typeface="Calibri" panose="020F0502020204030204" pitchFamily="34" charset="0"/>
                <a:cs typeface="Calibri" panose="020F0502020204030204" pitchFamily="34" charset="0"/>
              </a:rPr>
              <a:t>The </a:t>
            </a:r>
            <a:r>
              <a:rPr lang="en-US" b="1" dirty="0">
                <a:latin typeface="Calibri" panose="020F0502020204030204" pitchFamily="34" charset="0"/>
                <a:cs typeface="Calibri" panose="020F0502020204030204" pitchFamily="34" charset="0"/>
              </a:rPr>
              <a:t>large intestine</a:t>
            </a:r>
            <a:r>
              <a:rPr lang="en-US" dirty="0">
                <a:latin typeface="Calibri" panose="020F0502020204030204" pitchFamily="34" charset="0"/>
                <a:cs typeface="Calibri" panose="020F0502020204030204" pitchFamily="34" charset="0"/>
              </a:rPr>
              <a:t> </a:t>
            </a:r>
            <a:r>
              <a:rPr lang="en-US" dirty="0" smtClean="0">
                <a:latin typeface="Calibri" panose="020F0502020204030204" pitchFamily="34" charset="0"/>
                <a:cs typeface="Calibri" panose="020F0502020204030204" pitchFamily="34" charset="0"/>
              </a:rPr>
              <a:t>is </a:t>
            </a:r>
            <a:r>
              <a:rPr lang="en-US" dirty="0">
                <a:latin typeface="Calibri" panose="020F0502020204030204" pitchFamily="34" charset="0"/>
                <a:cs typeface="Calibri" panose="020F0502020204030204" pitchFamily="34" charset="0"/>
              </a:rPr>
              <a:t>about 7 to 10 </a:t>
            </a:r>
            <a:r>
              <a:rPr lang="en-US" dirty="0" smtClean="0">
                <a:latin typeface="Calibri" panose="020F0502020204030204" pitchFamily="34" charset="0"/>
                <a:cs typeface="Calibri" panose="020F0502020204030204" pitchFamily="34" charset="0"/>
              </a:rPr>
              <a:t>centimeters, which is wider than </a:t>
            </a:r>
            <a:r>
              <a:rPr lang="en-US" dirty="0">
                <a:latin typeface="Calibri" panose="020F0502020204030204" pitchFamily="34" charset="0"/>
                <a:cs typeface="Calibri" panose="020F0502020204030204" pitchFamily="34" charset="0"/>
              </a:rPr>
              <a:t>the small intestine </a:t>
            </a:r>
            <a:r>
              <a:rPr lang="en-US" dirty="0" smtClean="0">
                <a:latin typeface="Calibri" panose="020F0502020204030204" pitchFamily="34" charset="0"/>
                <a:cs typeface="Calibri" panose="020F0502020204030204" pitchFamily="34" charset="0"/>
              </a:rPr>
              <a:t>from which it joins on.  It </a:t>
            </a:r>
            <a:r>
              <a:rPr lang="en-US" dirty="0">
                <a:latin typeface="Calibri" panose="020F0502020204030204" pitchFamily="34" charset="0"/>
                <a:cs typeface="Calibri" panose="020F0502020204030204" pitchFamily="34" charset="0"/>
              </a:rPr>
              <a:t>would measure about 1.5 meters long </a:t>
            </a:r>
            <a:r>
              <a:rPr lang="en-US" dirty="0" smtClean="0">
                <a:latin typeface="Calibri" panose="020F0502020204030204" pitchFamily="34" charset="0"/>
                <a:cs typeface="Calibri" panose="020F0502020204030204" pitchFamily="34" charset="0"/>
              </a:rPr>
              <a:t>spread  </a:t>
            </a:r>
            <a:r>
              <a:rPr lang="en-US" dirty="0">
                <a:latin typeface="Calibri" panose="020F0502020204030204" pitchFamily="34" charset="0"/>
                <a:cs typeface="Calibri" panose="020F0502020204030204" pitchFamily="34" charset="0"/>
              </a:rPr>
              <a:t>out.</a:t>
            </a:r>
          </a:p>
          <a:p>
            <a:r>
              <a:rPr lang="en-US" dirty="0" smtClean="0">
                <a:latin typeface="Calibri" panose="020F0502020204030204" pitchFamily="34" charset="0"/>
                <a:cs typeface="Calibri" panose="020F0502020204030204" pitchFamily="34" charset="0"/>
              </a:rPr>
              <a:t>Most </a:t>
            </a:r>
            <a:r>
              <a:rPr lang="en-US" dirty="0">
                <a:latin typeface="Calibri" panose="020F0502020204030204" pitchFamily="34" charset="0"/>
                <a:cs typeface="Calibri" panose="020F0502020204030204" pitchFamily="34" charset="0"/>
              </a:rPr>
              <a:t>of the nutrients </a:t>
            </a:r>
            <a:r>
              <a:rPr lang="en-US" dirty="0" smtClean="0">
                <a:latin typeface="Calibri" panose="020F0502020204030204" pitchFamily="34" charset="0"/>
                <a:cs typeface="Calibri" panose="020F0502020204030204" pitchFamily="34" charset="0"/>
              </a:rPr>
              <a:t>have already been removed </a:t>
            </a:r>
            <a:r>
              <a:rPr lang="en-US" dirty="0">
                <a:latin typeface="Calibri" panose="020F0502020204030204" pitchFamily="34" charset="0"/>
                <a:cs typeface="Calibri" panose="020F0502020204030204" pitchFamily="34" charset="0"/>
              </a:rPr>
              <a:t>from the food </a:t>
            </a:r>
            <a:r>
              <a:rPr lang="en-US" dirty="0" smtClean="0">
                <a:latin typeface="Calibri" panose="020F0502020204030204" pitchFamily="34" charset="0"/>
                <a:cs typeface="Calibri" panose="020F0502020204030204" pitchFamily="34" charset="0"/>
              </a:rPr>
              <a:t>mixture before it enters but </a:t>
            </a:r>
            <a:r>
              <a:rPr lang="en-US" dirty="0">
                <a:latin typeface="Calibri" panose="020F0502020204030204" pitchFamily="34" charset="0"/>
                <a:cs typeface="Calibri" panose="020F0502020204030204" pitchFamily="34" charset="0"/>
              </a:rPr>
              <a:t>there is </a:t>
            </a:r>
            <a:r>
              <a:rPr lang="en-US" dirty="0" smtClean="0">
                <a:latin typeface="Calibri" panose="020F0502020204030204" pitchFamily="34" charset="0"/>
                <a:cs typeface="Calibri" panose="020F0502020204030204" pitchFamily="34" charset="0"/>
              </a:rPr>
              <a:t>waste and water </a:t>
            </a:r>
            <a:r>
              <a:rPr lang="en-US" dirty="0">
                <a:latin typeface="Calibri" panose="020F0502020204030204" pitchFamily="34" charset="0"/>
                <a:cs typeface="Calibri" panose="020F0502020204030204" pitchFamily="34" charset="0"/>
              </a:rPr>
              <a:t>left </a:t>
            </a:r>
            <a:r>
              <a:rPr lang="en-US" dirty="0" smtClean="0">
                <a:latin typeface="Calibri" panose="020F0502020204030204" pitchFamily="34" charset="0"/>
                <a:cs typeface="Calibri" panose="020F0502020204030204" pitchFamily="34" charset="0"/>
              </a:rPr>
              <a:t>over.</a:t>
            </a:r>
          </a:p>
        </p:txBody>
      </p:sp>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4030" b="17262"/>
          <a:stretch/>
        </p:blipFill>
        <p:spPr bwMode="auto">
          <a:xfrm>
            <a:off x="3088223" y="2681334"/>
            <a:ext cx="6055778" cy="4176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443721" y="3178484"/>
            <a:ext cx="2304256" cy="3139321"/>
          </a:xfrm>
          <a:prstGeom prst="rect">
            <a:avLst/>
          </a:prstGeom>
          <a:noFill/>
        </p:spPr>
        <p:txBody>
          <a:bodyPr wrap="square" rtlCol="0">
            <a:spAutoFit/>
          </a:bodyPr>
          <a:lstStyle/>
          <a:p>
            <a:r>
              <a:rPr lang="en-NZ" sz="2000" dirty="0">
                <a:latin typeface="Calibri" panose="020F0502020204030204" pitchFamily="34" charset="0"/>
                <a:cs typeface="Calibri" panose="020F0502020204030204" pitchFamily="34" charset="0"/>
              </a:rPr>
              <a:t>Before it leaves the large intestine, it passes through the part called the colon </a:t>
            </a:r>
            <a:r>
              <a:rPr lang="en-NZ" sz="2000" dirty="0" smtClean="0">
                <a:latin typeface="Calibri" panose="020F0502020204030204" pitchFamily="34" charset="0"/>
                <a:cs typeface="Calibri" panose="020F0502020204030204" pitchFamily="34" charset="0"/>
              </a:rPr>
              <a:t>where </a:t>
            </a:r>
            <a:r>
              <a:rPr lang="en-NZ" sz="2000" dirty="0">
                <a:latin typeface="Calibri" panose="020F0502020204030204" pitchFamily="34" charset="0"/>
                <a:cs typeface="Calibri" panose="020F0502020204030204" pitchFamily="34" charset="0"/>
              </a:rPr>
              <a:t>the body is able to absorb the water and some minerals into the blood</a:t>
            </a:r>
            <a:r>
              <a:rPr lang="en-NZ" sz="2000" dirty="0"/>
              <a:t>. </a:t>
            </a:r>
          </a:p>
          <a:p>
            <a:endParaRPr lang="en-NZ" dirty="0"/>
          </a:p>
        </p:txBody>
      </p:sp>
      <p:sp>
        <p:nvSpPr>
          <p:cNvPr id="2" name="Footer Placeholder 1"/>
          <p:cNvSpPr>
            <a:spLocks noGrp="1"/>
          </p:cNvSpPr>
          <p:nvPr>
            <p:ph type="ftr" sz="quarter" idx="11"/>
          </p:nvPr>
        </p:nvSpPr>
        <p:spPr/>
        <p:txBody>
          <a:bodyPr/>
          <a:lstStyle/>
          <a:p>
            <a:r>
              <a:rPr lang="en-NZ" smtClean="0"/>
              <a:t>GZ Science Resources 2014</a:t>
            </a:r>
            <a:endParaRPr lang="en-NZ"/>
          </a:p>
        </p:txBody>
      </p:sp>
      <p:sp>
        <p:nvSpPr>
          <p:cNvPr id="8" name="TextBox 7"/>
          <p:cNvSpPr txBox="1"/>
          <p:nvPr/>
        </p:nvSpPr>
        <p:spPr>
          <a:xfrm>
            <a:off x="193638" y="527186"/>
            <a:ext cx="696659"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7d</a:t>
            </a:r>
          </a:p>
        </p:txBody>
      </p:sp>
    </p:spTree>
    <p:extLst>
      <p:ext uri="{BB962C8B-B14F-4D97-AF65-F5344CB8AC3E}">
        <p14:creationId xmlns:p14="http://schemas.microsoft.com/office/powerpoint/2010/main" val="21535504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NZ" smtClean="0"/>
              <a:t>GZ Science Resources 2014</a:t>
            </a:r>
            <a:endParaRPr lang="en-NZ"/>
          </a:p>
        </p:txBody>
      </p:sp>
      <p:sp>
        <p:nvSpPr>
          <p:cNvPr id="3" name="TextBox 2"/>
          <p:cNvSpPr txBox="1"/>
          <p:nvPr/>
        </p:nvSpPr>
        <p:spPr>
          <a:xfrm>
            <a:off x="508341" y="414431"/>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The Kingdoms can be further divided into Phylum</a:t>
            </a:r>
            <a:endParaRPr lang="en-NZ" sz="2000" b="1" dirty="0"/>
          </a:p>
        </p:txBody>
      </p:sp>
      <p:sp>
        <p:nvSpPr>
          <p:cNvPr id="4" name="TextBox 3"/>
          <p:cNvSpPr txBox="1"/>
          <p:nvPr/>
        </p:nvSpPr>
        <p:spPr>
          <a:xfrm>
            <a:off x="281355" y="322098"/>
            <a:ext cx="609600"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2d</a:t>
            </a:r>
          </a:p>
        </p:txBody>
      </p:sp>
      <p:sp>
        <p:nvSpPr>
          <p:cNvPr id="5" name="Rectangle 4"/>
          <p:cNvSpPr/>
          <p:nvPr/>
        </p:nvSpPr>
        <p:spPr>
          <a:xfrm>
            <a:off x="193637" y="1339444"/>
            <a:ext cx="3786691" cy="3000821"/>
          </a:xfrm>
          <a:prstGeom prst="rect">
            <a:avLst/>
          </a:prstGeom>
        </p:spPr>
        <p:txBody>
          <a:bodyPr wrap="square">
            <a:spAutoFit/>
          </a:bodyPr>
          <a:lstStyle/>
          <a:p>
            <a:pPr>
              <a:spcBef>
                <a:spcPct val="50000"/>
              </a:spcBef>
            </a:pPr>
            <a:r>
              <a:rPr lang="en-NZ" dirty="0" smtClean="0">
                <a:latin typeface="Calibri" panose="020F0502020204030204" pitchFamily="34" charset="0"/>
                <a:cs typeface="Calibri" panose="020F0502020204030204" pitchFamily="34" charset="0"/>
              </a:rPr>
              <a:t>The </a:t>
            </a:r>
            <a:r>
              <a:rPr lang="en-NZ" b="1" dirty="0" smtClean="0">
                <a:latin typeface="Calibri" panose="020F0502020204030204" pitchFamily="34" charset="0"/>
                <a:cs typeface="Calibri" panose="020F0502020204030204" pitchFamily="34" charset="0"/>
              </a:rPr>
              <a:t>Kingdoms</a:t>
            </a:r>
            <a:r>
              <a:rPr lang="en-NZ" dirty="0" smtClean="0">
                <a:latin typeface="Calibri" panose="020F0502020204030204" pitchFamily="34" charset="0"/>
                <a:cs typeface="Calibri" panose="020F0502020204030204" pitchFamily="34" charset="0"/>
              </a:rPr>
              <a:t> have been broken down into smaller groups called </a:t>
            </a:r>
            <a:r>
              <a:rPr lang="en-NZ" b="1" dirty="0" smtClean="0">
                <a:latin typeface="Calibri" panose="020F0502020204030204" pitchFamily="34" charset="0"/>
                <a:cs typeface="Calibri" panose="020F0502020204030204" pitchFamily="34" charset="0"/>
              </a:rPr>
              <a:t>Phylum</a:t>
            </a:r>
            <a:r>
              <a:rPr lang="en-NZ" dirty="0" smtClean="0">
                <a:latin typeface="Calibri" panose="020F0502020204030204" pitchFamily="34" charset="0"/>
                <a:cs typeface="Calibri" panose="020F0502020204030204" pitchFamily="34" charset="0"/>
              </a:rPr>
              <a:t>.</a:t>
            </a:r>
          </a:p>
          <a:p>
            <a:pPr>
              <a:spcBef>
                <a:spcPct val="50000"/>
              </a:spcBef>
            </a:pPr>
            <a:r>
              <a:rPr lang="en-GB" dirty="0" smtClean="0">
                <a:latin typeface="Calibri" panose="020F0502020204030204" pitchFamily="34" charset="0"/>
                <a:cs typeface="Calibri" panose="020F0502020204030204" pitchFamily="34" charset="0"/>
              </a:rPr>
              <a:t>The major Phylum of the Animal Kingdom that we are familiar with include the sponges, Jelly fish, worms, molluscs, Arthropods (Insects/spiders/crustaceans) and Vertebrates (all animals with a backbones)</a:t>
            </a:r>
            <a:endParaRPr lang="en-GB" dirty="0">
              <a:latin typeface="Calibri" panose="020F0502020204030204" pitchFamily="34" charset="0"/>
              <a:cs typeface="Calibri" panose="020F0502020204030204" pitchFamily="34" charset="0"/>
            </a:endParaRPr>
          </a:p>
        </p:txBody>
      </p:sp>
      <p:pic>
        <p:nvPicPr>
          <p:cNvPr id="6" name="Picture 3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1810" y="3591446"/>
            <a:ext cx="3055443" cy="24086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 uri="{AF507438-7753-43E0-B8FC-AC1667EBCBE1}">
              <a14:hiddenEffects xmlns:a14="http://schemas.microsoft.com/office/drawing/2010/main">
                <a:effectLst>
                  <a:outerShdw blurRad="190500" dist="190499" dir="2700000" algn="ctr" rotWithShape="0">
                    <a:schemeClr val="bg2">
                      <a:alpha val="50000"/>
                    </a:schemeClr>
                  </a:outerShdw>
                </a:effectLst>
              </a14:hiddenEffects>
            </a:ext>
          </a:extLst>
        </p:spPr>
      </p:pic>
      <p:pic>
        <p:nvPicPr>
          <p:cNvPr id="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2696" y="3970056"/>
            <a:ext cx="2360977" cy="25425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 uri="{AF507438-7753-43E0-B8FC-AC1667EBCBE1}">
              <a14:hiddenEffects xmlns:a14="http://schemas.microsoft.com/office/drawing/2010/main">
                <a:effectLst>
                  <a:outerShdw blurRad="190500" dist="190499" dir="2700000" algn="ctr" rotWithShape="0">
                    <a:schemeClr val="bg2">
                      <a:alpha val="50000"/>
                    </a:schemeClr>
                  </a:outerShdw>
                </a:effectLst>
              </a14:hiddenEffects>
            </a:ext>
          </a:extLst>
        </p:spPr>
      </p:pic>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7666637" flipV="1">
            <a:off x="3761823" y="970031"/>
            <a:ext cx="1835321" cy="24416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 uri="{AF507438-7753-43E0-B8FC-AC1667EBCBE1}">
              <a14:hiddenEffects xmlns:a14="http://schemas.microsoft.com/office/drawing/2010/main">
                <a:effectLst>
                  <a:outerShdw blurRad="190500" dist="190499" dir="2700000" algn="ctr" rotWithShape="0">
                    <a:schemeClr val="bg2">
                      <a:alpha val="50000"/>
                    </a:schemeClr>
                  </a:outerShdw>
                </a:effectLst>
              </a14:hiddenEffects>
            </a:ext>
          </a:extLst>
        </p:spPr>
      </p:pic>
      <p:pic>
        <p:nvPicPr>
          <p:cNvPr id="12"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90006" y="3653737"/>
            <a:ext cx="1578955" cy="24521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 uri="{AF507438-7753-43E0-B8FC-AC1667EBCBE1}">
              <a14:hiddenEffects xmlns:a14="http://schemas.microsoft.com/office/drawing/2010/main">
                <a:effectLst>
                  <a:outerShdw blurRad="190500" dist="190499" dir="2700000" algn="ctr" rotWithShape="0">
                    <a:schemeClr val="bg2">
                      <a:alpha val="50000"/>
                    </a:schemeClr>
                  </a:outerShdw>
                </a:effectLst>
              </a14:hiddenEffects>
            </a:ext>
          </a:extLst>
        </p:spPr>
      </p:pic>
      <p:sp>
        <p:nvSpPr>
          <p:cNvPr id="13" name="TextBox 12"/>
          <p:cNvSpPr txBox="1"/>
          <p:nvPr/>
        </p:nvSpPr>
        <p:spPr>
          <a:xfrm>
            <a:off x="4416660" y="2869346"/>
            <a:ext cx="1368152" cy="369332"/>
          </a:xfrm>
          <a:prstGeom prst="rect">
            <a:avLst/>
          </a:prstGeom>
          <a:noFill/>
        </p:spPr>
        <p:txBody>
          <a:bodyPr wrap="square" rtlCol="0">
            <a:spAutoFit/>
          </a:bodyPr>
          <a:lstStyle/>
          <a:p>
            <a:r>
              <a:rPr lang="en-NZ" b="1" dirty="0" smtClean="0"/>
              <a:t>worms</a:t>
            </a:r>
            <a:endParaRPr lang="en-NZ" b="1" dirty="0"/>
          </a:p>
        </p:txBody>
      </p:sp>
      <p:sp>
        <p:nvSpPr>
          <p:cNvPr id="14" name="TextBox 13"/>
          <p:cNvSpPr txBox="1"/>
          <p:nvPr/>
        </p:nvSpPr>
        <p:spPr>
          <a:xfrm>
            <a:off x="7630465" y="3127010"/>
            <a:ext cx="1368152" cy="369332"/>
          </a:xfrm>
          <a:prstGeom prst="rect">
            <a:avLst/>
          </a:prstGeom>
          <a:noFill/>
        </p:spPr>
        <p:txBody>
          <a:bodyPr wrap="square" rtlCol="0">
            <a:spAutoFit/>
          </a:bodyPr>
          <a:lstStyle/>
          <a:p>
            <a:r>
              <a:rPr lang="en-NZ" b="1" dirty="0" smtClean="0"/>
              <a:t>Arthropods</a:t>
            </a:r>
            <a:endParaRPr lang="en-NZ" b="1" dirty="0"/>
          </a:p>
        </p:txBody>
      </p:sp>
      <p:sp>
        <p:nvSpPr>
          <p:cNvPr id="15" name="TextBox 14"/>
          <p:cNvSpPr txBox="1"/>
          <p:nvPr/>
        </p:nvSpPr>
        <p:spPr>
          <a:xfrm>
            <a:off x="6423284" y="5473013"/>
            <a:ext cx="1368152" cy="369332"/>
          </a:xfrm>
          <a:prstGeom prst="rect">
            <a:avLst/>
          </a:prstGeom>
          <a:noFill/>
        </p:spPr>
        <p:txBody>
          <a:bodyPr wrap="square" rtlCol="0">
            <a:spAutoFit/>
          </a:bodyPr>
          <a:lstStyle/>
          <a:p>
            <a:r>
              <a:rPr lang="en-NZ" b="1" dirty="0" smtClean="0"/>
              <a:t>Molluscs</a:t>
            </a:r>
            <a:endParaRPr lang="en-NZ" b="1" dirty="0"/>
          </a:p>
        </p:txBody>
      </p:sp>
      <p:sp>
        <p:nvSpPr>
          <p:cNvPr id="16" name="TextBox 15"/>
          <p:cNvSpPr txBox="1"/>
          <p:nvPr/>
        </p:nvSpPr>
        <p:spPr>
          <a:xfrm>
            <a:off x="4355976" y="6202633"/>
            <a:ext cx="1368152" cy="369332"/>
          </a:xfrm>
          <a:prstGeom prst="rect">
            <a:avLst/>
          </a:prstGeom>
          <a:noFill/>
        </p:spPr>
        <p:txBody>
          <a:bodyPr wrap="square" rtlCol="0">
            <a:spAutoFit/>
          </a:bodyPr>
          <a:lstStyle/>
          <a:p>
            <a:r>
              <a:rPr lang="en-NZ" b="1" dirty="0" smtClean="0"/>
              <a:t>jellyfish</a:t>
            </a:r>
            <a:endParaRPr lang="en-NZ" b="1" dirty="0"/>
          </a:p>
        </p:txBody>
      </p:sp>
      <p:sp>
        <p:nvSpPr>
          <p:cNvPr id="17" name="TextBox 16"/>
          <p:cNvSpPr txBox="1"/>
          <p:nvPr/>
        </p:nvSpPr>
        <p:spPr>
          <a:xfrm>
            <a:off x="186335" y="5842345"/>
            <a:ext cx="1368152" cy="369332"/>
          </a:xfrm>
          <a:prstGeom prst="rect">
            <a:avLst/>
          </a:prstGeom>
          <a:noFill/>
        </p:spPr>
        <p:txBody>
          <a:bodyPr wrap="square" rtlCol="0">
            <a:spAutoFit/>
          </a:bodyPr>
          <a:lstStyle/>
          <a:p>
            <a:r>
              <a:rPr lang="en-NZ" b="1" dirty="0" smtClean="0"/>
              <a:t>Vertebrates</a:t>
            </a:r>
            <a:endParaRPr lang="en-NZ" b="1" dirty="0"/>
          </a:p>
        </p:txBody>
      </p:sp>
      <p:pic>
        <p:nvPicPr>
          <p:cNvPr id="19" name="Picture 10" descr="monarch-butterfly2"/>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433487">
            <a:off x="5418628" y="550132"/>
            <a:ext cx="3930860" cy="2948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7341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3021" b="7838"/>
          <a:stretch/>
        </p:blipFill>
        <p:spPr bwMode="auto">
          <a:xfrm>
            <a:off x="1979712" y="2780928"/>
            <a:ext cx="6983355" cy="395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67544" y="477083"/>
            <a:ext cx="8208912" cy="707886"/>
          </a:xfrm>
          <a:prstGeom prst="rect">
            <a:avLst/>
          </a:prstGeom>
          <a:solidFill>
            <a:schemeClr val="bg2"/>
          </a:solidFill>
          <a:ln>
            <a:solidFill>
              <a:schemeClr val="tx1"/>
            </a:solidFill>
          </a:ln>
        </p:spPr>
        <p:txBody>
          <a:bodyPr wrap="square" rtlCol="0">
            <a:spAutoFit/>
          </a:bodyPr>
          <a:lstStyle/>
          <a:p>
            <a:pPr algn="ctr"/>
            <a:r>
              <a:rPr lang="en-NZ" sz="2000" b="1" dirty="0" smtClean="0"/>
              <a:t>The </a:t>
            </a:r>
            <a:r>
              <a:rPr lang="en-NZ" sz="2000" b="1" dirty="0"/>
              <a:t>main structure of the digestive system and its associated </a:t>
            </a:r>
            <a:r>
              <a:rPr lang="en-NZ" sz="2000" b="1" dirty="0" smtClean="0"/>
              <a:t>organs – Pancreas, gall bladder and liver.</a:t>
            </a:r>
            <a:endParaRPr lang="en-NZ" sz="2000" b="1" dirty="0"/>
          </a:p>
        </p:txBody>
      </p:sp>
      <p:sp>
        <p:nvSpPr>
          <p:cNvPr id="5" name="Text Box 5"/>
          <p:cNvSpPr txBox="1">
            <a:spLocks noChangeArrowheads="1"/>
          </p:cNvSpPr>
          <p:nvPr/>
        </p:nvSpPr>
        <p:spPr bwMode="auto">
          <a:xfrm>
            <a:off x="179511" y="1479533"/>
            <a:ext cx="8783555"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000" dirty="0">
                <a:latin typeface="Calibri" panose="020F0502020204030204" pitchFamily="34" charset="0"/>
                <a:cs typeface="Calibri" panose="020F0502020204030204" pitchFamily="34" charset="0"/>
              </a:rPr>
              <a:t>These organs send different juices to the first part of the small intestine. These juices help to digest food and allow the body to absorb nutrients. </a:t>
            </a:r>
          </a:p>
          <a:p>
            <a:pPr eaLnBrk="1" hangingPunct="1"/>
            <a:r>
              <a:rPr lang="en-US" sz="2000" dirty="0" smtClean="0">
                <a:latin typeface="Calibri" panose="020F0502020204030204" pitchFamily="34" charset="0"/>
                <a:cs typeface="Calibri" panose="020F0502020204030204" pitchFamily="34" charset="0"/>
              </a:rPr>
              <a:t>The </a:t>
            </a:r>
            <a:r>
              <a:rPr lang="en-US" sz="2000" dirty="0">
                <a:latin typeface="Calibri" panose="020F0502020204030204" pitchFamily="34" charset="0"/>
                <a:cs typeface="Calibri" panose="020F0502020204030204" pitchFamily="34" charset="0"/>
              </a:rPr>
              <a:t>pancreas makes </a:t>
            </a:r>
            <a:r>
              <a:rPr lang="en-US" sz="2000" dirty="0" smtClean="0">
                <a:latin typeface="Calibri" panose="020F0502020204030204" pitchFamily="34" charset="0"/>
                <a:cs typeface="Calibri" panose="020F0502020204030204" pitchFamily="34" charset="0"/>
              </a:rPr>
              <a:t>enzymes that </a:t>
            </a:r>
            <a:r>
              <a:rPr lang="en-US" sz="2000" dirty="0">
                <a:latin typeface="Calibri" panose="020F0502020204030204" pitchFamily="34" charset="0"/>
                <a:cs typeface="Calibri" panose="020F0502020204030204" pitchFamily="34" charset="0"/>
              </a:rPr>
              <a:t>help the body digest fats and protein. </a:t>
            </a:r>
          </a:p>
          <a:p>
            <a:pPr eaLnBrk="1" hangingPunct="1"/>
            <a:r>
              <a:rPr lang="en-US" sz="2000" dirty="0" smtClean="0">
                <a:latin typeface="Calibri" panose="020F0502020204030204" pitchFamily="34" charset="0"/>
                <a:cs typeface="Calibri" panose="020F0502020204030204" pitchFamily="34" charset="0"/>
              </a:rPr>
              <a:t>Enzymes from </a:t>
            </a:r>
            <a:r>
              <a:rPr lang="en-US" sz="2000" dirty="0">
                <a:latin typeface="Calibri" panose="020F0502020204030204" pitchFamily="34" charset="0"/>
                <a:cs typeface="Calibri" panose="020F0502020204030204" pitchFamily="34" charset="0"/>
              </a:rPr>
              <a:t>the liver called </a:t>
            </a:r>
            <a:r>
              <a:rPr lang="en-US" sz="2000" b="1" dirty="0">
                <a:latin typeface="Calibri" panose="020F0502020204030204" pitchFamily="34" charset="0"/>
                <a:cs typeface="Calibri" panose="020F0502020204030204" pitchFamily="34" charset="0"/>
              </a:rPr>
              <a:t>bile</a:t>
            </a:r>
            <a:r>
              <a:rPr lang="en-US" sz="2000" dirty="0">
                <a:latin typeface="Calibri" panose="020F0502020204030204" pitchFamily="34" charset="0"/>
                <a:cs typeface="Calibri" panose="020F0502020204030204" pitchFamily="34" charset="0"/>
              </a:rPr>
              <a:t> helps to absorb fats into the bloodstream. </a:t>
            </a:r>
          </a:p>
        </p:txBody>
      </p:sp>
      <p:sp>
        <p:nvSpPr>
          <p:cNvPr id="6" name="TextBox 5"/>
          <p:cNvSpPr txBox="1"/>
          <p:nvPr/>
        </p:nvSpPr>
        <p:spPr>
          <a:xfrm>
            <a:off x="179512" y="3861048"/>
            <a:ext cx="1800200" cy="2215991"/>
          </a:xfrm>
          <a:prstGeom prst="rect">
            <a:avLst/>
          </a:prstGeom>
          <a:noFill/>
        </p:spPr>
        <p:txBody>
          <a:bodyPr wrap="square" rtlCol="0">
            <a:spAutoFit/>
          </a:bodyPr>
          <a:lstStyle/>
          <a:p>
            <a:r>
              <a:rPr lang="en-NZ" sz="2000" dirty="0" smtClean="0">
                <a:latin typeface="Calibri" panose="020F0502020204030204" pitchFamily="34" charset="0"/>
                <a:cs typeface="Calibri" panose="020F0502020204030204" pitchFamily="34" charset="0"/>
              </a:rPr>
              <a:t>The </a:t>
            </a:r>
            <a:r>
              <a:rPr lang="en-NZ" sz="2000" dirty="0">
                <a:latin typeface="Calibri" panose="020F0502020204030204" pitchFamily="34" charset="0"/>
                <a:cs typeface="Calibri" panose="020F0502020204030204" pitchFamily="34" charset="0"/>
              </a:rPr>
              <a:t>gallbladder serves as a warehouse for bile, storing it until the body needs it</a:t>
            </a:r>
            <a:r>
              <a:rPr lang="en-NZ" dirty="0">
                <a:latin typeface="Calibri" panose="020F0502020204030204" pitchFamily="34" charset="0"/>
                <a:cs typeface="Calibri" panose="020F0502020204030204" pitchFamily="34" charset="0"/>
              </a:rPr>
              <a:t>.</a:t>
            </a:r>
          </a:p>
          <a:p>
            <a:endParaRPr lang="en-NZ" dirty="0"/>
          </a:p>
        </p:txBody>
      </p:sp>
      <p:sp>
        <p:nvSpPr>
          <p:cNvPr id="8" name="Footer Placeholder 7"/>
          <p:cNvSpPr>
            <a:spLocks noGrp="1"/>
          </p:cNvSpPr>
          <p:nvPr>
            <p:ph type="ftr" sz="quarter" idx="11"/>
          </p:nvPr>
        </p:nvSpPr>
        <p:spPr/>
        <p:txBody>
          <a:bodyPr/>
          <a:lstStyle/>
          <a:p>
            <a:r>
              <a:rPr lang="en-NZ" smtClean="0"/>
              <a:t>GZ Science Resources 2014</a:t>
            </a:r>
            <a:endParaRPr lang="en-NZ"/>
          </a:p>
        </p:txBody>
      </p:sp>
      <p:sp>
        <p:nvSpPr>
          <p:cNvPr id="7" name="TextBox 6"/>
          <p:cNvSpPr txBox="1"/>
          <p:nvPr/>
        </p:nvSpPr>
        <p:spPr>
          <a:xfrm>
            <a:off x="360316" y="852630"/>
            <a:ext cx="696659"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7d</a:t>
            </a:r>
          </a:p>
        </p:txBody>
      </p:sp>
    </p:spTree>
    <p:extLst>
      <p:ext uri="{BB962C8B-B14F-4D97-AF65-F5344CB8AC3E}">
        <p14:creationId xmlns:p14="http://schemas.microsoft.com/office/powerpoint/2010/main" val="202957930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7544" y="477083"/>
            <a:ext cx="8208912" cy="707886"/>
          </a:xfrm>
          <a:prstGeom prst="rect">
            <a:avLst/>
          </a:prstGeom>
          <a:solidFill>
            <a:schemeClr val="bg2"/>
          </a:solidFill>
          <a:ln>
            <a:solidFill>
              <a:schemeClr val="tx1"/>
            </a:solidFill>
          </a:ln>
        </p:spPr>
        <p:txBody>
          <a:bodyPr wrap="square" rtlCol="0">
            <a:spAutoFit/>
          </a:bodyPr>
          <a:lstStyle/>
          <a:p>
            <a:pPr algn="ctr"/>
            <a:r>
              <a:rPr lang="en-NZ" sz="2000" b="1" dirty="0" smtClean="0"/>
              <a:t>The </a:t>
            </a:r>
            <a:r>
              <a:rPr lang="en-NZ" sz="2000" b="1" dirty="0"/>
              <a:t>main structure of the digestive system and its associated </a:t>
            </a:r>
            <a:r>
              <a:rPr lang="en-NZ" sz="2000" b="1" dirty="0" smtClean="0"/>
              <a:t>organs – pancreas, gall bladder and liver.</a:t>
            </a:r>
            <a:endParaRPr lang="en-NZ" sz="2000" b="1" dirty="0"/>
          </a:p>
        </p:txBody>
      </p:sp>
      <p:sp>
        <p:nvSpPr>
          <p:cNvPr id="5" name="Rectangle 4"/>
          <p:cNvSpPr/>
          <p:nvPr/>
        </p:nvSpPr>
        <p:spPr>
          <a:xfrm>
            <a:off x="251520" y="1700808"/>
            <a:ext cx="2736304" cy="4247317"/>
          </a:xfrm>
          <a:prstGeom prst="rect">
            <a:avLst/>
          </a:prstGeom>
        </p:spPr>
        <p:txBody>
          <a:bodyPr wrap="square">
            <a:spAutoFit/>
          </a:bodyPr>
          <a:lstStyle/>
          <a:p>
            <a:r>
              <a:rPr lang="en-US" dirty="0">
                <a:latin typeface="Calibri" panose="020F0502020204030204" pitchFamily="34" charset="0"/>
                <a:cs typeface="Calibri" panose="020F0502020204030204" pitchFamily="34" charset="0"/>
              </a:rPr>
              <a:t>The nutrient-rich blood comes directly to the liver </a:t>
            </a:r>
            <a:r>
              <a:rPr lang="en-US" dirty="0" smtClean="0">
                <a:latin typeface="Calibri" panose="020F0502020204030204" pitchFamily="34" charset="0"/>
                <a:cs typeface="Calibri" panose="020F0502020204030204" pitchFamily="34" charset="0"/>
              </a:rPr>
              <a:t>from the small intestine for </a:t>
            </a:r>
            <a:r>
              <a:rPr lang="en-US" b="1" dirty="0">
                <a:latin typeface="Calibri" panose="020F0502020204030204" pitchFamily="34" charset="0"/>
                <a:cs typeface="Calibri" panose="020F0502020204030204" pitchFamily="34" charset="0"/>
              </a:rPr>
              <a:t>processing</a:t>
            </a:r>
            <a:r>
              <a:rPr lang="en-US" dirty="0">
                <a:latin typeface="Calibri" panose="020F0502020204030204" pitchFamily="34" charset="0"/>
                <a:cs typeface="Calibri" panose="020F0502020204030204" pitchFamily="34" charset="0"/>
              </a:rPr>
              <a:t>. The liver filters out harmful substances or wastes, turning some of the waste into more bile. The liver </a:t>
            </a:r>
            <a:r>
              <a:rPr lang="en-US" dirty="0" smtClean="0">
                <a:latin typeface="Calibri" panose="020F0502020204030204" pitchFamily="34" charset="0"/>
                <a:cs typeface="Calibri" panose="020F0502020204030204" pitchFamily="34" charset="0"/>
              </a:rPr>
              <a:t>sorts how</a:t>
            </a:r>
            <a:r>
              <a:rPr lang="en-US" b="1" dirty="0" smtClean="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many</a:t>
            </a:r>
            <a:r>
              <a:rPr lang="en-US" b="1"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nutrients will </a:t>
            </a:r>
            <a:r>
              <a:rPr lang="en-US" dirty="0" smtClean="0">
                <a:latin typeface="Calibri" panose="020F0502020204030204" pitchFamily="34" charset="0"/>
                <a:cs typeface="Calibri" panose="020F0502020204030204" pitchFamily="34" charset="0"/>
              </a:rPr>
              <a:t>be distributed to the </a:t>
            </a:r>
            <a:r>
              <a:rPr lang="en-US" dirty="0">
                <a:latin typeface="Calibri" panose="020F0502020204030204" pitchFamily="34" charset="0"/>
                <a:cs typeface="Calibri" panose="020F0502020204030204" pitchFamily="34" charset="0"/>
              </a:rPr>
              <a:t>body, and how many will stay behind in </a:t>
            </a:r>
            <a:r>
              <a:rPr lang="en-US" b="1" dirty="0">
                <a:latin typeface="Calibri" panose="020F0502020204030204" pitchFamily="34" charset="0"/>
                <a:cs typeface="Calibri" panose="020F0502020204030204" pitchFamily="34" charset="0"/>
              </a:rPr>
              <a:t>storage</a:t>
            </a:r>
            <a:r>
              <a:rPr lang="en-US" dirty="0">
                <a:latin typeface="Calibri" panose="020F0502020204030204" pitchFamily="34" charset="0"/>
                <a:cs typeface="Calibri" panose="020F0502020204030204" pitchFamily="34" charset="0"/>
              </a:rPr>
              <a:t>. </a:t>
            </a:r>
            <a:r>
              <a:rPr lang="en-US" dirty="0" smtClean="0">
                <a:latin typeface="Calibri" panose="020F0502020204030204" pitchFamily="34" charset="0"/>
                <a:cs typeface="Calibri" panose="020F0502020204030204" pitchFamily="34" charset="0"/>
              </a:rPr>
              <a:t>The </a:t>
            </a:r>
            <a:r>
              <a:rPr lang="en-US" dirty="0">
                <a:latin typeface="Calibri" panose="020F0502020204030204" pitchFamily="34" charset="0"/>
                <a:cs typeface="Calibri" panose="020F0502020204030204" pitchFamily="34" charset="0"/>
              </a:rPr>
              <a:t>liver stores certain vitamins and a type of sugar your body uses for </a:t>
            </a:r>
            <a:r>
              <a:rPr lang="en-US" dirty="0" smtClean="0">
                <a:latin typeface="Calibri" panose="020F0502020204030204" pitchFamily="34" charset="0"/>
                <a:cs typeface="Calibri" panose="020F0502020204030204" pitchFamily="34" charset="0"/>
              </a:rPr>
              <a:t>energy.</a:t>
            </a:r>
            <a:endParaRPr lang="en-NZ" dirty="0">
              <a:latin typeface="Calibri" panose="020F0502020204030204" pitchFamily="34" charset="0"/>
              <a:cs typeface="Calibri" panose="020F0502020204030204" pitchFamily="34" charset="0"/>
            </a:endParaRPr>
          </a:p>
        </p:txBody>
      </p:sp>
      <p:pic>
        <p:nvPicPr>
          <p:cNvPr id="6" name="Picture 2"/>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2016" r="9337"/>
          <a:stretch/>
        </p:blipFill>
        <p:spPr bwMode="auto">
          <a:xfrm>
            <a:off x="3131840" y="1916832"/>
            <a:ext cx="5688632" cy="4789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1"/>
          </p:nvPr>
        </p:nvSpPr>
        <p:spPr/>
        <p:txBody>
          <a:bodyPr/>
          <a:lstStyle/>
          <a:p>
            <a:r>
              <a:rPr lang="en-NZ" smtClean="0"/>
              <a:t>GZ Science Resources 2014</a:t>
            </a:r>
            <a:endParaRPr lang="en-NZ"/>
          </a:p>
        </p:txBody>
      </p:sp>
      <p:sp>
        <p:nvSpPr>
          <p:cNvPr id="7" name="TextBox 6"/>
          <p:cNvSpPr txBox="1"/>
          <p:nvPr/>
        </p:nvSpPr>
        <p:spPr>
          <a:xfrm>
            <a:off x="193638" y="813994"/>
            <a:ext cx="696659"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7d</a:t>
            </a:r>
          </a:p>
        </p:txBody>
      </p:sp>
    </p:spTree>
    <p:extLst>
      <p:ext uri="{BB962C8B-B14F-4D97-AF65-F5344CB8AC3E}">
        <p14:creationId xmlns:p14="http://schemas.microsoft.com/office/powerpoint/2010/main" val="143099820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7544" y="415015"/>
            <a:ext cx="8208912" cy="707886"/>
          </a:xfrm>
          <a:prstGeom prst="rect">
            <a:avLst/>
          </a:prstGeom>
          <a:solidFill>
            <a:schemeClr val="bg2"/>
          </a:solidFill>
          <a:ln>
            <a:solidFill>
              <a:schemeClr val="tx1"/>
            </a:solidFill>
          </a:ln>
        </p:spPr>
        <p:txBody>
          <a:bodyPr wrap="square" rtlCol="0">
            <a:spAutoFit/>
          </a:bodyPr>
          <a:lstStyle/>
          <a:p>
            <a:pPr algn="ctr"/>
            <a:r>
              <a:rPr lang="en-NZ" sz="2000" b="1" dirty="0" smtClean="0"/>
              <a:t>The </a:t>
            </a:r>
            <a:r>
              <a:rPr lang="en-NZ" sz="2000" b="1" dirty="0"/>
              <a:t>main structure of the digestive system and its associated </a:t>
            </a:r>
            <a:r>
              <a:rPr lang="en-NZ" sz="2000" b="1" dirty="0" smtClean="0"/>
              <a:t>organs – rectum and  anus.</a:t>
            </a:r>
            <a:endParaRPr lang="en-NZ" sz="2000" b="1" dirty="0"/>
          </a:p>
        </p:txBody>
      </p:sp>
      <p:sp>
        <p:nvSpPr>
          <p:cNvPr id="5" name="Text Box 6"/>
          <p:cNvSpPr txBox="1">
            <a:spLocks noChangeArrowheads="1"/>
          </p:cNvSpPr>
          <p:nvPr/>
        </p:nvSpPr>
        <p:spPr bwMode="auto">
          <a:xfrm>
            <a:off x="467544" y="1438725"/>
            <a:ext cx="8504471"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sz="2000" dirty="0">
                <a:latin typeface="Calibri" panose="020F0502020204030204" pitchFamily="34" charset="0"/>
                <a:cs typeface="Calibri" panose="020F0502020204030204" pitchFamily="34" charset="0"/>
              </a:rPr>
              <a:t>The final stage of food processing is egestion, where the waste food that hasn’t been absorbed is moved through the rectum and out of the body through the Anus</a:t>
            </a:r>
            <a:r>
              <a:rPr lang="en-US" sz="2000" dirty="0">
                <a:latin typeface="+mn-lt"/>
              </a:rPr>
              <a:t>.</a:t>
            </a:r>
          </a:p>
        </p:txBody>
      </p:sp>
      <p:sp>
        <p:nvSpPr>
          <p:cNvPr id="6" name="Text Box 7"/>
          <p:cNvSpPr txBox="1">
            <a:spLocks noChangeArrowheads="1"/>
          </p:cNvSpPr>
          <p:nvPr/>
        </p:nvSpPr>
        <p:spPr bwMode="auto">
          <a:xfrm>
            <a:off x="156298" y="2527887"/>
            <a:ext cx="2393663" cy="1061829"/>
          </a:xfrm>
          <a:prstGeom prst="rect">
            <a:avLst/>
          </a:prstGeom>
          <a:solidFill>
            <a:srgbClr val="CDFCA2"/>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b="1" dirty="0">
                <a:solidFill>
                  <a:srgbClr val="000000"/>
                </a:solidFill>
                <a:latin typeface="Calibri" panose="020F0502020204030204" pitchFamily="34" charset="0"/>
                <a:cs typeface="Calibri" panose="020F0502020204030204" pitchFamily="34" charset="0"/>
              </a:rPr>
              <a:t>Definition         </a:t>
            </a:r>
            <a:r>
              <a:rPr lang="en-US" u="sng" dirty="0">
                <a:solidFill>
                  <a:srgbClr val="000000"/>
                </a:solidFill>
                <a:latin typeface="Calibri" panose="020F0502020204030204" pitchFamily="34" charset="0"/>
                <a:cs typeface="Calibri" panose="020F0502020204030204" pitchFamily="34" charset="0"/>
              </a:rPr>
              <a:t>Egestion   </a:t>
            </a:r>
            <a:endParaRPr lang="en-US" u="sng" dirty="0" smtClean="0">
              <a:solidFill>
                <a:srgbClr val="000000"/>
              </a:solidFill>
              <a:latin typeface="Calibri" panose="020F0502020204030204" pitchFamily="34" charset="0"/>
              <a:cs typeface="Calibri" panose="020F0502020204030204" pitchFamily="34" charset="0"/>
            </a:endParaRPr>
          </a:p>
          <a:p>
            <a:pPr eaLnBrk="1" hangingPunct="1">
              <a:spcBef>
                <a:spcPct val="50000"/>
              </a:spcBef>
            </a:pPr>
            <a:r>
              <a:rPr lang="en-US" dirty="0" smtClean="0">
                <a:solidFill>
                  <a:srgbClr val="000000"/>
                </a:solidFill>
                <a:latin typeface="Calibri" panose="020F0502020204030204" pitchFamily="34" charset="0"/>
                <a:cs typeface="Calibri" panose="020F0502020204030204" pitchFamily="34" charset="0"/>
              </a:rPr>
              <a:t>Removal </a:t>
            </a:r>
            <a:r>
              <a:rPr lang="en-US" dirty="0">
                <a:solidFill>
                  <a:srgbClr val="000000"/>
                </a:solidFill>
                <a:latin typeface="Calibri" panose="020F0502020204030204" pitchFamily="34" charset="0"/>
                <a:cs typeface="Calibri" panose="020F0502020204030204" pitchFamily="34" charset="0"/>
              </a:rPr>
              <a:t>of wastes from the anus  </a:t>
            </a:r>
          </a:p>
        </p:txBody>
      </p:sp>
      <p:sp>
        <p:nvSpPr>
          <p:cNvPr id="7" name="Text Box 8"/>
          <p:cNvSpPr txBox="1">
            <a:spLocks noChangeArrowheads="1"/>
          </p:cNvSpPr>
          <p:nvPr/>
        </p:nvSpPr>
        <p:spPr bwMode="auto">
          <a:xfrm>
            <a:off x="156298" y="4221088"/>
            <a:ext cx="2393663" cy="1754326"/>
          </a:xfrm>
          <a:prstGeom prst="rect">
            <a:avLst/>
          </a:prstGeom>
          <a:solidFill>
            <a:srgbClr val="CDFCA2"/>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b="1" dirty="0">
                <a:solidFill>
                  <a:srgbClr val="000000"/>
                </a:solidFill>
                <a:latin typeface="Calibri" panose="020F0502020204030204" pitchFamily="34" charset="0"/>
                <a:cs typeface="Calibri" panose="020F0502020204030204" pitchFamily="34" charset="0"/>
              </a:rPr>
              <a:t>Definition  </a:t>
            </a:r>
            <a:r>
              <a:rPr lang="en-US" dirty="0">
                <a:solidFill>
                  <a:srgbClr val="000000"/>
                </a:solidFill>
                <a:latin typeface="Calibri" panose="020F0502020204030204" pitchFamily="34" charset="0"/>
                <a:cs typeface="Calibri" panose="020F0502020204030204" pitchFamily="34" charset="0"/>
              </a:rPr>
              <a:t>         </a:t>
            </a:r>
            <a:endParaRPr lang="en-US" dirty="0" smtClean="0">
              <a:solidFill>
                <a:srgbClr val="000000"/>
              </a:solidFill>
              <a:latin typeface="Calibri" panose="020F0502020204030204" pitchFamily="34" charset="0"/>
              <a:cs typeface="Calibri" panose="020F0502020204030204" pitchFamily="34" charset="0"/>
            </a:endParaRPr>
          </a:p>
          <a:p>
            <a:pPr eaLnBrk="1" hangingPunct="1">
              <a:spcBef>
                <a:spcPct val="50000"/>
              </a:spcBef>
            </a:pPr>
            <a:r>
              <a:rPr lang="en-US" u="sng" dirty="0" smtClean="0">
                <a:solidFill>
                  <a:srgbClr val="000000"/>
                </a:solidFill>
                <a:latin typeface="Calibri" panose="020F0502020204030204" pitchFamily="34" charset="0"/>
                <a:cs typeface="Calibri" panose="020F0502020204030204" pitchFamily="34" charset="0"/>
              </a:rPr>
              <a:t>Anus</a:t>
            </a:r>
            <a:r>
              <a:rPr lang="en-US" dirty="0" smtClean="0">
                <a:solidFill>
                  <a:srgbClr val="000000"/>
                </a:solidFill>
                <a:latin typeface="Calibri" panose="020F0502020204030204" pitchFamily="34" charset="0"/>
                <a:cs typeface="Calibri" panose="020F0502020204030204" pitchFamily="34" charset="0"/>
              </a:rPr>
              <a:t>                </a:t>
            </a:r>
          </a:p>
          <a:p>
            <a:pPr eaLnBrk="1" hangingPunct="1">
              <a:spcBef>
                <a:spcPct val="50000"/>
              </a:spcBef>
            </a:pPr>
            <a:r>
              <a:rPr lang="en-US" dirty="0" smtClean="0">
                <a:solidFill>
                  <a:srgbClr val="000000"/>
                </a:solidFill>
                <a:latin typeface="Calibri" panose="020F0502020204030204" pitchFamily="34" charset="0"/>
                <a:cs typeface="Calibri" panose="020F0502020204030204" pitchFamily="34" charset="0"/>
              </a:rPr>
              <a:t>part </a:t>
            </a:r>
            <a:r>
              <a:rPr lang="en-US" dirty="0">
                <a:solidFill>
                  <a:srgbClr val="000000"/>
                </a:solidFill>
                <a:latin typeface="Calibri" panose="020F0502020204030204" pitchFamily="34" charset="0"/>
                <a:cs typeface="Calibri" panose="020F0502020204030204" pitchFamily="34" charset="0"/>
              </a:rPr>
              <a:t>of the digestive system through which wastes exit the body</a:t>
            </a:r>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7845" y="2276872"/>
            <a:ext cx="6051360" cy="4197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1"/>
          </p:nvPr>
        </p:nvSpPr>
        <p:spPr/>
        <p:txBody>
          <a:bodyPr/>
          <a:lstStyle/>
          <a:p>
            <a:r>
              <a:rPr lang="en-NZ" smtClean="0"/>
              <a:t>GZ Science Resources 2014</a:t>
            </a:r>
            <a:endParaRPr lang="en-NZ"/>
          </a:p>
        </p:txBody>
      </p:sp>
      <p:sp>
        <p:nvSpPr>
          <p:cNvPr id="9" name="TextBox 8"/>
          <p:cNvSpPr txBox="1"/>
          <p:nvPr/>
        </p:nvSpPr>
        <p:spPr>
          <a:xfrm>
            <a:off x="119214" y="768958"/>
            <a:ext cx="696659"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7d</a:t>
            </a:r>
          </a:p>
        </p:txBody>
      </p:sp>
    </p:spTree>
    <p:extLst>
      <p:ext uri="{BB962C8B-B14F-4D97-AF65-F5344CB8AC3E}">
        <p14:creationId xmlns:p14="http://schemas.microsoft.com/office/powerpoint/2010/main" val="428391392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6948264" y="6309320"/>
            <a:ext cx="1950995" cy="360040"/>
          </a:xfrm>
        </p:spPr>
        <p:txBody>
          <a:bodyPr/>
          <a:lstStyle/>
          <a:p>
            <a:r>
              <a:rPr lang="en-NZ" dirty="0" smtClean="0"/>
              <a:t>GZ Science Resources 2014</a:t>
            </a:r>
            <a:endParaRPr lang="en-NZ" dirty="0"/>
          </a:p>
        </p:txBody>
      </p:sp>
      <p:sp>
        <p:nvSpPr>
          <p:cNvPr id="4" name="TextBox 3"/>
          <p:cNvSpPr txBox="1"/>
          <p:nvPr/>
        </p:nvSpPr>
        <p:spPr>
          <a:xfrm>
            <a:off x="467544" y="415015"/>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The journey of food through the body</a:t>
            </a:r>
            <a:endParaRPr lang="en-NZ" sz="2000" b="1" dirty="0"/>
          </a:p>
        </p:txBody>
      </p:sp>
      <p:pic>
        <p:nvPicPr>
          <p:cNvPr id="3" name="Picture 5" descr="human digestive system "/>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400000">
            <a:off x="-708578" y="1390003"/>
            <a:ext cx="6408389" cy="4488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35403" y="322682"/>
            <a:ext cx="696659"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7e</a:t>
            </a:r>
          </a:p>
        </p:txBody>
      </p:sp>
      <p:sp>
        <p:nvSpPr>
          <p:cNvPr id="6" name="TextBox 5"/>
          <p:cNvSpPr txBox="1"/>
          <p:nvPr/>
        </p:nvSpPr>
        <p:spPr>
          <a:xfrm>
            <a:off x="5148064" y="1772816"/>
            <a:ext cx="3751195" cy="4401205"/>
          </a:xfrm>
          <a:prstGeom prst="rect">
            <a:avLst/>
          </a:prstGeom>
          <a:noFill/>
        </p:spPr>
        <p:txBody>
          <a:bodyPr wrap="square" rtlCol="0">
            <a:spAutoFit/>
          </a:bodyPr>
          <a:lstStyle/>
          <a:p>
            <a:r>
              <a:rPr lang="en-NZ" sz="2000" dirty="0" smtClean="0">
                <a:latin typeface="Calibri" panose="020F0502020204030204" pitchFamily="34" charset="0"/>
                <a:cs typeface="Calibri" panose="020F0502020204030204" pitchFamily="34" charset="0"/>
              </a:rPr>
              <a:t>In summary the food enters the mouth (</a:t>
            </a:r>
            <a:r>
              <a:rPr lang="en-NZ" sz="2000" b="1" dirty="0" smtClean="0">
                <a:latin typeface="Calibri" panose="020F0502020204030204" pitchFamily="34" charset="0"/>
                <a:cs typeface="Calibri" panose="020F0502020204030204" pitchFamily="34" charset="0"/>
              </a:rPr>
              <a:t>ingestion</a:t>
            </a:r>
            <a:r>
              <a:rPr lang="en-NZ" sz="2000" dirty="0" smtClean="0">
                <a:latin typeface="Calibri" panose="020F0502020204030204" pitchFamily="34" charset="0"/>
                <a:cs typeface="Calibri" panose="020F0502020204030204" pitchFamily="34" charset="0"/>
              </a:rPr>
              <a:t>) and is broken into smaller pieces by the teeth and saliva then the stomach and various enzymes and acid (</a:t>
            </a:r>
            <a:r>
              <a:rPr lang="en-NZ" sz="2000" b="1" dirty="0" smtClean="0">
                <a:latin typeface="Calibri" panose="020F0502020204030204" pitchFamily="34" charset="0"/>
                <a:cs typeface="Calibri" panose="020F0502020204030204" pitchFamily="34" charset="0"/>
              </a:rPr>
              <a:t>digestion</a:t>
            </a:r>
            <a:r>
              <a:rPr lang="en-NZ" sz="2000" dirty="0" smtClean="0">
                <a:latin typeface="Calibri" panose="020F0502020204030204" pitchFamily="34" charset="0"/>
                <a:cs typeface="Calibri" panose="020F0502020204030204" pitchFamily="34" charset="0"/>
              </a:rPr>
              <a:t>). The small intestine is where most of the food passes into the blood stream (</a:t>
            </a:r>
            <a:r>
              <a:rPr lang="en-NZ" sz="2000" b="1" dirty="0" smtClean="0">
                <a:latin typeface="Calibri" panose="020F0502020204030204" pitchFamily="34" charset="0"/>
                <a:cs typeface="Calibri" panose="020F0502020204030204" pitchFamily="34" charset="0"/>
              </a:rPr>
              <a:t>absorption</a:t>
            </a:r>
            <a:r>
              <a:rPr lang="en-NZ" sz="2000" dirty="0" smtClean="0">
                <a:latin typeface="Calibri" panose="020F0502020204030204" pitchFamily="34" charset="0"/>
                <a:cs typeface="Calibri" panose="020F0502020204030204" pitchFamily="34" charset="0"/>
              </a:rPr>
              <a:t>) and further down in the large intestine the water is reclaimed. The waste products from the digestive system are then passed out of the body (</a:t>
            </a:r>
            <a:r>
              <a:rPr lang="en-NZ" sz="2000" b="1" dirty="0" smtClean="0">
                <a:latin typeface="Calibri" panose="020F0502020204030204" pitchFamily="34" charset="0"/>
                <a:cs typeface="Calibri" panose="020F0502020204030204" pitchFamily="34" charset="0"/>
              </a:rPr>
              <a:t>egestion</a:t>
            </a:r>
            <a:r>
              <a:rPr lang="en-NZ" sz="2000" dirty="0" smtClean="0">
                <a:latin typeface="Calibri" panose="020F0502020204030204" pitchFamily="34" charset="0"/>
                <a:cs typeface="Calibri" panose="020F0502020204030204" pitchFamily="34" charset="0"/>
              </a:rPr>
              <a:t>)</a:t>
            </a:r>
            <a:endParaRPr lang="en-NZ"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2738073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457200" y="897572"/>
            <a:ext cx="4038600"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dirty="0">
                <a:latin typeface="Calibri" panose="020F0502020204030204" pitchFamily="34" charset="0"/>
                <a:cs typeface="Calibri" panose="020F0502020204030204" pitchFamily="34" charset="0"/>
              </a:rPr>
              <a:t>There are four main food groups</a:t>
            </a:r>
          </a:p>
          <a:p>
            <a:pPr eaLnBrk="1" hangingPunct="1">
              <a:spcBef>
                <a:spcPct val="50000"/>
              </a:spcBef>
            </a:pPr>
            <a:endParaRPr lang="en-US" dirty="0"/>
          </a:p>
        </p:txBody>
      </p:sp>
      <p:sp>
        <p:nvSpPr>
          <p:cNvPr id="4" name="Text Box 5"/>
          <p:cNvSpPr txBox="1">
            <a:spLocks noChangeArrowheads="1"/>
          </p:cNvSpPr>
          <p:nvPr/>
        </p:nvSpPr>
        <p:spPr bwMode="auto">
          <a:xfrm>
            <a:off x="457200" y="1202372"/>
            <a:ext cx="3810000" cy="1477328"/>
          </a:xfrm>
          <a:prstGeom prst="rect">
            <a:avLst/>
          </a:prstGeom>
          <a:solidFill>
            <a:schemeClr val="bg1"/>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u="sng" dirty="0">
                <a:solidFill>
                  <a:srgbClr val="000000"/>
                </a:solidFill>
                <a:latin typeface="Calibri" panose="020F0502020204030204" pitchFamily="34" charset="0"/>
                <a:cs typeface="Calibri" panose="020F0502020204030204" pitchFamily="34" charset="0"/>
              </a:rPr>
              <a:t>Carbohydrates</a:t>
            </a:r>
            <a:r>
              <a:rPr lang="en-US" dirty="0">
                <a:solidFill>
                  <a:srgbClr val="000000"/>
                </a:solidFill>
                <a:latin typeface="Calibri" panose="020F0502020204030204" pitchFamily="34" charset="0"/>
                <a:cs typeface="Calibri" panose="020F0502020204030204" pitchFamily="34" charset="0"/>
              </a:rPr>
              <a:t>                     </a:t>
            </a:r>
            <a:r>
              <a:rPr lang="en-US" dirty="0" smtClean="0">
                <a:solidFill>
                  <a:srgbClr val="000000"/>
                </a:solidFill>
                <a:latin typeface="Calibri" panose="020F0502020204030204" pitchFamily="34" charset="0"/>
                <a:cs typeface="Calibri" panose="020F0502020204030204" pitchFamily="34" charset="0"/>
              </a:rPr>
              <a:t>         &gt;</a:t>
            </a:r>
            <a:r>
              <a:rPr lang="en-US" b="1" dirty="0">
                <a:solidFill>
                  <a:srgbClr val="000000"/>
                </a:solidFill>
                <a:latin typeface="Calibri" panose="020F0502020204030204" pitchFamily="34" charset="0"/>
                <a:cs typeface="Calibri" panose="020F0502020204030204" pitchFamily="34" charset="0"/>
              </a:rPr>
              <a:t>supply instant energy</a:t>
            </a:r>
            <a:r>
              <a:rPr lang="en-US" dirty="0">
                <a:solidFill>
                  <a:srgbClr val="000000"/>
                </a:solidFill>
                <a:latin typeface="Calibri" panose="020F0502020204030204" pitchFamily="34" charset="0"/>
                <a:cs typeface="Calibri" panose="020F0502020204030204" pitchFamily="34" charset="0"/>
              </a:rPr>
              <a:t>         </a:t>
            </a:r>
            <a:r>
              <a:rPr lang="en-US" dirty="0" smtClean="0">
                <a:solidFill>
                  <a:srgbClr val="000000"/>
                </a:solidFill>
                <a:latin typeface="Calibri" panose="020F0502020204030204" pitchFamily="34" charset="0"/>
                <a:cs typeface="Calibri" panose="020F0502020204030204" pitchFamily="34" charset="0"/>
              </a:rPr>
              <a:t>          &gt;</a:t>
            </a:r>
            <a:r>
              <a:rPr lang="en-US" dirty="0">
                <a:solidFill>
                  <a:srgbClr val="000000"/>
                </a:solidFill>
                <a:latin typeface="Calibri" panose="020F0502020204030204" pitchFamily="34" charset="0"/>
                <a:cs typeface="Calibri" panose="020F0502020204030204" pitchFamily="34" charset="0"/>
              </a:rPr>
              <a:t>include sugar and starches      </a:t>
            </a:r>
            <a:r>
              <a:rPr lang="en-US" dirty="0" smtClean="0">
                <a:solidFill>
                  <a:srgbClr val="000000"/>
                </a:solidFill>
                <a:latin typeface="Calibri" panose="020F0502020204030204" pitchFamily="34" charset="0"/>
                <a:cs typeface="Calibri" panose="020F0502020204030204" pitchFamily="34" charset="0"/>
              </a:rPr>
              <a:t>             &gt;</a:t>
            </a:r>
            <a:r>
              <a:rPr lang="en-US" dirty="0">
                <a:solidFill>
                  <a:srgbClr val="000000"/>
                </a:solidFill>
                <a:latin typeface="Calibri" panose="020F0502020204030204" pitchFamily="34" charset="0"/>
                <a:cs typeface="Calibri" panose="020F0502020204030204" pitchFamily="34" charset="0"/>
              </a:rPr>
              <a:t>are supplied by fruit (sugars) or by cereals (starches)</a:t>
            </a:r>
            <a:endParaRPr lang="en-US" u="sng" dirty="0">
              <a:solidFill>
                <a:srgbClr val="000000"/>
              </a:solidFill>
              <a:latin typeface="Calibri" panose="020F0502020204030204" pitchFamily="34" charset="0"/>
              <a:cs typeface="Calibri" panose="020F0502020204030204" pitchFamily="34" charset="0"/>
            </a:endParaRPr>
          </a:p>
        </p:txBody>
      </p:sp>
      <p:sp>
        <p:nvSpPr>
          <p:cNvPr id="5" name="Text Box 6"/>
          <p:cNvSpPr txBox="1">
            <a:spLocks noChangeArrowheads="1"/>
          </p:cNvSpPr>
          <p:nvPr/>
        </p:nvSpPr>
        <p:spPr bwMode="auto">
          <a:xfrm>
            <a:off x="457200" y="2726372"/>
            <a:ext cx="3810000" cy="1477328"/>
          </a:xfrm>
          <a:prstGeom prst="rect">
            <a:avLst/>
          </a:prstGeom>
          <a:solidFill>
            <a:schemeClr val="bg1"/>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u="sng" dirty="0">
                <a:solidFill>
                  <a:srgbClr val="000000"/>
                </a:solidFill>
                <a:latin typeface="Calibri" panose="020F0502020204030204" pitchFamily="34" charset="0"/>
                <a:cs typeface="Calibri" panose="020F0502020204030204" pitchFamily="34" charset="0"/>
              </a:rPr>
              <a:t>Lipids</a:t>
            </a:r>
            <a:r>
              <a:rPr lang="en-US" dirty="0">
                <a:solidFill>
                  <a:srgbClr val="000000"/>
                </a:solidFill>
                <a:latin typeface="Calibri" panose="020F0502020204030204" pitchFamily="34" charset="0"/>
                <a:cs typeface="Calibri" panose="020F0502020204030204" pitchFamily="34" charset="0"/>
              </a:rPr>
              <a:t>                                          </a:t>
            </a:r>
            <a:r>
              <a:rPr lang="en-US" dirty="0" smtClean="0">
                <a:solidFill>
                  <a:srgbClr val="000000"/>
                </a:solidFill>
                <a:latin typeface="Calibri" panose="020F0502020204030204" pitchFamily="34" charset="0"/>
                <a:cs typeface="Calibri" panose="020F0502020204030204" pitchFamily="34" charset="0"/>
              </a:rPr>
              <a:t>            &gt;</a:t>
            </a:r>
            <a:r>
              <a:rPr lang="en-US" b="1" dirty="0">
                <a:solidFill>
                  <a:srgbClr val="000000"/>
                </a:solidFill>
                <a:latin typeface="Calibri" panose="020F0502020204030204" pitchFamily="34" charset="0"/>
                <a:cs typeface="Calibri" panose="020F0502020204030204" pitchFamily="34" charset="0"/>
              </a:rPr>
              <a:t>act as energy stores</a:t>
            </a:r>
            <a:r>
              <a:rPr lang="en-US" dirty="0">
                <a:solidFill>
                  <a:srgbClr val="000000"/>
                </a:solidFill>
                <a:latin typeface="Calibri" panose="020F0502020204030204" pitchFamily="34" charset="0"/>
                <a:cs typeface="Calibri" panose="020F0502020204030204" pitchFamily="34" charset="0"/>
              </a:rPr>
              <a:t>        </a:t>
            </a:r>
            <a:r>
              <a:rPr lang="en-US" dirty="0" smtClean="0">
                <a:solidFill>
                  <a:srgbClr val="000000"/>
                </a:solidFill>
                <a:latin typeface="Calibri" panose="020F0502020204030204" pitchFamily="34" charset="0"/>
                <a:cs typeface="Calibri" panose="020F0502020204030204" pitchFamily="34" charset="0"/>
              </a:rPr>
              <a:t>              &gt;</a:t>
            </a:r>
            <a:r>
              <a:rPr lang="en-US" dirty="0">
                <a:solidFill>
                  <a:srgbClr val="000000"/>
                </a:solidFill>
                <a:latin typeface="Calibri" panose="020F0502020204030204" pitchFamily="34" charset="0"/>
                <a:cs typeface="Calibri" panose="020F0502020204030204" pitchFamily="34" charset="0"/>
              </a:rPr>
              <a:t>include fats and oils                  </a:t>
            </a:r>
            <a:r>
              <a:rPr lang="en-US" dirty="0" smtClean="0">
                <a:solidFill>
                  <a:srgbClr val="000000"/>
                </a:solidFill>
                <a:latin typeface="Calibri" panose="020F0502020204030204" pitchFamily="34" charset="0"/>
                <a:cs typeface="Calibri" panose="020F0502020204030204" pitchFamily="34" charset="0"/>
              </a:rPr>
              <a:t>             &gt;</a:t>
            </a:r>
            <a:r>
              <a:rPr lang="en-US" dirty="0">
                <a:solidFill>
                  <a:srgbClr val="000000"/>
                </a:solidFill>
                <a:latin typeface="Calibri" panose="020F0502020204030204" pitchFamily="34" charset="0"/>
                <a:cs typeface="Calibri" panose="020F0502020204030204" pitchFamily="34" charset="0"/>
              </a:rPr>
              <a:t>are energy rich                             </a:t>
            </a:r>
            <a:r>
              <a:rPr lang="en-US" dirty="0" smtClean="0">
                <a:solidFill>
                  <a:srgbClr val="000000"/>
                </a:solidFill>
                <a:latin typeface="Calibri" panose="020F0502020204030204" pitchFamily="34" charset="0"/>
                <a:cs typeface="Calibri" panose="020F0502020204030204" pitchFamily="34" charset="0"/>
              </a:rPr>
              <a:t>          &gt;</a:t>
            </a:r>
            <a:r>
              <a:rPr lang="en-US" dirty="0">
                <a:solidFill>
                  <a:srgbClr val="000000"/>
                </a:solidFill>
                <a:latin typeface="Calibri" panose="020F0502020204030204" pitchFamily="34" charset="0"/>
                <a:cs typeface="Calibri" panose="020F0502020204030204" pitchFamily="34" charset="0"/>
              </a:rPr>
              <a:t>are made of fatty acids</a:t>
            </a:r>
          </a:p>
        </p:txBody>
      </p:sp>
      <p:sp>
        <p:nvSpPr>
          <p:cNvPr id="6" name="Text Box 7"/>
          <p:cNvSpPr txBox="1">
            <a:spLocks noChangeArrowheads="1"/>
          </p:cNvSpPr>
          <p:nvPr/>
        </p:nvSpPr>
        <p:spPr bwMode="auto">
          <a:xfrm>
            <a:off x="457200" y="4250372"/>
            <a:ext cx="3810000" cy="1203325"/>
          </a:xfrm>
          <a:prstGeom prst="rect">
            <a:avLst/>
          </a:prstGeom>
          <a:solidFill>
            <a:schemeClr val="bg1"/>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u="sng" dirty="0">
                <a:solidFill>
                  <a:srgbClr val="000000"/>
                </a:solidFill>
                <a:latin typeface="Calibri" panose="020F0502020204030204" pitchFamily="34" charset="0"/>
                <a:cs typeface="Calibri" panose="020F0502020204030204" pitchFamily="34" charset="0"/>
              </a:rPr>
              <a:t>Proteins</a:t>
            </a:r>
            <a:r>
              <a:rPr lang="en-US" dirty="0">
                <a:solidFill>
                  <a:srgbClr val="000000"/>
                </a:solidFill>
                <a:latin typeface="Calibri" panose="020F0502020204030204" pitchFamily="34" charset="0"/>
                <a:cs typeface="Calibri" panose="020F0502020204030204" pitchFamily="34" charset="0"/>
              </a:rPr>
              <a:t>                                     </a:t>
            </a:r>
            <a:r>
              <a:rPr lang="en-US" dirty="0" smtClean="0">
                <a:solidFill>
                  <a:srgbClr val="000000"/>
                </a:solidFill>
                <a:latin typeface="Calibri" panose="020F0502020204030204" pitchFamily="34" charset="0"/>
                <a:cs typeface="Calibri" panose="020F0502020204030204" pitchFamily="34" charset="0"/>
              </a:rPr>
              <a:t>               &gt;</a:t>
            </a:r>
            <a:r>
              <a:rPr lang="en-US" b="1" dirty="0">
                <a:solidFill>
                  <a:srgbClr val="000000"/>
                </a:solidFill>
                <a:latin typeface="Calibri" panose="020F0502020204030204" pitchFamily="34" charset="0"/>
                <a:cs typeface="Calibri" panose="020F0502020204030204" pitchFamily="34" charset="0"/>
              </a:rPr>
              <a:t>are used for growth and repair</a:t>
            </a:r>
            <a:r>
              <a:rPr lang="en-US" dirty="0">
                <a:solidFill>
                  <a:srgbClr val="000000"/>
                </a:solidFill>
                <a:latin typeface="Calibri" panose="020F0502020204030204" pitchFamily="34" charset="0"/>
                <a:cs typeface="Calibri" panose="020F0502020204030204" pitchFamily="34" charset="0"/>
              </a:rPr>
              <a:t> </a:t>
            </a:r>
            <a:r>
              <a:rPr lang="en-US" dirty="0" smtClean="0">
                <a:solidFill>
                  <a:srgbClr val="000000"/>
                </a:solidFill>
                <a:latin typeface="Calibri" panose="020F0502020204030204" pitchFamily="34" charset="0"/>
                <a:cs typeface="Calibri" panose="020F0502020204030204" pitchFamily="34" charset="0"/>
              </a:rPr>
              <a:t>   &gt;</a:t>
            </a:r>
            <a:r>
              <a:rPr lang="en-US" dirty="0">
                <a:solidFill>
                  <a:srgbClr val="000000"/>
                </a:solidFill>
                <a:latin typeface="Calibri" panose="020F0502020204030204" pitchFamily="34" charset="0"/>
                <a:cs typeface="Calibri" panose="020F0502020204030204" pitchFamily="34" charset="0"/>
              </a:rPr>
              <a:t>are found in meat and eggs     </a:t>
            </a:r>
            <a:r>
              <a:rPr lang="en-US" dirty="0" smtClean="0">
                <a:solidFill>
                  <a:srgbClr val="000000"/>
                </a:solidFill>
                <a:latin typeface="Calibri" panose="020F0502020204030204" pitchFamily="34" charset="0"/>
                <a:cs typeface="Calibri" panose="020F0502020204030204" pitchFamily="34" charset="0"/>
              </a:rPr>
              <a:t>           &gt;</a:t>
            </a:r>
            <a:r>
              <a:rPr lang="en-US" dirty="0">
                <a:solidFill>
                  <a:srgbClr val="000000"/>
                </a:solidFill>
                <a:latin typeface="Calibri" panose="020F0502020204030204" pitchFamily="34" charset="0"/>
                <a:cs typeface="Calibri" panose="020F0502020204030204" pitchFamily="34" charset="0"/>
              </a:rPr>
              <a:t>are made of amino acid chains</a:t>
            </a:r>
          </a:p>
        </p:txBody>
      </p:sp>
      <p:sp>
        <p:nvSpPr>
          <p:cNvPr id="7" name="Text Box 8"/>
          <p:cNvSpPr txBox="1">
            <a:spLocks noChangeArrowheads="1"/>
          </p:cNvSpPr>
          <p:nvPr/>
        </p:nvSpPr>
        <p:spPr bwMode="auto">
          <a:xfrm>
            <a:off x="457200" y="5469572"/>
            <a:ext cx="3810000" cy="1200329"/>
          </a:xfrm>
          <a:prstGeom prst="rect">
            <a:avLst/>
          </a:prstGeom>
          <a:solidFill>
            <a:schemeClr val="bg1"/>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u="sng" dirty="0">
                <a:solidFill>
                  <a:srgbClr val="000000"/>
                </a:solidFill>
                <a:latin typeface="Calibri" panose="020F0502020204030204" pitchFamily="34" charset="0"/>
                <a:cs typeface="Calibri" panose="020F0502020204030204" pitchFamily="34" charset="0"/>
              </a:rPr>
              <a:t>Minerals and Vitamins</a:t>
            </a:r>
            <a:r>
              <a:rPr lang="en-US" dirty="0">
                <a:solidFill>
                  <a:srgbClr val="000000"/>
                </a:solidFill>
                <a:latin typeface="Calibri" panose="020F0502020204030204" pitchFamily="34" charset="0"/>
                <a:cs typeface="Calibri" panose="020F0502020204030204" pitchFamily="34" charset="0"/>
              </a:rPr>
              <a:t>             </a:t>
            </a:r>
            <a:r>
              <a:rPr lang="en-US" dirty="0" smtClean="0">
                <a:solidFill>
                  <a:srgbClr val="000000"/>
                </a:solidFill>
                <a:latin typeface="Calibri" panose="020F0502020204030204" pitchFamily="34" charset="0"/>
                <a:cs typeface="Calibri" panose="020F0502020204030204" pitchFamily="34" charset="0"/>
              </a:rPr>
              <a:t>               &gt;</a:t>
            </a:r>
            <a:r>
              <a:rPr lang="en-US" b="1" dirty="0">
                <a:solidFill>
                  <a:srgbClr val="000000"/>
                </a:solidFill>
                <a:latin typeface="Calibri" panose="020F0502020204030204" pitchFamily="34" charset="0"/>
                <a:cs typeface="Calibri" panose="020F0502020204030204" pitchFamily="34" charset="0"/>
              </a:rPr>
              <a:t>body needs them in small amounts</a:t>
            </a:r>
            <a:r>
              <a:rPr lang="en-US" dirty="0">
                <a:solidFill>
                  <a:srgbClr val="000000"/>
                </a:solidFill>
                <a:latin typeface="Calibri" panose="020F0502020204030204" pitchFamily="34" charset="0"/>
                <a:cs typeface="Calibri" panose="020F0502020204030204" pitchFamily="34" charset="0"/>
              </a:rPr>
              <a:t>                                &gt;found in many foods               </a:t>
            </a:r>
            <a:r>
              <a:rPr lang="en-US" dirty="0" smtClean="0">
                <a:solidFill>
                  <a:srgbClr val="000000"/>
                </a:solidFill>
                <a:latin typeface="Calibri" panose="020F0502020204030204" pitchFamily="34" charset="0"/>
                <a:cs typeface="Calibri" panose="020F0502020204030204" pitchFamily="34" charset="0"/>
              </a:rPr>
              <a:t>         &gt;</a:t>
            </a:r>
            <a:r>
              <a:rPr lang="en-US" dirty="0">
                <a:solidFill>
                  <a:srgbClr val="000000"/>
                </a:solidFill>
                <a:latin typeface="Calibri" panose="020F0502020204030204" pitchFamily="34" charset="0"/>
                <a:cs typeface="Calibri" panose="020F0502020204030204" pitchFamily="34" charset="0"/>
              </a:rPr>
              <a:t>non-organic substances</a:t>
            </a:r>
          </a:p>
        </p:txBody>
      </p:sp>
      <p:pic>
        <p:nvPicPr>
          <p:cNvPr id="8" name="Picture 13" descr="806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2438400"/>
            <a:ext cx="2362200"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5" descr="vitami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4876800"/>
            <a:ext cx="236220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 descr="organic-mea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3581400"/>
            <a:ext cx="247650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
          <p:cNvPicPr>
            <a:picLocks noChangeAspect="1" noChangeArrowheads="1"/>
          </p:cNvPicPr>
          <p:nvPr/>
        </p:nvPicPr>
        <p:blipFill>
          <a:blip r:embed="rId5">
            <a:extLst>
              <a:ext uri="{28A0092B-C50C-407E-A947-70E740481C1C}">
                <a14:useLocalDpi xmlns:a14="http://schemas.microsoft.com/office/drawing/2010/main" val="0"/>
              </a:ext>
            </a:extLst>
          </a:blip>
          <a:srcRect b="19412"/>
          <a:stretch>
            <a:fillRect/>
          </a:stretch>
        </p:blipFill>
        <p:spPr bwMode="auto">
          <a:xfrm>
            <a:off x="5791200" y="838200"/>
            <a:ext cx="2709863" cy="174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 Box 16"/>
          <p:cNvSpPr txBox="1">
            <a:spLocks noChangeArrowheads="1"/>
          </p:cNvSpPr>
          <p:nvPr/>
        </p:nvSpPr>
        <p:spPr bwMode="auto">
          <a:xfrm>
            <a:off x="85344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NZ" sz="1000">
                <a:latin typeface="Blackadder ITC" pitchFamily="82" charset="0"/>
              </a:rPr>
              <a:t>Gaze</a:t>
            </a:r>
            <a:endParaRPr lang="en-US"/>
          </a:p>
        </p:txBody>
      </p:sp>
      <p:sp>
        <p:nvSpPr>
          <p:cNvPr id="13" name="Text Box 17"/>
          <p:cNvSpPr txBox="1">
            <a:spLocks noChangeArrowheads="1"/>
          </p:cNvSpPr>
          <p:nvPr/>
        </p:nvSpPr>
        <p:spPr bwMode="auto">
          <a:xfrm>
            <a:off x="83058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NZ" sz="1000">
                <a:latin typeface="Blackadder ITC" pitchFamily="82" charset="0"/>
              </a:rPr>
              <a:t>SJ</a:t>
            </a:r>
            <a:endParaRPr lang="en-US"/>
          </a:p>
        </p:txBody>
      </p:sp>
      <p:sp>
        <p:nvSpPr>
          <p:cNvPr id="14" name="Oval 18"/>
          <p:cNvSpPr>
            <a:spLocks noChangeArrowheads="1"/>
          </p:cNvSpPr>
          <p:nvPr/>
        </p:nvSpPr>
        <p:spPr bwMode="auto">
          <a:xfrm>
            <a:off x="8382000" y="6324600"/>
            <a:ext cx="533400" cy="228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5" name="TextBox 14"/>
          <p:cNvSpPr txBox="1"/>
          <p:nvPr/>
        </p:nvSpPr>
        <p:spPr>
          <a:xfrm>
            <a:off x="467544" y="268850"/>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The food we eat is divided into four main groups</a:t>
            </a:r>
            <a:endParaRPr lang="en-NZ" sz="2000" b="1" dirty="0"/>
          </a:p>
        </p:txBody>
      </p:sp>
      <p:sp>
        <p:nvSpPr>
          <p:cNvPr id="16" name="TextBox 15"/>
          <p:cNvSpPr txBox="1"/>
          <p:nvPr/>
        </p:nvSpPr>
        <p:spPr>
          <a:xfrm>
            <a:off x="119214" y="253425"/>
            <a:ext cx="696659"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7f</a:t>
            </a:r>
          </a:p>
        </p:txBody>
      </p:sp>
      <p:sp>
        <p:nvSpPr>
          <p:cNvPr id="17" name="TextBox 16"/>
          <p:cNvSpPr txBox="1"/>
          <p:nvPr/>
        </p:nvSpPr>
        <p:spPr>
          <a:xfrm>
            <a:off x="7255191" y="6338786"/>
            <a:ext cx="969912" cy="276999"/>
          </a:xfrm>
          <a:prstGeom prst="rect">
            <a:avLst/>
          </a:prstGeom>
          <a:solidFill>
            <a:schemeClr val="accent4">
              <a:lumMod val="60000"/>
              <a:lumOff val="40000"/>
            </a:schemeClr>
          </a:solidFill>
          <a:ln>
            <a:solidFill>
              <a:schemeClr val="tx1"/>
            </a:solidFill>
          </a:ln>
        </p:spPr>
        <p:txBody>
          <a:bodyPr wrap="square" rtlCol="0">
            <a:spAutoFit/>
          </a:bodyPr>
          <a:lstStyle/>
          <a:p>
            <a:r>
              <a:rPr lang="en-NZ" sz="1200" dirty="0" smtClean="0">
                <a:latin typeface="+mn-lt"/>
              </a:rPr>
              <a:t>extension</a:t>
            </a:r>
          </a:p>
        </p:txBody>
      </p:sp>
    </p:spTree>
    <p:extLst>
      <p:ext uri="{BB962C8B-B14F-4D97-AF65-F5344CB8AC3E}">
        <p14:creationId xmlns:p14="http://schemas.microsoft.com/office/powerpoint/2010/main" val="142711415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4"/>
          <p:cNvSpPr>
            <a:spLocks noChangeShapeType="1"/>
          </p:cNvSpPr>
          <p:nvPr/>
        </p:nvSpPr>
        <p:spPr bwMode="auto">
          <a:xfrm>
            <a:off x="4572000" y="1066800"/>
            <a:ext cx="0" cy="5410200"/>
          </a:xfrm>
          <a:prstGeom prst="line">
            <a:avLst/>
          </a:prstGeom>
          <a:noFill/>
          <a:ln w="381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5" name="Text Box 6"/>
          <p:cNvSpPr txBox="1">
            <a:spLocks noChangeArrowheads="1"/>
          </p:cNvSpPr>
          <p:nvPr/>
        </p:nvSpPr>
        <p:spPr bwMode="auto">
          <a:xfrm>
            <a:off x="457200" y="1143000"/>
            <a:ext cx="3886200" cy="379413"/>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b="1" dirty="0">
                <a:solidFill>
                  <a:srgbClr val="000000"/>
                </a:solidFill>
                <a:latin typeface="+mn-lt"/>
              </a:rPr>
              <a:t>Lipids – present in fats and oils</a:t>
            </a:r>
          </a:p>
        </p:txBody>
      </p:sp>
      <p:sp>
        <p:nvSpPr>
          <p:cNvPr id="6" name="Oval 7"/>
          <p:cNvSpPr>
            <a:spLocks noChangeArrowheads="1"/>
          </p:cNvSpPr>
          <p:nvPr/>
        </p:nvSpPr>
        <p:spPr bwMode="auto">
          <a:xfrm>
            <a:off x="990600" y="2971800"/>
            <a:ext cx="2438400" cy="2286000"/>
          </a:xfrm>
          <a:prstGeom prst="ellipse">
            <a:avLst/>
          </a:prstGeom>
          <a:solidFill>
            <a:schemeClr val="bg1"/>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7" name="Freeform 9"/>
          <p:cNvSpPr>
            <a:spLocks/>
          </p:cNvSpPr>
          <p:nvPr/>
        </p:nvSpPr>
        <p:spPr bwMode="auto">
          <a:xfrm>
            <a:off x="1873250" y="3784600"/>
            <a:ext cx="577850" cy="463550"/>
          </a:xfrm>
          <a:custGeom>
            <a:avLst/>
            <a:gdLst>
              <a:gd name="T0" fmla="*/ 323850 w 364"/>
              <a:gd name="T1" fmla="*/ 127000 h 292"/>
              <a:gd name="T2" fmla="*/ 184150 w 364"/>
              <a:gd name="T3" fmla="*/ 0 h 292"/>
              <a:gd name="T4" fmla="*/ 19050 w 364"/>
              <a:gd name="T5" fmla="*/ 76200 h 292"/>
              <a:gd name="T6" fmla="*/ 57150 w 364"/>
              <a:gd name="T7" fmla="*/ 203200 h 292"/>
              <a:gd name="T8" fmla="*/ 69850 w 364"/>
              <a:gd name="T9" fmla="*/ 241300 h 292"/>
              <a:gd name="T10" fmla="*/ 247650 w 364"/>
              <a:gd name="T11" fmla="*/ 393700 h 292"/>
              <a:gd name="T12" fmla="*/ 273050 w 364"/>
              <a:gd name="T13" fmla="*/ 431800 h 292"/>
              <a:gd name="T14" fmla="*/ 349250 w 364"/>
              <a:gd name="T15" fmla="*/ 457200 h 292"/>
              <a:gd name="T16" fmla="*/ 488950 w 364"/>
              <a:gd name="T17" fmla="*/ 444500 h 292"/>
              <a:gd name="T18" fmla="*/ 539750 w 364"/>
              <a:gd name="T19" fmla="*/ 368300 h 292"/>
              <a:gd name="T20" fmla="*/ 565150 w 364"/>
              <a:gd name="T21" fmla="*/ 292100 h 292"/>
              <a:gd name="T22" fmla="*/ 488950 w 364"/>
              <a:gd name="T23" fmla="*/ 25400 h 292"/>
              <a:gd name="T24" fmla="*/ 450850 w 364"/>
              <a:gd name="T25" fmla="*/ 38100 h 292"/>
              <a:gd name="T26" fmla="*/ 438150 w 364"/>
              <a:gd name="T27" fmla="*/ 76200 h 292"/>
              <a:gd name="T28" fmla="*/ 374650 w 364"/>
              <a:gd name="T29" fmla="*/ 88900 h 292"/>
              <a:gd name="T30" fmla="*/ 349250 w 364"/>
              <a:gd name="T31" fmla="*/ 127000 h 292"/>
              <a:gd name="T32" fmla="*/ 323850 w 364"/>
              <a:gd name="T33" fmla="*/ 127000 h 29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64" h="292">
                <a:moveTo>
                  <a:pt x="204" y="80"/>
                </a:moveTo>
                <a:cubicBezTo>
                  <a:pt x="182" y="48"/>
                  <a:pt x="148" y="22"/>
                  <a:pt x="116" y="0"/>
                </a:cubicBezTo>
                <a:cubicBezTo>
                  <a:pt x="57" y="8"/>
                  <a:pt x="46" y="2"/>
                  <a:pt x="12" y="48"/>
                </a:cubicBezTo>
                <a:cubicBezTo>
                  <a:pt x="0" y="85"/>
                  <a:pt x="3" y="106"/>
                  <a:pt x="36" y="128"/>
                </a:cubicBezTo>
                <a:cubicBezTo>
                  <a:pt x="39" y="136"/>
                  <a:pt x="43" y="144"/>
                  <a:pt x="44" y="152"/>
                </a:cubicBezTo>
                <a:cubicBezTo>
                  <a:pt x="62" y="258"/>
                  <a:pt x="40" y="236"/>
                  <a:pt x="156" y="248"/>
                </a:cubicBezTo>
                <a:cubicBezTo>
                  <a:pt x="161" y="256"/>
                  <a:pt x="164" y="267"/>
                  <a:pt x="172" y="272"/>
                </a:cubicBezTo>
                <a:cubicBezTo>
                  <a:pt x="186" y="281"/>
                  <a:pt x="220" y="288"/>
                  <a:pt x="220" y="288"/>
                </a:cubicBezTo>
                <a:cubicBezTo>
                  <a:pt x="249" y="285"/>
                  <a:pt x="281" y="292"/>
                  <a:pt x="308" y="280"/>
                </a:cubicBezTo>
                <a:cubicBezTo>
                  <a:pt x="325" y="272"/>
                  <a:pt x="334" y="250"/>
                  <a:pt x="340" y="232"/>
                </a:cubicBezTo>
                <a:cubicBezTo>
                  <a:pt x="345" y="216"/>
                  <a:pt x="356" y="184"/>
                  <a:pt x="356" y="184"/>
                </a:cubicBezTo>
                <a:cubicBezTo>
                  <a:pt x="345" y="2"/>
                  <a:pt x="364" y="100"/>
                  <a:pt x="308" y="16"/>
                </a:cubicBezTo>
                <a:cubicBezTo>
                  <a:pt x="300" y="19"/>
                  <a:pt x="290" y="18"/>
                  <a:pt x="284" y="24"/>
                </a:cubicBezTo>
                <a:cubicBezTo>
                  <a:pt x="278" y="30"/>
                  <a:pt x="283" y="43"/>
                  <a:pt x="276" y="48"/>
                </a:cubicBezTo>
                <a:cubicBezTo>
                  <a:pt x="265" y="56"/>
                  <a:pt x="249" y="53"/>
                  <a:pt x="236" y="56"/>
                </a:cubicBezTo>
                <a:cubicBezTo>
                  <a:pt x="231" y="64"/>
                  <a:pt x="230" y="80"/>
                  <a:pt x="220" y="80"/>
                </a:cubicBezTo>
                <a:cubicBezTo>
                  <a:pt x="200" y="80"/>
                  <a:pt x="204" y="21"/>
                  <a:pt x="204" y="80"/>
                </a:cubicBezTo>
                <a:close/>
              </a:path>
            </a:pathLst>
          </a:custGeom>
          <a:solidFill>
            <a:srgbClr val="94A478"/>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8" name="Text Box 10"/>
          <p:cNvSpPr txBox="1">
            <a:spLocks noChangeArrowheads="1"/>
          </p:cNvSpPr>
          <p:nvPr/>
        </p:nvSpPr>
        <p:spPr bwMode="auto">
          <a:xfrm>
            <a:off x="533400" y="1752600"/>
            <a:ext cx="3657600" cy="646331"/>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dirty="0">
                <a:solidFill>
                  <a:srgbClr val="000000"/>
                </a:solidFill>
                <a:latin typeface="Calibri" panose="020F0502020204030204" pitchFamily="34" charset="0"/>
                <a:cs typeface="Calibri" panose="020F0502020204030204" pitchFamily="34" charset="0"/>
              </a:rPr>
              <a:t>Some of the food rubbed into filter paper. Remove food and allow to dry</a:t>
            </a:r>
          </a:p>
        </p:txBody>
      </p:sp>
      <p:sp>
        <p:nvSpPr>
          <p:cNvPr id="9" name="Text Box 11"/>
          <p:cNvSpPr txBox="1">
            <a:spLocks noChangeArrowheads="1"/>
          </p:cNvSpPr>
          <p:nvPr/>
        </p:nvSpPr>
        <p:spPr bwMode="auto">
          <a:xfrm>
            <a:off x="685800" y="5410200"/>
            <a:ext cx="3429000" cy="928688"/>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dirty="0">
                <a:solidFill>
                  <a:srgbClr val="000000"/>
                </a:solidFill>
                <a:latin typeface="Calibri" panose="020F0502020204030204" pitchFamily="34" charset="0"/>
                <a:cs typeface="Calibri" panose="020F0502020204030204" pitchFamily="34" charset="0"/>
              </a:rPr>
              <a:t>A ‘grease spot’ is left where the food was rubbed in </a:t>
            </a:r>
            <a:r>
              <a:rPr lang="en-US" b="1" dirty="0">
                <a:solidFill>
                  <a:srgbClr val="000000"/>
                </a:solidFill>
                <a:latin typeface="Calibri" panose="020F0502020204030204" pitchFamily="34" charset="0"/>
                <a:cs typeface="Calibri" panose="020F0502020204030204" pitchFamily="34" charset="0"/>
              </a:rPr>
              <a:t>if lipid was present</a:t>
            </a:r>
          </a:p>
        </p:txBody>
      </p:sp>
      <p:sp>
        <p:nvSpPr>
          <p:cNvPr id="10" name="Text Box 12"/>
          <p:cNvSpPr txBox="1">
            <a:spLocks noChangeArrowheads="1"/>
          </p:cNvSpPr>
          <p:nvPr/>
        </p:nvSpPr>
        <p:spPr bwMode="auto">
          <a:xfrm>
            <a:off x="4800600" y="1143000"/>
            <a:ext cx="3886200" cy="36933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b="1" dirty="0">
                <a:solidFill>
                  <a:srgbClr val="000000"/>
                </a:solidFill>
                <a:latin typeface="+mn-lt"/>
              </a:rPr>
              <a:t>Protein – present in meat and eggs</a:t>
            </a:r>
          </a:p>
        </p:txBody>
      </p:sp>
      <p:sp>
        <p:nvSpPr>
          <p:cNvPr id="11" name="Freeform 16"/>
          <p:cNvSpPr>
            <a:spLocks/>
          </p:cNvSpPr>
          <p:nvPr/>
        </p:nvSpPr>
        <p:spPr bwMode="auto">
          <a:xfrm>
            <a:off x="5638800" y="4267200"/>
            <a:ext cx="666750" cy="762000"/>
          </a:xfrm>
          <a:custGeom>
            <a:avLst/>
            <a:gdLst>
              <a:gd name="T0" fmla="*/ 112835 w 390"/>
              <a:gd name="T1" fmla="*/ 0 h 536"/>
              <a:gd name="T2" fmla="*/ 167542 w 390"/>
              <a:gd name="T3" fmla="*/ 762000 h 536"/>
              <a:gd name="T4" fmla="*/ 249604 w 390"/>
              <a:gd name="T5" fmla="*/ 750627 h 536"/>
              <a:gd name="T6" fmla="*/ 605204 w 390"/>
              <a:gd name="T7" fmla="*/ 739254 h 536"/>
              <a:gd name="T8" fmla="*/ 618881 w 390"/>
              <a:gd name="T9" fmla="*/ 45493 h 536"/>
              <a:gd name="T10" fmla="*/ 454758 w 390"/>
              <a:gd name="T11" fmla="*/ 34119 h 536"/>
              <a:gd name="T12" fmla="*/ 372696 w 390"/>
              <a:gd name="T13" fmla="*/ 11373 h 536"/>
              <a:gd name="T14" fmla="*/ 181219 w 390"/>
              <a:gd name="T15" fmla="*/ 0 h 536"/>
              <a:gd name="T16" fmla="*/ 112835 w 390"/>
              <a:gd name="T17" fmla="*/ 0 h 5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90" h="536">
                <a:moveTo>
                  <a:pt x="66" y="0"/>
                </a:moveTo>
                <a:cubicBezTo>
                  <a:pt x="68" y="110"/>
                  <a:pt x="0" y="388"/>
                  <a:pt x="98" y="536"/>
                </a:cubicBezTo>
                <a:cubicBezTo>
                  <a:pt x="148" y="503"/>
                  <a:pt x="96" y="528"/>
                  <a:pt x="146" y="528"/>
                </a:cubicBezTo>
                <a:cubicBezTo>
                  <a:pt x="215" y="528"/>
                  <a:pt x="285" y="523"/>
                  <a:pt x="354" y="520"/>
                </a:cubicBezTo>
                <a:cubicBezTo>
                  <a:pt x="357" y="357"/>
                  <a:pt x="390" y="192"/>
                  <a:pt x="362" y="32"/>
                </a:cubicBezTo>
                <a:cubicBezTo>
                  <a:pt x="356" y="0"/>
                  <a:pt x="298" y="29"/>
                  <a:pt x="266" y="24"/>
                </a:cubicBezTo>
                <a:cubicBezTo>
                  <a:pt x="249" y="21"/>
                  <a:pt x="235" y="9"/>
                  <a:pt x="218" y="8"/>
                </a:cubicBezTo>
                <a:cubicBezTo>
                  <a:pt x="181" y="5"/>
                  <a:pt x="143" y="3"/>
                  <a:pt x="106" y="0"/>
                </a:cubicBezTo>
                <a:cubicBezTo>
                  <a:pt x="63" y="9"/>
                  <a:pt x="66" y="22"/>
                  <a:pt x="66" y="0"/>
                </a:cubicBezTo>
                <a:close/>
              </a:path>
            </a:pathLst>
          </a:custGeom>
          <a:solidFill>
            <a:schemeClr val="bg1">
              <a:lumMod val="95000"/>
            </a:schemeClr>
          </a:solidFill>
          <a:ln w="9525">
            <a:solidFill>
              <a:schemeClr val="tx1"/>
            </a:solidFill>
            <a:round/>
            <a:headEnd/>
            <a:tailEnd/>
          </a:ln>
          <a:effectLst/>
        </p:spPr>
        <p:txBody>
          <a:bodyPr/>
          <a:lstStyle/>
          <a:p>
            <a:endParaRPr lang="en-NZ"/>
          </a:p>
        </p:txBody>
      </p:sp>
      <p:sp>
        <p:nvSpPr>
          <p:cNvPr id="12" name="AutoShape 13"/>
          <p:cNvSpPr>
            <a:spLocks/>
          </p:cNvSpPr>
          <p:nvPr/>
        </p:nvSpPr>
        <p:spPr bwMode="auto">
          <a:xfrm rot="16200000">
            <a:off x="5200650" y="3943350"/>
            <a:ext cx="1600200" cy="571500"/>
          </a:xfrm>
          <a:prstGeom prst="leftBracket">
            <a:avLst>
              <a:gd name="adj" fmla="val 8333"/>
            </a:avLst>
          </a:prstGeom>
          <a:noFill/>
          <a:ln w="38100">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3" name="Freeform 17"/>
          <p:cNvSpPr>
            <a:spLocks/>
          </p:cNvSpPr>
          <p:nvPr/>
        </p:nvSpPr>
        <p:spPr bwMode="auto">
          <a:xfrm>
            <a:off x="7315200" y="4267200"/>
            <a:ext cx="666750" cy="762000"/>
          </a:xfrm>
          <a:custGeom>
            <a:avLst/>
            <a:gdLst>
              <a:gd name="T0" fmla="*/ 112835 w 390"/>
              <a:gd name="T1" fmla="*/ 0 h 536"/>
              <a:gd name="T2" fmla="*/ 167542 w 390"/>
              <a:gd name="T3" fmla="*/ 762000 h 536"/>
              <a:gd name="T4" fmla="*/ 249604 w 390"/>
              <a:gd name="T5" fmla="*/ 750627 h 536"/>
              <a:gd name="T6" fmla="*/ 605204 w 390"/>
              <a:gd name="T7" fmla="*/ 739254 h 536"/>
              <a:gd name="T8" fmla="*/ 618881 w 390"/>
              <a:gd name="T9" fmla="*/ 45493 h 536"/>
              <a:gd name="T10" fmla="*/ 454758 w 390"/>
              <a:gd name="T11" fmla="*/ 34119 h 536"/>
              <a:gd name="T12" fmla="*/ 372696 w 390"/>
              <a:gd name="T13" fmla="*/ 11373 h 536"/>
              <a:gd name="T14" fmla="*/ 181219 w 390"/>
              <a:gd name="T15" fmla="*/ 0 h 536"/>
              <a:gd name="T16" fmla="*/ 112835 w 390"/>
              <a:gd name="T17" fmla="*/ 0 h 5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90" h="536">
                <a:moveTo>
                  <a:pt x="66" y="0"/>
                </a:moveTo>
                <a:cubicBezTo>
                  <a:pt x="68" y="110"/>
                  <a:pt x="0" y="388"/>
                  <a:pt x="98" y="536"/>
                </a:cubicBezTo>
                <a:cubicBezTo>
                  <a:pt x="148" y="503"/>
                  <a:pt x="96" y="528"/>
                  <a:pt x="146" y="528"/>
                </a:cubicBezTo>
                <a:cubicBezTo>
                  <a:pt x="215" y="528"/>
                  <a:pt x="285" y="523"/>
                  <a:pt x="354" y="520"/>
                </a:cubicBezTo>
                <a:cubicBezTo>
                  <a:pt x="357" y="357"/>
                  <a:pt x="390" y="192"/>
                  <a:pt x="362" y="32"/>
                </a:cubicBezTo>
                <a:cubicBezTo>
                  <a:pt x="356" y="0"/>
                  <a:pt x="298" y="29"/>
                  <a:pt x="266" y="24"/>
                </a:cubicBezTo>
                <a:cubicBezTo>
                  <a:pt x="249" y="21"/>
                  <a:pt x="235" y="9"/>
                  <a:pt x="218" y="8"/>
                </a:cubicBezTo>
                <a:cubicBezTo>
                  <a:pt x="181" y="5"/>
                  <a:pt x="143" y="3"/>
                  <a:pt x="106" y="0"/>
                </a:cubicBezTo>
                <a:cubicBezTo>
                  <a:pt x="63" y="9"/>
                  <a:pt x="66" y="22"/>
                  <a:pt x="66" y="0"/>
                </a:cubicBezTo>
                <a:close/>
              </a:path>
            </a:pathLst>
          </a:custGeom>
          <a:solidFill>
            <a:srgbClr val="7030A0"/>
          </a:solidFill>
          <a:ln w="9525">
            <a:solidFill>
              <a:schemeClr val="tx1"/>
            </a:solidFill>
            <a:round/>
            <a:headEnd/>
            <a:tailEnd/>
          </a:ln>
          <a:effectLst/>
        </p:spPr>
        <p:txBody>
          <a:bodyPr/>
          <a:lstStyle/>
          <a:p>
            <a:endParaRPr lang="en-NZ"/>
          </a:p>
        </p:txBody>
      </p:sp>
      <p:sp>
        <p:nvSpPr>
          <p:cNvPr id="14" name="AutoShape 18"/>
          <p:cNvSpPr>
            <a:spLocks/>
          </p:cNvSpPr>
          <p:nvPr/>
        </p:nvSpPr>
        <p:spPr bwMode="auto">
          <a:xfrm rot="16200000">
            <a:off x="6877050" y="3943350"/>
            <a:ext cx="1600200" cy="571500"/>
          </a:xfrm>
          <a:prstGeom prst="leftBracket">
            <a:avLst>
              <a:gd name="adj" fmla="val 8333"/>
            </a:avLst>
          </a:prstGeom>
          <a:noFill/>
          <a:ln w="38100">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5" name="Oval 19"/>
          <p:cNvSpPr>
            <a:spLocks noChangeArrowheads="1"/>
          </p:cNvSpPr>
          <p:nvPr/>
        </p:nvSpPr>
        <p:spPr bwMode="auto">
          <a:xfrm>
            <a:off x="5867400" y="4495800"/>
            <a:ext cx="76200" cy="76200"/>
          </a:xfrm>
          <a:prstGeom prst="ellipse">
            <a:avLst/>
          </a:prstGeom>
          <a:solidFill>
            <a:srgbClr val="663300"/>
          </a:solidFill>
          <a:ln w="9525">
            <a:solidFill>
              <a:srgbClr val="66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6" name="Oval 20"/>
          <p:cNvSpPr>
            <a:spLocks noChangeArrowheads="1"/>
          </p:cNvSpPr>
          <p:nvPr/>
        </p:nvSpPr>
        <p:spPr bwMode="auto">
          <a:xfrm>
            <a:off x="6019800" y="4648200"/>
            <a:ext cx="76200" cy="76200"/>
          </a:xfrm>
          <a:prstGeom prst="ellipse">
            <a:avLst/>
          </a:prstGeom>
          <a:solidFill>
            <a:srgbClr val="663300"/>
          </a:solidFill>
          <a:ln w="9525">
            <a:solidFill>
              <a:srgbClr val="66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7" name="Oval 21"/>
          <p:cNvSpPr>
            <a:spLocks noChangeArrowheads="1"/>
          </p:cNvSpPr>
          <p:nvPr/>
        </p:nvSpPr>
        <p:spPr bwMode="auto">
          <a:xfrm>
            <a:off x="5943600" y="4800600"/>
            <a:ext cx="76200" cy="76200"/>
          </a:xfrm>
          <a:prstGeom prst="ellipse">
            <a:avLst/>
          </a:prstGeom>
          <a:solidFill>
            <a:srgbClr val="663300"/>
          </a:solidFill>
          <a:ln w="9525">
            <a:solidFill>
              <a:srgbClr val="66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8" name="Oval 22"/>
          <p:cNvSpPr>
            <a:spLocks noChangeArrowheads="1"/>
          </p:cNvSpPr>
          <p:nvPr/>
        </p:nvSpPr>
        <p:spPr bwMode="auto">
          <a:xfrm>
            <a:off x="6096000" y="4495800"/>
            <a:ext cx="76200" cy="76200"/>
          </a:xfrm>
          <a:prstGeom prst="ellipse">
            <a:avLst/>
          </a:prstGeom>
          <a:solidFill>
            <a:srgbClr val="663300"/>
          </a:solidFill>
          <a:ln w="9525">
            <a:solidFill>
              <a:srgbClr val="66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9" name="Oval 23"/>
          <p:cNvSpPr>
            <a:spLocks noChangeArrowheads="1"/>
          </p:cNvSpPr>
          <p:nvPr/>
        </p:nvSpPr>
        <p:spPr bwMode="auto">
          <a:xfrm>
            <a:off x="6096000" y="4876800"/>
            <a:ext cx="76200" cy="76200"/>
          </a:xfrm>
          <a:prstGeom prst="ellipse">
            <a:avLst/>
          </a:prstGeom>
          <a:solidFill>
            <a:srgbClr val="663300"/>
          </a:solidFill>
          <a:ln w="9525">
            <a:solidFill>
              <a:srgbClr val="66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20" name="Oval 24"/>
          <p:cNvSpPr>
            <a:spLocks noChangeArrowheads="1"/>
          </p:cNvSpPr>
          <p:nvPr/>
        </p:nvSpPr>
        <p:spPr bwMode="auto">
          <a:xfrm>
            <a:off x="7772400" y="4495800"/>
            <a:ext cx="76200" cy="76200"/>
          </a:xfrm>
          <a:prstGeom prst="ellipse">
            <a:avLst/>
          </a:prstGeom>
          <a:solidFill>
            <a:srgbClr val="663300"/>
          </a:solidFill>
          <a:ln w="9525">
            <a:solidFill>
              <a:srgbClr val="66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21" name="Oval 25"/>
          <p:cNvSpPr>
            <a:spLocks noChangeArrowheads="1"/>
          </p:cNvSpPr>
          <p:nvPr/>
        </p:nvSpPr>
        <p:spPr bwMode="auto">
          <a:xfrm>
            <a:off x="7772400" y="4800600"/>
            <a:ext cx="76200" cy="76200"/>
          </a:xfrm>
          <a:prstGeom prst="ellipse">
            <a:avLst/>
          </a:prstGeom>
          <a:solidFill>
            <a:srgbClr val="663300"/>
          </a:solidFill>
          <a:ln w="9525">
            <a:solidFill>
              <a:srgbClr val="66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22" name="Oval 26"/>
          <p:cNvSpPr>
            <a:spLocks noChangeArrowheads="1"/>
          </p:cNvSpPr>
          <p:nvPr/>
        </p:nvSpPr>
        <p:spPr bwMode="auto">
          <a:xfrm>
            <a:off x="7620000" y="4572000"/>
            <a:ext cx="76200" cy="76200"/>
          </a:xfrm>
          <a:prstGeom prst="ellipse">
            <a:avLst/>
          </a:prstGeom>
          <a:solidFill>
            <a:srgbClr val="663300"/>
          </a:solidFill>
          <a:ln w="9525">
            <a:solidFill>
              <a:srgbClr val="66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23" name="Oval 27"/>
          <p:cNvSpPr>
            <a:spLocks noChangeArrowheads="1"/>
          </p:cNvSpPr>
          <p:nvPr/>
        </p:nvSpPr>
        <p:spPr bwMode="auto">
          <a:xfrm>
            <a:off x="7543800" y="4800600"/>
            <a:ext cx="76200" cy="76200"/>
          </a:xfrm>
          <a:prstGeom prst="ellipse">
            <a:avLst/>
          </a:prstGeom>
          <a:solidFill>
            <a:srgbClr val="663300"/>
          </a:solidFill>
          <a:ln w="9525">
            <a:solidFill>
              <a:srgbClr val="66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24" name="Oval 28"/>
          <p:cNvSpPr>
            <a:spLocks noChangeArrowheads="1"/>
          </p:cNvSpPr>
          <p:nvPr/>
        </p:nvSpPr>
        <p:spPr bwMode="auto">
          <a:xfrm>
            <a:off x="6172200" y="4800600"/>
            <a:ext cx="76200" cy="76200"/>
          </a:xfrm>
          <a:prstGeom prst="ellipse">
            <a:avLst/>
          </a:prstGeom>
          <a:solidFill>
            <a:srgbClr val="663300"/>
          </a:solidFill>
          <a:ln w="9525">
            <a:solidFill>
              <a:srgbClr val="66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25" name="Oval 29"/>
          <p:cNvSpPr>
            <a:spLocks noChangeArrowheads="1"/>
          </p:cNvSpPr>
          <p:nvPr/>
        </p:nvSpPr>
        <p:spPr bwMode="auto">
          <a:xfrm>
            <a:off x="5791200" y="4800600"/>
            <a:ext cx="76200" cy="76200"/>
          </a:xfrm>
          <a:prstGeom prst="ellipse">
            <a:avLst/>
          </a:prstGeom>
          <a:solidFill>
            <a:srgbClr val="663300"/>
          </a:solidFill>
          <a:ln w="9525">
            <a:solidFill>
              <a:srgbClr val="66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26" name="Oval 30"/>
          <p:cNvSpPr>
            <a:spLocks noChangeArrowheads="1"/>
          </p:cNvSpPr>
          <p:nvPr/>
        </p:nvSpPr>
        <p:spPr bwMode="auto">
          <a:xfrm>
            <a:off x="7543800" y="4419600"/>
            <a:ext cx="76200" cy="76200"/>
          </a:xfrm>
          <a:prstGeom prst="ellipse">
            <a:avLst/>
          </a:prstGeom>
          <a:solidFill>
            <a:srgbClr val="663300"/>
          </a:solidFill>
          <a:ln w="9525">
            <a:solidFill>
              <a:srgbClr val="66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27" name="Oval 31"/>
          <p:cNvSpPr>
            <a:spLocks noChangeArrowheads="1"/>
          </p:cNvSpPr>
          <p:nvPr/>
        </p:nvSpPr>
        <p:spPr bwMode="auto">
          <a:xfrm>
            <a:off x="7467600" y="4648200"/>
            <a:ext cx="76200" cy="76200"/>
          </a:xfrm>
          <a:prstGeom prst="ellipse">
            <a:avLst/>
          </a:prstGeom>
          <a:solidFill>
            <a:srgbClr val="663300"/>
          </a:solidFill>
          <a:ln w="9525">
            <a:solidFill>
              <a:srgbClr val="66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28" name="Text Box 32"/>
          <p:cNvSpPr txBox="1">
            <a:spLocks noChangeArrowheads="1"/>
          </p:cNvSpPr>
          <p:nvPr/>
        </p:nvSpPr>
        <p:spPr bwMode="auto">
          <a:xfrm>
            <a:off x="4800600" y="2057400"/>
            <a:ext cx="1676400" cy="92551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dirty="0">
                <a:solidFill>
                  <a:srgbClr val="000000"/>
                </a:solidFill>
                <a:latin typeface="Calibri" panose="020F0502020204030204" pitchFamily="34" charset="0"/>
                <a:cs typeface="Calibri" panose="020F0502020204030204" pitchFamily="34" charset="0"/>
              </a:rPr>
              <a:t>Sodium hydroxide solution</a:t>
            </a:r>
          </a:p>
        </p:txBody>
      </p:sp>
      <p:sp>
        <p:nvSpPr>
          <p:cNvPr id="29" name="Text Box 33"/>
          <p:cNvSpPr txBox="1">
            <a:spLocks noChangeArrowheads="1"/>
          </p:cNvSpPr>
          <p:nvPr/>
        </p:nvSpPr>
        <p:spPr bwMode="auto">
          <a:xfrm>
            <a:off x="4953000" y="5334000"/>
            <a:ext cx="1447800" cy="92551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dirty="0">
                <a:solidFill>
                  <a:srgbClr val="000000"/>
                </a:solidFill>
                <a:latin typeface="Calibri" panose="020F0502020204030204" pitchFamily="34" charset="0"/>
                <a:cs typeface="Calibri" panose="020F0502020204030204" pitchFamily="34" charset="0"/>
              </a:rPr>
              <a:t>Broken up food particles</a:t>
            </a:r>
          </a:p>
        </p:txBody>
      </p:sp>
      <p:sp>
        <p:nvSpPr>
          <p:cNvPr id="30" name="AutoShape 34"/>
          <p:cNvSpPr>
            <a:spLocks noChangeArrowheads="1"/>
          </p:cNvSpPr>
          <p:nvPr/>
        </p:nvSpPr>
        <p:spPr bwMode="auto">
          <a:xfrm>
            <a:off x="6477000" y="4191000"/>
            <a:ext cx="609600" cy="228600"/>
          </a:xfrm>
          <a:custGeom>
            <a:avLst/>
            <a:gdLst>
              <a:gd name="T0" fmla="*/ 457200 w 21600"/>
              <a:gd name="T1" fmla="*/ 0 h 21600"/>
              <a:gd name="T2" fmla="*/ 0 w 21600"/>
              <a:gd name="T3" fmla="*/ 114300 h 21600"/>
              <a:gd name="T4" fmla="*/ 457200 w 21600"/>
              <a:gd name="T5" fmla="*/ 228600 h 21600"/>
              <a:gd name="T6" fmla="*/ 609600 w 21600"/>
              <a:gd name="T7" fmla="*/ 1143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31" name="AutoShape 35"/>
          <p:cNvSpPr>
            <a:spLocks noChangeArrowheads="1"/>
          </p:cNvSpPr>
          <p:nvPr/>
        </p:nvSpPr>
        <p:spPr bwMode="auto">
          <a:xfrm rot="7291740">
            <a:off x="7086600" y="2590800"/>
            <a:ext cx="457200" cy="609600"/>
          </a:xfrm>
          <a:prstGeom prst="flowChartMagneticDisk">
            <a:avLst/>
          </a:prstGeom>
          <a:solidFill>
            <a:schemeClr val="accent1"/>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32" name="Oval 36"/>
          <p:cNvSpPr>
            <a:spLocks noChangeArrowheads="1"/>
          </p:cNvSpPr>
          <p:nvPr/>
        </p:nvSpPr>
        <p:spPr bwMode="auto">
          <a:xfrm>
            <a:off x="7543800" y="3429000"/>
            <a:ext cx="76200" cy="76200"/>
          </a:xfrm>
          <a:prstGeom prst="ellipse">
            <a:avLst/>
          </a:prstGeom>
          <a:solidFill>
            <a:srgbClr val="00B0F0"/>
          </a:solidFill>
          <a:ln w="9525">
            <a:solidFill>
              <a:schemeClr val="tx1"/>
            </a:solidFill>
            <a:round/>
            <a:headEnd/>
            <a:tailEnd/>
          </a:ln>
          <a:effectLst/>
        </p:spPr>
        <p:txBody>
          <a:bodyPr wrap="none" anchor="ctr"/>
          <a:lstStyle/>
          <a:p>
            <a:endParaRPr lang="en-NZ"/>
          </a:p>
        </p:txBody>
      </p:sp>
      <p:sp>
        <p:nvSpPr>
          <p:cNvPr id="33" name="Oval 37"/>
          <p:cNvSpPr>
            <a:spLocks noChangeArrowheads="1"/>
          </p:cNvSpPr>
          <p:nvPr/>
        </p:nvSpPr>
        <p:spPr bwMode="auto">
          <a:xfrm>
            <a:off x="7620000" y="3581400"/>
            <a:ext cx="76200" cy="76200"/>
          </a:xfrm>
          <a:prstGeom prst="ellipse">
            <a:avLst/>
          </a:prstGeom>
          <a:solidFill>
            <a:srgbClr val="00B0F0"/>
          </a:solidFill>
          <a:ln w="9525">
            <a:solidFill>
              <a:schemeClr val="tx1"/>
            </a:solidFill>
            <a:round/>
            <a:headEnd/>
            <a:tailEnd/>
          </a:ln>
          <a:effectLst/>
        </p:spPr>
        <p:txBody>
          <a:bodyPr wrap="none" anchor="ctr"/>
          <a:lstStyle/>
          <a:p>
            <a:endParaRPr lang="en-NZ"/>
          </a:p>
        </p:txBody>
      </p:sp>
      <p:sp>
        <p:nvSpPr>
          <p:cNvPr id="34" name="Oval 38"/>
          <p:cNvSpPr>
            <a:spLocks noChangeArrowheads="1"/>
          </p:cNvSpPr>
          <p:nvPr/>
        </p:nvSpPr>
        <p:spPr bwMode="auto">
          <a:xfrm>
            <a:off x="7620000" y="3810000"/>
            <a:ext cx="76200" cy="76200"/>
          </a:xfrm>
          <a:prstGeom prst="ellipse">
            <a:avLst/>
          </a:prstGeom>
          <a:solidFill>
            <a:srgbClr val="00B0F0"/>
          </a:solidFill>
          <a:ln w="9525">
            <a:solidFill>
              <a:schemeClr val="tx1"/>
            </a:solidFill>
            <a:round/>
            <a:headEnd/>
            <a:tailEnd/>
          </a:ln>
          <a:effectLst/>
        </p:spPr>
        <p:txBody>
          <a:bodyPr wrap="none" anchor="ctr"/>
          <a:lstStyle/>
          <a:p>
            <a:endParaRPr lang="en-NZ"/>
          </a:p>
        </p:txBody>
      </p:sp>
      <p:sp>
        <p:nvSpPr>
          <p:cNvPr id="35" name="Text Box 39"/>
          <p:cNvSpPr txBox="1">
            <a:spLocks noChangeArrowheads="1"/>
          </p:cNvSpPr>
          <p:nvPr/>
        </p:nvSpPr>
        <p:spPr bwMode="auto">
          <a:xfrm>
            <a:off x="7848600" y="2133600"/>
            <a:ext cx="1143000" cy="92333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dirty="0">
                <a:solidFill>
                  <a:srgbClr val="000000"/>
                </a:solidFill>
                <a:latin typeface="Calibri" panose="020F0502020204030204" pitchFamily="34" charset="0"/>
                <a:cs typeface="Calibri" panose="020F0502020204030204" pitchFamily="34" charset="0"/>
              </a:rPr>
              <a:t>Add </a:t>
            </a:r>
            <a:r>
              <a:rPr lang="en-US" dirty="0" smtClean="0">
                <a:solidFill>
                  <a:srgbClr val="000000"/>
                </a:solidFill>
                <a:latin typeface="Calibri" panose="020F0502020204030204" pitchFamily="34" charset="0"/>
                <a:cs typeface="Calibri" panose="020F0502020204030204" pitchFamily="34" charset="0"/>
              </a:rPr>
              <a:t>benedicts solution</a:t>
            </a:r>
            <a:endParaRPr lang="en-US" dirty="0">
              <a:solidFill>
                <a:srgbClr val="000000"/>
              </a:solidFill>
              <a:latin typeface="Calibri" panose="020F0502020204030204" pitchFamily="34" charset="0"/>
              <a:cs typeface="Calibri" panose="020F0502020204030204" pitchFamily="34" charset="0"/>
            </a:endParaRPr>
          </a:p>
        </p:txBody>
      </p:sp>
      <p:sp>
        <p:nvSpPr>
          <p:cNvPr id="36" name="Text Box 40"/>
          <p:cNvSpPr txBox="1">
            <a:spLocks noChangeArrowheads="1"/>
          </p:cNvSpPr>
          <p:nvPr/>
        </p:nvSpPr>
        <p:spPr bwMode="auto">
          <a:xfrm>
            <a:off x="6819900" y="5239657"/>
            <a:ext cx="1866900" cy="92333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dirty="0">
                <a:solidFill>
                  <a:srgbClr val="000000"/>
                </a:solidFill>
                <a:latin typeface="Calibri" panose="020F0502020204030204" pitchFamily="34" charset="0"/>
                <a:cs typeface="Calibri" panose="020F0502020204030204" pitchFamily="34" charset="0"/>
              </a:rPr>
              <a:t>Mixture turns purple </a:t>
            </a:r>
            <a:r>
              <a:rPr lang="en-US" b="1" dirty="0">
                <a:solidFill>
                  <a:srgbClr val="000000"/>
                </a:solidFill>
                <a:latin typeface="Calibri" panose="020F0502020204030204" pitchFamily="34" charset="0"/>
                <a:cs typeface="Calibri" panose="020F0502020204030204" pitchFamily="34" charset="0"/>
              </a:rPr>
              <a:t>if protein present</a:t>
            </a:r>
          </a:p>
        </p:txBody>
      </p:sp>
      <p:sp>
        <p:nvSpPr>
          <p:cNvPr id="37" name="Line 43"/>
          <p:cNvSpPr>
            <a:spLocks noChangeShapeType="1"/>
          </p:cNvSpPr>
          <p:nvPr/>
        </p:nvSpPr>
        <p:spPr bwMode="auto">
          <a:xfrm>
            <a:off x="5181600" y="2971800"/>
            <a:ext cx="685800" cy="14478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38" name="Line 44"/>
          <p:cNvSpPr>
            <a:spLocks noChangeShapeType="1"/>
          </p:cNvSpPr>
          <p:nvPr/>
        </p:nvSpPr>
        <p:spPr bwMode="auto">
          <a:xfrm flipV="1">
            <a:off x="5410200" y="4876800"/>
            <a:ext cx="533400" cy="4572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39" name="Text Box 45"/>
          <p:cNvSpPr txBox="1">
            <a:spLocks noChangeArrowheads="1"/>
          </p:cNvSpPr>
          <p:nvPr/>
        </p:nvSpPr>
        <p:spPr bwMode="auto">
          <a:xfrm>
            <a:off x="85344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NZ" sz="1000">
                <a:latin typeface="Blackadder ITC" pitchFamily="82" charset="0"/>
              </a:rPr>
              <a:t>Gaze</a:t>
            </a:r>
            <a:endParaRPr lang="en-US"/>
          </a:p>
        </p:txBody>
      </p:sp>
      <p:sp>
        <p:nvSpPr>
          <p:cNvPr id="40" name="Text Box 46"/>
          <p:cNvSpPr txBox="1">
            <a:spLocks noChangeArrowheads="1"/>
          </p:cNvSpPr>
          <p:nvPr/>
        </p:nvSpPr>
        <p:spPr bwMode="auto">
          <a:xfrm>
            <a:off x="83058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NZ" sz="1000">
                <a:latin typeface="Blackadder ITC" pitchFamily="82" charset="0"/>
              </a:rPr>
              <a:t>SJ</a:t>
            </a:r>
            <a:endParaRPr lang="en-US"/>
          </a:p>
        </p:txBody>
      </p:sp>
      <p:sp>
        <p:nvSpPr>
          <p:cNvPr id="41" name="Oval 47"/>
          <p:cNvSpPr>
            <a:spLocks noChangeArrowheads="1"/>
          </p:cNvSpPr>
          <p:nvPr/>
        </p:nvSpPr>
        <p:spPr bwMode="auto">
          <a:xfrm>
            <a:off x="8382000" y="6324600"/>
            <a:ext cx="533400" cy="228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42" name="TextBox 41"/>
          <p:cNvSpPr txBox="1"/>
          <p:nvPr/>
        </p:nvSpPr>
        <p:spPr>
          <a:xfrm>
            <a:off x="477888" y="339197"/>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We use tests to determine which type of food is present.</a:t>
            </a:r>
            <a:endParaRPr lang="en-NZ" sz="2000" b="1" dirty="0"/>
          </a:p>
        </p:txBody>
      </p:sp>
      <p:sp>
        <p:nvSpPr>
          <p:cNvPr id="2" name="Footer Placeholder 1"/>
          <p:cNvSpPr>
            <a:spLocks noGrp="1"/>
          </p:cNvSpPr>
          <p:nvPr>
            <p:ph type="ftr" sz="quarter" idx="11"/>
          </p:nvPr>
        </p:nvSpPr>
        <p:spPr/>
        <p:txBody>
          <a:bodyPr/>
          <a:lstStyle/>
          <a:p>
            <a:r>
              <a:rPr lang="en-NZ" smtClean="0"/>
              <a:t>GZ Science Resources 2014</a:t>
            </a:r>
            <a:endParaRPr lang="en-NZ"/>
          </a:p>
        </p:txBody>
      </p:sp>
      <p:sp>
        <p:nvSpPr>
          <p:cNvPr id="43" name="TextBox 42"/>
          <p:cNvSpPr txBox="1"/>
          <p:nvPr/>
        </p:nvSpPr>
        <p:spPr>
          <a:xfrm>
            <a:off x="135403" y="322682"/>
            <a:ext cx="696659"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7g</a:t>
            </a:r>
          </a:p>
        </p:txBody>
      </p:sp>
      <p:sp>
        <p:nvSpPr>
          <p:cNvPr id="44" name="TextBox 43"/>
          <p:cNvSpPr txBox="1"/>
          <p:nvPr/>
        </p:nvSpPr>
        <p:spPr>
          <a:xfrm>
            <a:off x="7097527" y="6394296"/>
            <a:ext cx="969912" cy="276999"/>
          </a:xfrm>
          <a:prstGeom prst="rect">
            <a:avLst/>
          </a:prstGeom>
          <a:solidFill>
            <a:schemeClr val="accent4">
              <a:lumMod val="60000"/>
              <a:lumOff val="40000"/>
            </a:schemeClr>
          </a:solidFill>
          <a:ln>
            <a:solidFill>
              <a:schemeClr val="tx1"/>
            </a:solidFill>
          </a:ln>
        </p:spPr>
        <p:txBody>
          <a:bodyPr wrap="square" rtlCol="0">
            <a:spAutoFit/>
          </a:bodyPr>
          <a:lstStyle/>
          <a:p>
            <a:r>
              <a:rPr lang="en-NZ" sz="1200" dirty="0" smtClean="0">
                <a:latin typeface="+mn-lt"/>
              </a:rPr>
              <a:t>extension</a:t>
            </a:r>
          </a:p>
        </p:txBody>
      </p:sp>
    </p:spTree>
    <p:extLst>
      <p:ext uri="{BB962C8B-B14F-4D97-AF65-F5344CB8AC3E}">
        <p14:creationId xmlns:p14="http://schemas.microsoft.com/office/powerpoint/2010/main" val="332868891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53"/>
          <p:cNvSpPr>
            <a:spLocks/>
          </p:cNvSpPr>
          <p:nvPr/>
        </p:nvSpPr>
        <p:spPr bwMode="auto">
          <a:xfrm>
            <a:off x="7259638" y="3613150"/>
            <a:ext cx="839787" cy="742950"/>
          </a:xfrm>
          <a:custGeom>
            <a:avLst/>
            <a:gdLst>
              <a:gd name="T0" fmla="*/ 233362 w 529"/>
              <a:gd name="T1" fmla="*/ 69850 h 468"/>
              <a:gd name="T2" fmla="*/ 728662 w 529"/>
              <a:gd name="T3" fmla="*/ 31750 h 468"/>
              <a:gd name="T4" fmla="*/ 817562 w 529"/>
              <a:gd name="T5" fmla="*/ 44450 h 468"/>
              <a:gd name="T6" fmla="*/ 779462 w 529"/>
              <a:gd name="T7" fmla="*/ 146050 h 468"/>
              <a:gd name="T8" fmla="*/ 766762 w 529"/>
              <a:gd name="T9" fmla="*/ 196850 h 468"/>
              <a:gd name="T10" fmla="*/ 728662 w 529"/>
              <a:gd name="T11" fmla="*/ 222250 h 468"/>
              <a:gd name="T12" fmla="*/ 588962 w 529"/>
              <a:gd name="T13" fmla="*/ 425450 h 468"/>
              <a:gd name="T14" fmla="*/ 525462 w 529"/>
              <a:gd name="T15" fmla="*/ 527050 h 468"/>
              <a:gd name="T16" fmla="*/ 461962 w 529"/>
              <a:gd name="T17" fmla="*/ 641350 h 468"/>
              <a:gd name="T18" fmla="*/ 436562 w 529"/>
              <a:gd name="T19" fmla="*/ 679450 h 468"/>
              <a:gd name="T20" fmla="*/ 423862 w 529"/>
              <a:gd name="T21" fmla="*/ 742950 h 468"/>
              <a:gd name="T22" fmla="*/ 271462 w 529"/>
              <a:gd name="T23" fmla="*/ 654050 h 468"/>
              <a:gd name="T24" fmla="*/ 119062 w 529"/>
              <a:gd name="T25" fmla="*/ 577850 h 468"/>
              <a:gd name="T26" fmla="*/ 42862 w 529"/>
              <a:gd name="T27" fmla="*/ 527050 h 468"/>
              <a:gd name="T28" fmla="*/ 80962 w 529"/>
              <a:gd name="T29" fmla="*/ 336550 h 468"/>
              <a:gd name="T30" fmla="*/ 106362 w 529"/>
              <a:gd name="T31" fmla="*/ 260350 h 468"/>
              <a:gd name="T32" fmla="*/ 119062 w 529"/>
              <a:gd name="T33" fmla="*/ 196850 h 468"/>
              <a:gd name="T34" fmla="*/ 157162 w 529"/>
              <a:gd name="T35" fmla="*/ 171450 h 468"/>
              <a:gd name="T36" fmla="*/ 233362 w 529"/>
              <a:gd name="T37" fmla="*/ 69850 h 4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29" h="468">
                <a:moveTo>
                  <a:pt x="147" y="44"/>
                </a:moveTo>
                <a:cubicBezTo>
                  <a:pt x="279" y="0"/>
                  <a:pt x="178" y="29"/>
                  <a:pt x="459" y="20"/>
                </a:cubicBezTo>
                <a:cubicBezTo>
                  <a:pt x="478" y="23"/>
                  <a:pt x="502" y="15"/>
                  <a:pt x="515" y="28"/>
                </a:cubicBezTo>
                <a:cubicBezTo>
                  <a:pt x="529" y="42"/>
                  <a:pt x="498" y="82"/>
                  <a:pt x="491" y="92"/>
                </a:cubicBezTo>
                <a:cubicBezTo>
                  <a:pt x="488" y="103"/>
                  <a:pt x="489" y="115"/>
                  <a:pt x="483" y="124"/>
                </a:cubicBezTo>
                <a:cubicBezTo>
                  <a:pt x="478" y="132"/>
                  <a:pt x="464" y="132"/>
                  <a:pt x="459" y="140"/>
                </a:cubicBezTo>
                <a:cubicBezTo>
                  <a:pt x="431" y="185"/>
                  <a:pt x="436" y="246"/>
                  <a:pt x="371" y="268"/>
                </a:cubicBezTo>
                <a:cubicBezTo>
                  <a:pt x="352" y="325"/>
                  <a:pt x="369" y="307"/>
                  <a:pt x="331" y="332"/>
                </a:cubicBezTo>
                <a:cubicBezTo>
                  <a:pt x="317" y="374"/>
                  <a:pt x="328" y="349"/>
                  <a:pt x="291" y="404"/>
                </a:cubicBezTo>
                <a:cubicBezTo>
                  <a:pt x="286" y="412"/>
                  <a:pt x="275" y="428"/>
                  <a:pt x="275" y="428"/>
                </a:cubicBezTo>
                <a:cubicBezTo>
                  <a:pt x="272" y="441"/>
                  <a:pt x="280" y="466"/>
                  <a:pt x="267" y="468"/>
                </a:cubicBezTo>
                <a:cubicBezTo>
                  <a:pt x="264" y="468"/>
                  <a:pt x="198" y="421"/>
                  <a:pt x="171" y="412"/>
                </a:cubicBezTo>
                <a:cubicBezTo>
                  <a:pt x="141" y="367"/>
                  <a:pt x="117" y="387"/>
                  <a:pt x="75" y="364"/>
                </a:cubicBezTo>
                <a:cubicBezTo>
                  <a:pt x="58" y="355"/>
                  <a:pt x="27" y="332"/>
                  <a:pt x="27" y="332"/>
                </a:cubicBezTo>
                <a:cubicBezTo>
                  <a:pt x="0" y="292"/>
                  <a:pt x="3" y="228"/>
                  <a:pt x="51" y="212"/>
                </a:cubicBezTo>
                <a:cubicBezTo>
                  <a:pt x="56" y="196"/>
                  <a:pt x="64" y="181"/>
                  <a:pt x="67" y="164"/>
                </a:cubicBezTo>
                <a:cubicBezTo>
                  <a:pt x="70" y="151"/>
                  <a:pt x="68" y="136"/>
                  <a:pt x="75" y="124"/>
                </a:cubicBezTo>
                <a:cubicBezTo>
                  <a:pt x="80" y="116"/>
                  <a:pt x="91" y="113"/>
                  <a:pt x="99" y="108"/>
                </a:cubicBezTo>
                <a:cubicBezTo>
                  <a:pt x="110" y="76"/>
                  <a:pt x="119" y="63"/>
                  <a:pt x="147" y="44"/>
                </a:cubicBezTo>
                <a:close/>
              </a:path>
            </a:pathLst>
          </a:custGeom>
          <a:solidFill>
            <a:srgbClr val="FFC000"/>
          </a:solidFill>
          <a:ln w="9525">
            <a:solidFill>
              <a:schemeClr val="tx1"/>
            </a:solidFill>
            <a:round/>
            <a:headEnd/>
            <a:tailEnd/>
          </a:ln>
          <a:effectLst/>
        </p:spPr>
        <p:txBody>
          <a:bodyPr/>
          <a:lstStyle/>
          <a:p>
            <a:endParaRPr lang="en-NZ"/>
          </a:p>
        </p:txBody>
      </p:sp>
      <p:sp>
        <p:nvSpPr>
          <p:cNvPr id="5" name="Line 5"/>
          <p:cNvSpPr>
            <a:spLocks noChangeShapeType="1"/>
          </p:cNvSpPr>
          <p:nvPr/>
        </p:nvSpPr>
        <p:spPr bwMode="auto">
          <a:xfrm>
            <a:off x="4572000" y="1066800"/>
            <a:ext cx="0" cy="5410200"/>
          </a:xfrm>
          <a:prstGeom prst="line">
            <a:avLst/>
          </a:prstGeom>
          <a:noFill/>
          <a:ln w="381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6" name="Text Box 6"/>
          <p:cNvSpPr txBox="1">
            <a:spLocks noChangeArrowheads="1"/>
          </p:cNvSpPr>
          <p:nvPr/>
        </p:nvSpPr>
        <p:spPr bwMode="auto">
          <a:xfrm>
            <a:off x="457200" y="1143000"/>
            <a:ext cx="3886200" cy="379413"/>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b="1" dirty="0">
                <a:solidFill>
                  <a:srgbClr val="000000"/>
                </a:solidFill>
                <a:latin typeface="+mn-lt"/>
              </a:rPr>
              <a:t>Starch –present in cereals</a:t>
            </a:r>
          </a:p>
        </p:txBody>
      </p:sp>
      <p:sp>
        <p:nvSpPr>
          <p:cNvPr id="7" name="Text Box 9"/>
          <p:cNvSpPr txBox="1">
            <a:spLocks noChangeArrowheads="1"/>
          </p:cNvSpPr>
          <p:nvPr/>
        </p:nvSpPr>
        <p:spPr bwMode="auto">
          <a:xfrm>
            <a:off x="533400" y="1752600"/>
            <a:ext cx="3657600" cy="65405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dirty="0">
                <a:solidFill>
                  <a:srgbClr val="000000"/>
                </a:solidFill>
                <a:latin typeface="Calibri" panose="020F0502020204030204" pitchFamily="34" charset="0"/>
                <a:cs typeface="Calibri" panose="020F0502020204030204" pitchFamily="34" charset="0"/>
              </a:rPr>
              <a:t>Place a few drops of iodine on the food</a:t>
            </a:r>
          </a:p>
        </p:txBody>
      </p:sp>
      <p:sp>
        <p:nvSpPr>
          <p:cNvPr id="8" name="Text Box 10"/>
          <p:cNvSpPr txBox="1">
            <a:spLocks noChangeArrowheads="1"/>
          </p:cNvSpPr>
          <p:nvPr/>
        </p:nvSpPr>
        <p:spPr bwMode="auto">
          <a:xfrm>
            <a:off x="685800" y="5410200"/>
            <a:ext cx="3429000" cy="65405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dirty="0">
                <a:solidFill>
                  <a:srgbClr val="000000"/>
                </a:solidFill>
                <a:latin typeface="Calibri" panose="020F0502020204030204" pitchFamily="34" charset="0"/>
                <a:cs typeface="Calibri" panose="020F0502020204030204" pitchFamily="34" charset="0"/>
              </a:rPr>
              <a:t>Food will turn black </a:t>
            </a:r>
            <a:r>
              <a:rPr lang="en-US" b="1" dirty="0">
                <a:solidFill>
                  <a:srgbClr val="000000"/>
                </a:solidFill>
                <a:latin typeface="Calibri" panose="020F0502020204030204" pitchFamily="34" charset="0"/>
                <a:cs typeface="Calibri" panose="020F0502020204030204" pitchFamily="34" charset="0"/>
              </a:rPr>
              <a:t>if starch is present</a:t>
            </a:r>
          </a:p>
        </p:txBody>
      </p:sp>
      <p:sp>
        <p:nvSpPr>
          <p:cNvPr id="9" name="Text Box 11"/>
          <p:cNvSpPr txBox="1">
            <a:spLocks noChangeArrowheads="1"/>
          </p:cNvSpPr>
          <p:nvPr/>
        </p:nvSpPr>
        <p:spPr bwMode="auto">
          <a:xfrm>
            <a:off x="4800600" y="1143000"/>
            <a:ext cx="3886200" cy="3762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b="1" dirty="0">
                <a:solidFill>
                  <a:srgbClr val="000000"/>
                </a:solidFill>
                <a:latin typeface="+mn-lt"/>
              </a:rPr>
              <a:t>Glucose – type of sugar</a:t>
            </a:r>
          </a:p>
        </p:txBody>
      </p:sp>
      <p:sp>
        <p:nvSpPr>
          <p:cNvPr id="10" name="Freeform 12"/>
          <p:cNvSpPr>
            <a:spLocks/>
          </p:cNvSpPr>
          <p:nvPr/>
        </p:nvSpPr>
        <p:spPr bwMode="auto">
          <a:xfrm>
            <a:off x="5638800" y="4267200"/>
            <a:ext cx="666750" cy="762000"/>
          </a:xfrm>
          <a:custGeom>
            <a:avLst/>
            <a:gdLst>
              <a:gd name="T0" fmla="*/ 112835 w 390"/>
              <a:gd name="T1" fmla="*/ 0 h 536"/>
              <a:gd name="T2" fmla="*/ 167542 w 390"/>
              <a:gd name="T3" fmla="*/ 762000 h 536"/>
              <a:gd name="T4" fmla="*/ 249604 w 390"/>
              <a:gd name="T5" fmla="*/ 750627 h 536"/>
              <a:gd name="T6" fmla="*/ 605204 w 390"/>
              <a:gd name="T7" fmla="*/ 739254 h 536"/>
              <a:gd name="T8" fmla="*/ 618881 w 390"/>
              <a:gd name="T9" fmla="*/ 45493 h 536"/>
              <a:gd name="T10" fmla="*/ 454758 w 390"/>
              <a:gd name="T11" fmla="*/ 34119 h 536"/>
              <a:gd name="T12" fmla="*/ 372696 w 390"/>
              <a:gd name="T13" fmla="*/ 11373 h 536"/>
              <a:gd name="T14" fmla="*/ 181219 w 390"/>
              <a:gd name="T15" fmla="*/ 0 h 536"/>
              <a:gd name="T16" fmla="*/ 112835 w 390"/>
              <a:gd name="T17" fmla="*/ 0 h 5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90" h="536">
                <a:moveTo>
                  <a:pt x="66" y="0"/>
                </a:moveTo>
                <a:cubicBezTo>
                  <a:pt x="68" y="110"/>
                  <a:pt x="0" y="388"/>
                  <a:pt x="98" y="536"/>
                </a:cubicBezTo>
                <a:cubicBezTo>
                  <a:pt x="148" y="503"/>
                  <a:pt x="96" y="528"/>
                  <a:pt x="146" y="528"/>
                </a:cubicBezTo>
                <a:cubicBezTo>
                  <a:pt x="215" y="528"/>
                  <a:pt x="285" y="523"/>
                  <a:pt x="354" y="520"/>
                </a:cubicBezTo>
                <a:cubicBezTo>
                  <a:pt x="357" y="357"/>
                  <a:pt x="390" y="192"/>
                  <a:pt x="362" y="32"/>
                </a:cubicBezTo>
                <a:cubicBezTo>
                  <a:pt x="356" y="0"/>
                  <a:pt x="298" y="29"/>
                  <a:pt x="266" y="24"/>
                </a:cubicBezTo>
                <a:cubicBezTo>
                  <a:pt x="249" y="21"/>
                  <a:pt x="235" y="9"/>
                  <a:pt x="218" y="8"/>
                </a:cubicBezTo>
                <a:cubicBezTo>
                  <a:pt x="181" y="5"/>
                  <a:pt x="143" y="3"/>
                  <a:pt x="106" y="0"/>
                </a:cubicBezTo>
                <a:cubicBezTo>
                  <a:pt x="63" y="9"/>
                  <a:pt x="66" y="22"/>
                  <a:pt x="66" y="0"/>
                </a:cubicBezTo>
                <a:close/>
              </a:path>
            </a:pathLst>
          </a:custGeom>
          <a:solidFill>
            <a:srgbClr val="00B0F0"/>
          </a:solidFill>
          <a:ln w="9525">
            <a:solidFill>
              <a:schemeClr val="tx1"/>
            </a:solidFill>
            <a:round/>
            <a:headEnd/>
            <a:tailEnd/>
          </a:ln>
          <a:effectLst/>
        </p:spPr>
        <p:txBody>
          <a:bodyPr/>
          <a:lstStyle/>
          <a:p>
            <a:endParaRPr lang="en-NZ"/>
          </a:p>
        </p:txBody>
      </p:sp>
      <p:sp>
        <p:nvSpPr>
          <p:cNvPr id="11" name="AutoShape 13"/>
          <p:cNvSpPr>
            <a:spLocks/>
          </p:cNvSpPr>
          <p:nvPr/>
        </p:nvSpPr>
        <p:spPr bwMode="auto">
          <a:xfrm rot="16200000">
            <a:off x="5200650" y="3943350"/>
            <a:ext cx="1600200" cy="571500"/>
          </a:xfrm>
          <a:prstGeom prst="leftBracket">
            <a:avLst>
              <a:gd name="adj" fmla="val 8333"/>
            </a:avLst>
          </a:prstGeom>
          <a:noFill/>
          <a:ln w="38100">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2" name="AutoShape 15"/>
          <p:cNvSpPr>
            <a:spLocks/>
          </p:cNvSpPr>
          <p:nvPr/>
        </p:nvSpPr>
        <p:spPr bwMode="auto">
          <a:xfrm rot="17802434">
            <a:off x="7029450" y="3257550"/>
            <a:ext cx="1600200" cy="571500"/>
          </a:xfrm>
          <a:prstGeom prst="leftBracket">
            <a:avLst>
              <a:gd name="adj" fmla="val 8333"/>
            </a:avLst>
          </a:prstGeom>
          <a:noFill/>
          <a:ln w="38100">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3" name="Oval 16"/>
          <p:cNvSpPr>
            <a:spLocks noChangeArrowheads="1"/>
          </p:cNvSpPr>
          <p:nvPr/>
        </p:nvSpPr>
        <p:spPr bwMode="auto">
          <a:xfrm>
            <a:off x="5867400" y="4495800"/>
            <a:ext cx="76200" cy="76200"/>
          </a:xfrm>
          <a:prstGeom prst="ellipse">
            <a:avLst/>
          </a:prstGeom>
          <a:solidFill>
            <a:srgbClr val="663300"/>
          </a:solidFill>
          <a:ln w="9525">
            <a:solidFill>
              <a:srgbClr val="66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4" name="Oval 17"/>
          <p:cNvSpPr>
            <a:spLocks noChangeArrowheads="1"/>
          </p:cNvSpPr>
          <p:nvPr/>
        </p:nvSpPr>
        <p:spPr bwMode="auto">
          <a:xfrm>
            <a:off x="6019800" y="4648200"/>
            <a:ext cx="76200" cy="76200"/>
          </a:xfrm>
          <a:prstGeom prst="ellipse">
            <a:avLst/>
          </a:prstGeom>
          <a:solidFill>
            <a:srgbClr val="663300"/>
          </a:solidFill>
          <a:ln w="9525">
            <a:solidFill>
              <a:srgbClr val="66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5" name="Oval 18"/>
          <p:cNvSpPr>
            <a:spLocks noChangeArrowheads="1"/>
          </p:cNvSpPr>
          <p:nvPr/>
        </p:nvSpPr>
        <p:spPr bwMode="auto">
          <a:xfrm>
            <a:off x="5943600" y="4800600"/>
            <a:ext cx="76200" cy="76200"/>
          </a:xfrm>
          <a:prstGeom prst="ellipse">
            <a:avLst/>
          </a:prstGeom>
          <a:solidFill>
            <a:srgbClr val="663300"/>
          </a:solidFill>
          <a:ln w="9525">
            <a:solidFill>
              <a:srgbClr val="66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6" name="Oval 19"/>
          <p:cNvSpPr>
            <a:spLocks noChangeArrowheads="1"/>
          </p:cNvSpPr>
          <p:nvPr/>
        </p:nvSpPr>
        <p:spPr bwMode="auto">
          <a:xfrm>
            <a:off x="6096000" y="4495800"/>
            <a:ext cx="76200" cy="76200"/>
          </a:xfrm>
          <a:prstGeom prst="ellipse">
            <a:avLst/>
          </a:prstGeom>
          <a:solidFill>
            <a:srgbClr val="663300"/>
          </a:solidFill>
          <a:ln w="9525">
            <a:solidFill>
              <a:srgbClr val="66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7" name="Oval 20"/>
          <p:cNvSpPr>
            <a:spLocks noChangeArrowheads="1"/>
          </p:cNvSpPr>
          <p:nvPr/>
        </p:nvSpPr>
        <p:spPr bwMode="auto">
          <a:xfrm>
            <a:off x="6096000" y="4876800"/>
            <a:ext cx="76200" cy="76200"/>
          </a:xfrm>
          <a:prstGeom prst="ellipse">
            <a:avLst/>
          </a:prstGeom>
          <a:solidFill>
            <a:srgbClr val="663300"/>
          </a:solidFill>
          <a:ln w="9525">
            <a:solidFill>
              <a:srgbClr val="66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8" name="Oval 21"/>
          <p:cNvSpPr>
            <a:spLocks noChangeArrowheads="1"/>
          </p:cNvSpPr>
          <p:nvPr/>
        </p:nvSpPr>
        <p:spPr bwMode="auto">
          <a:xfrm rot="1593904">
            <a:off x="7772400" y="3657600"/>
            <a:ext cx="76200" cy="76200"/>
          </a:xfrm>
          <a:prstGeom prst="ellipse">
            <a:avLst/>
          </a:prstGeom>
          <a:solidFill>
            <a:srgbClr val="663300"/>
          </a:solidFill>
          <a:ln w="9525">
            <a:solidFill>
              <a:srgbClr val="66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19" name="Oval 22"/>
          <p:cNvSpPr>
            <a:spLocks noChangeArrowheads="1"/>
          </p:cNvSpPr>
          <p:nvPr/>
        </p:nvSpPr>
        <p:spPr bwMode="auto">
          <a:xfrm rot="1593904">
            <a:off x="7391400" y="4038600"/>
            <a:ext cx="76200" cy="76200"/>
          </a:xfrm>
          <a:prstGeom prst="ellipse">
            <a:avLst/>
          </a:prstGeom>
          <a:solidFill>
            <a:srgbClr val="663300"/>
          </a:solidFill>
          <a:ln w="9525">
            <a:solidFill>
              <a:srgbClr val="66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20" name="Oval 23"/>
          <p:cNvSpPr>
            <a:spLocks noChangeArrowheads="1"/>
          </p:cNvSpPr>
          <p:nvPr/>
        </p:nvSpPr>
        <p:spPr bwMode="auto">
          <a:xfrm rot="1593904">
            <a:off x="7772400" y="3886200"/>
            <a:ext cx="76200" cy="76200"/>
          </a:xfrm>
          <a:prstGeom prst="ellipse">
            <a:avLst/>
          </a:prstGeom>
          <a:solidFill>
            <a:srgbClr val="663300"/>
          </a:solidFill>
          <a:ln w="9525">
            <a:solidFill>
              <a:srgbClr val="66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21" name="Oval 24"/>
          <p:cNvSpPr>
            <a:spLocks noChangeArrowheads="1"/>
          </p:cNvSpPr>
          <p:nvPr/>
        </p:nvSpPr>
        <p:spPr bwMode="auto">
          <a:xfrm rot="1593904">
            <a:off x="7620000" y="4114800"/>
            <a:ext cx="76200" cy="76200"/>
          </a:xfrm>
          <a:prstGeom prst="ellipse">
            <a:avLst/>
          </a:prstGeom>
          <a:solidFill>
            <a:srgbClr val="663300"/>
          </a:solidFill>
          <a:ln w="9525">
            <a:solidFill>
              <a:srgbClr val="66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22" name="Oval 25"/>
          <p:cNvSpPr>
            <a:spLocks noChangeArrowheads="1"/>
          </p:cNvSpPr>
          <p:nvPr/>
        </p:nvSpPr>
        <p:spPr bwMode="auto">
          <a:xfrm>
            <a:off x="6172200" y="4800600"/>
            <a:ext cx="76200" cy="76200"/>
          </a:xfrm>
          <a:prstGeom prst="ellipse">
            <a:avLst/>
          </a:prstGeom>
          <a:solidFill>
            <a:srgbClr val="663300"/>
          </a:solidFill>
          <a:ln w="9525">
            <a:solidFill>
              <a:srgbClr val="66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23" name="Oval 26"/>
          <p:cNvSpPr>
            <a:spLocks noChangeArrowheads="1"/>
          </p:cNvSpPr>
          <p:nvPr/>
        </p:nvSpPr>
        <p:spPr bwMode="auto">
          <a:xfrm>
            <a:off x="5791200" y="4800600"/>
            <a:ext cx="76200" cy="76200"/>
          </a:xfrm>
          <a:prstGeom prst="ellipse">
            <a:avLst/>
          </a:prstGeom>
          <a:solidFill>
            <a:srgbClr val="663300"/>
          </a:solidFill>
          <a:ln w="9525">
            <a:solidFill>
              <a:srgbClr val="66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24" name="Oval 27"/>
          <p:cNvSpPr>
            <a:spLocks noChangeArrowheads="1"/>
          </p:cNvSpPr>
          <p:nvPr/>
        </p:nvSpPr>
        <p:spPr bwMode="auto">
          <a:xfrm rot="1593904">
            <a:off x="7620000" y="3733800"/>
            <a:ext cx="76200" cy="76200"/>
          </a:xfrm>
          <a:prstGeom prst="ellipse">
            <a:avLst/>
          </a:prstGeom>
          <a:solidFill>
            <a:srgbClr val="663300"/>
          </a:solidFill>
          <a:ln w="9525">
            <a:solidFill>
              <a:srgbClr val="66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25" name="Oval 28"/>
          <p:cNvSpPr>
            <a:spLocks noChangeArrowheads="1"/>
          </p:cNvSpPr>
          <p:nvPr/>
        </p:nvSpPr>
        <p:spPr bwMode="auto">
          <a:xfrm rot="1593904">
            <a:off x="7620000" y="3962400"/>
            <a:ext cx="76200" cy="76200"/>
          </a:xfrm>
          <a:prstGeom prst="ellipse">
            <a:avLst/>
          </a:prstGeom>
          <a:solidFill>
            <a:srgbClr val="663300"/>
          </a:solidFill>
          <a:ln w="9525">
            <a:solidFill>
              <a:srgbClr val="66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26" name="Text Box 29"/>
          <p:cNvSpPr txBox="1">
            <a:spLocks noChangeArrowheads="1"/>
          </p:cNvSpPr>
          <p:nvPr/>
        </p:nvSpPr>
        <p:spPr bwMode="auto">
          <a:xfrm>
            <a:off x="4800600" y="1600200"/>
            <a:ext cx="1676400" cy="64633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dirty="0">
                <a:solidFill>
                  <a:srgbClr val="000000"/>
                </a:solidFill>
                <a:latin typeface="Calibri" panose="020F0502020204030204" pitchFamily="34" charset="0"/>
                <a:cs typeface="Calibri" panose="020F0502020204030204" pitchFamily="34" charset="0"/>
              </a:rPr>
              <a:t>Add Benedict’s solution </a:t>
            </a:r>
          </a:p>
        </p:txBody>
      </p:sp>
      <p:sp>
        <p:nvSpPr>
          <p:cNvPr id="27" name="Text Box 30"/>
          <p:cNvSpPr txBox="1">
            <a:spLocks noChangeArrowheads="1"/>
          </p:cNvSpPr>
          <p:nvPr/>
        </p:nvSpPr>
        <p:spPr bwMode="auto">
          <a:xfrm>
            <a:off x="4953000" y="5334000"/>
            <a:ext cx="1447800" cy="12001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dirty="0">
                <a:solidFill>
                  <a:srgbClr val="000000"/>
                </a:solidFill>
                <a:latin typeface="Calibri" panose="020F0502020204030204" pitchFamily="34" charset="0"/>
                <a:cs typeface="Calibri" panose="020F0502020204030204" pitchFamily="34" charset="0"/>
              </a:rPr>
              <a:t>Broken up food particles in water</a:t>
            </a:r>
          </a:p>
        </p:txBody>
      </p:sp>
      <p:sp>
        <p:nvSpPr>
          <p:cNvPr id="28" name="AutoShape 31"/>
          <p:cNvSpPr>
            <a:spLocks noChangeArrowheads="1"/>
          </p:cNvSpPr>
          <p:nvPr/>
        </p:nvSpPr>
        <p:spPr bwMode="auto">
          <a:xfrm>
            <a:off x="6477000" y="4191000"/>
            <a:ext cx="609600" cy="228600"/>
          </a:xfrm>
          <a:custGeom>
            <a:avLst/>
            <a:gdLst>
              <a:gd name="T0" fmla="*/ 457200 w 21600"/>
              <a:gd name="T1" fmla="*/ 0 h 21600"/>
              <a:gd name="T2" fmla="*/ 0 w 21600"/>
              <a:gd name="T3" fmla="*/ 114300 h 21600"/>
              <a:gd name="T4" fmla="*/ 457200 w 21600"/>
              <a:gd name="T5" fmla="*/ 228600 h 21600"/>
              <a:gd name="T6" fmla="*/ 609600 w 21600"/>
              <a:gd name="T7" fmla="*/ 114300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29" name="AutoShape 32"/>
          <p:cNvSpPr>
            <a:spLocks noChangeArrowheads="1"/>
          </p:cNvSpPr>
          <p:nvPr/>
        </p:nvSpPr>
        <p:spPr bwMode="auto">
          <a:xfrm rot="7291740">
            <a:off x="5410200" y="2667000"/>
            <a:ext cx="457200" cy="609600"/>
          </a:xfrm>
          <a:prstGeom prst="flowChartMagneticDisk">
            <a:avLst/>
          </a:prstGeom>
          <a:solidFill>
            <a:schemeClr val="accent1"/>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30" name="Oval 33"/>
          <p:cNvSpPr>
            <a:spLocks noChangeArrowheads="1"/>
          </p:cNvSpPr>
          <p:nvPr/>
        </p:nvSpPr>
        <p:spPr bwMode="auto">
          <a:xfrm>
            <a:off x="5867400" y="3429000"/>
            <a:ext cx="76200" cy="76200"/>
          </a:xfrm>
          <a:prstGeom prst="ellipse">
            <a:avLst/>
          </a:prstGeom>
          <a:solidFill>
            <a:srgbClr val="00B0F0"/>
          </a:solidFill>
          <a:ln w="9525">
            <a:solidFill>
              <a:schemeClr val="tx1"/>
            </a:solidFill>
            <a:round/>
            <a:headEnd/>
            <a:tailEnd/>
          </a:ln>
          <a:effectLst/>
        </p:spPr>
        <p:txBody>
          <a:bodyPr wrap="none" anchor="ctr"/>
          <a:lstStyle/>
          <a:p>
            <a:endParaRPr lang="en-NZ"/>
          </a:p>
        </p:txBody>
      </p:sp>
      <p:sp>
        <p:nvSpPr>
          <p:cNvPr id="31" name="Oval 34"/>
          <p:cNvSpPr>
            <a:spLocks noChangeArrowheads="1"/>
          </p:cNvSpPr>
          <p:nvPr/>
        </p:nvSpPr>
        <p:spPr bwMode="auto">
          <a:xfrm>
            <a:off x="5943600" y="3657600"/>
            <a:ext cx="76200" cy="76200"/>
          </a:xfrm>
          <a:prstGeom prst="ellipse">
            <a:avLst/>
          </a:prstGeom>
          <a:solidFill>
            <a:srgbClr val="00B0F0"/>
          </a:solidFill>
          <a:ln w="9525">
            <a:solidFill>
              <a:schemeClr val="tx1"/>
            </a:solidFill>
            <a:round/>
            <a:headEnd/>
            <a:tailEnd/>
          </a:ln>
          <a:effectLst/>
        </p:spPr>
        <p:txBody>
          <a:bodyPr wrap="none" anchor="ctr"/>
          <a:lstStyle/>
          <a:p>
            <a:endParaRPr lang="en-NZ"/>
          </a:p>
        </p:txBody>
      </p:sp>
      <p:sp>
        <p:nvSpPr>
          <p:cNvPr id="32" name="Oval 35"/>
          <p:cNvSpPr>
            <a:spLocks noChangeArrowheads="1"/>
          </p:cNvSpPr>
          <p:nvPr/>
        </p:nvSpPr>
        <p:spPr bwMode="auto">
          <a:xfrm>
            <a:off x="5943600" y="3886200"/>
            <a:ext cx="76200" cy="76200"/>
          </a:xfrm>
          <a:prstGeom prst="ellipse">
            <a:avLst/>
          </a:prstGeom>
          <a:solidFill>
            <a:srgbClr val="00B0F0"/>
          </a:solidFill>
          <a:ln w="9525">
            <a:solidFill>
              <a:schemeClr val="tx1"/>
            </a:solidFill>
            <a:round/>
            <a:headEnd/>
            <a:tailEnd/>
          </a:ln>
          <a:effectLst/>
        </p:spPr>
        <p:txBody>
          <a:bodyPr wrap="none" anchor="ctr"/>
          <a:lstStyle/>
          <a:p>
            <a:endParaRPr lang="en-NZ"/>
          </a:p>
        </p:txBody>
      </p:sp>
      <p:sp>
        <p:nvSpPr>
          <p:cNvPr id="33" name="Text Box 36"/>
          <p:cNvSpPr txBox="1">
            <a:spLocks noChangeArrowheads="1"/>
          </p:cNvSpPr>
          <p:nvPr/>
        </p:nvSpPr>
        <p:spPr bwMode="auto">
          <a:xfrm>
            <a:off x="7543800" y="1600200"/>
            <a:ext cx="1143000" cy="92551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dirty="0">
                <a:solidFill>
                  <a:srgbClr val="000000"/>
                </a:solidFill>
                <a:latin typeface="Calibri" panose="020F0502020204030204" pitchFamily="34" charset="0"/>
                <a:cs typeface="Calibri" panose="020F0502020204030204" pitchFamily="34" charset="0"/>
              </a:rPr>
              <a:t>Heat mixture gently</a:t>
            </a:r>
          </a:p>
        </p:txBody>
      </p:sp>
      <p:sp>
        <p:nvSpPr>
          <p:cNvPr id="34" name="Text Box 37"/>
          <p:cNvSpPr txBox="1">
            <a:spLocks noChangeArrowheads="1"/>
          </p:cNvSpPr>
          <p:nvPr/>
        </p:nvSpPr>
        <p:spPr bwMode="auto">
          <a:xfrm>
            <a:off x="7620000" y="4419600"/>
            <a:ext cx="1371600" cy="120032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dirty="0">
                <a:solidFill>
                  <a:srgbClr val="000000"/>
                </a:solidFill>
                <a:latin typeface="Calibri" panose="020F0502020204030204" pitchFamily="34" charset="0"/>
                <a:cs typeface="Calibri" panose="020F0502020204030204" pitchFamily="34" charset="0"/>
              </a:rPr>
              <a:t>Mixture turns orange </a:t>
            </a:r>
            <a:r>
              <a:rPr lang="en-US" b="1" dirty="0">
                <a:solidFill>
                  <a:srgbClr val="000000"/>
                </a:solidFill>
                <a:latin typeface="Calibri" panose="020F0502020204030204" pitchFamily="34" charset="0"/>
                <a:cs typeface="Calibri" panose="020F0502020204030204" pitchFamily="34" charset="0"/>
              </a:rPr>
              <a:t>if glucose present</a:t>
            </a:r>
          </a:p>
        </p:txBody>
      </p:sp>
      <p:sp>
        <p:nvSpPr>
          <p:cNvPr id="35" name="Line 39"/>
          <p:cNvSpPr>
            <a:spLocks noChangeShapeType="1"/>
          </p:cNvSpPr>
          <p:nvPr/>
        </p:nvSpPr>
        <p:spPr bwMode="auto">
          <a:xfrm flipV="1">
            <a:off x="5410200" y="4876800"/>
            <a:ext cx="533400" cy="4572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36" name="Freeform 46"/>
          <p:cNvSpPr>
            <a:spLocks/>
          </p:cNvSpPr>
          <p:nvPr/>
        </p:nvSpPr>
        <p:spPr bwMode="auto">
          <a:xfrm>
            <a:off x="1752600" y="4343400"/>
            <a:ext cx="992188" cy="473075"/>
          </a:xfrm>
          <a:custGeom>
            <a:avLst/>
            <a:gdLst>
              <a:gd name="T0" fmla="*/ 0 w 625"/>
              <a:gd name="T1" fmla="*/ 368300 h 298"/>
              <a:gd name="T2" fmla="*/ 152400 w 625"/>
              <a:gd name="T3" fmla="*/ 88900 h 298"/>
              <a:gd name="T4" fmla="*/ 355600 w 625"/>
              <a:gd name="T5" fmla="*/ 38100 h 298"/>
              <a:gd name="T6" fmla="*/ 495300 w 625"/>
              <a:gd name="T7" fmla="*/ 76200 h 298"/>
              <a:gd name="T8" fmla="*/ 533400 w 625"/>
              <a:gd name="T9" fmla="*/ 101600 h 298"/>
              <a:gd name="T10" fmla="*/ 749300 w 625"/>
              <a:gd name="T11" fmla="*/ 152400 h 298"/>
              <a:gd name="T12" fmla="*/ 977900 w 625"/>
              <a:gd name="T13" fmla="*/ 190500 h 298"/>
              <a:gd name="T14" fmla="*/ 990600 w 625"/>
              <a:gd name="T15" fmla="*/ 228600 h 298"/>
              <a:gd name="T16" fmla="*/ 863600 w 625"/>
              <a:gd name="T17" fmla="*/ 342900 h 298"/>
              <a:gd name="T18" fmla="*/ 139700 w 625"/>
              <a:gd name="T19" fmla="*/ 393700 h 298"/>
              <a:gd name="T20" fmla="*/ 0 w 625"/>
              <a:gd name="T21" fmla="*/ 368300 h 29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25" h="298">
                <a:moveTo>
                  <a:pt x="0" y="232"/>
                </a:moveTo>
                <a:cubicBezTo>
                  <a:pt x="11" y="179"/>
                  <a:pt x="50" y="87"/>
                  <a:pt x="96" y="56"/>
                </a:cubicBezTo>
                <a:cubicBezTo>
                  <a:pt x="134" y="0"/>
                  <a:pt x="147" y="17"/>
                  <a:pt x="224" y="24"/>
                </a:cubicBezTo>
                <a:cubicBezTo>
                  <a:pt x="278" y="60"/>
                  <a:pt x="211" y="20"/>
                  <a:pt x="312" y="48"/>
                </a:cubicBezTo>
                <a:cubicBezTo>
                  <a:pt x="321" y="51"/>
                  <a:pt x="327" y="60"/>
                  <a:pt x="336" y="64"/>
                </a:cubicBezTo>
                <a:cubicBezTo>
                  <a:pt x="383" y="85"/>
                  <a:pt x="421" y="90"/>
                  <a:pt x="472" y="96"/>
                </a:cubicBezTo>
                <a:cubicBezTo>
                  <a:pt x="550" y="122"/>
                  <a:pt x="503" y="111"/>
                  <a:pt x="616" y="120"/>
                </a:cubicBezTo>
                <a:cubicBezTo>
                  <a:pt x="619" y="128"/>
                  <a:pt x="624" y="136"/>
                  <a:pt x="624" y="144"/>
                </a:cubicBezTo>
                <a:cubicBezTo>
                  <a:pt x="624" y="298"/>
                  <a:pt x="625" y="243"/>
                  <a:pt x="544" y="216"/>
                </a:cubicBezTo>
                <a:cubicBezTo>
                  <a:pt x="392" y="230"/>
                  <a:pt x="242" y="242"/>
                  <a:pt x="88" y="248"/>
                </a:cubicBezTo>
                <a:cubicBezTo>
                  <a:pt x="4" y="240"/>
                  <a:pt x="27" y="259"/>
                  <a:pt x="0" y="232"/>
                </a:cubicBezTo>
                <a:close/>
              </a:path>
            </a:pathLst>
          </a:custGeom>
          <a:solidFill>
            <a:srgbClr val="663300"/>
          </a:solidFill>
          <a:ln w="9525">
            <a:solidFill>
              <a:srgbClr val="66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37" name="AutoShape 45"/>
          <p:cNvSpPr>
            <a:spLocks/>
          </p:cNvSpPr>
          <p:nvPr/>
        </p:nvSpPr>
        <p:spPr bwMode="auto">
          <a:xfrm rot="16200000">
            <a:off x="2247900" y="3543300"/>
            <a:ext cx="190500" cy="2247900"/>
          </a:xfrm>
          <a:prstGeom prst="leftBracket">
            <a:avLst>
              <a:gd name="adj" fmla="val 98333"/>
            </a:avLst>
          </a:prstGeom>
          <a:noFill/>
          <a:ln w="38100">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38" name="AutoShape 47"/>
          <p:cNvSpPr>
            <a:spLocks noChangeArrowheads="1"/>
          </p:cNvSpPr>
          <p:nvPr/>
        </p:nvSpPr>
        <p:spPr bwMode="auto">
          <a:xfrm rot="7186472">
            <a:off x="1638300" y="3009900"/>
            <a:ext cx="533400" cy="762000"/>
          </a:xfrm>
          <a:prstGeom prst="can">
            <a:avLst>
              <a:gd name="adj" fmla="val 35714"/>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39" name="Oval 48"/>
          <p:cNvSpPr>
            <a:spLocks noChangeArrowheads="1"/>
          </p:cNvSpPr>
          <p:nvPr/>
        </p:nvSpPr>
        <p:spPr bwMode="auto">
          <a:xfrm>
            <a:off x="2209800" y="3810000"/>
            <a:ext cx="76200" cy="76200"/>
          </a:xfrm>
          <a:prstGeom prst="ellipse">
            <a:avLst/>
          </a:prstGeom>
          <a:solidFill>
            <a:srgbClr val="3333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40" name="Oval 49"/>
          <p:cNvSpPr>
            <a:spLocks noChangeArrowheads="1"/>
          </p:cNvSpPr>
          <p:nvPr/>
        </p:nvSpPr>
        <p:spPr bwMode="auto">
          <a:xfrm>
            <a:off x="2286000" y="4038600"/>
            <a:ext cx="76200" cy="76200"/>
          </a:xfrm>
          <a:prstGeom prst="ellipse">
            <a:avLst/>
          </a:prstGeom>
          <a:solidFill>
            <a:srgbClr val="3333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41" name="Oval 50"/>
          <p:cNvSpPr>
            <a:spLocks noChangeArrowheads="1"/>
          </p:cNvSpPr>
          <p:nvPr/>
        </p:nvSpPr>
        <p:spPr bwMode="auto">
          <a:xfrm>
            <a:off x="2286000" y="4191000"/>
            <a:ext cx="76200" cy="76200"/>
          </a:xfrm>
          <a:prstGeom prst="ellipse">
            <a:avLst/>
          </a:prstGeom>
          <a:solidFill>
            <a:srgbClr val="3333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42" name="Oval 51"/>
          <p:cNvSpPr>
            <a:spLocks noChangeArrowheads="1"/>
          </p:cNvSpPr>
          <p:nvPr/>
        </p:nvSpPr>
        <p:spPr bwMode="auto">
          <a:xfrm>
            <a:off x="2362200" y="4343400"/>
            <a:ext cx="76200" cy="76200"/>
          </a:xfrm>
          <a:prstGeom prst="ellipse">
            <a:avLst/>
          </a:prstGeom>
          <a:solidFill>
            <a:srgbClr val="3333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43" name="Freeform 52"/>
          <p:cNvSpPr>
            <a:spLocks/>
          </p:cNvSpPr>
          <p:nvPr/>
        </p:nvSpPr>
        <p:spPr bwMode="auto">
          <a:xfrm>
            <a:off x="2171700" y="4389438"/>
            <a:ext cx="436563" cy="303212"/>
          </a:xfrm>
          <a:custGeom>
            <a:avLst/>
            <a:gdLst>
              <a:gd name="T0" fmla="*/ 0 w 275"/>
              <a:gd name="T1" fmla="*/ 17462 h 191"/>
              <a:gd name="T2" fmla="*/ 76200 w 275"/>
              <a:gd name="T3" fmla="*/ 182562 h 191"/>
              <a:gd name="T4" fmla="*/ 177800 w 275"/>
              <a:gd name="T5" fmla="*/ 207962 h 191"/>
              <a:gd name="T6" fmla="*/ 406400 w 275"/>
              <a:gd name="T7" fmla="*/ 246062 h 191"/>
              <a:gd name="T8" fmla="*/ 419100 w 275"/>
              <a:gd name="T9" fmla="*/ 182562 h 191"/>
              <a:gd name="T10" fmla="*/ 431800 w 275"/>
              <a:gd name="T11" fmla="*/ 144462 h 191"/>
              <a:gd name="T12" fmla="*/ 317500 w 275"/>
              <a:gd name="T13" fmla="*/ 93662 h 191"/>
              <a:gd name="T14" fmla="*/ 0 w 275"/>
              <a:gd name="T15" fmla="*/ 17462 h 19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5" h="191">
                <a:moveTo>
                  <a:pt x="0" y="11"/>
                </a:moveTo>
                <a:cubicBezTo>
                  <a:pt x="83" y="28"/>
                  <a:pt x="13" y="0"/>
                  <a:pt x="48" y="115"/>
                </a:cubicBezTo>
                <a:cubicBezTo>
                  <a:pt x="49" y="120"/>
                  <a:pt x="95" y="128"/>
                  <a:pt x="112" y="131"/>
                </a:cubicBezTo>
                <a:cubicBezTo>
                  <a:pt x="132" y="191"/>
                  <a:pt x="199" y="159"/>
                  <a:pt x="256" y="155"/>
                </a:cubicBezTo>
                <a:cubicBezTo>
                  <a:pt x="259" y="142"/>
                  <a:pt x="261" y="128"/>
                  <a:pt x="264" y="115"/>
                </a:cubicBezTo>
                <a:cubicBezTo>
                  <a:pt x="266" y="107"/>
                  <a:pt x="275" y="99"/>
                  <a:pt x="272" y="91"/>
                </a:cubicBezTo>
                <a:cubicBezTo>
                  <a:pt x="266" y="76"/>
                  <a:pt x="201" y="59"/>
                  <a:pt x="200" y="59"/>
                </a:cubicBezTo>
                <a:cubicBezTo>
                  <a:pt x="132" y="45"/>
                  <a:pt x="68" y="25"/>
                  <a:pt x="0" y="11"/>
                </a:cubicBezTo>
                <a:close/>
              </a:path>
            </a:pathLst>
          </a:custGeom>
          <a:solidFill>
            <a:srgbClr val="0000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44" name="Freeform 55"/>
          <p:cNvSpPr>
            <a:spLocks/>
          </p:cNvSpPr>
          <p:nvPr/>
        </p:nvSpPr>
        <p:spPr bwMode="auto">
          <a:xfrm>
            <a:off x="7162800" y="4343400"/>
            <a:ext cx="252413" cy="406400"/>
          </a:xfrm>
          <a:custGeom>
            <a:avLst/>
            <a:gdLst>
              <a:gd name="T0" fmla="*/ 126499 w 431"/>
              <a:gd name="T1" fmla="*/ 382257 h 808"/>
              <a:gd name="T2" fmla="*/ 32796 w 431"/>
              <a:gd name="T3" fmla="*/ 321901 h 808"/>
              <a:gd name="T4" fmla="*/ 18741 w 431"/>
              <a:gd name="T5" fmla="*/ 309830 h 808"/>
              <a:gd name="T6" fmla="*/ 0 w 431"/>
              <a:gd name="T7" fmla="*/ 285687 h 808"/>
              <a:gd name="T8" fmla="*/ 28111 w 431"/>
              <a:gd name="T9" fmla="*/ 168998 h 808"/>
              <a:gd name="T10" fmla="*/ 60907 w 431"/>
              <a:gd name="T11" fmla="*/ 124737 h 808"/>
              <a:gd name="T12" fmla="*/ 112444 w 431"/>
              <a:gd name="T13" fmla="*/ 76451 h 808"/>
              <a:gd name="T14" fmla="*/ 140555 w 431"/>
              <a:gd name="T15" fmla="*/ 36214 h 808"/>
              <a:gd name="T16" fmla="*/ 149925 w 431"/>
              <a:gd name="T17" fmla="*/ 12071 h 808"/>
              <a:gd name="T18" fmla="*/ 154610 w 431"/>
              <a:gd name="T19" fmla="*/ 0 h 808"/>
              <a:gd name="T20" fmla="*/ 196777 w 431"/>
              <a:gd name="T21" fmla="*/ 72428 h 808"/>
              <a:gd name="T22" fmla="*/ 229573 w 431"/>
              <a:gd name="T23" fmla="*/ 120713 h 808"/>
              <a:gd name="T24" fmla="*/ 238943 w 431"/>
              <a:gd name="T25" fmla="*/ 144855 h 808"/>
              <a:gd name="T26" fmla="*/ 238943 w 431"/>
              <a:gd name="T27" fmla="*/ 350067 h 808"/>
              <a:gd name="T28" fmla="*/ 224888 w 431"/>
              <a:gd name="T29" fmla="*/ 358115 h 808"/>
              <a:gd name="T30" fmla="*/ 201462 w 431"/>
              <a:gd name="T31" fmla="*/ 382257 h 808"/>
              <a:gd name="T32" fmla="*/ 145240 w 431"/>
              <a:gd name="T33" fmla="*/ 406400 h 808"/>
              <a:gd name="T34" fmla="*/ 140555 w 431"/>
              <a:gd name="T35" fmla="*/ 394329 h 808"/>
              <a:gd name="T36" fmla="*/ 117129 w 431"/>
              <a:gd name="T37" fmla="*/ 374210 h 808"/>
              <a:gd name="T38" fmla="*/ 126499 w 431"/>
              <a:gd name="T39" fmla="*/ 382257 h 80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31" h="808">
                <a:moveTo>
                  <a:pt x="216" y="760"/>
                </a:moveTo>
                <a:cubicBezTo>
                  <a:pt x="138" y="734"/>
                  <a:pt x="109" y="701"/>
                  <a:pt x="56" y="640"/>
                </a:cubicBezTo>
                <a:cubicBezTo>
                  <a:pt x="49" y="631"/>
                  <a:pt x="39" y="625"/>
                  <a:pt x="32" y="616"/>
                </a:cubicBezTo>
                <a:cubicBezTo>
                  <a:pt x="20" y="601"/>
                  <a:pt x="0" y="568"/>
                  <a:pt x="0" y="568"/>
                </a:cubicBezTo>
                <a:cubicBezTo>
                  <a:pt x="6" y="476"/>
                  <a:pt x="9" y="413"/>
                  <a:pt x="48" y="336"/>
                </a:cubicBezTo>
                <a:cubicBezTo>
                  <a:pt x="65" y="302"/>
                  <a:pt x="71" y="270"/>
                  <a:pt x="104" y="248"/>
                </a:cubicBezTo>
                <a:cubicBezTo>
                  <a:pt x="129" y="210"/>
                  <a:pt x="154" y="178"/>
                  <a:pt x="192" y="152"/>
                </a:cubicBezTo>
                <a:cubicBezTo>
                  <a:pt x="203" y="119"/>
                  <a:pt x="227" y="105"/>
                  <a:pt x="240" y="72"/>
                </a:cubicBezTo>
                <a:cubicBezTo>
                  <a:pt x="246" y="56"/>
                  <a:pt x="251" y="40"/>
                  <a:pt x="256" y="24"/>
                </a:cubicBezTo>
                <a:cubicBezTo>
                  <a:pt x="259" y="16"/>
                  <a:pt x="264" y="0"/>
                  <a:pt x="264" y="0"/>
                </a:cubicBezTo>
                <a:cubicBezTo>
                  <a:pt x="273" y="61"/>
                  <a:pt x="283" y="108"/>
                  <a:pt x="336" y="144"/>
                </a:cubicBezTo>
                <a:cubicBezTo>
                  <a:pt x="364" y="186"/>
                  <a:pt x="374" y="187"/>
                  <a:pt x="392" y="240"/>
                </a:cubicBezTo>
                <a:cubicBezTo>
                  <a:pt x="397" y="256"/>
                  <a:pt x="408" y="288"/>
                  <a:pt x="408" y="288"/>
                </a:cubicBezTo>
                <a:cubicBezTo>
                  <a:pt x="430" y="444"/>
                  <a:pt x="431" y="429"/>
                  <a:pt x="408" y="696"/>
                </a:cubicBezTo>
                <a:cubicBezTo>
                  <a:pt x="407" y="706"/>
                  <a:pt x="391" y="706"/>
                  <a:pt x="384" y="712"/>
                </a:cubicBezTo>
                <a:cubicBezTo>
                  <a:pt x="368" y="725"/>
                  <a:pt x="360" y="747"/>
                  <a:pt x="344" y="760"/>
                </a:cubicBezTo>
                <a:cubicBezTo>
                  <a:pt x="319" y="780"/>
                  <a:pt x="280" y="797"/>
                  <a:pt x="248" y="808"/>
                </a:cubicBezTo>
                <a:cubicBezTo>
                  <a:pt x="245" y="800"/>
                  <a:pt x="245" y="791"/>
                  <a:pt x="240" y="784"/>
                </a:cubicBezTo>
                <a:cubicBezTo>
                  <a:pt x="229" y="771"/>
                  <a:pt x="200" y="768"/>
                  <a:pt x="200" y="744"/>
                </a:cubicBezTo>
                <a:cubicBezTo>
                  <a:pt x="200" y="736"/>
                  <a:pt x="211" y="755"/>
                  <a:pt x="216" y="760"/>
                </a:cubicBezTo>
                <a:close/>
              </a:path>
            </a:pathLst>
          </a:custGeom>
          <a:solidFill>
            <a:srgbClr val="FF66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NZ"/>
          </a:p>
        </p:txBody>
      </p:sp>
      <p:sp>
        <p:nvSpPr>
          <p:cNvPr id="45" name="Rectangle 56"/>
          <p:cNvSpPr>
            <a:spLocks noChangeArrowheads="1"/>
          </p:cNvSpPr>
          <p:nvPr/>
        </p:nvSpPr>
        <p:spPr bwMode="auto">
          <a:xfrm>
            <a:off x="7239000" y="4724400"/>
            <a:ext cx="152400" cy="762000"/>
          </a:xfrm>
          <a:prstGeom prst="rect">
            <a:avLst/>
          </a:prstGeom>
          <a:solidFill>
            <a:srgbClr val="94A478"/>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46" name="Rectangle 57"/>
          <p:cNvSpPr>
            <a:spLocks noChangeArrowheads="1"/>
          </p:cNvSpPr>
          <p:nvPr/>
        </p:nvSpPr>
        <p:spPr bwMode="auto">
          <a:xfrm>
            <a:off x="7086600" y="5486400"/>
            <a:ext cx="457200" cy="76200"/>
          </a:xfrm>
          <a:prstGeom prst="rect">
            <a:avLst/>
          </a:prstGeom>
          <a:solidFill>
            <a:srgbClr val="94A478"/>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GB">
              <a:solidFill>
                <a:srgbClr val="000000"/>
              </a:solidFill>
            </a:endParaRPr>
          </a:p>
        </p:txBody>
      </p:sp>
      <p:sp>
        <p:nvSpPr>
          <p:cNvPr id="47" name="Text Box 58"/>
          <p:cNvSpPr txBox="1">
            <a:spLocks noChangeArrowheads="1"/>
          </p:cNvSpPr>
          <p:nvPr/>
        </p:nvSpPr>
        <p:spPr bwMode="auto">
          <a:xfrm>
            <a:off x="85344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NZ" sz="1000">
                <a:latin typeface="Blackadder ITC" pitchFamily="82" charset="0"/>
              </a:rPr>
              <a:t>Gaze</a:t>
            </a:r>
            <a:endParaRPr lang="en-US"/>
          </a:p>
        </p:txBody>
      </p:sp>
      <p:sp>
        <p:nvSpPr>
          <p:cNvPr id="48" name="Text Box 59"/>
          <p:cNvSpPr txBox="1">
            <a:spLocks noChangeArrowheads="1"/>
          </p:cNvSpPr>
          <p:nvPr/>
        </p:nvSpPr>
        <p:spPr bwMode="auto">
          <a:xfrm>
            <a:off x="8305800" y="6324600"/>
            <a:ext cx="457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NZ" sz="1000">
                <a:latin typeface="Blackadder ITC" pitchFamily="82" charset="0"/>
              </a:rPr>
              <a:t>SJ</a:t>
            </a:r>
            <a:endParaRPr lang="en-US"/>
          </a:p>
        </p:txBody>
      </p:sp>
      <p:sp>
        <p:nvSpPr>
          <p:cNvPr id="49" name="Oval 60"/>
          <p:cNvSpPr>
            <a:spLocks noChangeArrowheads="1"/>
          </p:cNvSpPr>
          <p:nvPr/>
        </p:nvSpPr>
        <p:spPr bwMode="auto">
          <a:xfrm>
            <a:off x="8382000" y="6324600"/>
            <a:ext cx="533400" cy="228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NZ"/>
          </a:p>
        </p:txBody>
      </p:sp>
      <p:sp>
        <p:nvSpPr>
          <p:cNvPr id="50" name="TextBox 49"/>
          <p:cNvSpPr txBox="1"/>
          <p:nvPr/>
        </p:nvSpPr>
        <p:spPr>
          <a:xfrm>
            <a:off x="477888" y="339197"/>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We use tests to determine which type of food is present.</a:t>
            </a:r>
            <a:endParaRPr lang="en-NZ" sz="2000" b="1" dirty="0"/>
          </a:p>
        </p:txBody>
      </p:sp>
      <p:sp>
        <p:nvSpPr>
          <p:cNvPr id="2" name="Footer Placeholder 1"/>
          <p:cNvSpPr>
            <a:spLocks noGrp="1"/>
          </p:cNvSpPr>
          <p:nvPr>
            <p:ph type="ftr" sz="quarter" idx="11"/>
          </p:nvPr>
        </p:nvSpPr>
        <p:spPr/>
        <p:txBody>
          <a:bodyPr/>
          <a:lstStyle/>
          <a:p>
            <a:r>
              <a:rPr lang="en-NZ" smtClean="0"/>
              <a:t>GZ Science Resources 2014</a:t>
            </a:r>
            <a:endParaRPr lang="en-NZ"/>
          </a:p>
        </p:txBody>
      </p:sp>
      <p:sp>
        <p:nvSpPr>
          <p:cNvPr id="51" name="TextBox 50"/>
          <p:cNvSpPr txBox="1"/>
          <p:nvPr/>
        </p:nvSpPr>
        <p:spPr>
          <a:xfrm>
            <a:off x="185070" y="234375"/>
            <a:ext cx="696659"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7g</a:t>
            </a:r>
          </a:p>
        </p:txBody>
      </p:sp>
      <p:sp>
        <p:nvSpPr>
          <p:cNvPr id="52" name="TextBox 51"/>
          <p:cNvSpPr txBox="1"/>
          <p:nvPr/>
        </p:nvSpPr>
        <p:spPr>
          <a:xfrm>
            <a:off x="6944544" y="6276681"/>
            <a:ext cx="969912" cy="276999"/>
          </a:xfrm>
          <a:prstGeom prst="rect">
            <a:avLst/>
          </a:prstGeom>
          <a:solidFill>
            <a:schemeClr val="accent4">
              <a:lumMod val="60000"/>
              <a:lumOff val="40000"/>
            </a:schemeClr>
          </a:solidFill>
          <a:ln>
            <a:solidFill>
              <a:schemeClr val="tx1"/>
            </a:solidFill>
          </a:ln>
        </p:spPr>
        <p:txBody>
          <a:bodyPr wrap="square" rtlCol="0">
            <a:spAutoFit/>
          </a:bodyPr>
          <a:lstStyle/>
          <a:p>
            <a:r>
              <a:rPr lang="en-NZ" sz="1200" dirty="0" smtClean="0">
                <a:latin typeface="+mn-lt"/>
              </a:rPr>
              <a:t>extension</a:t>
            </a:r>
          </a:p>
        </p:txBody>
      </p:sp>
    </p:spTree>
    <p:extLst>
      <p:ext uri="{BB962C8B-B14F-4D97-AF65-F5344CB8AC3E}">
        <p14:creationId xmlns:p14="http://schemas.microsoft.com/office/powerpoint/2010/main" val="131019200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726" y="501137"/>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The </a:t>
            </a:r>
            <a:r>
              <a:rPr lang="en-NZ" sz="2000" b="1" dirty="0"/>
              <a:t>Human skeletal system.</a:t>
            </a:r>
          </a:p>
        </p:txBody>
      </p:sp>
      <p:pic>
        <p:nvPicPr>
          <p:cNvPr id="5122"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6484" y="901247"/>
            <a:ext cx="2897080" cy="5980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523564" y="1844824"/>
            <a:ext cx="4936868" cy="4401205"/>
          </a:xfrm>
          <a:prstGeom prst="rect">
            <a:avLst/>
          </a:prstGeom>
          <a:noFill/>
        </p:spPr>
        <p:txBody>
          <a:bodyPr wrap="square" rtlCol="0">
            <a:spAutoFit/>
          </a:bodyPr>
          <a:lstStyle/>
          <a:p>
            <a:r>
              <a:rPr lang="en-NZ" sz="2000" dirty="0" smtClean="0">
                <a:latin typeface="Calibri" panose="020F0502020204030204" pitchFamily="34" charset="0"/>
                <a:cs typeface="Calibri" panose="020F0502020204030204" pitchFamily="34" charset="0"/>
              </a:rPr>
              <a:t>The human </a:t>
            </a:r>
            <a:r>
              <a:rPr lang="en-NZ" sz="2000" dirty="0">
                <a:latin typeface="Calibri" panose="020F0502020204030204" pitchFamily="34" charset="0"/>
                <a:cs typeface="Calibri" panose="020F0502020204030204" pitchFamily="34" charset="0"/>
              </a:rPr>
              <a:t>skeletal </a:t>
            </a:r>
            <a:r>
              <a:rPr lang="en-NZ" sz="2000" dirty="0" smtClean="0">
                <a:latin typeface="Calibri" panose="020F0502020204030204" pitchFamily="34" charset="0"/>
                <a:cs typeface="Calibri" panose="020F0502020204030204" pitchFamily="34" charset="0"/>
              </a:rPr>
              <a:t>system is an </a:t>
            </a:r>
            <a:r>
              <a:rPr lang="en-NZ" sz="2000" b="1" dirty="0" smtClean="0">
                <a:latin typeface="Calibri" panose="020F0502020204030204" pitchFamily="34" charset="0"/>
                <a:cs typeface="Calibri" panose="020F0502020204030204" pitchFamily="34" charset="0"/>
              </a:rPr>
              <a:t>internal </a:t>
            </a:r>
            <a:r>
              <a:rPr lang="en-NZ" sz="2000" b="1" dirty="0">
                <a:latin typeface="Calibri" panose="020F0502020204030204" pitchFamily="34" charset="0"/>
                <a:cs typeface="Calibri" panose="020F0502020204030204" pitchFamily="34" charset="0"/>
              </a:rPr>
              <a:t>skeleton </a:t>
            </a:r>
            <a:r>
              <a:rPr lang="en-NZ" sz="2000" dirty="0">
                <a:latin typeface="Calibri" panose="020F0502020204030204" pitchFamily="34" charset="0"/>
                <a:cs typeface="Calibri" panose="020F0502020204030204" pitchFamily="34" charset="0"/>
              </a:rPr>
              <a:t>that serves as a framework for the body. This framework consists of many individual </a:t>
            </a:r>
            <a:r>
              <a:rPr lang="en-NZ" sz="2000" b="1" dirty="0">
                <a:latin typeface="Calibri" panose="020F0502020204030204" pitchFamily="34" charset="0"/>
                <a:cs typeface="Calibri" panose="020F0502020204030204" pitchFamily="34" charset="0"/>
              </a:rPr>
              <a:t>bones</a:t>
            </a:r>
            <a:r>
              <a:rPr lang="en-NZ" sz="2000" dirty="0">
                <a:latin typeface="Calibri" panose="020F0502020204030204" pitchFamily="34" charset="0"/>
                <a:cs typeface="Calibri" panose="020F0502020204030204" pitchFamily="34" charset="0"/>
              </a:rPr>
              <a:t> and </a:t>
            </a:r>
            <a:r>
              <a:rPr lang="en-NZ" sz="2000" b="1" dirty="0">
                <a:latin typeface="Calibri" panose="020F0502020204030204" pitchFamily="34" charset="0"/>
                <a:cs typeface="Calibri" panose="020F0502020204030204" pitchFamily="34" charset="0"/>
              </a:rPr>
              <a:t>cartilages</a:t>
            </a:r>
            <a:r>
              <a:rPr lang="en-NZ" sz="2000" dirty="0">
                <a:latin typeface="Calibri" panose="020F0502020204030204" pitchFamily="34" charset="0"/>
                <a:cs typeface="Calibri" panose="020F0502020204030204" pitchFamily="34" charset="0"/>
              </a:rPr>
              <a:t>. </a:t>
            </a:r>
            <a:r>
              <a:rPr lang="en-NZ" sz="2000" dirty="0" smtClean="0">
                <a:latin typeface="Calibri" panose="020F0502020204030204" pitchFamily="34" charset="0"/>
                <a:cs typeface="Calibri" panose="020F0502020204030204" pitchFamily="34" charset="0"/>
              </a:rPr>
              <a:t>This also includes l</a:t>
            </a:r>
            <a:r>
              <a:rPr lang="en-NZ" sz="2000" b="1" dirty="0" smtClean="0">
                <a:latin typeface="Calibri" panose="020F0502020204030204" pitchFamily="34" charset="0"/>
                <a:cs typeface="Calibri" panose="020F0502020204030204" pitchFamily="34" charset="0"/>
              </a:rPr>
              <a:t>igaments </a:t>
            </a:r>
            <a:r>
              <a:rPr lang="en-NZ" sz="2000" dirty="0">
                <a:latin typeface="Calibri" panose="020F0502020204030204" pitchFamily="34" charset="0"/>
                <a:cs typeface="Calibri" panose="020F0502020204030204" pitchFamily="34" charset="0"/>
              </a:rPr>
              <a:t>and the </a:t>
            </a:r>
            <a:r>
              <a:rPr lang="en-NZ" sz="2000" b="1" dirty="0" smtClean="0">
                <a:latin typeface="Calibri" panose="020F0502020204030204" pitchFamily="34" charset="0"/>
                <a:cs typeface="Calibri" panose="020F0502020204030204" pitchFamily="34" charset="0"/>
              </a:rPr>
              <a:t>tendons </a:t>
            </a:r>
            <a:r>
              <a:rPr lang="en-NZ" sz="2000" dirty="0" smtClean="0">
                <a:latin typeface="Calibri" panose="020F0502020204030204" pitchFamily="34" charset="0"/>
                <a:cs typeface="Calibri" panose="020F0502020204030204" pitchFamily="34" charset="0"/>
              </a:rPr>
              <a:t>which hold bones to each other and to muscles that contract and cause the bones to move. </a:t>
            </a:r>
            <a:endParaRPr lang="en-NZ" sz="2000" dirty="0">
              <a:latin typeface="Calibri" panose="020F0502020204030204" pitchFamily="34" charset="0"/>
              <a:cs typeface="Calibri" panose="020F0502020204030204" pitchFamily="34" charset="0"/>
            </a:endParaRPr>
          </a:p>
          <a:p>
            <a:r>
              <a:rPr lang="en-NZ" sz="2000" dirty="0">
                <a:latin typeface="Calibri" panose="020F0502020204030204" pitchFamily="34" charset="0"/>
                <a:cs typeface="Calibri" panose="020F0502020204030204" pitchFamily="34" charset="0"/>
              </a:rPr>
              <a:t>The adult human skeleton contains more than 200 bones</a:t>
            </a:r>
            <a:r>
              <a:rPr lang="en-NZ" dirty="0">
                <a:latin typeface="Calibri" panose="020F0502020204030204" pitchFamily="34" charset="0"/>
                <a:cs typeface="Calibri" panose="020F0502020204030204" pitchFamily="34" charset="0"/>
              </a:rPr>
              <a:t>. </a:t>
            </a:r>
          </a:p>
          <a:p>
            <a:r>
              <a:rPr lang="en-NZ" sz="2000" dirty="0">
                <a:latin typeface="Calibri" panose="020F0502020204030204" pitchFamily="34" charset="0"/>
                <a:cs typeface="Calibri" panose="020F0502020204030204" pitchFamily="34" charset="0"/>
              </a:rPr>
              <a:t>The skeleton </a:t>
            </a:r>
            <a:r>
              <a:rPr lang="en-NZ" sz="2000" dirty="0" smtClean="0">
                <a:latin typeface="Calibri" panose="020F0502020204030204" pitchFamily="34" charset="0"/>
                <a:cs typeface="Calibri" panose="020F0502020204030204" pitchFamily="34" charset="0"/>
              </a:rPr>
              <a:t>also provides </a:t>
            </a:r>
            <a:r>
              <a:rPr lang="en-NZ" sz="2000" b="1" dirty="0">
                <a:latin typeface="Calibri" panose="020F0502020204030204" pitchFamily="34" charset="0"/>
                <a:cs typeface="Calibri" panose="020F0502020204030204" pitchFamily="34" charset="0"/>
              </a:rPr>
              <a:t>mechanical protection </a:t>
            </a:r>
            <a:r>
              <a:rPr lang="en-NZ" sz="2000" dirty="0">
                <a:latin typeface="Calibri" panose="020F0502020204030204" pitchFamily="34" charset="0"/>
                <a:cs typeface="Calibri" panose="020F0502020204030204" pitchFamily="34" charset="0"/>
              </a:rPr>
              <a:t>for many of the body's internal organs, reducing risk of injury to </a:t>
            </a:r>
            <a:r>
              <a:rPr lang="en-NZ" sz="2000" dirty="0" smtClean="0">
                <a:latin typeface="Calibri" panose="020F0502020204030204" pitchFamily="34" charset="0"/>
                <a:cs typeface="Calibri" panose="020F0502020204030204" pitchFamily="34" charset="0"/>
              </a:rPr>
              <a:t>them, </a:t>
            </a:r>
            <a:r>
              <a:rPr lang="en-NZ" sz="2000" b="1" dirty="0" smtClean="0">
                <a:latin typeface="Calibri" panose="020F0502020204030204" pitchFamily="34" charset="0"/>
                <a:cs typeface="Calibri" panose="020F0502020204030204" pitchFamily="34" charset="0"/>
              </a:rPr>
              <a:t>storage </a:t>
            </a:r>
            <a:r>
              <a:rPr lang="en-NZ" sz="2000" b="1" dirty="0">
                <a:latin typeface="Calibri" panose="020F0502020204030204" pitchFamily="34" charset="0"/>
                <a:cs typeface="Calibri" panose="020F0502020204030204" pitchFamily="34" charset="0"/>
              </a:rPr>
              <a:t>of </a:t>
            </a:r>
            <a:r>
              <a:rPr lang="en-NZ" sz="2000" b="1" dirty="0" smtClean="0">
                <a:latin typeface="Calibri" panose="020F0502020204030204" pitchFamily="34" charset="0"/>
                <a:cs typeface="Calibri" panose="020F0502020204030204" pitchFamily="34" charset="0"/>
              </a:rPr>
              <a:t>minerals </a:t>
            </a:r>
            <a:r>
              <a:rPr lang="en-NZ" sz="2000" dirty="0" smtClean="0">
                <a:latin typeface="Calibri" panose="020F0502020204030204" pitchFamily="34" charset="0"/>
                <a:cs typeface="Calibri" panose="020F0502020204030204" pitchFamily="34" charset="0"/>
              </a:rPr>
              <a:t>and </a:t>
            </a:r>
            <a:r>
              <a:rPr lang="en-NZ" sz="2000" b="1" dirty="0" smtClean="0">
                <a:latin typeface="Calibri" panose="020F0502020204030204" pitchFamily="34" charset="0"/>
                <a:cs typeface="Calibri" panose="020F0502020204030204" pitchFamily="34" charset="0"/>
              </a:rPr>
              <a:t>production </a:t>
            </a:r>
            <a:r>
              <a:rPr lang="en-NZ" sz="2000" b="1" dirty="0">
                <a:latin typeface="Calibri" panose="020F0502020204030204" pitchFamily="34" charset="0"/>
                <a:cs typeface="Calibri" panose="020F0502020204030204" pitchFamily="34" charset="0"/>
              </a:rPr>
              <a:t>of </a:t>
            </a:r>
            <a:r>
              <a:rPr lang="en-NZ" sz="2000" b="1" dirty="0" smtClean="0">
                <a:latin typeface="Calibri" panose="020F0502020204030204" pitchFamily="34" charset="0"/>
                <a:cs typeface="Calibri" panose="020F0502020204030204" pitchFamily="34" charset="0"/>
              </a:rPr>
              <a:t>blood cells</a:t>
            </a:r>
            <a:r>
              <a:rPr lang="en-NZ" sz="2000" dirty="0" smtClean="0">
                <a:latin typeface="Calibri" panose="020F0502020204030204" pitchFamily="34" charset="0"/>
                <a:cs typeface="Calibri" panose="020F0502020204030204" pitchFamily="34" charset="0"/>
              </a:rPr>
              <a:t>.</a:t>
            </a:r>
            <a:endParaRPr lang="en-NZ" sz="2000" dirty="0">
              <a:latin typeface="Calibri" panose="020F0502020204030204" pitchFamily="34" charset="0"/>
              <a:cs typeface="Calibri" panose="020F0502020204030204" pitchFamily="34" charset="0"/>
            </a:endParaRPr>
          </a:p>
        </p:txBody>
      </p:sp>
      <p:sp>
        <p:nvSpPr>
          <p:cNvPr id="3" name="Footer Placeholder 2"/>
          <p:cNvSpPr>
            <a:spLocks noGrp="1"/>
          </p:cNvSpPr>
          <p:nvPr>
            <p:ph type="ftr" sz="quarter" idx="11"/>
          </p:nvPr>
        </p:nvSpPr>
        <p:spPr>
          <a:xfrm>
            <a:off x="7380313" y="6381181"/>
            <a:ext cx="1763688" cy="365125"/>
          </a:xfrm>
        </p:spPr>
        <p:txBody>
          <a:bodyPr/>
          <a:lstStyle/>
          <a:p>
            <a:r>
              <a:rPr lang="en-NZ" dirty="0" smtClean="0"/>
              <a:t>GZ Science Resources 2014</a:t>
            </a:r>
            <a:endParaRPr lang="en-NZ" dirty="0"/>
          </a:p>
        </p:txBody>
      </p:sp>
      <p:sp>
        <p:nvSpPr>
          <p:cNvPr id="7" name="TextBox 6"/>
          <p:cNvSpPr txBox="1"/>
          <p:nvPr/>
        </p:nvSpPr>
        <p:spPr>
          <a:xfrm>
            <a:off x="202776" y="408805"/>
            <a:ext cx="696659"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8a</a:t>
            </a:r>
          </a:p>
        </p:txBody>
      </p:sp>
    </p:spTree>
    <p:extLst>
      <p:ext uri="{BB962C8B-B14F-4D97-AF65-F5344CB8AC3E}">
        <p14:creationId xmlns:p14="http://schemas.microsoft.com/office/powerpoint/2010/main" val="275627256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82"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4" name="TextBox 3"/>
          <p:cNvSpPr txBox="1"/>
          <p:nvPr/>
        </p:nvSpPr>
        <p:spPr>
          <a:xfrm>
            <a:off x="475726" y="302443"/>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The main </a:t>
            </a:r>
            <a:r>
              <a:rPr lang="en-NZ" sz="2000" b="1" dirty="0"/>
              <a:t>bones in the Human skeletal system.</a:t>
            </a:r>
          </a:p>
        </p:txBody>
      </p:sp>
      <p:sp>
        <p:nvSpPr>
          <p:cNvPr id="5" name="Rectangle 4"/>
          <p:cNvSpPr/>
          <p:nvPr/>
        </p:nvSpPr>
        <p:spPr>
          <a:xfrm>
            <a:off x="4427984" y="6142556"/>
            <a:ext cx="1152128" cy="6206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4100" name="Picture 4"/>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2873"/>
          <a:stretch/>
        </p:blipFill>
        <p:spPr bwMode="auto">
          <a:xfrm>
            <a:off x="548429" y="1052736"/>
            <a:ext cx="7759110" cy="5652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51520" y="3895787"/>
            <a:ext cx="2808312" cy="2246769"/>
          </a:xfrm>
          <a:prstGeom prst="rect">
            <a:avLst/>
          </a:prstGeom>
          <a:solidFill>
            <a:schemeClr val="bg1"/>
          </a:solidFill>
          <a:ln>
            <a:solidFill>
              <a:schemeClr val="tx1"/>
            </a:solidFill>
          </a:ln>
        </p:spPr>
        <p:txBody>
          <a:bodyPr wrap="square" rtlCol="0">
            <a:spAutoFit/>
          </a:bodyPr>
          <a:lstStyle/>
          <a:p>
            <a:r>
              <a:rPr lang="en-NZ" sz="2000" dirty="0">
                <a:latin typeface="Calibri" panose="020F0502020204030204" pitchFamily="34" charset="0"/>
                <a:cs typeface="Calibri" panose="020F0502020204030204" pitchFamily="34" charset="0"/>
              </a:rPr>
              <a:t>The main bones of the human skeleton </a:t>
            </a:r>
            <a:r>
              <a:rPr lang="en-NZ" sz="2000" dirty="0" smtClean="0">
                <a:latin typeface="Calibri" panose="020F0502020204030204" pitchFamily="34" charset="0"/>
                <a:cs typeface="Calibri" panose="020F0502020204030204" pitchFamily="34" charset="0"/>
              </a:rPr>
              <a:t>are divided into two groups. </a:t>
            </a:r>
          </a:p>
          <a:p>
            <a:r>
              <a:rPr lang="en-NZ" sz="2000" dirty="0" smtClean="0">
                <a:latin typeface="Calibri" panose="020F0502020204030204" pitchFamily="34" charset="0"/>
                <a:cs typeface="Calibri" panose="020F0502020204030204" pitchFamily="34" charset="0"/>
              </a:rPr>
              <a:t>The </a:t>
            </a:r>
            <a:r>
              <a:rPr lang="en-NZ" sz="2000" b="1" dirty="0" smtClean="0">
                <a:latin typeface="Calibri" panose="020F0502020204030204" pitchFamily="34" charset="0"/>
                <a:cs typeface="Calibri" panose="020F0502020204030204" pitchFamily="34" charset="0"/>
              </a:rPr>
              <a:t>axial skeleton </a:t>
            </a:r>
            <a:r>
              <a:rPr lang="en-NZ" sz="2000" dirty="0" smtClean="0">
                <a:latin typeface="Calibri" panose="020F0502020204030204" pitchFamily="34" charset="0"/>
                <a:cs typeface="Calibri" panose="020F0502020204030204" pitchFamily="34" charset="0"/>
              </a:rPr>
              <a:t>is the central group of bones based around the spinal (vertebral) column.</a:t>
            </a:r>
          </a:p>
        </p:txBody>
      </p:sp>
      <p:sp>
        <p:nvSpPr>
          <p:cNvPr id="7" name="TextBox 6"/>
          <p:cNvSpPr txBox="1"/>
          <p:nvPr/>
        </p:nvSpPr>
        <p:spPr>
          <a:xfrm>
            <a:off x="6739048" y="4049676"/>
            <a:ext cx="2225439" cy="1938992"/>
          </a:xfrm>
          <a:prstGeom prst="rect">
            <a:avLst/>
          </a:prstGeom>
          <a:noFill/>
          <a:ln>
            <a:solidFill>
              <a:schemeClr val="tx1"/>
            </a:solidFill>
          </a:ln>
        </p:spPr>
        <p:txBody>
          <a:bodyPr wrap="square" rtlCol="0">
            <a:spAutoFit/>
          </a:bodyPr>
          <a:lstStyle/>
          <a:p>
            <a:r>
              <a:rPr lang="en-NZ" sz="2000" dirty="0">
                <a:latin typeface="Calibri" panose="020F0502020204030204" pitchFamily="34" charset="0"/>
                <a:cs typeface="Calibri" panose="020F0502020204030204" pitchFamily="34" charset="0"/>
              </a:rPr>
              <a:t>The </a:t>
            </a:r>
            <a:r>
              <a:rPr lang="en-NZ" sz="2000" b="1" dirty="0">
                <a:latin typeface="Calibri" panose="020F0502020204030204" pitchFamily="34" charset="0"/>
                <a:cs typeface="Calibri" panose="020F0502020204030204" pitchFamily="34" charset="0"/>
              </a:rPr>
              <a:t>appendicular skeleton </a:t>
            </a:r>
            <a:r>
              <a:rPr lang="en-NZ" sz="2000" dirty="0">
                <a:latin typeface="Calibri" panose="020F0502020204030204" pitchFamily="34" charset="0"/>
                <a:cs typeface="Calibri" panose="020F0502020204030204" pitchFamily="34" charset="0"/>
              </a:rPr>
              <a:t>consists of bones or groups of bones which “hang” off the axial skeleton</a:t>
            </a:r>
            <a:r>
              <a:rPr lang="en-NZ" dirty="0" smtClean="0">
                <a:latin typeface="Calibri" panose="020F0502020204030204" pitchFamily="34" charset="0"/>
                <a:cs typeface="Calibri" panose="020F0502020204030204" pitchFamily="34" charset="0"/>
              </a:rPr>
              <a:t>.</a:t>
            </a:r>
            <a:endParaRPr lang="en-NZ" dirty="0">
              <a:latin typeface="Calibri" panose="020F0502020204030204" pitchFamily="34" charset="0"/>
              <a:cs typeface="Calibri" panose="020F0502020204030204" pitchFamily="34" charset="0"/>
            </a:endParaRPr>
          </a:p>
        </p:txBody>
      </p:sp>
      <p:sp>
        <p:nvSpPr>
          <p:cNvPr id="3" name="Footer Placeholder 2"/>
          <p:cNvSpPr>
            <a:spLocks noGrp="1"/>
          </p:cNvSpPr>
          <p:nvPr>
            <p:ph type="ftr" sz="quarter" idx="11"/>
          </p:nvPr>
        </p:nvSpPr>
        <p:spPr/>
        <p:txBody>
          <a:bodyPr/>
          <a:lstStyle/>
          <a:p>
            <a:r>
              <a:rPr lang="en-NZ" smtClean="0"/>
              <a:t>GZ Science Resources 2014</a:t>
            </a:r>
            <a:endParaRPr lang="en-NZ"/>
          </a:p>
        </p:txBody>
      </p:sp>
      <p:sp>
        <p:nvSpPr>
          <p:cNvPr id="9" name="TextBox 8"/>
          <p:cNvSpPr txBox="1"/>
          <p:nvPr/>
        </p:nvSpPr>
        <p:spPr>
          <a:xfrm>
            <a:off x="251520" y="210110"/>
            <a:ext cx="696659"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8a</a:t>
            </a:r>
          </a:p>
        </p:txBody>
      </p:sp>
    </p:spTree>
    <p:extLst>
      <p:ext uri="{BB962C8B-B14F-4D97-AF65-F5344CB8AC3E}">
        <p14:creationId xmlns:p14="http://schemas.microsoft.com/office/powerpoint/2010/main" val="2501631576"/>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5726" y="501137"/>
            <a:ext cx="8208912" cy="400110"/>
          </a:xfrm>
          <a:prstGeom prst="rect">
            <a:avLst/>
          </a:prstGeom>
          <a:solidFill>
            <a:schemeClr val="bg2"/>
          </a:solidFill>
          <a:ln>
            <a:solidFill>
              <a:schemeClr val="tx1"/>
            </a:solidFill>
          </a:ln>
        </p:spPr>
        <p:txBody>
          <a:bodyPr wrap="square" rtlCol="0">
            <a:spAutoFit/>
          </a:bodyPr>
          <a:lstStyle/>
          <a:p>
            <a:pPr algn="ctr"/>
            <a:r>
              <a:rPr lang="en-NZ" sz="2000" b="1" dirty="0" smtClean="0"/>
              <a:t>The </a:t>
            </a:r>
            <a:r>
              <a:rPr lang="en-NZ" sz="2000" b="1" dirty="0"/>
              <a:t>Human skeletal system.</a:t>
            </a:r>
          </a:p>
        </p:txBody>
      </p:sp>
      <p:sp>
        <p:nvSpPr>
          <p:cNvPr id="5" name="TextBox 4"/>
          <p:cNvSpPr txBox="1"/>
          <p:nvPr/>
        </p:nvSpPr>
        <p:spPr>
          <a:xfrm>
            <a:off x="683568" y="1196752"/>
            <a:ext cx="3343381" cy="5355312"/>
          </a:xfrm>
          <a:prstGeom prst="rect">
            <a:avLst/>
          </a:prstGeom>
          <a:solidFill>
            <a:schemeClr val="bg1"/>
          </a:solidFill>
          <a:ln>
            <a:solidFill>
              <a:schemeClr val="tx1"/>
            </a:solidFill>
          </a:ln>
        </p:spPr>
        <p:txBody>
          <a:bodyPr wrap="square" rtlCol="0">
            <a:spAutoFit/>
          </a:bodyPr>
          <a:lstStyle/>
          <a:p>
            <a:r>
              <a:rPr lang="en-NZ" dirty="0">
                <a:latin typeface="Calibri" panose="020F0502020204030204" pitchFamily="34" charset="0"/>
                <a:cs typeface="Calibri" panose="020F0502020204030204" pitchFamily="34" charset="0"/>
              </a:rPr>
              <a:t>The main bones of the human skeleton are:</a:t>
            </a:r>
          </a:p>
          <a:p>
            <a:r>
              <a:rPr lang="en-NZ" dirty="0" smtClean="0">
                <a:latin typeface="Calibri" panose="020F0502020204030204" pitchFamily="34" charset="0"/>
                <a:cs typeface="Calibri" panose="020F0502020204030204" pitchFamily="34" charset="0"/>
              </a:rPr>
              <a:t>The </a:t>
            </a:r>
            <a:r>
              <a:rPr lang="en-NZ" b="1" dirty="0">
                <a:latin typeface="Calibri" panose="020F0502020204030204" pitchFamily="34" charset="0"/>
                <a:cs typeface="Calibri" panose="020F0502020204030204" pitchFamily="34" charset="0"/>
              </a:rPr>
              <a:t>Skull</a:t>
            </a:r>
            <a:r>
              <a:rPr lang="en-NZ" dirty="0">
                <a:latin typeface="Calibri" panose="020F0502020204030204" pitchFamily="34" charset="0"/>
                <a:cs typeface="Calibri" panose="020F0502020204030204" pitchFamily="34" charset="0"/>
              </a:rPr>
              <a:t> </a:t>
            </a:r>
            <a:endParaRPr lang="en-NZ" dirty="0" smtClean="0">
              <a:latin typeface="Calibri" panose="020F0502020204030204" pitchFamily="34" charset="0"/>
              <a:cs typeface="Calibri" panose="020F0502020204030204" pitchFamily="34" charset="0"/>
            </a:endParaRPr>
          </a:p>
          <a:p>
            <a:r>
              <a:rPr lang="en-NZ" b="1" dirty="0" smtClean="0">
                <a:latin typeface="Calibri" panose="020F0502020204030204" pitchFamily="34" charset="0"/>
                <a:cs typeface="Calibri" panose="020F0502020204030204" pitchFamily="34" charset="0"/>
              </a:rPr>
              <a:t>Shoulder </a:t>
            </a:r>
            <a:r>
              <a:rPr lang="en-NZ" b="1" dirty="0">
                <a:latin typeface="Calibri" panose="020F0502020204030204" pitchFamily="34" charset="0"/>
                <a:cs typeface="Calibri" panose="020F0502020204030204" pitchFamily="34" charset="0"/>
              </a:rPr>
              <a:t>girdle </a:t>
            </a:r>
            <a:r>
              <a:rPr lang="en-NZ" dirty="0">
                <a:latin typeface="Calibri" panose="020F0502020204030204" pitchFamily="34" charset="0"/>
                <a:cs typeface="Calibri" panose="020F0502020204030204" pitchFamily="34" charset="0"/>
              </a:rPr>
              <a:t>- clavicle and scapula</a:t>
            </a:r>
          </a:p>
          <a:p>
            <a:r>
              <a:rPr lang="en-NZ" b="1" dirty="0" smtClean="0">
                <a:latin typeface="Calibri" panose="020F0502020204030204" pitchFamily="34" charset="0"/>
                <a:cs typeface="Calibri" panose="020F0502020204030204" pitchFamily="34" charset="0"/>
              </a:rPr>
              <a:t>Arm</a:t>
            </a:r>
            <a:r>
              <a:rPr lang="en-NZ" dirty="0" smtClean="0">
                <a:latin typeface="Calibri" panose="020F0502020204030204" pitchFamily="34" charset="0"/>
                <a:cs typeface="Calibri" panose="020F0502020204030204" pitchFamily="34" charset="0"/>
              </a:rPr>
              <a:t> </a:t>
            </a:r>
            <a:r>
              <a:rPr lang="en-NZ" dirty="0">
                <a:latin typeface="Calibri" panose="020F0502020204030204" pitchFamily="34" charset="0"/>
                <a:cs typeface="Calibri" panose="020F0502020204030204" pitchFamily="34" charset="0"/>
              </a:rPr>
              <a:t>- </a:t>
            </a:r>
            <a:r>
              <a:rPr lang="en-NZ" dirty="0" err="1">
                <a:latin typeface="Calibri" panose="020F0502020204030204" pitchFamily="34" charset="0"/>
                <a:cs typeface="Calibri" panose="020F0502020204030204" pitchFamily="34" charset="0"/>
              </a:rPr>
              <a:t>humerus</a:t>
            </a:r>
            <a:r>
              <a:rPr lang="en-NZ" dirty="0">
                <a:latin typeface="Calibri" panose="020F0502020204030204" pitchFamily="34" charset="0"/>
                <a:cs typeface="Calibri" panose="020F0502020204030204" pitchFamily="34" charset="0"/>
              </a:rPr>
              <a:t>, radius and </a:t>
            </a:r>
            <a:r>
              <a:rPr lang="en-NZ" dirty="0" smtClean="0">
                <a:latin typeface="Calibri" panose="020F0502020204030204" pitchFamily="34" charset="0"/>
                <a:cs typeface="Calibri" panose="020F0502020204030204" pitchFamily="34" charset="0"/>
              </a:rPr>
              <a:t>ulna</a:t>
            </a:r>
            <a:r>
              <a:rPr lang="en-NZ" b="1" dirty="0" smtClean="0">
                <a:latin typeface="Calibri" panose="020F0502020204030204" pitchFamily="34" charset="0"/>
                <a:cs typeface="Calibri" panose="020F0502020204030204" pitchFamily="34" charset="0"/>
              </a:rPr>
              <a:t> Hand </a:t>
            </a:r>
            <a:r>
              <a:rPr lang="en-NZ" dirty="0">
                <a:latin typeface="Calibri" panose="020F0502020204030204" pitchFamily="34" charset="0"/>
                <a:cs typeface="Calibri" panose="020F0502020204030204" pitchFamily="34" charset="0"/>
              </a:rPr>
              <a:t>- Carpals, Metacarpals and Phalanges</a:t>
            </a:r>
          </a:p>
          <a:p>
            <a:r>
              <a:rPr lang="en-NZ" b="1" dirty="0" smtClean="0">
                <a:latin typeface="Calibri" panose="020F0502020204030204" pitchFamily="34" charset="0"/>
                <a:cs typeface="Calibri" panose="020F0502020204030204" pitchFamily="34" charset="0"/>
              </a:rPr>
              <a:t>Chest</a:t>
            </a:r>
            <a:r>
              <a:rPr lang="en-NZ" dirty="0" smtClean="0">
                <a:latin typeface="Calibri" panose="020F0502020204030204" pitchFamily="34" charset="0"/>
                <a:cs typeface="Calibri" panose="020F0502020204030204" pitchFamily="34" charset="0"/>
              </a:rPr>
              <a:t> </a:t>
            </a:r>
            <a:r>
              <a:rPr lang="en-NZ" dirty="0">
                <a:latin typeface="Calibri" panose="020F0502020204030204" pitchFamily="34" charset="0"/>
                <a:cs typeface="Calibri" panose="020F0502020204030204" pitchFamily="34" charset="0"/>
              </a:rPr>
              <a:t>- Sternum and Ribs</a:t>
            </a:r>
          </a:p>
          <a:p>
            <a:r>
              <a:rPr lang="en-NZ" b="1" dirty="0" smtClean="0">
                <a:latin typeface="Calibri" panose="020F0502020204030204" pitchFamily="34" charset="0"/>
                <a:cs typeface="Calibri" panose="020F0502020204030204" pitchFamily="34" charset="0"/>
              </a:rPr>
              <a:t>Spine</a:t>
            </a:r>
            <a:r>
              <a:rPr lang="en-NZ" dirty="0" smtClean="0">
                <a:latin typeface="Calibri" panose="020F0502020204030204" pitchFamily="34" charset="0"/>
                <a:cs typeface="Calibri" panose="020F0502020204030204" pitchFamily="34" charset="0"/>
              </a:rPr>
              <a:t> </a:t>
            </a:r>
            <a:r>
              <a:rPr lang="en-NZ" dirty="0">
                <a:latin typeface="Calibri" panose="020F0502020204030204" pitchFamily="34" charset="0"/>
                <a:cs typeface="Calibri" panose="020F0502020204030204" pitchFamily="34" charset="0"/>
              </a:rPr>
              <a:t>- </a:t>
            </a:r>
            <a:r>
              <a:rPr lang="en-NZ" dirty="0" smtClean="0">
                <a:latin typeface="Calibri" panose="020F0502020204030204" pitchFamily="34" charset="0"/>
                <a:cs typeface="Calibri" panose="020F0502020204030204" pitchFamily="34" charset="0"/>
              </a:rPr>
              <a:t>vertebrae, </a:t>
            </a:r>
            <a:r>
              <a:rPr lang="en-NZ" dirty="0">
                <a:latin typeface="Calibri" panose="020F0502020204030204" pitchFamily="34" charset="0"/>
                <a:cs typeface="Calibri" panose="020F0502020204030204" pitchFamily="34" charset="0"/>
              </a:rPr>
              <a:t>Sacrum (5 fused or stuck together bones) and Coccyx (the tiny bit at the bottom of the spine</a:t>
            </a:r>
            <a:r>
              <a:rPr lang="en-NZ" dirty="0" smtClean="0">
                <a:latin typeface="Calibri" panose="020F0502020204030204" pitchFamily="34" charset="0"/>
                <a:cs typeface="Calibri" panose="020F0502020204030204" pitchFamily="34" charset="0"/>
              </a:rPr>
              <a:t>).</a:t>
            </a:r>
          </a:p>
          <a:p>
            <a:r>
              <a:rPr lang="en-NZ" b="1" dirty="0" smtClean="0">
                <a:latin typeface="Calibri" panose="020F0502020204030204" pitchFamily="34" charset="0"/>
                <a:cs typeface="Calibri" panose="020F0502020204030204" pitchFamily="34" charset="0"/>
              </a:rPr>
              <a:t>Pelvic </a:t>
            </a:r>
            <a:r>
              <a:rPr lang="en-NZ" b="1" dirty="0">
                <a:latin typeface="Calibri" panose="020F0502020204030204" pitchFamily="34" charset="0"/>
                <a:cs typeface="Calibri" panose="020F0502020204030204" pitchFamily="34" charset="0"/>
              </a:rPr>
              <a:t>girdle </a:t>
            </a:r>
            <a:r>
              <a:rPr lang="en-NZ" dirty="0">
                <a:latin typeface="Calibri" panose="020F0502020204030204" pitchFamily="34" charset="0"/>
                <a:cs typeface="Calibri" panose="020F0502020204030204" pitchFamily="34" charset="0"/>
              </a:rPr>
              <a:t>- Ilium, Pubis and Ischium.</a:t>
            </a:r>
          </a:p>
          <a:p>
            <a:r>
              <a:rPr lang="en-NZ" b="1" dirty="0" smtClean="0">
                <a:latin typeface="Calibri" panose="020F0502020204030204" pitchFamily="34" charset="0"/>
                <a:cs typeface="Calibri" panose="020F0502020204030204" pitchFamily="34" charset="0"/>
              </a:rPr>
              <a:t>Leg</a:t>
            </a:r>
            <a:r>
              <a:rPr lang="en-NZ" dirty="0" smtClean="0">
                <a:latin typeface="Calibri" panose="020F0502020204030204" pitchFamily="34" charset="0"/>
                <a:cs typeface="Calibri" panose="020F0502020204030204" pitchFamily="34" charset="0"/>
              </a:rPr>
              <a:t> </a:t>
            </a:r>
            <a:r>
              <a:rPr lang="en-NZ" dirty="0">
                <a:latin typeface="Calibri" panose="020F0502020204030204" pitchFamily="34" charset="0"/>
                <a:cs typeface="Calibri" panose="020F0502020204030204" pitchFamily="34" charset="0"/>
              </a:rPr>
              <a:t>- Femur, Tibia and Fibula</a:t>
            </a:r>
          </a:p>
          <a:p>
            <a:r>
              <a:rPr lang="en-NZ" b="1" dirty="0" smtClean="0">
                <a:latin typeface="Calibri" panose="020F0502020204030204" pitchFamily="34" charset="0"/>
                <a:cs typeface="Calibri" panose="020F0502020204030204" pitchFamily="34" charset="0"/>
              </a:rPr>
              <a:t>Ankle</a:t>
            </a:r>
            <a:r>
              <a:rPr lang="en-NZ" dirty="0" smtClean="0">
                <a:latin typeface="Calibri" panose="020F0502020204030204" pitchFamily="34" charset="0"/>
                <a:cs typeface="Calibri" panose="020F0502020204030204" pitchFamily="34" charset="0"/>
              </a:rPr>
              <a:t> </a:t>
            </a:r>
            <a:r>
              <a:rPr lang="en-NZ" dirty="0">
                <a:latin typeface="Calibri" panose="020F0502020204030204" pitchFamily="34" charset="0"/>
                <a:cs typeface="Calibri" panose="020F0502020204030204" pitchFamily="34" charset="0"/>
              </a:rPr>
              <a:t>- Talus and calcaneus </a:t>
            </a:r>
            <a:endParaRPr lang="en-NZ" dirty="0" smtClean="0">
              <a:latin typeface="Calibri" panose="020F0502020204030204" pitchFamily="34" charset="0"/>
              <a:cs typeface="Calibri" panose="020F0502020204030204" pitchFamily="34" charset="0"/>
            </a:endParaRPr>
          </a:p>
          <a:p>
            <a:r>
              <a:rPr lang="en-NZ" b="1" dirty="0" smtClean="0">
                <a:latin typeface="Calibri" panose="020F0502020204030204" pitchFamily="34" charset="0"/>
                <a:cs typeface="Calibri" panose="020F0502020204030204" pitchFamily="34" charset="0"/>
              </a:rPr>
              <a:t>Foot </a:t>
            </a:r>
            <a:r>
              <a:rPr lang="en-NZ" dirty="0">
                <a:latin typeface="Calibri" panose="020F0502020204030204" pitchFamily="34" charset="0"/>
                <a:cs typeface="Calibri" panose="020F0502020204030204" pitchFamily="34" charset="0"/>
              </a:rPr>
              <a:t>- Tarsals, Metatarsals and Phalanges</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5976" y="1507831"/>
            <a:ext cx="4794072" cy="5341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1"/>
          </p:nvPr>
        </p:nvSpPr>
        <p:spPr>
          <a:xfrm>
            <a:off x="93589" y="6492875"/>
            <a:ext cx="3786691" cy="365125"/>
          </a:xfrm>
        </p:spPr>
        <p:txBody>
          <a:bodyPr/>
          <a:lstStyle/>
          <a:p>
            <a:r>
              <a:rPr lang="en-NZ" dirty="0" smtClean="0"/>
              <a:t>GZ Science Resources 2014</a:t>
            </a:r>
            <a:endParaRPr lang="en-NZ" dirty="0"/>
          </a:p>
        </p:txBody>
      </p:sp>
      <p:sp>
        <p:nvSpPr>
          <p:cNvPr id="6" name="TextBox 5"/>
          <p:cNvSpPr txBox="1"/>
          <p:nvPr/>
        </p:nvSpPr>
        <p:spPr>
          <a:xfrm>
            <a:off x="202776" y="408805"/>
            <a:ext cx="696659" cy="584775"/>
          </a:xfrm>
          <a:prstGeom prst="rect">
            <a:avLst/>
          </a:prstGeom>
          <a:solidFill>
            <a:schemeClr val="accent4">
              <a:lumMod val="60000"/>
              <a:lumOff val="40000"/>
            </a:schemeClr>
          </a:solidFill>
          <a:ln>
            <a:solidFill>
              <a:schemeClr val="tx1"/>
            </a:solidFill>
          </a:ln>
        </p:spPr>
        <p:txBody>
          <a:bodyPr wrap="square" rtlCol="0">
            <a:spAutoFit/>
          </a:bodyPr>
          <a:lstStyle/>
          <a:p>
            <a:r>
              <a:rPr lang="en-NZ" sz="3200" dirty="0" smtClean="0">
                <a:latin typeface="+mn-lt"/>
              </a:rPr>
              <a:t>8a</a:t>
            </a:r>
          </a:p>
        </p:txBody>
      </p:sp>
    </p:spTree>
    <p:extLst>
      <p:ext uri="{BB962C8B-B14F-4D97-AF65-F5344CB8AC3E}">
        <p14:creationId xmlns:p14="http://schemas.microsoft.com/office/powerpoint/2010/main" val="186056026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Origin</Template>
  <TotalTime>27413</TotalTime>
  <Words>9361</Words>
  <Application>Microsoft Office PowerPoint</Application>
  <PresentationFormat>On-screen Show (4:3)</PresentationFormat>
  <Paragraphs>1019</Paragraphs>
  <Slides>124</Slides>
  <Notes>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124</vt:i4>
      </vt:variant>
    </vt:vector>
  </HeadingPairs>
  <TitlesOfParts>
    <vt:vector size="133" baseType="lpstr">
      <vt:lpstr>Arial</vt:lpstr>
      <vt:lpstr>Arial Rounded MT Bold</vt:lpstr>
      <vt:lpstr>Blackadder ITC</vt:lpstr>
      <vt:lpstr>Calibri</vt:lpstr>
      <vt:lpstr>Candara</vt:lpstr>
      <vt:lpstr>Futura Bk</vt:lpstr>
      <vt:lpstr>Symbol</vt:lpstr>
      <vt:lpstr>Wingdings</vt:lpstr>
      <vt:lpstr>Waveform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Cambridge High School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Sarah Gaze</cp:lastModifiedBy>
  <cp:revision>365</cp:revision>
  <cp:lastPrinted>2014-05-05T20:21:08Z</cp:lastPrinted>
  <dcterms:created xsi:type="dcterms:W3CDTF">2012-02-15T01:02:31Z</dcterms:created>
  <dcterms:modified xsi:type="dcterms:W3CDTF">2014-07-18T05:54:37Z</dcterms:modified>
</cp:coreProperties>
</file>