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46"/>
  </p:notesMasterIdLst>
  <p:sldIdLst>
    <p:sldId id="256" r:id="rId2"/>
    <p:sldId id="363" r:id="rId3"/>
    <p:sldId id="279" r:id="rId4"/>
    <p:sldId id="325" r:id="rId5"/>
    <p:sldId id="326" r:id="rId6"/>
    <p:sldId id="329" r:id="rId7"/>
    <p:sldId id="280" r:id="rId8"/>
    <p:sldId id="330" r:id="rId9"/>
    <p:sldId id="339" r:id="rId10"/>
    <p:sldId id="354" r:id="rId11"/>
    <p:sldId id="281" r:id="rId12"/>
    <p:sldId id="282" r:id="rId13"/>
    <p:sldId id="283" r:id="rId14"/>
    <p:sldId id="347" r:id="rId15"/>
    <p:sldId id="348" r:id="rId16"/>
    <p:sldId id="369" r:id="rId17"/>
    <p:sldId id="350" r:id="rId18"/>
    <p:sldId id="337" r:id="rId19"/>
    <p:sldId id="351" r:id="rId20"/>
    <p:sldId id="352" r:id="rId21"/>
    <p:sldId id="365" r:id="rId22"/>
    <p:sldId id="353" r:id="rId23"/>
    <p:sldId id="366" r:id="rId24"/>
    <p:sldId id="355" r:id="rId25"/>
    <p:sldId id="367" r:id="rId26"/>
    <p:sldId id="332" r:id="rId27"/>
    <p:sldId id="333" r:id="rId28"/>
    <p:sldId id="334" r:id="rId29"/>
    <p:sldId id="331" r:id="rId30"/>
    <p:sldId id="338" r:id="rId31"/>
    <p:sldId id="340" r:id="rId32"/>
    <p:sldId id="342" r:id="rId33"/>
    <p:sldId id="364" r:id="rId34"/>
    <p:sldId id="335" r:id="rId35"/>
    <p:sldId id="360" r:id="rId36"/>
    <p:sldId id="336" r:id="rId37"/>
    <p:sldId id="358" r:id="rId38"/>
    <p:sldId id="341" r:id="rId39"/>
    <p:sldId id="359" r:id="rId40"/>
    <p:sldId id="361" r:id="rId41"/>
    <p:sldId id="343" r:id="rId42"/>
    <p:sldId id="344" r:id="rId43"/>
    <p:sldId id="345" r:id="rId44"/>
    <p:sldId id="346"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671" autoAdjust="0"/>
  </p:normalViewPr>
  <p:slideViewPr>
    <p:cSldViewPr>
      <p:cViewPr varScale="1">
        <p:scale>
          <a:sx n="70" d="100"/>
          <a:sy n="70" d="100"/>
        </p:scale>
        <p:origin x="-1212" y="-96"/>
      </p:cViewPr>
      <p:guideLst>
        <p:guide orient="horz" pos="2160"/>
        <p:guide pos="2880"/>
      </p:guideLst>
    </p:cSldViewPr>
  </p:slideViewPr>
  <p:notesTextViewPr>
    <p:cViewPr>
      <p:scale>
        <a:sx n="1" d="1"/>
        <a:sy n="1" d="1"/>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F87118E-F95A-4CE2-8373-9C056DF30DBD}" type="datetimeFigureOut">
              <a:rPr lang="en-NZ" smtClean="0"/>
              <a:t>28/05/2013</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F8A1EBA5-B23D-48A2-8252-FF5ED3AA11DE}" type="slidenum">
              <a:rPr lang="en-NZ" smtClean="0"/>
              <a:t>‹#›</a:t>
            </a:fld>
            <a:endParaRPr lang="en-NZ"/>
          </a:p>
        </p:txBody>
      </p:sp>
    </p:spTree>
    <p:extLst>
      <p:ext uri="{BB962C8B-B14F-4D97-AF65-F5344CB8AC3E}">
        <p14:creationId xmlns:p14="http://schemas.microsoft.com/office/powerpoint/2010/main" val="12991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8A1EBA5-B23D-48A2-8252-FF5ED3AA11DE}" type="slidenum">
              <a:rPr lang="en-NZ" smtClean="0"/>
              <a:t>1</a:t>
            </a:fld>
            <a:endParaRPr lang="en-NZ"/>
          </a:p>
        </p:txBody>
      </p:sp>
    </p:spTree>
    <p:extLst>
      <p:ext uri="{BB962C8B-B14F-4D97-AF65-F5344CB8AC3E}">
        <p14:creationId xmlns:p14="http://schemas.microsoft.com/office/powerpoint/2010/main" val="325140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7BE990-A13F-4B49-BE0F-8E74E3939AB8}" type="datetime1">
              <a:rPr lang="en-NZ" smtClean="0"/>
              <a:t>28/05/2013</a:t>
            </a:fld>
            <a:endParaRPr lang="en-NZ"/>
          </a:p>
        </p:txBody>
      </p:sp>
      <p:sp>
        <p:nvSpPr>
          <p:cNvPr id="5" name="Footer Placeholder 4"/>
          <p:cNvSpPr>
            <a:spLocks noGrp="1"/>
          </p:cNvSpPr>
          <p:nvPr>
            <p:ph type="ftr" sz="quarter" idx="11"/>
          </p:nvPr>
        </p:nvSpPr>
        <p:spPr/>
        <p:txBody>
          <a:bodyPr/>
          <a:lstStyle/>
          <a:p>
            <a:r>
              <a:rPr lang="en-NZ" smtClean="0"/>
              <a:t>1.10 Life Processes 2013</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1D901-355F-4E75-B460-C0C7D7ED7B02}" type="datetime1">
              <a:rPr lang="en-NZ" smtClean="0"/>
              <a:t>28/05/2013</a:t>
            </a:fld>
            <a:endParaRPr lang="en-NZ"/>
          </a:p>
        </p:txBody>
      </p:sp>
      <p:sp>
        <p:nvSpPr>
          <p:cNvPr id="5" name="Footer Placeholder 4"/>
          <p:cNvSpPr>
            <a:spLocks noGrp="1"/>
          </p:cNvSpPr>
          <p:nvPr>
            <p:ph type="ftr" sz="quarter" idx="11"/>
          </p:nvPr>
        </p:nvSpPr>
        <p:spPr/>
        <p:txBody>
          <a:bodyPr/>
          <a:lstStyle/>
          <a:p>
            <a:r>
              <a:rPr lang="en-NZ" smtClean="0"/>
              <a:t>1.10 Life Processes 2013</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3B403A1-6F27-4B6F-A6F1-EAC582B17B65}" type="datetime1">
              <a:rPr lang="en-NZ" smtClean="0"/>
              <a:t>28/05/2013</a:t>
            </a:fld>
            <a:endParaRPr lang="en-NZ"/>
          </a:p>
        </p:txBody>
      </p:sp>
      <p:sp>
        <p:nvSpPr>
          <p:cNvPr id="5" name="Footer Placeholder 4"/>
          <p:cNvSpPr>
            <a:spLocks noGrp="1"/>
          </p:cNvSpPr>
          <p:nvPr>
            <p:ph type="ftr" sz="quarter" idx="11"/>
          </p:nvPr>
        </p:nvSpPr>
        <p:spPr/>
        <p:txBody>
          <a:bodyPr/>
          <a:lstStyle/>
          <a:p>
            <a:r>
              <a:rPr lang="en-NZ" smtClean="0"/>
              <a:t>1.10 Life Processes 2013</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0A59E-5D09-4051-9D75-7D2D154CA374}" type="datetime1">
              <a:rPr lang="en-NZ" smtClean="0"/>
              <a:t>28/05/2013</a:t>
            </a:fld>
            <a:endParaRPr lang="en-NZ"/>
          </a:p>
        </p:txBody>
      </p:sp>
      <p:sp>
        <p:nvSpPr>
          <p:cNvPr id="5" name="Footer Placeholder 4"/>
          <p:cNvSpPr>
            <a:spLocks noGrp="1"/>
          </p:cNvSpPr>
          <p:nvPr>
            <p:ph type="ftr" sz="quarter" idx="11"/>
          </p:nvPr>
        </p:nvSpPr>
        <p:spPr/>
        <p:txBody>
          <a:bodyPr/>
          <a:lstStyle/>
          <a:p>
            <a:r>
              <a:rPr lang="en-NZ" smtClean="0"/>
              <a:t>1.10 Life Processes 2013</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24A45A-B23A-4970-AD14-A95D97A11128}" type="datetime1">
              <a:rPr lang="en-NZ" smtClean="0"/>
              <a:t>28/05/2013</a:t>
            </a:fld>
            <a:endParaRPr lang="en-NZ"/>
          </a:p>
        </p:txBody>
      </p:sp>
      <p:sp>
        <p:nvSpPr>
          <p:cNvPr id="5" name="Footer Placeholder 4"/>
          <p:cNvSpPr>
            <a:spLocks noGrp="1"/>
          </p:cNvSpPr>
          <p:nvPr>
            <p:ph type="ftr" sz="quarter" idx="11"/>
          </p:nvPr>
        </p:nvSpPr>
        <p:spPr/>
        <p:txBody>
          <a:bodyPr/>
          <a:lstStyle/>
          <a:p>
            <a:r>
              <a:rPr lang="en-NZ" smtClean="0"/>
              <a:t>1.10 Life Processes 2013</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C91C782-89B9-4F82-BA84-CE152FF89853}" type="datetime1">
              <a:rPr lang="en-NZ" smtClean="0"/>
              <a:t>28/05/2013</a:t>
            </a:fld>
            <a:endParaRPr lang="en-NZ"/>
          </a:p>
        </p:txBody>
      </p:sp>
      <p:sp>
        <p:nvSpPr>
          <p:cNvPr id="6" name="Footer Placeholder 5"/>
          <p:cNvSpPr>
            <a:spLocks noGrp="1"/>
          </p:cNvSpPr>
          <p:nvPr>
            <p:ph type="ftr" sz="quarter" idx="11"/>
          </p:nvPr>
        </p:nvSpPr>
        <p:spPr/>
        <p:txBody>
          <a:bodyPr/>
          <a:lstStyle/>
          <a:p>
            <a:r>
              <a:rPr lang="en-NZ" smtClean="0"/>
              <a:t>1.10 Life Processes 2013</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B31BE2-E675-4F11-8B74-DAC240BB8325}" type="datetime1">
              <a:rPr lang="en-NZ" smtClean="0"/>
              <a:t>28/05/2013</a:t>
            </a:fld>
            <a:endParaRPr lang="en-NZ"/>
          </a:p>
        </p:txBody>
      </p:sp>
      <p:sp>
        <p:nvSpPr>
          <p:cNvPr id="8" name="Footer Placeholder 7"/>
          <p:cNvSpPr>
            <a:spLocks noGrp="1"/>
          </p:cNvSpPr>
          <p:nvPr>
            <p:ph type="ftr" sz="quarter" idx="11"/>
          </p:nvPr>
        </p:nvSpPr>
        <p:spPr/>
        <p:txBody>
          <a:bodyPr/>
          <a:lstStyle/>
          <a:p>
            <a:r>
              <a:rPr lang="en-NZ" smtClean="0"/>
              <a:t>1.10 Life Processes 2013</a:t>
            </a:r>
            <a:endParaRPr lang="en-NZ"/>
          </a:p>
        </p:txBody>
      </p:sp>
      <p:sp>
        <p:nvSpPr>
          <p:cNvPr id="9" name="Slide Number Placeholder 8"/>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59C9F9-E863-4FE0-98BF-28F2E2816032}" type="datetime1">
              <a:rPr lang="en-NZ" smtClean="0"/>
              <a:t>28/05/2013</a:t>
            </a:fld>
            <a:endParaRPr lang="en-NZ"/>
          </a:p>
        </p:txBody>
      </p:sp>
      <p:sp>
        <p:nvSpPr>
          <p:cNvPr id="4" name="Footer Placeholder 3"/>
          <p:cNvSpPr>
            <a:spLocks noGrp="1"/>
          </p:cNvSpPr>
          <p:nvPr>
            <p:ph type="ftr" sz="quarter" idx="11"/>
          </p:nvPr>
        </p:nvSpPr>
        <p:spPr/>
        <p:txBody>
          <a:bodyPr/>
          <a:lstStyle/>
          <a:p>
            <a:r>
              <a:rPr lang="en-NZ" smtClean="0"/>
              <a:t>1.10 Life Processes 2013</a:t>
            </a:r>
            <a:endParaRPr lang="en-NZ"/>
          </a:p>
        </p:txBody>
      </p:sp>
      <p:sp>
        <p:nvSpPr>
          <p:cNvPr id="5" name="Slide Number Placeholder 4"/>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1116078-361E-4B98-BFC5-3475F30CA8EF}" type="datetime1">
              <a:rPr lang="en-NZ" smtClean="0"/>
              <a:t>28/05/2013</a:t>
            </a:fld>
            <a:endParaRPr lang="en-NZ"/>
          </a:p>
        </p:txBody>
      </p:sp>
      <p:sp>
        <p:nvSpPr>
          <p:cNvPr id="3" name="Footer Placeholder 2"/>
          <p:cNvSpPr>
            <a:spLocks noGrp="1"/>
          </p:cNvSpPr>
          <p:nvPr>
            <p:ph type="ftr" sz="quarter" idx="11"/>
          </p:nvPr>
        </p:nvSpPr>
        <p:spPr/>
        <p:txBody>
          <a:bodyPr/>
          <a:lstStyle/>
          <a:p>
            <a:r>
              <a:rPr lang="en-NZ" smtClean="0"/>
              <a:t>1.10 Life Processes 2013</a:t>
            </a:r>
            <a:endParaRPr lang="en-NZ"/>
          </a:p>
        </p:txBody>
      </p:sp>
      <p:sp>
        <p:nvSpPr>
          <p:cNvPr id="4" name="Slide Number Placeholder 3"/>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BFA8D63-4B07-424C-AE9C-F2E6BB14964A}" type="datetime1">
              <a:rPr lang="en-NZ" smtClean="0"/>
              <a:t>28/05/2013</a:t>
            </a:fld>
            <a:endParaRPr lang="en-NZ"/>
          </a:p>
        </p:txBody>
      </p:sp>
      <p:sp>
        <p:nvSpPr>
          <p:cNvPr id="6" name="Footer Placeholder 5"/>
          <p:cNvSpPr>
            <a:spLocks noGrp="1"/>
          </p:cNvSpPr>
          <p:nvPr>
            <p:ph type="ftr" sz="quarter" idx="11"/>
          </p:nvPr>
        </p:nvSpPr>
        <p:spPr/>
        <p:txBody>
          <a:bodyPr/>
          <a:lstStyle/>
          <a:p>
            <a:r>
              <a:rPr lang="en-NZ" smtClean="0"/>
              <a:t>1.10 Life Processes 2013</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3A73A-0751-4944-829B-3826852B3A75}" type="datetime1">
              <a:rPr lang="en-NZ" smtClean="0"/>
              <a:t>28/05/2013</a:t>
            </a:fld>
            <a:endParaRPr lang="en-NZ"/>
          </a:p>
        </p:txBody>
      </p:sp>
      <p:sp>
        <p:nvSpPr>
          <p:cNvPr id="6" name="Footer Placeholder 5"/>
          <p:cNvSpPr>
            <a:spLocks noGrp="1"/>
          </p:cNvSpPr>
          <p:nvPr>
            <p:ph type="ftr" sz="quarter" idx="11"/>
          </p:nvPr>
        </p:nvSpPr>
        <p:spPr/>
        <p:txBody>
          <a:bodyPr/>
          <a:lstStyle/>
          <a:p>
            <a:r>
              <a:rPr lang="en-NZ" smtClean="0"/>
              <a:t>1.10 Life Processes 2013</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909DEB8-9903-4204-9955-3ECC272BCA10}" type="datetime1">
              <a:rPr lang="en-NZ" smtClean="0"/>
              <a:t>28/05/2013</a:t>
            </a:fld>
            <a:endParaRPr lang="en-N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NZ" smtClean="0"/>
              <a:t>1.10 Life Processes 2013</a:t>
            </a:r>
            <a:endParaRPr lang="en-N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9733634-C35B-4CB9-8287-D9279767473E}" type="slidenum">
              <a:rPr lang="en-NZ" smtClean="0"/>
              <a:t>‹#›</a:t>
            </a:fld>
            <a:endParaRPr lang="en-N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everything2.com/index.pl?node=growth" TargetMode="External"/><Relationship Id="rId13" Type="http://schemas.openxmlformats.org/officeDocument/2006/relationships/hyperlink" Target="http://everything2.com/index.pl?node=Nutrition" TargetMode="External"/><Relationship Id="rId3" Type="http://schemas.openxmlformats.org/officeDocument/2006/relationships/hyperlink" Target="http://everything2.com/index.pl?node=Respiration" TargetMode="External"/><Relationship Id="rId7" Type="http://schemas.openxmlformats.org/officeDocument/2006/relationships/hyperlink" Target="http://everything2.com/index.pl?node=Growth" TargetMode="External"/><Relationship Id="rId12" Type="http://schemas.openxmlformats.org/officeDocument/2006/relationships/hyperlink" Target="http://everything2.com/index.pl?node=excretion" TargetMode="External"/><Relationship Id="rId2" Type="http://schemas.openxmlformats.org/officeDocument/2006/relationships/hyperlink" Target="http://everything2.com/index.pl?node=movement" TargetMode="External"/><Relationship Id="rId1" Type="http://schemas.openxmlformats.org/officeDocument/2006/relationships/slideLayout" Target="../slideLayouts/slideLayout7.xml"/><Relationship Id="rId6" Type="http://schemas.openxmlformats.org/officeDocument/2006/relationships/hyperlink" Target="http://everything2.com/index.pl?node=sensitivity" TargetMode="External"/><Relationship Id="rId11" Type="http://schemas.openxmlformats.org/officeDocument/2006/relationships/hyperlink" Target="http://everything2.com/index.pl?node=Excretion" TargetMode="External"/><Relationship Id="rId5" Type="http://schemas.openxmlformats.org/officeDocument/2006/relationships/hyperlink" Target="http://everything2.com/index.pl?node=Sensitivity" TargetMode="External"/><Relationship Id="rId15" Type="http://schemas.openxmlformats.org/officeDocument/2006/relationships/image" Target="../media/image3.png"/><Relationship Id="rId10" Type="http://schemas.openxmlformats.org/officeDocument/2006/relationships/hyperlink" Target="http://everything2.com/index.pl?node=reproduction" TargetMode="External"/><Relationship Id="rId4" Type="http://schemas.openxmlformats.org/officeDocument/2006/relationships/hyperlink" Target="http://everything2.com/index.pl?node=respiration" TargetMode="External"/><Relationship Id="rId9" Type="http://schemas.openxmlformats.org/officeDocument/2006/relationships/hyperlink" Target="http://everything2.com/index.pl?node=Reproduction" TargetMode="External"/><Relationship Id="rId14" Type="http://schemas.openxmlformats.org/officeDocument/2006/relationships/hyperlink" Target="http://everything2.com/index.pl?node=nutriti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77" b="29525"/>
          <a:stretch/>
        </p:blipFill>
        <p:spPr bwMode="auto">
          <a:xfrm>
            <a:off x="-12348" y="-1"/>
            <a:ext cx="9156347"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0" y="6492875"/>
            <a:ext cx="2895600" cy="365125"/>
          </a:xfrm>
        </p:spPr>
        <p:txBody>
          <a:bodyPr/>
          <a:lstStyle/>
          <a:p>
            <a:r>
              <a:rPr lang="en-NZ" smtClean="0"/>
              <a:t>1.10 Life Processes 2013</a:t>
            </a:r>
            <a:endParaRPr lang="en-NZ" dirty="0"/>
          </a:p>
        </p:txBody>
      </p:sp>
      <p:sp>
        <p:nvSpPr>
          <p:cNvPr id="9" name="TextBox 8"/>
          <p:cNvSpPr txBox="1"/>
          <p:nvPr/>
        </p:nvSpPr>
        <p:spPr>
          <a:xfrm>
            <a:off x="18752" y="4869160"/>
            <a:ext cx="9112901" cy="1446550"/>
          </a:xfrm>
          <a:prstGeom prst="rect">
            <a:avLst/>
          </a:prstGeom>
          <a:gradFill flip="none" rotWithShape="1">
            <a:gsLst>
              <a:gs pos="53000">
                <a:schemeClr val="bg2">
                  <a:lumMod val="90000"/>
                </a:schemeClr>
              </a:gs>
              <a:gs pos="99000">
                <a:schemeClr val="bg2">
                  <a:lumMod val="50000"/>
                </a:schemeClr>
              </a:gs>
            </a:gsLst>
            <a:lin ang="16200000" scaled="0"/>
            <a:tileRect/>
          </a:gradFill>
          <a:ln w="28575">
            <a:solidFill>
              <a:schemeClr val="tx1"/>
            </a:solidFill>
          </a:ln>
        </p:spPr>
        <p:txBody>
          <a:bodyPr wrap="square" rtlCol="0">
            <a:spAutoFit/>
          </a:bodyPr>
          <a:lstStyle/>
          <a:p>
            <a:pPr algn="ctr"/>
            <a:r>
              <a:rPr lang="en-NZ" sz="4400" b="1" dirty="0" smtClean="0"/>
              <a:t>Science 1.10 </a:t>
            </a:r>
            <a:r>
              <a:rPr lang="en-NZ" sz="4400" dirty="0" smtClean="0"/>
              <a:t>NCEA L1</a:t>
            </a:r>
          </a:p>
          <a:p>
            <a:pPr algn="ctr"/>
            <a:r>
              <a:rPr lang="en-NZ" sz="4400" dirty="0" smtClean="0"/>
              <a:t> Life Processes</a:t>
            </a:r>
            <a:endParaRPr lang="en-NZ" sz="4400" dirty="0"/>
          </a:p>
        </p:txBody>
      </p:sp>
    </p:spTree>
    <p:extLst>
      <p:ext uri="{BB962C8B-B14F-4D97-AF65-F5344CB8AC3E}">
        <p14:creationId xmlns:p14="http://schemas.microsoft.com/office/powerpoint/2010/main" val="55695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791292" y="6437349"/>
            <a:ext cx="3786691" cy="365125"/>
          </a:xfrm>
        </p:spPr>
        <p:txBody>
          <a:bodyPr/>
          <a:lstStyle/>
          <a:p>
            <a:r>
              <a:rPr lang="en-NZ" dirty="0" smtClean="0"/>
              <a:t>1.10 Life Processes 2013</a:t>
            </a:r>
            <a:endParaRPr lang="en-NZ" dirty="0"/>
          </a:p>
        </p:txBody>
      </p:sp>
      <p:sp>
        <p:nvSpPr>
          <p:cNvPr id="3" name="Rectangle 2"/>
          <p:cNvSpPr/>
          <p:nvPr/>
        </p:nvSpPr>
        <p:spPr>
          <a:xfrm>
            <a:off x="2243569" y="1700808"/>
            <a:ext cx="6180861" cy="923330"/>
          </a:xfrm>
          <a:prstGeom prst="rect">
            <a:avLst/>
          </a:prstGeom>
        </p:spPr>
        <p:txBody>
          <a:bodyPr wrap="square">
            <a:spAutoFit/>
          </a:bodyPr>
          <a:lstStyle/>
          <a:p>
            <a:r>
              <a:rPr lang="en-GB" dirty="0"/>
              <a:t>The two long bones in the leg provide a rigid frame that the muscles can pull against to provide movement. The thigh muscles attach across the knee joint etc. </a:t>
            </a:r>
            <a:endParaRPr lang="en-NZ" dirty="0"/>
          </a:p>
        </p:txBody>
      </p:sp>
      <p:sp>
        <p:nvSpPr>
          <p:cNvPr id="5" name="TextBox 4"/>
          <p:cNvSpPr txBox="1"/>
          <p:nvPr/>
        </p:nvSpPr>
        <p:spPr>
          <a:xfrm>
            <a:off x="475726" y="501137"/>
            <a:ext cx="8208912" cy="400110"/>
          </a:xfrm>
          <a:prstGeom prst="rect">
            <a:avLst/>
          </a:prstGeom>
          <a:solidFill>
            <a:schemeClr val="bg2"/>
          </a:solidFill>
          <a:ln>
            <a:solidFill>
              <a:schemeClr val="tx1"/>
            </a:solidFill>
          </a:ln>
        </p:spPr>
        <p:txBody>
          <a:bodyPr wrap="square" rtlCol="0">
            <a:spAutoFit/>
          </a:bodyPr>
          <a:lstStyle/>
          <a:p>
            <a:pPr algn="ctr"/>
            <a:r>
              <a:rPr lang="en-NZ" sz="2000" b="1" dirty="0"/>
              <a:t>The structure of the skeleton and muscles of the human </a:t>
            </a:r>
            <a:r>
              <a:rPr lang="en-NZ" sz="2000" b="1" dirty="0" smtClean="0"/>
              <a:t>leg</a:t>
            </a:r>
            <a:endParaRPr lang="en-NZ" sz="2000" b="1" dirty="0"/>
          </a:p>
        </p:txBody>
      </p:sp>
      <p:pic>
        <p:nvPicPr>
          <p:cNvPr id="2050" name="Picture 2" descr="http://classconnection.s3.amazonaws.com/113/flashcards/339113/jpg/maintibia1337139577395.jpg"/>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2072"/>
          <a:stretch/>
        </p:blipFill>
        <p:spPr bwMode="auto">
          <a:xfrm>
            <a:off x="251520" y="689527"/>
            <a:ext cx="1920566" cy="6153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ptherapy.com/images/anatomy/foot-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2924944"/>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43902" y="2624138"/>
            <a:ext cx="3285930" cy="3416320"/>
          </a:xfrm>
          <a:prstGeom prst="rect">
            <a:avLst/>
          </a:prstGeom>
        </p:spPr>
        <p:txBody>
          <a:bodyPr wrap="square">
            <a:spAutoFit/>
          </a:bodyPr>
          <a:lstStyle/>
          <a:p>
            <a:r>
              <a:rPr lang="en-NZ" dirty="0"/>
              <a:t>The muscles are attached to the bones by tendons. When the muscles contract they shorten and move the bones at the joints. </a:t>
            </a:r>
          </a:p>
          <a:p>
            <a:r>
              <a:rPr lang="en-NZ" dirty="0"/>
              <a:t>All of the bones in the skeleton require muscles in order to move them. The muscles are attached by the nervous system to the brain which controls their movement – either voluntary or automatically when required</a:t>
            </a:r>
          </a:p>
        </p:txBody>
      </p:sp>
    </p:spTree>
    <p:extLst>
      <p:ext uri="{BB962C8B-B14F-4D97-AF65-F5344CB8AC3E}">
        <p14:creationId xmlns:p14="http://schemas.microsoft.com/office/powerpoint/2010/main" val="2063297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structure of the </a:t>
            </a:r>
            <a:r>
              <a:rPr lang="en-NZ" sz="2000" b="1" dirty="0" smtClean="0"/>
              <a:t>skeleton and </a:t>
            </a:r>
            <a:r>
              <a:rPr lang="en-NZ" sz="2000" b="1" dirty="0"/>
              <a:t>muscles of the human </a:t>
            </a:r>
            <a:r>
              <a:rPr lang="en-NZ" sz="2000" b="1" dirty="0" smtClean="0"/>
              <a:t>arm</a:t>
            </a:r>
            <a:endParaRPr lang="en-NZ" sz="20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48" y="1484784"/>
            <a:ext cx="5577825" cy="444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NZ" smtClean="0"/>
              <a:t>1.10 Life Processes 2013</a:t>
            </a:r>
            <a:endParaRPr lang="en-NZ"/>
          </a:p>
        </p:txBody>
      </p:sp>
      <p:sp>
        <p:nvSpPr>
          <p:cNvPr id="7" name="Rectangle 6"/>
          <p:cNvSpPr/>
          <p:nvPr/>
        </p:nvSpPr>
        <p:spPr>
          <a:xfrm>
            <a:off x="5819472" y="1955065"/>
            <a:ext cx="3073007" cy="3970318"/>
          </a:xfrm>
          <a:prstGeom prst="rect">
            <a:avLst/>
          </a:prstGeom>
        </p:spPr>
        <p:txBody>
          <a:bodyPr wrap="square">
            <a:spAutoFit/>
          </a:bodyPr>
          <a:lstStyle/>
          <a:p>
            <a:r>
              <a:rPr lang="en-GB" dirty="0" smtClean="0"/>
              <a:t>The </a:t>
            </a:r>
            <a:r>
              <a:rPr lang="en-GB" dirty="0" err="1"/>
              <a:t>humerus</a:t>
            </a:r>
            <a:r>
              <a:rPr lang="en-GB" dirty="0"/>
              <a:t> bone joins the ulna and radius bones at the elbow joint to form a rigid but movable structure. This allows the skeleton to provide both support for the body and movement. The biceps and triceps muscles attach across the elbow joint as an antagonistic pair so that when the biceps contracts its bends the arm but when the triceps contract (biceps relax) it straightens the </a:t>
            </a:r>
            <a:r>
              <a:rPr lang="en-GB" dirty="0" smtClean="0"/>
              <a:t>arm.</a:t>
            </a:r>
            <a:endParaRPr lang="en-NZ" dirty="0"/>
          </a:p>
        </p:txBody>
      </p:sp>
    </p:spTree>
    <p:extLst>
      <p:ext uri="{BB962C8B-B14F-4D97-AF65-F5344CB8AC3E}">
        <p14:creationId xmlns:p14="http://schemas.microsoft.com/office/powerpoint/2010/main" val="1556267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antagonistic muscles and bones act together to flex or extend the arm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41"/>
          <a:stretch/>
        </p:blipFill>
        <p:spPr bwMode="auto">
          <a:xfrm>
            <a:off x="675747" y="1321116"/>
            <a:ext cx="7773888" cy="415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8235" y="5543251"/>
            <a:ext cx="8208912" cy="1200329"/>
          </a:xfrm>
          <a:prstGeom prst="rect">
            <a:avLst/>
          </a:prstGeom>
          <a:noFill/>
        </p:spPr>
        <p:txBody>
          <a:bodyPr wrap="square" rtlCol="0">
            <a:spAutoFit/>
          </a:bodyPr>
          <a:lstStyle/>
          <a:p>
            <a:r>
              <a:rPr lang="en-NZ" dirty="0" smtClean="0"/>
              <a:t>Muscles </a:t>
            </a:r>
            <a:r>
              <a:rPr lang="en-NZ" dirty="0"/>
              <a:t>can </a:t>
            </a:r>
            <a:r>
              <a:rPr lang="en-NZ" dirty="0" smtClean="0"/>
              <a:t>contract</a:t>
            </a:r>
            <a:r>
              <a:rPr lang="en-NZ" dirty="0"/>
              <a:t>, but are not designed to </a:t>
            </a:r>
            <a:r>
              <a:rPr lang="en-NZ" dirty="0" smtClean="0"/>
              <a:t>actively lengthen</a:t>
            </a:r>
            <a:r>
              <a:rPr lang="en-NZ" dirty="0"/>
              <a:t>, </a:t>
            </a:r>
            <a:r>
              <a:rPr lang="en-NZ" dirty="0" smtClean="0"/>
              <a:t>so they </a:t>
            </a:r>
            <a:r>
              <a:rPr lang="en-NZ" dirty="0"/>
              <a:t>are arranged as opposing </a:t>
            </a:r>
            <a:r>
              <a:rPr lang="en-NZ" b="1" dirty="0" smtClean="0"/>
              <a:t>antagonistic pairs</a:t>
            </a:r>
            <a:r>
              <a:rPr lang="en-NZ" dirty="0"/>
              <a:t>. As one muscle shortens, another is </a:t>
            </a:r>
            <a:r>
              <a:rPr lang="en-NZ" dirty="0" smtClean="0"/>
              <a:t>stretched and vice versa. The contacting muscles move the bones they are attached to.</a:t>
            </a:r>
            <a:endParaRPr lang="en-NZ" dirty="0"/>
          </a:p>
        </p:txBody>
      </p:sp>
    </p:spTree>
    <p:extLst>
      <p:ext uri="{BB962C8B-B14F-4D97-AF65-F5344CB8AC3E}">
        <p14:creationId xmlns:p14="http://schemas.microsoft.com/office/powerpoint/2010/main" val="3834021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A </a:t>
            </a:r>
            <a:r>
              <a:rPr lang="en-NZ" sz="2000" b="1" dirty="0"/>
              <a:t>joint occurs where two bones meet </a:t>
            </a:r>
            <a:r>
              <a:rPr lang="en-NZ" sz="2000" b="1" dirty="0" smtClean="0"/>
              <a:t>.</a:t>
            </a:r>
            <a:endParaRPr lang="en-NZ" sz="2000" b="1" dirty="0"/>
          </a:p>
        </p:txBody>
      </p:sp>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1" y="1075297"/>
            <a:ext cx="5040559" cy="570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92080" y="1556792"/>
            <a:ext cx="3528392" cy="5016758"/>
          </a:xfrm>
          <a:prstGeom prst="rect">
            <a:avLst/>
          </a:prstGeom>
          <a:noFill/>
        </p:spPr>
        <p:txBody>
          <a:bodyPr wrap="square" rtlCol="0">
            <a:spAutoFit/>
          </a:bodyPr>
          <a:lstStyle/>
          <a:p>
            <a:r>
              <a:rPr lang="en-US" sz="2000" dirty="0" smtClean="0"/>
              <a:t>Movement </a:t>
            </a:r>
            <a:r>
              <a:rPr lang="en-US" sz="2000" dirty="0"/>
              <a:t>of the skeleton occurs at the joints where two or more bones meet. There are </a:t>
            </a:r>
            <a:r>
              <a:rPr lang="en-US" sz="2000" dirty="0" smtClean="0"/>
              <a:t>different </a:t>
            </a:r>
            <a:r>
              <a:rPr lang="en-US" sz="2000" dirty="0"/>
              <a:t>categories of joints. </a:t>
            </a:r>
            <a:r>
              <a:rPr lang="en-US" sz="2000" dirty="0" smtClean="0"/>
              <a:t>Freely </a:t>
            </a:r>
            <a:r>
              <a:rPr lang="en-US" sz="2000" dirty="0"/>
              <a:t>movable, or synovial, joints allow a range of movement determined by the structure of the joint.  Examples of movable joints are the </a:t>
            </a:r>
            <a:r>
              <a:rPr lang="en-US" sz="2000" b="1" dirty="0"/>
              <a:t>ball and socket </a:t>
            </a:r>
            <a:r>
              <a:rPr lang="en-US" sz="2000" dirty="0"/>
              <a:t>(shoulder), </a:t>
            </a:r>
            <a:r>
              <a:rPr lang="en-US" sz="2000" b="1" dirty="0"/>
              <a:t>hinge </a:t>
            </a:r>
            <a:r>
              <a:rPr lang="en-US" sz="2000" dirty="0"/>
              <a:t>(elbow), </a:t>
            </a:r>
            <a:r>
              <a:rPr lang="en-US" sz="2000" b="1" dirty="0"/>
              <a:t>pivot</a:t>
            </a:r>
            <a:r>
              <a:rPr lang="en-US" sz="2000" dirty="0"/>
              <a:t> (between </a:t>
            </a:r>
            <a:r>
              <a:rPr lang="en-US" sz="2000" dirty="0" smtClean="0"/>
              <a:t>the skull and neck) and </a:t>
            </a:r>
            <a:r>
              <a:rPr lang="en-US" sz="2000" b="1" dirty="0" smtClean="0"/>
              <a:t>ellipsoidal</a:t>
            </a:r>
            <a:r>
              <a:rPr lang="en-US" sz="2000" dirty="0" smtClean="0"/>
              <a:t> </a:t>
            </a:r>
            <a:r>
              <a:rPr lang="en-US" sz="2000" dirty="0"/>
              <a:t>joint </a:t>
            </a:r>
            <a:r>
              <a:rPr lang="en-US" sz="2000" dirty="0" smtClean="0"/>
              <a:t>(hand and arm). </a:t>
            </a:r>
            <a:r>
              <a:rPr lang="en-US" sz="2000" b="1" dirty="0" smtClean="0"/>
              <a:t>Ligaments</a:t>
            </a:r>
            <a:r>
              <a:rPr lang="en-US" sz="2000" dirty="0" smtClean="0"/>
              <a:t> </a:t>
            </a:r>
            <a:r>
              <a:rPr lang="en-US" sz="2000" dirty="0"/>
              <a:t>are inelastic connective tissues which hold bones together in a joint</a:t>
            </a:r>
            <a:r>
              <a:rPr lang="en-US" sz="2000" dirty="0" smtClean="0"/>
              <a:t>.</a:t>
            </a:r>
            <a:endParaRPr lang="en-US" sz="2000" dirty="0"/>
          </a:p>
        </p:txBody>
      </p:sp>
    </p:spTree>
    <p:extLst>
      <p:ext uri="{BB962C8B-B14F-4D97-AF65-F5344CB8AC3E}">
        <p14:creationId xmlns:p14="http://schemas.microsoft.com/office/powerpoint/2010/main" val="4185695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1187624" y="5589240"/>
            <a:ext cx="7488832" cy="646331"/>
          </a:xfrm>
          <a:prstGeom prst="rect">
            <a:avLst/>
          </a:prstGeom>
        </p:spPr>
        <p:txBody>
          <a:bodyPr wrap="square">
            <a:spAutoFit/>
          </a:bodyPr>
          <a:lstStyle/>
          <a:p>
            <a:r>
              <a:rPr lang="en-GB" dirty="0"/>
              <a:t>Cartilage - tough, rubbery surface that allows movement between bones, replaced by wear, lubricate the joint under pressure</a:t>
            </a:r>
            <a:endParaRPr lang="en-NZ" dirty="0"/>
          </a:p>
        </p:txBody>
      </p:sp>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structure and functions of </a:t>
            </a:r>
            <a:r>
              <a:rPr lang="en-NZ" sz="2000" b="1" dirty="0" smtClean="0"/>
              <a:t>Cartilage</a:t>
            </a:r>
            <a:endParaRPr lang="en-NZ" sz="2000" b="1" dirty="0"/>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1002281"/>
            <a:ext cx="7662337" cy="451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718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323528" y="1239143"/>
            <a:ext cx="4572000" cy="923330"/>
          </a:xfrm>
          <a:prstGeom prst="rect">
            <a:avLst/>
          </a:prstGeom>
        </p:spPr>
        <p:txBody>
          <a:bodyPr>
            <a:spAutoFit/>
          </a:bodyPr>
          <a:lstStyle/>
          <a:p>
            <a:r>
              <a:rPr lang="en-GB" b="1" dirty="0"/>
              <a:t>Hard </a:t>
            </a:r>
            <a:r>
              <a:rPr lang="en-GB" b="1" dirty="0" smtClean="0"/>
              <a:t>(cortical) bone </a:t>
            </a:r>
            <a:r>
              <a:rPr lang="en-GB" dirty="0"/>
              <a:t>- on the end and sides aid strength, keeps the weight of bone to a minimum</a:t>
            </a:r>
            <a:endParaRPr lang="en-NZ" dirty="0"/>
          </a:p>
        </p:txBody>
      </p:sp>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structure and functions of </a:t>
            </a:r>
            <a:r>
              <a:rPr lang="en-NZ" sz="2000" b="1" dirty="0" smtClean="0"/>
              <a:t>Hard and Spongy Bone</a:t>
            </a:r>
            <a:endParaRPr lang="en-NZ" sz="2000" b="1" dirty="0"/>
          </a:p>
        </p:txBody>
      </p:sp>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648" y="2699720"/>
            <a:ext cx="76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15616" y="2708920"/>
            <a:ext cx="295232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335622" y="2107026"/>
            <a:ext cx="4572000" cy="646331"/>
          </a:xfrm>
          <a:prstGeom prst="rect">
            <a:avLst/>
          </a:prstGeom>
        </p:spPr>
        <p:txBody>
          <a:bodyPr>
            <a:spAutoFit/>
          </a:bodyPr>
          <a:lstStyle/>
          <a:p>
            <a:r>
              <a:rPr lang="en-GB" b="1" dirty="0"/>
              <a:t>Spongy bone </a:t>
            </a:r>
            <a:r>
              <a:rPr lang="en-GB" dirty="0"/>
              <a:t>– mesh of bone filaments, provided more internal strength</a:t>
            </a:r>
            <a:endParaRPr lang="en-NZ" dirty="0"/>
          </a:p>
        </p:txBody>
      </p:sp>
    </p:spTree>
    <p:extLst>
      <p:ext uri="{BB962C8B-B14F-4D97-AF65-F5344CB8AC3E}">
        <p14:creationId xmlns:p14="http://schemas.microsoft.com/office/powerpoint/2010/main" val="397922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pic>
        <p:nvPicPr>
          <p:cNvPr id="1026" name="Picture 2" descr="http://images.yourdictionary.com/images/medical/MEDb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88840"/>
            <a:ext cx="6023402" cy="41486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structure and functions of </a:t>
            </a:r>
            <a:r>
              <a:rPr lang="en-NZ" sz="2000" b="1" dirty="0" smtClean="0"/>
              <a:t>Hard and Spongy Bone</a:t>
            </a:r>
            <a:endParaRPr lang="en-NZ" sz="2000" b="1" dirty="0"/>
          </a:p>
        </p:txBody>
      </p:sp>
    </p:spTree>
    <p:extLst>
      <p:ext uri="{BB962C8B-B14F-4D97-AF65-F5344CB8AC3E}">
        <p14:creationId xmlns:p14="http://schemas.microsoft.com/office/powerpoint/2010/main" val="2219863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4572000" y="1628800"/>
            <a:ext cx="3888432" cy="5078313"/>
          </a:xfrm>
          <a:prstGeom prst="rect">
            <a:avLst/>
          </a:prstGeom>
        </p:spPr>
        <p:txBody>
          <a:bodyPr wrap="square">
            <a:spAutoFit/>
          </a:bodyPr>
          <a:lstStyle/>
          <a:p>
            <a:r>
              <a:rPr lang="en-GB" dirty="0"/>
              <a:t>Marrow </a:t>
            </a:r>
            <a:r>
              <a:rPr lang="en-GB" dirty="0" smtClean="0"/>
              <a:t>–in </a:t>
            </a:r>
            <a:r>
              <a:rPr lang="en-GB" dirty="0"/>
              <a:t>the middle </a:t>
            </a:r>
            <a:r>
              <a:rPr lang="en-GB" dirty="0" smtClean="0"/>
              <a:t>of long bones produces </a:t>
            </a:r>
            <a:r>
              <a:rPr lang="en-GB" dirty="0"/>
              <a:t>red blood </a:t>
            </a:r>
            <a:r>
              <a:rPr lang="en-GB" dirty="0" smtClean="0"/>
              <a:t>cells, white blood cells and platelets.</a:t>
            </a:r>
          </a:p>
          <a:p>
            <a:r>
              <a:rPr lang="en-NZ" dirty="0"/>
              <a:t>There are two types of bone marrow:</a:t>
            </a:r>
          </a:p>
          <a:p>
            <a:r>
              <a:rPr lang="en-NZ" b="1" dirty="0"/>
              <a:t>red marrow</a:t>
            </a:r>
            <a:r>
              <a:rPr lang="en-NZ" dirty="0"/>
              <a:t> that is responsible for producing red blood cells, white blood cells and platelets</a:t>
            </a:r>
          </a:p>
          <a:p>
            <a:r>
              <a:rPr lang="en-NZ" b="1" dirty="0"/>
              <a:t>yellow marrow</a:t>
            </a:r>
            <a:r>
              <a:rPr lang="en-NZ" dirty="0"/>
              <a:t> consisting mainly of fat cells</a:t>
            </a:r>
          </a:p>
          <a:p>
            <a:r>
              <a:rPr lang="en-NZ" dirty="0"/>
              <a:t>There are </a:t>
            </a:r>
            <a:r>
              <a:rPr lang="en-NZ" dirty="0" smtClean="0"/>
              <a:t>many blood </a:t>
            </a:r>
            <a:r>
              <a:rPr lang="en-NZ" dirty="0"/>
              <a:t>vessels and capillaries </a:t>
            </a:r>
            <a:r>
              <a:rPr lang="en-NZ" dirty="0" smtClean="0"/>
              <a:t>woven </a:t>
            </a:r>
            <a:r>
              <a:rPr lang="en-NZ" dirty="0"/>
              <a:t>through the marrow making it </a:t>
            </a:r>
            <a:r>
              <a:rPr lang="en-NZ" dirty="0" smtClean="0"/>
              <a:t>very vascular.</a:t>
            </a:r>
          </a:p>
          <a:p>
            <a:r>
              <a:rPr lang="en-NZ" dirty="0" smtClean="0"/>
              <a:t>At </a:t>
            </a:r>
            <a:r>
              <a:rPr lang="en-NZ" dirty="0"/>
              <a:t>birth and in early childhood most of the marrow is red. </a:t>
            </a:r>
            <a:r>
              <a:rPr lang="en-NZ" dirty="0" smtClean="0"/>
              <a:t>More </a:t>
            </a:r>
            <a:r>
              <a:rPr lang="en-NZ" dirty="0"/>
              <a:t>and more of it is converted to the yellow </a:t>
            </a:r>
            <a:r>
              <a:rPr lang="en-NZ" dirty="0" smtClean="0"/>
              <a:t>type as </a:t>
            </a:r>
            <a:r>
              <a:rPr lang="en-NZ" dirty="0"/>
              <a:t>a person </a:t>
            </a:r>
            <a:r>
              <a:rPr lang="en-NZ" dirty="0" smtClean="0"/>
              <a:t>ages. </a:t>
            </a:r>
            <a:r>
              <a:rPr lang="en-NZ" dirty="0"/>
              <a:t>About half of adult bone marrow is </a:t>
            </a:r>
            <a:r>
              <a:rPr lang="en-NZ" dirty="0" smtClean="0"/>
              <a:t>red.</a:t>
            </a:r>
            <a:endParaRPr lang="en-NZ" dirty="0"/>
          </a:p>
          <a:p>
            <a:endParaRPr lang="en-NZ" dirty="0"/>
          </a:p>
        </p:txBody>
      </p:sp>
      <p:pic>
        <p:nvPicPr>
          <p:cNvPr id="5122" name="Picture 2" descr="http://www.chw.org/display/displayFile.asp?filename=/Groups/PediatricHealthInformation/HematologyAndBloodDisorders/bonebloo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359" y="1340768"/>
            <a:ext cx="3685787" cy="49811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structure and functions of </a:t>
            </a:r>
            <a:r>
              <a:rPr lang="en-NZ" sz="2000" b="1" dirty="0" smtClean="0"/>
              <a:t>Marrow</a:t>
            </a:r>
            <a:endParaRPr lang="en-NZ" sz="2000" b="1" dirty="0"/>
          </a:p>
        </p:txBody>
      </p:sp>
    </p:spTree>
    <p:extLst>
      <p:ext uri="{BB962C8B-B14F-4D97-AF65-F5344CB8AC3E}">
        <p14:creationId xmlns:p14="http://schemas.microsoft.com/office/powerpoint/2010/main" val="3728749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z\school work\Science Transition\1.10 living systems\Resources animals\BAS-07-Compact-b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256" y="552309"/>
            <a:ext cx="5688632" cy="4134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8577" y="4653136"/>
            <a:ext cx="8172400" cy="2031325"/>
          </a:xfrm>
          <a:prstGeom prst="rect">
            <a:avLst/>
          </a:prstGeom>
        </p:spPr>
        <p:txBody>
          <a:bodyPr wrap="square">
            <a:spAutoFit/>
          </a:bodyPr>
          <a:lstStyle/>
          <a:p>
            <a:r>
              <a:rPr lang="en-GB" dirty="0" smtClean="0"/>
              <a:t>Compact </a:t>
            </a:r>
            <a:r>
              <a:rPr lang="en-GB" dirty="0"/>
              <a:t>bone, from human femur. Transverse sections showing cross-sections and the arrangement of osteons and </a:t>
            </a:r>
            <a:r>
              <a:rPr lang="en-GB" dirty="0" err="1"/>
              <a:t>Haversian</a:t>
            </a:r>
            <a:r>
              <a:rPr lang="en-GB" dirty="0"/>
              <a:t> canals. Bone is made up of two types of tissue: the compact bone forms a shell around the spongy </a:t>
            </a:r>
            <a:r>
              <a:rPr lang="en-GB" dirty="0" err="1"/>
              <a:t>cancellous</a:t>
            </a:r>
            <a:r>
              <a:rPr lang="en-GB" dirty="0"/>
              <a:t> bone that makes up the marrow space in the centre. Compact bone provides strength and rigidity and is solid in appearance. It is composed of a layered matrix of organic substances and inorganic salts that form around an intricate network of vasculature called </a:t>
            </a:r>
            <a:r>
              <a:rPr lang="en-GB" dirty="0" err="1"/>
              <a:t>Haversian</a:t>
            </a:r>
            <a:r>
              <a:rPr lang="en-GB" dirty="0"/>
              <a:t> canals.</a:t>
            </a:r>
            <a:endParaRPr lang="en-NZ" dirty="0"/>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Compact Bone</a:t>
            </a:r>
            <a:endParaRPr lang="en-NZ" sz="2000" b="1" dirty="0"/>
          </a:p>
        </p:txBody>
      </p:sp>
    </p:spTree>
    <p:extLst>
      <p:ext uri="{BB962C8B-B14F-4D97-AF65-F5344CB8AC3E}">
        <p14:creationId xmlns:p14="http://schemas.microsoft.com/office/powerpoint/2010/main" val="3470314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323528" y="1340768"/>
            <a:ext cx="3240360" cy="5078313"/>
          </a:xfrm>
          <a:prstGeom prst="rect">
            <a:avLst/>
          </a:prstGeom>
        </p:spPr>
        <p:txBody>
          <a:bodyPr wrap="square">
            <a:spAutoFit/>
          </a:bodyPr>
          <a:lstStyle/>
          <a:p>
            <a:r>
              <a:rPr lang="en-GB" dirty="0" err="1" smtClean="0">
                <a:cs typeface="Calibri" pitchFamily="34" charset="0"/>
              </a:rPr>
              <a:t>Haversian</a:t>
            </a:r>
            <a:r>
              <a:rPr lang="en-GB" dirty="0">
                <a:cs typeface="Calibri" pitchFamily="34" charset="0"/>
              </a:rPr>
              <a:t> </a:t>
            </a:r>
            <a:r>
              <a:rPr lang="en-GB" dirty="0" smtClean="0">
                <a:cs typeface="Calibri" pitchFamily="34" charset="0"/>
              </a:rPr>
              <a:t>canals contain </a:t>
            </a:r>
            <a:r>
              <a:rPr lang="en-GB" dirty="0">
                <a:cs typeface="Calibri" pitchFamily="34" charset="0"/>
              </a:rPr>
              <a:t>nerves/blood to provide nutrients to the </a:t>
            </a:r>
            <a:r>
              <a:rPr lang="en-GB" dirty="0" smtClean="0">
                <a:cs typeface="Calibri" pitchFamily="34" charset="0"/>
              </a:rPr>
              <a:t>cells. </a:t>
            </a:r>
            <a:r>
              <a:rPr lang="en-NZ" dirty="0" smtClean="0">
                <a:cs typeface="Calibri" pitchFamily="34" charset="0"/>
              </a:rPr>
              <a:t>A </a:t>
            </a:r>
            <a:r>
              <a:rPr lang="en-NZ" dirty="0" err="1">
                <a:cs typeface="Calibri" pitchFamily="34" charset="0"/>
              </a:rPr>
              <a:t>haversian</a:t>
            </a:r>
            <a:r>
              <a:rPr lang="en-NZ" dirty="0">
                <a:cs typeface="Calibri" pitchFamily="34" charset="0"/>
              </a:rPr>
              <a:t> canal is a </a:t>
            </a:r>
            <a:r>
              <a:rPr lang="en-NZ" dirty="0" smtClean="0">
                <a:cs typeface="Calibri" pitchFamily="34" charset="0"/>
              </a:rPr>
              <a:t>central canal within </a:t>
            </a:r>
            <a:r>
              <a:rPr lang="en-NZ" dirty="0">
                <a:cs typeface="Calibri" pitchFamily="34" charset="0"/>
              </a:rPr>
              <a:t>the </a:t>
            </a:r>
            <a:r>
              <a:rPr lang="en-NZ" dirty="0" err="1" smtClean="0">
                <a:cs typeface="Calibri" pitchFamily="34" charset="0"/>
              </a:rPr>
              <a:t>haversian</a:t>
            </a:r>
            <a:r>
              <a:rPr lang="en-NZ" dirty="0" smtClean="0">
                <a:cs typeface="Calibri" pitchFamily="34" charset="0"/>
              </a:rPr>
              <a:t> system— </a:t>
            </a:r>
            <a:r>
              <a:rPr lang="en-NZ" dirty="0">
                <a:cs typeface="Calibri" pitchFamily="34" charset="0"/>
              </a:rPr>
              <a:t>a network of canals inside </a:t>
            </a:r>
            <a:r>
              <a:rPr lang="en-NZ" dirty="0" smtClean="0">
                <a:cs typeface="Calibri" pitchFamily="34" charset="0"/>
              </a:rPr>
              <a:t>compact bone. </a:t>
            </a:r>
            <a:r>
              <a:rPr lang="en-NZ" dirty="0" err="1">
                <a:cs typeface="Calibri" pitchFamily="34" charset="0"/>
              </a:rPr>
              <a:t>Haversian</a:t>
            </a:r>
            <a:r>
              <a:rPr lang="en-NZ" dirty="0">
                <a:cs typeface="Calibri" pitchFamily="34" charset="0"/>
              </a:rPr>
              <a:t> canals occur in the </a:t>
            </a:r>
            <a:r>
              <a:rPr lang="en-NZ" dirty="0" err="1">
                <a:cs typeface="Calibri" pitchFamily="34" charset="0"/>
              </a:rPr>
              <a:t>center</a:t>
            </a:r>
            <a:r>
              <a:rPr lang="en-NZ" dirty="0">
                <a:cs typeface="Calibri" pitchFamily="34" charset="0"/>
              </a:rPr>
              <a:t> of compact bone and contain </a:t>
            </a:r>
            <a:r>
              <a:rPr lang="en-NZ" dirty="0" smtClean="0">
                <a:cs typeface="Calibri" pitchFamily="34" charset="0"/>
              </a:rPr>
              <a:t>blood vessels, </a:t>
            </a:r>
            <a:r>
              <a:rPr lang="en-NZ" dirty="0">
                <a:cs typeface="Calibri" pitchFamily="34" charset="0"/>
              </a:rPr>
              <a:t>connective tissues, nerve </a:t>
            </a:r>
            <a:r>
              <a:rPr lang="en-NZ" dirty="0" err="1">
                <a:cs typeface="Calibri" pitchFamily="34" charset="0"/>
              </a:rPr>
              <a:t>fibers</a:t>
            </a:r>
            <a:r>
              <a:rPr lang="en-NZ" dirty="0">
                <a:cs typeface="Calibri" pitchFamily="34" charset="0"/>
              </a:rPr>
              <a:t> and lymphatic vessels. </a:t>
            </a:r>
            <a:r>
              <a:rPr lang="en-NZ" dirty="0" smtClean="0">
                <a:cs typeface="Calibri" pitchFamily="34" charset="0"/>
              </a:rPr>
              <a:t>Compact </a:t>
            </a:r>
            <a:r>
              <a:rPr lang="en-NZ" dirty="0">
                <a:cs typeface="Calibri" pitchFamily="34" charset="0"/>
              </a:rPr>
              <a:t>bone, surround these </a:t>
            </a:r>
            <a:r>
              <a:rPr lang="en-NZ" dirty="0" smtClean="0">
                <a:cs typeface="Calibri" pitchFamily="34" charset="0"/>
              </a:rPr>
              <a:t>canals. </a:t>
            </a:r>
            <a:r>
              <a:rPr lang="en-NZ" dirty="0" err="1" smtClean="0">
                <a:cs typeface="Calibri" pitchFamily="34" charset="0"/>
              </a:rPr>
              <a:t>Haversian</a:t>
            </a:r>
            <a:r>
              <a:rPr lang="en-NZ" dirty="0" smtClean="0">
                <a:cs typeface="Calibri" pitchFamily="34" charset="0"/>
              </a:rPr>
              <a:t> </a:t>
            </a:r>
            <a:r>
              <a:rPr lang="en-NZ" dirty="0">
                <a:cs typeface="Calibri" pitchFamily="34" charset="0"/>
              </a:rPr>
              <a:t>systems </a:t>
            </a:r>
            <a:r>
              <a:rPr lang="en-NZ" dirty="0" smtClean="0">
                <a:cs typeface="Calibri" pitchFamily="34" charset="0"/>
              </a:rPr>
              <a:t>run </a:t>
            </a:r>
            <a:r>
              <a:rPr lang="en-NZ" dirty="0">
                <a:cs typeface="Calibri" pitchFamily="34" charset="0"/>
              </a:rPr>
              <a:t>parallel to the long axis of bones. Each cylindrical unit within compact bone is an entire </a:t>
            </a:r>
            <a:r>
              <a:rPr lang="en-NZ" dirty="0" err="1">
                <a:cs typeface="Calibri" pitchFamily="34" charset="0"/>
              </a:rPr>
              <a:t>haversian</a:t>
            </a:r>
            <a:r>
              <a:rPr lang="en-NZ" dirty="0">
                <a:cs typeface="Calibri" pitchFamily="34" charset="0"/>
              </a:rPr>
              <a:t> system. </a:t>
            </a:r>
            <a:endParaRPr lang="en-NZ" dirty="0"/>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structure and functions of </a:t>
            </a:r>
            <a:r>
              <a:rPr lang="en-NZ" sz="2000" b="1" dirty="0" err="1" smtClean="0"/>
              <a:t>Haversian</a:t>
            </a:r>
            <a:r>
              <a:rPr lang="en-NZ" sz="2000" b="1" dirty="0" smtClean="0"/>
              <a:t> canals</a:t>
            </a:r>
            <a:endParaRPr lang="en-NZ" sz="2000" b="1" dirty="0"/>
          </a:p>
        </p:txBody>
      </p:sp>
      <p:pic>
        <p:nvPicPr>
          <p:cNvPr id="1026" name="Picture 2" descr="http://www.k8science.org/slides/slideimgs/talk005__s007_f.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449" t="17876" r="5208" b="9010"/>
          <a:stretch/>
        </p:blipFill>
        <p:spPr bwMode="auto">
          <a:xfrm>
            <a:off x="3414754" y="2196924"/>
            <a:ext cx="5712347" cy="342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850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All </a:t>
            </a:r>
            <a:r>
              <a:rPr lang="en-NZ" sz="2000" b="1" dirty="0"/>
              <a:t>living things share the characteristics described in MRS </a:t>
            </a:r>
            <a:r>
              <a:rPr lang="en-NZ" sz="2000" b="1"/>
              <a:t>C </a:t>
            </a:r>
            <a:r>
              <a:rPr lang="en-NZ" sz="2000" b="1" smtClean="0"/>
              <a:t>GREN</a:t>
            </a:r>
            <a:endParaRPr lang="en-NZ" sz="2000" b="1" dirty="0"/>
          </a:p>
        </p:txBody>
      </p:sp>
      <p:sp>
        <p:nvSpPr>
          <p:cNvPr id="6" name="Slide Number Placeholder 5"/>
          <p:cNvSpPr>
            <a:spLocks noGrp="1"/>
          </p:cNvSpPr>
          <p:nvPr>
            <p:ph type="sldNum" sz="quarter" idx="12"/>
          </p:nvPr>
        </p:nvSpPr>
        <p:spPr>
          <a:xfrm>
            <a:off x="7010400" y="6492875"/>
            <a:ext cx="2133600" cy="365125"/>
          </a:xfrm>
        </p:spPr>
        <p:txBody>
          <a:bodyPr/>
          <a:lstStyle/>
          <a:p>
            <a:fld id="{A9733634-C35B-4CB9-8287-D9279767473E}" type="slidenum">
              <a:rPr lang="en-NZ" smtClean="0"/>
              <a:t>2</a:t>
            </a:fld>
            <a:endParaRPr lang="en-NZ"/>
          </a:p>
        </p:txBody>
      </p:sp>
      <p:graphicFrame>
        <p:nvGraphicFramePr>
          <p:cNvPr id="7" name="Group 99"/>
          <p:cNvGraphicFramePr>
            <a:graphicFrameLocks/>
          </p:cNvGraphicFramePr>
          <p:nvPr>
            <p:extLst>
              <p:ext uri="{D42A27DB-BD31-4B8C-83A1-F6EECF244321}">
                <p14:modId xmlns:p14="http://schemas.microsoft.com/office/powerpoint/2010/main" val="4164697663"/>
              </p:ext>
            </p:extLst>
          </p:nvPr>
        </p:nvGraphicFramePr>
        <p:xfrm>
          <a:off x="251520" y="1268760"/>
          <a:ext cx="8640960" cy="5247614"/>
        </p:xfrm>
        <a:graphic>
          <a:graphicData uri="http://schemas.openxmlformats.org/drawingml/2006/table">
            <a:tbl>
              <a:tblPr/>
              <a:tblGrid>
                <a:gridCol w="2800311"/>
                <a:gridCol w="5840649"/>
              </a:tblGrid>
              <a:tr h="518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cs typeface="Arial" pitchFamily="34" charset="0"/>
                        </a:rPr>
                        <a:t>Life function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cs typeface="Arial" pitchFamily="34" charset="0"/>
                        </a:rPr>
                        <a:t>Gives us the ability to….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alpha val="50000"/>
                      </a:schemeClr>
                    </a:solidFill>
                  </a:tcPr>
                </a:tc>
              </a:tr>
              <a:tr h="518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mn-lt"/>
                          <a:cs typeface="Arial" pitchFamily="34" charset="0"/>
                          <a:hlinkClick r:id="rId2" tooltip="movement"/>
                        </a:rPr>
                        <a:t>M</a:t>
                      </a:r>
                      <a:r>
                        <a:rPr kumimoji="0" lang="en-US" sz="2800" b="0" i="0" u="none" strike="noStrike" cap="none" normalizeH="0" baseline="0" dirty="0" smtClean="0">
                          <a:ln>
                            <a:noFill/>
                          </a:ln>
                          <a:solidFill>
                            <a:schemeClr val="tx1"/>
                          </a:solidFill>
                          <a:effectLst/>
                          <a:latin typeface="+mn-lt"/>
                          <a:cs typeface="Arial" pitchFamily="34" charset="0"/>
                          <a:hlinkClick r:id="rId2" tooltip="movement"/>
                        </a:rPr>
                        <a:t>ovement</a:t>
                      </a:r>
                      <a:endParaRPr kumimoji="0" lang="en-US" sz="2800" b="0" i="0" u="none" strike="noStrike" cap="none" normalizeH="0" baseline="0" dirty="0" smtClean="0">
                        <a:ln>
                          <a:noFill/>
                        </a:ln>
                        <a:solidFill>
                          <a:schemeClr val="tx1"/>
                        </a:solidFill>
                        <a:effectLst/>
                        <a:latin typeface="+mn-lt"/>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itchFamily="34" charset="0"/>
                        </a:rPr>
                        <a:t>move through space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mn-lt"/>
                          <a:cs typeface="Arial" pitchFamily="34" charset="0"/>
                          <a:hlinkClick r:id="rId3" tooltip="Respiration"/>
                        </a:rPr>
                        <a:t>R</a:t>
                      </a:r>
                      <a:r>
                        <a:rPr kumimoji="0" lang="en-US" sz="2800" b="0" i="0" u="none" strike="noStrike" cap="none" normalizeH="0" baseline="0" dirty="0" err="1" smtClean="0">
                          <a:ln>
                            <a:noFill/>
                          </a:ln>
                          <a:solidFill>
                            <a:schemeClr val="tx1"/>
                          </a:solidFill>
                          <a:effectLst/>
                          <a:latin typeface="+mn-lt"/>
                          <a:cs typeface="Arial" pitchFamily="34" charset="0"/>
                          <a:hlinkClick r:id="rId4" tooltip="respiration"/>
                        </a:rPr>
                        <a:t>espiraton</a:t>
                      </a:r>
                      <a:endParaRPr kumimoji="0" lang="en-US" sz="2800" b="0" i="0" u="none" strike="noStrike" cap="none" normalizeH="0" baseline="0" dirty="0" smtClean="0">
                        <a:ln>
                          <a:noFill/>
                        </a:ln>
                        <a:solidFill>
                          <a:schemeClr val="tx1"/>
                        </a:solidFill>
                        <a:effectLst/>
                        <a:latin typeface="+mn-lt"/>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itchFamily="34" charset="0"/>
                        </a:rPr>
                        <a:t>obtain energy through biochemical reactions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mn-lt"/>
                          <a:cs typeface="Arial" pitchFamily="34" charset="0"/>
                          <a:hlinkClick r:id="rId5" tooltip="Sensitivity"/>
                        </a:rPr>
                        <a:t>S</a:t>
                      </a:r>
                      <a:r>
                        <a:rPr kumimoji="0" lang="en-US" sz="2800" b="0" i="0" u="none" strike="noStrike" cap="none" normalizeH="0" baseline="0" dirty="0" smtClean="0">
                          <a:ln>
                            <a:noFill/>
                          </a:ln>
                          <a:solidFill>
                            <a:schemeClr val="tx1"/>
                          </a:solidFill>
                          <a:effectLst/>
                          <a:latin typeface="+mn-lt"/>
                          <a:cs typeface="Arial" pitchFamily="34" charset="0"/>
                          <a:hlinkClick r:id="rId6" tooltip="sensitivity"/>
                        </a:rPr>
                        <a:t>ensitivity</a:t>
                      </a:r>
                      <a:endParaRPr kumimoji="0" lang="en-US" sz="2800" b="0" i="0" u="none" strike="noStrike" cap="none" normalizeH="0" baseline="0" dirty="0" smtClean="0">
                        <a:ln>
                          <a:noFill/>
                        </a:ln>
                        <a:solidFill>
                          <a:schemeClr val="tx1"/>
                        </a:solidFill>
                        <a:effectLst/>
                        <a:latin typeface="+mn-lt"/>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itchFamily="34" charset="0"/>
                        </a:rPr>
                        <a:t>respond to stimuli</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11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sng" strike="noStrike" cap="none" normalizeH="0" baseline="0" dirty="0" smtClean="0">
                          <a:ln>
                            <a:noFill/>
                          </a:ln>
                          <a:solidFill>
                            <a:schemeClr val="hlink"/>
                          </a:solidFill>
                          <a:effectLst/>
                          <a:latin typeface="+mn-lt"/>
                          <a:cs typeface="Arial" pitchFamily="34" charset="0"/>
                        </a:rPr>
                        <a:t>C</a:t>
                      </a:r>
                      <a:r>
                        <a:rPr kumimoji="0" lang="en-US" sz="2800" b="0" i="0" u="sng" strike="noStrike" cap="none" normalizeH="0" baseline="0" dirty="0" smtClean="0">
                          <a:ln>
                            <a:noFill/>
                          </a:ln>
                          <a:solidFill>
                            <a:schemeClr val="hlink"/>
                          </a:solidFill>
                          <a:effectLst/>
                          <a:latin typeface="+mn-lt"/>
                          <a:cs typeface="Arial" pitchFamily="34" charset="0"/>
                        </a:rPr>
                        <a:t>irculation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itchFamily="34" charset="0"/>
                        </a:rPr>
                        <a:t>move nutrients, oxygen, heat and water around the body</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mn-lt"/>
                          <a:cs typeface="Arial" pitchFamily="34" charset="0"/>
                          <a:hlinkClick r:id="rId7" tooltip="Growth"/>
                        </a:rPr>
                        <a:t>G</a:t>
                      </a:r>
                      <a:r>
                        <a:rPr kumimoji="0" lang="en-US" sz="2800" b="0" i="0" u="none" strike="noStrike" cap="none" normalizeH="0" baseline="0" dirty="0" smtClean="0">
                          <a:ln>
                            <a:noFill/>
                          </a:ln>
                          <a:solidFill>
                            <a:schemeClr val="tx1"/>
                          </a:solidFill>
                          <a:effectLst/>
                          <a:latin typeface="+mn-lt"/>
                          <a:cs typeface="Arial" pitchFamily="34" charset="0"/>
                          <a:hlinkClick r:id="rId8" tooltip="growth"/>
                        </a:rPr>
                        <a:t>rowth</a:t>
                      </a:r>
                      <a:endParaRPr kumimoji="0" lang="en-US" sz="2800" b="0" i="0" u="none" strike="noStrike" cap="none" normalizeH="0" baseline="0" dirty="0" smtClean="0">
                        <a:ln>
                          <a:noFill/>
                        </a:ln>
                        <a:solidFill>
                          <a:schemeClr val="tx1"/>
                        </a:solidFill>
                        <a:effectLst/>
                        <a:latin typeface="+mn-lt"/>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itchFamily="34" charset="0"/>
                        </a:rPr>
                        <a:t>increase in size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mn-lt"/>
                          <a:cs typeface="Arial" pitchFamily="34" charset="0"/>
                          <a:hlinkClick r:id="rId9" tooltip="Reproduction"/>
                        </a:rPr>
                        <a:t>R</a:t>
                      </a:r>
                      <a:r>
                        <a:rPr kumimoji="0" lang="en-US" sz="2800" b="0" i="0" u="none" strike="noStrike" cap="none" normalizeH="0" baseline="0" smtClean="0">
                          <a:ln>
                            <a:noFill/>
                          </a:ln>
                          <a:solidFill>
                            <a:schemeClr val="tx1"/>
                          </a:solidFill>
                          <a:effectLst/>
                          <a:latin typeface="+mn-lt"/>
                          <a:cs typeface="Arial" pitchFamily="34" charset="0"/>
                          <a:hlinkClick r:id="rId10" tooltip="reproduction"/>
                        </a:rPr>
                        <a:t>eproduction</a:t>
                      </a:r>
                      <a:endParaRPr kumimoji="0" lang="en-US" sz="2800" b="0" i="0" u="none" strike="noStrike" cap="none" normalizeH="0" baseline="0" smtClean="0">
                        <a:ln>
                          <a:noFill/>
                        </a:ln>
                        <a:solidFill>
                          <a:schemeClr val="tx1"/>
                        </a:solidFill>
                        <a:effectLst/>
                        <a:latin typeface="+mn-lt"/>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itchFamily="34" charset="0"/>
                        </a:rPr>
                        <a:t>create more living things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mn-lt"/>
                          <a:cs typeface="Arial" pitchFamily="34" charset="0"/>
                          <a:hlinkClick r:id="rId11" tooltip="Excretion"/>
                        </a:rPr>
                        <a:t>E</a:t>
                      </a:r>
                      <a:r>
                        <a:rPr kumimoji="0" lang="en-US" sz="2800" b="0" i="0" u="none" strike="noStrike" cap="none" normalizeH="0" baseline="0" smtClean="0">
                          <a:ln>
                            <a:noFill/>
                          </a:ln>
                          <a:solidFill>
                            <a:schemeClr val="tx1"/>
                          </a:solidFill>
                          <a:effectLst/>
                          <a:latin typeface="+mn-lt"/>
                          <a:cs typeface="Arial" pitchFamily="34" charset="0"/>
                          <a:hlinkClick r:id="rId12" tooltip="excretion"/>
                        </a:rPr>
                        <a:t>xcretion</a:t>
                      </a:r>
                      <a:endParaRPr kumimoji="0" lang="en-US" sz="2800" b="0" i="0" u="none" strike="noStrike" cap="none" normalizeH="0" baseline="0" smtClean="0">
                        <a:ln>
                          <a:noFill/>
                        </a:ln>
                        <a:solidFill>
                          <a:schemeClr val="tx1"/>
                        </a:solidFill>
                        <a:effectLst/>
                        <a:latin typeface="+mn-lt"/>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itchFamily="34" charset="0"/>
                        </a:rPr>
                        <a:t>dispose of waste chemicals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mn-lt"/>
                          <a:cs typeface="Arial" pitchFamily="34" charset="0"/>
                          <a:hlinkClick r:id="rId13" tooltip="Nutrition"/>
                        </a:rPr>
                        <a:t>N</a:t>
                      </a:r>
                      <a:r>
                        <a:rPr kumimoji="0" lang="en-US" sz="2800" b="0" i="0" u="none" strike="noStrike" cap="none" normalizeH="0" baseline="0" dirty="0" smtClean="0">
                          <a:ln>
                            <a:noFill/>
                          </a:ln>
                          <a:solidFill>
                            <a:schemeClr val="tx1"/>
                          </a:solidFill>
                          <a:effectLst/>
                          <a:latin typeface="+mn-lt"/>
                          <a:cs typeface="Arial" pitchFamily="34" charset="0"/>
                          <a:hlinkClick r:id="rId14" tooltip="nutrition"/>
                        </a:rPr>
                        <a:t>utrition</a:t>
                      </a:r>
                      <a:endParaRPr kumimoji="0" lang="en-US" sz="2800" b="0" i="0" u="none" strike="noStrike" cap="none" normalizeH="0" baseline="0" dirty="0" smtClean="0">
                        <a:ln>
                          <a:noFill/>
                        </a:ln>
                        <a:solidFill>
                          <a:schemeClr val="tx1"/>
                        </a:solidFill>
                        <a:effectLst/>
                        <a:latin typeface="+mn-lt"/>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itchFamily="34" charset="0"/>
                        </a:rPr>
                        <a:t>extract useful chemicals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itchFamily="34" charset="0"/>
                        </a:rPr>
                        <a:t>from the environment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Rectangle 2"/>
          <p:cNvSpPr/>
          <p:nvPr/>
        </p:nvSpPr>
        <p:spPr>
          <a:xfrm>
            <a:off x="6948264" y="6047049"/>
            <a:ext cx="93610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266" name="Picture 2"/>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r="6343"/>
          <a:stretch/>
        </p:blipFill>
        <p:spPr bwMode="auto">
          <a:xfrm>
            <a:off x="5646819" y="4448944"/>
            <a:ext cx="3497182" cy="240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561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90633" y="2039185"/>
            <a:ext cx="2952328" cy="3693319"/>
          </a:xfrm>
          <a:prstGeom prst="rect">
            <a:avLst/>
          </a:prstGeom>
        </p:spPr>
        <p:txBody>
          <a:bodyPr wrap="square">
            <a:spAutoFit/>
          </a:bodyPr>
          <a:lstStyle/>
          <a:p>
            <a:r>
              <a:rPr lang="en-GB" dirty="0"/>
              <a:t>Bone </a:t>
            </a:r>
            <a:r>
              <a:rPr lang="en-GB" dirty="0" smtClean="0"/>
              <a:t>cells make </a:t>
            </a:r>
            <a:r>
              <a:rPr lang="en-GB" dirty="0"/>
              <a:t>up bone tissue using calcium compound to increase </a:t>
            </a:r>
            <a:r>
              <a:rPr lang="en-GB" dirty="0" smtClean="0"/>
              <a:t>strength.</a:t>
            </a:r>
            <a:r>
              <a:rPr lang="en-NZ" dirty="0" smtClean="0"/>
              <a:t> </a:t>
            </a:r>
            <a:r>
              <a:rPr lang="en-NZ" dirty="0"/>
              <a:t>Osteocytes are the most abundant cell type in the bone, comprising more than 90% of all cells within the bone matrix or on bone surfaces. Osteocytes are derived from osteoblasts and are </a:t>
            </a:r>
            <a:r>
              <a:rPr lang="en-NZ" dirty="0" smtClean="0"/>
              <a:t>laid down in </a:t>
            </a:r>
            <a:r>
              <a:rPr lang="en-NZ" dirty="0"/>
              <a:t>the bone matrix during bone </a:t>
            </a:r>
            <a:r>
              <a:rPr lang="en-NZ" dirty="0" smtClean="0"/>
              <a:t>formation.</a:t>
            </a:r>
            <a:endParaRPr lang="en-NZ" dirty="0"/>
          </a:p>
        </p:txBody>
      </p:sp>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structure and functions of </a:t>
            </a:r>
            <a:r>
              <a:rPr lang="en-NZ" sz="2000" b="1" dirty="0" smtClean="0"/>
              <a:t>Bone cells / osteocytes</a:t>
            </a:r>
            <a:endParaRPr lang="en-NZ" sz="2000" b="1" dirty="0"/>
          </a:p>
        </p:txBody>
      </p:sp>
      <p:pic>
        <p:nvPicPr>
          <p:cNvPr id="2050" name="Picture 2" descr="http://academic.kellogg.edu/herbrandsonc/bio201_McKinley/f6-6a_types_of_cells_in_c.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003525"/>
            <a:ext cx="4752528" cy="576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486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savory.edublogs.org/files/2012/11/20_05ConnectiveTissue-L-10fyvfx.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142" y="1191913"/>
            <a:ext cx="8264125" cy="54365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Tissue types in an arm</a:t>
            </a:r>
            <a:endParaRPr lang="en-NZ" sz="2000" b="1" dirty="0"/>
          </a:p>
        </p:txBody>
      </p:sp>
    </p:spTree>
    <p:extLst>
      <p:ext uri="{BB962C8B-B14F-4D97-AF65-F5344CB8AC3E}">
        <p14:creationId xmlns:p14="http://schemas.microsoft.com/office/powerpoint/2010/main" val="3691563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323528" y="1268760"/>
            <a:ext cx="2952328" cy="5355312"/>
          </a:xfrm>
          <a:prstGeom prst="rect">
            <a:avLst/>
          </a:prstGeom>
        </p:spPr>
        <p:txBody>
          <a:bodyPr wrap="square">
            <a:spAutoFit/>
          </a:bodyPr>
          <a:lstStyle/>
          <a:p>
            <a:r>
              <a:rPr lang="en-GB" dirty="0"/>
              <a:t>Broken bones </a:t>
            </a:r>
            <a:r>
              <a:rPr lang="en-GB" dirty="0" smtClean="0"/>
              <a:t>cause pain and mean </a:t>
            </a:r>
            <a:r>
              <a:rPr lang="en-GB" dirty="0"/>
              <a:t>the </a:t>
            </a:r>
            <a:r>
              <a:rPr lang="en-GB" dirty="0" smtClean="0"/>
              <a:t>injured human </a:t>
            </a:r>
            <a:r>
              <a:rPr lang="en-GB" dirty="0"/>
              <a:t>is unable to move easily, as the muscles don’t have anything to pull/contract on</a:t>
            </a:r>
            <a:r>
              <a:rPr lang="en-GB" dirty="0" smtClean="0"/>
              <a:t>.</a:t>
            </a:r>
          </a:p>
          <a:p>
            <a:r>
              <a:rPr lang="en-NZ" dirty="0"/>
              <a:t>If more pressure is put on a bone than it can stand, it will split or break. A break of any size is called a fracture. If the broken bone punctures the skin, it is called an open fracture (compound fracture).</a:t>
            </a:r>
          </a:p>
          <a:p>
            <a:r>
              <a:rPr lang="en-NZ" dirty="0"/>
              <a:t>A stress fracture is a hairline crack in the bone that develops because of repeated or prolonged forces against the bone.</a:t>
            </a:r>
          </a:p>
          <a:p>
            <a:endParaRPr lang="en-NZ" dirty="0"/>
          </a:p>
        </p:txBody>
      </p:sp>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Broken Bones</a:t>
            </a:r>
            <a:endParaRPr lang="en-NZ" sz="2000" b="1" dirty="0"/>
          </a:p>
        </p:txBody>
      </p:sp>
      <p:pic>
        <p:nvPicPr>
          <p:cNvPr id="3074" name="Picture 2" descr="Broken bones in old 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564904"/>
            <a:ext cx="49720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204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467544" y="1916832"/>
            <a:ext cx="3024336" cy="3139321"/>
          </a:xfrm>
          <a:prstGeom prst="rect">
            <a:avLst/>
          </a:prstGeom>
        </p:spPr>
        <p:txBody>
          <a:bodyPr wrap="square">
            <a:spAutoFit/>
          </a:bodyPr>
          <a:lstStyle/>
          <a:p>
            <a:r>
              <a:rPr lang="en-GB" dirty="0" smtClean="0"/>
              <a:t>Implications </a:t>
            </a:r>
            <a:r>
              <a:rPr lang="en-GB" dirty="0"/>
              <a:t>of a broken bone </a:t>
            </a:r>
            <a:r>
              <a:rPr lang="en-GB" dirty="0" smtClean="0"/>
              <a:t>cause a reduction </a:t>
            </a:r>
            <a:r>
              <a:rPr lang="en-GB" dirty="0"/>
              <a:t>in support and movement as the muscles no longer have a rigid frame to pull against. </a:t>
            </a:r>
            <a:endParaRPr lang="en-GB" dirty="0" smtClean="0"/>
          </a:p>
          <a:p>
            <a:endParaRPr lang="en-NZ" dirty="0"/>
          </a:p>
          <a:p>
            <a:r>
              <a:rPr lang="en-GB" dirty="0" smtClean="0"/>
              <a:t>There is also the chance of Increased </a:t>
            </a:r>
            <a:r>
              <a:rPr lang="en-GB" dirty="0"/>
              <a:t>infection risk from </a:t>
            </a:r>
            <a:r>
              <a:rPr lang="en-GB" dirty="0" smtClean="0"/>
              <a:t>break especially with a compound fracture or open fracture</a:t>
            </a:r>
            <a:endParaRPr lang="en-NZ" dirty="0"/>
          </a:p>
        </p:txBody>
      </p:sp>
      <p:sp>
        <p:nvSpPr>
          <p:cNvPr id="5" name="TextBox 4"/>
          <p:cNvSpPr txBox="1"/>
          <p:nvPr/>
        </p:nvSpPr>
        <p:spPr>
          <a:xfrm>
            <a:off x="468331" y="277028"/>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Implications of a broken bone</a:t>
            </a:r>
            <a:endParaRPr lang="en-NZ" sz="2000" b="1" dirty="0"/>
          </a:p>
        </p:txBody>
      </p:sp>
      <p:pic>
        <p:nvPicPr>
          <p:cNvPr id="5122" name="Picture 2" descr="http://blackpoppymag.files.wordpress.com/2011/03/osteomyeliti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912" y="854826"/>
            <a:ext cx="5010282" cy="600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18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206290" y="1449056"/>
            <a:ext cx="3600400" cy="2585323"/>
          </a:xfrm>
          <a:prstGeom prst="rect">
            <a:avLst/>
          </a:prstGeom>
        </p:spPr>
        <p:txBody>
          <a:bodyPr wrap="square">
            <a:spAutoFit/>
          </a:bodyPr>
          <a:lstStyle/>
          <a:p>
            <a:r>
              <a:rPr lang="en-GB" dirty="0"/>
              <a:t>Environmental </a:t>
            </a:r>
            <a:r>
              <a:rPr lang="en-GB" dirty="0" smtClean="0"/>
              <a:t>factors can include</a:t>
            </a:r>
            <a:endParaRPr lang="en-GB" dirty="0"/>
          </a:p>
          <a:p>
            <a:r>
              <a:rPr lang="en-GB" b="1" dirty="0" smtClean="0"/>
              <a:t>Aging</a:t>
            </a:r>
            <a:r>
              <a:rPr lang="en-GB" dirty="0" smtClean="0"/>
              <a:t>. </a:t>
            </a:r>
          </a:p>
          <a:p>
            <a:endParaRPr lang="en-NZ" dirty="0" smtClean="0"/>
          </a:p>
          <a:p>
            <a:r>
              <a:rPr lang="en-GB" dirty="0"/>
              <a:t>Aging </a:t>
            </a:r>
            <a:r>
              <a:rPr lang="en-US" dirty="0"/>
              <a:t>➙</a:t>
            </a:r>
            <a:r>
              <a:rPr lang="en-GB" dirty="0"/>
              <a:t> reduced activity </a:t>
            </a:r>
            <a:r>
              <a:rPr lang="en-US" dirty="0"/>
              <a:t>➙</a:t>
            </a:r>
            <a:r>
              <a:rPr lang="en-GB" dirty="0"/>
              <a:t> muscle loss </a:t>
            </a:r>
            <a:r>
              <a:rPr lang="en-US" dirty="0"/>
              <a:t>➙</a:t>
            </a:r>
            <a:r>
              <a:rPr lang="en-GB" dirty="0"/>
              <a:t> reduced support</a:t>
            </a:r>
            <a:endParaRPr lang="en-NZ" dirty="0"/>
          </a:p>
          <a:p>
            <a:endParaRPr lang="en-GB" dirty="0"/>
          </a:p>
          <a:p>
            <a:r>
              <a:rPr lang="en-GB" dirty="0" smtClean="0"/>
              <a:t>Age </a:t>
            </a:r>
            <a:r>
              <a:rPr lang="en-US" dirty="0"/>
              <a:t>➙</a:t>
            </a:r>
            <a:r>
              <a:rPr lang="en-GB" dirty="0"/>
              <a:t> wear </a:t>
            </a:r>
            <a:r>
              <a:rPr lang="en-US" dirty="0"/>
              <a:t>➙</a:t>
            </a:r>
            <a:r>
              <a:rPr lang="en-GB" dirty="0"/>
              <a:t>arthritis </a:t>
            </a:r>
            <a:r>
              <a:rPr lang="en-US" dirty="0"/>
              <a:t>➙</a:t>
            </a:r>
            <a:r>
              <a:rPr lang="en-GB" dirty="0"/>
              <a:t> reduced mobility</a:t>
            </a:r>
            <a:endParaRPr lang="en-NZ" dirty="0"/>
          </a:p>
          <a:p>
            <a:endParaRPr lang="en-NZ" dirty="0"/>
          </a:p>
        </p:txBody>
      </p:sp>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Environmental Factors affecting support and Movement</a:t>
            </a:r>
            <a:endParaRPr lang="en-NZ" sz="2000" b="1" dirty="0"/>
          </a:p>
        </p:txBody>
      </p:sp>
      <p:pic>
        <p:nvPicPr>
          <p:cNvPr id="6146" name="Picture 2" descr="http://www.cancersupportivecare.com/Survivorship/shrinkingwo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5129"/>
          <a:stretch/>
        </p:blipFill>
        <p:spPr bwMode="auto">
          <a:xfrm>
            <a:off x="4377287" y="1772816"/>
            <a:ext cx="4464496" cy="454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239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467544" y="1340768"/>
            <a:ext cx="1872208" cy="4247317"/>
          </a:xfrm>
          <a:prstGeom prst="rect">
            <a:avLst/>
          </a:prstGeom>
        </p:spPr>
        <p:txBody>
          <a:bodyPr wrap="square">
            <a:spAutoFit/>
          </a:bodyPr>
          <a:lstStyle/>
          <a:p>
            <a:r>
              <a:rPr lang="en-GB" dirty="0"/>
              <a:t>Environmental </a:t>
            </a:r>
            <a:r>
              <a:rPr lang="en-GB" dirty="0" smtClean="0"/>
              <a:t>factors can include</a:t>
            </a:r>
            <a:endParaRPr lang="en-GB" dirty="0"/>
          </a:p>
          <a:p>
            <a:r>
              <a:rPr lang="en-GB" dirty="0"/>
              <a:t>age/weight gain/gravity, hormone deficiency, calcium uptake and loss (osteoporosis</a:t>
            </a:r>
            <a:r>
              <a:rPr lang="en-GB" dirty="0" smtClean="0"/>
              <a:t>).</a:t>
            </a:r>
          </a:p>
          <a:p>
            <a:endParaRPr lang="en-GB" dirty="0" smtClean="0"/>
          </a:p>
          <a:p>
            <a:r>
              <a:rPr lang="en-GB" dirty="0"/>
              <a:t>Age </a:t>
            </a:r>
            <a:r>
              <a:rPr lang="en-US" dirty="0"/>
              <a:t>➙</a:t>
            </a:r>
            <a:r>
              <a:rPr lang="en-GB" dirty="0"/>
              <a:t> wear </a:t>
            </a:r>
            <a:r>
              <a:rPr lang="en-US" dirty="0"/>
              <a:t>➙</a:t>
            </a:r>
            <a:r>
              <a:rPr lang="en-GB" dirty="0"/>
              <a:t>arthritis </a:t>
            </a:r>
            <a:r>
              <a:rPr lang="en-US" dirty="0"/>
              <a:t>➙</a:t>
            </a:r>
            <a:r>
              <a:rPr lang="en-GB" dirty="0"/>
              <a:t> reduced mobility</a:t>
            </a:r>
            <a:endParaRPr lang="en-NZ" dirty="0"/>
          </a:p>
          <a:p>
            <a:endParaRPr lang="en-NZ" dirty="0"/>
          </a:p>
        </p:txBody>
      </p:sp>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Environmental Factors affecting support and Movement</a:t>
            </a:r>
            <a:endParaRPr lang="en-NZ" sz="2000" b="1" dirty="0"/>
          </a:p>
        </p:txBody>
      </p:sp>
      <p:pic>
        <p:nvPicPr>
          <p:cNvPr id="1026" name="Picture 2" descr="http://0.tqn.com/d/arthritis/1/0/5/B/adamknee17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213" y="1788447"/>
            <a:ext cx="5921462" cy="473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13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z\school work\Science Transition\1.10 living systems\Resources animals\BAS-02-Normal-b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079" y="1066524"/>
            <a:ext cx="5985842" cy="4350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5517232"/>
            <a:ext cx="8352928" cy="646331"/>
          </a:xfrm>
          <a:prstGeom prst="rect">
            <a:avLst/>
          </a:prstGeom>
        </p:spPr>
        <p:txBody>
          <a:bodyPr wrap="square">
            <a:spAutoFit/>
          </a:bodyPr>
          <a:lstStyle/>
          <a:p>
            <a:r>
              <a:rPr lang="en-GB" dirty="0" smtClean="0"/>
              <a:t>A </a:t>
            </a:r>
            <a:r>
              <a:rPr lang="en-GB" dirty="0"/>
              <a:t>scanning electron micrograph of normal bone. This sample is from a vertebra (a bone of the spine) of a healthy male.</a:t>
            </a:r>
            <a:endParaRPr lang="en-NZ" dirty="0"/>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Normal bone</a:t>
            </a:r>
            <a:endParaRPr lang="en-NZ" sz="2000" b="1" dirty="0"/>
          </a:p>
        </p:txBody>
      </p:sp>
      <p:sp>
        <p:nvSpPr>
          <p:cNvPr id="5" name="Footer Placeholder 4"/>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1339123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z\school work\Science Transition\1.10 living systems\Resources animals\BAS-03-Bone-affected-by-osteopor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510" y="1039033"/>
            <a:ext cx="5944980" cy="43204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5536" y="5373216"/>
            <a:ext cx="8352928" cy="923330"/>
          </a:xfrm>
          <a:prstGeom prst="rect">
            <a:avLst/>
          </a:prstGeom>
        </p:spPr>
        <p:txBody>
          <a:bodyPr wrap="square">
            <a:spAutoFit/>
          </a:bodyPr>
          <a:lstStyle/>
          <a:p>
            <a:r>
              <a:rPr lang="en-GB" dirty="0" smtClean="0"/>
              <a:t>A </a:t>
            </a:r>
            <a:r>
              <a:rPr lang="en-GB" dirty="0"/>
              <a:t>thin slice of an osteoporotic vertebra (a bone of the spine) from an 89-year-old woman, showing damage to the structure of the bone. This image has been colour enhanced</a:t>
            </a:r>
            <a:r>
              <a:rPr lang="en-GB" dirty="0" smtClean="0"/>
              <a:t>.</a:t>
            </a:r>
            <a:endParaRPr lang="en-NZ" dirty="0"/>
          </a:p>
        </p:txBody>
      </p:sp>
      <p:sp>
        <p:nvSpPr>
          <p:cNvPr id="7" name="TextBox 6"/>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Bone  affected by osteoporosis</a:t>
            </a:r>
            <a:endParaRPr lang="en-NZ" sz="2000" b="1" dirty="0"/>
          </a:p>
        </p:txBody>
      </p:sp>
      <p:sp>
        <p:nvSpPr>
          <p:cNvPr id="6" name="Footer Placeholder 5"/>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2343302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z\school work\Science Transition\1.10 living systems\Resources animals\BAS-04-Bone-affected-by-osteopor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968" y="1124744"/>
            <a:ext cx="6044063"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5517232"/>
            <a:ext cx="8640960" cy="646331"/>
          </a:xfrm>
          <a:prstGeom prst="rect">
            <a:avLst/>
          </a:prstGeom>
        </p:spPr>
        <p:txBody>
          <a:bodyPr wrap="square">
            <a:spAutoFit/>
          </a:bodyPr>
          <a:lstStyle/>
          <a:p>
            <a:r>
              <a:rPr lang="en-GB" dirty="0" smtClean="0"/>
              <a:t>A </a:t>
            </a:r>
            <a:r>
              <a:rPr lang="en-GB" dirty="0"/>
              <a:t>scanning electron micrograph of osteoporotic bone. This sample is from a vertebra (a bone of the spine) of an 89-year-old woman with osteoporosis</a:t>
            </a:r>
            <a:r>
              <a:rPr lang="en-GB" dirty="0" smtClean="0"/>
              <a:t>.</a:t>
            </a:r>
            <a:endParaRPr lang="en-NZ" dirty="0"/>
          </a:p>
        </p:txBody>
      </p:sp>
      <p:sp>
        <p:nvSpPr>
          <p:cNvPr id="7" name="TextBox 6"/>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Bone affected by osteoporosis</a:t>
            </a:r>
            <a:endParaRPr lang="en-NZ" sz="2000" b="1" dirty="0"/>
          </a:p>
        </p:txBody>
      </p:sp>
      <p:sp>
        <p:nvSpPr>
          <p:cNvPr id="6" name="Footer Placeholder 5"/>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2783961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534901" cy="474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75656" y="5917922"/>
            <a:ext cx="6534472" cy="369332"/>
          </a:xfrm>
          <a:prstGeom prst="rect">
            <a:avLst/>
          </a:prstGeom>
        </p:spPr>
        <p:txBody>
          <a:bodyPr wrap="square">
            <a:spAutoFit/>
          </a:bodyPr>
          <a:lstStyle/>
          <a:p>
            <a:r>
              <a:rPr lang="en-GB" dirty="0" smtClean="0"/>
              <a:t>The </a:t>
            </a:r>
            <a:r>
              <a:rPr lang="en-GB" dirty="0"/>
              <a:t>skeleton of a human male in a sitting position.</a:t>
            </a:r>
            <a:endParaRPr lang="en-NZ" dirty="0"/>
          </a:p>
        </p:txBody>
      </p:sp>
      <p:sp>
        <p:nvSpPr>
          <p:cNvPr id="7" name="TextBox 6"/>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Human Skeleton</a:t>
            </a:r>
            <a:endParaRPr lang="en-NZ" sz="2000" b="1" dirty="0"/>
          </a:p>
        </p:txBody>
      </p:sp>
      <p:sp>
        <p:nvSpPr>
          <p:cNvPr id="6" name="Footer Placeholder 5"/>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237833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structure and functions of the human (as an animal) systems:</a:t>
            </a:r>
          </a:p>
          <a:p>
            <a:pPr algn="ctr"/>
            <a:r>
              <a:rPr lang="en-NZ" sz="2000" b="1" dirty="0"/>
              <a:t>skeletal, digestive, circulatory, respiratory.</a:t>
            </a:r>
          </a:p>
        </p:txBody>
      </p:sp>
      <p:sp>
        <p:nvSpPr>
          <p:cNvPr id="2" name="Rectangle 1"/>
          <p:cNvSpPr/>
          <p:nvPr/>
        </p:nvSpPr>
        <p:spPr>
          <a:xfrm>
            <a:off x="447371" y="1498866"/>
            <a:ext cx="3025758" cy="2831544"/>
          </a:xfrm>
          <a:prstGeom prst="rect">
            <a:avLst/>
          </a:prstGeom>
        </p:spPr>
        <p:txBody>
          <a:bodyPr wrap="square">
            <a:spAutoFit/>
          </a:bodyPr>
          <a:lstStyle/>
          <a:p>
            <a:r>
              <a:rPr lang="en-NZ" sz="2000" dirty="0"/>
              <a:t>All vertebrates share the same basic body plan, with tissues and organs functioning in a similar manner. We focus on the human body, studying </a:t>
            </a:r>
            <a:r>
              <a:rPr lang="en-NZ" sz="2000" dirty="0" smtClean="0"/>
              <a:t>structure </a:t>
            </a:r>
            <a:r>
              <a:rPr lang="en-NZ" sz="2000" dirty="0"/>
              <a:t>(</a:t>
            </a:r>
            <a:r>
              <a:rPr lang="en-NZ" sz="2000" b="1" dirty="0"/>
              <a:t>anatomy</a:t>
            </a:r>
            <a:r>
              <a:rPr lang="en-NZ" sz="2000" dirty="0"/>
              <a:t>) and function (</a:t>
            </a:r>
            <a:r>
              <a:rPr lang="en-NZ" sz="2000" b="1" dirty="0"/>
              <a:t>physiology</a:t>
            </a:r>
            <a:r>
              <a:rPr lang="en-NZ" sz="2000" dirty="0"/>
              <a:t>). </a:t>
            </a:r>
          </a:p>
          <a:p>
            <a:endParaRPr lang="en-NZ" dirty="0"/>
          </a:p>
        </p:txBody>
      </p:sp>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65"/>
          <a:stretch/>
        </p:blipFill>
        <p:spPr bwMode="auto">
          <a:xfrm>
            <a:off x="3724451" y="1506304"/>
            <a:ext cx="5273744" cy="520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3800475"/>
            <a:ext cx="35623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1960064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gz\school work\Science Transition\1.10 living systems\Resources animals\BAS-08-Human-fing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056784" cy="51284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152" y="5805264"/>
            <a:ext cx="8568952" cy="646331"/>
          </a:xfrm>
          <a:prstGeom prst="rect">
            <a:avLst/>
          </a:prstGeom>
        </p:spPr>
        <p:txBody>
          <a:bodyPr wrap="square">
            <a:spAutoFit/>
          </a:bodyPr>
          <a:lstStyle/>
          <a:p>
            <a:r>
              <a:rPr lang="en-GB" dirty="0" smtClean="0"/>
              <a:t>The </a:t>
            </a:r>
            <a:r>
              <a:rPr lang="en-GB" dirty="0"/>
              <a:t>bones of the human fingers, wearing a ring. This image is a photograph of an X-ray attributed to L </a:t>
            </a:r>
            <a:r>
              <a:rPr lang="en-GB" dirty="0" err="1"/>
              <a:t>Ropner</a:t>
            </a:r>
            <a:r>
              <a:rPr lang="en-GB" dirty="0"/>
              <a:t>, 1897.</a:t>
            </a:r>
            <a:endParaRPr lang="en-NZ" dirty="0"/>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Human Fingers</a:t>
            </a:r>
            <a:endParaRPr lang="en-NZ" sz="2000" b="1" dirty="0"/>
          </a:p>
        </p:txBody>
      </p:sp>
      <p:sp>
        <p:nvSpPr>
          <p:cNvPr id="5" name="Footer Placeholder 4"/>
          <p:cNvSpPr>
            <a:spLocks noGrp="1"/>
          </p:cNvSpPr>
          <p:nvPr>
            <p:ph type="ftr" sz="quarter" idx="11"/>
          </p:nvPr>
        </p:nvSpPr>
        <p:spPr>
          <a:xfrm>
            <a:off x="1180" y="6451595"/>
            <a:ext cx="3786691" cy="365125"/>
          </a:xfrm>
        </p:spPr>
        <p:txBody>
          <a:bodyPr/>
          <a:lstStyle/>
          <a:p>
            <a:r>
              <a:rPr lang="en-NZ" dirty="0" smtClean="0"/>
              <a:t>1.10 Life Processes 2013</a:t>
            </a:r>
            <a:endParaRPr lang="en-NZ" dirty="0"/>
          </a:p>
        </p:txBody>
      </p:sp>
    </p:spTree>
    <p:extLst>
      <p:ext uri="{BB962C8B-B14F-4D97-AF65-F5344CB8AC3E}">
        <p14:creationId xmlns:p14="http://schemas.microsoft.com/office/powerpoint/2010/main" val="1586328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gz\school work\Science Transition\1.10 living systems\Resources animals\BAS-10-Female-figure-run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6440396"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504" y="5949280"/>
            <a:ext cx="8568952" cy="646331"/>
          </a:xfrm>
          <a:prstGeom prst="rect">
            <a:avLst/>
          </a:prstGeom>
        </p:spPr>
        <p:txBody>
          <a:bodyPr wrap="square">
            <a:spAutoFit/>
          </a:bodyPr>
          <a:lstStyle/>
          <a:p>
            <a:r>
              <a:rPr lang="en-GB" dirty="0" smtClean="0"/>
              <a:t>Artwork </a:t>
            </a:r>
            <a:r>
              <a:rPr lang="en-GB" dirty="0"/>
              <a:t>of the figure of a woman running, revealing the skeleton beneath transparent skin.</a:t>
            </a:r>
            <a:endParaRPr lang="en-NZ" dirty="0"/>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Female figure running</a:t>
            </a:r>
            <a:endParaRPr lang="en-NZ" sz="2000" b="1" dirty="0"/>
          </a:p>
        </p:txBody>
      </p:sp>
      <p:sp>
        <p:nvSpPr>
          <p:cNvPr id="5" name="Footer Placeholder 4"/>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584588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p joint Xray"/>
          <p:cNvPicPr/>
          <p:nvPr/>
        </p:nvPicPr>
        <p:blipFill>
          <a:blip r:embed="rId2">
            <a:extLst>
              <a:ext uri="{28A0092B-C50C-407E-A947-70E740481C1C}">
                <a14:useLocalDpi xmlns:a14="http://schemas.microsoft.com/office/drawing/2010/main" val="0"/>
              </a:ext>
            </a:extLst>
          </a:blip>
          <a:srcRect/>
          <a:stretch>
            <a:fillRect/>
          </a:stretch>
        </p:blipFill>
        <p:spPr bwMode="auto">
          <a:xfrm>
            <a:off x="2578993" y="980728"/>
            <a:ext cx="3986014" cy="5616624"/>
          </a:xfrm>
          <a:prstGeom prst="rect">
            <a:avLst/>
          </a:prstGeom>
          <a:noFill/>
          <a:ln>
            <a:noFill/>
          </a:ln>
        </p:spPr>
      </p:pic>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err="1" smtClean="0"/>
              <a:t>Xray</a:t>
            </a:r>
            <a:r>
              <a:rPr lang="en-NZ" sz="2000" b="1" dirty="0" smtClean="0"/>
              <a:t> of hip bone</a:t>
            </a:r>
            <a:endParaRPr lang="en-NZ" sz="2000" b="1" dirty="0"/>
          </a:p>
        </p:txBody>
      </p:sp>
      <p:sp>
        <p:nvSpPr>
          <p:cNvPr id="4" name="Footer Placeholder 3"/>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1733303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TextBox 2"/>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Growth</a:t>
            </a:r>
            <a:endParaRPr lang="en-NZ" sz="2000" b="1" dirty="0"/>
          </a:p>
        </p:txBody>
      </p:sp>
      <p:sp>
        <p:nvSpPr>
          <p:cNvPr id="4" name="Rectangle 3"/>
          <p:cNvSpPr/>
          <p:nvPr/>
        </p:nvSpPr>
        <p:spPr>
          <a:xfrm>
            <a:off x="251520" y="1124744"/>
            <a:ext cx="2664296" cy="5355312"/>
          </a:xfrm>
          <a:prstGeom prst="rect">
            <a:avLst/>
          </a:prstGeom>
        </p:spPr>
        <p:txBody>
          <a:bodyPr wrap="square">
            <a:spAutoFit/>
          </a:bodyPr>
          <a:lstStyle/>
          <a:p>
            <a:r>
              <a:rPr lang="en-GB" dirty="0"/>
              <a:t>Bone cells are called osteocytes and are made through the process of mitosis during cell division for growth and repair.  Mitosis rate is significantly influenced by age and hormone levels.  For example during infancy human growth hormone levels are high promoting rapid cell division and growth as the long bones extend at the growth plates and deposition levels are high as long as diet sufficient in nutrient such as calcium and phosphate.</a:t>
            </a:r>
            <a:endParaRPr lang="en-NZ" dirty="0"/>
          </a:p>
        </p:txBody>
      </p:sp>
      <p:pic>
        <p:nvPicPr>
          <p:cNvPr id="2050" name="Picture 2" descr="http://www.physioweb.org/IMAGES/bone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600265"/>
            <a:ext cx="6131024" cy="491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392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z\school work\Science Transition\1.10 living systems\Resources animals\BAS-05-Growing-b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29117"/>
            <a:ext cx="5647731"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5013176"/>
            <a:ext cx="8640960" cy="1754326"/>
          </a:xfrm>
          <a:prstGeom prst="rect">
            <a:avLst/>
          </a:prstGeom>
        </p:spPr>
        <p:txBody>
          <a:bodyPr wrap="square">
            <a:spAutoFit/>
          </a:bodyPr>
          <a:lstStyle/>
          <a:p>
            <a:r>
              <a:rPr lang="en-GB" dirty="0" smtClean="0"/>
              <a:t>A </a:t>
            </a:r>
            <a:r>
              <a:rPr lang="en-GB" dirty="0"/>
              <a:t>region of growth (epiphyseal growth plate) in an immature thighbone. Cartilage is stained purple, and bone is stained yellow-green. The rapidly dividing cartilage cells within the purple band at the top form stacks that run parallel to the long axis of the bone. Below this zone, the cartilage becomes calcified and the cartilage cells (chondrocytes) die. Further down is the ossification zone, where the bone tissue is laid down.</a:t>
            </a:r>
            <a:endParaRPr lang="en-NZ" dirty="0"/>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Growing Bone</a:t>
            </a:r>
            <a:endParaRPr lang="en-NZ" sz="2000" b="1" dirty="0"/>
          </a:p>
        </p:txBody>
      </p:sp>
    </p:spTree>
    <p:extLst>
      <p:ext uri="{BB962C8B-B14F-4D97-AF65-F5344CB8AC3E}">
        <p14:creationId xmlns:p14="http://schemas.microsoft.com/office/powerpoint/2010/main" val="1351723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251520" y="1340768"/>
            <a:ext cx="1944216" cy="2585323"/>
          </a:xfrm>
          <a:prstGeom prst="rect">
            <a:avLst/>
          </a:prstGeom>
        </p:spPr>
        <p:txBody>
          <a:bodyPr wrap="square">
            <a:spAutoFit/>
          </a:bodyPr>
          <a:lstStyle/>
          <a:p>
            <a:r>
              <a:rPr lang="en-GB" dirty="0"/>
              <a:t>Bone cells are called osteocytes and are made through the process of mitosis during cell division for growth and repair. </a:t>
            </a:r>
            <a:endParaRPr lang="en-NZ" dirty="0"/>
          </a:p>
        </p:txBody>
      </p:sp>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structure and functions of the human (as an animal) systems:</a:t>
            </a:r>
          </a:p>
          <a:p>
            <a:pPr algn="ctr"/>
            <a:r>
              <a:rPr lang="en-NZ" sz="2000" b="1" dirty="0"/>
              <a:t>skeletal, digestive, circulatory, respiratory.</a:t>
            </a:r>
          </a:p>
        </p:txBody>
      </p:sp>
      <p:pic>
        <p:nvPicPr>
          <p:cNvPr id="3074" name="Picture 2" descr="http://www.personal.psu.edu/staff/m/b/mbt102/bisci4online/bone/bonede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72816"/>
            <a:ext cx="6842871" cy="487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34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z\school work\Science Transition\1.10 living systems\Resources animals\BAS-06-The-epiphy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14105"/>
            <a:ext cx="6768752" cy="49191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5733256"/>
            <a:ext cx="8568952" cy="923330"/>
          </a:xfrm>
          <a:prstGeom prst="rect">
            <a:avLst/>
          </a:prstGeom>
        </p:spPr>
        <p:txBody>
          <a:bodyPr wrap="square">
            <a:spAutoFit/>
          </a:bodyPr>
          <a:lstStyle/>
          <a:p>
            <a:r>
              <a:rPr lang="en-GB" dirty="0" smtClean="0"/>
              <a:t>The </a:t>
            </a:r>
            <a:r>
              <a:rPr lang="en-GB" dirty="0"/>
              <a:t>‘epiphysis’ is the rounded end of a long bone - the region of bone that forms joints with adjacent bones. The process seen here is ossification, the growth process that results in the generation of new bone. Calcification occurs during ossification</a:t>
            </a:r>
            <a:r>
              <a:rPr lang="en-GB" dirty="0" smtClean="0"/>
              <a:t>.</a:t>
            </a:r>
            <a:endParaRPr lang="en-NZ" dirty="0"/>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epiphysis</a:t>
            </a:r>
            <a:endParaRPr lang="en-NZ" sz="2000" b="1" dirty="0"/>
          </a:p>
        </p:txBody>
      </p:sp>
    </p:spTree>
    <p:extLst>
      <p:ext uri="{BB962C8B-B14F-4D97-AF65-F5344CB8AC3E}">
        <p14:creationId xmlns:p14="http://schemas.microsoft.com/office/powerpoint/2010/main" val="381071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2286000" y="1305342"/>
            <a:ext cx="4572000" cy="4247317"/>
          </a:xfrm>
          <a:prstGeom prst="rect">
            <a:avLst/>
          </a:prstGeom>
        </p:spPr>
        <p:txBody>
          <a:bodyPr>
            <a:spAutoFit/>
          </a:bodyPr>
          <a:lstStyle/>
          <a:p>
            <a:r>
              <a:rPr lang="en-GB" b="1" dirty="0"/>
              <a:t>Diet</a:t>
            </a:r>
          </a:p>
          <a:p>
            <a:r>
              <a:rPr lang="en-GB" dirty="0"/>
              <a:t>If calcium is lacking from a persons diet then depositions of calcium during normal bone growth can be reversed to release calcium from the bones, this causes weakening of the bones and conditions such as osteoporosis.</a:t>
            </a:r>
            <a:endParaRPr lang="en-NZ" dirty="0"/>
          </a:p>
          <a:p>
            <a:r>
              <a:rPr lang="en-GB" dirty="0"/>
              <a:t> A good diet is required to develop muscle and bone as well as adequate levels of human growth hormone.  Calcium and phosphate help to produce strong bones and protein is required for muscle development.  If bones and muscles do not grow adequately the person will struggle to move around efficiently and this could cause issues with their lives.</a:t>
            </a:r>
          </a:p>
        </p:txBody>
      </p:sp>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Environmental factors: Diet</a:t>
            </a:r>
            <a:endParaRPr lang="en-NZ" sz="2000" b="1" dirty="0"/>
          </a:p>
        </p:txBody>
      </p:sp>
    </p:spTree>
    <p:extLst>
      <p:ext uri="{BB962C8B-B14F-4D97-AF65-F5344CB8AC3E}">
        <p14:creationId xmlns:p14="http://schemas.microsoft.com/office/powerpoint/2010/main" val="3594221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gz\school work\Science Transition\1.10 living systems\Resources animals\BAS-11-Skeleton-of-a-man-with-numerous-osseous-growt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42382"/>
            <a:ext cx="6336704" cy="46051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4092" y="5661248"/>
            <a:ext cx="8795816" cy="923330"/>
          </a:xfrm>
          <a:prstGeom prst="rect">
            <a:avLst/>
          </a:prstGeom>
        </p:spPr>
        <p:txBody>
          <a:bodyPr wrap="square">
            <a:spAutoFit/>
          </a:bodyPr>
          <a:lstStyle/>
          <a:p>
            <a:r>
              <a:rPr lang="en-GB" dirty="0" smtClean="0"/>
              <a:t>The </a:t>
            </a:r>
            <a:r>
              <a:rPr lang="en-GB" dirty="0"/>
              <a:t>skeleton of a man, aged 39 years, which had numerous osseous growths of varied dimensions. From the </a:t>
            </a:r>
            <a:r>
              <a:rPr lang="en-GB" dirty="0" err="1"/>
              <a:t>Hunterian</a:t>
            </a:r>
            <a:r>
              <a:rPr lang="en-GB" dirty="0"/>
              <a:t> specimen in the Museum of the Royal College of Surgeons, no.1616a. Presented by Samuel George </a:t>
            </a:r>
            <a:r>
              <a:rPr lang="en-GB" dirty="0" err="1"/>
              <a:t>Shattock</a:t>
            </a:r>
            <a:r>
              <a:rPr lang="en-GB" dirty="0"/>
              <a:t>, Esq (1888-1889).</a:t>
            </a:r>
            <a:endParaRPr lang="en-NZ" dirty="0"/>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Skeleton of a man with numerous osseous growths</a:t>
            </a:r>
            <a:endParaRPr lang="en-NZ" sz="2000" b="1" dirty="0"/>
          </a:p>
        </p:txBody>
      </p:sp>
    </p:spTree>
    <p:extLst>
      <p:ext uri="{BB962C8B-B14F-4D97-AF65-F5344CB8AC3E}">
        <p14:creationId xmlns:p14="http://schemas.microsoft.com/office/powerpoint/2010/main" val="103655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2286000" y="2413338"/>
            <a:ext cx="4572000" cy="2031325"/>
          </a:xfrm>
          <a:prstGeom prst="rect">
            <a:avLst/>
          </a:prstGeom>
        </p:spPr>
        <p:txBody>
          <a:bodyPr>
            <a:spAutoFit/>
          </a:bodyPr>
          <a:lstStyle/>
          <a:p>
            <a:r>
              <a:rPr lang="en-GB" b="1" dirty="0"/>
              <a:t>Age</a:t>
            </a:r>
            <a:endParaRPr lang="en-NZ" b="1" dirty="0"/>
          </a:p>
          <a:p>
            <a:r>
              <a:rPr lang="en-GB" dirty="0"/>
              <a:t>Age influences bone growth and repair as when you are younger you bones are developing faster and mitosis is producing new osteocytes quickly.  This means that when young children break a bone it usually repairs quickly e.g. greenstick breaks</a:t>
            </a:r>
            <a:r>
              <a:rPr lang="en-GB" i="1" dirty="0"/>
              <a:t>.</a:t>
            </a:r>
            <a:endParaRPr lang="en-NZ" dirty="0"/>
          </a:p>
        </p:txBody>
      </p:sp>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Environmental factors: Age</a:t>
            </a:r>
            <a:endParaRPr lang="en-NZ" sz="2000" b="1" dirty="0"/>
          </a:p>
        </p:txBody>
      </p:sp>
    </p:spTree>
    <p:extLst>
      <p:ext uri="{BB962C8B-B14F-4D97-AF65-F5344CB8AC3E}">
        <p14:creationId xmlns:p14="http://schemas.microsoft.com/office/powerpoint/2010/main" val="3795441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structure and functions of the human (as an animal) systems:</a:t>
            </a:r>
          </a:p>
          <a:p>
            <a:pPr algn="ctr"/>
            <a:r>
              <a:rPr lang="en-NZ" sz="2000" b="1" dirty="0"/>
              <a:t>skeletal, digestive, circulatory, respiratory.</a:t>
            </a:r>
          </a:p>
        </p:txBody>
      </p:sp>
      <p:sp>
        <p:nvSpPr>
          <p:cNvPr id="5" name="Rectangle 4"/>
          <p:cNvSpPr/>
          <p:nvPr/>
        </p:nvSpPr>
        <p:spPr>
          <a:xfrm>
            <a:off x="467544" y="1412776"/>
            <a:ext cx="8208912" cy="1015663"/>
          </a:xfrm>
          <a:prstGeom prst="rect">
            <a:avLst/>
          </a:prstGeom>
          <a:solidFill>
            <a:schemeClr val="bg2">
              <a:lumMod val="20000"/>
              <a:lumOff val="80000"/>
            </a:schemeClr>
          </a:solidFill>
          <a:ln>
            <a:solidFill>
              <a:schemeClr val="tx1"/>
            </a:solidFill>
          </a:ln>
        </p:spPr>
        <p:txBody>
          <a:bodyPr wrap="square">
            <a:spAutoFit/>
          </a:bodyPr>
          <a:lstStyle/>
          <a:p>
            <a:r>
              <a:rPr lang="en-NZ" sz="2000" dirty="0"/>
              <a:t>Animals are made of complex </a:t>
            </a:r>
            <a:r>
              <a:rPr lang="en-NZ" sz="2000" b="1" dirty="0"/>
              <a:t>systems of cells</a:t>
            </a:r>
            <a:r>
              <a:rPr lang="en-NZ" sz="2000" dirty="0"/>
              <a:t>, which must be able to perform all of life’s processes and work in a coordinated fashion to maintain </a:t>
            </a:r>
            <a:r>
              <a:rPr lang="en-NZ" sz="2000" b="1" dirty="0" smtClean="0"/>
              <a:t>homeostasis </a:t>
            </a:r>
            <a:r>
              <a:rPr lang="en-NZ" sz="2000" dirty="0" smtClean="0"/>
              <a:t>(a </a:t>
            </a:r>
            <a:r>
              <a:rPr lang="en-NZ" sz="2000" dirty="0"/>
              <a:t>stable internal </a:t>
            </a:r>
            <a:r>
              <a:rPr lang="en-NZ" sz="2000" dirty="0" smtClean="0"/>
              <a:t>environment). </a:t>
            </a:r>
          </a:p>
        </p:txBody>
      </p:sp>
      <p:pic>
        <p:nvPicPr>
          <p:cNvPr id="205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527" t="15061" r="7259"/>
          <a:stretch/>
        </p:blipFill>
        <p:spPr bwMode="auto">
          <a:xfrm>
            <a:off x="3635896" y="2428439"/>
            <a:ext cx="5316038" cy="44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6397" y="2942402"/>
            <a:ext cx="3168352" cy="3447098"/>
          </a:xfrm>
          <a:prstGeom prst="rect">
            <a:avLst/>
          </a:prstGeom>
          <a:noFill/>
        </p:spPr>
        <p:txBody>
          <a:bodyPr wrap="square" rtlCol="0">
            <a:spAutoFit/>
          </a:bodyPr>
          <a:lstStyle/>
          <a:p>
            <a:r>
              <a:rPr lang="en-NZ" sz="2000" dirty="0" smtClean="0"/>
              <a:t>During a </a:t>
            </a:r>
            <a:r>
              <a:rPr lang="en-NZ" sz="2000" dirty="0"/>
              <a:t>human’s </a:t>
            </a:r>
            <a:r>
              <a:rPr lang="en-NZ" sz="2000" dirty="0" smtClean="0"/>
              <a:t>early development</a:t>
            </a:r>
            <a:r>
              <a:rPr lang="en-NZ" sz="2000" dirty="0"/>
              <a:t>, groups of cells specialize into three fundamental embryonic layers. These embryonic layers </a:t>
            </a:r>
            <a:r>
              <a:rPr lang="en-NZ" sz="2000" b="1" dirty="0"/>
              <a:t>differentiate</a:t>
            </a:r>
            <a:r>
              <a:rPr lang="en-NZ" sz="2000" dirty="0"/>
              <a:t> into a number of specialized cells and tissues. Tissues are groups of cells similar in structure and function .</a:t>
            </a:r>
          </a:p>
          <a:p>
            <a:endParaRPr lang="en-NZ" dirty="0"/>
          </a:p>
        </p:txBody>
      </p:sp>
      <p:sp>
        <p:nvSpPr>
          <p:cNvPr id="7" name="Footer Placeholder 6"/>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2054147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NZ" smtClean="0"/>
              <a:t>1.10 Life Processes 2013</a:t>
            </a:r>
            <a:endParaRPr lang="en-NZ"/>
          </a:p>
        </p:txBody>
      </p:sp>
      <p:sp>
        <p:nvSpPr>
          <p:cNvPr id="3" name="Rectangle 2"/>
          <p:cNvSpPr/>
          <p:nvPr/>
        </p:nvSpPr>
        <p:spPr>
          <a:xfrm>
            <a:off x="342499" y="2924944"/>
            <a:ext cx="8352928" cy="1200329"/>
          </a:xfrm>
          <a:prstGeom prst="rect">
            <a:avLst/>
          </a:prstGeom>
        </p:spPr>
        <p:txBody>
          <a:bodyPr wrap="square">
            <a:spAutoFit/>
          </a:bodyPr>
          <a:lstStyle/>
          <a:p>
            <a:r>
              <a:rPr lang="en-GB" dirty="0" smtClean="0"/>
              <a:t>Chemicals </a:t>
            </a:r>
            <a:r>
              <a:rPr lang="en-GB" dirty="0"/>
              <a:t>that can influence growth include steroids.  They can increase the rate of mitosis and produce bigger muscles. However there are sometimes negative effects on growth taking steroids especially for young children and adolescents as increased levels of these hormones can actually signal bones to stop growing</a:t>
            </a:r>
            <a:endParaRPr lang="en-NZ" dirty="0"/>
          </a:p>
        </p:txBody>
      </p:sp>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Environmental factors: Steroids</a:t>
            </a:r>
            <a:endParaRPr lang="en-NZ" sz="2000" b="1" dirty="0"/>
          </a:p>
        </p:txBody>
      </p:sp>
    </p:spTree>
    <p:extLst>
      <p:ext uri="{BB962C8B-B14F-4D97-AF65-F5344CB8AC3E}">
        <p14:creationId xmlns:p14="http://schemas.microsoft.com/office/powerpoint/2010/main" val="3367645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373" y="1377642"/>
            <a:ext cx="8712968" cy="646331"/>
          </a:xfrm>
          <a:prstGeom prst="rect">
            <a:avLst/>
          </a:prstGeom>
          <a:solidFill>
            <a:schemeClr val="bg1"/>
          </a:solidFill>
          <a:ln>
            <a:solidFill>
              <a:schemeClr val="accent1"/>
            </a:solidFill>
          </a:ln>
        </p:spPr>
        <p:txBody>
          <a:bodyPr wrap="square">
            <a:spAutoFit/>
          </a:bodyPr>
          <a:lstStyle/>
          <a:p>
            <a:r>
              <a:rPr lang="en-GB" b="1" dirty="0" smtClean="0"/>
              <a:t>Reasons are </a:t>
            </a:r>
            <a:r>
              <a:rPr lang="en-GB" b="1" dirty="0"/>
              <a:t>given that link the structure/functioning of </a:t>
            </a:r>
            <a:r>
              <a:rPr lang="en-GB" b="1" dirty="0" smtClean="0"/>
              <a:t>a bone AND </a:t>
            </a:r>
            <a:r>
              <a:rPr lang="en-GB" b="1" dirty="0"/>
              <a:t>the effect of </a:t>
            </a:r>
            <a:r>
              <a:rPr lang="en-GB" b="1" dirty="0" smtClean="0"/>
              <a:t>an environmental factor on </a:t>
            </a:r>
            <a:r>
              <a:rPr lang="en-GB" b="1" dirty="0"/>
              <a:t>support and/or movement</a:t>
            </a:r>
            <a:r>
              <a:rPr lang="en-GB" b="1" dirty="0" smtClean="0"/>
              <a:t>. MERIT</a:t>
            </a:r>
            <a:endParaRPr lang="en-NZ" b="1" dirty="0"/>
          </a:p>
        </p:txBody>
      </p:sp>
      <p:sp>
        <p:nvSpPr>
          <p:cNvPr id="5" name="Rectangle 4"/>
          <p:cNvSpPr/>
          <p:nvPr/>
        </p:nvSpPr>
        <p:spPr>
          <a:xfrm>
            <a:off x="215302" y="2132856"/>
            <a:ext cx="8712968" cy="4247317"/>
          </a:xfrm>
          <a:prstGeom prst="rect">
            <a:avLst/>
          </a:prstGeom>
        </p:spPr>
        <p:txBody>
          <a:bodyPr wrap="square">
            <a:spAutoFit/>
          </a:bodyPr>
          <a:lstStyle/>
          <a:p>
            <a:r>
              <a:rPr lang="en-GB" b="1" dirty="0" smtClean="0"/>
              <a:t>Structure and Function</a:t>
            </a:r>
          </a:p>
          <a:p>
            <a:r>
              <a:rPr lang="en-GB" dirty="0" smtClean="0"/>
              <a:t>Cartilage </a:t>
            </a:r>
            <a:r>
              <a:rPr lang="en-GB" dirty="0"/>
              <a:t>- tough, rubbery surface that allows movement between bones, replaced by wear, lubricate the joint under pressure</a:t>
            </a:r>
            <a:endParaRPr lang="en-NZ" dirty="0"/>
          </a:p>
          <a:p>
            <a:r>
              <a:rPr lang="en-GB" dirty="0"/>
              <a:t>Hard bone - on the end and sides aid strength, keeps the weight of bone to a minimum</a:t>
            </a:r>
            <a:endParaRPr lang="en-NZ" dirty="0"/>
          </a:p>
          <a:p>
            <a:r>
              <a:rPr lang="en-GB" dirty="0"/>
              <a:t>Spongy bone – mesh of bone filaments, provided more internal strength</a:t>
            </a:r>
            <a:endParaRPr lang="en-NZ" dirty="0"/>
          </a:p>
          <a:p>
            <a:r>
              <a:rPr lang="en-GB" dirty="0"/>
              <a:t>Marrow – red, in the middle produces red blood cells</a:t>
            </a:r>
            <a:endParaRPr lang="en-NZ" dirty="0"/>
          </a:p>
          <a:p>
            <a:r>
              <a:rPr lang="en-GB" dirty="0" err="1"/>
              <a:t>Haversian</a:t>
            </a:r>
            <a:r>
              <a:rPr lang="en-GB" dirty="0"/>
              <a:t>/canals – contain nerves/blood to provide nutrients to the cells</a:t>
            </a:r>
            <a:endParaRPr lang="en-NZ" dirty="0"/>
          </a:p>
          <a:p>
            <a:r>
              <a:rPr lang="en-GB" dirty="0"/>
              <a:t>Bone cells/</a:t>
            </a:r>
            <a:r>
              <a:rPr lang="en-GB" dirty="0" err="1"/>
              <a:t>osteoctyes</a:t>
            </a:r>
            <a:r>
              <a:rPr lang="en-GB" dirty="0"/>
              <a:t> – make up bone tissue using calcium compound to increase strength </a:t>
            </a:r>
            <a:endParaRPr lang="en-NZ" dirty="0"/>
          </a:p>
          <a:p>
            <a:r>
              <a:rPr lang="en-GB" dirty="0"/>
              <a:t>Broken bones means the animal is unable to move easily, as the muscles don’t have anything to pull/contract on.</a:t>
            </a:r>
            <a:endParaRPr lang="en-NZ" dirty="0"/>
          </a:p>
          <a:p>
            <a:r>
              <a:rPr lang="en-GB" dirty="0"/>
              <a:t>The two long bones in the leg provide a rigid frame that the muscles can pull against to provide movement. The thigh muscles attach across the knee joint etc. </a:t>
            </a:r>
            <a:endParaRPr lang="en-NZ" dirty="0"/>
          </a:p>
          <a:p>
            <a:r>
              <a:rPr lang="en-GB" b="1" dirty="0"/>
              <a:t>Environmental factor </a:t>
            </a:r>
            <a:endParaRPr lang="en-GB" b="1" dirty="0" smtClean="0"/>
          </a:p>
          <a:p>
            <a:r>
              <a:rPr lang="en-GB" dirty="0" smtClean="0"/>
              <a:t>age/weight </a:t>
            </a:r>
            <a:r>
              <a:rPr lang="en-GB" dirty="0"/>
              <a:t>gain/gravity, hormone deficiency, calcium uptake and loss (osteoporosis).</a:t>
            </a:r>
            <a:endParaRPr lang="en-NZ" dirty="0"/>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Linking Structure and Movement with Environmental Factors.</a:t>
            </a:r>
            <a:endParaRPr lang="en-NZ" sz="2000" b="1" dirty="0"/>
          </a:p>
        </p:txBody>
      </p:sp>
      <p:sp>
        <p:nvSpPr>
          <p:cNvPr id="7" name="Footer Placeholder 6"/>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13455072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331051"/>
            <a:ext cx="8568952" cy="646331"/>
          </a:xfrm>
          <a:prstGeom prst="rect">
            <a:avLst/>
          </a:prstGeom>
          <a:solidFill>
            <a:schemeClr val="bg1"/>
          </a:solidFill>
          <a:ln>
            <a:solidFill>
              <a:schemeClr val="accent1"/>
            </a:solidFill>
          </a:ln>
        </p:spPr>
        <p:txBody>
          <a:bodyPr wrap="square">
            <a:spAutoFit/>
          </a:bodyPr>
          <a:lstStyle/>
          <a:p>
            <a:r>
              <a:rPr lang="en-GB" b="1" dirty="0"/>
              <a:t>Significant links are made between the structure/functioning of the bones </a:t>
            </a:r>
            <a:r>
              <a:rPr lang="en-GB" b="1" dirty="0" smtClean="0"/>
              <a:t>AND </a:t>
            </a:r>
            <a:r>
              <a:rPr lang="en-GB" b="1" dirty="0"/>
              <a:t>an implication of effect of a broken bone on support and/or movement</a:t>
            </a:r>
            <a:r>
              <a:rPr lang="en-GB" b="1" dirty="0" smtClean="0"/>
              <a:t>. EXCELLENCE</a:t>
            </a:r>
            <a:endParaRPr lang="en-NZ" b="1" dirty="0"/>
          </a:p>
        </p:txBody>
      </p:sp>
      <p:sp>
        <p:nvSpPr>
          <p:cNvPr id="5" name="Rectangle 4"/>
          <p:cNvSpPr/>
          <p:nvPr/>
        </p:nvSpPr>
        <p:spPr>
          <a:xfrm>
            <a:off x="251520" y="2132856"/>
            <a:ext cx="8568952" cy="4524315"/>
          </a:xfrm>
          <a:prstGeom prst="rect">
            <a:avLst/>
          </a:prstGeom>
        </p:spPr>
        <p:txBody>
          <a:bodyPr wrap="square">
            <a:spAutoFit/>
          </a:bodyPr>
          <a:lstStyle/>
          <a:p>
            <a:r>
              <a:rPr lang="en-NZ" b="1" dirty="0" smtClean="0"/>
              <a:t>Structure and Function:</a:t>
            </a:r>
            <a:endParaRPr lang="en-NZ" dirty="0"/>
          </a:p>
          <a:p>
            <a:r>
              <a:rPr lang="en-GB" dirty="0"/>
              <a:t>The </a:t>
            </a:r>
            <a:r>
              <a:rPr lang="en-GB" dirty="0" err="1"/>
              <a:t>humerus</a:t>
            </a:r>
            <a:r>
              <a:rPr lang="en-GB" dirty="0"/>
              <a:t> bone joins the ulna and radius bones at the elbow joint to form a rigid but movable structure. This allows the skeleton to provide both support for the body and movement. The biceps and triceps muscles attach across the elbow joint as an antagonistic pair so that when the biceps contracts its bends the arm but when the triceps contract (biceps relax) it straightens the arm</a:t>
            </a:r>
            <a:r>
              <a:rPr lang="en-GB" dirty="0" smtClean="0"/>
              <a:t>.</a:t>
            </a:r>
          </a:p>
          <a:p>
            <a:endParaRPr lang="en-GB" dirty="0" smtClean="0"/>
          </a:p>
          <a:p>
            <a:r>
              <a:rPr lang="en-GB" b="1" dirty="0" smtClean="0"/>
              <a:t>Environmental factor:</a:t>
            </a:r>
            <a:endParaRPr lang="en-NZ" b="1" dirty="0"/>
          </a:p>
          <a:p>
            <a:r>
              <a:rPr lang="en-GB" dirty="0"/>
              <a:t>Implications of a broken bone e.g. reduction in support and movement as the muscles no longer have a rigid frame to pull against. </a:t>
            </a:r>
            <a:endParaRPr lang="en-NZ" dirty="0"/>
          </a:p>
          <a:p>
            <a:r>
              <a:rPr lang="en-GB" dirty="0"/>
              <a:t>Aging </a:t>
            </a:r>
            <a:endParaRPr lang="en-NZ" dirty="0"/>
          </a:p>
          <a:p>
            <a:r>
              <a:rPr lang="en-US" dirty="0"/>
              <a:t>➙</a:t>
            </a:r>
            <a:r>
              <a:rPr lang="en-GB" dirty="0"/>
              <a:t> reduced activity </a:t>
            </a:r>
            <a:r>
              <a:rPr lang="en-US" dirty="0"/>
              <a:t>➙</a:t>
            </a:r>
            <a:r>
              <a:rPr lang="en-GB" dirty="0"/>
              <a:t> muscle loss </a:t>
            </a:r>
            <a:r>
              <a:rPr lang="en-US" dirty="0"/>
              <a:t>➙</a:t>
            </a:r>
            <a:r>
              <a:rPr lang="en-GB" dirty="0"/>
              <a:t> reduced support</a:t>
            </a:r>
            <a:endParaRPr lang="en-NZ" dirty="0"/>
          </a:p>
          <a:p>
            <a:r>
              <a:rPr lang="en-GB" dirty="0"/>
              <a:t>OR</a:t>
            </a:r>
            <a:endParaRPr lang="en-NZ" dirty="0"/>
          </a:p>
          <a:p>
            <a:r>
              <a:rPr lang="en-GB" dirty="0"/>
              <a:t>age </a:t>
            </a:r>
            <a:r>
              <a:rPr lang="en-US" dirty="0"/>
              <a:t>➙</a:t>
            </a:r>
            <a:r>
              <a:rPr lang="en-GB" dirty="0"/>
              <a:t> wear </a:t>
            </a:r>
            <a:r>
              <a:rPr lang="en-US" dirty="0"/>
              <a:t>➙</a:t>
            </a:r>
            <a:r>
              <a:rPr lang="en-GB" dirty="0"/>
              <a:t>arthritis </a:t>
            </a:r>
            <a:r>
              <a:rPr lang="en-US" dirty="0"/>
              <a:t>➙</a:t>
            </a:r>
            <a:r>
              <a:rPr lang="en-GB" dirty="0"/>
              <a:t> reduced mobility</a:t>
            </a:r>
            <a:endParaRPr lang="en-NZ" dirty="0"/>
          </a:p>
          <a:p>
            <a:r>
              <a:rPr lang="en-GB" dirty="0"/>
              <a:t>OR</a:t>
            </a:r>
            <a:endParaRPr lang="en-NZ" dirty="0"/>
          </a:p>
          <a:p>
            <a:r>
              <a:rPr lang="en-GB" dirty="0"/>
              <a:t>Another reasoned link e.g. increased infection risk from break.</a:t>
            </a:r>
            <a:endParaRPr lang="en-NZ" dirty="0"/>
          </a:p>
        </p:txBody>
      </p:sp>
      <p:sp>
        <p:nvSpPr>
          <p:cNvPr id="8" name="TextBox 7"/>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Linking Structure and Movement with Environmental Factors.</a:t>
            </a:r>
            <a:endParaRPr lang="en-NZ" sz="2000" b="1" dirty="0"/>
          </a:p>
        </p:txBody>
      </p:sp>
    </p:spTree>
    <p:extLst>
      <p:ext uri="{BB962C8B-B14F-4D97-AF65-F5344CB8AC3E}">
        <p14:creationId xmlns:p14="http://schemas.microsoft.com/office/powerpoint/2010/main" val="746161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004" y="1311151"/>
            <a:ext cx="8431991" cy="923330"/>
          </a:xfrm>
          <a:prstGeom prst="rect">
            <a:avLst/>
          </a:prstGeom>
          <a:solidFill>
            <a:schemeClr val="bg1"/>
          </a:solidFill>
          <a:ln>
            <a:solidFill>
              <a:schemeClr val="accent1"/>
            </a:solidFill>
          </a:ln>
        </p:spPr>
        <p:txBody>
          <a:bodyPr wrap="square">
            <a:spAutoFit/>
          </a:bodyPr>
          <a:lstStyle/>
          <a:p>
            <a:r>
              <a:rPr lang="en-GB" b="1" dirty="0" smtClean="0"/>
              <a:t>Reasons are </a:t>
            </a:r>
            <a:r>
              <a:rPr lang="en-GB" b="1" dirty="0"/>
              <a:t>given that link a feature of growth and the physical characteristics observed to the effect of ONE environmental factor (e.g. age, exercise, diet, chemicals) on </a:t>
            </a:r>
            <a:r>
              <a:rPr lang="en-GB" b="1" dirty="0" smtClean="0"/>
              <a:t>growth. MERIT</a:t>
            </a:r>
            <a:endParaRPr lang="en-NZ" b="1" dirty="0"/>
          </a:p>
        </p:txBody>
      </p:sp>
      <p:sp>
        <p:nvSpPr>
          <p:cNvPr id="5" name="Rectangle 4"/>
          <p:cNvSpPr/>
          <p:nvPr/>
        </p:nvSpPr>
        <p:spPr>
          <a:xfrm>
            <a:off x="330583" y="2420888"/>
            <a:ext cx="8424936" cy="3693319"/>
          </a:xfrm>
          <a:prstGeom prst="rect">
            <a:avLst/>
          </a:prstGeom>
        </p:spPr>
        <p:txBody>
          <a:bodyPr wrap="square">
            <a:spAutoFit/>
          </a:bodyPr>
          <a:lstStyle/>
          <a:p>
            <a:r>
              <a:rPr lang="en-GB" b="1" dirty="0" smtClean="0"/>
              <a:t>Diet</a:t>
            </a:r>
          </a:p>
          <a:p>
            <a:r>
              <a:rPr lang="en-GB" dirty="0" smtClean="0"/>
              <a:t>If </a:t>
            </a:r>
            <a:r>
              <a:rPr lang="en-GB" dirty="0"/>
              <a:t>calcium is lacking from a persons diet then depositions of calcium during normal bone growth can be reversed to release calcium from the bones, this causes weakening of the bones and conditions such as osteoporosis.</a:t>
            </a:r>
            <a:endParaRPr lang="en-NZ" dirty="0"/>
          </a:p>
          <a:p>
            <a:r>
              <a:rPr lang="en-GB" dirty="0"/>
              <a:t> </a:t>
            </a:r>
            <a:r>
              <a:rPr lang="en-GB" dirty="0" smtClean="0"/>
              <a:t>A </a:t>
            </a:r>
            <a:r>
              <a:rPr lang="en-GB" dirty="0"/>
              <a:t>good diet is required to develop muscle and bone as well as adequate levels of human growth hormone.  Calcium and phosphate help to produce strong bones and protein is required for muscle development.  If bones and muscles do not grow adequately the person will struggle to move around efficiently and this could cause issues with their lives</a:t>
            </a:r>
            <a:r>
              <a:rPr lang="en-GB" dirty="0" smtClean="0"/>
              <a:t>.</a:t>
            </a:r>
          </a:p>
          <a:p>
            <a:r>
              <a:rPr lang="en-GB" b="1" dirty="0" smtClean="0"/>
              <a:t>Age</a:t>
            </a:r>
            <a:endParaRPr lang="en-NZ" b="1" dirty="0"/>
          </a:p>
          <a:p>
            <a:r>
              <a:rPr lang="en-GB" dirty="0"/>
              <a:t>Age influences bone growth and repair as when you are younger you bones are developing faster and mitosis is producing new osteocytes quickly.  This means that when young children break a bone it usually repairs quickly e.g. greenstick breaks</a:t>
            </a:r>
            <a:r>
              <a:rPr lang="en-GB" i="1" dirty="0"/>
              <a:t>.</a:t>
            </a:r>
            <a:endParaRPr lang="en-NZ" dirty="0"/>
          </a:p>
        </p:txBody>
      </p:sp>
      <p:sp>
        <p:nvSpPr>
          <p:cNvPr id="7" name="Footer Placeholder 6"/>
          <p:cNvSpPr>
            <a:spLocks noGrp="1"/>
          </p:cNvSpPr>
          <p:nvPr>
            <p:ph type="ftr" sz="quarter" idx="11"/>
          </p:nvPr>
        </p:nvSpPr>
        <p:spPr/>
        <p:txBody>
          <a:bodyPr/>
          <a:lstStyle/>
          <a:p>
            <a:r>
              <a:rPr lang="en-NZ" smtClean="0"/>
              <a:t>1.10 Life Processes 2013</a:t>
            </a:r>
            <a:endParaRPr lang="en-NZ"/>
          </a:p>
        </p:txBody>
      </p:sp>
      <p:sp>
        <p:nvSpPr>
          <p:cNvPr id="8" name="TextBox 7"/>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Linking Growth with Environmental Factors.</a:t>
            </a:r>
            <a:endParaRPr lang="en-NZ" sz="2000" b="1" dirty="0"/>
          </a:p>
        </p:txBody>
      </p:sp>
    </p:spTree>
    <p:extLst>
      <p:ext uri="{BB962C8B-B14F-4D97-AF65-F5344CB8AC3E}">
        <p14:creationId xmlns:p14="http://schemas.microsoft.com/office/powerpoint/2010/main" val="1088028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961" y="1455167"/>
            <a:ext cx="8208912" cy="923330"/>
          </a:xfrm>
          <a:prstGeom prst="rect">
            <a:avLst/>
          </a:prstGeom>
          <a:solidFill>
            <a:schemeClr val="bg1"/>
          </a:solidFill>
          <a:ln>
            <a:solidFill>
              <a:schemeClr val="accent1"/>
            </a:solidFill>
          </a:ln>
        </p:spPr>
        <p:txBody>
          <a:bodyPr wrap="square">
            <a:spAutoFit/>
          </a:bodyPr>
          <a:lstStyle/>
          <a:p>
            <a:r>
              <a:rPr lang="en-GB" b="1" dirty="0"/>
              <a:t>Significant links are made between the biological ideas relating to growth, (life process) AND an implication of effect the environmental factor on the growth of the organism (human</a:t>
            </a:r>
            <a:r>
              <a:rPr lang="en-GB" b="1" dirty="0" smtClean="0"/>
              <a:t>). EXCELLENCE</a:t>
            </a:r>
            <a:endParaRPr lang="en-NZ" b="1" dirty="0"/>
          </a:p>
        </p:txBody>
      </p:sp>
      <p:sp>
        <p:nvSpPr>
          <p:cNvPr id="5" name="Rectangle 4"/>
          <p:cNvSpPr/>
          <p:nvPr/>
        </p:nvSpPr>
        <p:spPr>
          <a:xfrm>
            <a:off x="494589" y="2780928"/>
            <a:ext cx="8352928" cy="3139321"/>
          </a:xfrm>
          <a:prstGeom prst="rect">
            <a:avLst/>
          </a:prstGeom>
        </p:spPr>
        <p:txBody>
          <a:bodyPr wrap="square">
            <a:spAutoFit/>
          </a:bodyPr>
          <a:lstStyle/>
          <a:p>
            <a:r>
              <a:rPr lang="en-GB" dirty="0" smtClean="0"/>
              <a:t>Steroids</a:t>
            </a:r>
          </a:p>
          <a:p>
            <a:r>
              <a:rPr lang="en-GB" dirty="0" smtClean="0"/>
              <a:t>Bone </a:t>
            </a:r>
            <a:r>
              <a:rPr lang="en-GB" dirty="0"/>
              <a:t>cells are called osteocytes and are made through the process of mitosis during cell division for growth and repair.  Mitosis rate is significantly influenced by age and hormone levels.  For example during infancy human growth hormone levels are high promoting rapid cell division and growth as the long bones extend at the growth plates and deposition levels are high as long as diet sufficient in nutrient such as calcium and phosphate.</a:t>
            </a:r>
            <a:endParaRPr lang="en-NZ" dirty="0"/>
          </a:p>
          <a:p>
            <a:r>
              <a:rPr lang="en-GB" dirty="0"/>
              <a:t>Chemicals that can influence growth include steroids.  They can increase the rate of mitosis and produce bigger muscles. However there are sometimes negative effects on growth taking steroids especially for young children and adolescents as increased levels of these hormones can actually signal bones to stop growing</a:t>
            </a:r>
            <a:endParaRPr lang="en-NZ" dirty="0"/>
          </a:p>
        </p:txBody>
      </p:sp>
      <p:sp>
        <p:nvSpPr>
          <p:cNvPr id="7" name="Footer Placeholder 6"/>
          <p:cNvSpPr>
            <a:spLocks noGrp="1"/>
          </p:cNvSpPr>
          <p:nvPr>
            <p:ph type="ftr" sz="quarter" idx="11"/>
          </p:nvPr>
        </p:nvSpPr>
        <p:spPr/>
        <p:txBody>
          <a:bodyPr/>
          <a:lstStyle/>
          <a:p>
            <a:r>
              <a:rPr lang="en-NZ" smtClean="0"/>
              <a:t>1.10 Life Processes 2013</a:t>
            </a:r>
            <a:endParaRPr lang="en-NZ"/>
          </a:p>
        </p:txBody>
      </p:sp>
      <p:sp>
        <p:nvSpPr>
          <p:cNvPr id="8" name="TextBox 7"/>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Linking Growth with Environmental Factors.</a:t>
            </a:r>
            <a:endParaRPr lang="en-NZ" sz="2000" b="1" dirty="0"/>
          </a:p>
        </p:txBody>
      </p:sp>
    </p:spTree>
    <p:extLst>
      <p:ext uri="{BB962C8B-B14F-4D97-AF65-F5344CB8AC3E}">
        <p14:creationId xmlns:p14="http://schemas.microsoft.com/office/powerpoint/2010/main" val="2562819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structure and functions of the human (as an animal) systems:</a:t>
            </a:r>
          </a:p>
          <a:p>
            <a:pPr algn="ctr"/>
            <a:r>
              <a:rPr lang="en-NZ" sz="2000" b="1" dirty="0"/>
              <a:t>skeletal, digestive, circulatory, respiratory.</a:t>
            </a:r>
          </a:p>
        </p:txBody>
      </p:sp>
      <p:sp>
        <p:nvSpPr>
          <p:cNvPr id="5" name="Rectangle 4"/>
          <p:cNvSpPr/>
          <p:nvPr/>
        </p:nvSpPr>
        <p:spPr>
          <a:xfrm>
            <a:off x="467544" y="1772816"/>
            <a:ext cx="3088321" cy="4401205"/>
          </a:xfrm>
          <a:prstGeom prst="rect">
            <a:avLst/>
          </a:prstGeom>
        </p:spPr>
        <p:txBody>
          <a:bodyPr wrap="square">
            <a:spAutoFit/>
          </a:bodyPr>
          <a:lstStyle/>
          <a:p>
            <a:r>
              <a:rPr lang="en-NZ" sz="2000" dirty="0"/>
              <a:t>Different tissues functioning together for a common purpose are called </a:t>
            </a:r>
            <a:r>
              <a:rPr lang="en-NZ" sz="2000" b="1" dirty="0"/>
              <a:t>organs </a:t>
            </a:r>
            <a:r>
              <a:rPr lang="en-NZ" sz="2000" dirty="0"/>
              <a:t>(</a:t>
            </a:r>
            <a:r>
              <a:rPr lang="en-NZ" sz="2000" dirty="0" err="1"/>
              <a:t>eg</a:t>
            </a:r>
            <a:r>
              <a:rPr lang="en-NZ" sz="2000" dirty="0"/>
              <a:t>, stomach, kidney, lung, heart). </a:t>
            </a:r>
          </a:p>
          <a:p>
            <a:r>
              <a:rPr lang="en-NZ" sz="2000" b="1" dirty="0"/>
              <a:t>Organ systems </a:t>
            </a:r>
            <a:r>
              <a:rPr lang="en-NZ" sz="2000" dirty="0"/>
              <a:t>are composed of individual organs working together to accomplish a coordinated activity. For example, the </a:t>
            </a:r>
            <a:r>
              <a:rPr lang="en-NZ" sz="2000" dirty="0" smtClean="0"/>
              <a:t>heart, veins and arteries all </a:t>
            </a:r>
            <a:r>
              <a:rPr lang="en-NZ" sz="2000" dirty="0"/>
              <a:t>play a role in </a:t>
            </a:r>
            <a:r>
              <a:rPr lang="en-NZ" sz="2000" dirty="0" smtClean="0"/>
              <a:t>circulatio</a:t>
            </a:r>
            <a:r>
              <a:rPr lang="en-NZ" sz="2000" dirty="0"/>
              <a:t>n</a:t>
            </a:r>
            <a:r>
              <a:rPr lang="en-NZ" dirty="0" smtClean="0"/>
              <a:t>. </a:t>
            </a:r>
            <a:endParaRPr lang="en-NZ" dirty="0"/>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1772816"/>
            <a:ext cx="5085184"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317569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5726" y="501137"/>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Movement and Support: The </a:t>
            </a:r>
            <a:r>
              <a:rPr lang="en-NZ" sz="2000" b="1" dirty="0"/>
              <a:t>Human skeletal system.</a:t>
            </a:r>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484" y="901247"/>
            <a:ext cx="2897080" cy="598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23564" y="1844824"/>
            <a:ext cx="4936868" cy="4401205"/>
          </a:xfrm>
          <a:prstGeom prst="rect">
            <a:avLst/>
          </a:prstGeom>
          <a:noFill/>
        </p:spPr>
        <p:txBody>
          <a:bodyPr wrap="square" rtlCol="0">
            <a:spAutoFit/>
          </a:bodyPr>
          <a:lstStyle/>
          <a:p>
            <a:r>
              <a:rPr lang="en-NZ" sz="2000" dirty="0" smtClean="0"/>
              <a:t>The human </a:t>
            </a:r>
            <a:r>
              <a:rPr lang="en-NZ" sz="2000" dirty="0"/>
              <a:t>skeletal </a:t>
            </a:r>
            <a:r>
              <a:rPr lang="en-NZ" sz="2000" dirty="0" smtClean="0"/>
              <a:t>system is an </a:t>
            </a:r>
            <a:r>
              <a:rPr lang="en-NZ" sz="2000" b="1" dirty="0" smtClean="0"/>
              <a:t>internal </a:t>
            </a:r>
            <a:r>
              <a:rPr lang="en-NZ" sz="2000" b="1" dirty="0"/>
              <a:t>skeleton </a:t>
            </a:r>
            <a:r>
              <a:rPr lang="en-NZ" sz="2000" dirty="0"/>
              <a:t>that serves as a framework for the body. This framework consists of many individual </a:t>
            </a:r>
            <a:r>
              <a:rPr lang="en-NZ" sz="2000" b="1" dirty="0"/>
              <a:t>bones</a:t>
            </a:r>
            <a:r>
              <a:rPr lang="en-NZ" sz="2000" dirty="0"/>
              <a:t> and </a:t>
            </a:r>
            <a:r>
              <a:rPr lang="en-NZ" sz="2000" b="1" dirty="0"/>
              <a:t>cartilages</a:t>
            </a:r>
            <a:r>
              <a:rPr lang="en-NZ" sz="2000" dirty="0"/>
              <a:t>. </a:t>
            </a:r>
            <a:r>
              <a:rPr lang="en-NZ" sz="2000" dirty="0" smtClean="0"/>
              <a:t>This also includes l</a:t>
            </a:r>
            <a:r>
              <a:rPr lang="en-NZ" sz="2000" b="1" dirty="0" smtClean="0"/>
              <a:t>igaments </a:t>
            </a:r>
            <a:r>
              <a:rPr lang="en-NZ" sz="2000" dirty="0"/>
              <a:t>and the </a:t>
            </a:r>
            <a:r>
              <a:rPr lang="en-NZ" sz="2000" b="1" dirty="0" smtClean="0"/>
              <a:t>tendons </a:t>
            </a:r>
            <a:r>
              <a:rPr lang="en-NZ" sz="2000" dirty="0" smtClean="0"/>
              <a:t>which hold bones to each other and to muscles that contract and cause the bones to move. </a:t>
            </a:r>
            <a:endParaRPr lang="en-NZ" sz="2000" dirty="0"/>
          </a:p>
          <a:p>
            <a:r>
              <a:rPr lang="en-NZ" sz="2000" dirty="0"/>
              <a:t>The adult human skeleton contains more than 200 bones</a:t>
            </a:r>
            <a:r>
              <a:rPr lang="en-NZ" dirty="0"/>
              <a:t>. </a:t>
            </a:r>
          </a:p>
          <a:p>
            <a:r>
              <a:rPr lang="en-NZ" sz="2000" dirty="0"/>
              <a:t>The skeleton </a:t>
            </a:r>
            <a:r>
              <a:rPr lang="en-NZ" sz="2000" dirty="0" smtClean="0"/>
              <a:t>also provides </a:t>
            </a:r>
            <a:r>
              <a:rPr lang="en-NZ" sz="2000" b="1" dirty="0"/>
              <a:t>mechanical protection </a:t>
            </a:r>
            <a:r>
              <a:rPr lang="en-NZ" sz="2000" dirty="0"/>
              <a:t>for many of the body's internal organs, reducing risk of injury to </a:t>
            </a:r>
            <a:r>
              <a:rPr lang="en-NZ" sz="2000" dirty="0" smtClean="0"/>
              <a:t>them, </a:t>
            </a:r>
            <a:r>
              <a:rPr lang="en-NZ" sz="2000" b="1" dirty="0" smtClean="0"/>
              <a:t>storage </a:t>
            </a:r>
            <a:r>
              <a:rPr lang="en-NZ" sz="2000" b="1" dirty="0"/>
              <a:t>of </a:t>
            </a:r>
            <a:r>
              <a:rPr lang="en-NZ" sz="2000" b="1" dirty="0" smtClean="0"/>
              <a:t>minerals </a:t>
            </a:r>
            <a:r>
              <a:rPr lang="en-NZ" sz="2000" dirty="0" smtClean="0"/>
              <a:t>and </a:t>
            </a:r>
            <a:r>
              <a:rPr lang="en-NZ" sz="2000" b="1" dirty="0" smtClean="0"/>
              <a:t>production </a:t>
            </a:r>
            <a:r>
              <a:rPr lang="en-NZ" sz="2000" b="1" dirty="0"/>
              <a:t>of </a:t>
            </a:r>
            <a:r>
              <a:rPr lang="en-NZ" sz="2000" b="1" dirty="0" smtClean="0"/>
              <a:t>blood cells</a:t>
            </a:r>
            <a:r>
              <a:rPr lang="en-NZ" sz="2000" dirty="0" smtClean="0"/>
              <a:t>.</a:t>
            </a:r>
            <a:endParaRPr lang="en-NZ" sz="2000" dirty="0"/>
          </a:p>
        </p:txBody>
      </p:sp>
      <p:sp>
        <p:nvSpPr>
          <p:cNvPr id="3" name="Footer Placeholder 2"/>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333941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2"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75726" y="30244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main </a:t>
            </a:r>
            <a:r>
              <a:rPr lang="en-NZ" sz="2000" b="1" dirty="0"/>
              <a:t>bones in the Human skeletal system.</a:t>
            </a:r>
          </a:p>
        </p:txBody>
      </p:sp>
      <p:sp>
        <p:nvSpPr>
          <p:cNvPr id="5" name="Rectangle 4"/>
          <p:cNvSpPr/>
          <p:nvPr/>
        </p:nvSpPr>
        <p:spPr>
          <a:xfrm>
            <a:off x="4427984" y="6142556"/>
            <a:ext cx="1152128"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100" name="Picture 4"/>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873"/>
          <a:stretch/>
        </p:blipFill>
        <p:spPr bwMode="auto">
          <a:xfrm>
            <a:off x="548429" y="1052736"/>
            <a:ext cx="7759110" cy="56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1520" y="3895787"/>
            <a:ext cx="2808312" cy="2246769"/>
          </a:xfrm>
          <a:prstGeom prst="rect">
            <a:avLst/>
          </a:prstGeom>
          <a:solidFill>
            <a:schemeClr val="bg1"/>
          </a:solidFill>
          <a:ln>
            <a:solidFill>
              <a:schemeClr val="tx1"/>
            </a:solidFill>
          </a:ln>
        </p:spPr>
        <p:txBody>
          <a:bodyPr wrap="square" rtlCol="0">
            <a:spAutoFit/>
          </a:bodyPr>
          <a:lstStyle/>
          <a:p>
            <a:r>
              <a:rPr lang="en-NZ" sz="2000" dirty="0"/>
              <a:t>The main bones of the human skeleton </a:t>
            </a:r>
            <a:r>
              <a:rPr lang="en-NZ" sz="2000" dirty="0" smtClean="0"/>
              <a:t>are divided into two groups. </a:t>
            </a:r>
          </a:p>
          <a:p>
            <a:r>
              <a:rPr lang="en-NZ" sz="2000" dirty="0" smtClean="0"/>
              <a:t>The </a:t>
            </a:r>
            <a:r>
              <a:rPr lang="en-NZ" sz="2000" b="1" dirty="0" smtClean="0"/>
              <a:t>axial skeleton </a:t>
            </a:r>
            <a:r>
              <a:rPr lang="en-NZ" sz="2000" dirty="0" smtClean="0"/>
              <a:t>is the central group of bones based around the spinal (vertebral) column.</a:t>
            </a:r>
          </a:p>
        </p:txBody>
      </p:sp>
      <p:sp>
        <p:nvSpPr>
          <p:cNvPr id="7" name="TextBox 6"/>
          <p:cNvSpPr txBox="1"/>
          <p:nvPr/>
        </p:nvSpPr>
        <p:spPr>
          <a:xfrm>
            <a:off x="6739048" y="4049676"/>
            <a:ext cx="2225439" cy="1938992"/>
          </a:xfrm>
          <a:prstGeom prst="rect">
            <a:avLst/>
          </a:prstGeom>
          <a:noFill/>
          <a:ln>
            <a:solidFill>
              <a:schemeClr val="tx1"/>
            </a:solidFill>
          </a:ln>
        </p:spPr>
        <p:txBody>
          <a:bodyPr wrap="square" rtlCol="0">
            <a:spAutoFit/>
          </a:bodyPr>
          <a:lstStyle/>
          <a:p>
            <a:r>
              <a:rPr lang="en-NZ" sz="2000" dirty="0"/>
              <a:t>The </a:t>
            </a:r>
            <a:r>
              <a:rPr lang="en-NZ" sz="2000" b="1" dirty="0"/>
              <a:t>appendicular skeleton </a:t>
            </a:r>
            <a:r>
              <a:rPr lang="en-NZ" sz="2000" dirty="0"/>
              <a:t>consists of bones or groups of bones which “hang” off the axial skeleton</a:t>
            </a:r>
            <a:r>
              <a:rPr lang="en-NZ" dirty="0" smtClean="0"/>
              <a:t>.</a:t>
            </a:r>
            <a:endParaRPr lang="en-NZ" dirty="0"/>
          </a:p>
        </p:txBody>
      </p:sp>
      <p:sp>
        <p:nvSpPr>
          <p:cNvPr id="3" name="Footer Placeholder 2"/>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1510006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5726" y="501137"/>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The </a:t>
            </a:r>
            <a:r>
              <a:rPr lang="en-NZ" sz="2000" b="1" dirty="0"/>
              <a:t>Human skeletal system.</a:t>
            </a:r>
          </a:p>
        </p:txBody>
      </p:sp>
      <p:sp>
        <p:nvSpPr>
          <p:cNvPr id="5" name="TextBox 4"/>
          <p:cNvSpPr txBox="1"/>
          <p:nvPr/>
        </p:nvSpPr>
        <p:spPr>
          <a:xfrm>
            <a:off x="475726" y="1196752"/>
            <a:ext cx="3343381" cy="5355312"/>
          </a:xfrm>
          <a:prstGeom prst="rect">
            <a:avLst/>
          </a:prstGeom>
          <a:solidFill>
            <a:schemeClr val="bg1"/>
          </a:solidFill>
          <a:ln>
            <a:solidFill>
              <a:schemeClr val="tx1"/>
            </a:solidFill>
          </a:ln>
        </p:spPr>
        <p:txBody>
          <a:bodyPr wrap="square" rtlCol="0">
            <a:spAutoFit/>
          </a:bodyPr>
          <a:lstStyle/>
          <a:p>
            <a:r>
              <a:rPr lang="en-NZ" dirty="0"/>
              <a:t>The main bones of the human skeleton are:</a:t>
            </a:r>
          </a:p>
          <a:p>
            <a:r>
              <a:rPr lang="en-NZ" dirty="0" smtClean="0"/>
              <a:t>The </a:t>
            </a:r>
            <a:r>
              <a:rPr lang="en-NZ" b="1" dirty="0"/>
              <a:t>Skull</a:t>
            </a:r>
            <a:r>
              <a:rPr lang="en-NZ" dirty="0"/>
              <a:t> </a:t>
            </a:r>
            <a:endParaRPr lang="en-NZ" dirty="0" smtClean="0"/>
          </a:p>
          <a:p>
            <a:r>
              <a:rPr lang="en-NZ" b="1" dirty="0" smtClean="0"/>
              <a:t>Shoulder </a:t>
            </a:r>
            <a:r>
              <a:rPr lang="en-NZ" b="1" dirty="0"/>
              <a:t>girdle </a:t>
            </a:r>
            <a:r>
              <a:rPr lang="en-NZ" dirty="0"/>
              <a:t>- clavicle and scapula</a:t>
            </a:r>
          </a:p>
          <a:p>
            <a:r>
              <a:rPr lang="en-NZ" b="1" dirty="0" smtClean="0"/>
              <a:t>Arm</a:t>
            </a:r>
            <a:r>
              <a:rPr lang="en-NZ" dirty="0" smtClean="0"/>
              <a:t> </a:t>
            </a:r>
            <a:r>
              <a:rPr lang="en-NZ" dirty="0"/>
              <a:t>- </a:t>
            </a:r>
            <a:r>
              <a:rPr lang="en-NZ" dirty="0" err="1"/>
              <a:t>humerus</a:t>
            </a:r>
            <a:r>
              <a:rPr lang="en-NZ" dirty="0"/>
              <a:t>, radius and </a:t>
            </a:r>
            <a:r>
              <a:rPr lang="en-NZ" dirty="0" smtClean="0"/>
              <a:t>ulna</a:t>
            </a:r>
            <a:r>
              <a:rPr lang="en-NZ" b="1" dirty="0" smtClean="0"/>
              <a:t> Hand </a:t>
            </a:r>
            <a:r>
              <a:rPr lang="en-NZ" dirty="0"/>
              <a:t>- Carpals, Metacarpals and Phalanges</a:t>
            </a:r>
          </a:p>
          <a:p>
            <a:r>
              <a:rPr lang="en-NZ" b="1" dirty="0" smtClean="0"/>
              <a:t>Chest</a:t>
            </a:r>
            <a:r>
              <a:rPr lang="en-NZ" dirty="0" smtClean="0"/>
              <a:t> </a:t>
            </a:r>
            <a:r>
              <a:rPr lang="en-NZ" dirty="0"/>
              <a:t>- Sternum and Ribs</a:t>
            </a:r>
          </a:p>
          <a:p>
            <a:r>
              <a:rPr lang="en-NZ" b="1" dirty="0" smtClean="0"/>
              <a:t>Spine</a:t>
            </a:r>
            <a:r>
              <a:rPr lang="en-NZ" dirty="0" smtClean="0"/>
              <a:t> </a:t>
            </a:r>
            <a:r>
              <a:rPr lang="en-NZ" dirty="0"/>
              <a:t>- </a:t>
            </a:r>
            <a:r>
              <a:rPr lang="en-NZ" dirty="0" smtClean="0"/>
              <a:t>vertebrae, </a:t>
            </a:r>
            <a:r>
              <a:rPr lang="en-NZ" dirty="0"/>
              <a:t>Sacrum (5 fused or stuck together bones) and Coccyx (the tiny bit at the bottom of the spine</a:t>
            </a:r>
            <a:r>
              <a:rPr lang="en-NZ" dirty="0" smtClean="0"/>
              <a:t>).</a:t>
            </a:r>
          </a:p>
          <a:p>
            <a:r>
              <a:rPr lang="en-NZ" b="1" dirty="0" smtClean="0"/>
              <a:t>Pelvic </a:t>
            </a:r>
            <a:r>
              <a:rPr lang="en-NZ" b="1" dirty="0"/>
              <a:t>girdle </a:t>
            </a:r>
            <a:r>
              <a:rPr lang="en-NZ" dirty="0"/>
              <a:t>- Ilium, Pubis and Ischium.</a:t>
            </a:r>
          </a:p>
          <a:p>
            <a:r>
              <a:rPr lang="en-NZ" b="1" dirty="0" smtClean="0"/>
              <a:t>Leg</a:t>
            </a:r>
            <a:r>
              <a:rPr lang="en-NZ" dirty="0" smtClean="0"/>
              <a:t> </a:t>
            </a:r>
            <a:r>
              <a:rPr lang="en-NZ" dirty="0"/>
              <a:t>- Femur, Tibia and Fibula</a:t>
            </a:r>
          </a:p>
          <a:p>
            <a:r>
              <a:rPr lang="en-NZ" b="1" dirty="0" smtClean="0"/>
              <a:t>Ankle</a:t>
            </a:r>
            <a:r>
              <a:rPr lang="en-NZ" dirty="0" smtClean="0"/>
              <a:t> </a:t>
            </a:r>
            <a:r>
              <a:rPr lang="en-NZ" dirty="0"/>
              <a:t>- Talus and calcaneus </a:t>
            </a:r>
            <a:endParaRPr lang="en-NZ" dirty="0" smtClean="0"/>
          </a:p>
          <a:p>
            <a:r>
              <a:rPr lang="en-NZ" b="1" dirty="0" smtClean="0"/>
              <a:t>Foot </a:t>
            </a:r>
            <a:r>
              <a:rPr lang="en-NZ" dirty="0"/>
              <a:t>- Tarsals, Metatarsals and Phalanges</a:t>
            </a:r>
          </a:p>
        </p:txBody>
      </p:sp>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6949" y="1141201"/>
            <a:ext cx="5123099" cy="570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601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z\school work\Science Transition\1.10 living systems\Resources animals\BAS-09-Composition-of-bone.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1600" y="1124744"/>
            <a:ext cx="6715100" cy="48801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47664" y="6004017"/>
            <a:ext cx="7363172" cy="369332"/>
          </a:xfrm>
          <a:prstGeom prst="rect">
            <a:avLst/>
          </a:prstGeom>
        </p:spPr>
        <p:txBody>
          <a:bodyPr wrap="square">
            <a:spAutoFit/>
          </a:bodyPr>
          <a:lstStyle/>
          <a:p>
            <a:r>
              <a:rPr lang="en-GB" dirty="0" smtClean="0"/>
              <a:t>A </a:t>
            </a:r>
            <a:r>
              <a:rPr lang="en-GB" dirty="0"/>
              <a:t>diagram showing a cross-section of the composition of bone.</a:t>
            </a:r>
            <a:endParaRPr lang="en-NZ" dirty="0"/>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Composition of Bone</a:t>
            </a:r>
            <a:endParaRPr lang="en-NZ" sz="2000" b="1" dirty="0"/>
          </a:p>
        </p:txBody>
      </p:sp>
      <p:sp>
        <p:nvSpPr>
          <p:cNvPr id="5" name="Footer Placeholder 4"/>
          <p:cNvSpPr>
            <a:spLocks noGrp="1"/>
          </p:cNvSpPr>
          <p:nvPr>
            <p:ph type="ftr" sz="quarter" idx="11"/>
          </p:nvPr>
        </p:nvSpPr>
        <p:spPr/>
        <p:txBody>
          <a:bodyPr/>
          <a:lstStyle/>
          <a:p>
            <a:r>
              <a:rPr lang="en-NZ" smtClean="0"/>
              <a:t>1.10 Life Processes 2013</a:t>
            </a:r>
            <a:endParaRPr lang="en-NZ"/>
          </a:p>
        </p:txBody>
      </p:sp>
    </p:spTree>
    <p:extLst>
      <p:ext uri="{BB962C8B-B14F-4D97-AF65-F5344CB8AC3E}">
        <p14:creationId xmlns:p14="http://schemas.microsoft.com/office/powerpoint/2010/main" val="1164500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16256</TotalTime>
  <Words>2831</Words>
  <Application>Microsoft Office PowerPoint</Application>
  <PresentationFormat>On-screen Show (4:3)</PresentationFormat>
  <Paragraphs>210</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217</cp:revision>
  <cp:lastPrinted>2012-03-08T22:47:07Z</cp:lastPrinted>
  <dcterms:created xsi:type="dcterms:W3CDTF">2012-02-15T01:02:31Z</dcterms:created>
  <dcterms:modified xsi:type="dcterms:W3CDTF">2013-05-28T01:43:11Z</dcterms:modified>
</cp:coreProperties>
</file>