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80"/>
  </p:notesMasterIdLst>
  <p:sldIdLst>
    <p:sldId id="256" r:id="rId2"/>
    <p:sldId id="350" r:id="rId3"/>
    <p:sldId id="352" r:id="rId4"/>
    <p:sldId id="364" r:id="rId5"/>
    <p:sldId id="365" r:id="rId6"/>
    <p:sldId id="351" r:id="rId7"/>
    <p:sldId id="349" r:id="rId8"/>
    <p:sldId id="353" r:id="rId9"/>
    <p:sldId id="372" r:id="rId10"/>
    <p:sldId id="354" r:id="rId11"/>
    <p:sldId id="355" r:id="rId12"/>
    <p:sldId id="356" r:id="rId13"/>
    <p:sldId id="357" r:id="rId14"/>
    <p:sldId id="358" r:id="rId15"/>
    <p:sldId id="312" r:id="rId16"/>
    <p:sldId id="313" r:id="rId17"/>
    <p:sldId id="314" r:id="rId18"/>
    <p:sldId id="315" r:id="rId19"/>
    <p:sldId id="280" r:id="rId20"/>
    <p:sldId id="279" r:id="rId21"/>
    <p:sldId id="295" r:id="rId22"/>
    <p:sldId id="296" r:id="rId23"/>
    <p:sldId id="282" r:id="rId24"/>
    <p:sldId id="281" r:id="rId25"/>
    <p:sldId id="297" r:id="rId26"/>
    <p:sldId id="308" r:id="rId27"/>
    <p:sldId id="305" r:id="rId28"/>
    <p:sldId id="306" r:id="rId29"/>
    <p:sldId id="331" r:id="rId30"/>
    <p:sldId id="332" r:id="rId31"/>
    <p:sldId id="283" r:id="rId32"/>
    <p:sldId id="298" r:id="rId33"/>
    <p:sldId id="299" r:id="rId34"/>
    <p:sldId id="300" r:id="rId35"/>
    <p:sldId id="302" r:id="rId36"/>
    <p:sldId id="303" r:id="rId37"/>
    <p:sldId id="329" r:id="rId38"/>
    <p:sldId id="284" r:id="rId39"/>
    <p:sldId id="309" r:id="rId40"/>
    <p:sldId id="327" r:id="rId41"/>
    <p:sldId id="310" r:id="rId42"/>
    <p:sldId id="328" r:id="rId43"/>
    <p:sldId id="360" r:id="rId44"/>
    <p:sldId id="361" r:id="rId45"/>
    <p:sldId id="311" r:id="rId46"/>
    <p:sldId id="330" r:id="rId47"/>
    <p:sldId id="316" r:id="rId48"/>
    <p:sldId id="335" r:id="rId49"/>
    <p:sldId id="288" r:id="rId50"/>
    <p:sldId id="289" r:id="rId51"/>
    <p:sldId id="366" r:id="rId52"/>
    <p:sldId id="320" r:id="rId53"/>
    <p:sldId id="321" r:id="rId54"/>
    <p:sldId id="367" r:id="rId55"/>
    <p:sldId id="368" r:id="rId56"/>
    <p:sldId id="369" r:id="rId57"/>
    <p:sldId id="370" r:id="rId58"/>
    <p:sldId id="322" r:id="rId59"/>
    <p:sldId id="323" r:id="rId60"/>
    <p:sldId id="324" r:id="rId61"/>
    <p:sldId id="371" r:id="rId62"/>
    <p:sldId id="325" r:id="rId63"/>
    <p:sldId id="326" r:id="rId64"/>
    <p:sldId id="290" r:id="rId65"/>
    <p:sldId id="291" r:id="rId66"/>
    <p:sldId id="292" r:id="rId67"/>
    <p:sldId id="336" r:id="rId68"/>
    <p:sldId id="337" r:id="rId69"/>
    <p:sldId id="338" r:id="rId70"/>
    <p:sldId id="293" r:id="rId71"/>
    <p:sldId id="347" r:id="rId72"/>
    <p:sldId id="344" r:id="rId73"/>
    <p:sldId id="345" r:id="rId74"/>
    <p:sldId id="363" r:id="rId75"/>
    <p:sldId id="339" r:id="rId76"/>
    <p:sldId id="340" r:id="rId77"/>
    <p:sldId id="341" r:id="rId78"/>
    <p:sldId id="362" r:id="rId7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434" autoAdjust="0"/>
  </p:normalViewPr>
  <p:slideViewPr>
    <p:cSldViewPr>
      <p:cViewPr varScale="1">
        <p:scale>
          <a:sx n="70" d="100"/>
          <a:sy n="70" d="100"/>
        </p:scale>
        <p:origin x="130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F87118E-F95A-4CE2-8373-9C056DF30DBD}" type="datetimeFigureOut">
              <a:rPr lang="en-NZ" smtClean="0"/>
              <a:t>10/04/2015</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8A1EBA5-B23D-48A2-8252-FF5ED3AA11DE}" type="slidenum">
              <a:rPr lang="en-NZ" smtClean="0"/>
              <a:t>‹#›</a:t>
            </a:fld>
            <a:endParaRPr lang="en-NZ"/>
          </a:p>
        </p:txBody>
      </p:sp>
    </p:spTree>
    <p:extLst>
      <p:ext uri="{BB962C8B-B14F-4D97-AF65-F5344CB8AC3E}">
        <p14:creationId xmlns:p14="http://schemas.microsoft.com/office/powerpoint/2010/main" val="12991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dirty="0"/>
          </a:p>
        </p:txBody>
      </p:sp>
    </p:spTree>
    <p:extLst>
      <p:ext uri="{BB962C8B-B14F-4D97-AF65-F5344CB8AC3E}">
        <p14:creationId xmlns:p14="http://schemas.microsoft.com/office/powerpoint/2010/main" val="325140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D1D379-CD2D-4A9A-85A9-E4683B6F2FE2}" type="datetime1">
              <a:rPr lang="en-NZ" smtClean="0"/>
              <a:t>10/04/2015</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7CACB-E412-4650-8A1A-4F43EC52873C}" type="datetime1">
              <a:rPr lang="en-NZ" smtClean="0"/>
              <a:t>10/04/2015</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1B1C4DD-BCB8-48D4-AA61-241889C59D79}" type="datetime1">
              <a:rPr lang="en-NZ" smtClean="0"/>
              <a:t>10/04/2015</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DC51B-93C9-439F-B52F-18FD05EC28CB}" type="datetime1">
              <a:rPr lang="en-NZ" smtClean="0"/>
              <a:t>10/04/2015</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161859-C6C0-4839-B0A2-6A42226B48A7}" type="datetime1">
              <a:rPr lang="en-NZ" smtClean="0"/>
              <a:t>10/04/2015</a:t>
            </a:fld>
            <a:endParaRPr lang="en-NZ"/>
          </a:p>
        </p:txBody>
      </p:sp>
      <p:sp>
        <p:nvSpPr>
          <p:cNvPr id="5" name="Footer Placeholder 4"/>
          <p:cNvSpPr>
            <a:spLocks noGrp="1"/>
          </p:cNvSpPr>
          <p:nvPr>
            <p:ph type="ftr" sz="quarter" idx="11"/>
          </p:nvPr>
        </p:nvSpPr>
        <p:spPr/>
        <p:txBody>
          <a:bodyPr/>
          <a:lstStyle/>
          <a:p>
            <a:r>
              <a:rPr lang="en-NZ" smtClean="0"/>
              <a:t>Year 10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8C5BFE1-6522-4CE7-B2BE-778EE5F94A65}" type="datetime1">
              <a:rPr lang="en-NZ" smtClean="0"/>
              <a:t>10/04/2015</a:t>
            </a:fld>
            <a:endParaRPr lang="en-NZ"/>
          </a:p>
        </p:txBody>
      </p:sp>
      <p:sp>
        <p:nvSpPr>
          <p:cNvPr id="6" name="Footer Placeholder 5"/>
          <p:cNvSpPr>
            <a:spLocks noGrp="1"/>
          </p:cNvSpPr>
          <p:nvPr>
            <p:ph type="ftr" sz="quarter" idx="11"/>
          </p:nvPr>
        </p:nvSpPr>
        <p:spPr/>
        <p:txBody>
          <a:bodyPr/>
          <a:lstStyle/>
          <a:p>
            <a:r>
              <a:rPr lang="en-NZ" smtClean="0"/>
              <a:t>Year 10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E3C720-65C1-42D4-8EEC-22FDB4612EEB}" type="datetime1">
              <a:rPr lang="en-NZ" smtClean="0"/>
              <a:t>10/04/2015</a:t>
            </a:fld>
            <a:endParaRPr lang="en-NZ"/>
          </a:p>
        </p:txBody>
      </p:sp>
      <p:sp>
        <p:nvSpPr>
          <p:cNvPr id="8" name="Footer Placeholder 7"/>
          <p:cNvSpPr>
            <a:spLocks noGrp="1"/>
          </p:cNvSpPr>
          <p:nvPr>
            <p:ph type="ftr" sz="quarter" idx="11"/>
          </p:nvPr>
        </p:nvSpPr>
        <p:spPr/>
        <p:txBody>
          <a:bodyPr/>
          <a:lstStyle/>
          <a:p>
            <a:r>
              <a:rPr lang="en-NZ" smtClean="0"/>
              <a:t>Year 10 Science 2012</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616393-E268-49B6-BB7F-31FD5F2A7DDA}" type="datetime1">
              <a:rPr lang="en-NZ" smtClean="0"/>
              <a:t>10/04/2015</a:t>
            </a:fld>
            <a:endParaRPr lang="en-NZ"/>
          </a:p>
        </p:txBody>
      </p:sp>
      <p:sp>
        <p:nvSpPr>
          <p:cNvPr id="4" name="Footer Placeholder 3"/>
          <p:cNvSpPr>
            <a:spLocks noGrp="1"/>
          </p:cNvSpPr>
          <p:nvPr>
            <p:ph type="ftr" sz="quarter" idx="11"/>
          </p:nvPr>
        </p:nvSpPr>
        <p:spPr/>
        <p:txBody>
          <a:bodyPr/>
          <a:lstStyle/>
          <a:p>
            <a:r>
              <a:rPr lang="en-NZ" smtClean="0"/>
              <a:t>Year 10 Science 2012</a:t>
            </a:r>
            <a:endParaRPr lang="en-NZ"/>
          </a:p>
        </p:txBody>
      </p:sp>
      <p:sp>
        <p:nvSpPr>
          <p:cNvPr id="5" name="Slide Number Placeholder 4"/>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597771B-C775-4BFE-A50A-1DD95AF9CF8B}" type="datetime1">
              <a:rPr lang="en-NZ" smtClean="0"/>
              <a:t>10/04/2015</a:t>
            </a:fld>
            <a:endParaRPr lang="en-NZ"/>
          </a:p>
        </p:txBody>
      </p:sp>
      <p:sp>
        <p:nvSpPr>
          <p:cNvPr id="3" name="Footer Placeholder 2"/>
          <p:cNvSpPr>
            <a:spLocks noGrp="1"/>
          </p:cNvSpPr>
          <p:nvPr>
            <p:ph type="ftr" sz="quarter" idx="11"/>
          </p:nvPr>
        </p:nvSpPr>
        <p:spPr/>
        <p:txBody>
          <a:bodyPr/>
          <a:lstStyle/>
          <a:p>
            <a:r>
              <a:rPr lang="en-NZ" smtClean="0"/>
              <a:t>Year 10 Science 2012</a:t>
            </a:r>
            <a:endParaRPr lang="en-NZ"/>
          </a:p>
        </p:txBody>
      </p:sp>
      <p:sp>
        <p:nvSpPr>
          <p:cNvPr id="4" name="Slide Number Placeholder 3"/>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5307F44-84BD-4999-9130-30EE3A4C95F1}" type="datetime1">
              <a:rPr lang="en-NZ" smtClean="0"/>
              <a:t>10/04/2015</a:t>
            </a:fld>
            <a:endParaRPr lang="en-NZ"/>
          </a:p>
        </p:txBody>
      </p:sp>
      <p:sp>
        <p:nvSpPr>
          <p:cNvPr id="6" name="Footer Placeholder 5"/>
          <p:cNvSpPr>
            <a:spLocks noGrp="1"/>
          </p:cNvSpPr>
          <p:nvPr>
            <p:ph type="ftr" sz="quarter" idx="11"/>
          </p:nvPr>
        </p:nvSpPr>
        <p:spPr/>
        <p:txBody>
          <a:bodyPr/>
          <a:lstStyle/>
          <a:p>
            <a:r>
              <a:rPr lang="en-NZ" smtClean="0"/>
              <a:t>Year 10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0DCFCB-8375-4478-AD78-C2B534911306}" type="datetime1">
              <a:rPr lang="en-NZ" smtClean="0"/>
              <a:t>10/04/2015</a:t>
            </a:fld>
            <a:endParaRPr lang="en-NZ"/>
          </a:p>
        </p:txBody>
      </p:sp>
      <p:sp>
        <p:nvSpPr>
          <p:cNvPr id="6" name="Footer Placeholder 5"/>
          <p:cNvSpPr>
            <a:spLocks noGrp="1"/>
          </p:cNvSpPr>
          <p:nvPr>
            <p:ph type="ftr" sz="quarter" idx="11"/>
          </p:nvPr>
        </p:nvSpPr>
        <p:spPr/>
        <p:txBody>
          <a:bodyPr/>
          <a:lstStyle/>
          <a:p>
            <a:r>
              <a:rPr lang="en-NZ" smtClean="0"/>
              <a:t>Year 10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4470212-3763-4094-9972-6FF071C17F4C}" type="datetime1">
              <a:rPr lang="en-NZ" smtClean="0"/>
              <a:t>10/04/2015</a:t>
            </a:fld>
            <a:endParaRPr lang="en-N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NZ" smtClean="0"/>
              <a:t>Year 10 Science 2012</a:t>
            </a:r>
            <a:endParaRPr lang="en-N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733634-C35B-4CB9-8287-D9279767473E}" type="slidenum">
              <a:rPr lang="en-NZ" smtClean="0"/>
              <a:t>‹#›</a:t>
            </a:fld>
            <a:endParaRPr lang="en-N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21" Type="http://schemas.openxmlformats.org/officeDocument/2006/relationships/image" Target="../media/image3.pn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image" Target="../media/image50.jpeg"/><Relationship Id="rId16" Type="http://schemas.openxmlformats.org/officeDocument/2006/relationships/image" Target="../media/image64.jpeg"/><Relationship Id="rId20"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71.jpeg"/><Relationship Id="rId12"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73.jpeg"/><Relationship Id="rId5" Type="http://schemas.openxmlformats.org/officeDocument/2006/relationships/image" Target="../media/image70.jpe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77.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78.emf"/></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3.jpeg"/><Relationship Id="rId7" Type="http://schemas.openxmlformats.org/officeDocument/2006/relationships/image" Target="../media/image81.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0.jpeg"/><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5.jpeg"/><Relationship Id="rId7" Type="http://schemas.openxmlformats.org/officeDocument/2006/relationships/image" Target="../media/image63.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67.jpeg"/><Relationship Id="rId10" Type="http://schemas.openxmlformats.org/officeDocument/2006/relationships/image" Target="../media/image3.png"/><Relationship Id="rId4" Type="http://schemas.openxmlformats.org/officeDocument/2006/relationships/image" Target="../media/image66.jpeg"/><Relationship Id="rId9" Type="http://schemas.openxmlformats.org/officeDocument/2006/relationships/image" Target="../media/image85.jpeg"/></Relationships>
</file>

<file path=ppt/slides/_rels/slide6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86.jpeg"/><Relationship Id="rId7" Type="http://schemas.openxmlformats.org/officeDocument/2006/relationships/image" Target="../media/image67.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3.png"/><Relationship Id="rId5" Type="http://schemas.openxmlformats.org/officeDocument/2006/relationships/image" Target="../media/image88.jpeg"/><Relationship Id="rId10" Type="http://schemas.openxmlformats.org/officeDocument/2006/relationships/image" Target="../media/image91.jpeg"/><Relationship Id="rId4" Type="http://schemas.openxmlformats.org/officeDocument/2006/relationships/image" Target="../media/image87.jpeg"/><Relationship Id="rId9"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_clUNx_xlAl0/TAbAuPiPPeI/AAAAAAAAABw/gs5Vf7SYruA/s1600/IMG_0182.JPG"/>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555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0" y="6492875"/>
            <a:ext cx="2895600" cy="365125"/>
          </a:xfrm>
        </p:spPr>
        <p:txBody>
          <a:bodyPr/>
          <a:lstStyle/>
          <a:p>
            <a:r>
              <a:rPr lang="en-NZ" dirty="0" smtClean="0"/>
              <a:t>Year 10 Science 2013</a:t>
            </a:r>
            <a:endParaRPr lang="en-NZ" dirty="0"/>
          </a:p>
        </p:txBody>
      </p:sp>
      <p:sp>
        <p:nvSpPr>
          <p:cNvPr id="3" name="Slide Number Placeholder 2"/>
          <p:cNvSpPr>
            <a:spLocks noGrp="1"/>
          </p:cNvSpPr>
          <p:nvPr>
            <p:ph type="sldNum" sz="quarter" idx="12"/>
          </p:nvPr>
        </p:nvSpPr>
        <p:spPr>
          <a:xfrm>
            <a:off x="7008440" y="6492875"/>
            <a:ext cx="2133600" cy="365125"/>
          </a:xfrm>
        </p:spPr>
        <p:txBody>
          <a:bodyPr/>
          <a:lstStyle/>
          <a:p>
            <a:fld id="{A9733634-C35B-4CB9-8287-D9279767473E}" type="slidenum">
              <a:rPr lang="en-NZ" smtClean="0"/>
              <a:t>1</a:t>
            </a:fld>
            <a:endParaRPr lang="en-NZ" dirty="0"/>
          </a:p>
        </p:txBody>
      </p:sp>
      <p:sp>
        <p:nvSpPr>
          <p:cNvPr id="7" name="TextBox 6"/>
          <p:cNvSpPr txBox="1"/>
          <p:nvPr/>
        </p:nvSpPr>
        <p:spPr>
          <a:xfrm>
            <a:off x="0" y="4869160"/>
            <a:ext cx="9144000" cy="1446550"/>
          </a:xfrm>
          <a:prstGeom prst="rect">
            <a:avLst/>
          </a:prstGeom>
          <a:gradFill flip="none" rotWithShape="1">
            <a:gsLst>
              <a:gs pos="0">
                <a:srgbClr val="D2CB6C">
                  <a:lumMod val="75000"/>
                </a:srgbClr>
              </a:gs>
              <a:gs pos="53000">
                <a:srgbClr val="D2CB6C">
                  <a:lumMod val="60000"/>
                  <a:lumOff val="40000"/>
                </a:srgbClr>
              </a:gs>
              <a:gs pos="83000">
                <a:srgbClr val="D2CB6C">
                  <a:lumMod val="20000"/>
                  <a:lumOff val="80000"/>
                </a:srgbClr>
              </a:gs>
              <a:gs pos="100000">
                <a:srgbClr val="9CBEBD">
                  <a:lumMod val="20000"/>
                  <a:lumOff val="80000"/>
                </a:srgbClr>
              </a:gs>
            </a:gsLst>
            <a:lin ang="16200000" scaled="0"/>
            <a:tileRect/>
          </a:gradFill>
          <a:ln w="28575">
            <a:solidFill>
              <a:srgbClr val="2F2B2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4400" b="1" i="0" u="none" strike="noStrike" kern="0" cap="none" spc="0" normalizeH="0" baseline="0" noProof="0" dirty="0" smtClean="0">
                <a:ln>
                  <a:noFill/>
                </a:ln>
                <a:solidFill>
                  <a:sysClr val="windowText" lastClr="000000"/>
                </a:solidFill>
                <a:effectLst/>
                <a:uLnTx/>
                <a:uFillTx/>
                <a:latin typeface="Century Gothic" panose="020B0502020202020204" pitchFamily="34" charset="0"/>
              </a:rPr>
              <a:t>Science </a:t>
            </a:r>
            <a:r>
              <a:rPr kumimoji="0" lang="en-NZ" sz="4400" b="0" i="0" u="none" strike="noStrike" kern="0" cap="none" spc="0" normalizeH="0" baseline="0" noProof="0" dirty="0" smtClean="0">
                <a:ln>
                  <a:noFill/>
                </a:ln>
                <a:solidFill>
                  <a:sysClr val="windowText" lastClr="000000"/>
                </a:solidFill>
                <a:effectLst/>
                <a:uLnTx/>
                <a:uFillTx/>
                <a:latin typeface="Century Gothic" panose="020B0502020202020204" pitchFamily="34" charset="0"/>
              </a:rPr>
              <a:t>NCEA 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4400" b="0" i="0" u="none" strike="noStrike" kern="0" cap="none" spc="0" normalizeH="0" baseline="0" noProof="0" dirty="0" smtClean="0">
                <a:ln>
                  <a:noFill/>
                </a:ln>
                <a:solidFill>
                  <a:sysClr val="windowText" lastClr="000000"/>
                </a:solidFill>
                <a:effectLst/>
                <a:uLnTx/>
                <a:uFillTx/>
                <a:latin typeface="Century Gothic" panose="020B0502020202020204" pitchFamily="34" charset="0"/>
              </a:rPr>
              <a:t>1.13 Surface Features</a:t>
            </a:r>
            <a:endParaRPr kumimoji="0" lang="en-NZ" sz="440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p:txBody>
      </p:sp>
      <p:pic>
        <p:nvPicPr>
          <p:cNvPr id="6" name="Picture 5"/>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a:off x="107504" y="116632"/>
            <a:ext cx="802399" cy="679291"/>
          </a:xfrm>
          <a:prstGeom prst="rect">
            <a:avLst/>
          </a:prstGeom>
        </p:spPr>
      </p:pic>
    </p:spTree>
    <p:extLst>
      <p:ext uri="{BB962C8B-B14F-4D97-AF65-F5344CB8AC3E}">
        <p14:creationId xmlns:p14="http://schemas.microsoft.com/office/powerpoint/2010/main" val="5569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10</a:t>
            </a:fld>
            <a:endParaRPr lang="en-NZ"/>
          </a:p>
        </p:txBody>
      </p:sp>
      <p:pic>
        <p:nvPicPr>
          <p:cNvPr id="6146" name="Picture 2" descr="http://static.panoramio.com/photos/large/9569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 in </a:t>
            </a:r>
            <a:r>
              <a:rPr lang="en-NZ" sz="2000" b="1" dirty="0" err="1" smtClean="0">
                <a:latin typeface="Calibri Light" panose="020F0302020204030204" pitchFamily="34" charset="0"/>
              </a:rPr>
              <a:t>Waitomo</a:t>
            </a:r>
            <a:r>
              <a:rPr lang="en-NZ" sz="2000" b="1" dirty="0" smtClean="0">
                <a:latin typeface="Calibri Light" panose="020F0302020204030204" pitchFamily="34" charset="0"/>
              </a:rPr>
              <a:t> Caves</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1014629"/>
            <a:ext cx="802399" cy="679291"/>
          </a:xfrm>
          <a:prstGeom prst="rect">
            <a:avLst/>
          </a:prstGeom>
        </p:spPr>
      </p:pic>
      <p:sp>
        <p:nvSpPr>
          <p:cNvPr id="7" name="TextBox 6"/>
          <p:cNvSpPr txBox="1"/>
          <p:nvPr/>
        </p:nvSpPr>
        <p:spPr>
          <a:xfrm>
            <a:off x="2" y="5657672"/>
            <a:ext cx="9143998" cy="1200329"/>
          </a:xfrm>
          <a:prstGeom prst="rect">
            <a:avLst/>
          </a:prstGeom>
          <a:solidFill>
            <a:schemeClr val="tx1">
              <a:lumMod val="75000"/>
              <a:lumOff val="25000"/>
            </a:schemeClr>
          </a:solidFill>
        </p:spPr>
        <p:txBody>
          <a:bodyPr wrap="square" rtlCol="0">
            <a:spAutoFit/>
          </a:bodyPr>
          <a:lstStyle/>
          <a:p>
            <a:r>
              <a:rPr lang="en-NZ" dirty="0" smtClean="0">
                <a:solidFill>
                  <a:schemeClr val="bg1"/>
                </a:solidFill>
                <a:latin typeface="Calibri" panose="020F0502020204030204" pitchFamily="34" charset="0"/>
              </a:rPr>
              <a:t>Weathering and erosion have formed the cave systems. The top layers above the uplifted limestone rock were exposed to the weathering of wind and rain. The exposed limestone was eroded by carbon dioxide dissolved in the water to form an acidic solution. Flowing waterways further enlarged the cave system.</a:t>
            </a:r>
            <a:endParaRPr lang="en-NZ" dirty="0">
              <a:solidFill>
                <a:schemeClr val="bg1"/>
              </a:solidFill>
              <a:latin typeface="Calibri" panose="020F0502020204030204" pitchFamily="34" charset="0"/>
            </a:endParaRPr>
          </a:p>
        </p:txBody>
      </p:sp>
    </p:spTree>
    <p:extLst>
      <p:ext uri="{BB962C8B-B14F-4D97-AF65-F5344CB8AC3E}">
        <p14:creationId xmlns:p14="http://schemas.microsoft.com/office/powerpoint/2010/main" val="3173879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11</a:t>
            </a:fld>
            <a:endParaRPr lang="en-NZ"/>
          </a:p>
        </p:txBody>
      </p:sp>
      <p:pic>
        <p:nvPicPr>
          <p:cNvPr id="7170" name="Picture 2" descr="http://www.gorentals.co.nz/blog/wp-content/uploads/2011/06/White_Island-2.jpg"/>
          <p:cNvPicPr>
            <a:picLocks noChangeAspect="1" noChangeArrowheads="1"/>
          </p:cNvPicPr>
          <p:nvPr/>
        </p:nvPicPr>
        <p:blipFill rotWithShape="1">
          <a:blip r:embed="rId2">
            <a:extLst>
              <a:ext uri="{28A0092B-C50C-407E-A947-70E740481C1C}">
                <a14:useLocalDpi xmlns:a14="http://schemas.microsoft.com/office/drawing/2010/main" val="0"/>
              </a:ext>
            </a:extLst>
          </a:blip>
          <a:srcRect l="3119" r="8997"/>
          <a:stretch/>
        </p:blipFill>
        <p:spPr bwMode="auto">
          <a:xfrm>
            <a:off x="0" y="-10840"/>
            <a:ext cx="9144000" cy="6936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 on White Island</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66344" y="1025470"/>
            <a:ext cx="802399" cy="679291"/>
          </a:xfrm>
          <a:prstGeom prst="rect">
            <a:avLst/>
          </a:prstGeom>
        </p:spPr>
      </p:pic>
      <p:sp>
        <p:nvSpPr>
          <p:cNvPr id="7" name="TextBox 6"/>
          <p:cNvSpPr txBox="1"/>
          <p:nvPr/>
        </p:nvSpPr>
        <p:spPr>
          <a:xfrm>
            <a:off x="0" y="6002264"/>
            <a:ext cx="9144000" cy="923330"/>
          </a:xfrm>
          <a:prstGeom prst="rect">
            <a:avLst/>
          </a:prstGeom>
          <a:solidFill>
            <a:schemeClr val="bg2">
              <a:lumMod val="60000"/>
              <a:lumOff val="40000"/>
            </a:schemeClr>
          </a:solidFill>
        </p:spPr>
        <p:txBody>
          <a:bodyPr wrap="square" rtlCol="0">
            <a:spAutoFit/>
          </a:bodyPr>
          <a:lstStyle/>
          <a:p>
            <a:r>
              <a:rPr lang="en-NZ" dirty="0" smtClean="0">
                <a:latin typeface="Calibri" panose="020F0502020204030204" pitchFamily="34" charset="0"/>
              </a:rPr>
              <a:t>White Island is the summit of an active volcano situated mostly under water off the coast of </a:t>
            </a:r>
            <a:r>
              <a:rPr lang="en-NZ" dirty="0" err="1" smtClean="0">
                <a:latin typeface="Calibri" panose="020F0502020204030204" pitchFamily="34" charset="0"/>
              </a:rPr>
              <a:t>Whakatane</a:t>
            </a:r>
            <a:r>
              <a:rPr lang="en-NZ" dirty="0" smtClean="0">
                <a:latin typeface="Calibri" panose="020F0502020204030204" pitchFamily="34" charset="0"/>
              </a:rPr>
              <a:t> in the Bay of Plenty in New Zealand. The volcano consists mainly of Andesite Igneous rock and has a lake at its </a:t>
            </a:r>
            <a:r>
              <a:rPr lang="en-NZ" dirty="0" err="1" smtClean="0">
                <a:latin typeface="Calibri" panose="020F0502020204030204" pitchFamily="34" charset="0"/>
              </a:rPr>
              <a:t>center</a:t>
            </a:r>
            <a:r>
              <a:rPr lang="en-NZ" dirty="0" smtClean="0">
                <a:latin typeface="Calibri" panose="020F0502020204030204" pitchFamily="34" charset="0"/>
              </a:rPr>
              <a:t> in the crater</a:t>
            </a:r>
            <a:r>
              <a:rPr lang="en-NZ" dirty="0" smtClean="0">
                <a:solidFill>
                  <a:schemeClr val="bg1"/>
                </a:solidFill>
                <a:latin typeface="Calibri" panose="020F0502020204030204" pitchFamily="34" charset="0"/>
              </a:rPr>
              <a:t>.</a:t>
            </a:r>
            <a:endParaRPr lang="en-NZ"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23916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12</a:t>
            </a:fld>
            <a:endParaRPr lang="en-NZ"/>
          </a:p>
        </p:txBody>
      </p:sp>
      <p:pic>
        <p:nvPicPr>
          <p:cNvPr id="8194" name="Picture 2" descr="http://www.wi.co.nz/crater%20lake%20small.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33" r="2396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 on White Island</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4005064"/>
            <a:ext cx="802399" cy="679291"/>
          </a:xfrm>
          <a:prstGeom prst="rect">
            <a:avLst/>
          </a:prstGeom>
        </p:spPr>
      </p:pic>
      <p:sp>
        <p:nvSpPr>
          <p:cNvPr id="7" name="TextBox 6"/>
          <p:cNvSpPr txBox="1"/>
          <p:nvPr/>
        </p:nvSpPr>
        <p:spPr>
          <a:xfrm>
            <a:off x="6378" y="6250163"/>
            <a:ext cx="9137622" cy="646331"/>
          </a:xfrm>
          <a:prstGeom prst="rect">
            <a:avLst/>
          </a:prstGeom>
          <a:solidFill>
            <a:schemeClr val="bg2">
              <a:lumMod val="60000"/>
              <a:lumOff val="40000"/>
            </a:schemeClr>
          </a:solidFill>
        </p:spPr>
        <p:txBody>
          <a:bodyPr wrap="square" rtlCol="0">
            <a:spAutoFit/>
          </a:bodyPr>
          <a:lstStyle/>
          <a:p>
            <a:r>
              <a:rPr lang="en-NZ" dirty="0" smtClean="0">
                <a:latin typeface="Calibri" panose="020F0502020204030204" pitchFamily="34" charset="0"/>
              </a:rPr>
              <a:t>The crater lake of White Island has a temperature of about 65ºC and fills the crater formed from one of the many Volcanic explosions.  </a:t>
            </a:r>
            <a:endParaRPr lang="en-NZ" dirty="0">
              <a:latin typeface="Calibri" panose="020F0502020204030204" pitchFamily="34" charset="0"/>
            </a:endParaRPr>
          </a:p>
        </p:txBody>
      </p:sp>
    </p:spTree>
    <p:extLst>
      <p:ext uri="{BB962C8B-B14F-4D97-AF65-F5344CB8AC3E}">
        <p14:creationId xmlns:p14="http://schemas.microsoft.com/office/powerpoint/2010/main" val="1858444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13</a:t>
            </a:fld>
            <a:endParaRPr lang="en-NZ"/>
          </a:p>
        </p:txBody>
      </p:sp>
      <p:pic>
        <p:nvPicPr>
          <p:cNvPr id="9218" name="Picture 2" descr="http://www.hickerphoto.com/images/1024/white-island-landscape_18220.jpg"/>
          <p:cNvPicPr>
            <a:picLocks noChangeAspect="1" noChangeArrowheads="1"/>
          </p:cNvPicPr>
          <p:nvPr/>
        </p:nvPicPr>
        <p:blipFill rotWithShape="1">
          <a:blip r:embed="rId2">
            <a:extLst>
              <a:ext uri="{28A0092B-C50C-407E-A947-70E740481C1C}">
                <a14:useLocalDpi xmlns:a14="http://schemas.microsoft.com/office/drawing/2010/main" val="0"/>
              </a:ext>
            </a:extLst>
          </a:blip>
          <a:srcRect r="11252"/>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 on White Island</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337492"/>
            <a:ext cx="802399" cy="679291"/>
          </a:xfrm>
          <a:prstGeom prst="rect">
            <a:avLst/>
          </a:prstGeom>
        </p:spPr>
      </p:pic>
      <p:sp>
        <p:nvSpPr>
          <p:cNvPr id="7" name="TextBox 6"/>
          <p:cNvSpPr txBox="1"/>
          <p:nvPr/>
        </p:nvSpPr>
        <p:spPr>
          <a:xfrm>
            <a:off x="-125" y="4869160"/>
            <a:ext cx="9144000" cy="923330"/>
          </a:xfrm>
          <a:prstGeom prst="rect">
            <a:avLst/>
          </a:prstGeom>
          <a:solidFill>
            <a:schemeClr val="bg2">
              <a:lumMod val="60000"/>
              <a:lumOff val="40000"/>
            </a:schemeClr>
          </a:solidFill>
        </p:spPr>
        <p:txBody>
          <a:bodyPr wrap="square" rtlCol="0">
            <a:spAutoFit/>
          </a:bodyPr>
          <a:lstStyle/>
          <a:p>
            <a:r>
              <a:rPr lang="en-NZ" dirty="0" smtClean="0">
                <a:latin typeface="Calibri" panose="020F0502020204030204" pitchFamily="34" charset="0"/>
                <a:cs typeface="Calibri" panose="020F0502020204030204" pitchFamily="34" charset="0"/>
              </a:rPr>
              <a:t>White Island is one of the many Volcano hotspots that sits in the </a:t>
            </a:r>
            <a:r>
              <a:rPr lang="en-NZ" dirty="0" err="1">
                <a:latin typeface="Calibri" panose="020F0502020204030204" pitchFamily="34" charset="0"/>
                <a:cs typeface="Calibri" panose="020F0502020204030204" pitchFamily="34" charset="0"/>
              </a:rPr>
              <a:t>Taupō</a:t>
            </a:r>
            <a:r>
              <a:rPr lang="en-NZ" dirty="0">
                <a:latin typeface="Calibri" panose="020F0502020204030204" pitchFamily="34" charset="0"/>
                <a:cs typeface="Calibri" panose="020F0502020204030204" pitchFamily="34" charset="0"/>
              </a:rPr>
              <a:t> Volcanic </a:t>
            </a:r>
            <a:r>
              <a:rPr lang="en-NZ" dirty="0" smtClean="0">
                <a:latin typeface="Calibri" panose="020F0502020204030204" pitchFamily="34" charset="0"/>
                <a:cs typeface="Calibri" panose="020F0502020204030204" pitchFamily="34" charset="0"/>
              </a:rPr>
              <a:t>Zone. This zone is at the </a:t>
            </a:r>
            <a:r>
              <a:rPr lang="en-NZ" dirty="0">
                <a:latin typeface="Calibri" panose="020F0502020204030204" pitchFamily="34" charset="0"/>
                <a:cs typeface="Calibri" panose="020F0502020204030204" pitchFamily="34" charset="0"/>
              </a:rPr>
              <a:t>front of a wedge where the Australian and Pacific tectonic plates </a:t>
            </a:r>
            <a:r>
              <a:rPr lang="en-NZ" dirty="0" smtClean="0">
                <a:latin typeface="Calibri" panose="020F0502020204030204" pitchFamily="34" charset="0"/>
                <a:cs typeface="Calibri" panose="020F0502020204030204" pitchFamily="34" charset="0"/>
              </a:rPr>
              <a:t>collide. The pressure forces up magma and results in Volcanos forming during an eruption.</a:t>
            </a:r>
            <a:endParaRPr lang="en-N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711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14</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Geological Process</a:t>
            </a:r>
            <a:endParaRPr lang="en-NZ" sz="2000" b="1" dirty="0">
              <a:latin typeface="Calibri Light" panose="020F0302020204030204" pitchFamily="34" charset="0"/>
            </a:endParaRPr>
          </a:p>
        </p:txBody>
      </p:sp>
      <p:sp>
        <p:nvSpPr>
          <p:cNvPr id="5" name="TextBox 4"/>
          <p:cNvSpPr txBox="1"/>
          <p:nvPr/>
        </p:nvSpPr>
        <p:spPr>
          <a:xfrm>
            <a:off x="467544" y="1103173"/>
            <a:ext cx="8208912" cy="1754326"/>
          </a:xfrm>
          <a:prstGeom prst="rect">
            <a:avLst/>
          </a:prstGeom>
          <a:noFill/>
        </p:spPr>
        <p:txBody>
          <a:bodyPr wrap="square" rtlCol="0">
            <a:spAutoFit/>
          </a:bodyPr>
          <a:lstStyle/>
          <a:p>
            <a:r>
              <a:rPr lang="en-AU" dirty="0" smtClean="0">
                <a:latin typeface="Calibri" panose="020F0502020204030204" pitchFamily="34" charset="0"/>
                <a:cs typeface="Calibri" panose="020F0502020204030204" pitchFamily="34" charset="0"/>
              </a:rPr>
              <a:t>Each surface feature described must be linked to the various geological processes that formed them.</a:t>
            </a:r>
          </a:p>
          <a:p>
            <a:r>
              <a:rPr lang="en-AU" dirty="0" smtClean="0">
                <a:latin typeface="Calibri" panose="020F0502020204030204" pitchFamily="34" charset="0"/>
                <a:cs typeface="Calibri" panose="020F0502020204030204" pitchFamily="34" charset="0"/>
              </a:rPr>
              <a:t>Geological processes are divided into </a:t>
            </a:r>
            <a:r>
              <a:rPr lang="en-AU" b="1" dirty="0" smtClean="0">
                <a:latin typeface="Calibri" panose="020F0502020204030204" pitchFamily="34" charset="0"/>
                <a:cs typeface="Calibri" panose="020F0502020204030204" pitchFamily="34" charset="0"/>
              </a:rPr>
              <a:t>Internal Processes </a:t>
            </a:r>
            <a:r>
              <a:rPr lang="en-NZ" dirty="0" smtClean="0">
                <a:latin typeface="Calibri" panose="020F0502020204030204" pitchFamily="34" charset="0"/>
                <a:cs typeface="Calibri" panose="020F0502020204030204" pitchFamily="34" charset="0"/>
              </a:rPr>
              <a:t>and </a:t>
            </a:r>
            <a:r>
              <a:rPr lang="en-NZ" b="1" dirty="0" smtClean="0">
                <a:latin typeface="Calibri" panose="020F0502020204030204" pitchFamily="34" charset="0"/>
                <a:cs typeface="Calibri" panose="020F0502020204030204" pitchFamily="34" charset="0"/>
              </a:rPr>
              <a:t>External Processes</a:t>
            </a:r>
            <a:r>
              <a:rPr lang="en-NZ" dirty="0" smtClean="0">
                <a:latin typeface="Calibri" panose="020F0502020204030204" pitchFamily="34" charset="0"/>
                <a:cs typeface="Calibri" panose="020F0502020204030204" pitchFamily="34" charset="0"/>
              </a:rPr>
              <a:t>.</a:t>
            </a:r>
          </a:p>
          <a:p>
            <a:endParaRPr lang="en-NZ" dirty="0">
              <a:latin typeface="Calibri" panose="020F0502020204030204" pitchFamily="34" charset="0"/>
              <a:cs typeface="Calibri" panose="020F0502020204030204" pitchFamily="34" charset="0"/>
            </a:endParaRPr>
          </a:p>
          <a:p>
            <a:r>
              <a:rPr lang="en-NZ" b="1" dirty="0" smtClean="0">
                <a:latin typeface="Calibri" panose="020F0502020204030204" pitchFamily="34" charset="0"/>
                <a:cs typeface="Calibri" panose="020F0502020204030204" pitchFamily="34" charset="0"/>
              </a:rPr>
              <a:t>Internal Processes </a:t>
            </a:r>
            <a:r>
              <a:rPr lang="en-NZ" dirty="0" smtClean="0">
                <a:latin typeface="Calibri" panose="020F0502020204030204" pitchFamily="34" charset="0"/>
                <a:cs typeface="Calibri" panose="020F0502020204030204" pitchFamily="34" charset="0"/>
              </a:rPr>
              <a:t>are processes that take place under Earth’s surface and  include:</a:t>
            </a:r>
            <a:endParaRPr lang="en-NZ" dirty="0">
              <a:latin typeface="Calibri" panose="020F0502020204030204" pitchFamily="34" charset="0"/>
              <a:cs typeface="Calibri" panose="020F0502020204030204" pitchFamily="34" charset="0"/>
            </a:endParaRPr>
          </a:p>
          <a:p>
            <a:endParaRPr lang="en-NZ" dirty="0"/>
          </a:p>
        </p:txBody>
      </p:sp>
      <p:pic>
        <p:nvPicPr>
          <p:cNvPr id="11266" name="Picture 2" descr="http://www.teara.govt.nz/files/McLinv34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580537"/>
            <a:ext cx="3269035" cy="42906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8416" y="2564904"/>
            <a:ext cx="4608512" cy="3416320"/>
          </a:xfrm>
          <a:prstGeom prst="rect">
            <a:avLst/>
          </a:prstGeom>
          <a:noFill/>
        </p:spPr>
        <p:txBody>
          <a:bodyPr wrap="square" rtlCol="0">
            <a:spAutoFit/>
          </a:bodyPr>
          <a:lstStyle/>
          <a:p>
            <a:r>
              <a:rPr lang="en-NZ" dirty="0">
                <a:latin typeface="Calibri" panose="020F0502020204030204" pitchFamily="34" charset="0"/>
                <a:cs typeface="Calibri" panose="020F0502020204030204" pitchFamily="34" charset="0"/>
              </a:rPr>
              <a:t>&gt;The formation of Sedimentary Limestone rock </a:t>
            </a:r>
            <a:r>
              <a:rPr lang="en-AU" dirty="0">
                <a:latin typeface="Calibri" panose="020F0502020204030204" pitchFamily="34" charset="0"/>
                <a:cs typeface="Calibri" panose="020F0502020204030204" pitchFamily="34" charset="0"/>
              </a:rPr>
              <a:t>and its eventual uplift due to Tectonic forces.</a:t>
            </a:r>
            <a:endParaRPr lang="en-NZ" dirty="0">
              <a:latin typeface="Calibri" panose="020F0502020204030204" pitchFamily="34" charset="0"/>
              <a:cs typeface="Calibri" panose="020F0502020204030204" pitchFamily="34" charset="0"/>
            </a:endParaRPr>
          </a:p>
          <a:p>
            <a:pPr lvl="0"/>
            <a:r>
              <a:rPr lang="en-AU" dirty="0">
                <a:latin typeface="Calibri" panose="020F0502020204030204" pitchFamily="34" charset="0"/>
                <a:cs typeface="Calibri" panose="020F0502020204030204" pitchFamily="34" charset="0"/>
              </a:rPr>
              <a:t>&gt;The formation of volcanoes due to collisions between the Pacific Plate and the Australian Plate</a:t>
            </a:r>
            <a:endParaRPr lang="en-NZ" dirty="0">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a:p>
            <a:r>
              <a:rPr lang="en-AU" dirty="0">
                <a:latin typeface="Calibri" panose="020F0502020204030204" pitchFamily="34" charset="0"/>
                <a:cs typeface="Calibri" panose="020F0502020204030204" pitchFamily="34" charset="0"/>
              </a:rPr>
              <a:t>External processes are processes that occur on the surface of the Earth, such as erosion and weathering caused by wind, ice, water, animal and plant action, human action, and changes in sea levels.</a:t>
            </a:r>
            <a:endParaRPr lang="en-NZ" dirty="0">
              <a:latin typeface="Calibri" panose="020F0502020204030204" pitchFamily="34" charset="0"/>
              <a:cs typeface="Calibri" panose="020F0502020204030204" pitchFamily="34" charset="0"/>
            </a:endParaRPr>
          </a:p>
          <a:p>
            <a:endParaRPr lang="en-NZ" dirty="0"/>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319632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25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15</a:t>
            </a:fld>
            <a:endParaRPr lang="en-NZ"/>
          </a:p>
        </p:txBody>
      </p:sp>
      <p:sp>
        <p:nvSpPr>
          <p:cNvPr id="4" name="Text Box 4"/>
          <p:cNvSpPr txBox="1">
            <a:spLocks noChangeArrowheads="1"/>
          </p:cNvSpPr>
          <p:nvPr/>
        </p:nvSpPr>
        <p:spPr bwMode="auto">
          <a:xfrm>
            <a:off x="5464214" y="1354276"/>
            <a:ext cx="3477072"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50000"/>
              </a:spcBef>
            </a:pPr>
            <a:r>
              <a:rPr lang="en-US" dirty="0" smtClean="0">
                <a:solidFill>
                  <a:schemeClr val="bg1"/>
                </a:solidFill>
                <a:latin typeface="Calibri" panose="020F0502020204030204" pitchFamily="34" charset="0"/>
                <a:cs typeface="Calibri" panose="020F0502020204030204" pitchFamily="34" charset="0"/>
              </a:rPr>
              <a:t>Our solar system was created around </a:t>
            </a:r>
            <a:r>
              <a:rPr lang="en-US" b="1" dirty="0" smtClean="0">
                <a:solidFill>
                  <a:schemeClr val="bg1"/>
                </a:solidFill>
                <a:latin typeface="Calibri" panose="020F0502020204030204" pitchFamily="34" charset="0"/>
                <a:cs typeface="Calibri" panose="020F0502020204030204" pitchFamily="34" charset="0"/>
              </a:rPr>
              <a:t>4.7 billion years ago </a:t>
            </a:r>
            <a:r>
              <a:rPr lang="en-US" dirty="0" smtClean="0">
                <a:solidFill>
                  <a:schemeClr val="bg1"/>
                </a:solidFill>
                <a:latin typeface="Calibri" panose="020F0502020204030204" pitchFamily="34" charset="0"/>
                <a:cs typeface="Calibri" panose="020F0502020204030204" pitchFamily="34" charset="0"/>
              </a:rPr>
              <a:t>when a </a:t>
            </a:r>
            <a:r>
              <a:rPr lang="en-US" dirty="0">
                <a:solidFill>
                  <a:schemeClr val="bg1"/>
                </a:solidFill>
                <a:latin typeface="Calibri" panose="020F0502020204030204" pitchFamily="34" charset="0"/>
                <a:cs typeface="Calibri" panose="020F0502020204030204" pitchFamily="34" charset="0"/>
              </a:rPr>
              <a:t>huge cloud of stardust (debris from older exploded stars) contracted under </a:t>
            </a:r>
            <a:r>
              <a:rPr lang="en-US" dirty="0" smtClean="0">
                <a:solidFill>
                  <a:schemeClr val="bg1"/>
                </a:solidFill>
                <a:latin typeface="Calibri" panose="020F0502020204030204" pitchFamily="34" charset="0"/>
                <a:cs typeface="Calibri" panose="020F0502020204030204" pitchFamily="34" charset="0"/>
              </a:rPr>
              <a:t>gravity.</a:t>
            </a:r>
            <a:endParaRPr lang="en-US" dirty="0">
              <a:solidFill>
                <a:schemeClr val="bg1"/>
              </a:solidFill>
              <a:latin typeface="Calibri" panose="020F0502020204030204" pitchFamily="34" charset="0"/>
              <a:cs typeface="Calibri" panose="020F0502020204030204" pitchFamily="34" charset="0"/>
            </a:endParaRPr>
          </a:p>
          <a:p>
            <a:pPr marL="0" indent="0" eaLnBrk="1" hangingPunct="1">
              <a:spcBef>
                <a:spcPct val="50000"/>
              </a:spcBef>
            </a:pPr>
            <a:r>
              <a:rPr lang="en-US" dirty="0">
                <a:solidFill>
                  <a:schemeClr val="bg1"/>
                </a:solidFill>
                <a:latin typeface="Calibri" panose="020F0502020204030204" pitchFamily="34" charset="0"/>
                <a:cs typeface="Calibri" panose="020F0502020204030204" pitchFamily="34" charset="0"/>
              </a:rPr>
              <a:t>The mass began to spin as it contracted – much like a figure skater – and formed a disc with a bulge at the </a:t>
            </a:r>
            <a:r>
              <a:rPr lang="en-US" dirty="0" smtClean="0">
                <a:solidFill>
                  <a:schemeClr val="bg1"/>
                </a:solidFill>
                <a:latin typeface="Calibri" panose="020F0502020204030204" pitchFamily="34" charset="0"/>
                <a:cs typeface="Calibri" panose="020F0502020204030204" pitchFamily="34" charset="0"/>
              </a:rPr>
              <a:t>center.</a:t>
            </a:r>
            <a:endParaRPr lang="en-US" dirty="0">
              <a:solidFill>
                <a:schemeClr val="bg1"/>
              </a:solidFill>
              <a:latin typeface="Calibri" panose="020F0502020204030204" pitchFamily="34" charset="0"/>
              <a:cs typeface="Calibri" panose="020F0502020204030204" pitchFamily="34" charset="0"/>
            </a:endParaRPr>
          </a:p>
          <a:p>
            <a:pPr marL="0" indent="0" eaLnBrk="1" hangingPunct="1">
              <a:spcBef>
                <a:spcPct val="50000"/>
              </a:spcBef>
            </a:pPr>
            <a:r>
              <a:rPr lang="en-US" dirty="0">
                <a:solidFill>
                  <a:schemeClr val="bg1"/>
                </a:solidFill>
                <a:latin typeface="Calibri" panose="020F0502020204030204" pitchFamily="34" charset="0"/>
                <a:cs typeface="Calibri" panose="020F0502020204030204" pitchFamily="34" charset="0"/>
              </a:rPr>
              <a:t>The bulge developed into </a:t>
            </a:r>
            <a:r>
              <a:rPr lang="en-US" dirty="0" smtClean="0">
                <a:solidFill>
                  <a:schemeClr val="bg1"/>
                </a:solidFill>
                <a:latin typeface="Calibri" panose="020F0502020204030204" pitchFamily="34" charset="0"/>
                <a:cs typeface="Calibri" panose="020F0502020204030204" pitchFamily="34" charset="0"/>
              </a:rPr>
              <a:t>our Sun</a:t>
            </a:r>
            <a:r>
              <a:rPr lang="en-US" dirty="0">
                <a:solidFill>
                  <a:schemeClr val="bg1"/>
                </a:solidFill>
                <a:latin typeface="Calibri" panose="020F0502020204030204" pitchFamily="34" charset="0"/>
                <a:cs typeface="Calibri" panose="020F0502020204030204" pitchFamily="34" charset="0"/>
              </a:rPr>
              <a:t>, which contains 99% of the solar systems mass. </a:t>
            </a:r>
          </a:p>
          <a:p>
            <a:pPr marL="0" indent="0" eaLnBrk="1" hangingPunct="1">
              <a:spcBef>
                <a:spcPct val="50000"/>
              </a:spcBef>
            </a:pPr>
            <a:r>
              <a:rPr lang="en-US" dirty="0">
                <a:solidFill>
                  <a:schemeClr val="bg1"/>
                </a:solidFill>
                <a:latin typeface="Calibri" panose="020F0502020204030204" pitchFamily="34" charset="0"/>
                <a:cs typeface="Calibri" panose="020F0502020204030204" pitchFamily="34" charset="0"/>
              </a:rPr>
              <a:t>The sun got hotter as the material </a:t>
            </a:r>
            <a:r>
              <a:rPr lang="en-US" b="1" dirty="0">
                <a:solidFill>
                  <a:schemeClr val="bg1"/>
                </a:solidFill>
                <a:latin typeface="Calibri" panose="020F0502020204030204" pitchFamily="34" charset="0"/>
                <a:cs typeface="Calibri" panose="020F0502020204030204" pitchFamily="34" charset="0"/>
              </a:rPr>
              <a:t>compressed</a:t>
            </a:r>
            <a:r>
              <a:rPr lang="en-US" dirty="0">
                <a:solidFill>
                  <a:schemeClr val="bg1"/>
                </a:solidFill>
                <a:latin typeface="Calibri" panose="020F0502020204030204" pitchFamily="34" charset="0"/>
                <a:cs typeface="Calibri" panose="020F0502020204030204" pitchFamily="34" charset="0"/>
              </a:rPr>
              <a:t> together, until finally it was hot enough for a nuclear reaction to </a:t>
            </a:r>
            <a:r>
              <a:rPr lang="en-US" dirty="0" smtClean="0">
                <a:solidFill>
                  <a:schemeClr val="bg1"/>
                </a:solidFill>
                <a:latin typeface="Calibri" panose="020F0502020204030204" pitchFamily="34" charset="0"/>
                <a:cs typeface="Calibri" panose="020F0502020204030204" pitchFamily="34" charset="0"/>
              </a:rPr>
              <a:t>start.</a:t>
            </a:r>
            <a:endParaRPr lang="en-US"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Earth </a:t>
            </a:r>
            <a:r>
              <a:rPr lang="en-NZ" sz="2000" b="1" dirty="0">
                <a:latin typeface="Calibri Light" panose="020F0302020204030204" pitchFamily="34" charset="0"/>
              </a:rPr>
              <a:t>is made </a:t>
            </a:r>
            <a:r>
              <a:rPr lang="en-NZ" sz="2000" b="1" dirty="0" smtClean="0">
                <a:latin typeface="Calibri Light" panose="020F0302020204030204" pitchFamily="34" charset="0"/>
              </a:rPr>
              <a:t>from exploding stars</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003308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69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16</a:t>
            </a:fld>
            <a:endParaRPr lang="en-NZ" dirty="0"/>
          </a:p>
        </p:txBody>
      </p:sp>
      <p:sp>
        <p:nvSpPr>
          <p:cNvPr id="4" name="Text Box 4"/>
          <p:cNvSpPr txBox="1">
            <a:spLocks noChangeArrowheads="1"/>
          </p:cNvSpPr>
          <p:nvPr/>
        </p:nvSpPr>
        <p:spPr bwMode="auto">
          <a:xfrm>
            <a:off x="5436096" y="1355223"/>
            <a:ext cx="3394720" cy="4662815"/>
          </a:xfrm>
          <a:prstGeom prst="rect">
            <a:avLst/>
          </a:prstGeom>
          <a:solidFill>
            <a:schemeClr val="tx2">
              <a:lumMod val="50000"/>
            </a:schemeClr>
          </a:solidFill>
          <a:ln>
            <a:noFill/>
          </a:ln>
          <a:effectLs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50000"/>
              </a:spcBef>
            </a:pPr>
            <a:r>
              <a:rPr lang="en-US" dirty="0" smtClean="0">
                <a:solidFill>
                  <a:schemeClr val="bg1"/>
                </a:solidFill>
                <a:latin typeface="Calibri" panose="020F0502020204030204" pitchFamily="34" charset="0"/>
                <a:cs typeface="Calibri" panose="020F0502020204030204" pitchFamily="34" charset="0"/>
              </a:rPr>
              <a:t>The </a:t>
            </a:r>
            <a:r>
              <a:rPr lang="en-US" dirty="0">
                <a:solidFill>
                  <a:schemeClr val="bg1"/>
                </a:solidFill>
                <a:latin typeface="Calibri" panose="020F0502020204030204" pitchFamily="34" charset="0"/>
                <a:cs typeface="Calibri" panose="020F0502020204030204" pitchFamily="34" charset="0"/>
              </a:rPr>
              <a:t>remaining material was flung out along a </a:t>
            </a:r>
            <a:r>
              <a:rPr lang="en-US" b="1" dirty="0">
                <a:solidFill>
                  <a:schemeClr val="bg1"/>
                </a:solidFill>
                <a:latin typeface="Calibri" panose="020F0502020204030204" pitchFamily="34" charset="0"/>
                <a:cs typeface="Calibri" panose="020F0502020204030204" pitchFamily="34" charset="0"/>
              </a:rPr>
              <a:t>single plane </a:t>
            </a:r>
            <a:r>
              <a:rPr lang="en-US" dirty="0">
                <a:solidFill>
                  <a:schemeClr val="bg1"/>
                </a:solidFill>
                <a:latin typeface="Calibri" panose="020F0502020204030204" pitchFamily="34" charset="0"/>
                <a:cs typeface="Calibri" panose="020F0502020204030204" pitchFamily="34" charset="0"/>
              </a:rPr>
              <a:t>and material lumped together at various distances from the sun to form </a:t>
            </a:r>
            <a:r>
              <a:rPr lang="en-US" dirty="0" smtClean="0">
                <a:solidFill>
                  <a:schemeClr val="bg1"/>
                </a:solidFill>
                <a:latin typeface="Calibri" panose="020F0502020204030204" pitchFamily="34" charset="0"/>
                <a:cs typeface="Calibri" panose="020F0502020204030204" pitchFamily="34" charset="0"/>
              </a:rPr>
              <a:t>planets including </a:t>
            </a:r>
            <a:r>
              <a:rPr lang="en-US" b="1" dirty="0" smtClean="0">
                <a:solidFill>
                  <a:schemeClr val="bg1"/>
                </a:solidFill>
                <a:latin typeface="Calibri" panose="020F0502020204030204" pitchFamily="34" charset="0"/>
                <a:cs typeface="Calibri" panose="020F0502020204030204" pitchFamily="34" charset="0"/>
              </a:rPr>
              <a:t>Earth</a:t>
            </a:r>
            <a:r>
              <a:rPr lang="en-US" dirty="0" smtClean="0">
                <a:solidFill>
                  <a:schemeClr val="bg1"/>
                </a:solidFill>
                <a:latin typeface="Calibri" panose="020F0502020204030204" pitchFamily="34" charset="0"/>
                <a:cs typeface="Calibri" panose="020F0502020204030204" pitchFamily="34" charset="0"/>
              </a:rPr>
              <a:t>.</a:t>
            </a:r>
            <a:endParaRPr lang="en-US" dirty="0">
              <a:solidFill>
                <a:schemeClr val="bg1"/>
              </a:solidFill>
              <a:latin typeface="Calibri" panose="020F0502020204030204" pitchFamily="34" charset="0"/>
              <a:cs typeface="Calibri" panose="020F0502020204030204" pitchFamily="34" charset="0"/>
            </a:endParaRPr>
          </a:p>
          <a:p>
            <a:pPr marL="0" indent="0" eaLnBrk="1" hangingPunct="1">
              <a:spcBef>
                <a:spcPct val="50000"/>
              </a:spcBef>
            </a:pPr>
            <a:r>
              <a:rPr lang="en-US" dirty="0">
                <a:solidFill>
                  <a:schemeClr val="bg1"/>
                </a:solidFill>
                <a:latin typeface="Calibri" panose="020F0502020204030204" pitchFamily="34" charset="0"/>
                <a:cs typeface="Calibri" panose="020F0502020204030204" pitchFamily="34" charset="0"/>
              </a:rPr>
              <a:t>The gravity created by the planets mass causes the planets to become spheres.</a:t>
            </a:r>
          </a:p>
          <a:p>
            <a:pPr marL="0" indent="0" eaLnBrk="1" hangingPunct="1">
              <a:spcBef>
                <a:spcPct val="50000"/>
              </a:spcBef>
            </a:pPr>
            <a:r>
              <a:rPr lang="en-US" dirty="0">
                <a:solidFill>
                  <a:schemeClr val="bg1"/>
                </a:solidFill>
                <a:latin typeface="Calibri" panose="020F0502020204030204" pitchFamily="34" charset="0"/>
                <a:cs typeface="Calibri" panose="020F0502020204030204" pitchFamily="34" charset="0"/>
              </a:rPr>
              <a:t>The gravity of the sun causes the planets to orbit the sun rather than traveling away.</a:t>
            </a:r>
          </a:p>
          <a:p>
            <a:pPr marL="0" indent="0" eaLnBrk="1" hangingPunct="1">
              <a:spcBef>
                <a:spcPct val="50000"/>
              </a:spcBef>
            </a:pPr>
            <a:r>
              <a:rPr lang="en-US" dirty="0" smtClean="0">
                <a:solidFill>
                  <a:schemeClr val="bg1"/>
                </a:solidFill>
                <a:latin typeface="Calibri" panose="020F0502020204030204" pitchFamily="34" charset="0"/>
                <a:cs typeface="Calibri" panose="020F0502020204030204" pitchFamily="34" charset="0"/>
              </a:rPr>
              <a:t>The Moon was </a:t>
            </a:r>
            <a:r>
              <a:rPr lang="en-US" dirty="0">
                <a:solidFill>
                  <a:schemeClr val="bg1"/>
                </a:solidFill>
                <a:latin typeface="Calibri" panose="020F0502020204030204" pitchFamily="34" charset="0"/>
                <a:cs typeface="Calibri" panose="020F0502020204030204" pitchFamily="34" charset="0"/>
              </a:rPr>
              <a:t>created </a:t>
            </a:r>
            <a:r>
              <a:rPr lang="en-US" dirty="0" smtClean="0">
                <a:solidFill>
                  <a:schemeClr val="bg1"/>
                </a:solidFill>
                <a:latin typeface="Calibri" panose="020F0502020204030204" pitchFamily="34" charset="0"/>
                <a:cs typeface="Calibri" panose="020F0502020204030204" pitchFamily="34" charset="0"/>
              </a:rPr>
              <a:t>was a smaller planet smashed into Earth and the fragments formed into a circular orbiting satellite.</a:t>
            </a:r>
            <a:endParaRPr lang="en-US"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Earth </a:t>
            </a:r>
            <a:r>
              <a:rPr lang="en-NZ" sz="2000" b="1" dirty="0">
                <a:latin typeface="Calibri Light" panose="020F0302020204030204" pitchFamily="34" charset="0"/>
              </a:rPr>
              <a:t>is made </a:t>
            </a:r>
            <a:r>
              <a:rPr lang="en-NZ" sz="2000" b="1" dirty="0" smtClean="0">
                <a:latin typeface="Calibri Light" panose="020F0302020204030204" pitchFamily="34" charset="0"/>
              </a:rPr>
              <a:t>from exploding stars</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279348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90" r="3990"/>
          <a:stretch/>
        </p:blipFill>
        <p:spPr bwMode="auto">
          <a:xfrm>
            <a:off x="0" y="-25178"/>
            <a:ext cx="9144000" cy="691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17</a:t>
            </a:fld>
            <a:endParaRPr lang="en-NZ" dirty="0"/>
          </a:p>
        </p:txBody>
      </p:sp>
      <p:sp>
        <p:nvSpPr>
          <p:cNvPr id="4" name="Rectangle 3"/>
          <p:cNvSpPr/>
          <p:nvPr/>
        </p:nvSpPr>
        <p:spPr>
          <a:xfrm>
            <a:off x="107504" y="1339688"/>
            <a:ext cx="2538310" cy="4801314"/>
          </a:xfrm>
          <a:prstGeom prst="rect">
            <a:avLst/>
          </a:prstGeom>
        </p:spPr>
        <p:txBody>
          <a:bodyPr wrap="square">
            <a:spAutoFit/>
          </a:bodyPr>
          <a:lstStyle/>
          <a:p>
            <a:r>
              <a:rPr lang="en-NZ" dirty="0" smtClean="0">
                <a:solidFill>
                  <a:schemeClr val="bg1"/>
                </a:solidFill>
                <a:latin typeface="Calibri" panose="020F0502020204030204" pitchFamily="34" charset="0"/>
                <a:cs typeface="Calibri" panose="020F0502020204030204" pitchFamily="34" charset="0"/>
              </a:rPr>
              <a:t>The Earth, formed over 4 billion years ago and the  </a:t>
            </a:r>
            <a:r>
              <a:rPr lang="en-NZ" dirty="0">
                <a:solidFill>
                  <a:schemeClr val="bg1"/>
                </a:solidFill>
                <a:latin typeface="Calibri" panose="020F0502020204030204" pitchFamily="34" charset="0"/>
                <a:cs typeface="Calibri" panose="020F0502020204030204" pitchFamily="34" charset="0"/>
              </a:rPr>
              <a:t>heavier matter </a:t>
            </a:r>
            <a:r>
              <a:rPr lang="en-NZ" dirty="0" smtClean="0">
                <a:solidFill>
                  <a:schemeClr val="bg1"/>
                </a:solidFill>
                <a:latin typeface="Calibri" panose="020F0502020204030204" pitchFamily="34" charset="0"/>
                <a:cs typeface="Calibri" panose="020F0502020204030204" pitchFamily="34" charset="0"/>
              </a:rPr>
              <a:t> such as iron sank </a:t>
            </a:r>
            <a:r>
              <a:rPr lang="en-NZ" dirty="0">
                <a:solidFill>
                  <a:schemeClr val="bg1"/>
                </a:solidFill>
                <a:latin typeface="Calibri" panose="020F0502020204030204" pitchFamily="34" charset="0"/>
                <a:cs typeface="Calibri" panose="020F0502020204030204" pitchFamily="34" charset="0"/>
              </a:rPr>
              <a:t>to the </a:t>
            </a:r>
            <a:r>
              <a:rPr lang="en-NZ" dirty="0" smtClean="0">
                <a:solidFill>
                  <a:schemeClr val="bg1"/>
                </a:solidFill>
                <a:latin typeface="Calibri" panose="020F0502020204030204" pitchFamily="34" charset="0"/>
                <a:cs typeface="Calibri" panose="020F0502020204030204" pitchFamily="34" charset="0"/>
              </a:rPr>
              <a:t>centre </a:t>
            </a:r>
            <a:r>
              <a:rPr lang="en-NZ" dirty="0">
                <a:solidFill>
                  <a:schemeClr val="bg1"/>
                </a:solidFill>
                <a:latin typeface="Calibri" panose="020F0502020204030204" pitchFamily="34" charset="0"/>
                <a:cs typeface="Calibri" panose="020F0502020204030204" pitchFamily="34" charset="0"/>
              </a:rPr>
              <a:t>and lighter matter </a:t>
            </a:r>
            <a:r>
              <a:rPr lang="en-NZ" dirty="0" smtClean="0">
                <a:solidFill>
                  <a:schemeClr val="bg1"/>
                </a:solidFill>
                <a:latin typeface="Calibri" panose="020F0502020204030204" pitchFamily="34" charset="0"/>
                <a:cs typeface="Calibri" panose="020F0502020204030204" pitchFamily="34" charset="0"/>
              </a:rPr>
              <a:t>such as silicon and carbon rose </a:t>
            </a:r>
            <a:r>
              <a:rPr lang="en-NZ" dirty="0">
                <a:solidFill>
                  <a:schemeClr val="bg1"/>
                </a:solidFill>
                <a:latin typeface="Calibri" panose="020F0502020204030204" pitchFamily="34" charset="0"/>
                <a:cs typeface="Calibri" panose="020F0502020204030204" pitchFamily="34" charset="0"/>
              </a:rPr>
              <a:t>toward the </a:t>
            </a:r>
            <a:r>
              <a:rPr lang="en-NZ" dirty="0" smtClean="0">
                <a:solidFill>
                  <a:schemeClr val="bg1"/>
                </a:solidFill>
                <a:latin typeface="Calibri" panose="020F0502020204030204" pitchFamily="34" charset="0"/>
                <a:cs typeface="Calibri" panose="020F0502020204030204" pitchFamily="34" charset="0"/>
              </a:rPr>
              <a:t>surface. The planet </a:t>
            </a:r>
            <a:r>
              <a:rPr lang="en-NZ" dirty="0">
                <a:solidFill>
                  <a:schemeClr val="bg1"/>
                </a:solidFill>
                <a:latin typeface="Calibri" panose="020F0502020204030204" pitchFamily="34" charset="0"/>
                <a:cs typeface="Calibri" panose="020F0502020204030204" pitchFamily="34" charset="0"/>
              </a:rPr>
              <a:t>became layered, and the layers of the core and mantle were formed. </a:t>
            </a:r>
          </a:p>
          <a:p>
            <a:r>
              <a:rPr lang="en-NZ" dirty="0" smtClean="0">
                <a:solidFill>
                  <a:schemeClr val="bg1"/>
                </a:solidFill>
                <a:latin typeface="Calibri" panose="020F0502020204030204" pitchFamily="34" charset="0"/>
                <a:cs typeface="Calibri" panose="020F0502020204030204" pitchFamily="34" charset="0"/>
              </a:rPr>
              <a:t>Much </a:t>
            </a:r>
            <a:r>
              <a:rPr lang="en-NZ" dirty="0">
                <a:solidFill>
                  <a:schemeClr val="bg1"/>
                </a:solidFill>
                <a:latin typeface="Calibri" panose="020F0502020204030204" pitchFamily="34" charset="0"/>
                <a:cs typeface="Calibri" panose="020F0502020204030204" pitchFamily="34" charset="0"/>
              </a:rPr>
              <a:t>of the matter that went toward the </a:t>
            </a:r>
            <a:r>
              <a:rPr lang="en-NZ" dirty="0" smtClean="0">
                <a:solidFill>
                  <a:schemeClr val="bg1"/>
                </a:solidFill>
                <a:latin typeface="Calibri" panose="020F0502020204030204" pitchFamily="34" charset="0"/>
                <a:cs typeface="Calibri" panose="020F0502020204030204" pitchFamily="34" charset="0"/>
              </a:rPr>
              <a:t>centre </a:t>
            </a:r>
            <a:r>
              <a:rPr lang="en-NZ" dirty="0">
                <a:solidFill>
                  <a:schemeClr val="bg1"/>
                </a:solidFill>
                <a:latin typeface="Calibri" panose="020F0502020204030204" pitchFamily="34" charset="0"/>
                <a:cs typeface="Calibri" panose="020F0502020204030204" pitchFamily="34" charset="0"/>
              </a:rPr>
              <a:t>contained radioactive material, an important source of Earth’s internal heat</a:t>
            </a:r>
            <a:r>
              <a:rPr lang="en-NZ" dirty="0"/>
              <a:t>. </a:t>
            </a: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early Earth looked very different to how it is today </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550546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250" b="625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18</a:t>
            </a:fld>
            <a:endParaRPr lang="en-NZ" dirty="0"/>
          </a:p>
        </p:txBody>
      </p:sp>
      <p:sp>
        <p:nvSpPr>
          <p:cNvPr id="4" name="Rectangle 3"/>
          <p:cNvSpPr/>
          <p:nvPr/>
        </p:nvSpPr>
        <p:spPr>
          <a:xfrm>
            <a:off x="4067944" y="3429000"/>
            <a:ext cx="5049281" cy="3416320"/>
          </a:xfrm>
          <a:prstGeom prst="rect">
            <a:avLst/>
          </a:prstGeom>
          <a:solidFill>
            <a:schemeClr val="tx1">
              <a:lumMod val="75000"/>
              <a:lumOff val="25000"/>
            </a:schemeClr>
          </a:solidFill>
        </p:spPr>
        <p:txBody>
          <a:bodyPr wrap="square">
            <a:spAutoFit/>
          </a:bodyPr>
          <a:lstStyle/>
          <a:p>
            <a:r>
              <a:rPr lang="en-NZ" dirty="0" smtClean="0">
                <a:solidFill>
                  <a:schemeClr val="bg1"/>
                </a:solidFill>
                <a:latin typeface="Calibri" panose="020F0502020204030204" pitchFamily="34" charset="0"/>
                <a:cs typeface="Calibri" panose="020F0502020204030204" pitchFamily="34" charset="0"/>
              </a:rPr>
              <a:t>Shortly after the </a:t>
            </a:r>
            <a:r>
              <a:rPr lang="en-NZ" dirty="0">
                <a:solidFill>
                  <a:schemeClr val="bg1"/>
                </a:solidFill>
                <a:latin typeface="Calibri" panose="020F0502020204030204" pitchFamily="34" charset="0"/>
                <a:cs typeface="Calibri" panose="020F0502020204030204" pitchFamily="34" charset="0"/>
              </a:rPr>
              <a:t>Earth and the Moon </a:t>
            </a:r>
            <a:r>
              <a:rPr lang="en-NZ" dirty="0" smtClean="0">
                <a:solidFill>
                  <a:schemeClr val="bg1"/>
                </a:solidFill>
                <a:latin typeface="Calibri" panose="020F0502020204030204" pitchFamily="34" charset="0"/>
                <a:cs typeface="Calibri" panose="020F0502020204030204" pitchFamily="34" charset="0"/>
              </a:rPr>
              <a:t>were formed they underwent </a:t>
            </a:r>
            <a:r>
              <a:rPr lang="en-NZ" dirty="0">
                <a:solidFill>
                  <a:schemeClr val="bg1"/>
                </a:solidFill>
                <a:latin typeface="Calibri" panose="020F0502020204030204" pitchFamily="34" charset="0"/>
                <a:cs typeface="Calibri" panose="020F0502020204030204" pitchFamily="34" charset="0"/>
              </a:rPr>
              <a:t>a period when they </a:t>
            </a:r>
            <a:r>
              <a:rPr lang="en-NZ" dirty="0" smtClean="0">
                <a:solidFill>
                  <a:schemeClr val="bg1"/>
                </a:solidFill>
                <a:latin typeface="Calibri" panose="020F0502020204030204" pitchFamily="34" charset="0"/>
                <a:cs typeface="Calibri" panose="020F0502020204030204" pitchFamily="34" charset="0"/>
              </a:rPr>
              <a:t>                         were </a:t>
            </a:r>
            <a:r>
              <a:rPr lang="en-NZ" dirty="0">
                <a:solidFill>
                  <a:schemeClr val="bg1"/>
                </a:solidFill>
                <a:latin typeface="Calibri" panose="020F0502020204030204" pitchFamily="34" charset="0"/>
                <a:cs typeface="Calibri" panose="020F0502020204030204" pitchFamily="34" charset="0"/>
              </a:rPr>
              <a:t>bombarded by meteorites, the rocky </a:t>
            </a:r>
            <a:r>
              <a:rPr lang="en-NZ" dirty="0" smtClean="0">
                <a:solidFill>
                  <a:schemeClr val="bg1"/>
                </a:solidFill>
                <a:latin typeface="Calibri" panose="020F0502020204030204" pitchFamily="34" charset="0"/>
                <a:cs typeface="Calibri" panose="020F0502020204030204" pitchFamily="34" charset="0"/>
              </a:rPr>
              <a:t>remains </a:t>
            </a:r>
            <a:r>
              <a:rPr lang="en-NZ" dirty="0">
                <a:solidFill>
                  <a:schemeClr val="bg1"/>
                </a:solidFill>
                <a:latin typeface="Calibri" panose="020F0502020204030204" pitchFamily="34" charset="0"/>
                <a:cs typeface="Calibri" panose="020F0502020204030204" pitchFamily="34" charset="0"/>
              </a:rPr>
              <a:t>left over from the formation of the solar system. </a:t>
            </a:r>
            <a:r>
              <a:rPr lang="en-NZ" dirty="0" smtClean="0">
                <a:solidFill>
                  <a:schemeClr val="bg1"/>
                </a:solidFill>
                <a:latin typeface="Calibri" panose="020F0502020204030204" pitchFamily="34" charset="0"/>
                <a:cs typeface="Calibri" panose="020F0502020204030204" pitchFamily="34" charset="0"/>
              </a:rPr>
              <a:t>Huge </a:t>
            </a:r>
            <a:r>
              <a:rPr lang="en-NZ" dirty="0">
                <a:solidFill>
                  <a:schemeClr val="bg1"/>
                </a:solidFill>
                <a:latin typeface="Calibri" panose="020F0502020204030204" pitchFamily="34" charset="0"/>
                <a:cs typeface="Calibri" panose="020F0502020204030204" pitchFamily="34" charset="0"/>
              </a:rPr>
              <a:t>impact craters </a:t>
            </a:r>
            <a:r>
              <a:rPr lang="en-NZ" dirty="0" smtClean="0">
                <a:solidFill>
                  <a:schemeClr val="bg1"/>
                </a:solidFill>
                <a:latin typeface="Calibri" panose="020F0502020204030204" pitchFamily="34" charset="0"/>
                <a:cs typeface="Calibri" panose="020F0502020204030204" pitchFamily="34" charset="0"/>
              </a:rPr>
              <a:t>are </a:t>
            </a:r>
            <a:r>
              <a:rPr lang="en-NZ" dirty="0">
                <a:solidFill>
                  <a:schemeClr val="bg1"/>
                </a:solidFill>
                <a:latin typeface="Calibri" panose="020F0502020204030204" pitchFamily="34" charset="0"/>
                <a:cs typeface="Calibri" panose="020F0502020204030204" pitchFamily="34" charset="0"/>
              </a:rPr>
              <a:t>still visible on the Moon’s surface, which is unchanged. Earth’s craters, however, were long ago erased by weathering, erosion, and mountain building. </a:t>
            </a:r>
          </a:p>
          <a:p>
            <a:r>
              <a:rPr lang="en-NZ" dirty="0" smtClean="0">
                <a:solidFill>
                  <a:schemeClr val="bg1"/>
                </a:solidFill>
                <a:latin typeface="Calibri" panose="020F0502020204030204" pitchFamily="34" charset="0"/>
                <a:cs typeface="Calibri" panose="020F0502020204030204" pitchFamily="34" charset="0"/>
              </a:rPr>
              <a:t>Huge amounts of energy </a:t>
            </a:r>
            <a:r>
              <a:rPr lang="en-NZ" dirty="0">
                <a:solidFill>
                  <a:schemeClr val="bg1"/>
                </a:solidFill>
                <a:latin typeface="Calibri" panose="020F0502020204030204" pitchFamily="34" charset="0"/>
                <a:cs typeface="Calibri" panose="020F0502020204030204" pitchFamily="34" charset="0"/>
              </a:rPr>
              <a:t>released from the meteorite impacts created extremely high temperatures on Earth that melted the </a:t>
            </a:r>
            <a:r>
              <a:rPr lang="en-NZ" dirty="0" smtClean="0">
                <a:solidFill>
                  <a:schemeClr val="bg1"/>
                </a:solidFill>
                <a:latin typeface="Calibri" panose="020F0502020204030204" pitchFamily="34" charset="0"/>
                <a:cs typeface="Calibri" panose="020F0502020204030204" pitchFamily="34" charset="0"/>
              </a:rPr>
              <a:t>                   outer </a:t>
            </a:r>
            <a:r>
              <a:rPr lang="en-NZ" dirty="0">
                <a:solidFill>
                  <a:schemeClr val="bg1"/>
                </a:solidFill>
                <a:latin typeface="Calibri" panose="020F0502020204030204" pitchFamily="34" charset="0"/>
                <a:cs typeface="Calibri" panose="020F0502020204030204" pitchFamily="34" charset="0"/>
              </a:rPr>
              <a:t>part of the planet and created the </a:t>
            </a:r>
            <a:r>
              <a:rPr lang="en-NZ" dirty="0" smtClean="0">
                <a:solidFill>
                  <a:schemeClr val="bg1"/>
                </a:solidFill>
                <a:latin typeface="Calibri" panose="020F0502020204030204" pitchFamily="34" charset="0"/>
                <a:cs typeface="Calibri" panose="020F0502020204030204" pitchFamily="34" charset="0"/>
              </a:rPr>
              <a:t>crust. </a:t>
            </a:r>
            <a:endParaRPr lang="en-NZ"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early Earth looked very different to how it is today </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66344" y="6166029"/>
            <a:ext cx="802399" cy="679291"/>
          </a:xfrm>
          <a:prstGeom prst="rect">
            <a:avLst/>
          </a:prstGeom>
        </p:spPr>
      </p:pic>
    </p:spTree>
    <p:extLst>
      <p:ext uri="{BB962C8B-B14F-4D97-AF65-F5344CB8AC3E}">
        <p14:creationId xmlns:p14="http://schemas.microsoft.com/office/powerpoint/2010/main" val="2092863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19</a:t>
            </a:fld>
            <a:endParaRPr lang="en-NZ" dirty="0"/>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Earth </a:t>
            </a:r>
            <a:r>
              <a:rPr lang="en-NZ" sz="2000" b="1" dirty="0">
                <a:latin typeface="Calibri Light" panose="020F0302020204030204" pitchFamily="34" charset="0"/>
              </a:rPr>
              <a:t>is made up of different layers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5904"/>
            <a:ext cx="5991473" cy="582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2200" y="1700808"/>
            <a:ext cx="2520280" cy="369332"/>
          </a:xfrm>
          <a:prstGeom prst="rect">
            <a:avLst/>
          </a:prstGeom>
          <a:noFill/>
        </p:spPr>
        <p:txBody>
          <a:bodyPr wrap="square" rtlCol="0">
            <a:spAutoFit/>
          </a:bodyPr>
          <a:lstStyle/>
          <a:p>
            <a:endParaRPr lang="en-NZ" dirty="0"/>
          </a:p>
        </p:txBody>
      </p:sp>
      <p:sp>
        <p:nvSpPr>
          <p:cNvPr id="6" name="TextBox 5"/>
          <p:cNvSpPr txBox="1"/>
          <p:nvPr/>
        </p:nvSpPr>
        <p:spPr>
          <a:xfrm>
            <a:off x="6372200" y="2070140"/>
            <a:ext cx="2304256" cy="4093428"/>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The Earth is made up of different layers , each one of them composed of different materials. In the centre of the earth is the heaviest material mainly composed of Iron. Further out is dense heavy rock and near the surface is lighter rock. </a:t>
            </a:r>
            <a:endParaRPr lang="en-NZ" sz="20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098707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a:t>
            </a:fld>
            <a:endParaRPr lang="en-NZ" dirty="0"/>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What is a NCEA Achievement Standard?</a:t>
            </a:r>
            <a:endParaRPr lang="en-NZ" sz="2000" b="1" dirty="0">
              <a:latin typeface="Calibri Light" panose="020F030202020403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63" t="6522" r="32176" b="6250"/>
          <a:stretch/>
        </p:blipFill>
        <p:spPr bwMode="auto">
          <a:xfrm rot="1609338">
            <a:off x="3933706" y="1981401"/>
            <a:ext cx="4536111" cy="40698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8" y="1268760"/>
            <a:ext cx="3240360" cy="5078313"/>
          </a:xfrm>
          <a:prstGeom prst="rect">
            <a:avLst/>
          </a:prstGeom>
          <a:noFill/>
        </p:spPr>
        <p:txBody>
          <a:bodyPr wrap="square" rtlCol="0">
            <a:spAutoFit/>
          </a:bodyPr>
          <a:lstStyle/>
          <a:p>
            <a:r>
              <a:rPr lang="en-NZ" dirty="0">
                <a:latin typeface="Calibri" panose="020F0502020204030204" pitchFamily="34" charset="0"/>
                <a:cs typeface="Calibri" panose="020F0502020204030204" pitchFamily="34" charset="0"/>
              </a:rPr>
              <a:t>When a student achieves a standard, they gain a number of credits. Students must achieve a certain number of credits to gain an NCEA </a:t>
            </a:r>
            <a:r>
              <a:rPr lang="en-NZ" dirty="0" smtClean="0">
                <a:latin typeface="Calibri" panose="020F0502020204030204" pitchFamily="34" charset="0"/>
                <a:cs typeface="Calibri" panose="020F0502020204030204" pitchFamily="34" charset="0"/>
              </a:rPr>
              <a:t>certificate (80 for Level 1)</a:t>
            </a:r>
          </a:p>
          <a:p>
            <a:endParaRPr lang="en-NZ" dirty="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The standard you will be assessed on is called </a:t>
            </a:r>
            <a:r>
              <a:rPr lang="en-NZ" b="1" dirty="0">
                <a:latin typeface="Calibri" panose="020F0502020204030204" pitchFamily="34" charset="0"/>
                <a:cs typeface="Calibri" panose="020F0502020204030204" pitchFamily="34" charset="0"/>
              </a:rPr>
              <a:t>Science 1.13 Demonstrate understanding of the formation of surface features in New </a:t>
            </a:r>
            <a:r>
              <a:rPr lang="en-NZ" b="1" dirty="0" smtClean="0">
                <a:latin typeface="Calibri" panose="020F0502020204030204" pitchFamily="34" charset="0"/>
                <a:cs typeface="Calibri" panose="020F0502020204030204" pitchFamily="34" charset="0"/>
              </a:rPr>
              <a:t>Zealand.</a:t>
            </a:r>
          </a:p>
          <a:p>
            <a:endParaRPr lang="en-NZ" b="1" dirty="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It will be internally (in Class) assessed as part of a </a:t>
            </a:r>
            <a:r>
              <a:rPr lang="en-NZ" b="1" dirty="0" smtClean="0">
                <a:latin typeface="Calibri" panose="020F0502020204030204" pitchFamily="34" charset="0"/>
                <a:cs typeface="Calibri" panose="020F0502020204030204" pitchFamily="34" charset="0"/>
              </a:rPr>
              <a:t>research project</a:t>
            </a:r>
            <a:r>
              <a:rPr lang="en-NZ" dirty="0" smtClean="0">
                <a:latin typeface="Calibri" panose="020F0502020204030204" pitchFamily="34" charset="0"/>
                <a:cs typeface="Calibri" panose="020F0502020204030204" pitchFamily="34" charset="0"/>
              </a:rPr>
              <a:t> and will count towards </a:t>
            </a:r>
            <a:r>
              <a:rPr lang="en-NZ" b="1" dirty="0" smtClean="0">
                <a:latin typeface="Calibri" panose="020F0502020204030204" pitchFamily="34" charset="0"/>
                <a:cs typeface="Calibri" panose="020F0502020204030204" pitchFamily="34" charset="0"/>
              </a:rPr>
              <a:t>4 credits </a:t>
            </a:r>
            <a:r>
              <a:rPr lang="en-NZ" dirty="0" smtClean="0">
                <a:latin typeface="Calibri" panose="020F0502020204030204" pitchFamily="34" charset="0"/>
                <a:cs typeface="Calibri" panose="020F0502020204030204" pitchFamily="34" charset="0"/>
              </a:rPr>
              <a:t>for your Level 1 NCEA</a:t>
            </a:r>
            <a:endParaRPr lang="en-NZ"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839838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4" y="1700808"/>
            <a:ext cx="6913296" cy="515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Earths composition and structure</a:t>
            </a:r>
          </a:p>
        </p:txBody>
      </p:sp>
      <p:sp>
        <p:nvSpPr>
          <p:cNvPr id="2" name="Rectangle 1"/>
          <p:cNvSpPr/>
          <p:nvPr/>
        </p:nvSpPr>
        <p:spPr>
          <a:xfrm>
            <a:off x="5570984" y="4657452"/>
            <a:ext cx="2574032" cy="1200329"/>
          </a:xfrm>
          <a:prstGeom prst="rect">
            <a:avLst/>
          </a:prstGeom>
        </p:spPr>
        <p:txBody>
          <a:bodyPr wrap="square">
            <a:spAutoFit/>
          </a:bodyPr>
          <a:lstStyle/>
          <a:p>
            <a:endParaRPr lang="en-NZ" dirty="0"/>
          </a:p>
          <a:p>
            <a:endParaRPr lang="en-NZ" dirty="0" smtClean="0"/>
          </a:p>
          <a:p>
            <a:endParaRPr lang="en-NZ" dirty="0"/>
          </a:p>
          <a:p>
            <a:endParaRPr lang="en-NZ" dirty="0"/>
          </a:p>
        </p:txBody>
      </p:sp>
      <p:sp>
        <p:nvSpPr>
          <p:cNvPr id="3" name="Rectangle 2"/>
          <p:cNvSpPr/>
          <p:nvPr/>
        </p:nvSpPr>
        <p:spPr>
          <a:xfrm>
            <a:off x="6948263" y="2356137"/>
            <a:ext cx="2220123" cy="4247317"/>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The thin layer of solid rock which covers the Earth is called the </a:t>
            </a:r>
            <a:r>
              <a:rPr lang="en-NZ" b="1" dirty="0">
                <a:latin typeface="Calibri" panose="020F0502020204030204" pitchFamily="34" charset="0"/>
                <a:cs typeface="Calibri" panose="020F0502020204030204" pitchFamily="34" charset="0"/>
              </a:rPr>
              <a:t>crust</a:t>
            </a:r>
            <a:r>
              <a:rPr lang="en-NZ" dirty="0">
                <a:latin typeface="Calibri" panose="020F0502020204030204" pitchFamily="34" charset="0"/>
                <a:cs typeface="Calibri" panose="020F0502020204030204" pitchFamily="34" charset="0"/>
              </a:rPr>
              <a:t>.</a:t>
            </a:r>
          </a:p>
          <a:p>
            <a:r>
              <a:rPr lang="en-NZ" dirty="0">
                <a:latin typeface="Calibri" panose="020F0502020204030204" pitchFamily="34" charset="0"/>
                <a:cs typeface="Calibri" panose="020F0502020204030204" pitchFamily="34" charset="0"/>
              </a:rPr>
              <a:t>Under this is the </a:t>
            </a:r>
            <a:r>
              <a:rPr lang="en-NZ" b="1" dirty="0">
                <a:latin typeface="Calibri" panose="020F0502020204030204" pitchFamily="34" charset="0"/>
                <a:cs typeface="Calibri" panose="020F0502020204030204" pitchFamily="34" charset="0"/>
              </a:rPr>
              <a:t>mantle</a:t>
            </a:r>
            <a:r>
              <a:rPr lang="en-NZ" dirty="0">
                <a:latin typeface="Calibri" panose="020F0502020204030204" pitchFamily="34" charset="0"/>
                <a:cs typeface="Calibri" panose="020F0502020204030204" pitchFamily="34" charset="0"/>
              </a:rPr>
              <a:t>.</a:t>
            </a:r>
          </a:p>
          <a:p>
            <a:r>
              <a:rPr lang="en-NZ" dirty="0">
                <a:latin typeface="Calibri" panose="020F0502020204030204" pitchFamily="34" charset="0"/>
                <a:cs typeface="Calibri" panose="020F0502020204030204" pitchFamily="34" charset="0"/>
              </a:rPr>
              <a:t>The middle of this is molten - so the upper mantle and crust float on this. The inner layer is the </a:t>
            </a:r>
            <a:r>
              <a:rPr lang="en-NZ" b="1" dirty="0">
                <a:latin typeface="Calibri" panose="020F0502020204030204" pitchFamily="34" charset="0"/>
                <a:cs typeface="Calibri" panose="020F0502020204030204" pitchFamily="34" charset="0"/>
              </a:rPr>
              <a:t>core</a:t>
            </a:r>
            <a:r>
              <a:rPr lang="en-NZ" dirty="0">
                <a:latin typeface="Calibri" panose="020F0502020204030204" pitchFamily="34" charset="0"/>
                <a:cs typeface="Calibri" panose="020F0502020204030204" pitchFamily="34" charset="0"/>
              </a:rPr>
              <a:t>, which is a solid core surrounded by molten rock.</a:t>
            </a:r>
          </a:p>
          <a:p>
            <a:endParaRPr lang="en-NZ" dirty="0"/>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960064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dirty="0" smtClean="0"/>
              <a:t>Year 10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21</a:t>
            </a:fld>
            <a:endParaRPr lang="en-N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 y="1632775"/>
            <a:ext cx="6804113" cy="522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Earths composition and structure</a:t>
            </a:r>
          </a:p>
        </p:txBody>
      </p:sp>
      <p:sp>
        <p:nvSpPr>
          <p:cNvPr id="4" name="Rectangle 3"/>
          <p:cNvSpPr/>
          <p:nvPr/>
        </p:nvSpPr>
        <p:spPr>
          <a:xfrm>
            <a:off x="7020272" y="1772816"/>
            <a:ext cx="1853952" cy="3477875"/>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The crust is made up of the thick continental crust that forms the land and the much thinner oceanic crust that makes up ocean floors.</a:t>
            </a: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044529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92959" y="1832585"/>
            <a:ext cx="2952328" cy="4247317"/>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When earthquakes occur they send waves through the earth. Different types of material with different temperatures will cause the waves to bend in different ways.</a:t>
            </a:r>
          </a:p>
          <a:p>
            <a:r>
              <a:rPr lang="en-NZ" dirty="0">
                <a:latin typeface="Calibri" panose="020F0502020204030204" pitchFamily="34" charset="0"/>
                <a:cs typeface="Calibri" panose="020F0502020204030204" pitchFamily="34" charset="0"/>
              </a:rPr>
              <a:t>Seismologists (earthquake scientists) record where in the world the waves come out and use that information to work out the size of layers, what the temperature of them is and what they are made out of</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5334000"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Earths composition and structure</a:t>
            </a: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865740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23</a:t>
            </a:fld>
            <a:endParaRPr lang="en-NZ" dirty="0"/>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Earths </a:t>
            </a:r>
            <a:r>
              <a:rPr lang="en-NZ" sz="2000" b="1" dirty="0">
                <a:latin typeface="Calibri Light" panose="020F0302020204030204" pitchFamily="34" charset="0"/>
              </a:rPr>
              <a:t>crust is divided into large plate that can move in relation to each other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11" y="1484784"/>
            <a:ext cx="6931025" cy="522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85829" y="1775592"/>
            <a:ext cx="2191826" cy="3785652"/>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The earth’s crust is divided into different sized pieces called plates. They fit together to cover the </a:t>
            </a:r>
            <a:r>
              <a:rPr lang="en-NZ" sz="2000" dirty="0" smtClean="0">
                <a:latin typeface="Calibri" panose="020F0502020204030204" pitchFamily="34" charset="0"/>
                <a:cs typeface="Calibri" panose="020F0502020204030204" pitchFamily="34" charset="0"/>
              </a:rPr>
              <a:t>earth. The continents are made of lighter rock and are carried along on top of the plates. </a:t>
            </a:r>
            <a:endParaRPr lang="en-NZ" sz="20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747040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Earths heat drives plate movement: Plate Tectonics Theory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1"/>
            <a:ext cx="534953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672167" y="980728"/>
            <a:ext cx="3363433" cy="5632311"/>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The plates float on hot, semi molten </a:t>
            </a:r>
            <a:r>
              <a:rPr lang="en-NZ" dirty="0" smtClean="0">
                <a:latin typeface="Calibri" panose="020F0502020204030204" pitchFamily="34" charset="0"/>
                <a:cs typeface="Calibri" panose="020F0502020204030204" pitchFamily="34" charset="0"/>
              </a:rPr>
              <a:t>magma. Deep inside Earths </a:t>
            </a:r>
            <a:r>
              <a:rPr lang="en-NZ" dirty="0">
                <a:latin typeface="Calibri" panose="020F0502020204030204" pitchFamily="34" charset="0"/>
                <a:cs typeface="Calibri" panose="020F0502020204030204" pitchFamily="34" charset="0"/>
              </a:rPr>
              <a:t>core nuclear reactions release huge amounts of heat energy. This heat is the main source of energy for moving the gigantic </a:t>
            </a:r>
            <a:r>
              <a:rPr lang="en-NZ" dirty="0" smtClean="0">
                <a:latin typeface="Calibri" panose="020F0502020204030204" pitchFamily="34" charset="0"/>
                <a:cs typeface="Calibri" panose="020F0502020204030204" pitchFamily="34" charset="0"/>
              </a:rPr>
              <a:t>plates.</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This heat causes the magma in the lower mantle rock to expand and become less dense.</a:t>
            </a:r>
          </a:p>
          <a:p>
            <a:r>
              <a:rPr lang="en-NZ" dirty="0">
                <a:latin typeface="Calibri" panose="020F0502020204030204" pitchFamily="34" charset="0"/>
                <a:cs typeface="Calibri" panose="020F0502020204030204" pitchFamily="34" charset="0"/>
              </a:rPr>
              <a:t>This magma rises in convection </a:t>
            </a:r>
            <a:r>
              <a:rPr lang="en-NZ" dirty="0" smtClean="0">
                <a:latin typeface="Calibri" panose="020F0502020204030204" pitchFamily="34" charset="0"/>
                <a:cs typeface="Calibri" panose="020F0502020204030204" pitchFamily="34" charset="0"/>
              </a:rPr>
              <a:t>currents.</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When the magma currents get near the crust they are pushed sideways and travel in different </a:t>
            </a:r>
            <a:r>
              <a:rPr lang="en-NZ" dirty="0" smtClean="0">
                <a:latin typeface="Calibri" panose="020F0502020204030204" pitchFamily="34" charset="0"/>
                <a:cs typeface="Calibri" panose="020F0502020204030204" pitchFamily="34" charset="0"/>
              </a:rPr>
              <a:t>directions.</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These immensely powerful currents slowly float the huge tectonic plates across the planets </a:t>
            </a:r>
            <a:r>
              <a:rPr lang="en-NZ" dirty="0" smtClean="0">
                <a:latin typeface="Calibri" panose="020F0502020204030204" pitchFamily="34" charset="0"/>
                <a:cs typeface="Calibri" panose="020F0502020204030204" pitchFamily="34" charset="0"/>
              </a:rPr>
              <a:t>surface.</a:t>
            </a:r>
            <a:endParaRPr lang="en-NZ"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66344" y="6145219"/>
            <a:ext cx="802399" cy="679291"/>
          </a:xfrm>
          <a:prstGeom prst="rect">
            <a:avLst/>
          </a:prstGeom>
        </p:spPr>
      </p:pic>
    </p:spTree>
    <p:extLst>
      <p:ext uri="{BB962C8B-B14F-4D97-AF65-F5344CB8AC3E}">
        <p14:creationId xmlns:p14="http://schemas.microsoft.com/office/powerpoint/2010/main" val="2880981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25</a:t>
            </a:fld>
            <a:endParaRPr lang="en-NZ" dirty="0"/>
          </a:p>
        </p:txBody>
      </p:sp>
      <p:sp>
        <p:nvSpPr>
          <p:cNvPr id="4" name="Rectangle 3"/>
          <p:cNvSpPr/>
          <p:nvPr/>
        </p:nvSpPr>
        <p:spPr>
          <a:xfrm>
            <a:off x="6718278" y="1812880"/>
            <a:ext cx="2334766" cy="3416320"/>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The Lithosphere, the crust and top part of the mantle, is divided into large areas called plates, which are constantly moving</a:t>
            </a:r>
          </a:p>
          <a:p>
            <a:r>
              <a:rPr lang="en-NZ" dirty="0">
                <a:latin typeface="Calibri" panose="020F0502020204030204" pitchFamily="34" charset="0"/>
                <a:cs typeface="Calibri" panose="020F0502020204030204" pitchFamily="34" charset="0"/>
              </a:rPr>
              <a:t>The plates move slowly over the asthenosphere, which is the molten layer in the mantle, about 3cm a year</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Earths heat drives plate movement: Plate Tectonics Theory</a:t>
            </a:r>
          </a:p>
        </p:txBody>
      </p:sp>
      <p:pic>
        <p:nvPicPr>
          <p:cNvPr id="410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48" y="1124744"/>
            <a:ext cx="6701730" cy="400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3528" y="5229200"/>
            <a:ext cx="8496944" cy="1200329"/>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They can move towards each other, apart from each other or shift sideways</a:t>
            </a:r>
          </a:p>
          <a:p>
            <a:r>
              <a:rPr lang="en-NZ" dirty="0">
                <a:latin typeface="Calibri" panose="020F0502020204030204" pitchFamily="34" charset="0"/>
                <a:cs typeface="Calibri" panose="020F0502020204030204" pitchFamily="34" charset="0"/>
              </a:rPr>
              <a:t>Because all plates fit together, movement of one plate effects all plates around it.</a:t>
            </a:r>
          </a:p>
          <a:p>
            <a:r>
              <a:rPr lang="en-NZ" dirty="0">
                <a:latin typeface="Calibri" panose="020F0502020204030204" pitchFamily="34" charset="0"/>
                <a:cs typeface="Calibri" panose="020F0502020204030204" pitchFamily="34" charset="0"/>
              </a:rPr>
              <a:t>The study of plate movement is called plate tectonics and the observable effect is called continental drift. </a:t>
            </a: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469588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26</a:t>
            </a:fld>
            <a:endParaRPr lang="en-NZ"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07176"/>
            <a:ext cx="7972822" cy="539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Earths heat drives plate movement: Plate Tectonics Theory</a:t>
            </a:r>
          </a:p>
        </p:txBody>
      </p:sp>
      <p:pic>
        <p:nvPicPr>
          <p:cNvPr id="5" name="Picture 4"/>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344115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27</a:t>
            </a:fld>
            <a:endParaRPr lang="en-NZ" dirty="0"/>
          </a:p>
        </p:txBody>
      </p:sp>
      <p:sp>
        <p:nvSpPr>
          <p:cNvPr id="4" name="Rectangle 3"/>
          <p:cNvSpPr/>
          <p:nvPr/>
        </p:nvSpPr>
        <p:spPr>
          <a:xfrm>
            <a:off x="323528" y="1024812"/>
            <a:ext cx="3456384" cy="5355312"/>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Evidence supports the conclusion that 200 million years ago, at the start of the Mesozoic era, all the continents were attached to one another in a single land mass, which has been named Pangaea. </a:t>
            </a:r>
          </a:p>
          <a:p>
            <a:r>
              <a:rPr lang="en-NZ" dirty="0">
                <a:latin typeface="Calibri" panose="020F0502020204030204" pitchFamily="34" charset="0"/>
                <a:cs typeface="Calibri" panose="020F0502020204030204" pitchFamily="34" charset="0"/>
              </a:rPr>
              <a:t>During the Triassic, Pangaea began to break up, first into two major land masses: </a:t>
            </a:r>
          </a:p>
          <a:p>
            <a:r>
              <a:rPr lang="en-NZ" dirty="0">
                <a:latin typeface="Calibri" panose="020F0502020204030204" pitchFamily="34" charset="0"/>
                <a:cs typeface="Calibri" panose="020F0502020204030204" pitchFamily="34" charset="0"/>
              </a:rPr>
              <a:t>Laurasia in the Northern Hemisphere and </a:t>
            </a:r>
          </a:p>
          <a:p>
            <a:r>
              <a:rPr lang="en-NZ" dirty="0" err="1">
                <a:latin typeface="Calibri" panose="020F0502020204030204" pitchFamily="34" charset="0"/>
                <a:cs typeface="Calibri" panose="020F0502020204030204" pitchFamily="34" charset="0"/>
              </a:rPr>
              <a:t>Gondwana</a:t>
            </a:r>
            <a:r>
              <a:rPr lang="en-NZ" dirty="0">
                <a:latin typeface="Calibri" panose="020F0502020204030204" pitchFamily="34" charset="0"/>
                <a:cs typeface="Calibri" panose="020F0502020204030204" pitchFamily="34" charset="0"/>
              </a:rPr>
              <a:t> in the Southern Hemisphere.</a:t>
            </a:r>
          </a:p>
          <a:p>
            <a:r>
              <a:rPr lang="en-NZ" dirty="0">
                <a:latin typeface="Calibri" panose="020F0502020204030204" pitchFamily="34" charset="0"/>
                <a:cs typeface="Calibri" panose="020F0502020204030204" pitchFamily="34" charset="0"/>
              </a:rPr>
              <a:t>The present continents separated at intervals throughout the remainder of the Mesozoic and through the </a:t>
            </a:r>
            <a:r>
              <a:rPr lang="en-NZ" dirty="0" err="1">
                <a:latin typeface="Calibri" panose="020F0502020204030204" pitchFamily="34" charset="0"/>
                <a:cs typeface="Calibri" panose="020F0502020204030204" pitchFamily="34" charset="0"/>
              </a:rPr>
              <a:t>Cenozoic</a:t>
            </a:r>
            <a:r>
              <a:rPr lang="en-NZ" dirty="0">
                <a:latin typeface="Calibri" panose="020F0502020204030204" pitchFamily="34" charset="0"/>
                <a:cs typeface="Calibri" panose="020F0502020204030204" pitchFamily="34" charset="0"/>
              </a:rPr>
              <a:t>, eventually reaching the positions they have today.</a:t>
            </a:r>
          </a:p>
        </p:txBody>
      </p:sp>
      <p:sp>
        <p:nvSpPr>
          <p:cNvPr id="6" name="TextBox 5"/>
          <p:cNvSpPr txBox="1"/>
          <p:nvPr/>
        </p:nvSpPr>
        <p:spPr>
          <a:xfrm>
            <a:off x="421610"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There is evidence for continental drift</a:t>
            </a:r>
            <a:endParaRPr lang="en-NZ" sz="2000" b="1" dirty="0">
              <a:latin typeface="Calibri Light" panose="020F0302020204030204" pitchFamily="34" charset="0"/>
            </a:endParaRPr>
          </a:p>
        </p:txBody>
      </p:sp>
      <p:pic>
        <p:nvPicPr>
          <p:cNvPr id="51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969242"/>
            <a:ext cx="4721616" cy="588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891193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04" y="1956271"/>
            <a:ext cx="6428830"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10 Science 2012</a:t>
            </a:r>
            <a:endParaRPr lang="en-NZ"/>
          </a:p>
        </p:txBody>
      </p:sp>
      <p:sp>
        <p:nvSpPr>
          <p:cNvPr id="4" name="Rectangle 3"/>
          <p:cNvSpPr/>
          <p:nvPr/>
        </p:nvSpPr>
        <p:spPr>
          <a:xfrm>
            <a:off x="45368" y="1779687"/>
            <a:ext cx="2701648" cy="5078313"/>
          </a:xfrm>
          <a:prstGeom prst="rect">
            <a:avLst/>
          </a:prstGeom>
          <a:solidFill>
            <a:schemeClr val="bg1"/>
          </a:solidFill>
        </p:spPr>
        <p:txBody>
          <a:bodyPr wrap="square">
            <a:spAutoFit/>
          </a:bodyPr>
          <a:lstStyle/>
          <a:p>
            <a:r>
              <a:rPr lang="en-NZ" b="1" dirty="0" smtClean="0">
                <a:latin typeface="Calibri" panose="020F0502020204030204" pitchFamily="34" charset="0"/>
                <a:cs typeface="Calibri" panose="020F0502020204030204" pitchFamily="34" charset="0"/>
              </a:rPr>
              <a:t>Geology</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 similar rock patterns</a:t>
            </a:r>
          </a:p>
          <a:p>
            <a:r>
              <a:rPr lang="en-NZ" dirty="0">
                <a:latin typeface="Calibri" panose="020F0502020204030204" pitchFamily="34" charset="0"/>
                <a:cs typeface="Calibri" panose="020F0502020204030204" pitchFamily="34" charset="0"/>
              </a:rPr>
              <a:t>In both mineral content and age, the rocks on the  coast of Brazil match precisely those found on the west coast of Africa. </a:t>
            </a:r>
          </a:p>
          <a:p>
            <a:r>
              <a:rPr lang="en-NZ" dirty="0">
                <a:latin typeface="Calibri" panose="020F0502020204030204" pitchFamily="34" charset="0"/>
                <a:cs typeface="Calibri" panose="020F0502020204030204" pitchFamily="34" charset="0"/>
              </a:rPr>
              <a:t>The low mountain ranges and rock types in North America match parts of Great Britain, France, and Scandinavia. </a:t>
            </a:r>
          </a:p>
          <a:p>
            <a:r>
              <a:rPr lang="en-NZ" b="1" dirty="0" smtClean="0">
                <a:latin typeface="Calibri" panose="020F0502020204030204" pitchFamily="34" charset="0"/>
                <a:cs typeface="Calibri" panose="020F0502020204030204" pitchFamily="34" charset="0"/>
              </a:rPr>
              <a:t>Fossils</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 patterns in distribution</a:t>
            </a:r>
          </a:p>
          <a:p>
            <a:r>
              <a:rPr lang="en-NZ" dirty="0">
                <a:latin typeface="Calibri" panose="020F0502020204030204" pitchFamily="34" charset="0"/>
                <a:cs typeface="Calibri" panose="020F0502020204030204" pitchFamily="34" charset="0"/>
              </a:rPr>
              <a:t>The same fossil reptiles found in South Africa are also found in Brazil and Argentina. </a:t>
            </a:r>
          </a:p>
        </p:txBody>
      </p:sp>
      <p:sp>
        <p:nvSpPr>
          <p:cNvPr id="5" name="TextBox 4"/>
          <p:cNvSpPr txBox="1"/>
          <p:nvPr/>
        </p:nvSpPr>
        <p:spPr>
          <a:xfrm>
            <a:off x="421610" y="28965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There is evidence for continental drift</a:t>
            </a:r>
            <a:endParaRPr lang="en-NZ" sz="2000" b="1" dirty="0">
              <a:latin typeface="Calibri Light" panose="020F0302020204030204" pitchFamily="34" charset="0"/>
            </a:endParaRPr>
          </a:p>
        </p:txBody>
      </p:sp>
      <p:sp>
        <p:nvSpPr>
          <p:cNvPr id="8" name="Rectangle 7"/>
          <p:cNvSpPr/>
          <p:nvPr/>
        </p:nvSpPr>
        <p:spPr>
          <a:xfrm>
            <a:off x="45368" y="897813"/>
            <a:ext cx="8882608" cy="923330"/>
          </a:xfrm>
          <a:prstGeom prst="rect">
            <a:avLst/>
          </a:prstGeom>
          <a:solidFill>
            <a:schemeClr val="bg1"/>
          </a:solidFill>
        </p:spPr>
        <p:txBody>
          <a:bodyPr wrap="square">
            <a:spAutoFit/>
          </a:bodyPr>
          <a:lstStyle/>
          <a:p>
            <a:r>
              <a:rPr lang="en-NZ" b="1" dirty="0">
                <a:latin typeface="Calibri" panose="020F0502020204030204" pitchFamily="34" charset="0"/>
                <a:cs typeface="Calibri" panose="020F0502020204030204" pitchFamily="34" charset="0"/>
              </a:rPr>
              <a:t>Shape of the Continents</a:t>
            </a:r>
            <a:r>
              <a:rPr lang="en-NZ" dirty="0">
                <a:latin typeface="Calibri" panose="020F0502020204030204" pitchFamily="34" charset="0"/>
                <a:cs typeface="Calibri" panose="020F0502020204030204" pitchFamily="34" charset="0"/>
              </a:rPr>
              <a:t> – close fit of continents</a:t>
            </a:r>
          </a:p>
          <a:p>
            <a:r>
              <a:rPr lang="en-NZ" dirty="0">
                <a:latin typeface="Calibri" panose="020F0502020204030204" pitchFamily="34" charset="0"/>
                <a:cs typeface="Calibri" panose="020F0502020204030204" pitchFamily="34" charset="0"/>
              </a:rPr>
              <a:t>The east coast of South America and the west coast of Africa match especially at the boundaries of the continental slopes rather than the shorelines. </a:t>
            </a: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91341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29</a:t>
            </a:fld>
            <a:endParaRPr lang="en-NZ"/>
          </a:p>
        </p:txBody>
      </p:sp>
      <p:pic>
        <p:nvPicPr>
          <p:cNvPr id="13315" name="Picture 3" descr="C:\Users\gz\Pictures\Picture\Earth-diagram-tectonic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96390"/>
            <a:ext cx="8167094" cy="4793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1610" y="28965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Formation of New Zealand</a:t>
            </a:r>
            <a:endParaRPr lang="en-NZ" sz="2000" b="1" dirty="0">
              <a:latin typeface="Calibri Light" panose="020F0302020204030204" pitchFamily="34" charset="0"/>
            </a:endParaRPr>
          </a:p>
        </p:txBody>
      </p:sp>
      <p:sp>
        <p:nvSpPr>
          <p:cNvPr id="4" name="TextBox 3"/>
          <p:cNvSpPr txBox="1"/>
          <p:nvPr/>
        </p:nvSpPr>
        <p:spPr>
          <a:xfrm>
            <a:off x="251520" y="980728"/>
            <a:ext cx="3960440" cy="1754326"/>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New Zealand was originally formed from sediments eroded from the much older land mass of Australia. Around 90million years ago new Zealand, Australia and Antarctica were still connected as one continent called </a:t>
            </a:r>
            <a:r>
              <a:rPr lang="en-NZ" dirty="0" err="1" smtClean="0">
                <a:latin typeface="Calibri" panose="020F0502020204030204" pitchFamily="34" charset="0"/>
                <a:cs typeface="Calibri" panose="020F0502020204030204" pitchFamily="34" charset="0"/>
              </a:rPr>
              <a:t>Gondwana</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p:txBody>
      </p:sp>
      <p:sp>
        <p:nvSpPr>
          <p:cNvPr id="5" name="TextBox 4"/>
          <p:cNvSpPr txBox="1"/>
          <p:nvPr/>
        </p:nvSpPr>
        <p:spPr>
          <a:xfrm>
            <a:off x="5076056" y="5229200"/>
            <a:ext cx="4067944" cy="1477328"/>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Tectonic plate movement began to separate New Zealand and the other two countries around 70million years ago. New Zealand and Australia then drifted north to their current positions.</a:t>
            </a:r>
            <a:endParaRPr lang="en-NZ"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66345" y="6194071"/>
            <a:ext cx="802399" cy="679291"/>
          </a:xfrm>
          <a:prstGeom prst="rect">
            <a:avLst/>
          </a:prstGeom>
        </p:spPr>
      </p:pic>
    </p:spTree>
    <p:extLst>
      <p:ext uri="{BB962C8B-B14F-4D97-AF65-F5344CB8AC3E}">
        <p14:creationId xmlns:p14="http://schemas.microsoft.com/office/powerpoint/2010/main" val="3907272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a:t>
            </a:fld>
            <a:endParaRPr lang="en-NZ" dirty="0"/>
          </a:p>
        </p:txBody>
      </p:sp>
      <p:sp>
        <p:nvSpPr>
          <p:cNvPr id="4" name="TextBox 3"/>
          <p:cNvSpPr txBox="1"/>
          <p:nvPr/>
        </p:nvSpPr>
        <p:spPr>
          <a:xfrm>
            <a:off x="467544" y="1502688"/>
            <a:ext cx="8208912" cy="5355312"/>
          </a:xfrm>
          <a:prstGeom prst="rect">
            <a:avLst/>
          </a:prstGeom>
          <a:noFill/>
        </p:spPr>
        <p:txBody>
          <a:bodyPr wrap="square" rtlCol="0">
            <a:spAutoFit/>
          </a:bodyPr>
          <a:lstStyle/>
          <a:p>
            <a:pPr lvl="0"/>
            <a:r>
              <a:rPr lang="en-AU" dirty="0" smtClean="0">
                <a:latin typeface="Calibri" panose="020F0502020204030204" pitchFamily="34" charset="0"/>
                <a:cs typeface="Calibri" panose="020F0502020204030204" pitchFamily="34" charset="0"/>
              </a:rPr>
              <a:t>1. You will research </a:t>
            </a:r>
            <a:r>
              <a:rPr lang="en-AU" dirty="0">
                <a:latin typeface="Calibri" panose="020F0502020204030204" pitchFamily="34" charset="0"/>
                <a:cs typeface="Calibri" panose="020F0502020204030204" pitchFamily="34" charset="0"/>
              </a:rPr>
              <a:t>the surface features of </a:t>
            </a:r>
            <a:r>
              <a:rPr lang="en-AU" dirty="0" smtClean="0">
                <a:latin typeface="Calibri" panose="020F0502020204030204" pitchFamily="34" charset="0"/>
                <a:cs typeface="Calibri" panose="020F0502020204030204" pitchFamily="34" charset="0"/>
              </a:rPr>
              <a:t>two areas: </a:t>
            </a:r>
            <a:r>
              <a:rPr lang="en-AU" b="1" dirty="0" smtClean="0">
                <a:latin typeface="Calibri" panose="020F0502020204030204" pitchFamily="34" charset="0"/>
                <a:cs typeface="Calibri" panose="020F0502020204030204" pitchFamily="34" charset="0"/>
              </a:rPr>
              <a:t>White Island </a:t>
            </a:r>
            <a:r>
              <a:rPr lang="en-AU" dirty="0" smtClean="0">
                <a:latin typeface="Calibri" panose="020F0502020204030204" pitchFamily="34" charset="0"/>
                <a:cs typeface="Calibri" panose="020F0502020204030204" pitchFamily="34" charset="0"/>
              </a:rPr>
              <a:t>and </a:t>
            </a:r>
            <a:r>
              <a:rPr lang="en-AU" b="1" dirty="0" err="1" smtClean="0">
                <a:latin typeface="Calibri" panose="020F0502020204030204" pitchFamily="34" charset="0"/>
                <a:cs typeface="Calibri" panose="020F0502020204030204" pitchFamily="34" charset="0"/>
              </a:rPr>
              <a:t>Waitomo</a:t>
            </a:r>
            <a:r>
              <a:rPr lang="en-AU" b="1" dirty="0">
                <a:latin typeface="Calibri" panose="020F0502020204030204" pitchFamily="34" charset="0"/>
                <a:cs typeface="Calibri" panose="020F0502020204030204" pitchFamily="34" charset="0"/>
              </a:rPr>
              <a:t> </a:t>
            </a:r>
            <a:r>
              <a:rPr lang="en-AU" b="1" dirty="0" smtClean="0">
                <a:latin typeface="Calibri" panose="020F0502020204030204" pitchFamily="34" charset="0"/>
                <a:cs typeface="Calibri" panose="020F0502020204030204" pitchFamily="34" charset="0"/>
              </a:rPr>
              <a:t>Caves</a:t>
            </a:r>
            <a:r>
              <a:rPr lang="en-AU" dirty="0" smtClean="0">
                <a:latin typeface="Calibri" panose="020F0502020204030204" pitchFamily="34" charset="0"/>
                <a:cs typeface="Calibri" panose="020F0502020204030204" pitchFamily="34" charset="0"/>
              </a:rPr>
              <a:t>  </a:t>
            </a:r>
            <a:r>
              <a:rPr lang="en-AU" dirty="0">
                <a:latin typeface="Calibri" panose="020F0502020204030204" pitchFamily="34" charset="0"/>
                <a:cs typeface="Calibri" panose="020F0502020204030204" pitchFamily="34" charset="0"/>
              </a:rPr>
              <a:t>and </a:t>
            </a:r>
            <a:r>
              <a:rPr lang="en-AU" dirty="0" smtClean="0">
                <a:latin typeface="Calibri" panose="020F0502020204030204" pitchFamily="34" charset="0"/>
                <a:cs typeface="Calibri" panose="020F0502020204030204" pitchFamily="34" charset="0"/>
              </a:rPr>
              <a:t>present </a:t>
            </a:r>
            <a:r>
              <a:rPr lang="en-AU" dirty="0">
                <a:latin typeface="Calibri" panose="020F0502020204030204" pitchFamily="34" charset="0"/>
                <a:cs typeface="Calibri" panose="020F0502020204030204" pitchFamily="34" charset="0"/>
              </a:rPr>
              <a:t>a </a:t>
            </a:r>
            <a:r>
              <a:rPr lang="en-AU" dirty="0" smtClean="0">
                <a:latin typeface="Calibri" panose="020F0502020204030204" pitchFamily="34" charset="0"/>
                <a:cs typeface="Calibri" panose="020F0502020204030204" pitchFamily="34" charset="0"/>
              </a:rPr>
              <a:t>report</a:t>
            </a:r>
          </a:p>
          <a:p>
            <a:pPr lvl="0"/>
            <a:endParaRPr lang="en-AU" dirty="0">
              <a:latin typeface="Calibri" panose="020F0502020204030204" pitchFamily="34" charset="0"/>
              <a:cs typeface="Calibri" panose="020F0502020204030204" pitchFamily="34" charset="0"/>
            </a:endParaRPr>
          </a:p>
          <a:p>
            <a:pPr lvl="0"/>
            <a:r>
              <a:rPr lang="en-AU" dirty="0" smtClean="0">
                <a:latin typeface="Calibri" panose="020F0502020204030204" pitchFamily="34" charset="0"/>
                <a:cs typeface="Calibri" panose="020F0502020204030204" pitchFamily="34" charset="0"/>
              </a:rPr>
              <a:t>The research will involve learning in class for </a:t>
            </a:r>
            <a:r>
              <a:rPr lang="en-AU" b="1" dirty="0" smtClean="0">
                <a:latin typeface="Calibri" panose="020F0502020204030204" pitchFamily="34" charset="0"/>
                <a:cs typeface="Calibri" panose="020F0502020204030204" pitchFamily="34" charset="0"/>
              </a:rPr>
              <a:t>TWO</a:t>
            </a:r>
            <a:r>
              <a:rPr lang="en-AU" dirty="0" smtClean="0">
                <a:latin typeface="Calibri" panose="020F0502020204030204" pitchFamily="34" charset="0"/>
                <a:cs typeface="Calibri" panose="020F0502020204030204" pitchFamily="34" charset="0"/>
              </a:rPr>
              <a:t> weeks prior to presenting the report AND at the same time complete home based individual research from the </a:t>
            </a:r>
            <a:r>
              <a:rPr lang="en-NZ" dirty="0" smtClean="0">
                <a:latin typeface="Calibri" panose="020F0502020204030204" pitchFamily="34" charset="0"/>
                <a:cs typeface="Calibri" panose="020F0502020204030204" pitchFamily="34" charset="0"/>
              </a:rPr>
              <a:t>Internet</a:t>
            </a:r>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science </a:t>
            </a:r>
            <a:r>
              <a:rPr lang="en-NZ" dirty="0">
                <a:latin typeface="Calibri" panose="020F0502020204030204" pitchFamily="34" charset="0"/>
                <a:cs typeface="Calibri" panose="020F0502020204030204" pitchFamily="34" charset="0"/>
              </a:rPr>
              <a:t>publications, textbooks, and geology books. </a:t>
            </a:r>
            <a:endParaRPr lang="en-NZ" dirty="0" smtClean="0">
              <a:latin typeface="Calibri" panose="020F0502020204030204" pitchFamily="34" charset="0"/>
              <a:cs typeface="Calibri" panose="020F0502020204030204" pitchFamily="34" charset="0"/>
            </a:endParaRPr>
          </a:p>
          <a:p>
            <a:pPr lvl="0"/>
            <a:endParaRPr lang="en-NZ" dirty="0" smtClean="0">
              <a:latin typeface="Calibri" panose="020F0502020204030204" pitchFamily="34" charset="0"/>
              <a:cs typeface="Calibri" panose="020F0502020204030204" pitchFamily="34" charset="0"/>
            </a:endParaRPr>
          </a:p>
          <a:p>
            <a:pPr lvl="0"/>
            <a:r>
              <a:rPr lang="en-NZ" dirty="0" smtClean="0">
                <a:latin typeface="Calibri" panose="020F0502020204030204" pitchFamily="34" charset="0"/>
                <a:cs typeface="Calibri" panose="020F0502020204030204" pitchFamily="34" charset="0"/>
              </a:rPr>
              <a:t>2. Your  presented report will be completed in the </a:t>
            </a:r>
            <a:r>
              <a:rPr lang="en-NZ" b="1" dirty="0" smtClean="0">
                <a:latin typeface="Calibri" panose="020F0502020204030204" pitchFamily="34" charset="0"/>
                <a:cs typeface="Calibri" panose="020F0502020204030204" pitchFamily="34" charset="0"/>
              </a:rPr>
              <a:t>third</a:t>
            </a:r>
            <a:r>
              <a:rPr lang="en-NZ" dirty="0" smtClean="0">
                <a:latin typeface="Calibri" panose="020F0502020204030204" pitchFamily="34" charset="0"/>
                <a:cs typeface="Calibri" panose="020F0502020204030204" pitchFamily="34" charset="0"/>
              </a:rPr>
              <a:t> week under individual test conditions in class over 3 periods. You will be allowed to bring in all researched material to help you complete your report.</a:t>
            </a:r>
          </a:p>
          <a:p>
            <a:pPr lvl="0"/>
            <a:endParaRPr lang="en-NZ" dirty="0">
              <a:latin typeface="Calibri" panose="020F0502020204030204" pitchFamily="34" charset="0"/>
              <a:cs typeface="Calibri" panose="020F0502020204030204" pitchFamily="34" charset="0"/>
            </a:endParaRPr>
          </a:p>
          <a:p>
            <a:pPr lvl="0"/>
            <a:r>
              <a:rPr lang="en-NZ" dirty="0" smtClean="0">
                <a:latin typeface="Calibri" panose="020F0502020204030204" pitchFamily="34" charset="0"/>
                <a:cs typeface="Calibri" panose="020F0502020204030204" pitchFamily="34" charset="0"/>
              </a:rPr>
              <a:t>Your report will :</a:t>
            </a:r>
            <a:endParaRPr lang="en-NZ" dirty="0">
              <a:latin typeface="Calibri" panose="020F0502020204030204" pitchFamily="34" charset="0"/>
              <a:cs typeface="Calibri" panose="020F0502020204030204" pitchFamily="34" charset="0"/>
            </a:endParaRPr>
          </a:p>
          <a:p>
            <a:pPr lvl="0"/>
            <a:r>
              <a:rPr lang="en-AU" dirty="0" smtClean="0">
                <a:latin typeface="Calibri" panose="020F0502020204030204" pitchFamily="34" charset="0"/>
                <a:cs typeface="Calibri" panose="020F0502020204030204" pitchFamily="34" charset="0"/>
              </a:rPr>
              <a:t>&gt;provide </a:t>
            </a:r>
            <a:r>
              <a:rPr lang="en-AU" dirty="0">
                <a:latin typeface="Calibri" panose="020F0502020204030204" pitchFamily="34" charset="0"/>
                <a:cs typeface="Calibri" panose="020F0502020204030204" pitchFamily="34" charset="0"/>
              </a:rPr>
              <a:t>information about the </a:t>
            </a:r>
            <a:r>
              <a:rPr lang="en-AU" b="1" dirty="0">
                <a:latin typeface="Calibri" panose="020F0502020204030204" pitchFamily="34" charset="0"/>
                <a:cs typeface="Calibri" panose="020F0502020204030204" pitchFamily="34" charset="0"/>
              </a:rPr>
              <a:t>surface features </a:t>
            </a:r>
            <a:r>
              <a:rPr lang="en-AU" dirty="0">
                <a:latin typeface="Calibri" panose="020F0502020204030204" pitchFamily="34" charset="0"/>
                <a:cs typeface="Calibri" panose="020F0502020204030204" pitchFamily="34" charset="0"/>
              </a:rPr>
              <a:t>of their </a:t>
            </a:r>
            <a:r>
              <a:rPr lang="en-AU" dirty="0" smtClean="0">
                <a:latin typeface="Calibri" panose="020F0502020204030204" pitchFamily="34" charset="0"/>
                <a:cs typeface="Calibri" panose="020F0502020204030204" pitchFamily="34" charset="0"/>
              </a:rPr>
              <a:t>areas</a:t>
            </a:r>
            <a:endParaRPr lang="en-NZ" dirty="0">
              <a:latin typeface="Calibri" panose="020F0502020204030204" pitchFamily="34" charset="0"/>
              <a:cs typeface="Calibri" panose="020F0502020204030204" pitchFamily="34" charset="0"/>
            </a:endParaRPr>
          </a:p>
          <a:p>
            <a:pPr lvl="0"/>
            <a:r>
              <a:rPr lang="en-AU" dirty="0" smtClean="0">
                <a:latin typeface="Calibri" panose="020F0502020204030204" pitchFamily="34" charset="0"/>
                <a:cs typeface="Calibri" panose="020F0502020204030204" pitchFamily="34" charset="0"/>
              </a:rPr>
              <a:t>&gt;explain </a:t>
            </a:r>
            <a:r>
              <a:rPr lang="en-AU" dirty="0">
                <a:latin typeface="Calibri" panose="020F0502020204030204" pitchFamily="34" charset="0"/>
                <a:cs typeface="Calibri" panose="020F0502020204030204" pitchFamily="34" charset="0"/>
              </a:rPr>
              <a:t>in-depth how </a:t>
            </a:r>
            <a:r>
              <a:rPr lang="en-AU" b="1" dirty="0">
                <a:latin typeface="Calibri" panose="020F0502020204030204" pitchFamily="34" charset="0"/>
                <a:cs typeface="Calibri" panose="020F0502020204030204" pitchFamily="34" charset="0"/>
              </a:rPr>
              <a:t>two</a:t>
            </a:r>
            <a:r>
              <a:rPr lang="en-AU" dirty="0">
                <a:latin typeface="Calibri" panose="020F0502020204030204" pitchFamily="34" charset="0"/>
                <a:cs typeface="Calibri" panose="020F0502020204030204" pitchFamily="34" charset="0"/>
              </a:rPr>
              <a:t> surface features of the </a:t>
            </a:r>
            <a:r>
              <a:rPr lang="en-AU" dirty="0" smtClean="0">
                <a:latin typeface="Calibri" panose="020F0502020204030204" pitchFamily="34" charset="0"/>
                <a:cs typeface="Calibri" panose="020F0502020204030204" pitchFamily="34" charset="0"/>
              </a:rPr>
              <a:t>areas </a:t>
            </a:r>
            <a:r>
              <a:rPr lang="en-AU" dirty="0">
                <a:latin typeface="Calibri" panose="020F0502020204030204" pitchFamily="34" charset="0"/>
                <a:cs typeface="Calibri" panose="020F0502020204030204" pitchFamily="34" charset="0"/>
              </a:rPr>
              <a:t>were formed</a:t>
            </a:r>
            <a:endParaRPr lang="en-NZ" dirty="0">
              <a:latin typeface="Calibri" panose="020F0502020204030204" pitchFamily="34" charset="0"/>
              <a:cs typeface="Calibri" panose="020F0502020204030204" pitchFamily="34" charset="0"/>
            </a:endParaRPr>
          </a:p>
          <a:p>
            <a:pPr lvl="0"/>
            <a:r>
              <a:rPr lang="en-AU" dirty="0" smtClean="0">
                <a:latin typeface="Calibri" panose="020F0502020204030204" pitchFamily="34" charset="0"/>
                <a:cs typeface="Calibri" panose="020F0502020204030204" pitchFamily="34" charset="0"/>
              </a:rPr>
              <a:t>&gt;explain </a:t>
            </a:r>
            <a:r>
              <a:rPr lang="en-AU" dirty="0">
                <a:latin typeface="Calibri" panose="020F0502020204030204" pitchFamily="34" charset="0"/>
                <a:cs typeface="Calibri" panose="020F0502020204030204" pitchFamily="34" charset="0"/>
              </a:rPr>
              <a:t>in-depth </a:t>
            </a:r>
            <a:r>
              <a:rPr lang="en-AU" b="1" dirty="0">
                <a:latin typeface="Calibri" panose="020F0502020204030204" pitchFamily="34" charset="0"/>
                <a:cs typeface="Calibri" panose="020F0502020204030204" pitchFamily="34" charset="0"/>
              </a:rPr>
              <a:t>geological processes </a:t>
            </a:r>
            <a:r>
              <a:rPr lang="en-AU" dirty="0">
                <a:latin typeface="Calibri" panose="020F0502020204030204" pitchFamily="34" charset="0"/>
                <a:cs typeface="Calibri" panose="020F0502020204030204" pitchFamily="34" charset="0"/>
              </a:rPr>
              <a:t>for each surface feature by the use of reasoned explanations and in-depth linking of the processes to the final surface feature observed </a:t>
            </a:r>
            <a:r>
              <a:rPr lang="en-AU" dirty="0" smtClean="0">
                <a:latin typeface="Calibri" panose="020F0502020204030204" pitchFamily="34" charset="0"/>
                <a:cs typeface="Calibri" panose="020F0502020204030204" pitchFamily="34" charset="0"/>
              </a:rPr>
              <a:t>today</a:t>
            </a:r>
            <a:endParaRPr lang="en-NZ" dirty="0">
              <a:latin typeface="Calibri" panose="020F0502020204030204" pitchFamily="34" charset="0"/>
              <a:cs typeface="Calibri" panose="020F0502020204030204" pitchFamily="34" charset="0"/>
            </a:endParaRPr>
          </a:p>
          <a:p>
            <a:pPr lvl="0"/>
            <a:r>
              <a:rPr lang="en-NZ" dirty="0">
                <a:latin typeface="Calibri" panose="020F0502020204030204" pitchFamily="34" charset="0"/>
                <a:cs typeface="Calibri" panose="020F0502020204030204" pitchFamily="34" charset="0"/>
              </a:rPr>
              <a:t>&gt;</a:t>
            </a:r>
            <a:r>
              <a:rPr lang="en-AU" dirty="0" smtClean="0">
                <a:latin typeface="Calibri" panose="020F0502020204030204" pitchFamily="34" charset="0"/>
                <a:cs typeface="Calibri" panose="020F0502020204030204" pitchFamily="34" charset="0"/>
              </a:rPr>
              <a:t>support </a:t>
            </a:r>
            <a:r>
              <a:rPr lang="en-AU" dirty="0">
                <a:latin typeface="Calibri" panose="020F0502020204030204" pitchFamily="34" charset="0"/>
                <a:cs typeface="Calibri" panose="020F0502020204030204" pitchFamily="34" charset="0"/>
              </a:rPr>
              <a:t>their report with visual representations and data where relevant.</a:t>
            </a:r>
            <a:endParaRPr lang="en-NZ" dirty="0">
              <a:latin typeface="Calibri" panose="020F0502020204030204" pitchFamily="34" charset="0"/>
              <a:cs typeface="Calibri" panose="020F0502020204030204" pitchFamily="34" charset="0"/>
            </a:endParaRPr>
          </a:p>
          <a:p>
            <a:endParaRPr lang="en-NZ" dirty="0"/>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What are the main steps required in this Internal Assessment? </a:t>
            </a:r>
            <a:endParaRPr lang="en-NZ" sz="2000" b="1" dirty="0">
              <a:latin typeface="Calibri Light" panose="020F0302020204030204" pitchFamily="34" charset="0"/>
            </a:endParaRPr>
          </a:p>
        </p:txBody>
      </p:sp>
      <p:pic>
        <p:nvPicPr>
          <p:cNvPr id="6" name="Picture 5"/>
          <p:cNvPicPr>
            <a:picLocks noChangeAspect="1"/>
          </p:cNvPicPr>
          <p:nvPr/>
        </p:nvPicPr>
        <p:blipFill>
          <a:blip r:embed="rId2">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15657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30</a:t>
            </a:fld>
            <a:endParaRPr lang="en-NZ"/>
          </a:p>
        </p:txBody>
      </p:sp>
      <p:pic>
        <p:nvPicPr>
          <p:cNvPr id="14338" name="Picture 2" descr="C:\Users\gz\Pictures\Picture\Gondwana-animation_imagelar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35241" y="908720"/>
            <a:ext cx="5981650" cy="58500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610" y="28965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Formation of New Zealand</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133539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31</a:t>
            </a:fld>
            <a:endParaRPr lang="en-NZ"/>
          </a:p>
        </p:txBody>
      </p:sp>
      <p:sp>
        <p:nvSpPr>
          <p:cNvPr id="4" name="TextBox 3"/>
          <p:cNvSpPr txBox="1"/>
          <p:nvPr/>
        </p:nvSpPr>
        <p:spPr>
          <a:xfrm>
            <a:off x="179512" y="260648"/>
            <a:ext cx="5184576"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Divergent</a:t>
            </a:r>
            <a:r>
              <a:rPr lang="en-NZ" sz="2000" b="1" dirty="0">
                <a:latin typeface="Calibri Light" panose="020F0302020204030204" pitchFamily="34" charset="0"/>
              </a:rPr>
              <a:t>, convergent and transverse boundaries</a:t>
            </a:r>
          </a:p>
        </p:txBody>
      </p:sp>
      <p:sp>
        <p:nvSpPr>
          <p:cNvPr id="5" name="Rectangle 4"/>
          <p:cNvSpPr/>
          <p:nvPr/>
        </p:nvSpPr>
        <p:spPr>
          <a:xfrm>
            <a:off x="1085788" y="2060848"/>
            <a:ext cx="4278300" cy="3785652"/>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When plates move the continents sitting on top of them move as well. </a:t>
            </a:r>
            <a:endParaRPr lang="en-NZ" sz="2000" dirty="0" smtClean="0">
              <a:latin typeface="Calibri" panose="020F0502020204030204" pitchFamily="34" charset="0"/>
              <a:cs typeface="Calibri" panose="020F0502020204030204" pitchFamily="34" charset="0"/>
            </a:endParaRPr>
          </a:p>
          <a:p>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Plates can either;                         </a:t>
            </a:r>
            <a:endParaRPr lang="en-NZ" sz="2000" dirty="0" smtClean="0">
              <a:latin typeface="Calibri" panose="020F0502020204030204" pitchFamily="34" charset="0"/>
              <a:cs typeface="Calibri" panose="020F0502020204030204" pitchFamily="34" charset="0"/>
            </a:endParaRPr>
          </a:p>
          <a:p>
            <a:pPr marL="342900" indent="-342900">
              <a:buFont typeface="Wingdings"/>
              <a:buChar char="Ø"/>
            </a:pPr>
            <a:r>
              <a:rPr lang="en-NZ" sz="2000" dirty="0" smtClean="0">
                <a:latin typeface="Calibri" panose="020F0502020204030204" pitchFamily="34" charset="0"/>
                <a:cs typeface="Calibri" panose="020F0502020204030204" pitchFamily="34" charset="0"/>
              </a:rPr>
              <a:t>Move </a:t>
            </a:r>
            <a:r>
              <a:rPr lang="en-NZ" sz="2000" dirty="0">
                <a:latin typeface="Calibri" panose="020F0502020204030204" pitchFamily="34" charset="0"/>
                <a:cs typeface="Calibri" panose="020F0502020204030204" pitchFamily="34" charset="0"/>
              </a:rPr>
              <a:t>away from each other </a:t>
            </a:r>
            <a:endParaRPr lang="en-NZ" sz="2000" dirty="0" smtClean="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divergent boundary   </a:t>
            </a:r>
            <a:endParaRPr lang="en-NZ" sz="2000" dirty="0" smtClean="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                </a:t>
            </a:r>
          </a:p>
          <a:p>
            <a:pPr marL="342900" indent="-342900">
              <a:buFont typeface="Wingdings"/>
              <a:buChar char="Ø"/>
            </a:pPr>
            <a:r>
              <a:rPr lang="en-NZ" sz="2000" dirty="0" smtClean="0">
                <a:latin typeface="Calibri" panose="020F0502020204030204" pitchFamily="34" charset="0"/>
                <a:cs typeface="Calibri" panose="020F0502020204030204" pitchFamily="34" charset="0"/>
              </a:rPr>
              <a:t>Move </a:t>
            </a:r>
            <a:r>
              <a:rPr lang="en-NZ" sz="2000" dirty="0">
                <a:latin typeface="Calibri" panose="020F0502020204030204" pitchFamily="34" charset="0"/>
                <a:cs typeface="Calibri" panose="020F0502020204030204" pitchFamily="34" charset="0"/>
              </a:rPr>
              <a:t>towards each other </a:t>
            </a:r>
            <a:r>
              <a:rPr lang="en-NZ" sz="2000" dirty="0" smtClean="0">
                <a:latin typeface="Calibri" panose="020F0502020204030204" pitchFamily="34" charset="0"/>
                <a:cs typeface="Calibri" panose="020F0502020204030204" pitchFamily="34" charset="0"/>
              </a:rPr>
              <a:t>    </a:t>
            </a:r>
          </a:p>
          <a:p>
            <a:r>
              <a:rPr lang="en-NZ" sz="2000" dirty="0" smtClean="0">
                <a:latin typeface="Calibri" panose="020F0502020204030204" pitchFamily="34" charset="0"/>
                <a:cs typeface="Calibri" panose="020F0502020204030204" pitchFamily="34" charset="0"/>
              </a:rPr>
              <a:t> – </a:t>
            </a:r>
            <a:r>
              <a:rPr lang="en-NZ" sz="2000" dirty="0">
                <a:latin typeface="Calibri" panose="020F0502020204030204" pitchFamily="34" charset="0"/>
                <a:cs typeface="Calibri" panose="020F0502020204030204" pitchFamily="34" charset="0"/>
              </a:rPr>
              <a:t>convergent boundary  </a:t>
            </a:r>
            <a:endParaRPr lang="en-NZ" sz="2000" dirty="0" smtClean="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    </a:t>
            </a:r>
          </a:p>
          <a:p>
            <a:pPr marL="342900" indent="-342900">
              <a:buFont typeface="Wingdings"/>
              <a:buChar char="Ø"/>
            </a:pPr>
            <a:r>
              <a:rPr lang="en-NZ" sz="2000" dirty="0" smtClean="0">
                <a:latin typeface="Calibri" panose="020F0502020204030204" pitchFamily="34" charset="0"/>
                <a:cs typeface="Calibri" panose="020F0502020204030204" pitchFamily="34" charset="0"/>
              </a:rPr>
              <a:t>Move </a:t>
            </a:r>
            <a:r>
              <a:rPr lang="en-NZ" sz="2000" dirty="0">
                <a:latin typeface="Calibri" panose="020F0502020204030204" pitchFamily="34" charset="0"/>
                <a:cs typeface="Calibri" panose="020F0502020204030204" pitchFamily="34" charset="0"/>
              </a:rPr>
              <a:t>sideward pass each other </a:t>
            </a:r>
          </a:p>
          <a:p>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transverse boundary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9" y="201390"/>
            <a:ext cx="3260506" cy="665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2686240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32</a:t>
            </a:fld>
            <a:endParaRPr lang="en-NZ"/>
          </a:p>
        </p:txBody>
      </p:sp>
      <p:sp>
        <p:nvSpPr>
          <p:cNvPr id="4" name="Rectangle 3"/>
          <p:cNvSpPr/>
          <p:nvPr/>
        </p:nvSpPr>
        <p:spPr>
          <a:xfrm>
            <a:off x="251520" y="1556792"/>
            <a:ext cx="3528392" cy="3477875"/>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A divergent boundary is where the tectonic plates are separating. </a:t>
            </a:r>
          </a:p>
          <a:p>
            <a:r>
              <a:rPr lang="en-NZ" sz="2000" dirty="0" smtClean="0">
                <a:latin typeface="Calibri" panose="020F0502020204030204" pitchFamily="34" charset="0"/>
                <a:cs typeface="Calibri" panose="020F0502020204030204" pitchFamily="34" charset="0"/>
              </a:rPr>
              <a:t>In divergent boundaries under the ocean new </a:t>
            </a:r>
            <a:r>
              <a:rPr lang="en-NZ" sz="2000" dirty="0">
                <a:latin typeface="Calibri" panose="020F0502020204030204" pitchFamily="34" charset="0"/>
                <a:cs typeface="Calibri" panose="020F0502020204030204" pitchFamily="34" charset="0"/>
              </a:rPr>
              <a:t>crust is made from cooling magma oozing up between the </a:t>
            </a:r>
            <a:r>
              <a:rPr lang="en-NZ" sz="2000" dirty="0" smtClean="0">
                <a:latin typeface="Calibri" panose="020F0502020204030204" pitchFamily="34" charset="0"/>
                <a:cs typeface="Calibri" panose="020F0502020204030204" pitchFamily="34" charset="0"/>
              </a:rPr>
              <a:t>plates.</a:t>
            </a:r>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Some </a:t>
            </a:r>
            <a:r>
              <a:rPr lang="en-NZ" sz="2000" dirty="0" smtClean="0">
                <a:latin typeface="Calibri" panose="020F0502020204030204" pitchFamily="34" charset="0"/>
                <a:cs typeface="Calibri" panose="020F0502020204030204" pitchFamily="34" charset="0"/>
              </a:rPr>
              <a:t>divergent boundaries on land are </a:t>
            </a:r>
            <a:r>
              <a:rPr lang="en-NZ" sz="2000" dirty="0">
                <a:latin typeface="Calibri" panose="020F0502020204030204" pitchFamily="34" charset="0"/>
                <a:cs typeface="Calibri" panose="020F0502020204030204" pitchFamily="34" charset="0"/>
              </a:rPr>
              <a:t>places where the crust is sinking downward as it is stretched </a:t>
            </a:r>
            <a:r>
              <a:rPr lang="en-NZ" sz="2000" dirty="0" smtClean="0">
                <a:latin typeface="Calibri" panose="020F0502020204030204" pitchFamily="34" charset="0"/>
                <a:cs typeface="Calibri" panose="020F0502020204030204" pitchFamily="34" charset="0"/>
              </a:rPr>
              <a:t>thin.</a:t>
            </a:r>
            <a:endParaRPr lang="en-NZ" sz="2000" dirty="0">
              <a:latin typeface="Calibri" panose="020F0502020204030204" pitchFamily="34" charset="0"/>
              <a:cs typeface="Calibri" panose="020F0502020204030204" pitchFamily="34"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782"/>
          <a:stretch/>
        </p:blipFill>
        <p:spPr bwMode="auto">
          <a:xfrm>
            <a:off x="3521337" y="1556792"/>
            <a:ext cx="5420667" cy="484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1610" y="28965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Plates move apart from each other at divergent boundaries</a:t>
            </a:r>
            <a:endParaRPr lang="en-NZ" sz="2000" b="1" dirty="0">
              <a:latin typeface="Calibri Light" panose="020F03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012572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33</a:t>
            </a:fld>
            <a:endParaRPr lang="en-NZ"/>
          </a:p>
        </p:txBody>
      </p:sp>
      <p:sp>
        <p:nvSpPr>
          <p:cNvPr id="4" name="Rectangle 3"/>
          <p:cNvSpPr/>
          <p:nvPr/>
        </p:nvSpPr>
        <p:spPr>
          <a:xfrm>
            <a:off x="151182" y="1412776"/>
            <a:ext cx="2448272" cy="3693319"/>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A Convergent Boundary is the opposite of a divergent boundary. </a:t>
            </a:r>
          </a:p>
          <a:p>
            <a:r>
              <a:rPr lang="en-NZ" dirty="0">
                <a:latin typeface="Calibri" panose="020F0502020204030204" pitchFamily="34" charset="0"/>
                <a:cs typeface="Calibri" panose="020F0502020204030204" pitchFamily="34" charset="0"/>
              </a:rPr>
              <a:t>Typically you will see a converging boundary on a tectonic plate that is on the opposite side of a divergent boundary </a:t>
            </a:r>
            <a:r>
              <a:rPr lang="en-NZ" dirty="0" smtClean="0">
                <a:latin typeface="Calibri" panose="020F0502020204030204" pitchFamily="34" charset="0"/>
                <a:cs typeface="Calibri" panose="020F0502020204030204" pitchFamily="34" charset="0"/>
              </a:rPr>
              <a:t>. </a:t>
            </a:r>
          </a:p>
          <a:p>
            <a:r>
              <a:rPr lang="en-NZ" dirty="0" smtClean="0">
                <a:latin typeface="Calibri" panose="020F0502020204030204" pitchFamily="34" charset="0"/>
                <a:cs typeface="Calibri" panose="020F0502020204030204" pitchFamily="34" charset="0"/>
              </a:rPr>
              <a:t>As the plates collide mountains are often built at these boundaries as one plate is pushed upwards.</a:t>
            </a:r>
            <a:endParaRPr lang="en-NZ" dirty="0">
              <a:latin typeface="Calibri" panose="020F0502020204030204" pitchFamily="34" charset="0"/>
              <a:cs typeface="Calibri" panose="020F0502020204030204"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915"/>
          <a:stretch/>
        </p:blipFill>
        <p:spPr bwMode="auto">
          <a:xfrm>
            <a:off x="2483768" y="957582"/>
            <a:ext cx="6577944"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1610" y="28965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Plates move towards each other at convergent boundaries</a:t>
            </a:r>
            <a:endParaRPr lang="en-NZ" sz="2000" b="1" dirty="0">
              <a:latin typeface="Calibri Light" panose="020F03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131543" y="6093079"/>
            <a:ext cx="802399" cy="679291"/>
          </a:xfrm>
          <a:prstGeom prst="rect">
            <a:avLst/>
          </a:prstGeom>
        </p:spPr>
      </p:pic>
    </p:spTree>
    <p:extLst>
      <p:ext uri="{BB962C8B-B14F-4D97-AF65-F5344CB8AC3E}">
        <p14:creationId xmlns:p14="http://schemas.microsoft.com/office/powerpoint/2010/main" val="2199294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34</a:t>
            </a:fld>
            <a:endParaRPr lang="en-NZ"/>
          </a:p>
        </p:txBody>
      </p:sp>
      <p:sp>
        <p:nvSpPr>
          <p:cNvPr id="4" name="Rectangle 3"/>
          <p:cNvSpPr/>
          <p:nvPr/>
        </p:nvSpPr>
        <p:spPr>
          <a:xfrm>
            <a:off x="179512" y="1124744"/>
            <a:ext cx="8451010" cy="1754326"/>
          </a:xfrm>
          <a:prstGeom prst="rect">
            <a:avLst/>
          </a:prstGeom>
        </p:spPr>
        <p:txBody>
          <a:bodyPr wrap="square">
            <a:spAutoFit/>
          </a:bodyPr>
          <a:lstStyle/>
          <a:p>
            <a:r>
              <a:rPr lang="en-NZ" dirty="0" smtClean="0">
                <a:latin typeface="Calibri" panose="020F0502020204030204" pitchFamily="34" charset="0"/>
                <a:cs typeface="Calibri" panose="020F0502020204030204" pitchFamily="34" charset="0"/>
              </a:rPr>
              <a:t>Volcanic </a:t>
            </a:r>
            <a:r>
              <a:rPr lang="en-NZ" dirty="0">
                <a:latin typeface="Calibri" panose="020F0502020204030204" pitchFamily="34" charset="0"/>
                <a:cs typeface="Calibri" panose="020F0502020204030204" pitchFamily="34" charset="0"/>
              </a:rPr>
              <a:t>activity </a:t>
            </a:r>
            <a:r>
              <a:rPr lang="en-NZ" dirty="0" smtClean="0">
                <a:latin typeface="Calibri" panose="020F0502020204030204" pitchFamily="34" charset="0"/>
                <a:cs typeface="Calibri" panose="020F0502020204030204" pitchFamily="34" charset="0"/>
              </a:rPr>
              <a:t>often occurs at </a:t>
            </a:r>
            <a:r>
              <a:rPr lang="en-NZ" dirty="0">
                <a:latin typeface="Calibri" panose="020F0502020204030204" pitchFamily="34" charset="0"/>
                <a:cs typeface="Calibri" panose="020F0502020204030204" pitchFamily="34" charset="0"/>
              </a:rPr>
              <a:t>converging boundaries where plates are crashing into each other.</a:t>
            </a:r>
          </a:p>
          <a:p>
            <a:r>
              <a:rPr lang="en-NZ" dirty="0" smtClean="0">
                <a:latin typeface="Calibri" panose="020F0502020204030204" pitchFamily="34" charset="0"/>
                <a:cs typeface="Calibri" panose="020F0502020204030204" pitchFamily="34" charset="0"/>
              </a:rPr>
              <a:t>When </a:t>
            </a:r>
            <a:r>
              <a:rPr lang="en-NZ" dirty="0">
                <a:latin typeface="Calibri" panose="020F0502020204030204" pitchFamily="34" charset="0"/>
                <a:cs typeface="Calibri" panose="020F0502020204030204" pitchFamily="34" charset="0"/>
              </a:rPr>
              <a:t>one plate (usually the lighter continental crust) rides up over the top of the other it's called a </a:t>
            </a:r>
            <a:r>
              <a:rPr lang="en-NZ" b="1" dirty="0" err="1" smtClean="0">
                <a:latin typeface="Calibri" panose="020F0502020204030204" pitchFamily="34" charset="0"/>
                <a:cs typeface="Calibri" panose="020F0502020204030204" pitchFamily="34" charset="0"/>
              </a:rPr>
              <a:t>subduction</a:t>
            </a:r>
            <a:r>
              <a:rPr lang="en-NZ" dirty="0" smtClean="0">
                <a:latin typeface="Calibri" panose="020F0502020204030204" pitchFamily="34" charset="0"/>
                <a:cs typeface="Calibri" panose="020F0502020204030204" pitchFamily="34" charset="0"/>
              </a:rPr>
              <a:t> zone. One </a:t>
            </a:r>
            <a:r>
              <a:rPr lang="en-NZ" dirty="0">
                <a:latin typeface="Calibri" panose="020F0502020204030204" pitchFamily="34" charset="0"/>
                <a:cs typeface="Calibri" panose="020F0502020204030204" pitchFamily="34" charset="0"/>
              </a:rPr>
              <a:t>plate margin slides under the other and melts into magma as it moves </a:t>
            </a:r>
            <a:r>
              <a:rPr lang="en-NZ" dirty="0" smtClean="0">
                <a:latin typeface="Calibri" panose="020F0502020204030204" pitchFamily="34" charset="0"/>
                <a:cs typeface="Calibri" panose="020F0502020204030204" pitchFamily="34" charset="0"/>
              </a:rPr>
              <a:t>downwards. The magma is then forced up through weak spots in the crust causing a volcano.</a:t>
            </a:r>
            <a:endParaRPr lang="en-NZ" dirty="0">
              <a:latin typeface="Calibri" panose="020F0502020204030204" pitchFamily="34" charset="0"/>
              <a:cs typeface="Calibri" panose="020F0502020204030204" pitchFamily="34"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52"/>
          <a:stretch/>
        </p:blipFill>
        <p:spPr bwMode="auto">
          <a:xfrm>
            <a:off x="1763688" y="2757714"/>
            <a:ext cx="7197129" cy="410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1610" y="28965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Plates move towards each other at convergent boundaries</a:t>
            </a:r>
            <a:endParaRPr lang="en-NZ" sz="2000" b="1" dirty="0">
              <a:latin typeface="Calibri Light" panose="020F03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169201" y="6093079"/>
            <a:ext cx="802399" cy="679291"/>
          </a:xfrm>
          <a:prstGeom prst="rect">
            <a:avLst/>
          </a:prstGeom>
        </p:spPr>
      </p:pic>
    </p:spTree>
    <p:extLst>
      <p:ext uri="{BB962C8B-B14F-4D97-AF65-F5344CB8AC3E}">
        <p14:creationId xmlns:p14="http://schemas.microsoft.com/office/powerpoint/2010/main" val="1203785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35</a:t>
            </a:fld>
            <a:endParaRPr lang="en-NZ"/>
          </a:p>
        </p:txBody>
      </p:sp>
      <p:sp>
        <p:nvSpPr>
          <p:cNvPr id="4" name="Rectangle 3"/>
          <p:cNvSpPr/>
          <p:nvPr/>
        </p:nvSpPr>
        <p:spPr>
          <a:xfrm>
            <a:off x="421610" y="1340768"/>
            <a:ext cx="8208912" cy="1631216"/>
          </a:xfrm>
          <a:prstGeom prst="rect">
            <a:avLst/>
          </a:prstGeom>
        </p:spPr>
        <p:txBody>
          <a:bodyPr wrap="square">
            <a:spAutoFit/>
          </a:bodyPr>
          <a:lstStyle/>
          <a:p>
            <a:r>
              <a:rPr lang="en-NZ" sz="2000" dirty="0" smtClean="0">
                <a:latin typeface="Calibri" panose="020F0502020204030204" pitchFamily="34" charset="0"/>
                <a:cs typeface="Calibri" panose="020F0502020204030204" pitchFamily="34" charset="0"/>
              </a:rPr>
              <a:t>Transverse </a:t>
            </a:r>
            <a:r>
              <a:rPr lang="en-NZ" sz="2000" dirty="0">
                <a:latin typeface="Calibri" panose="020F0502020204030204" pitchFamily="34" charset="0"/>
                <a:cs typeface="Calibri" panose="020F0502020204030204" pitchFamily="34" charset="0"/>
              </a:rPr>
              <a:t>fault boundaries are places where the two plates are just sliding past each other. </a:t>
            </a:r>
            <a:r>
              <a:rPr lang="en-NZ" sz="2000" dirty="0" smtClean="0">
                <a:latin typeface="Calibri" panose="020F0502020204030204" pitchFamily="34" charset="0"/>
                <a:cs typeface="Calibri" panose="020F0502020204030204" pitchFamily="34" charset="0"/>
              </a:rPr>
              <a:t>This sliding is not a continuous motion but stops and starts as the plates catch against each other then release suddenly. This sudden movement is called an earthquake and they </a:t>
            </a:r>
            <a:r>
              <a:rPr lang="en-NZ" sz="2000" dirty="0">
                <a:latin typeface="Calibri" panose="020F0502020204030204" pitchFamily="34" charset="0"/>
                <a:cs typeface="Calibri" panose="020F0502020204030204" pitchFamily="34" charset="0"/>
              </a:rPr>
              <a:t>are triggered along fault boundaries. </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096"/>
          <a:stretch/>
        </p:blipFill>
        <p:spPr bwMode="auto">
          <a:xfrm>
            <a:off x="2476150" y="1628800"/>
            <a:ext cx="6671794" cy="548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1610" y="28965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Plates move past each other at transverse boundaries</a:t>
            </a:r>
            <a:endParaRPr lang="en-NZ" sz="2000" b="1" dirty="0">
              <a:latin typeface="Calibri Light" panose="020F03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2033873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36</a:t>
            </a:fld>
            <a:endParaRPr lang="en-NZ"/>
          </a:p>
        </p:txBody>
      </p:sp>
      <p:pic>
        <p:nvPicPr>
          <p:cNvPr id="4" name="Picture 5" descr="Plate%20Boundarie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130" r="25865"/>
          <a:stretch>
            <a:fillRect/>
          </a:stretch>
        </p:blipFill>
        <p:spPr bwMode="auto">
          <a:xfrm>
            <a:off x="611559" y="749544"/>
            <a:ext cx="4238037" cy="6108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614101" y="1700808"/>
            <a:ext cx="37338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NZ" sz="2800" dirty="0"/>
              <a:t>Divergent Boundary</a:t>
            </a:r>
            <a:endParaRPr lang="en-GB" sz="2800" dirty="0"/>
          </a:p>
        </p:txBody>
      </p:sp>
      <p:sp>
        <p:nvSpPr>
          <p:cNvPr id="6" name="Text Box 8"/>
          <p:cNvSpPr txBox="1">
            <a:spLocks noChangeArrowheads="1"/>
          </p:cNvSpPr>
          <p:nvPr/>
        </p:nvSpPr>
        <p:spPr bwMode="auto">
          <a:xfrm>
            <a:off x="4671031" y="3534683"/>
            <a:ext cx="37338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NZ" sz="2800" dirty="0"/>
              <a:t>Convergent Boundary</a:t>
            </a:r>
            <a:endParaRPr lang="en-GB" sz="2800" dirty="0"/>
          </a:p>
        </p:txBody>
      </p:sp>
      <p:sp>
        <p:nvSpPr>
          <p:cNvPr id="7" name="Text Box 9"/>
          <p:cNvSpPr txBox="1">
            <a:spLocks noChangeArrowheads="1"/>
          </p:cNvSpPr>
          <p:nvPr/>
        </p:nvSpPr>
        <p:spPr bwMode="auto">
          <a:xfrm>
            <a:off x="4876800" y="5334000"/>
            <a:ext cx="37338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NZ" sz="2800" dirty="0" smtClean="0"/>
              <a:t>Transverse </a:t>
            </a:r>
            <a:r>
              <a:rPr lang="en-NZ" sz="2800" dirty="0"/>
              <a:t>plate Boundary</a:t>
            </a:r>
            <a:endParaRPr lang="en-GB" sz="2800" dirty="0"/>
          </a:p>
        </p:txBody>
      </p:sp>
      <p:sp>
        <p:nvSpPr>
          <p:cNvPr id="8" name="TextBox 7"/>
          <p:cNvSpPr txBox="1"/>
          <p:nvPr/>
        </p:nvSpPr>
        <p:spPr>
          <a:xfrm>
            <a:off x="404681" y="347734"/>
            <a:ext cx="8418839"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Divergent</a:t>
            </a:r>
            <a:r>
              <a:rPr lang="en-NZ" sz="2000" b="1" dirty="0">
                <a:latin typeface="Calibri Light" panose="020F0302020204030204" pitchFamily="34" charset="0"/>
              </a:rPr>
              <a:t>, convergent and transverse boundaries</a:t>
            </a:r>
          </a:p>
        </p:txBody>
      </p:sp>
      <p:pic>
        <p:nvPicPr>
          <p:cNvPr id="9" name="Picture 8"/>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548905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37</a:t>
            </a:fld>
            <a:endParaRPr lang="en-NZ"/>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536" y="1976338"/>
            <a:ext cx="6716464" cy="486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4681" y="347734"/>
            <a:ext cx="8418839"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New Zealand sits on two plate boundaries</a:t>
            </a:r>
            <a:endParaRPr lang="en-NZ" sz="2000" b="1" dirty="0">
              <a:latin typeface="Calibri Light" panose="020F0302020204030204" pitchFamily="34" charset="0"/>
            </a:endParaRPr>
          </a:p>
        </p:txBody>
      </p:sp>
      <p:sp>
        <p:nvSpPr>
          <p:cNvPr id="4" name="TextBox 3"/>
          <p:cNvSpPr txBox="1"/>
          <p:nvPr/>
        </p:nvSpPr>
        <p:spPr>
          <a:xfrm>
            <a:off x="251520" y="1124744"/>
            <a:ext cx="4968552" cy="5632311"/>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New Zealand is on top of the Australian plate to the west and the Pacific plate to the east.</a:t>
            </a:r>
          </a:p>
          <a:p>
            <a:r>
              <a:rPr lang="en-NZ" dirty="0" smtClean="0">
                <a:latin typeface="Calibri" panose="020F0502020204030204" pitchFamily="34" charset="0"/>
                <a:cs typeface="Calibri" panose="020F0502020204030204" pitchFamily="34" charset="0"/>
              </a:rPr>
              <a:t>In the lower South Island the Australian plate  is pushed under or </a:t>
            </a:r>
            <a:r>
              <a:rPr lang="en-NZ" dirty="0" err="1" smtClean="0">
                <a:latin typeface="Calibri" panose="020F0502020204030204" pitchFamily="34" charset="0"/>
                <a:cs typeface="Calibri" panose="020F0502020204030204" pitchFamily="34" charset="0"/>
              </a:rPr>
              <a:t>subducted</a:t>
            </a:r>
            <a:r>
              <a:rPr lang="en-NZ" dirty="0" smtClean="0">
                <a:latin typeface="Calibri" panose="020F0502020204030204" pitchFamily="34" charset="0"/>
                <a:cs typeface="Calibri" panose="020F0502020204030204" pitchFamily="34" charset="0"/>
              </a:rPr>
              <a:t> under  the Pacific plate. </a:t>
            </a:r>
          </a:p>
          <a:p>
            <a:r>
              <a:rPr lang="en-NZ" dirty="0" smtClean="0">
                <a:latin typeface="Calibri" panose="020F0502020204030204" pitchFamily="34" charset="0"/>
                <a:cs typeface="Calibri" panose="020F0502020204030204" pitchFamily="34" charset="0"/>
              </a:rPr>
              <a:t>In the upper South island the  two plates           move past each other at a transverse                                    boundary. Creating the Alpine                                fault. </a:t>
            </a:r>
          </a:p>
          <a:p>
            <a:r>
              <a:rPr lang="en-NZ" dirty="0" smtClean="0">
                <a:latin typeface="Calibri" panose="020F0502020204030204" pitchFamily="34" charset="0"/>
                <a:cs typeface="Calibri" panose="020F0502020204030204" pitchFamily="34" charset="0"/>
              </a:rPr>
              <a:t>In the North Island                                                              the Pacific plate is                                              </a:t>
            </a:r>
            <a:r>
              <a:rPr lang="en-NZ" dirty="0" err="1" smtClean="0">
                <a:latin typeface="Calibri" panose="020F0502020204030204" pitchFamily="34" charset="0"/>
                <a:cs typeface="Calibri" panose="020F0502020204030204" pitchFamily="34" charset="0"/>
              </a:rPr>
              <a:t>subducted</a:t>
            </a:r>
            <a:r>
              <a:rPr lang="en-NZ" dirty="0" smtClean="0">
                <a:latin typeface="Calibri" panose="020F0502020204030204" pitchFamily="34" charset="0"/>
                <a:cs typeface="Calibri" panose="020F0502020204030204" pitchFamily="34" charset="0"/>
              </a:rPr>
              <a:t> under the                                         Australian plate.</a:t>
            </a:r>
          </a:p>
          <a:p>
            <a:r>
              <a:rPr lang="en-NZ" dirty="0" smtClean="0">
                <a:latin typeface="Calibri" panose="020F0502020204030204" pitchFamily="34" charset="0"/>
                <a:cs typeface="Calibri" panose="020F0502020204030204" pitchFamily="34" charset="0"/>
              </a:rPr>
              <a:t>There is also a weak area in the                             crust  under the central North Island                      where magma forces through to create </a:t>
            </a:r>
          </a:p>
          <a:p>
            <a:r>
              <a:rPr lang="en-NZ" dirty="0" smtClean="0">
                <a:latin typeface="Calibri" panose="020F0502020204030204" pitchFamily="34" charset="0"/>
                <a:cs typeface="Calibri" panose="020F0502020204030204" pitchFamily="34" charset="0"/>
              </a:rPr>
              <a:t>volcanoes.</a:t>
            </a:r>
          </a:p>
          <a:p>
            <a:r>
              <a:rPr lang="en-NZ" dirty="0" smtClean="0">
                <a:latin typeface="Calibri" panose="020F0502020204030204" pitchFamily="34" charset="0"/>
                <a:cs typeface="Calibri" panose="020F0502020204030204" pitchFamily="34" charset="0"/>
              </a:rPr>
              <a:t>New Zealand’s surface features such as the Southern Alps, Lake </a:t>
            </a:r>
            <a:r>
              <a:rPr lang="en-NZ" dirty="0" err="1" smtClean="0">
                <a:latin typeface="Calibri" panose="020F0502020204030204" pitchFamily="34" charset="0"/>
                <a:cs typeface="Calibri" panose="020F0502020204030204" pitchFamily="34" charset="0"/>
              </a:rPr>
              <a:t>Taupo</a:t>
            </a:r>
            <a:r>
              <a:rPr lang="en-NZ" dirty="0" smtClean="0">
                <a:latin typeface="Calibri" panose="020F0502020204030204" pitchFamily="34" charset="0"/>
                <a:cs typeface="Calibri" panose="020F0502020204030204" pitchFamily="34" charset="0"/>
              </a:rPr>
              <a:t> and the central plateau have been the result of this plate activity.</a:t>
            </a:r>
            <a:endParaRPr lang="en-NZ"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8653490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38</a:t>
            </a:fld>
            <a:endParaRPr lang="en-NZ"/>
          </a:p>
        </p:txBody>
      </p:sp>
      <p:sp>
        <p:nvSpPr>
          <p:cNvPr id="5" name="Rectangle 4"/>
          <p:cNvSpPr/>
          <p:nvPr/>
        </p:nvSpPr>
        <p:spPr>
          <a:xfrm>
            <a:off x="323528" y="1268760"/>
            <a:ext cx="4572000" cy="2862322"/>
          </a:xfrm>
          <a:prstGeom prst="rect">
            <a:avLst/>
          </a:prstGeom>
        </p:spPr>
        <p:txBody>
          <a:bodyPr>
            <a:spAutoFit/>
          </a:bodyPr>
          <a:lstStyle/>
          <a:p>
            <a:r>
              <a:rPr lang="en-NZ" sz="2000" dirty="0">
                <a:latin typeface="Calibri" panose="020F0502020204030204" pitchFamily="34" charset="0"/>
                <a:cs typeface="Calibri" panose="020F0502020204030204" pitchFamily="34" charset="0"/>
              </a:rPr>
              <a:t>When tectonic plates collide, one plate may slide below the other (called the </a:t>
            </a:r>
            <a:r>
              <a:rPr lang="en-NZ" sz="2000" dirty="0" err="1">
                <a:latin typeface="Calibri" panose="020F0502020204030204" pitchFamily="34" charset="0"/>
                <a:cs typeface="Calibri" panose="020F0502020204030204" pitchFamily="34" charset="0"/>
              </a:rPr>
              <a:t>subduction</a:t>
            </a:r>
            <a:r>
              <a:rPr lang="en-NZ" sz="2000" dirty="0">
                <a:latin typeface="Calibri" panose="020F0502020204030204" pitchFamily="34" charset="0"/>
                <a:cs typeface="Calibri" panose="020F0502020204030204" pitchFamily="34" charset="0"/>
              </a:rPr>
              <a:t> zone).</a:t>
            </a:r>
          </a:p>
          <a:p>
            <a:r>
              <a:rPr lang="en-NZ" sz="2000" dirty="0">
                <a:latin typeface="Calibri" panose="020F0502020204030204" pitchFamily="34" charset="0"/>
                <a:cs typeface="Calibri" panose="020F0502020204030204" pitchFamily="34" charset="0"/>
              </a:rPr>
              <a:t>The sinking plate melts from heat created by friction.</a:t>
            </a:r>
          </a:p>
          <a:p>
            <a:r>
              <a:rPr lang="en-NZ" sz="2000" dirty="0">
                <a:latin typeface="Calibri" panose="020F0502020204030204" pitchFamily="34" charset="0"/>
                <a:cs typeface="Calibri" panose="020F0502020204030204" pitchFamily="34" charset="0"/>
              </a:rPr>
              <a:t>Magma is produced and may force its way to the surface, creating a volcano.</a:t>
            </a:r>
          </a:p>
          <a:p>
            <a:r>
              <a:rPr lang="en-NZ" sz="2000" dirty="0">
                <a:latin typeface="Calibri" panose="020F0502020204030204" pitchFamily="34" charset="0"/>
                <a:cs typeface="Calibri" panose="020F0502020204030204" pitchFamily="34" charset="0"/>
              </a:rPr>
              <a:t>The explosive effect is known as an eruption.</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2338"/>
            <a:ext cx="3577275" cy="692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Plate movement results in </a:t>
            </a:r>
            <a:r>
              <a:rPr lang="en-NZ" sz="2000" b="1" dirty="0" smtClean="0">
                <a:latin typeface="Calibri Light" panose="020F0302020204030204" pitchFamily="34" charset="0"/>
              </a:rPr>
              <a:t>Volcanic </a:t>
            </a:r>
            <a:r>
              <a:rPr lang="en-NZ" sz="2000" b="1" dirty="0">
                <a:latin typeface="Calibri Light" panose="020F0302020204030204" pitchFamily="34" charset="0"/>
              </a:rPr>
              <a:t>activity</a:t>
            </a: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797035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169"/>
          <a:stretch/>
        </p:blipFill>
        <p:spPr bwMode="auto">
          <a:xfrm>
            <a:off x="0" y="0"/>
            <a:ext cx="9138501" cy="686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Plate movement results in </a:t>
            </a:r>
            <a:r>
              <a:rPr lang="en-NZ" sz="2000" b="1" dirty="0" smtClean="0">
                <a:latin typeface="Calibri Light" panose="020F0302020204030204" pitchFamily="34" charset="0"/>
              </a:rPr>
              <a:t>Volcanic </a:t>
            </a:r>
            <a:r>
              <a:rPr lang="en-NZ" sz="2000" b="1" dirty="0">
                <a:latin typeface="Calibri Light" panose="020F0302020204030204" pitchFamily="34" charset="0"/>
              </a:rPr>
              <a:t>activity</a:t>
            </a:r>
          </a:p>
        </p:txBody>
      </p:sp>
      <p:sp>
        <p:nvSpPr>
          <p:cNvPr id="6" name="Rectangle 5"/>
          <p:cNvSpPr/>
          <p:nvPr/>
        </p:nvSpPr>
        <p:spPr>
          <a:xfrm>
            <a:off x="455719" y="5657671"/>
            <a:ext cx="8682782" cy="1200329"/>
          </a:xfrm>
          <a:prstGeom prst="rect">
            <a:avLst/>
          </a:prstGeom>
        </p:spPr>
        <p:txBody>
          <a:bodyPr wrap="square">
            <a:spAutoFit/>
          </a:bodyPr>
          <a:lstStyle/>
          <a:p>
            <a:r>
              <a:rPr lang="en-NZ" dirty="0" smtClean="0">
                <a:solidFill>
                  <a:schemeClr val="bg1"/>
                </a:solidFill>
                <a:latin typeface="Calibri" panose="020F0502020204030204" pitchFamily="34" charset="0"/>
                <a:cs typeface="Calibri" panose="020F0502020204030204" pitchFamily="34" charset="0"/>
              </a:rPr>
              <a:t>A </a:t>
            </a:r>
            <a:r>
              <a:rPr lang="en-NZ" dirty="0">
                <a:solidFill>
                  <a:schemeClr val="bg1"/>
                </a:solidFill>
                <a:latin typeface="Calibri" panose="020F0502020204030204" pitchFamily="34" charset="0"/>
                <a:cs typeface="Calibri" panose="020F0502020204030204" pitchFamily="34" charset="0"/>
              </a:rPr>
              <a:t>volcano is a place on the Earth's surface </a:t>
            </a:r>
            <a:r>
              <a:rPr lang="en-NZ" dirty="0" smtClean="0">
                <a:solidFill>
                  <a:schemeClr val="bg1"/>
                </a:solidFill>
                <a:latin typeface="Calibri" panose="020F0502020204030204" pitchFamily="34" charset="0"/>
                <a:cs typeface="Calibri" panose="020F0502020204030204" pitchFamily="34" charset="0"/>
              </a:rPr>
              <a:t>where </a:t>
            </a:r>
            <a:r>
              <a:rPr lang="en-NZ" dirty="0">
                <a:solidFill>
                  <a:schemeClr val="bg1"/>
                </a:solidFill>
                <a:latin typeface="Calibri" panose="020F0502020204030204" pitchFamily="34" charset="0"/>
                <a:cs typeface="Calibri" panose="020F0502020204030204" pitchFamily="34" charset="0"/>
              </a:rPr>
              <a:t>molten </a:t>
            </a:r>
            <a:r>
              <a:rPr lang="en-NZ" dirty="0" smtClean="0">
                <a:solidFill>
                  <a:schemeClr val="bg1"/>
                </a:solidFill>
                <a:latin typeface="Calibri" panose="020F0502020204030204" pitchFamily="34" charset="0"/>
                <a:cs typeface="Calibri" panose="020F0502020204030204" pitchFamily="34" charset="0"/>
              </a:rPr>
              <a:t>rock and </a:t>
            </a:r>
            <a:r>
              <a:rPr lang="en-NZ" dirty="0">
                <a:solidFill>
                  <a:schemeClr val="bg1"/>
                </a:solidFill>
                <a:latin typeface="Calibri" panose="020F0502020204030204" pitchFamily="34" charset="0"/>
                <a:cs typeface="Calibri" panose="020F0502020204030204" pitchFamily="34" charset="0"/>
              </a:rPr>
              <a:t>gases </a:t>
            </a:r>
            <a:r>
              <a:rPr lang="en-NZ" dirty="0" smtClean="0">
                <a:solidFill>
                  <a:schemeClr val="bg1"/>
                </a:solidFill>
                <a:latin typeface="Calibri" panose="020F0502020204030204" pitchFamily="34" charset="0"/>
                <a:cs typeface="Calibri" panose="020F0502020204030204" pitchFamily="34" charset="0"/>
              </a:rPr>
              <a:t>erupt </a:t>
            </a:r>
            <a:r>
              <a:rPr lang="en-NZ" dirty="0">
                <a:solidFill>
                  <a:schemeClr val="bg1"/>
                </a:solidFill>
                <a:latin typeface="Calibri" panose="020F0502020204030204" pitchFamily="34" charset="0"/>
                <a:cs typeface="Calibri" panose="020F0502020204030204" pitchFamily="34" charset="0"/>
              </a:rPr>
              <a:t>through the earth's crust. </a:t>
            </a:r>
            <a:r>
              <a:rPr lang="en-NZ" dirty="0" smtClean="0">
                <a:solidFill>
                  <a:schemeClr val="bg1"/>
                </a:solidFill>
                <a:latin typeface="Calibri" panose="020F0502020204030204" pitchFamily="34" charset="0"/>
                <a:cs typeface="Calibri" panose="020F0502020204030204" pitchFamily="34" charset="0"/>
              </a:rPr>
              <a:t>Some Volcanoes are just cracks at weak points in </a:t>
            </a:r>
            <a:r>
              <a:rPr lang="en-NZ" dirty="0">
                <a:solidFill>
                  <a:schemeClr val="bg1"/>
                </a:solidFill>
                <a:latin typeface="Calibri" panose="020F0502020204030204" pitchFamily="34" charset="0"/>
                <a:cs typeface="Calibri" panose="020F0502020204030204" pitchFamily="34" charset="0"/>
              </a:rPr>
              <a:t>the earth's crust where lava erupts, and some are domes, shields, or mountain-like structures with a crater at the summit.</a:t>
            </a: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532440" y="6369593"/>
            <a:ext cx="545215" cy="461565"/>
          </a:xfrm>
          <a:prstGeom prst="rect">
            <a:avLst/>
          </a:prstGeom>
        </p:spPr>
      </p:pic>
    </p:spTree>
    <p:extLst>
      <p:ext uri="{BB962C8B-B14F-4D97-AF65-F5344CB8AC3E}">
        <p14:creationId xmlns:p14="http://schemas.microsoft.com/office/powerpoint/2010/main" val="1916208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a:t>
            </a:fld>
            <a:endParaRPr lang="en-NZ"/>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55" t="12922" r="54772" b="7308"/>
          <a:stretch/>
        </p:blipFill>
        <p:spPr bwMode="auto">
          <a:xfrm rot="20740897">
            <a:off x="3451178" y="675477"/>
            <a:ext cx="4719483" cy="583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512" y="1196752"/>
            <a:ext cx="2606574" cy="5078313"/>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Start your report with an </a:t>
            </a:r>
            <a:r>
              <a:rPr lang="en-NZ" b="1" dirty="0" smtClean="0">
                <a:latin typeface="Calibri" panose="020F0502020204030204" pitchFamily="34" charset="0"/>
                <a:cs typeface="Calibri" panose="020F0502020204030204" pitchFamily="34" charset="0"/>
              </a:rPr>
              <a:t>introduction </a:t>
            </a:r>
            <a:r>
              <a:rPr lang="en-NZ" dirty="0" smtClean="0">
                <a:latin typeface="Calibri" panose="020F0502020204030204" pitchFamily="34" charset="0"/>
                <a:cs typeface="Calibri" panose="020F0502020204030204" pitchFamily="34" charset="0"/>
              </a:rPr>
              <a:t>outlining the surface features selected for the area and then </a:t>
            </a:r>
            <a:r>
              <a:rPr lang="en-NZ" dirty="0">
                <a:latin typeface="Calibri" panose="020F0502020204030204" pitchFamily="34" charset="0"/>
                <a:cs typeface="Calibri" panose="020F0502020204030204" pitchFamily="34" charset="0"/>
              </a:rPr>
              <a:t>link the surface feature to the external and/or internal processes that formed them</a:t>
            </a:r>
            <a:r>
              <a:rPr lang="en-NZ" dirty="0" smtClean="0">
                <a:latin typeface="Calibri" panose="020F0502020204030204" pitchFamily="34" charset="0"/>
                <a:cs typeface="Calibri" panose="020F0502020204030204" pitchFamily="34" charset="0"/>
              </a:rPr>
              <a:t>.</a:t>
            </a:r>
          </a:p>
          <a:p>
            <a:endParaRPr lang="en-NZ" dirty="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For each area decide on important </a:t>
            </a:r>
            <a:r>
              <a:rPr lang="en-NZ" b="1" dirty="0" smtClean="0">
                <a:latin typeface="Calibri" panose="020F0502020204030204" pitchFamily="34" charset="0"/>
                <a:cs typeface="Calibri" panose="020F0502020204030204" pitchFamily="34" charset="0"/>
              </a:rPr>
              <a:t>main ideas</a:t>
            </a:r>
          </a:p>
          <a:p>
            <a:endParaRPr lang="en-NZ" dirty="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Back up the main ideas with </a:t>
            </a:r>
            <a:r>
              <a:rPr lang="en-NZ" b="1" dirty="0" smtClean="0">
                <a:latin typeface="Calibri" panose="020F0502020204030204" pitchFamily="34" charset="0"/>
                <a:cs typeface="Calibri" panose="020F0502020204030204" pitchFamily="34" charset="0"/>
              </a:rPr>
              <a:t>supporting details</a:t>
            </a:r>
          </a:p>
          <a:p>
            <a:endParaRPr lang="en-NZ" dirty="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Draw a </a:t>
            </a:r>
            <a:r>
              <a:rPr lang="en-NZ" b="1" dirty="0" smtClean="0">
                <a:latin typeface="Calibri" panose="020F0502020204030204" pitchFamily="34" charset="0"/>
                <a:cs typeface="Calibri" panose="020F0502020204030204" pitchFamily="34" charset="0"/>
              </a:rPr>
              <a:t>conclusion</a:t>
            </a:r>
            <a:r>
              <a:rPr lang="en-NZ" dirty="0" smtClean="0">
                <a:latin typeface="Calibri" panose="020F0502020204030204" pitchFamily="34" charset="0"/>
                <a:cs typeface="Calibri" panose="020F0502020204030204" pitchFamily="34" charset="0"/>
              </a:rPr>
              <a:t> that summarises your main points.</a:t>
            </a:r>
            <a:endParaRPr lang="en-NZ" dirty="0">
              <a:latin typeface="Calibri" panose="020F0502020204030204" pitchFamily="34" charset="0"/>
              <a:cs typeface="Calibri" panose="020F0502020204030204" pitchFamily="34" charset="0"/>
            </a:endParaRPr>
          </a:p>
        </p:txBody>
      </p:sp>
      <p:sp>
        <p:nvSpPr>
          <p:cNvPr id="6" name="Rectangle 5"/>
          <p:cNvSpPr/>
          <p:nvPr/>
        </p:nvSpPr>
        <p:spPr>
          <a:xfrm>
            <a:off x="5652120" y="0"/>
            <a:ext cx="2088232" cy="477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Planning your report</a:t>
            </a:r>
            <a:endParaRPr lang="en-NZ" sz="2000" b="1" dirty="0">
              <a:latin typeface="Calibri Light" panose="020F0302020204030204" pitchFamily="34" charset="0"/>
            </a:endParaRPr>
          </a:p>
        </p:txBody>
      </p:sp>
      <p:pic>
        <p:nvPicPr>
          <p:cNvPr id="7" name="Picture 6"/>
          <p:cNvPicPr>
            <a:picLocks noChangeAspect="1"/>
          </p:cNvPicPr>
          <p:nvPr/>
        </p:nvPicPr>
        <p:blipFill>
          <a:blip r:embed="rId3">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260614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57123" y="1916832"/>
            <a:ext cx="2874392" cy="4247317"/>
          </a:xfrm>
          <a:prstGeom prst="rect">
            <a:avLst/>
          </a:prstGeom>
        </p:spPr>
        <p:txBody>
          <a:bodyPr wrap="square">
            <a:spAutoFit/>
          </a:bodyPr>
          <a:lstStyle/>
          <a:p>
            <a:r>
              <a:rPr lang="en-NZ" dirty="0" smtClean="0">
                <a:latin typeface="Calibri" panose="020F0502020204030204" pitchFamily="34" charset="0"/>
                <a:cs typeface="Calibri" panose="020F0502020204030204" pitchFamily="34" charset="0"/>
              </a:rPr>
              <a:t>Magma </a:t>
            </a:r>
            <a:r>
              <a:rPr lang="en-NZ" dirty="0">
                <a:latin typeface="Calibri" panose="020F0502020204030204" pitchFamily="34" charset="0"/>
                <a:cs typeface="Calibri" panose="020F0502020204030204" pitchFamily="34" charset="0"/>
              </a:rPr>
              <a:t>is molten rock within the Earth's crust. When magma erupts through the earth's surface it is called lava. Lava can be thick and slow-moving or thin and fast-moving. Rock also comes from volcanoes in other forms, including </a:t>
            </a:r>
            <a:r>
              <a:rPr lang="en-NZ" dirty="0" smtClean="0">
                <a:latin typeface="Calibri" panose="020F0502020204030204" pitchFamily="34" charset="0"/>
                <a:cs typeface="Calibri" panose="020F0502020204030204" pitchFamily="34" charset="0"/>
              </a:rPr>
              <a:t>ash, cinders </a:t>
            </a:r>
            <a:r>
              <a:rPr lang="en-NZ" dirty="0">
                <a:latin typeface="Calibri" panose="020F0502020204030204" pitchFamily="34" charset="0"/>
                <a:cs typeface="Calibri" panose="020F0502020204030204" pitchFamily="34" charset="0"/>
              </a:rPr>
              <a:t>(bits of fragmented lava), and pumice (light-weight rock that is full of air bubbles and is formed in explosive volcanic eruptions )</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Plate movement results in </a:t>
            </a:r>
            <a:r>
              <a:rPr lang="en-NZ" sz="2000" b="1" dirty="0" smtClean="0">
                <a:latin typeface="Calibri Light" panose="020F0302020204030204" pitchFamily="34" charset="0"/>
              </a:rPr>
              <a:t>Volcanic </a:t>
            </a:r>
            <a:r>
              <a:rPr lang="en-NZ" sz="2000" b="1" dirty="0">
                <a:latin typeface="Calibri Light" panose="020F0302020204030204" pitchFamily="34" charset="0"/>
              </a:rPr>
              <a:t>activity</a:t>
            </a:r>
          </a:p>
        </p:txBody>
      </p:sp>
      <p:pic>
        <p:nvPicPr>
          <p:cNvPr id="819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529" y="1698700"/>
            <a:ext cx="6476975" cy="498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324369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41</a:t>
            </a:fld>
            <a:endParaRPr lang="en-NZ"/>
          </a:p>
        </p:txBody>
      </p:sp>
      <p:sp>
        <p:nvSpPr>
          <p:cNvPr id="4" name="Rectangle 3"/>
          <p:cNvSpPr/>
          <p:nvPr/>
        </p:nvSpPr>
        <p:spPr>
          <a:xfrm>
            <a:off x="287524" y="1015568"/>
            <a:ext cx="8568952" cy="1477328"/>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New Zealand has a lot of active volcanoes and a high frequency of eruptions. </a:t>
            </a:r>
            <a:r>
              <a:rPr lang="en-NZ" dirty="0" smtClean="0">
                <a:latin typeface="Calibri" panose="020F0502020204030204" pitchFamily="34" charset="0"/>
                <a:cs typeface="Calibri" panose="020F0502020204030204" pitchFamily="34" charset="0"/>
              </a:rPr>
              <a:t> Most </a:t>
            </a:r>
            <a:r>
              <a:rPr lang="en-NZ" dirty="0">
                <a:latin typeface="Calibri" panose="020F0502020204030204" pitchFamily="34" charset="0"/>
                <a:cs typeface="Calibri" panose="020F0502020204030204" pitchFamily="34" charset="0"/>
              </a:rPr>
              <a:t>New Zealand </a:t>
            </a:r>
            <a:r>
              <a:rPr lang="en-NZ" dirty="0" smtClean="0">
                <a:latin typeface="Calibri" panose="020F0502020204030204" pitchFamily="34" charset="0"/>
                <a:cs typeface="Calibri" panose="020F0502020204030204" pitchFamily="34" charset="0"/>
              </a:rPr>
              <a:t>volcano activity </a:t>
            </a:r>
            <a:r>
              <a:rPr lang="en-NZ" dirty="0">
                <a:latin typeface="Calibri" panose="020F0502020204030204" pitchFamily="34" charset="0"/>
                <a:cs typeface="Calibri" panose="020F0502020204030204" pitchFamily="34" charset="0"/>
              </a:rPr>
              <a:t>in the last </a:t>
            </a:r>
            <a:r>
              <a:rPr lang="en-NZ" dirty="0" smtClean="0">
                <a:latin typeface="Calibri" panose="020F0502020204030204" pitchFamily="34" charset="0"/>
                <a:cs typeface="Calibri" panose="020F0502020204030204" pitchFamily="34" charset="0"/>
              </a:rPr>
              <a:t>2 </a:t>
            </a:r>
            <a:r>
              <a:rPr lang="en-NZ" dirty="0">
                <a:latin typeface="Calibri" panose="020F0502020204030204" pitchFamily="34" charset="0"/>
                <a:cs typeface="Calibri" panose="020F0502020204030204" pitchFamily="34" charset="0"/>
              </a:rPr>
              <a:t>million years has occurred in the extremely active </a:t>
            </a:r>
            <a:r>
              <a:rPr lang="en-NZ" dirty="0" err="1" smtClean="0">
                <a:latin typeface="Calibri" panose="020F0502020204030204" pitchFamily="34" charset="0"/>
                <a:cs typeface="Calibri" panose="020F0502020204030204" pitchFamily="34" charset="0"/>
              </a:rPr>
              <a:t>Taupo</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Volcanic Zone </a:t>
            </a:r>
            <a:r>
              <a:rPr lang="en-NZ" dirty="0" smtClean="0">
                <a:latin typeface="Calibri" panose="020F0502020204030204" pitchFamily="34" charset="0"/>
                <a:cs typeface="Calibri" panose="020F0502020204030204" pitchFamily="34" charset="0"/>
              </a:rPr>
              <a:t>. We have three major types of volcanoes in New Zealand. The </a:t>
            </a:r>
            <a:r>
              <a:rPr lang="en-NZ" b="1" dirty="0" smtClean="0">
                <a:latin typeface="Calibri" panose="020F0502020204030204" pitchFamily="34" charset="0"/>
                <a:cs typeface="Calibri" panose="020F0502020204030204" pitchFamily="34" charset="0"/>
              </a:rPr>
              <a:t>Volcanic  field </a:t>
            </a:r>
            <a:r>
              <a:rPr lang="en-NZ" dirty="0" smtClean="0">
                <a:latin typeface="Calibri" panose="020F0502020204030204" pitchFamily="34" charset="0"/>
                <a:cs typeface="Calibri" panose="020F0502020204030204" pitchFamily="34" charset="0"/>
              </a:rPr>
              <a:t>is seen in areas such as Auckland.  The </a:t>
            </a:r>
            <a:r>
              <a:rPr lang="en-NZ" b="1" dirty="0" smtClean="0">
                <a:latin typeface="Calibri" panose="020F0502020204030204" pitchFamily="34" charset="0"/>
                <a:cs typeface="Calibri" panose="020F0502020204030204" pitchFamily="34" charset="0"/>
              </a:rPr>
              <a:t>cone volcano  </a:t>
            </a:r>
            <a:r>
              <a:rPr lang="en-NZ" dirty="0" smtClean="0">
                <a:latin typeface="Calibri" panose="020F0502020204030204" pitchFamily="34" charset="0"/>
                <a:cs typeface="Calibri" panose="020F0502020204030204" pitchFamily="34" charset="0"/>
              </a:rPr>
              <a:t>includes </a:t>
            </a:r>
            <a:r>
              <a:rPr lang="en-NZ" dirty="0">
                <a:latin typeface="Calibri" panose="020F0502020204030204" pitchFamily="34" charset="0"/>
                <a:cs typeface="Calibri" panose="020F0502020204030204" pitchFamily="34" charset="0"/>
              </a:rPr>
              <a:t>three frequently active cone volcanoes </a:t>
            </a:r>
            <a:r>
              <a:rPr lang="en-NZ" dirty="0" smtClean="0">
                <a:latin typeface="Calibri" panose="020F0502020204030204" pitchFamily="34" charset="0"/>
                <a:cs typeface="Calibri" panose="020F0502020204030204" pitchFamily="34" charset="0"/>
              </a:rPr>
              <a:t>;</a:t>
            </a:r>
            <a:r>
              <a:rPr lang="en-NZ" dirty="0" err="1" smtClean="0">
                <a:latin typeface="Calibri" panose="020F0502020204030204" pitchFamily="34" charset="0"/>
                <a:cs typeface="Calibri" panose="020F0502020204030204" pitchFamily="34" charset="0"/>
              </a:rPr>
              <a:t>Ruapehu</a:t>
            </a:r>
            <a:r>
              <a:rPr lang="en-NZ" dirty="0">
                <a:latin typeface="Calibri" panose="020F0502020204030204" pitchFamily="34" charset="0"/>
                <a:cs typeface="Calibri" panose="020F0502020204030204" pitchFamily="34" charset="0"/>
              </a:rPr>
              <a:t>, </a:t>
            </a:r>
            <a:r>
              <a:rPr lang="en-NZ" dirty="0" err="1">
                <a:latin typeface="Calibri" panose="020F0502020204030204" pitchFamily="34" charset="0"/>
                <a:cs typeface="Calibri" panose="020F0502020204030204" pitchFamily="34" charset="0"/>
              </a:rPr>
              <a:t>Tongariro</a:t>
            </a:r>
            <a:r>
              <a:rPr lang="en-NZ" dirty="0">
                <a:latin typeface="Calibri" panose="020F0502020204030204" pitchFamily="34" charset="0"/>
                <a:cs typeface="Calibri" panose="020F0502020204030204" pitchFamily="34" charset="0"/>
              </a:rPr>
              <a:t>/</a:t>
            </a:r>
            <a:r>
              <a:rPr lang="en-NZ" dirty="0" err="1">
                <a:latin typeface="Calibri" panose="020F0502020204030204" pitchFamily="34" charset="0"/>
                <a:cs typeface="Calibri" panose="020F0502020204030204" pitchFamily="34" charset="0"/>
              </a:rPr>
              <a:t>Ngauruhoe</a:t>
            </a:r>
            <a:r>
              <a:rPr lang="en-NZ" dirty="0" smtClean="0">
                <a:latin typeface="Calibri" panose="020F0502020204030204" pitchFamily="34" charset="0"/>
                <a:cs typeface="Calibri" panose="020F0502020204030204" pitchFamily="34" charset="0"/>
              </a:rPr>
              <a:t>, and </a:t>
            </a:r>
            <a:r>
              <a:rPr lang="en-NZ" u="sng" dirty="0" smtClean="0">
                <a:latin typeface="Calibri" panose="020F0502020204030204" pitchFamily="34" charset="0"/>
                <a:cs typeface="Calibri" panose="020F0502020204030204" pitchFamily="34" charset="0"/>
              </a:rPr>
              <a:t>White Island</a:t>
            </a:r>
            <a:r>
              <a:rPr lang="en-NZ" dirty="0" smtClean="0">
                <a:latin typeface="Calibri" panose="020F0502020204030204" pitchFamily="34" charset="0"/>
                <a:cs typeface="Calibri" panose="020F0502020204030204" pitchFamily="34" charset="0"/>
              </a:rPr>
              <a:t>. </a:t>
            </a:r>
            <a:endParaRPr lang="en-NZ" dirty="0">
              <a:latin typeface="Calibri" panose="020F0502020204030204" pitchFamily="34" charset="0"/>
              <a:cs typeface="Calibri" panose="020F0502020204030204" pitchFamily="34" charset="0"/>
            </a:endParaRPr>
          </a:p>
        </p:txBody>
      </p:sp>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Volcanic activity in New Zealand</a:t>
            </a:r>
            <a:endParaRPr lang="en-NZ" sz="2000" b="1" dirty="0">
              <a:latin typeface="Calibri Light" panose="020F0302020204030204" pitchFamily="34" charset="0"/>
            </a:endParaRPr>
          </a:p>
        </p:txBody>
      </p:sp>
      <p:pic>
        <p:nvPicPr>
          <p:cNvPr id="112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3666" y="2512160"/>
            <a:ext cx="6422790" cy="444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7523" y="2492059"/>
            <a:ext cx="2124237" cy="1477328"/>
          </a:xfrm>
          <a:prstGeom prst="rect">
            <a:avLst/>
          </a:prstGeom>
        </p:spPr>
        <p:txBody>
          <a:bodyPr wrap="square">
            <a:spAutoFit/>
          </a:bodyPr>
          <a:lstStyle/>
          <a:p>
            <a:r>
              <a:rPr lang="en-NZ" dirty="0" smtClean="0">
                <a:latin typeface="Calibri" panose="020F0502020204030204" pitchFamily="34" charset="0"/>
                <a:cs typeface="Calibri" panose="020F0502020204030204" pitchFamily="34" charset="0"/>
              </a:rPr>
              <a:t>The </a:t>
            </a:r>
            <a:r>
              <a:rPr lang="en-NZ" b="1" dirty="0" smtClean="0">
                <a:latin typeface="Calibri" panose="020F0502020204030204" pitchFamily="34" charset="0"/>
                <a:cs typeface="Calibri" panose="020F0502020204030204" pitchFamily="34" charset="0"/>
              </a:rPr>
              <a:t>Caldera volcano  </a:t>
            </a:r>
            <a:r>
              <a:rPr lang="en-NZ" dirty="0" smtClean="0">
                <a:latin typeface="Calibri" panose="020F0502020204030204" pitchFamily="34" charset="0"/>
                <a:cs typeface="Calibri" panose="020F0502020204030204" pitchFamily="34" charset="0"/>
              </a:rPr>
              <a:t>includes Lake </a:t>
            </a:r>
            <a:r>
              <a:rPr lang="en-NZ" dirty="0" err="1" smtClean="0">
                <a:latin typeface="Calibri" panose="020F0502020204030204" pitchFamily="34" charset="0"/>
                <a:cs typeface="Calibri" panose="020F0502020204030204" pitchFamily="34" charset="0"/>
              </a:rPr>
              <a:t>Taupo</a:t>
            </a:r>
            <a:r>
              <a:rPr lang="en-NZ" dirty="0" smtClean="0">
                <a:latin typeface="Calibri" panose="020F0502020204030204" pitchFamily="34" charset="0"/>
                <a:cs typeface="Calibri" panose="020F0502020204030204" pitchFamily="34" charset="0"/>
              </a:rPr>
              <a:t>,  </a:t>
            </a:r>
            <a:r>
              <a:rPr lang="en-NZ" dirty="0" err="1" smtClean="0">
                <a:latin typeface="Calibri" panose="020F0502020204030204" pitchFamily="34" charset="0"/>
                <a:cs typeface="Calibri" panose="020F0502020204030204" pitchFamily="34" charset="0"/>
              </a:rPr>
              <a:t>Okataina</a:t>
            </a:r>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(near </a:t>
            </a:r>
            <a:r>
              <a:rPr lang="en-NZ" dirty="0" err="1" smtClean="0">
                <a:latin typeface="Calibri" panose="020F0502020204030204" pitchFamily="34" charset="0"/>
                <a:cs typeface="Calibri" panose="020F0502020204030204" pitchFamily="34" charset="0"/>
              </a:rPr>
              <a:t>Rotorua</a:t>
            </a:r>
            <a:r>
              <a:rPr lang="en-NZ" dirty="0" smtClean="0">
                <a:latin typeface="Calibri" panose="020F0502020204030204" pitchFamily="34" charset="0"/>
                <a:cs typeface="Calibri" panose="020F0502020204030204" pitchFamily="34" charset="0"/>
              </a:rPr>
              <a:t>) and Raoul Island. </a:t>
            </a:r>
            <a:endParaRPr lang="en-NZ"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080716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42</a:t>
            </a:fld>
            <a:endParaRPr lang="en-NZ"/>
          </a:p>
        </p:txBody>
      </p:sp>
      <p:pic>
        <p:nvPicPr>
          <p:cNvPr id="9219" name="Picture 3"/>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1837" b="5326"/>
          <a:stretch/>
        </p:blipFill>
        <p:spPr bwMode="auto">
          <a:xfrm>
            <a:off x="2547428" y="1373336"/>
            <a:ext cx="6732240"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Volcanic activity in New Zealand</a:t>
            </a:r>
            <a:endParaRPr lang="en-NZ" sz="2000" b="1" dirty="0">
              <a:latin typeface="Calibri Light" panose="020F0302020204030204" pitchFamily="34" charset="0"/>
            </a:endParaRPr>
          </a:p>
        </p:txBody>
      </p:sp>
      <p:sp>
        <p:nvSpPr>
          <p:cNvPr id="5" name="TextBox 4"/>
          <p:cNvSpPr txBox="1"/>
          <p:nvPr/>
        </p:nvSpPr>
        <p:spPr>
          <a:xfrm>
            <a:off x="251520" y="1124744"/>
            <a:ext cx="2448272" cy="4524315"/>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New Zealand has so many active and extinct volcanos because we sit on top of a </a:t>
            </a:r>
            <a:r>
              <a:rPr lang="en-NZ" dirty="0" err="1" smtClean="0">
                <a:latin typeface="Calibri" panose="020F0502020204030204" pitchFamily="34" charset="0"/>
                <a:cs typeface="Calibri" panose="020F0502020204030204" pitchFamily="34" charset="0"/>
              </a:rPr>
              <a:t>subducting</a:t>
            </a:r>
            <a:r>
              <a:rPr lang="en-NZ" dirty="0" smtClean="0">
                <a:latin typeface="Calibri" panose="020F0502020204030204" pitchFamily="34" charset="0"/>
                <a:cs typeface="Calibri" panose="020F0502020204030204" pitchFamily="34" charset="0"/>
              </a:rPr>
              <a:t> plate. The hot magma between the two plates is squeezed up through the crust.</a:t>
            </a:r>
          </a:p>
          <a:p>
            <a:r>
              <a:rPr lang="en-NZ" dirty="0">
                <a:latin typeface="Calibri" panose="020F0502020204030204" pitchFamily="34" charset="0"/>
                <a:cs typeface="Calibri" panose="020F0502020204030204" pitchFamily="34" charset="0"/>
              </a:rPr>
              <a:t>New Zealand lies on the </a:t>
            </a:r>
            <a:r>
              <a:rPr lang="en-NZ" b="1" dirty="0">
                <a:latin typeface="Calibri" panose="020F0502020204030204" pitchFamily="34" charset="0"/>
                <a:cs typeface="Calibri" panose="020F0502020204030204" pitchFamily="34" charset="0"/>
              </a:rPr>
              <a:t>Pacific Ring of Fire</a:t>
            </a:r>
            <a:r>
              <a:rPr lang="en-NZ" dirty="0">
                <a:latin typeface="Calibri" panose="020F0502020204030204" pitchFamily="34" charset="0"/>
                <a:cs typeface="Calibri" panose="020F0502020204030204" pitchFamily="34" charset="0"/>
              </a:rPr>
              <a:t>, where movement of the Pacific plate causes many </a:t>
            </a:r>
            <a:r>
              <a:rPr lang="en-NZ" dirty="0" smtClean="0">
                <a:latin typeface="Calibri" panose="020F0502020204030204" pitchFamily="34" charset="0"/>
                <a:cs typeface="Calibri" panose="020F0502020204030204" pitchFamily="34" charset="0"/>
              </a:rPr>
              <a:t>volcanoes</a:t>
            </a:r>
            <a:r>
              <a:rPr lang="en-NZ" dirty="0">
                <a:latin typeface="Calibri" panose="020F0502020204030204" pitchFamily="34" charset="0"/>
                <a:cs typeface="Calibri" panose="020F0502020204030204" pitchFamily="34" charset="0"/>
              </a:rPr>
              <a:t>. Some New Zealand volcanoes lie under the ocean on the </a:t>
            </a:r>
            <a:r>
              <a:rPr lang="en-NZ" dirty="0" err="1">
                <a:latin typeface="Calibri" panose="020F0502020204030204" pitchFamily="34" charset="0"/>
                <a:cs typeface="Calibri" panose="020F0502020204030204" pitchFamily="34" charset="0"/>
              </a:rPr>
              <a:t>Kermadec</a:t>
            </a:r>
            <a:r>
              <a:rPr lang="en-NZ" dirty="0">
                <a:latin typeface="Calibri" panose="020F0502020204030204" pitchFamily="34" charset="0"/>
                <a:cs typeface="Calibri" panose="020F0502020204030204" pitchFamily="34" charset="0"/>
              </a:rPr>
              <a:t> Ridge. </a:t>
            </a: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6252053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43</a:t>
            </a:fld>
            <a:endParaRPr lang="en-NZ"/>
          </a:p>
        </p:txBody>
      </p:sp>
      <p:pic>
        <p:nvPicPr>
          <p:cNvPr id="10242" name="Picture 2" descr="http://www.gns.cri.nz/var/ezwebin_site/storage/images/home/learning/science-topics/volcanoes/new-zealand-volcanoes/volcanoes-graphic/52540-5-eng-GB/Volcanoes-graphic_reference.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913" y="212227"/>
            <a:ext cx="5364088" cy="66457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latin typeface="Calibri Light" panose="020F0302020204030204" pitchFamily="34" charset="0"/>
              </a:rPr>
              <a:t>Taupo</a:t>
            </a:r>
            <a:r>
              <a:rPr lang="en-NZ" sz="2000" b="1" dirty="0" smtClean="0">
                <a:latin typeface="Calibri Light" panose="020F0302020204030204" pitchFamily="34" charset="0"/>
              </a:rPr>
              <a:t> Volcanic Zone</a:t>
            </a:r>
            <a:endParaRPr lang="en-NZ" sz="2000" b="1" dirty="0">
              <a:latin typeface="Calibri Light" panose="020F0302020204030204" pitchFamily="34" charset="0"/>
            </a:endParaRPr>
          </a:p>
        </p:txBody>
      </p:sp>
      <p:sp>
        <p:nvSpPr>
          <p:cNvPr id="4" name="TextBox 3"/>
          <p:cNvSpPr txBox="1"/>
          <p:nvPr/>
        </p:nvSpPr>
        <p:spPr>
          <a:xfrm>
            <a:off x="467544" y="1484784"/>
            <a:ext cx="3168352" cy="2031325"/>
          </a:xfrm>
          <a:prstGeom prst="rect">
            <a:avLst/>
          </a:prstGeom>
          <a:noFill/>
        </p:spPr>
        <p:txBody>
          <a:bodyPr wrap="square" rtlCol="0">
            <a:spAutoFit/>
          </a:bodyPr>
          <a:lstStyle/>
          <a:p>
            <a:r>
              <a:rPr lang="en-NZ" dirty="0">
                <a:latin typeface="Calibri" panose="020F0502020204030204" pitchFamily="34" charset="0"/>
                <a:cs typeface="Calibri" panose="020F0502020204030204" pitchFamily="34" charset="0"/>
              </a:rPr>
              <a:t>The </a:t>
            </a:r>
            <a:r>
              <a:rPr lang="en-NZ" dirty="0" err="1">
                <a:latin typeface="Calibri" panose="020F0502020204030204" pitchFamily="34" charset="0"/>
                <a:cs typeface="Calibri" panose="020F0502020204030204" pitchFamily="34" charset="0"/>
              </a:rPr>
              <a:t>Taupō</a:t>
            </a:r>
            <a:r>
              <a:rPr lang="en-NZ" dirty="0">
                <a:latin typeface="Calibri" panose="020F0502020204030204" pitchFamily="34" charset="0"/>
                <a:cs typeface="Calibri" panose="020F0502020204030204" pitchFamily="34" charset="0"/>
              </a:rPr>
              <a:t> Volcanic Zone extends from Mt </a:t>
            </a:r>
            <a:r>
              <a:rPr lang="en-NZ" dirty="0" err="1">
                <a:latin typeface="Calibri" panose="020F0502020204030204" pitchFamily="34" charset="0"/>
                <a:cs typeface="Calibri" panose="020F0502020204030204" pitchFamily="34" charset="0"/>
              </a:rPr>
              <a:t>Ruapehu</a:t>
            </a:r>
            <a:r>
              <a:rPr lang="en-NZ" dirty="0">
                <a:latin typeface="Calibri" panose="020F0502020204030204" pitchFamily="34" charset="0"/>
                <a:cs typeface="Calibri" panose="020F0502020204030204" pitchFamily="34" charset="0"/>
              </a:rPr>
              <a:t> through </a:t>
            </a:r>
            <a:r>
              <a:rPr lang="en-NZ" dirty="0" err="1">
                <a:latin typeface="Calibri" panose="020F0502020204030204" pitchFamily="34" charset="0"/>
                <a:cs typeface="Calibri" panose="020F0502020204030204" pitchFamily="34" charset="0"/>
              </a:rPr>
              <a:t>Rotorua</a:t>
            </a:r>
            <a:r>
              <a:rPr lang="en-NZ" dirty="0">
                <a:latin typeface="Calibri" panose="020F0502020204030204" pitchFamily="34" charset="0"/>
                <a:cs typeface="Calibri" panose="020F0502020204030204" pitchFamily="34" charset="0"/>
              </a:rPr>
              <a:t> to </a:t>
            </a:r>
            <a:r>
              <a:rPr lang="en-NZ" b="1" dirty="0">
                <a:latin typeface="Calibri" panose="020F0502020204030204" pitchFamily="34" charset="0"/>
                <a:cs typeface="Calibri" panose="020F0502020204030204" pitchFamily="34" charset="0"/>
              </a:rPr>
              <a:t>White Island </a:t>
            </a:r>
            <a:r>
              <a:rPr lang="en-NZ" dirty="0">
                <a:latin typeface="Calibri" panose="020F0502020204030204" pitchFamily="34" charset="0"/>
                <a:cs typeface="Calibri" panose="020F0502020204030204" pitchFamily="34" charset="0"/>
              </a:rPr>
              <a:t>and is the front of a wedge where the Australian and Pacific tectonic plates collide</a:t>
            </a: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745639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44</a:t>
            </a:fld>
            <a:endParaRPr lang="en-NZ"/>
          </a:p>
        </p:txBody>
      </p:sp>
      <p:pic>
        <p:nvPicPr>
          <p:cNvPr id="13314" name="Picture 2" descr="http://www.sciencelearn.org.nz/content/download/11455/749975/version/9/file/The+Taup%C5%8D+Volcanic+Z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1999"/>
            <a:ext cx="9144000" cy="60960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Volcanic activity in New Zealand</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0192499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45</a:t>
            </a:fld>
            <a:endParaRPr lang="en-NZ"/>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72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978951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46</a:t>
            </a:fld>
            <a:endParaRPr lang="en-NZ"/>
          </a:p>
        </p:txBody>
      </p:sp>
      <p:pic>
        <p:nvPicPr>
          <p:cNvPr id="1229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502" y="877193"/>
            <a:ext cx="4324498" cy="475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Earthquakes </a:t>
            </a:r>
            <a:r>
              <a:rPr lang="en-NZ" sz="2000" b="1" dirty="0">
                <a:latin typeface="Calibri Light" panose="020F0302020204030204" pitchFamily="34" charset="0"/>
              </a:rPr>
              <a:t>are the result of earths plates moving past each other</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280" y="3626342"/>
            <a:ext cx="57150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7502" y="5373216"/>
            <a:ext cx="2884338" cy="923330"/>
          </a:xfrm>
          <a:prstGeom prst="rect">
            <a:avLst/>
          </a:prstGeom>
          <a:noFill/>
        </p:spPr>
        <p:txBody>
          <a:bodyPr wrap="square" rtlCol="0">
            <a:spAutoFit/>
          </a:bodyPr>
          <a:lstStyle/>
          <a:p>
            <a:r>
              <a:rPr lang="en-NZ" b="1" dirty="0" smtClean="0"/>
              <a:t>Shallow earthquakes in New Zealand in the past 10 years 2001 - 2011</a:t>
            </a:r>
            <a:endParaRPr lang="en-NZ" b="1" dirty="0"/>
          </a:p>
        </p:txBody>
      </p:sp>
      <p:sp>
        <p:nvSpPr>
          <p:cNvPr id="6" name="TextBox 5"/>
          <p:cNvSpPr txBox="1"/>
          <p:nvPr/>
        </p:nvSpPr>
        <p:spPr>
          <a:xfrm>
            <a:off x="4427984" y="1628800"/>
            <a:ext cx="4248472" cy="1631216"/>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New Zealand has a high number of earthquakes compared to some other countries around the world. These earthquakes occur because of our location above two tectonic plates.</a:t>
            </a:r>
            <a:endParaRPr lang="en-NZ" sz="20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6054440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Earthquakes </a:t>
            </a:r>
            <a:r>
              <a:rPr lang="en-NZ" sz="2000" b="1" dirty="0">
                <a:latin typeface="Calibri Light" panose="020F0302020204030204" pitchFamily="34" charset="0"/>
              </a:rPr>
              <a:t>are the result of earths plates moving past each other</a:t>
            </a:r>
          </a:p>
        </p:txBody>
      </p:sp>
      <p:sp>
        <p:nvSpPr>
          <p:cNvPr id="3" name="Rectangle 2"/>
          <p:cNvSpPr/>
          <p:nvPr/>
        </p:nvSpPr>
        <p:spPr>
          <a:xfrm>
            <a:off x="251520" y="1268760"/>
            <a:ext cx="8663880" cy="2246769"/>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As plates move the strain causes brittle rock to </a:t>
            </a:r>
            <a:r>
              <a:rPr lang="en-NZ" sz="2000" dirty="0" smtClean="0">
                <a:latin typeface="Calibri" panose="020F0502020204030204" pitchFamily="34" charset="0"/>
                <a:cs typeface="Calibri" panose="020F0502020204030204" pitchFamily="34" charset="0"/>
              </a:rPr>
              <a:t>crack.</a:t>
            </a:r>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These cracks, called faults, are often weak zones where more movement or cracking may </a:t>
            </a:r>
            <a:r>
              <a:rPr lang="en-NZ" sz="2000" dirty="0" smtClean="0">
                <a:latin typeface="Calibri" panose="020F0502020204030204" pitchFamily="34" charset="0"/>
                <a:cs typeface="Calibri" panose="020F0502020204030204" pitchFamily="34" charset="0"/>
              </a:rPr>
              <a:t>occur.</a:t>
            </a:r>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Constant movement of plates causes pressure to build up at faults, and at the boundaries of the </a:t>
            </a:r>
            <a:r>
              <a:rPr lang="en-NZ" sz="2000" dirty="0" smtClean="0">
                <a:latin typeface="Calibri" panose="020F0502020204030204" pitchFamily="34" charset="0"/>
                <a:cs typeface="Calibri" panose="020F0502020204030204" pitchFamily="34" charset="0"/>
              </a:rPr>
              <a:t>plates.</a:t>
            </a:r>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If there is a sudden slippage of rock, this pressure is released quickly and an earthquake </a:t>
            </a:r>
            <a:r>
              <a:rPr lang="en-NZ" sz="2000" dirty="0" smtClean="0">
                <a:latin typeface="Calibri" panose="020F0502020204030204" pitchFamily="34" charset="0"/>
                <a:cs typeface="Calibri" panose="020F0502020204030204" pitchFamily="34" charset="0"/>
              </a:rPr>
              <a:t>occurs.</a:t>
            </a:r>
            <a:endParaRPr lang="en-NZ" sz="2000" dirty="0">
              <a:latin typeface="Calibri" panose="020F0502020204030204" pitchFamily="34" charset="0"/>
              <a:cs typeface="Calibri" panose="020F0502020204030204" pitchFamily="34" charset="0"/>
            </a:endParaRPr>
          </a:p>
        </p:txBody>
      </p:sp>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3085016"/>
            <a:ext cx="6841380" cy="3804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9277481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40"/>
          <a:stretch/>
        </p:blipFill>
        <p:spPr bwMode="auto">
          <a:xfrm>
            <a:off x="0" y="0"/>
            <a:ext cx="9144000" cy="685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48</a:t>
            </a:fld>
            <a:endParaRPr lang="en-NZ"/>
          </a:p>
        </p:txBody>
      </p:sp>
      <p:sp>
        <p:nvSpPr>
          <p:cNvPr id="4" name="TextBox 3"/>
          <p:cNvSpPr txBox="1"/>
          <p:nvPr/>
        </p:nvSpPr>
        <p:spPr>
          <a:xfrm>
            <a:off x="492264" y="370450"/>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a:t>
            </a:r>
            <a:r>
              <a:rPr lang="en-NZ" sz="2000" b="1" dirty="0">
                <a:latin typeface="Calibri Light" panose="020F0302020204030204" pitchFamily="34" charset="0"/>
              </a:rPr>
              <a:t>three main types of rock </a:t>
            </a:r>
          </a:p>
        </p:txBody>
      </p:sp>
      <p:pic>
        <p:nvPicPr>
          <p:cNvPr id="5" name="Picture 4"/>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573867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49</a:t>
            </a:fld>
            <a:endParaRPr lang="en-NZ"/>
          </a:p>
        </p:txBody>
      </p:sp>
      <p:sp>
        <p:nvSpPr>
          <p:cNvPr id="4" name="TextBox 3"/>
          <p:cNvSpPr txBox="1"/>
          <p:nvPr/>
        </p:nvSpPr>
        <p:spPr>
          <a:xfrm>
            <a:off x="492264" y="370450"/>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a:t>
            </a:r>
            <a:r>
              <a:rPr lang="en-NZ" sz="2000" b="1" dirty="0">
                <a:latin typeface="Calibri Light" panose="020F0302020204030204" pitchFamily="34" charset="0"/>
              </a:rPr>
              <a:t>three main types of rock </a:t>
            </a:r>
          </a:p>
        </p:txBody>
      </p:sp>
      <p:graphicFrame>
        <p:nvGraphicFramePr>
          <p:cNvPr id="5" name="Group 6"/>
          <p:cNvGraphicFramePr>
            <a:graphicFrameLocks noGrp="1"/>
          </p:cNvGraphicFramePr>
          <p:nvPr/>
        </p:nvGraphicFramePr>
        <p:xfrm>
          <a:off x="755650" y="908050"/>
          <a:ext cx="7931150" cy="2305050"/>
        </p:xfrm>
        <a:graphic>
          <a:graphicData uri="http://schemas.openxmlformats.org/drawingml/2006/table">
            <a:tbl>
              <a:tblPr/>
              <a:tblGrid>
                <a:gridCol w="1587500"/>
                <a:gridCol w="1587500"/>
                <a:gridCol w="1581150"/>
                <a:gridCol w="1587500"/>
                <a:gridCol w="1587500"/>
              </a:tblGrid>
              <a:tr h="1089025">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pumice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rhyolite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andesite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basalt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obsidian</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216025">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scoria</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granite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diorite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gabbro</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6" name="Group 26"/>
          <p:cNvGraphicFramePr>
            <a:graphicFrameLocks noGrp="1"/>
          </p:cNvGraphicFramePr>
          <p:nvPr/>
        </p:nvGraphicFramePr>
        <p:xfrm>
          <a:off x="755650" y="3357563"/>
          <a:ext cx="7920038" cy="1295400"/>
        </p:xfrm>
        <a:graphic>
          <a:graphicData uri="http://schemas.openxmlformats.org/drawingml/2006/table">
            <a:tbl>
              <a:tblPr/>
              <a:tblGrid>
                <a:gridCol w="1979613"/>
                <a:gridCol w="1981200"/>
                <a:gridCol w="1979612"/>
                <a:gridCol w="1979613"/>
              </a:tblGrid>
              <a:tr h="12954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gneiss</a:t>
                      </a:r>
                      <a:endParaRPr kumimoji="0" lang="en-GB" sz="12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marble</a:t>
                      </a:r>
                      <a:endParaRPr kumimoji="0" lang="en-GB" sz="12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slate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schist</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7" name="Text Box 42"/>
          <p:cNvSpPr txBox="1">
            <a:spLocks noChangeArrowheads="1"/>
          </p:cNvSpPr>
          <p:nvPr/>
        </p:nvSpPr>
        <p:spPr bwMode="auto">
          <a:xfrm rot="16200000">
            <a:off x="-306387" y="1754188"/>
            <a:ext cx="1368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NZ" sz="2000" b="1" i="0" u="sng" strike="noStrike" kern="0" cap="none" spc="0" normalizeH="0" baseline="0" noProof="0" smtClean="0">
                <a:ln>
                  <a:noFill/>
                </a:ln>
                <a:solidFill>
                  <a:sysClr val="windowText" lastClr="000000"/>
                </a:solidFill>
                <a:effectLst/>
                <a:uLnTx/>
                <a:uFillTx/>
              </a:rPr>
              <a:t>Igneous</a:t>
            </a:r>
            <a:endParaRPr kumimoji="0" lang="en-GB" sz="2000" b="1" i="0" u="sng" strike="noStrike" kern="0" cap="none" spc="0" normalizeH="0" baseline="0" noProof="0" smtClean="0">
              <a:ln>
                <a:noFill/>
              </a:ln>
              <a:solidFill>
                <a:sysClr val="windowText" lastClr="000000"/>
              </a:solidFill>
              <a:effectLst/>
              <a:uLnTx/>
              <a:uFillTx/>
            </a:endParaRPr>
          </a:p>
        </p:txBody>
      </p:sp>
      <p:sp>
        <p:nvSpPr>
          <p:cNvPr id="8" name="Text Box 43"/>
          <p:cNvSpPr txBox="1">
            <a:spLocks noChangeArrowheads="1"/>
          </p:cNvSpPr>
          <p:nvPr/>
        </p:nvSpPr>
        <p:spPr bwMode="auto">
          <a:xfrm rot="16200000">
            <a:off x="-522287" y="3770313"/>
            <a:ext cx="1800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NZ" sz="2000" b="1" i="0" u="sng" strike="noStrike" kern="0" cap="none" spc="0" normalizeH="0" baseline="0" noProof="0" smtClean="0">
                <a:ln>
                  <a:noFill/>
                </a:ln>
                <a:solidFill>
                  <a:sysClr val="windowText" lastClr="000000"/>
                </a:solidFill>
                <a:effectLst/>
                <a:uLnTx/>
                <a:uFillTx/>
              </a:rPr>
              <a:t>Metamorphic</a:t>
            </a:r>
            <a:endParaRPr kumimoji="0" lang="en-GB" sz="2000" b="1" i="0" u="sng" strike="noStrike" kern="0" cap="none" spc="0" normalizeH="0" baseline="0" noProof="0" smtClean="0">
              <a:ln>
                <a:noFill/>
              </a:ln>
              <a:solidFill>
                <a:sysClr val="windowText" lastClr="000000"/>
              </a:solidFill>
              <a:effectLst/>
              <a:uLnTx/>
              <a:uFillTx/>
            </a:endParaRPr>
          </a:p>
        </p:txBody>
      </p:sp>
      <p:sp>
        <p:nvSpPr>
          <p:cNvPr id="9" name="Text Box 44"/>
          <p:cNvSpPr txBox="1">
            <a:spLocks noChangeArrowheads="1"/>
          </p:cNvSpPr>
          <p:nvPr/>
        </p:nvSpPr>
        <p:spPr bwMode="auto">
          <a:xfrm rot="16200000">
            <a:off x="-477043" y="5525294"/>
            <a:ext cx="1709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NZ" sz="2000" b="1" i="0" u="sng" strike="noStrike" kern="0" cap="none" spc="0" normalizeH="0" baseline="0" noProof="0" smtClean="0">
                <a:ln>
                  <a:noFill/>
                </a:ln>
                <a:solidFill>
                  <a:sysClr val="windowText" lastClr="000000"/>
                </a:solidFill>
                <a:effectLst/>
                <a:uLnTx/>
                <a:uFillTx/>
              </a:rPr>
              <a:t>Sedimentary</a:t>
            </a:r>
            <a:endParaRPr kumimoji="0" lang="en-GB" sz="2000" b="1" i="0" u="sng" strike="noStrike" kern="0" cap="none" spc="0" normalizeH="0" baseline="0" noProof="0" smtClean="0">
              <a:ln>
                <a:noFill/>
              </a:ln>
              <a:solidFill>
                <a:sysClr val="windowText" lastClr="000000"/>
              </a:solidFill>
              <a:effectLst/>
              <a:uLnTx/>
              <a:uFillTx/>
            </a:endParaRPr>
          </a:p>
        </p:txBody>
      </p:sp>
      <p:graphicFrame>
        <p:nvGraphicFramePr>
          <p:cNvPr id="10" name="Group 45"/>
          <p:cNvGraphicFramePr>
            <a:graphicFrameLocks noGrp="1"/>
          </p:cNvGraphicFramePr>
          <p:nvPr/>
        </p:nvGraphicFramePr>
        <p:xfrm>
          <a:off x="755650" y="4797425"/>
          <a:ext cx="7920038" cy="1871663"/>
        </p:xfrm>
        <a:graphic>
          <a:graphicData uri="http://schemas.openxmlformats.org/drawingml/2006/table">
            <a:tbl>
              <a:tblPr/>
              <a:tblGrid>
                <a:gridCol w="2640013"/>
                <a:gridCol w="2636837"/>
                <a:gridCol w="2643188"/>
              </a:tblGrid>
              <a:tr h="98266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dirty="0" smtClean="0">
                          <a:ln>
                            <a:noFill/>
                          </a:ln>
                          <a:solidFill>
                            <a:schemeClr val="tx1"/>
                          </a:solidFill>
                          <a:effectLst/>
                          <a:latin typeface="Arial" charset="0"/>
                          <a:cs typeface="Arial" charset="0"/>
                        </a:rPr>
                        <a:t>conglomerate</a:t>
                      </a:r>
                      <a:endParaRPr kumimoji="0" lang="en-GB" sz="12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sandstone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siltstone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889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mudstone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coal</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dirty="0" smtClean="0">
                          <a:ln>
                            <a:noFill/>
                          </a:ln>
                          <a:solidFill>
                            <a:schemeClr val="tx1"/>
                          </a:solidFill>
                          <a:effectLst/>
                          <a:latin typeface="Arial" charset="0"/>
                          <a:cs typeface="Arial" charset="0"/>
                        </a:rPr>
                        <a:t>limestone</a:t>
                      </a:r>
                      <a:endParaRPr kumimoji="0" lang="en-GB" sz="12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11" name="Picture 59" descr="basa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25" y="1196975"/>
            <a:ext cx="1116013" cy="6429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0" descr="andes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1133475"/>
            <a:ext cx="935037" cy="825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1" descr="dior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738" y="2355850"/>
            <a:ext cx="1476375" cy="8064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2" descr="gabbro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2205038"/>
            <a:ext cx="1333500" cy="9255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3" descr="rhyolit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413" y="1200150"/>
            <a:ext cx="1477962" cy="749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4" descr="granit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313" y="2276475"/>
            <a:ext cx="982662" cy="8048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5" descr="rhyolite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850" y="1109663"/>
            <a:ext cx="1044575" cy="8159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6" descr="rhyolite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550" y="1168400"/>
            <a:ext cx="13335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7" descr="scoria"/>
          <p:cNvPicPr>
            <a:picLocks noChangeAspect="1" noChangeArrowheads="1"/>
          </p:cNvPicPr>
          <p:nvPr/>
        </p:nvPicPr>
        <p:blipFill>
          <a:blip r:embed="rId10" cstate="print">
            <a:extLst>
              <a:ext uri="{28A0092B-C50C-407E-A947-70E740481C1C}">
                <a14:useLocalDpi xmlns:a14="http://schemas.microsoft.com/office/drawing/2010/main" val="0"/>
              </a:ext>
            </a:extLst>
          </a:blip>
          <a:srcRect l="21635"/>
          <a:stretch>
            <a:fillRect/>
          </a:stretch>
        </p:blipFill>
        <p:spPr bwMode="auto">
          <a:xfrm>
            <a:off x="1258888" y="2133600"/>
            <a:ext cx="1000125" cy="1006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8" descr="mudston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9613" y="5805488"/>
            <a:ext cx="900112" cy="8461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9" descr="conglomerate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1050" y="4868863"/>
            <a:ext cx="1190625" cy="8588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0" descr="sandstone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0" y="4941888"/>
            <a:ext cx="973138" cy="7572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1" descr="greywacke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19925" y="4868863"/>
            <a:ext cx="1260475" cy="787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2" descr="limestone-f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5825" y="5805488"/>
            <a:ext cx="990600" cy="8032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3" descr="gneiss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31913" y="3524250"/>
            <a:ext cx="1260475" cy="10445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4" descr="marble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48038" y="3429000"/>
            <a:ext cx="119062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5" descr="schist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04025" y="3778250"/>
            <a:ext cx="1766888" cy="8207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6" descr="slate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87900" y="3716338"/>
            <a:ext cx="1838325" cy="7397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7" descr="300px-Coal_anthracite"/>
          <p:cNvPicPr>
            <a:picLocks noChangeAspect="1" noChangeArrowheads="1"/>
          </p:cNvPicPr>
          <p:nvPr/>
        </p:nvPicPr>
        <p:blipFill>
          <a:blip r:embed="rId20" cstate="print">
            <a:extLst>
              <a:ext uri="{28A0092B-C50C-407E-A947-70E740481C1C}">
                <a14:useLocalDpi xmlns:a14="http://schemas.microsoft.com/office/drawing/2010/main" val="0"/>
              </a:ext>
            </a:extLst>
          </a:blip>
          <a:srcRect l="8066" t="9277" r="5812" b="12611"/>
          <a:stretch>
            <a:fillRect/>
          </a:stretch>
        </p:blipFill>
        <p:spPr bwMode="auto">
          <a:xfrm>
            <a:off x="4500563" y="5805488"/>
            <a:ext cx="817562" cy="7905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21">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278747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Researching your report</a:t>
            </a:r>
            <a:endParaRPr lang="en-NZ" sz="2000" b="1" dirty="0">
              <a:latin typeface="Calibri Light" panose="020F0302020204030204" pitchFamily="34" charset="0"/>
            </a:endParaRPr>
          </a:p>
        </p:txBody>
      </p:sp>
      <p:sp>
        <p:nvSpPr>
          <p:cNvPr id="5" name="TextBox 4"/>
          <p:cNvSpPr txBox="1"/>
          <p:nvPr/>
        </p:nvSpPr>
        <p:spPr>
          <a:xfrm>
            <a:off x="611560" y="1124744"/>
            <a:ext cx="8064896" cy="5632311"/>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Once you have decided on the main points of your report you will need to </a:t>
            </a:r>
            <a:r>
              <a:rPr lang="en-NZ" b="1" dirty="0" smtClean="0">
                <a:latin typeface="Calibri" panose="020F0502020204030204" pitchFamily="34" charset="0"/>
                <a:cs typeface="Calibri" panose="020F0502020204030204" pitchFamily="34" charset="0"/>
              </a:rPr>
              <a:t>gather </a:t>
            </a:r>
            <a:r>
              <a:rPr lang="en-NZ" dirty="0" smtClean="0">
                <a:latin typeface="Calibri" panose="020F0502020204030204" pitchFamily="34" charset="0"/>
                <a:cs typeface="Calibri" panose="020F0502020204030204" pitchFamily="34" charset="0"/>
              </a:rPr>
              <a:t>and </a:t>
            </a:r>
            <a:r>
              <a:rPr lang="en-NZ" b="1" dirty="0" smtClean="0">
                <a:latin typeface="Calibri" panose="020F0502020204030204" pitchFamily="34" charset="0"/>
                <a:cs typeface="Calibri" panose="020F0502020204030204" pitchFamily="34" charset="0"/>
              </a:rPr>
              <a:t>sort</a:t>
            </a:r>
            <a:r>
              <a:rPr lang="en-NZ" dirty="0" smtClean="0">
                <a:latin typeface="Calibri" panose="020F0502020204030204" pitchFamily="34" charset="0"/>
                <a:cs typeface="Calibri" panose="020F0502020204030204" pitchFamily="34" charset="0"/>
              </a:rPr>
              <a:t> information from various sources. </a:t>
            </a:r>
          </a:p>
          <a:p>
            <a:endParaRPr lang="en-NZ" dirty="0" smtClean="0">
              <a:latin typeface="Calibri" panose="020F0502020204030204" pitchFamily="34" charset="0"/>
              <a:cs typeface="Calibri" panose="020F0502020204030204" pitchFamily="34" charset="0"/>
            </a:endParaRPr>
          </a:p>
          <a:p>
            <a:r>
              <a:rPr lang="en-NZ" b="1" dirty="0">
                <a:latin typeface="Calibri" panose="020F0502020204030204" pitchFamily="34" charset="0"/>
                <a:cs typeface="Calibri" panose="020F0502020204030204" pitchFamily="34" charset="0"/>
              </a:rPr>
              <a:t>Gathering</a:t>
            </a:r>
          </a:p>
          <a:p>
            <a:r>
              <a:rPr lang="en-NZ" dirty="0" smtClean="0">
                <a:latin typeface="Calibri" panose="020F0502020204030204" pitchFamily="34" charset="0"/>
                <a:cs typeface="Calibri" panose="020F0502020204030204" pitchFamily="34" charset="0"/>
              </a:rPr>
              <a:t>The internet is </a:t>
            </a:r>
            <a:r>
              <a:rPr lang="en-NZ" dirty="0">
                <a:latin typeface="Calibri" panose="020F0502020204030204" pitchFamily="34" charset="0"/>
                <a:cs typeface="Calibri" panose="020F0502020204030204" pitchFamily="34" charset="0"/>
              </a:rPr>
              <a:t>a great place to get information, but it should never be the only place to get information. </a:t>
            </a:r>
            <a:r>
              <a:rPr lang="en-NZ" dirty="0" smtClean="0">
                <a:latin typeface="Calibri" panose="020F0502020204030204" pitchFamily="34" charset="0"/>
                <a:cs typeface="Calibri" panose="020F0502020204030204" pitchFamily="34" charset="0"/>
              </a:rPr>
              <a:t>Back up internet information with books </a:t>
            </a:r>
            <a:r>
              <a:rPr lang="en-NZ" dirty="0">
                <a:latin typeface="Calibri" panose="020F0502020204030204" pitchFamily="34" charset="0"/>
                <a:cs typeface="Calibri" panose="020F0502020204030204" pitchFamily="34" charset="0"/>
              </a:rPr>
              <a:t>on </a:t>
            </a:r>
            <a:r>
              <a:rPr lang="en-NZ" dirty="0" smtClean="0">
                <a:latin typeface="Calibri" panose="020F0502020204030204" pitchFamily="34" charset="0"/>
                <a:cs typeface="Calibri" panose="020F0502020204030204" pitchFamily="34" charset="0"/>
              </a:rPr>
              <a:t>the </a:t>
            </a:r>
            <a:r>
              <a:rPr lang="en-NZ" dirty="0">
                <a:latin typeface="Calibri" panose="020F0502020204030204" pitchFamily="34" charset="0"/>
                <a:cs typeface="Calibri" panose="020F0502020204030204" pitchFamily="34" charset="0"/>
              </a:rPr>
              <a:t>subject. In addition, </a:t>
            </a:r>
            <a:r>
              <a:rPr lang="en-NZ" dirty="0" smtClean="0">
                <a:latin typeface="Calibri" panose="020F0502020204030204" pitchFamily="34" charset="0"/>
                <a:cs typeface="Calibri" panose="020F0502020204030204" pitchFamily="34" charset="0"/>
              </a:rPr>
              <a:t>use </a:t>
            </a:r>
            <a:r>
              <a:rPr lang="en-NZ" dirty="0">
                <a:latin typeface="Calibri" panose="020F0502020204030204" pitchFamily="34" charset="0"/>
                <a:cs typeface="Calibri" panose="020F0502020204030204" pitchFamily="34" charset="0"/>
              </a:rPr>
              <a:t>as many primary sources as possible. </a:t>
            </a:r>
          </a:p>
          <a:p>
            <a:r>
              <a:rPr lang="en-NZ" dirty="0">
                <a:latin typeface="Calibri" panose="020F0502020204030204" pitchFamily="34" charset="0"/>
                <a:cs typeface="Calibri" panose="020F0502020204030204" pitchFamily="34" charset="0"/>
              </a:rPr>
              <a:t>Primary </a:t>
            </a:r>
            <a:r>
              <a:rPr lang="en-NZ" dirty="0" smtClean="0">
                <a:latin typeface="Calibri" panose="020F0502020204030204" pitchFamily="34" charset="0"/>
                <a:cs typeface="Calibri" panose="020F0502020204030204" pitchFamily="34" charset="0"/>
              </a:rPr>
              <a:t>sources can also </a:t>
            </a:r>
            <a:r>
              <a:rPr lang="en-NZ" dirty="0">
                <a:latin typeface="Calibri" panose="020F0502020204030204" pitchFamily="34" charset="0"/>
                <a:cs typeface="Calibri" panose="020F0502020204030204" pitchFamily="34" charset="0"/>
              </a:rPr>
              <a:t>include </a:t>
            </a:r>
            <a:r>
              <a:rPr lang="en-NZ" dirty="0" smtClean="0">
                <a:latin typeface="Calibri" panose="020F0502020204030204" pitchFamily="34" charset="0"/>
                <a:cs typeface="Calibri" panose="020F0502020204030204" pitchFamily="34" charset="0"/>
              </a:rPr>
              <a:t>photographs</a:t>
            </a:r>
            <a:r>
              <a:rPr lang="en-NZ" dirty="0">
                <a:latin typeface="Calibri" panose="020F0502020204030204" pitchFamily="34" charset="0"/>
                <a:cs typeface="Calibri" panose="020F0502020204030204" pitchFamily="34" charset="0"/>
              </a:rPr>
              <a:t>, audio recordings and </a:t>
            </a:r>
            <a:r>
              <a:rPr lang="en-NZ" dirty="0" smtClean="0">
                <a:latin typeface="Calibri" panose="020F0502020204030204" pitchFamily="34" charset="0"/>
                <a:cs typeface="Calibri" panose="020F0502020204030204" pitchFamily="34" charset="0"/>
              </a:rPr>
              <a:t> videos. </a:t>
            </a:r>
          </a:p>
          <a:p>
            <a:r>
              <a:rPr lang="en-NZ" u="sng" dirty="0" smtClean="0">
                <a:latin typeface="Calibri" panose="020F0502020204030204" pitchFamily="34" charset="0"/>
                <a:cs typeface="Calibri" panose="020F0502020204030204" pitchFamily="34" charset="0"/>
              </a:rPr>
              <a:t>All sources need to be referenced </a:t>
            </a:r>
            <a:r>
              <a:rPr lang="en-NZ" dirty="0" smtClean="0">
                <a:latin typeface="Calibri" panose="020F0502020204030204" pitchFamily="34" charset="0"/>
                <a:cs typeface="Calibri" panose="020F0502020204030204" pitchFamily="34" charset="0"/>
              </a:rPr>
              <a:t>with title/website address,  Author/webpage author and date.</a:t>
            </a:r>
          </a:p>
          <a:p>
            <a:endParaRPr lang="en-NZ" dirty="0" smtClean="0">
              <a:latin typeface="Calibri" panose="020F0502020204030204" pitchFamily="34" charset="0"/>
              <a:cs typeface="Calibri" panose="020F0502020204030204" pitchFamily="34" charset="0"/>
            </a:endParaRPr>
          </a:p>
          <a:p>
            <a:r>
              <a:rPr lang="en-NZ" b="1" dirty="0" smtClean="0">
                <a:latin typeface="Calibri" panose="020F0502020204030204" pitchFamily="34" charset="0"/>
                <a:cs typeface="Calibri" panose="020F0502020204030204" pitchFamily="34" charset="0"/>
              </a:rPr>
              <a:t>Sorting </a:t>
            </a:r>
          </a:p>
          <a:p>
            <a:r>
              <a:rPr lang="en-NZ" dirty="0" smtClean="0">
                <a:latin typeface="Calibri" panose="020F0502020204030204" pitchFamily="34" charset="0"/>
                <a:cs typeface="Calibri" panose="020F0502020204030204" pitchFamily="34" charset="0"/>
              </a:rPr>
              <a:t>Information needs to be put in </a:t>
            </a:r>
            <a:r>
              <a:rPr lang="en-NZ" dirty="0">
                <a:latin typeface="Calibri" panose="020F0502020204030204" pitchFamily="34" charset="0"/>
                <a:cs typeface="Calibri" panose="020F0502020204030204" pitchFamily="34" charset="0"/>
              </a:rPr>
              <a:t>some sort of order. </a:t>
            </a:r>
            <a:r>
              <a:rPr lang="en-NZ" dirty="0" smtClean="0">
                <a:latin typeface="Calibri" panose="020F0502020204030204" pitchFamily="34" charset="0"/>
                <a:cs typeface="Calibri" panose="020F0502020204030204" pitchFamily="34" charset="0"/>
              </a:rPr>
              <a:t>Sort  </a:t>
            </a:r>
            <a:r>
              <a:rPr lang="en-NZ" dirty="0">
                <a:latin typeface="Calibri" panose="020F0502020204030204" pitchFamily="34" charset="0"/>
                <a:cs typeface="Calibri" panose="020F0502020204030204" pitchFamily="34" charset="0"/>
              </a:rPr>
              <a:t>information into categories </a:t>
            </a:r>
            <a:r>
              <a:rPr lang="en-NZ" dirty="0" smtClean="0">
                <a:latin typeface="Calibri" panose="020F0502020204030204" pitchFamily="34" charset="0"/>
                <a:cs typeface="Calibri" panose="020F0502020204030204" pitchFamily="34" charset="0"/>
              </a:rPr>
              <a:t>and start </a:t>
            </a:r>
            <a:r>
              <a:rPr lang="en-NZ" dirty="0">
                <a:latin typeface="Calibri" panose="020F0502020204030204" pitchFamily="34" charset="0"/>
                <a:cs typeface="Calibri" panose="020F0502020204030204" pitchFamily="34" charset="0"/>
              </a:rPr>
              <a:t>to get rid of the information that </a:t>
            </a:r>
            <a:r>
              <a:rPr lang="en-NZ" dirty="0" smtClean="0">
                <a:latin typeface="Calibri" panose="020F0502020204030204" pitchFamily="34" charset="0"/>
                <a:cs typeface="Calibri" panose="020F0502020204030204" pitchFamily="34" charset="0"/>
              </a:rPr>
              <a:t>you </a:t>
            </a:r>
            <a:r>
              <a:rPr lang="en-NZ" dirty="0">
                <a:latin typeface="Calibri" panose="020F0502020204030204" pitchFamily="34" charset="0"/>
                <a:cs typeface="Calibri" panose="020F0502020204030204" pitchFamily="34" charset="0"/>
              </a:rPr>
              <a:t>won't use. </a:t>
            </a:r>
            <a:r>
              <a:rPr lang="en-NZ" dirty="0" smtClean="0">
                <a:latin typeface="Calibri" panose="020F0502020204030204" pitchFamily="34" charset="0"/>
                <a:cs typeface="Calibri" panose="020F0502020204030204" pitchFamily="34" charset="0"/>
              </a:rPr>
              <a:t>Also remove repeated </a:t>
            </a:r>
            <a:r>
              <a:rPr lang="en-NZ" dirty="0">
                <a:latin typeface="Calibri" panose="020F0502020204030204" pitchFamily="34" charset="0"/>
                <a:cs typeface="Calibri" panose="020F0502020204030204" pitchFamily="34" charset="0"/>
              </a:rPr>
              <a:t>information. </a:t>
            </a:r>
            <a:r>
              <a:rPr lang="en-NZ" dirty="0" smtClean="0">
                <a:latin typeface="Calibri" panose="020F0502020204030204" pitchFamily="34" charset="0"/>
                <a:cs typeface="Calibri" panose="020F0502020204030204" pitchFamily="34" charset="0"/>
              </a:rPr>
              <a:t>This </a:t>
            </a:r>
            <a:r>
              <a:rPr lang="en-NZ" dirty="0">
                <a:latin typeface="Calibri" panose="020F0502020204030204" pitchFamily="34" charset="0"/>
                <a:cs typeface="Calibri" panose="020F0502020204030204" pitchFamily="34" charset="0"/>
              </a:rPr>
              <a:t>is especially true of Internet </a:t>
            </a:r>
            <a:r>
              <a:rPr lang="en-NZ" dirty="0" smtClean="0">
                <a:latin typeface="Calibri" panose="020F0502020204030204" pitchFamily="34" charset="0"/>
                <a:cs typeface="Calibri" panose="020F0502020204030204" pitchFamily="34" charset="0"/>
              </a:rPr>
              <a:t>resources where there may be a lot of cut and pasting.</a:t>
            </a:r>
          </a:p>
          <a:p>
            <a:r>
              <a:rPr lang="en-NZ" dirty="0" smtClean="0">
                <a:latin typeface="Calibri" panose="020F0502020204030204" pitchFamily="34" charset="0"/>
                <a:cs typeface="Calibri" panose="020F0502020204030204" pitchFamily="34" charset="0"/>
              </a:rPr>
              <a:t>Keep paper copies, clearly referenced to bring in with you to start your report.</a:t>
            </a:r>
          </a:p>
          <a:p>
            <a:endParaRPr lang="en-NZ" dirty="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Prepare a draft copy of your report and check that you have all the information required to cover every main idea.</a:t>
            </a:r>
            <a:endParaRPr lang="en-NZ"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293339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50</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Igneous rock classification</a:t>
            </a:r>
            <a:endParaRPr lang="en-NZ" sz="2000" b="1" dirty="0">
              <a:latin typeface="Calibri Light" panose="020F0302020204030204" pitchFamily="34" charset="0"/>
            </a:endParaRPr>
          </a:p>
        </p:txBody>
      </p:sp>
      <p:sp>
        <p:nvSpPr>
          <p:cNvPr id="5" name="Line 15"/>
          <p:cNvSpPr>
            <a:spLocks noChangeShapeType="1"/>
          </p:cNvSpPr>
          <p:nvPr/>
        </p:nvSpPr>
        <p:spPr bwMode="auto">
          <a:xfrm flipV="1">
            <a:off x="179388" y="4508500"/>
            <a:ext cx="8569325" cy="714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6" name="Picture 46" descr="volcan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675" y="1196975"/>
            <a:ext cx="24860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11"/>
          <p:cNvSpPr>
            <a:spLocks/>
          </p:cNvSpPr>
          <p:nvPr/>
        </p:nvSpPr>
        <p:spPr bwMode="auto">
          <a:xfrm>
            <a:off x="2124075" y="4005263"/>
            <a:ext cx="4105275" cy="1800225"/>
          </a:xfrm>
          <a:custGeom>
            <a:avLst/>
            <a:gdLst>
              <a:gd name="T0" fmla="*/ 155575 w 2586"/>
              <a:gd name="T1" fmla="*/ 855845 h 793"/>
              <a:gd name="T2" fmla="*/ 371475 w 2586"/>
              <a:gd name="T3" fmla="*/ 444948 h 793"/>
              <a:gd name="T4" fmla="*/ 1379538 w 2586"/>
              <a:gd name="T5" fmla="*/ 444948 h 793"/>
              <a:gd name="T6" fmla="*/ 1739900 w 2586"/>
              <a:gd name="T7" fmla="*/ 136209 h 793"/>
              <a:gd name="T8" fmla="*/ 1668463 w 2586"/>
              <a:gd name="T9" fmla="*/ 34052 h 793"/>
              <a:gd name="T10" fmla="*/ 1884363 w 2586"/>
              <a:gd name="T11" fmla="*/ 34052 h 793"/>
              <a:gd name="T12" fmla="*/ 1884363 w 2586"/>
              <a:gd name="T13" fmla="*/ 238365 h 793"/>
              <a:gd name="T14" fmla="*/ 1811338 w 2586"/>
              <a:gd name="T15" fmla="*/ 136209 h 793"/>
              <a:gd name="T16" fmla="*/ 1668463 w 2586"/>
              <a:gd name="T17" fmla="*/ 444948 h 793"/>
              <a:gd name="T18" fmla="*/ 1524000 w 2586"/>
              <a:gd name="T19" fmla="*/ 547105 h 793"/>
              <a:gd name="T20" fmla="*/ 2603500 w 2586"/>
              <a:gd name="T21" fmla="*/ 651532 h 793"/>
              <a:gd name="T22" fmla="*/ 3395663 w 2586"/>
              <a:gd name="T23" fmla="*/ 1062428 h 793"/>
              <a:gd name="T24" fmla="*/ 3611563 w 2586"/>
              <a:gd name="T25" fmla="*/ 960271 h 793"/>
              <a:gd name="T26" fmla="*/ 4044950 w 2586"/>
              <a:gd name="T27" fmla="*/ 1679907 h 793"/>
              <a:gd name="T28" fmla="*/ 3252788 w 2586"/>
              <a:gd name="T29" fmla="*/ 1679907 h 793"/>
              <a:gd name="T30" fmla="*/ 3324225 w 2586"/>
              <a:gd name="T31" fmla="*/ 1475594 h 793"/>
              <a:gd name="T32" fmla="*/ 2603500 w 2586"/>
              <a:gd name="T33" fmla="*/ 1166855 h 793"/>
              <a:gd name="T34" fmla="*/ 1308100 w 2586"/>
              <a:gd name="T35" fmla="*/ 960271 h 793"/>
              <a:gd name="T36" fmla="*/ 155575 w 2586"/>
              <a:gd name="T37" fmla="*/ 855845 h 7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6" h="793">
                <a:moveTo>
                  <a:pt x="98" y="377"/>
                </a:moveTo>
                <a:cubicBezTo>
                  <a:pt x="0" y="339"/>
                  <a:pt x="106" y="226"/>
                  <a:pt x="234" y="196"/>
                </a:cubicBezTo>
                <a:cubicBezTo>
                  <a:pt x="362" y="166"/>
                  <a:pt x="725" y="219"/>
                  <a:pt x="869" y="196"/>
                </a:cubicBezTo>
                <a:cubicBezTo>
                  <a:pt x="1013" y="173"/>
                  <a:pt x="1066" y="90"/>
                  <a:pt x="1096" y="60"/>
                </a:cubicBezTo>
                <a:cubicBezTo>
                  <a:pt x="1126" y="30"/>
                  <a:pt x="1036" y="22"/>
                  <a:pt x="1051" y="15"/>
                </a:cubicBezTo>
                <a:cubicBezTo>
                  <a:pt x="1066" y="8"/>
                  <a:pt x="1164" y="0"/>
                  <a:pt x="1187" y="15"/>
                </a:cubicBezTo>
                <a:cubicBezTo>
                  <a:pt x="1210" y="30"/>
                  <a:pt x="1195" y="98"/>
                  <a:pt x="1187" y="105"/>
                </a:cubicBezTo>
                <a:cubicBezTo>
                  <a:pt x="1179" y="112"/>
                  <a:pt x="1164" y="45"/>
                  <a:pt x="1141" y="60"/>
                </a:cubicBezTo>
                <a:cubicBezTo>
                  <a:pt x="1118" y="75"/>
                  <a:pt x="1081" y="166"/>
                  <a:pt x="1051" y="196"/>
                </a:cubicBezTo>
                <a:cubicBezTo>
                  <a:pt x="1021" y="226"/>
                  <a:pt x="862" y="226"/>
                  <a:pt x="960" y="241"/>
                </a:cubicBezTo>
                <a:cubicBezTo>
                  <a:pt x="1058" y="256"/>
                  <a:pt x="1444" y="249"/>
                  <a:pt x="1640" y="287"/>
                </a:cubicBezTo>
                <a:cubicBezTo>
                  <a:pt x="1836" y="325"/>
                  <a:pt x="2033" y="445"/>
                  <a:pt x="2139" y="468"/>
                </a:cubicBezTo>
                <a:cubicBezTo>
                  <a:pt x="2245" y="491"/>
                  <a:pt x="2207" y="378"/>
                  <a:pt x="2275" y="423"/>
                </a:cubicBezTo>
                <a:cubicBezTo>
                  <a:pt x="2343" y="468"/>
                  <a:pt x="2586" y="687"/>
                  <a:pt x="2548" y="740"/>
                </a:cubicBezTo>
                <a:cubicBezTo>
                  <a:pt x="2510" y="793"/>
                  <a:pt x="2124" y="755"/>
                  <a:pt x="2049" y="740"/>
                </a:cubicBezTo>
                <a:cubicBezTo>
                  <a:pt x="1974" y="725"/>
                  <a:pt x="2162" y="688"/>
                  <a:pt x="2094" y="650"/>
                </a:cubicBezTo>
                <a:cubicBezTo>
                  <a:pt x="2026" y="612"/>
                  <a:pt x="1852" y="552"/>
                  <a:pt x="1640" y="514"/>
                </a:cubicBezTo>
                <a:cubicBezTo>
                  <a:pt x="1428" y="476"/>
                  <a:pt x="1081" y="446"/>
                  <a:pt x="824" y="423"/>
                </a:cubicBezTo>
                <a:cubicBezTo>
                  <a:pt x="567" y="400"/>
                  <a:pt x="196" y="415"/>
                  <a:pt x="98" y="377"/>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WordArt 12"/>
          <p:cNvSpPr>
            <a:spLocks noChangeArrowheads="1" noChangeShapeType="1" noTextEdit="1"/>
          </p:cNvSpPr>
          <p:nvPr/>
        </p:nvSpPr>
        <p:spPr bwMode="auto">
          <a:xfrm rot="695531">
            <a:off x="2987675" y="4652963"/>
            <a:ext cx="2197100" cy="431800"/>
          </a:xfrm>
          <a:prstGeom prst="rect">
            <a:avLst/>
          </a:prstGeom>
        </p:spPr>
        <p:txBody>
          <a:bodyPr wrap="none" fromWordArt="1">
            <a:prstTxWarp prst="textDeflateBottom">
              <a:avLst>
                <a:gd name="adj" fmla="val 76472"/>
              </a:avLst>
            </a:prstTxWarp>
          </a:bodyPr>
          <a:lstStyle/>
          <a:p>
            <a:pPr algn="ctr"/>
            <a:r>
              <a:rPr lang="en-NZ" sz="3600" kern="10">
                <a:ln w="9525">
                  <a:solidFill>
                    <a:srgbClr val="000000"/>
                  </a:solidFill>
                  <a:round/>
                  <a:headEnd/>
                  <a:tailEnd/>
                </a:ln>
                <a:gradFill rotWithShape="1">
                  <a:gsLst>
                    <a:gs pos="0">
                      <a:srgbClr val="707070"/>
                    </a:gs>
                    <a:gs pos="50000">
                      <a:srgbClr val="FFFFFF"/>
                    </a:gs>
                    <a:gs pos="100000">
                      <a:srgbClr val="707070"/>
                    </a:gs>
                  </a:gsLst>
                  <a:lin ang="1980000" scaled="1"/>
                </a:gradFill>
                <a:latin typeface="Arial"/>
                <a:cs typeface="Arial"/>
              </a:rPr>
              <a:t>crystalisation</a:t>
            </a:r>
          </a:p>
        </p:txBody>
      </p:sp>
      <p:sp>
        <p:nvSpPr>
          <p:cNvPr id="10" name="Text Box 16"/>
          <p:cNvSpPr txBox="1">
            <a:spLocks noChangeArrowheads="1"/>
          </p:cNvSpPr>
          <p:nvPr/>
        </p:nvSpPr>
        <p:spPr bwMode="auto">
          <a:xfrm>
            <a:off x="0" y="4149725"/>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latin typeface="Constantia" pitchFamily="18" charset="0"/>
              </a:rPr>
              <a:t>Volcanic</a:t>
            </a:r>
            <a:r>
              <a:rPr lang="en-NZ">
                <a:latin typeface="Constantia" pitchFamily="18" charset="0"/>
              </a:rPr>
              <a:t>(extrusive) </a:t>
            </a:r>
            <a:endParaRPr lang="en-GB">
              <a:latin typeface="Constantia" pitchFamily="18" charset="0"/>
            </a:endParaRPr>
          </a:p>
        </p:txBody>
      </p:sp>
      <p:sp>
        <p:nvSpPr>
          <p:cNvPr id="11" name="Text Box 17"/>
          <p:cNvSpPr txBox="1">
            <a:spLocks noChangeArrowheads="1"/>
          </p:cNvSpPr>
          <p:nvPr/>
        </p:nvSpPr>
        <p:spPr bwMode="auto">
          <a:xfrm>
            <a:off x="0" y="4581525"/>
            <a:ext cx="2268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latin typeface="Constantia" pitchFamily="18" charset="0"/>
              </a:rPr>
              <a:t>Plutonic </a:t>
            </a:r>
            <a:r>
              <a:rPr lang="en-NZ">
                <a:latin typeface="Constantia" pitchFamily="18" charset="0"/>
              </a:rPr>
              <a:t>(intrusive)</a:t>
            </a:r>
            <a:endParaRPr lang="en-GB">
              <a:latin typeface="Constantia" pitchFamily="18" charset="0"/>
            </a:endParaRPr>
          </a:p>
        </p:txBody>
      </p:sp>
      <p:sp>
        <p:nvSpPr>
          <p:cNvPr id="12" name="Text Box 18"/>
          <p:cNvSpPr txBox="1">
            <a:spLocks noChangeArrowheads="1"/>
          </p:cNvSpPr>
          <p:nvPr/>
        </p:nvSpPr>
        <p:spPr bwMode="auto">
          <a:xfrm>
            <a:off x="1908175" y="1557338"/>
            <a:ext cx="1152525" cy="4095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obsidian</a:t>
            </a:r>
            <a:endParaRPr lang="en-GB" sz="2000">
              <a:latin typeface="Constantia" pitchFamily="18" charset="0"/>
            </a:endParaRPr>
          </a:p>
        </p:txBody>
      </p:sp>
      <p:sp>
        <p:nvSpPr>
          <p:cNvPr id="13" name="Text Box 19"/>
          <p:cNvSpPr txBox="1">
            <a:spLocks noChangeArrowheads="1"/>
          </p:cNvSpPr>
          <p:nvPr/>
        </p:nvSpPr>
        <p:spPr bwMode="auto">
          <a:xfrm>
            <a:off x="2051050" y="3500438"/>
            <a:ext cx="1079500" cy="409575"/>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rhyolite</a:t>
            </a:r>
            <a:endParaRPr lang="en-GB" sz="2000">
              <a:latin typeface="Constantia" pitchFamily="18" charset="0"/>
            </a:endParaRPr>
          </a:p>
        </p:txBody>
      </p:sp>
      <p:sp>
        <p:nvSpPr>
          <p:cNvPr id="14" name="Text Box 20"/>
          <p:cNvSpPr txBox="1">
            <a:spLocks noChangeArrowheads="1"/>
          </p:cNvSpPr>
          <p:nvPr/>
        </p:nvSpPr>
        <p:spPr bwMode="auto">
          <a:xfrm>
            <a:off x="4763244" y="2505982"/>
            <a:ext cx="1223963" cy="409575"/>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andesite</a:t>
            </a:r>
            <a:endParaRPr lang="en-GB" sz="2000">
              <a:latin typeface="Constantia" pitchFamily="18" charset="0"/>
            </a:endParaRPr>
          </a:p>
        </p:txBody>
      </p:sp>
      <p:sp>
        <p:nvSpPr>
          <p:cNvPr id="15" name="Text Box 21"/>
          <p:cNvSpPr txBox="1">
            <a:spLocks noChangeArrowheads="1"/>
          </p:cNvSpPr>
          <p:nvPr/>
        </p:nvSpPr>
        <p:spPr bwMode="auto">
          <a:xfrm>
            <a:off x="5580063" y="3500438"/>
            <a:ext cx="1152525" cy="409575"/>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basalt</a:t>
            </a:r>
            <a:endParaRPr lang="en-GB" sz="2000">
              <a:latin typeface="Constantia" pitchFamily="18" charset="0"/>
            </a:endParaRPr>
          </a:p>
        </p:txBody>
      </p:sp>
      <p:sp>
        <p:nvSpPr>
          <p:cNvPr id="16" name="Text Box 22"/>
          <p:cNvSpPr txBox="1">
            <a:spLocks noChangeArrowheads="1"/>
          </p:cNvSpPr>
          <p:nvPr/>
        </p:nvSpPr>
        <p:spPr bwMode="auto">
          <a:xfrm>
            <a:off x="1476375" y="4941888"/>
            <a:ext cx="1152525" cy="409575"/>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granite</a:t>
            </a:r>
            <a:endParaRPr lang="en-GB" sz="2000">
              <a:latin typeface="Constantia" pitchFamily="18" charset="0"/>
            </a:endParaRPr>
          </a:p>
        </p:txBody>
      </p:sp>
      <p:sp>
        <p:nvSpPr>
          <p:cNvPr id="17" name="Text Box 23"/>
          <p:cNvSpPr txBox="1">
            <a:spLocks noChangeArrowheads="1"/>
          </p:cNvSpPr>
          <p:nvPr/>
        </p:nvSpPr>
        <p:spPr bwMode="auto">
          <a:xfrm>
            <a:off x="3635375" y="5157788"/>
            <a:ext cx="1152525" cy="409575"/>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diorite</a:t>
            </a:r>
            <a:endParaRPr lang="en-GB" sz="2000">
              <a:latin typeface="Constantia" pitchFamily="18" charset="0"/>
            </a:endParaRPr>
          </a:p>
        </p:txBody>
      </p:sp>
      <p:sp>
        <p:nvSpPr>
          <p:cNvPr id="18" name="Text Box 24"/>
          <p:cNvSpPr txBox="1">
            <a:spLocks noChangeArrowheads="1"/>
          </p:cNvSpPr>
          <p:nvPr/>
        </p:nvSpPr>
        <p:spPr bwMode="auto">
          <a:xfrm>
            <a:off x="5580063" y="5157788"/>
            <a:ext cx="1152525" cy="409575"/>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gabbro</a:t>
            </a:r>
            <a:endParaRPr lang="en-GB" sz="2000">
              <a:latin typeface="Constantia" pitchFamily="18" charset="0"/>
            </a:endParaRPr>
          </a:p>
        </p:txBody>
      </p:sp>
      <p:pic>
        <p:nvPicPr>
          <p:cNvPr id="19" name="Picture 26" descr="basa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025" y="3357563"/>
            <a:ext cx="17653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0" descr="dior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5734050"/>
            <a:ext cx="169386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8" descr="andes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7588" y="2133600"/>
            <a:ext cx="1404937"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3"/>
          <p:cNvSpPr txBox="1">
            <a:spLocks noChangeArrowheads="1"/>
          </p:cNvSpPr>
          <p:nvPr/>
        </p:nvSpPr>
        <p:spPr bwMode="auto">
          <a:xfrm>
            <a:off x="6011863" y="1321028"/>
            <a:ext cx="1152525" cy="4095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Scoria</a:t>
            </a:r>
            <a:endParaRPr lang="en-GB" sz="2000">
              <a:latin typeface="Constantia" pitchFamily="18" charset="0"/>
            </a:endParaRPr>
          </a:p>
        </p:txBody>
      </p:sp>
      <p:pic>
        <p:nvPicPr>
          <p:cNvPr id="23" name="Picture 33" descr="gabbr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7050" y="5445125"/>
            <a:ext cx="1693863"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5" descr="granit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913" y="5516563"/>
            <a:ext cx="14049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7" descr="rhyolite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388" y="3357563"/>
            <a:ext cx="17303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9" descr="rhyolit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25" y="1284969"/>
            <a:ext cx="13335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2" descr="rhyolite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850" y="2349500"/>
            <a:ext cx="147796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4"/>
          <p:cNvSpPr txBox="1">
            <a:spLocks noChangeArrowheads="1"/>
          </p:cNvSpPr>
          <p:nvPr/>
        </p:nvSpPr>
        <p:spPr bwMode="auto">
          <a:xfrm>
            <a:off x="1908175" y="2636838"/>
            <a:ext cx="1152525" cy="4095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Pumice</a:t>
            </a:r>
            <a:endParaRPr lang="en-GB" sz="2000">
              <a:latin typeface="Constantia" pitchFamily="18" charset="0"/>
            </a:endParaRPr>
          </a:p>
        </p:txBody>
      </p:sp>
      <p:pic>
        <p:nvPicPr>
          <p:cNvPr id="29" name="Picture 48" descr="scoria"/>
          <p:cNvPicPr>
            <a:picLocks noChangeAspect="1" noChangeArrowheads="1"/>
          </p:cNvPicPr>
          <p:nvPr/>
        </p:nvPicPr>
        <p:blipFill>
          <a:blip r:embed="rId11" cstate="print">
            <a:clrChange>
              <a:clrFrom>
                <a:srgbClr val="FDFDFD"/>
              </a:clrFrom>
              <a:clrTo>
                <a:srgbClr val="FDFDFD">
                  <a:alpha val="0"/>
                </a:srgbClr>
              </a:clrTo>
            </a:clrChange>
            <a:extLst>
              <a:ext uri="{28A0092B-C50C-407E-A947-70E740481C1C}">
                <a14:useLocalDpi xmlns:a14="http://schemas.microsoft.com/office/drawing/2010/main" val="0"/>
              </a:ext>
            </a:extLst>
          </a:blip>
          <a:srcRect l="21635"/>
          <a:stretch>
            <a:fillRect/>
          </a:stretch>
        </p:blipFill>
        <p:spPr bwMode="auto">
          <a:xfrm>
            <a:off x="7373749" y="965881"/>
            <a:ext cx="12890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2">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260981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 y="1304925"/>
            <a:ext cx="8569325"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Igneous rock classification</a:t>
            </a:r>
            <a:endParaRPr lang="en-NZ" sz="2000" b="1" dirty="0">
              <a:latin typeface="Calibri Light" panose="020F03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5514601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52</a:t>
            </a:fld>
            <a:endParaRPr lang="en-NZ"/>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99" t="22657" r="3316" b="10001"/>
          <a:stretch/>
        </p:blipFill>
        <p:spPr bwMode="auto">
          <a:xfrm>
            <a:off x="231800" y="1580615"/>
            <a:ext cx="8592458" cy="46300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Igneous rock formation</a:t>
            </a:r>
            <a:endParaRPr lang="en-NZ" sz="2000" b="1" dirty="0">
              <a:latin typeface="Calibri Light" panose="020F030202020403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1940334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53</a:t>
            </a:fld>
            <a:endParaRPr lang="en-NZ"/>
          </a:p>
        </p:txBody>
      </p:sp>
      <p:sp>
        <p:nvSpPr>
          <p:cNvPr id="4" name="Text Box 7"/>
          <p:cNvSpPr txBox="1">
            <a:spLocks noChangeArrowheads="1"/>
          </p:cNvSpPr>
          <p:nvPr/>
        </p:nvSpPr>
        <p:spPr bwMode="auto">
          <a:xfrm>
            <a:off x="1692275" y="5949950"/>
            <a:ext cx="5327650" cy="598488"/>
          </a:xfrm>
          <a:prstGeom prst="rect">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3200">
                <a:latin typeface="Constantia" pitchFamily="18" charset="0"/>
              </a:rPr>
              <a:t>Magma</a:t>
            </a:r>
            <a:endParaRPr lang="en-GB" sz="3200">
              <a:latin typeface="Constantia" pitchFamily="18" charset="0"/>
            </a:endParaRPr>
          </a:p>
        </p:txBody>
      </p:sp>
      <p:sp>
        <p:nvSpPr>
          <p:cNvPr id="5" name="Text Box 8"/>
          <p:cNvSpPr txBox="1">
            <a:spLocks noChangeArrowheads="1"/>
          </p:cNvSpPr>
          <p:nvPr/>
        </p:nvSpPr>
        <p:spPr bwMode="auto">
          <a:xfrm>
            <a:off x="1692275" y="5445125"/>
            <a:ext cx="532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Rising under Pressure</a:t>
            </a:r>
            <a:endParaRPr lang="en-GB"/>
          </a:p>
        </p:txBody>
      </p:sp>
      <p:sp>
        <p:nvSpPr>
          <p:cNvPr id="6" name="AutoShape 9"/>
          <p:cNvSpPr>
            <a:spLocks noChangeArrowheads="1"/>
          </p:cNvSpPr>
          <p:nvPr/>
        </p:nvSpPr>
        <p:spPr bwMode="auto">
          <a:xfrm>
            <a:off x="2268538" y="52292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AutoShape 10"/>
          <p:cNvSpPr>
            <a:spLocks noChangeArrowheads="1"/>
          </p:cNvSpPr>
          <p:nvPr/>
        </p:nvSpPr>
        <p:spPr bwMode="auto">
          <a:xfrm>
            <a:off x="2268538" y="52292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AutoShape 11"/>
          <p:cNvSpPr>
            <a:spLocks noChangeArrowheads="1"/>
          </p:cNvSpPr>
          <p:nvPr/>
        </p:nvSpPr>
        <p:spPr bwMode="auto">
          <a:xfrm>
            <a:off x="2771775" y="52292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AutoShape 12"/>
          <p:cNvSpPr>
            <a:spLocks noChangeArrowheads="1"/>
          </p:cNvSpPr>
          <p:nvPr/>
        </p:nvSpPr>
        <p:spPr bwMode="auto">
          <a:xfrm>
            <a:off x="1835150" y="52292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AutoShape 13"/>
          <p:cNvSpPr>
            <a:spLocks noChangeArrowheads="1"/>
          </p:cNvSpPr>
          <p:nvPr/>
        </p:nvSpPr>
        <p:spPr bwMode="auto">
          <a:xfrm>
            <a:off x="5508625" y="52292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AutoShape 14"/>
          <p:cNvSpPr>
            <a:spLocks noChangeArrowheads="1"/>
          </p:cNvSpPr>
          <p:nvPr/>
        </p:nvSpPr>
        <p:spPr bwMode="auto">
          <a:xfrm>
            <a:off x="5940425" y="52292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AutoShape 15"/>
          <p:cNvSpPr>
            <a:spLocks noChangeArrowheads="1"/>
          </p:cNvSpPr>
          <p:nvPr/>
        </p:nvSpPr>
        <p:spPr bwMode="auto">
          <a:xfrm>
            <a:off x="6372225" y="52292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 Box 16"/>
          <p:cNvSpPr txBox="1">
            <a:spLocks noChangeArrowheads="1"/>
          </p:cNvSpPr>
          <p:nvPr/>
        </p:nvSpPr>
        <p:spPr bwMode="auto">
          <a:xfrm>
            <a:off x="3851275" y="4581525"/>
            <a:ext cx="4321175" cy="3857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Slow cooling under crust – large crystals</a:t>
            </a:r>
            <a:endParaRPr lang="en-GB"/>
          </a:p>
        </p:txBody>
      </p:sp>
      <p:sp>
        <p:nvSpPr>
          <p:cNvPr id="14" name="Text Box 17"/>
          <p:cNvSpPr txBox="1">
            <a:spLocks noChangeArrowheads="1"/>
          </p:cNvSpPr>
          <p:nvPr/>
        </p:nvSpPr>
        <p:spPr bwMode="auto">
          <a:xfrm>
            <a:off x="755650" y="4581525"/>
            <a:ext cx="2447925" cy="3857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Eruption or lava flow</a:t>
            </a:r>
            <a:endParaRPr lang="en-GB"/>
          </a:p>
        </p:txBody>
      </p:sp>
      <p:sp>
        <p:nvSpPr>
          <p:cNvPr id="15" name="AutoShape 18"/>
          <p:cNvSpPr>
            <a:spLocks noChangeArrowheads="1"/>
          </p:cNvSpPr>
          <p:nvPr/>
        </p:nvSpPr>
        <p:spPr bwMode="auto">
          <a:xfrm>
            <a:off x="827088" y="39338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AutoShape 19"/>
          <p:cNvSpPr>
            <a:spLocks noChangeArrowheads="1"/>
          </p:cNvSpPr>
          <p:nvPr/>
        </p:nvSpPr>
        <p:spPr bwMode="auto">
          <a:xfrm>
            <a:off x="1619250" y="39338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AutoShape 20"/>
          <p:cNvSpPr>
            <a:spLocks noChangeArrowheads="1"/>
          </p:cNvSpPr>
          <p:nvPr/>
        </p:nvSpPr>
        <p:spPr bwMode="auto">
          <a:xfrm>
            <a:off x="2555875" y="3933825"/>
            <a:ext cx="358775" cy="576263"/>
          </a:xfrm>
          <a:prstGeom prst="upArrow">
            <a:avLst>
              <a:gd name="adj1" fmla="val 50000"/>
              <a:gd name="adj2" fmla="val 4015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8" name="Text Box 21"/>
          <p:cNvSpPr txBox="1">
            <a:spLocks noChangeArrowheads="1"/>
          </p:cNvSpPr>
          <p:nvPr/>
        </p:nvSpPr>
        <p:spPr bwMode="auto">
          <a:xfrm>
            <a:off x="827088" y="3284538"/>
            <a:ext cx="2376487" cy="598487"/>
          </a:xfrm>
          <a:prstGeom prst="rect">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3200">
                <a:latin typeface="Constantia" pitchFamily="18" charset="0"/>
              </a:rPr>
              <a:t>Lava</a:t>
            </a:r>
            <a:endParaRPr lang="en-GB" sz="3200">
              <a:latin typeface="Constantia" pitchFamily="18" charset="0"/>
            </a:endParaRPr>
          </a:p>
        </p:txBody>
      </p:sp>
      <p:sp>
        <p:nvSpPr>
          <p:cNvPr id="19" name="Text Box 22"/>
          <p:cNvSpPr txBox="1">
            <a:spLocks noChangeArrowheads="1"/>
          </p:cNvSpPr>
          <p:nvPr/>
        </p:nvSpPr>
        <p:spPr bwMode="auto">
          <a:xfrm>
            <a:off x="755650" y="2420938"/>
            <a:ext cx="2376488" cy="6604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Very fast cooling – no crystals</a:t>
            </a:r>
            <a:endParaRPr lang="en-GB"/>
          </a:p>
        </p:txBody>
      </p:sp>
      <p:sp>
        <p:nvSpPr>
          <p:cNvPr id="20" name="Text Box 23"/>
          <p:cNvSpPr txBox="1">
            <a:spLocks noChangeArrowheads="1"/>
          </p:cNvSpPr>
          <p:nvPr/>
        </p:nvSpPr>
        <p:spPr bwMode="auto">
          <a:xfrm>
            <a:off x="3419475" y="3068638"/>
            <a:ext cx="1152525" cy="12096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fast cooling – small crystals</a:t>
            </a:r>
            <a:endParaRPr lang="en-GB"/>
          </a:p>
        </p:txBody>
      </p:sp>
      <p:sp>
        <p:nvSpPr>
          <p:cNvPr id="21" name="Line 24"/>
          <p:cNvSpPr>
            <a:spLocks noChangeShapeType="1"/>
          </p:cNvSpPr>
          <p:nvPr/>
        </p:nvSpPr>
        <p:spPr bwMode="auto">
          <a:xfrm flipV="1">
            <a:off x="1835150" y="3068638"/>
            <a:ext cx="0" cy="2174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2" name="Line 25"/>
          <p:cNvSpPr>
            <a:spLocks noChangeShapeType="1"/>
          </p:cNvSpPr>
          <p:nvPr/>
        </p:nvSpPr>
        <p:spPr bwMode="auto">
          <a:xfrm>
            <a:off x="3203575" y="3429000"/>
            <a:ext cx="2159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3" name="Text Box 26"/>
          <p:cNvSpPr txBox="1">
            <a:spLocks noChangeArrowheads="1"/>
          </p:cNvSpPr>
          <p:nvPr/>
        </p:nvSpPr>
        <p:spPr bwMode="auto">
          <a:xfrm>
            <a:off x="684213" y="1844675"/>
            <a:ext cx="1223962" cy="4095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Obsidian</a:t>
            </a:r>
            <a:endParaRPr lang="en-GB" sz="2000">
              <a:latin typeface="Constantia" pitchFamily="18" charset="0"/>
            </a:endParaRPr>
          </a:p>
        </p:txBody>
      </p:sp>
      <p:sp>
        <p:nvSpPr>
          <p:cNvPr id="24" name="Text Box 27"/>
          <p:cNvSpPr txBox="1">
            <a:spLocks noChangeArrowheads="1"/>
          </p:cNvSpPr>
          <p:nvPr/>
        </p:nvSpPr>
        <p:spPr bwMode="auto">
          <a:xfrm rot="16200000">
            <a:off x="-1751806" y="3920332"/>
            <a:ext cx="4248150" cy="385762"/>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Volcanic– Extrusive</a:t>
            </a:r>
            <a:endParaRPr lang="en-GB"/>
          </a:p>
        </p:txBody>
      </p:sp>
      <p:sp>
        <p:nvSpPr>
          <p:cNvPr id="25" name="Text Box 28"/>
          <p:cNvSpPr txBox="1">
            <a:spLocks noChangeArrowheads="1"/>
          </p:cNvSpPr>
          <p:nvPr/>
        </p:nvSpPr>
        <p:spPr bwMode="auto">
          <a:xfrm rot="16200000">
            <a:off x="6601619" y="3991769"/>
            <a:ext cx="4248150" cy="385762"/>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Pultonic - Intrusive</a:t>
            </a:r>
            <a:endParaRPr lang="en-GB"/>
          </a:p>
        </p:txBody>
      </p:sp>
      <p:sp>
        <p:nvSpPr>
          <p:cNvPr id="26" name="Text Box 29"/>
          <p:cNvSpPr txBox="1">
            <a:spLocks noChangeArrowheads="1"/>
          </p:cNvSpPr>
          <p:nvPr/>
        </p:nvSpPr>
        <p:spPr bwMode="auto">
          <a:xfrm>
            <a:off x="2051050" y="1341438"/>
            <a:ext cx="1152525" cy="4095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Pumice</a:t>
            </a:r>
            <a:endParaRPr lang="en-GB" sz="2000">
              <a:latin typeface="Constantia" pitchFamily="18" charset="0"/>
            </a:endParaRPr>
          </a:p>
        </p:txBody>
      </p:sp>
      <p:sp>
        <p:nvSpPr>
          <p:cNvPr id="27" name="Text Box 30"/>
          <p:cNvSpPr txBox="1">
            <a:spLocks noChangeArrowheads="1"/>
          </p:cNvSpPr>
          <p:nvPr/>
        </p:nvSpPr>
        <p:spPr bwMode="auto">
          <a:xfrm>
            <a:off x="3563938" y="1341438"/>
            <a:ext cx="1152525" cy="4095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onstantia" pitchFamily="18" charset="0"/>
              </a:rPr>
              <a:t>Scoria</a:t>
            </a:r>
            <a:endParaRPr lang="en-GB" sz="2000">
              <a:latin typeface="Constantia" pitchFamily="18" charset="0"/>
            </a:endParaRPr>
          </a:p>
        </p:txBody>
      </p:sp>
      <p:sp>
        <p:nvSpPr>
          <p:cNvPr id="28" name="Text Box 31"/>
          <p:cNvSpPr txBox="1">
            <a:spLocks noChangeArrowheads="1"/>
          </p:cNvSpPr>
          <p:nvPr/>
        </p:nvSpPr>
        <p:spPr bwMode="auto">
          <a:xfrm>
            <a:off x="2051050" y="1916113"/>
            <a:ext cx="2376488" cy="385762"/>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Gas bubbles</a:t>
            </a:r>
            <a:endParaRPr lang="en-GB"/>
          </a:p>
        </p:txBody>
      </p:sp>
      <p:sp>
        <p:nvSpPr>
          <p:cNvPr id="29" name="Line 32"/>
          <p:cNvSpPr>
            <a:spLocks noChangeShapeType="1"/>
          </p:cNvSpPr>
          <p:nvPr/>
        </p:nvSpPr>
        <p:spPr bwMode="auto">
          <a:xfrm flipV="1">
            <a:off x="1403350" y="2276475"/>
            <a:ext cx="0" cy="1444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0" name="Line 33"/>
          <p:cNvSpPr>
            <a:spLocks noChangeShapeType="1"/>
          </p:cNvSpPr>
          <p:nvPr/>
        </p:nvSpPr>
        <p:spPr bwMode="auto">
          <a:xfrm flipV="1">
            <a:off x="2843213" y="2276475"/>
            <a:ext cx="0" cy="1444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1" name="Line 34"/>
          <p:cNvSpPr>
            <a:spLocks noChangeShapeType="1"/>
          </p:cNvSpPr>
          <p:nvPr/>
        </p:nvSpPr>
        <p:spPr bwMode="auto">
          <a:xfrm flipV="1">
            <a:off x="2484438" y="1773238"/>
            <a:ext cx="0" cy="1428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2" name="Line 35"/>
          <p:cNvSpPr>
            <a:spLocks noChangeShapeType="1"/>
          </p:cNvSpPr>
          <p:nvPr/>
        </p:nvSpPr>
        <p:spPr bwMode="auto">
          <a:xfrm flipV="1">
            <a:off x="3995738" y="1773238"/>
            <a:ext cx="0" cy="1428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3" name="Text Box 36"/>
          <p:cNvSpPr txBox="1">
            <a:spLocks noChangeArrowheads="1"/>
          </p:cNvSpPr>
          <p:nvPr/>
        </p:nvSpPr>
        <p:spPr bwMode="auto">
          <a:xfrm>
            <a:off x="4932363" y="1773238"/>
            <a:ext cx="935037" cy="349250"/>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600">
                <a:latin typeface="Constantia" pitchFamily="18" charset="0"/>
              </a:rPr>
              <a:t>rhyolite</a:t>
            </a:r>
            <a:endParaRPr lang="en-GB" sz="1600">
              <a:latin typeface="Constantia" pitchFamily="18" charset="0"/>
            </a:endParaRPr>
          </a:p>
        </p:txBody>
      </p:sp>
      <p:sp>
        <p:nvSpPr>
          <p:cNvPr id="34" name="Text Box 37"/>
          <p:cNvSpPr txBox="1">
            <a:spLocks noChangeArrowheads="1"/>
          </p:cNvSpPr>
          <p:nvPr/>
        </p:nvSpPr>
        <p:spPr bwMode="auto">
          <a:xfrm>
            <a:off x="4932363" y="2636838"/>
            <a:ext cx="1079500" cy="379412"/>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nstantia" pitchFamily="18" charset="0"/>
              </a:rPr>
              <a:t>andesite</a:t>
            </a:r>
            <a:endParaRPr lang="en-GB">
              <a:latin typeface="Constantia" pitchFamily="18" charset="0"/>
            </a:endParaRPr>
          </a:p>
        </p:txBody>
      </p:sp>
      <p:sp>
        <p:nvSpPr>
          <p:cNvPr id="35" name="Text Box 38"/>
          <p:cNvSpPr txBox="1">
            <a:spLocks noChangeArrowheads="1"/>
          </p:cNvSpPr>
          <p:nvPr/>
        </p:nvSpPr>
        <p:spPr bwMode="auto">
          <a:xfrm>
            <a:off x="4932363" y="3500438"/>
            <a:ext cx="792162" cy="379412"/>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nstantia" pitchFamily="18" charset="0"/>
              </a:rPr>
              <a:t>basalt</a:t>
            </a:r>
            <a:endParaRPr lang="en-GB">
              <a:latin typeface="Constantia" pitchFamily="18" charset="0"/>
            </a:endParaRPr>
          </a:p>
        </p:txBody>
      </p:sp>
      <p:sp>
        <p:nvSpPr>
          <p:cNvPr id="36" name="Text Box 39"/>
          <p:cNvSpPr txBox="1">
            <a:spLocks noChangeArrowheads="1"/>
          </p:cNvSpPr>
          <p:nvPr/>
        </p:nvSpPr>
        <p:spPr bwMode="auto">
          <a:xfrm>
            <a:off x="7308850" y="3500438"/>
            <a:ext cx="936625" cy="379412"/>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nstantia" pitchFamily="18" charset="0"/>
              </a:rPr>
              <a:t>gabbro</a:t>
            </a:r>
            <a:endParaRPr lang="en-GB">
              <a:latin typeface="Constantia" pitchFamily="18" charset="0"/>
            </a:endParaRPr>
          </a:p>
        </p:txBody>
      </p:sp>
      <p:sp>
        <p:nvSpPr>
          <p:cNvPr id="37" name="Text Box 40"/>
          <p:cNvSpPr txBox="1">
            <a:spLocks noChangeArrowheads="1"/>
          </p:cNvSpPr>
          <p:nvPr/>
        </p:nvSpPr>
        <p:spPr bwMode="auto">
          <a:xfrm>
            <a:off x="7308850" y="2636838"/>
            <a:ext cx="936625" cy="379412"/>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nstantia" pitchFamily="18" charset="0"/>
              </a:rPr>
              <a:t>diorite</a:t>
            </a:r>
            <a:endParaRPr lang="en-GB">
              <a:latin typeface="Constantia" pitchFamily="18" charset="0"/>
            </a:endParaRPr>
          </a:p>
        </p:txBody>
      </p:sp>
      <p:sp>
        <p:nvSpPr>
          <p:cNvPr id="38" name="Text Box 41"/>
          <p:cNvSpPr txBox="1">
            <a:spLocks noChangeArrowheads="1"/>
          </p:cNvSpPr>
          <p:nvPr/>
        </p:nvSpPr>
        <p:spPr bwMode="auto">
          <a:xfrm>
            <a:off x="7308850" y="1773238"/>
            <a:ext cx="936625" cy="379412"/>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nstantia" pitchFamily="18" charset="0"/>
              </a:rPr>
              <a:t>granite</a:t>
            </a:r>
            <a:endParaRPr lang="en-GB">
              <a:latin typeface="Constantia" pitchFamily="18" charset="0"/>
            </a:endParaRPr>
          </a:p>
        </p:txBody>
      </p:sp>
      <p:sp>
        <p:nvSpPr>
          <p:cNvPr id="39" name="Line 42"/>
          <p:cNvSpPr>
            <a:spLocks noChangeShapeType="1"/>
          </p:cNvSpPr>
          <p:nvPr/>
        </p:nvSpPr>
        <p:spPr bwMode="auto">
          <a:xfrm>
            <a:off x="4572000" y="3644900"/>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0" name="Line 43"/>
          <p:cNvSpPr>
            <a:spLocks noChangeShapeType="1"/>
          </p:cNvSpPr>
          <p:nvPr/>
        </p:nvSpPr>
        <p:spPr bwMode="auto">
          <a:xfrm flipV="1">
            <a:off x="4643438" y="1989138"/>
            <a:ext cx="0" cy="16557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1" name="Line 44"/>
          <p:cNvSpPr>
            <a:spLocks noChangeShapeType="1"/>
          </p:cNvSpPr>
          <p:nvPr/>
        </p:nvSpPr>
        <p:spPr bwMode="auto">
          <a:xfrm>
            <a:off x="4643438" y="3644900"/>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2" name="Line 45"/>
          <p:cNvSpPr>
            <a:spLocks noChangeShapeType="1"/>
          </p:cNvSpPr>
          <p:nvPr/>
        </p:nvSpPr>
        <p:spPr bwMode="auto">
          <a:xfrm>
            <a:off x="4643438" y="285273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3" name="Line 46"/>
          <p:cNvSpPr>
            <a:spLocks noChangeShapeType="1"/>
          </p:cNvSpPr>
          <p:nvPr/>
        </p:nvSpPr>
        <p:spPr bwMode="auto">
          <a:xfrm>
            <a:off x="4643438" y="198913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Line 47"/>
          <p:cNvSpPr>
            <a:spLocks noChangeShapeType="1"/>
          </p:cNvSpPr>
          <p:nvPr/>
        </p:nvSpPr>
        <p:spPr bwMode="auto">
          <a:xfrm>
            <a:off x="8172450" y="4868863"/>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Line 48"/>
          <p:cNvSpPr>
            <a:spLocks noChangeShapeType="1"/>
          </p:cNvSpPr>
          <p:nvPr/>
        </p:nvSpPr>
        <p:spPr bwMode="auto">
          <a:xfrm flipV="1">
            <a:off x="8388350" y="1916113"/>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6" name="Line 49"/>
          <p:cNvSpPr>
            <a:spLocks noChangeShapeType="1"/>
          </p:cNvSpPr>
          <p:nvPr/>
        </p:nvSpPr>
        <p:spPr bwMode="auto">
          <a:xfrm flipH="1">
            <a:off x="8243888" y="3644900"/>
            <a:ext cx="1444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7" name="Line 50"/>
          <p:cNvSpPr>
            <a:spLocks noChangeShapeType="1"/>
          </p:cNvSpPr>
          <p:nvPr/>
        </p:nvSpPr>
        <p:spPr bwMode="auto">
          <a:xfrm flipH="1">
            <a:off x="8243888" y="2781300"/>
            <a:ext cx="1444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8" name="Line 51"/>
          <p:cNvSpPr>
            <a:spLocks noChangeShapeType="1"/>
          </p:cNvSpPr>
          <p:nvPr/>
        </p:nvSpPr>
        <p:spPr bwMode="auto">
          <a:xfrm flipH="1">
            <a:off x="8243888" y="1916113"/>
            <a:ext cx="1444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 name="AutoShape 52"/>
          <p:cNvSpPr>
            <a:spLocks noChangeArrowheads="1"/>
          </p:cNvSpPr>
          <p:nvPr/>
        </p:nvSpPr>
        <p:spPr bwMode="auto">
          <a:xfrm>
            <a:off x="6732588" y="1628775"/>
            <a:ext cx="288925" cy="2376488"/>
          </a:xfrm>
          <a:prstGeom prst="upArrow">
            <a:avLst>
              <a:gd name="adj1" fmla="val 50000"/>
              <a:gd name="adj2" fmla="val 205632"/>
            </a:avLst>
          </a:prstGeom>
          <a:gradFill rotWithShape="1">
            <a:gsLst>
              <a:gs pos="0">
                <a:schemeClr val="accent1"/>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0" name="Text Box 53"/>
          <p:cNvSpPr txBox="1">
            <a:spLocks noChangeArrowheads="1"/>
          </p:cNvSpPr>
          <p:nvPr/>
        </p:nvSpPr>
        <p:spPr bwMode="auto">
          <a:xfrm>
            <a:off x="5219700" y="4076700"/>
            <a:ext cx="2881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t>Mafic</a:t>
            </a:r>
            <a:r>
              <a:rPr lang="en-NZ"/>
              <a:t> – dark coloured</a:t>
            </a:r>
            <a:endParaRPr lang="en-GB"/>
          </a:p>
        </p:txBody>
      </p:sp>
      <p:sp>
        <p:nvSpPr>
          <p:cNvPr id="51" name="Text Box 54"/>
          <p:cNvSpPr txBox="1">
            <a:spLocks noChangeArrowheads="1"/>
          </p:cNvSpPr>
          <p:nvPr/>
        </p:nvSpPr>
        <p:spPr bwMode="auto">
          <a:xfrm>
            <a:off x="5292725" y="1268413"/>
            <a:ext cx="2951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t>Felsic</a:t>
            </a:r>
            <a:r>
              <a:rPr lang="en-NZ"/>
              <a:t> – light coloured</a:t>
            </a:r>
            <a:endParaRPr lang="en-GB"/>
          </a:p>
        </p:txBody>
      </p:sp>
      <p:sp>
        <p:nvSpPr>
          <p:cNvPr id="52" name="Text Box 55"/>
          <p:cNvSpPr txBox="1">
            <a:spLocks noChangeArrowheads="1"/>
          </p:cNvSpPr>
          <p:nvPr/>
        </p:nvSpPr>
        <p:spPr bwMode="auto">
          <a:xfrm rot="16200000">
            <a:off x="5943600" y="2705101"/>
            <a:ext cx="2376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dirty="0" smtClean="0"/>
              <a:t>decreasing </a:t>
            </a:r>
            <a:r>
              <a:rPr lang="en-NZ" dirty="0"/>
              <a:t>silica</a:t>
            </a:r>
            <a:endParaRPr lang="en-GB" dirty="0"/>
          </a:p>
        </p:txBody>
      </p:sp>
      <p:sp>
        <p:nvSpPr>
          <p:cNvPr id="53" name="AutoShape 56"/>
          <p:cNvSpPr>
            <a:spLocks noChangeArrowheads="1"/>
          </p:cNvSpPr>
          <p:nvPr/>
        </p:nvSpPr>
        <p:spPr bwMode="auto">
          <a:xfrm rot="10800000">
            <a:off x="6443663" y="1700213"/>
            <a:ext cx="288925" cy="2376487"/>
          </a:xfrm>
          <a:prstGeom prst="upArrow">
            <a:avLst>
              <a:gd name="adj1" fmla="val 50000"/>
              <a:gd name="adj2" fmla="val 205632"/>
            </a:avLst>
          </a:prstGeom>
          <a:gradFill rotWithShape="1">
            <a:gsLst>
              <a:gs pos="0">
                <a:schemeClr val="accent1"/>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4" name="Text Box 57"/>
          <p:cNvSpPr txBox="1">
            <a:spLocks noChangeArrowheads="1"/>
          </p:cNvSpPr>
          <p:nvPr/>
        </p:nvSpPr>
        <p:spPr bwMode="auto">
          <a:xfrm rot="5400000">
            <a:off x="5006975" y="2778126"/>
            <a:ext cx="2376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Increasing viscosity</a:t>
            </a:r>
            <a:endParaRPr lang="en-GB"/>
          </a:p>
        </p:txBody>
      </p:sp>
      <p:sp>
        <p:nvSpPr>
          <p:cNvPr id="58" name="TextBox 57"/>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Igneous rock formation</a:t>
            </a:r>
            <a:endParaRPr lang="en-NZ" sz="2000" b="1" dirty="0">
              <a:latin typeface="Calibri Light" panose="020F0302020204030204" pitchFamily="34" charset="0"/>
            </a:endParaRPr>
          </a:p>
        </p:txBody>
      </p:sp>
      <p:pic>
        <p:nvPicPr>
          <p:cNvPr id="59" name="Picture 58"/>
          <p:cNvPicPr>
            <a:picLocks noChangeAspect="1"/>
          </p:cNvPicPr>
          <p:nvPr/>
        </p:nvPicPr>
        <p:blipFill>
          <a:blip r:embed="rId2">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9877209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8430" t="27743" r="6544" b="12807"/>
          <a:stretch/>
        </p:blipFill>
        <p:spPr bwMode="auto">
          <a:xfrm>
            <a:off x="607255" y="1916831"/>
            <a:ext cx="7774745" cy="40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Igneous rock formation</a:t>
            </a:r>
            <a:endParaRPr lang="en-NZ" sz="2000" b="1" dirty="0">
              <a:latin typeface="Calibri Light" panose="020F03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416167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5" name="Object 5"/>
          <p:cNvGraphicFramePr>
            <a:graphicFrameLocks noChangeAspect="1"/>
          </p:cNvGraphicFramePr>
          <p:nvPr>
            <p:extLst>
              <p:ext uri="{D42A27DB-BD31-4B8C-83A1-F6EECF244321}">
                <p14:modId xmlns:p14="http://schemas.microsoft.com/office/powerpoint/2010/main" val="3463123598"/>
              </p:ext>
            </p:extLst>
          </p:nvPr>
        </p:nvGraphicFramePr>
        <p:xfrm>
          <a:off x="-11697" y="0"/>
          <a:ext cx="9144000" cy="6867526"/>
        </p:xfrm>
        <a:graphic>
          <a:graphicData uri="http://schemas.openxmlformats.org/presentationml/2006/ole">
            <mc:AlternateContent xmlns:mc="http://schemas.openxmlformats.org/markup-compatibility/2006">
              <mc:Choice xmlns:v="urn:schemas-microsoft-com:vml" Requires="v">
                <p:oleObj spid="_x0000_s15374" name="Slide" r:id="rId3" imgW="2575965" imgH="1935264" progId="PowerPoint.Slide.8">
                  <p:embed/>
                </p:oleObj>
              </mc:Choice>
              <mc:Fallback>
                <p:oleObj name="Slide" r:id="rId3" imgW="2575965" imgH="1935264"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7" y="0"/>
                        <a:ext cx="9144000" cy="686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p:cNvPicPr>
            <a:picLocks noChangeAspect="1"/>
          </p:cNvPicPr>
          <p:nvPr/>
        </p:nvPicPr>
        <p:blipFill>
          <a:blip r:embed="rId5">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2256930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4"/>
          <p:cNvGraphicFramePr>
            <a:graphicFrameLocks noChangeAspect="1"/>
          </p:cNvGraphicFramePr>
          <p:nvPr>
            <p:extLst>
              <p:ext uri="{D42A27DB-BD31-4B8C-83A1-F6EECF244321}">
                <p14:modId xmlns:p14="http://schemas.microsoft.com/office/powerpoint/2010/main" val="2101649858"/>
              </p:ext>
            </p:extLst>
          </p:nvPr>
        </p:nvGraphicFramePr>
        <p:xfrm>
          <a:off x="0" y="0"/>
          <a:ext cx="9144000" cy="6867526"/>
        </p:xfrm>
        <a:graphic>
          <a:graphicData uri="http://schemas.openxmlformats.org/presentationml/2006/ole">
            <mc:AlternateContent xmlns:mc="http://schemas.openxmlformats.org/markup-compatibility/2006">
              <mc:Choice xmlns:v="urn:schemas-microsoft-com:vml" Requires="v">
                <p:oleObj spid="_x0000_s16398" name="Slide" r:id="rId3" imgW="2575965" imgH="1935264" progId="PowerPoint.Slide.8">
                  <p:embed/>
                </p:oleObj>
              </mc:Choice>
              <mc:Fallback>
                <p:oleObj name="Slide" r:id="rId3" imgW="2575965" imgH="1935264"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p:cNvPicPr>
            <a:picLocks noChangeAspect="1"/>
          </p:cNvPicPr>
          <p:nvPr/>
        </p:nvPicPr>
        <p:blipFill>
          <a:blip r:embed="rId5">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5984837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9822634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58</a:t>
            </a:fld>
            <a:endParaRPr lang="en-NZ"/>
          </a:p>
        </p:txBody>
      </p:sp>
      <p:pic>
        <p:nvPicPr>
          <p:cNvPr id="4" name="Picture 7" descr="rock-sequence"/>
          <p:cNvPicPr>
            <a:picLocks noChangeAspect="1" noChangeArrowheads="1"/>
          </p:cNvPicPr>
          <p:nvPr/>
        </p:nvPicPr>
        <p:blipFill>
          <a:blip r:embed="rId2">
            <a:extLst>
              <a:ext uri="{28A0092B-C50C-407E-A947-70E740481C1C}">
                <a14:useLocalDpi xmlns:a14="http://schemas.microsoft.com/office/drawing/2010/main" val="0"/>
              </a:ext>
            </a:extLst>
          </a:blip>
          <a:srcRect l="47256" t="-1372"/>
          <a:stretch>
            <a:fillRect/>
          </a:stretch>
        </p:blipFill>
        <p:spPr bwMode="auto">
          <a:xfrm>
            <a:off x="250825" y="1341438"/>
            <a:ext cx="329565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p:cNvSpPr>
            <a:spLocks/>
          </p:cNvSpPr>
          <p:nvPr/>
        </p:nvSpPr>
        <p:spPr bwMode="auto">
          <a:xfrm>
            <a:off x="107950" y="5157788"/>
            <a:ext cx="3527425" cy="771525"/>
          </a:xfrm>
          <a:custGeom>
            <a:avLst/>
            <a:gdLst>
              <a:gd name="T0" fmla="*/ 133894 w 2292"/>
              <a:gd name="T1" fmla="*/ 458788 h 486"/>
              <a:gd name="T2" fmla="*/ 812601 w 2292"/>
              <a:gd name="T3" fmla="*/ 493713 h 486"/>
              <a:gd name="T4" fmla="*/ 1446675 w 2292"/>
              <a:gd name="T5" fmla="*/ 528638 h 486"/>
              <a:gd name="T6" fmla="*/ 1779103 w 2292"/>
              <a:gd name="T7" fmla="*/ 565150 h 486"/>
              <a:gd name="T8" fmla="*/ 1999182 w 2292"/>
              <a:gd name="T9" fmla="*/ 600075 h 486"/>
              <a:gd name="T10" fmla="*/ 2263893 w 2292"/>
              <a:gd name="T11" fmla="*/ 647700 h 486"/>
              <a:gd name="T12" fmla="*/ 2873343 w 2292"/>
              <a:gd name="T13" fmla="*/ 671513 h 486"/>
              <a:gd name="T14" fmla="*/ 2942599 w 2292"/>
              <a:gd name="T15" fmla="*/ 695325 h 486"/>
              <a:gd name="T16" fmla="*/ 3310424 w 2292"/>
              <a:gd name="T17" fmla="*/ 684213 h 486"/>
              <a:gd name="T18" fmla="*/ 3230395 w 2292"/>
              <a:gd name="T19" fmla="*/ 292100 h 486"/>
              <a:gd name="T20" fmla="*/ 2724059 w 2292"/>
              <a:gd name="T21" fmla="*/ 268288 h 486"/>
              <a:gd name="T22" fmla="*/ 2551689 w 2292"/>
              <a:gd name="T23" fmla="*/ 196850 h 486"/>
              <a:gd name="T24" fmla="*/ 2136154 w 2292"/>
              <a:gd name="T25" fmla="*/ 231775 h 486"/>
              <a:gd name="T26" fmla="*/ 1365107 w 2292"/>
              <a:gd name="T27" fmla="*/ 185738 h 486"/>
              <a:gd name="T28" fmla="*/ 1215823 w 2292"/>
              <a:gd name="T29" fmla="*/ 101600 h 486"/>
              <a:gd name="T30" fmla="*/ 881856 w 2292"/>
              <a:gd name="T31" fmla="*/ 138113 h 486"/>
              <a:gd name="T32" fmla="*/ 720260 w 2292"/>
              <a:gd name="T33" fmla="*/ 77788 h 486"/>
              <a:gd name="T34" fmla="*/ 651004 w 2292"/>
              <a:gd name="T35" fmla="*/ 30163 h 486"/>
              <a:gd name="T36" fmla="*/ 444776 w 2292"/>
              <a:gd name="T37" fmla="*/ 19050 h 486"/>
              <a:gd name="T38" fmla="*/ 409378 w 2292"/>
              <a:gd name="T39" fmla="*/ 6350 h 486"/>
              <a:gd name="T40" fmla="*/ 133894 w 2292"/>
              <a:gd name="T41" fmla="*/ 458788 h 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92" h="486">
                <a:moveTo>
                  <a:pt x="87" y="289"/>
                </a:moveTo>
                <a:cubicBezTo>
                  <a:pt x="264" y="303"/>
                  <a:pt x="281" y="306"/>
                  <a:pt x="528" y="311"/>
                </a:cubicBezTo>
                <a:cubicBezTo>
                  <a:pt x="673" y="350"/>
                  <a:pt x="726" y="329"/>
                  <a:pt x="940" y="333"/>
                </a:cubicBezTo>
                <a:cubicBezTo>
                  <a:pt x="1017" y="385"/>
                  <a:pt x="944" y="341"/>
                  <a:pt x="1156" y="356"/>
                </a:cubicBezTo>
                <a:cubicBezTo>
                  <a:pt x="1202" y="359"/>
                  <a:pt x="1252" y="374"/>
                  <a:pt x="1299" y="378"/>
                </a:cubicBezTo>
                <a:cubicBezTo>
                  <a:pt x="1368" y="403"/>
                  <a:pt x="1389" y="403"/>
                  <a:pt x="1471" y="408"/>
                </a:cubicBezTo>
                <a:cubicBezTo>
                  <a:pt x="1613" y="460"/>
                  <a:pt x="1444" y="401"/>
                  <a:pt x="1867" y="423"/>
                </a:cubicBezTo>
                <a:cubicBezTo>
                  <a:pt x="1883" y="424"/>
                  <a:pt x="1912" y="438"/>
                  <a:pt x="1912" y="438"/>
                </a:cubicBezTo>
                <a:cubicBezTo>
                  <a:pt x="1992" y="436"/>
                  <a:pt x="2094" y="486"/>
                  <a:pt x="2151" y="431"/>
                </a:cubicBezTo>
                <a:cubicBezTo>
                  <a:pt x="2292" y="295"/>
                  <a:pt x="2167" y="229"/>
                  <a:pt x="2099" y="184"/>
                </a:cubicBezTo>
                <a:cubicBezTo>
                  <a:pt x="2008" y="123"/>
                  <a:pt x="1880" y="172"/>
                  <a:pt x="1770" y="169"/>
                </a:cubicBezTo>
                <a:cubicBezTo>
                  <a:pt x="1730" y="156"/>
                  <a:pt x="1697" y="138"/>
                  <a:pt x="1658" y="124"/>
                </a:cubicBezTo>
                <a:cubicBezTo>
                  <a:pt x="1550" y="129"/>
                  <a:pt x="1485" y="135"/>
                  <a:pt x="1388" y="146"/>
                </a:cubicBezTo>
                <a:cubicBezTo>
                  <a:pt x="1235" y="142"/>
                  <a:pt x="1036" y="162"/>
                  <a:pt x="887" y="117"/>
                </a:cubicBezTo>
                <a:cubicBezTo>
                  <a:pt x="850" y="93"/>
                  <a:pt x="830" y="75"/>
                  <a:pt x="790" y="64"/>
                </a:cubicBezTo>
                <a:cubicBezTo>
                  <a:pt x="676" y="69"/>
                  <a:pt x="651" y="59"/>
                  <a:pt x="573" y="87"/>
                </a:cubicBezTo>
                <a:cubicBezTo>
                  <a:pt x="535" y="79"/>
                  <a:pt x="502" y="68"/>
                  <a:pt x="468" y="49"/>
                </a:cubicBezTo>
                <a:cubicBezTo>
                  <a:pt x="452" y="40"/>
                  <a:pt x="441" y="20"/>
                  <a:pt x="423" y="19"/>
                </a:cubicBezTo>
                <a:cubicBezTo>
                  <a:pt x="378" y="17"/>
                  <a:pt x="334" y="14"/>
                  <a:pt x="289" y="12"/>
                </a:cubicBezTo>
                <a:cubicBezTo>
                  <a:pt x="281" y="9"/>
                  <a:pt x="274" y="4"/>
                  <a:pt x="266" y="4"/>
                </a:cubicBezTo>
                <a:cubicBezTo>
                  <a:pt x="0" y="4"/>
                  <a:pt x="78" y="0"/>
                  <a:pt x="87" y="289"/>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Rectangle 9"/>
          <p:cNvSpPr>
            <a:spLocks noChangeArrowheads="1"/>
          </p:cNvSpPr>
          <p:nvPr/>
        </p:nvSpPr>
        <p:spPr bwMode="auto">
          <a:xfrm>
            <a:off x="250825" y="1412875"/>
            <a:ext cx="3311525" cy="49688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0"/>
          <p:cNvSpPr txBox="1">
            <a:spLocks noChangeArrowheads="1"/>
          </p:cNvSpPr>
          <p:nvPr/>
        </p:nvSpPr>
        <p:spPr bwMode="auto">
          <a:xfrm>
            <a:off x="2268538" y="5373688"/>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400">
                <a:solidFill>
                  <a:schemeClr val="bg1"/>
                </a:solidFill>
                <a:latin typeface="Arial Rounded MT Bold" pitchFamily="34" charset="0"/>
              </a:rPr>
              <a:t>coal</a:t>
            </a:r>
            <a:endParaRPr lang="en-GB" sz="2400">
              <a:solidFill>
                <a:schemeClr val="bg1"/>
              </a:solidFill>
              <a:latin typeface="Arial Rounded MT Bold" pitchFamily="34" charset="0"/>
            </a:endParaRPr>
          </a:p>
        </p:txBody>
      </p:sp>
      <p:sp>
        <p:nvSpPr>
          <p:cNvPr id="8" name="Text Box 11"/>
          <p:cNvSpPr txBox="1">
            <a:spLocks noChangeArrowheads="1"/>
          </p:cNvSpPr>
          <p:nvPr/>
        </p:nvSpPr>
        <p:spPr bwMode="auto">
          <a:xfrm>
            <a:off x="468313" y="1052513"/>
            <a:ext cx="8207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Related to </a:t>
            </a:r>
            <a:r>
              <a:rPr lang="en-NZ" b="1" u="sng"/>
              <a:t>water flow</a:t>
            </a:r>
            <a:endParaRPr lang="en-GB" b="1" u="sng"/>
          </a:p>
        </p:txBody>
      </p:sp>
      <p:sp>
        <p:nvSpPr>
          <p:cNvPr id="9" name="Text Box 12"/>
          <p:cNvSpPr txBox="1">
            <a:spLocks noChangeArrowheads="1"/>
          </p:cNvSpPr>
          <p:nvPr/>
        </p:nvSpPr>
        <p:spPr bwMode="auto">
          <a:xfrm>
            <a:off x="3636963" y="1375275"/>
            <a:ext cx="5327650" cy="147732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dirty="0">
                <a:latin typeface="Calibri" panose="020F0502020204030204" pitchFamily="34" charset="0"/>
                <a:cs typeface="Calibri" panose="020F0502020204030204" pitchFamily="34" charset="0"/>
              </a:rPr>
              <a:t>Mudstone</a:t>
            </a:r>
            <a:r>
              <a:rPr lang="en-GB" dirty="0">
                <a:latin typeface="Calibri" panose="020F0502020204030204" pitchFamily="34" charset="0"/>
                <a:cs typeface="Calibri" panose="020F0502020204030204" pitchFamily="34" charset="0"/>
              </a:rPr>
              <a:t> is a fine-grained rock whose original particles were clays or muds. Mud rocks, such as mudstone and shale (that show layers) comprise some 65% of all sedimentary rocks. Mudstone may show cracks or fissures, like a sun-baked clay deposit. </a:t>
            </a:r>
          </a:p>
        </p:txBody>
      </p:sp>
      <p:sp>
        <p:nvSpPr>
          <p:cNvPr id="10" name="Text Box 13"/>
          <p:cNvSpPr txBox="1">
            <a:spLocks noChangeArrowheads="1"/>
          </p:cNvSpPr>
          <p:nvPr/>
        </p:nvSpPr>
        <p:spPr bwMode="auto">
          <a:xfrm>
            <a:off x="3635375" y="2997200"/>
            <a:ext cx="5329238" cy="93503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dirty="0">
                <a:latin typeface="Calibri" panose="020F0502020204030204" pitchFamily="34" charset="0"/>
                <a:cs typeface="Calibri" panose="020F0502020204030204" pitchFamily="34" charset="0"/>
              </a:rPr>
              <a:t>Siltstone</a:t>
            </a:r>
            <a:r>
              <a:rPr lang="en-GB" dirty="0">
                <a:latin typeface="Calibri" panose="020F0502020204030204" pitchFamily="34" charset="0"/>
                <a:cs typeface="Calibri" panose="020F0502020204030204" pitchFamily="34" charset="0"/>
              </a:rPr>
              <a:t> is a sedimentary rock which has a composition intermediate in grain size between the coarser sandstones and the finer mudstones.</a:t>
            </a:r>
          </a:p>
        </p:txBody>
      </p:sp>
      <p:sp>
        <p:nvSpPr>
          <p:cNvPr id="11" name="Text Box 14"/>
          <p:cNvSpPr txBox="1">
            <a:spLocks noChangeArrowheads="1"/>
          </p:cNvSpPr>
          <p:nvPr/>
        </p:nvSpPr>
        <p:spPr bwMode="auto">
          <a:xfrm>
            <a:off x="3635375" y="4005263"/>
            <a:ext cx="5329238" cy="148431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dirty="0">
                <a:latin typeface="Calibri" panose="020F0502020204030204" pitchFamily="34" charset="0"/>
                <a:cs typeface="Calibri" panose="020F0502020204030204" pitchFamily="34" charset="0"/>
              </a:rPr>
              <a:t>Sandstone</a:t>
            </a:r>
            <a:r>
              <a:rPr lang="en-GB" dirty="0">
                <a:latin typeface="Calibri" panose="020F0502020204030204" pitchFamily="34" charset="0"/>
                <a:cs typeface="Calibri" panose="020F0502020204030204" pitchFamily="34" charset="0"/>
              </a:rPr>
              <a:t> is composed mainly of sand-size grains. Sandstone may be any colour. Because of the hardness of the individual grains, uniformity of grain size, sandstone is an excellent material for building and paving</a:t>
            </a:r>
          </a:p>
        </p:txBody>
      </p:sp>
      <p:sp>
        <p:nvSpPr>
          <p:cNvPr id="12" name="Text Box 15"/>
          <p:cNvSpPr txBox="1">
            <a:spLocks noChangeArrowheads="1"/>
          </p:cNvSpPr>
          <p:nvPr/>
        </p:nvSpPr>
        <p:spPr bwMode="auto">
          <a:xfrm>
            <a:off x="3635375" y="5589588"/>
            <a:ext cx="5327650" cy="93503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latin typeface="Calibri" panose="020F0502020204030204" pitchFamily="34" charset="0"/>
                <a:cs typeface="Calibri" panose="020F0502020204030204" pitchFamily="34" charset="0"/>
              </a:rPr>
              <a:t>A </a:t>
            </a:r>
            <a:r>
              <a:rPr lang="en-GB" b="1" dirty="0">
                <a:latin typeface="Calibri" panose="020F0502020204030204" pitchFamily="34" charset="0"/>
                <a:cs typeface="Calibri" panose="020F0502020204030204" pitchFamily="34" charset="0"/>
              </a:rPr>
              <a:t>conglomerate</a:t>
            </a:r>
            <a:r>
              <a:rPr lang="en-GB" dirty="0">
                <a:latin typeface="Calibri" panose="020F0502020204030204" pitchFamily="34" charset="0"/>
                <a:cs typeface="Calibri" panose="020F0502020204030204" pitchFamily="34" charset="0"/>
              </a:rPr>
              <a:t> is a rock consisting of individual stones that have become cemented together. Conglomerates consist of rounded fragments.</a:t>
            </a:r>
          </a:p>
        </p:txBody>
      </p:sp>
      <p:sp>
        <p:nvSpPr>
          <p:cNvPr id="16" name="TextBox 1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Sedimentary rock Classification</a:t>
            </a:r>
            <a:endParaRPr lang="en-NZ" sz="2000" b="1" dirty="0">
              <a:latin typeface="Calibri Light" panose="020F0302020204030204" pitchFamily="34" charset="0"/>
            </a:endParaRPr>
          </a:p>
        </p:txBody>
      </p:sp>
      <p:pic>
        <p:nvPicPr>
          <p:cNvPr id="17" name="Picture 1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4222123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59</a:t>
            </a:fld>
            <a:endParaRPr lang="en-NZ"/>
          </a:p>
        </p:txBody>
      </p:sp>
      <p:pic>
        <p:nvPicPr>
          <p:cNvPr id="4" name="Picture 7" descr="limestone-f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248602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300px-Coal_anthracite"/>
          <p:cNvPicPr>
            <a:picLocks noChangeAspect="1" noChangeArrowheads="1"/>
          </p:cNvPicPr>
          <p:nvPr/>
        </p:nvPicPr>
        <p:blipFill>
          <a:blip r:embed="rId3">
            <a:extLst>
              <a:ext uri="{28A0092B-C50C-407E-A947-70E740481C1C}">
                <a14:useLocalDpi xmlns:a14="http://schemas.microsoft.com/office/drawing/2010/main" val="0"/>
              </a:ext>
            </a:extLst>
          </a:blip>
          <a:srcRect l="8066" t="9277" r="5812" b="12611"/>
          <a:stretch>
            <a:fillRect/>
          </a:stretch>
        </p:blipFill>
        <p:spPr bwMode="auto">
          <a:xfrm>
            <a:off x="395288" y="3789363"/>
            <a:ext cx="288131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468313" y="1052513"/>
            <a:ext cx="8135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Related to </a:t>
            </a:r>
            <a:r>
              <a:rPr lang="en-NZ" b="1" u="sng"/>
              <a:t>environment</a:t>
            </a:r>
            <a:endParaRPr lang="en-GB" b="1" u="sng"/>
          </a:p>
        </p:txBody>
      </p:sp>
      <p:sp>
        <p:nvSpPr>
          <p:cNvPr id="7" name="Text Box 11"/>
          <p:cNvSpPr txBox="1">
            <a:spLocks noChangeArrowheads="1"/>
          </p:cNvSpPr>
          <p:nvPr/>
        </p:nvSpPr>
        <p:spPr bwMode="auto">
          <a:xfrm>
            <a:off x="3851275" y="3933825"/>
            <a:ext cx="4897438" cy="2308324"/>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dirty="0">
                <a:latin typeface="Calibri" panose="020F0502020204030204" pitchFamily="34" charset="0"/>
                <a:cs typeface="Calibri" panose="020F0502020204030204" pitchFamily="34" charset="0"/>
              </a:rPr>
              <a:t>Coal</a:t>
            </a:r>
            <a:r>
              <a:rPr lang="en-GB" dirty="0">
                <a:latin typeface="Calibri" panose="020F0502020204030204" pitchFamily="34" charset="0"/>
                <a:cs typeface="Calibri" panose="020F0502020204030204" pitchFamily="34" charset="0"/>
              </a:rPr>
              <a:t> is a fossil fuel formed in swamps where plant remains decay slowly without oxygen. It is composed primarily of carbon. It is the largest single source of fuel for the generation of electricity world-wide, as well as the largest source of carbon dioxide emissions. Coal is extracted from the ground by coal mining either underground mining or open cast mines. </a:t>
            </a:r>
          </a:p>
        </p:txBody>
      </p:sp>
      <p:sp>
        <p:nvSpPr>
          <p:cNvPr id="8" name="Text Box 12"/>
          <p:cNvSpPr txBox="1">
            <a:spLocks noChangeArrowheads="1"/>
          </p:cNvSpPr>
          <p:nvPr/>
        </p:nvSpPr>
        <p:spPr bwMode="auto">
          <a:xfrm>
            <a:off x="3851275" y="1125538"/>
            <a:ext cx="4897438" cy="2308324"/>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dirty="0">
                <a:latin typeface="Calibri" panose="020F0502020204030204" pitchFamily="34" charset="0"/>
                <a:cs typeface="Calibri" panose="020F0502020204030204" pitchFamily="34" charset="0"/>
              </a:rPr>
              <a:t>Limestone</a:t>
            </a:r>
            <a:r>
              <a:rPr lang="en-GB" dirty="0">
                <a:latin typeface="Calibri" panose="020F0502020204030204" pitchFamily="34" charset="0"/>
                <a:cs typeface="Calibri" panose="020F0502020204030204" pitchFamily="34" charset="0"/>
              </a:rPr>
              <a:t> composed largely of calcium carbonate. The primary source of limestone is most commonly marine organisms. These organisms secrete shells that are deposited on ocean floors. This layer of sediments is covered by further sediments, which over time with heat and pressure is changed into limestone. Limestone is revealed when Earth movements uplift the rock.</a:t>
            </a:r>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Sedimentary rock Classification</a:t>
            </a:r>
            <a:endParaRPr lang="en-NZ" sz="2000" b="1" dirty="0">
              <a:latin typeface="Calibri Light" panose="020F0302020204030204" pitchFamily="34" charset="0"/>
            </a:endParaRPr>
          </a:p>
        </p:txBody>
      </p:sp>
      <p:pic>
        <p:nvPicPr>
          <p:cNvPr id="13" name="Picture 12"/>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a:off x="8604250" y="6430385"/>
            <a:ext cx="473405" cy="400773"/>
          </a:xfrm>
          <a:prstGeom prst="rect">
            <a:avLst/>
          </a:prstGeom>
        </p:spPr>
      </p:pic>
    </p:spTree>
    <p:extLst>
      <p:ext uri="{BB962C8B-B14F-4D97-AF65-F5344CB8AC3E}">
        <p14:creationId xmlns:p14="http://schemas.microsoft.com/office/powerpoint/2010/main" val="2437452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ravelblog.viator.com/wp-content/uploads/2012/10/Waitomo-Caves-540x359.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A9733634-C35B-4CB9-8287-D9279767473E}" type="slidenum">
              <a:rPr lang="en-NZ" smtClean="0"/>
              <a:t>6</a:t>
            </a:fld>
            <a:endParaRPr lang="en-NZ"/>
          </a:p>
        </p:txBody>
      </p:sp>
      <p:sp>
        <p:nvSpPr>
          <p:cNvPr id="4" name="TextBox 3"/>
          <p:cNvSpPr txBox="1"/>
          <p:nvPr/>
        </p:nvSpPr>
        <p:spPr>
          <a:xfrm>
            <a:off x="2519264" y="5301208"/>
            <a:ext cx="6624736" cy="1754326"/>
          </a:xfrm>
          <a:prstGeom prst="rect">
            <a:avLst/>
          </a:prstGeom>
          <a:noFill/>
        </p:spPr>
        <p:txBody>
          <a:bodyPr wrap="square" rtlCol="0">
            <a:spAutoFit/>
          </a:bodyPr>
          <a:lstStyle/>
          <a:p>
            <a:r>
              <a:rPr lang="en-NZ" dirty="0">
                <a:latin typeface="Calibri" panose="020F0502020204030204" pitchFamily="34" charset="0"/>
                <a:cs typeface="Calibri" panose="020F0502020204030204" pitchFamily="34" charset="0"/>
              </a:rPr>
              <a:t>Surface features may include one or more local and/or national features such as:</a:t>
            </a:r>
          </a:p>
          <a:p>
            <a:pPr lvl="0"/>
            <a:r>
              <a:rPr lang="en-NZ" b="1" dirty="0">
                <a:latin typeface="Calibri" panose="020F0502020204030204" pitchFamily="34" charset="0"/>
                <a:cs typeface="Calibri" panose="020F0502020204030204" pitchFamily="34" charset="0"/>
              </a:rPr>
              <a:t>volcanoes and/or volcanic </a:t>
            </a:r>
            <a:r>
              <a:rPr lang="en-NZ" b="1" dirty="0" smtClean="0">
                <a:latin typeface="Calibri" panose="020F0502020204030204" pitchFamily="34" charset="0"/>
                <a:cs typeface="Calibri" panose="020F0502020204030204" pitchFamily="34" charset="0"/>
              </a:rPr>
              <a:t>features </a:t>
            </a:r>
            <a:r>
              <a:rPr lang="en-NZ" dirty="0" smtClean="0">
                <a:latin typeface="Calibri" panose="020F0502020204030204" pitchFamily="34" charset="0"/>
                <a:cs typeface="Calibri" panose="020F0502020204030204" pitchFamily="34" charset="0"/>
              </a:rPr>
              <a:t>as found on the White Island</a:t>
            </a:r>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and the </a:t>
            </a:r>
            <a:r>
              <a:rPr lang="en-NZ" b="1" dirty="0" smtClean="0">
                <a:latin typeface="Calibri" panose="020F0502020204030204" pitchFamily="34" charset="0"/>
                <a:cs typeface="Calibri" panose="020F0502020204030204" pitchFamily="34" charset="0"/>
              </a:rPr>
              <a:t>limestone </a:t>
            </a:r>
            <a:r>
              <a:rPr lang="en-NZ" b="1" dirty="0">
                <a:latin typeface="Calibri" panose="020F0502020204030204" pitchFamily="34" charset="0"/>
                <a:cs typeface="Calibri" panose="020F0502020204030204" pitchFamily="34" charset="0"/>
              </a:rPr>
              <a:t>formations such as </a:t>
            </a:r>
            <a:r>
              <a:rPr lang="en-NZ" b="1" dirty="0" smtClean="0">
                <a:latin typeface="Calibri" panose="020F0502020204030204" pitchFamily="34" charset="0"/>
                <a:cs typeface="Calibri" panose="020F0502020204030204" pitchFamily="34" charset="0"/>
              </a:rPr>
              <a:t>caves and sink holes </a:t>
            </a:r>
            <a:r>
              <a:rPr lang="en-NZ" dirty="0" smtClean="0">
                <a:latin typeface="Calibri" panose="020F0502020204030204" pitchFamily="34" charset="0"/>
                <a:cs typeface="Calibri" panose="020F0502020204030204" pitchFamily="34" charset="0"/>
              </a:rPr>
              <a:t>as found in the </a:t>
            </a:r>
            <a:r>
              <a:rPr lang="en-NZ" dirty="0" err="1" smtClean="0">
                <a:latin typeface="Calibri" panose="020F0502020204030204" pitchFamily="34" charset="0"/>
                <a:cs typeface="Calibri" panose="020F0502020204030204" pitchFamily="34" charset="0"/>
              </a:rPr>
              <a:t>Waitomo</a:t>
            </a:r>
            <a:r>
              <a:rPr lang="en-NZ" dirty="0" smtClean="0">
                <a:latin typeface="Calibri" panose="020F0502020204030204" pitchFamily="34" charset="0"/>
                <a:cs typeface="Calibri" panose="020F0502020204030204" pitchFamily="34" charset="0"/>
              </a:rPr>
              <a:t> Caves area (as seen above)</a:t>
            </a:r>
            <a:endParaRPr lang="en-NZ" dirty="0">
              <a:latin typeface="Calibri" panose="020F0502020204030204" pitchFamily="34" charset="0"/>
              <a:cs typeface="Calibri" panose="020F0502020204030204" pitchFamily="34" charset="0"/>
            </a:endParaRPr>
          </a:p>
          <a:p>
            <a:endParaRPr lang="en-NZ" dirty="0"/>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a:t>
            </a:r>
            <a:endParaRPr lang="en-NZ" sz="2000" b="1" dirty="0">
              <a:latin typeface="Calibri Light" panose="020F0302020204030204" pitchFamily="34" charset="0"/>
            </a:endParaRPr>
          </a:p>
        </p:txBody>
      </p:sp>
      <p:pic>
        <p:nvPicPr>
          <p:cNvPr id="7" name="Picture 6"/>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962109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60</a:t>
            </a:fld>
            <a:endParaRPr lang="en-NZ"/>
          </a:p>
        </p:txBody>
      </p:sp>
      <p:sp>
        <p:nvSpPr>
          <p:cNvPr id="4" name="Text Box 7"/>
          <p:cNvSpPr txBox="1">
            <a:spLocks noChangeArrowheads="1"/>
          </p:cNvSpPr>
          <p:nvPr/>
        </p:nvSpPr>
        <p:spPr bwMode="auto">
          <a:xfrm>
            <a:off x="1042988" y="5876925"/>
            <a:ext cx="2233612" cy="841375"/>
          </a:xfrm>
          <a:prstGeom prst="rect">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400">
                <a:latin typeface="Constantia" pitchFamily="18" charset="0"/>
              </a:rPr>
              <a:t>Metamorphic Rock</a:t>
            </a:r>
            <a:endParaRPr lang="en-GB" sz="2400">
              <a:latin typeface="Constantia" pitchFamily="18" charset="0"/>
            </a:endParaRPr>
          </a:p>
        </p:txBody>
      </p:sp>
      <p:sp>
        <p:nvSpPr>
          <p:cNvPr id="5" name="AutoShape 13"/>
          <p:cNvSpPr>
            <a:spLocks noChangeArrowheads="1"/>
          </p:cNvSpPr>
          <p:nvPr/>
        </p:nvSpPr>
        <p:spPr bwMode="auto">
          <a:xfrm>
            <a:off x="6588125" y="4797425"/>
            <a:ext cx="358775" cy="936625"/>
          </a:xfrm>
          <a:prstGeom prst="upArrow">
            <a:avLst>
              <a:gd name="adj1" fmla="val 50000"/>
              <a:gd name="adj2" fmla="val 6526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AutoShape 14"/>
          <p:cNvSpPr>
            <a:spLocks noChangeArrowheads="1"/>
          </p:cNvSpPr>
          <p:nvPr/>
        </p:nvSpPr>
        <p:spPr bwMode="auto">
          <a:xfrm>
            <a:off x="7235825" y="4797425"/>
            <a:ext cx="358775" cy="936625"/>
          </a:xfrm>
          <a:prstGeom prst="upArrow">
            <a:avLst>
              <a:gd name="adj1" fmla="val 50000"/>
              <a:gd name="adj2" fmla="val 6526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AutoShape 15"/>
          <p:cNvSpPr>
            <a:spLocks noChangeArrowheads="1"/>
          </p:cNvSpPr>
          <p:nvPr/>
        </p:nvSpPr>
        <p:spPr bwMode="auto">
          <a:xfrm>
            <a:off x="7885113" y="4797425"/>
            <a:ext cx="358775" cy="936625"/>
          </a:xfrm>
          <a:prstGeom prst="upArrow">
            <a:avLst>
              <a:gd name="adj1" fmla="val 50000"/>
              <a:gd name="adj2" fmla="val 6526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Text Box 16"/>
          <p:cNvSpPr txBox="1">
            <a:spLocks noChangeArrowheads="1"/>
          </p:cNvSpPr>
          <p:nvPr/>
        </p:nvSpPr>
        <p:spPr bwMode="auto">
          <a:xfrm>
            <a:off x="1042988" y="4365625"/>
            <a:ext cx="7416800" cy="3857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b="1"/>
              <a:t>Deposition</a:t>
            </a:r>
            <a:endParaRPr lang="en-GB" b="1"/>
          </a:p>
        </p:txBody>
      </p:sp>
      <p:sp>
        <p:nvSpPr>
          <p:cNvPr id="9" name="AutoShape 19"/>
          <p:cNvSpPr>
            <a:spLocks noChangeArrowheads="1"/>
          </p:cNvSpPr>
          <p:nvPr/>
        </p:nvSpPr>
        <p:spPr bwMode="auto">
          <a:xfrm>
            <a:off x="1258888" y="4797425"/>
            <a:ext cx="358775" cy="503238"/>
          </a:xfrm>
          <a:prstGeom prst="upArrow">
            <a:avLst>
              <a:gd name="adj1" fmla="val 50000"/>
              <a:gd name="adj2" fmla="val 35066"/>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26"/>
          <p:cNvSpPr txBox="1">
            <a:spLocks noChangeArrowheads="1"/>
          </p:cNvSpPr>
          <p:nvPr/>
        </p:nvSpPr>
        <p:spPr bwMode="auto">
          <a:xfrm>
            <a:off x="684213" y="2565400"/>
            <a:ext cx="1150937" cy="34925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600">
                <a:latin typeface="Constantia" pitchFamily="18" charset="0"/>
              </a:rPr>
              <a:t>Mudstone</a:t>
            </a:r>
            <a:endParaRPr lang="en-GB" sz="1600">
              <a:latin typeface="Constantia" pitchFamily="18" charset="0"/>
            </a:endParaRPr>
          </a:p>
        </p:txBody>
      </p:sp>
      <p:sp>
        <p:nvSpPr>
          <p:cNvPr id="11" name="Text Box 27"/>
          <p:cNvSpPr txBox="1">
            <a:spLocks noChangeArrowheads="1"/>
          </p:cNvSpPr>
          <p:nvPr/>
        </p:nvSpPr>
        <p:spPr bwMode="auto">
          <a:xfrm rot="16200000">
            <a:off x="-887412" y="2047875"/>
            <a:ext cx="2376487" cy="385763"/>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Related to water flow</a:t>
            </a:r>
            <a:endParaRPr lang="en-GB"/>
          </a:p>
        </p:txBody>
      </p:sp>
      <p:sp>
        <p:nvSpPr>
          <p:cNvPr id="12" name="Text Box 28"/>
          <p:cNvSpPr txBox="1">
            <a:spLocks noChangeArrowheads="1"/>
          </p:cNvSpPr>
          <p:nvPr/>
        </p:nvSpPr>
        <p:spPr bwMode="auto">
          <a:xfrm>
            <a:off x="971550" y="3500438"/>
            <a:ext cx="7488238" cy="385762"/>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b="1"/>
              <a:t>Compaction and Cementation</a:t>
            </a:r>
            <a:endParaRPr lang="en-GB" b="1"/>
          </a:p>
        </p:txBody>
      </p:sp>
      <p:sp>
        <p:nvSpPr>
          <p:cNvPr id="13" name="Text Box 29"/>
          <p:cNvSpPr txBox="1">
            <a:spLocks noChangeArrowheads="1"/>
          </p:cNvSpPr>
          <p:nvPr/>
        </p:nvSpPr>
        <p:spPr bwMode="auto">
          <a:xfrm>
            <a:off x="1908175" y="2565400"/>
            <a:ext cx="1079500" cy="34925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600">
                <a:latin typeface="Constantia" pitchFamily="18" charset="0"/>
              </a:rPr>
              <a:t>Siltstone</a:t>
            </a:r>
            <a:endParaRPr lang="en-GB" sz="1600">
              <a:latin typeface="Constantia" pitchFamily="18" charset="0"/>
            </a:endParaRPr>
          </a:p>
        </p:txBody>
      </p:sp>
      <p:sp>
        <p:nvSpPr>
          <p:cNvPr id="14" name="Text Box 30"/>
          <p:cNvSpPr txBox="1">
            <a:spLocks noChangeArrowheads="1"/>
          </p:cNvSpPr>
          <p:nvPr/>
        </p:nvSpPr>
        <p:spPr bwMode="auto">
          <a:xfrm>
            <a:off x="3059113" y="2565400"/>
            <a:ext cx="1152525" cy="34925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600">
                <a:latin typeface="Constantia" pitchFamily="18" charset="0"/>
              </a:rPr>
              <a:t>Sandstone</a:t>
            </a:r>
            <a:endParaRPr lang="en-GB" sz="1600">
              <a:latin typeface="Constantia" pitchFamily="18" charset="0"/>
            </a:endParaRPr>
          </a:p>
        </p:txBody>
      </p:sp>
      <p:sp>
        <p:nvSpPr>
          <p:cNvPr id="15" name="Text Box 40"/>
          <p:cNvSpPr txBox="1">
            <a:spLocks noChangeArrowheads="1"/>
          </p:cNvSpPr>
          <p:nvPr/>
        </p:nvSpPr>
        <p:spPr bwMode="auto">
          <a:xfrm>
            <a:off x="6227763" y="2565400"/>
            <a:ext cx="936625" cy="349250"/>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600">
                <a:latin typeface="Constantia" pitchFamily="18" charset="0"/>
              </a:rPr>
              <a:t>Coal</a:t>
            </a:r>
            <a:endParaRPr lang="en-GB" sz="1600">
              <a:latin typeface="Constantia" pitchFamily="18" charset="0"/>
            </a:endParaRPr>
          </a:p>
        </p:txBody>
      </p:sp>
      <p:sp>
        <p:nvSpPr>
          <p:cNvPr id="16" name="Text Box 41"/>
          <p:cNvSpPr txBox="1">
            <a:spLocks noChangeArrowheads="1"/>
          </p:cNvSpPr>
          <p:nvPr/>
        </p:nvSpPr>
        <p:spPr bwMode="auto">
          <a:xfrm>
            <a:off x="7235825" y="2565400"/>
            <a:ext cx="1223963" cy="3492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600">
                <a:latin typeface="Constantia" pitchFamily="18" charset="0"/>
              </a:rPr>
              <a:t>Limestone</a:t>
            </a:r>
            <a:endParaRPr lang="en-GB" sz="1600">
              <a:latin typeface="Constantia" pitchFamily="18" charset="0"/>
            </a:endParaRPr>
          </a:p>
        </p:txBody>
      </p:sp>
      <p:sp>
        <p:nvSpPr>
          <p:cNvPr id="17" name="Text Box 58"/>
          <p:cNvSpPr txBox="1">
            <a:spLocks noChangeArrowheads="1"/>
          </p:cNvSpPr>
          <p:nvPr/>
        </p:nvSpPr>
        <p:spPr bwMode="auto">
          <a:xfrm>
            <a:off x="3419475" y="5876925"/>
            <a:ext cx="1657350" cy="841375"/>
          </a:xfrm>
          <a:prstGeom prst="rect">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400">
                <a:latin typeface="Constantia" pitchFamily="18" charset="0"/>
              </a:rPr>
              <a:t>Igneous Rock</a:t>
            </a:r>
            <a:endParaRPr lang="en-GB" sz="2400">
              <a:latin typeface="Constantia" pitchFamily="18" charset="0"/>
            </a:endParaRPr>
          </a:p>
        </p:txBody>
      </p:sp>
      <p:sp>
        <p:nvSpPr>
          <p:cNvPr id="18" name="Text Box 59"/>
          <p:cNvSpPr txBox="1">
            <a:spLocks noChangeArrowheads="1"/>
          </p:cNvSpPr>
          <p:nvPr/>
        </p:nvSpPr>
        <p:spPr bwMode="auto">
          <a:xfrm>
            <a:off x="5364163" y="5876925"/>
            <a:ext cx="1657350" cy="476250"/>
          </a:xfrm>
          <a:prstGeom prst="rect">
            <a:avLst/>
          </a:prstGeom>
          <a:solidFill>
            <a:srgbClr val="99FF3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400">
                <a:latin typeface="Constantia" pitchFamily="18" charset="0"/>
              </a:rPr>
              <a:t>plants</a:t>
            </a:r>
            <a:endParaRPr lang="en-GB" sz="2400">
              <a:latin typeface="Constantia" pitchFamily="18" charset="0"/>
            </a:endParaRPr>
          </a:p>
        </p:txBody>
      </p:sp>
      <p:sp>
        <p:nvSpPr>
          <p:cNvPr id="19" name="Text Box 60"/>
          <p:cNvSpPr txBox="1">
            <a:spLocks noChangeArrowheads="1"/>
          </p:cNvSpPr>
          <p:nvPr/>
        </p:nvSpPr>
        <p:spPr bwMode="auto">
          <a:xfrm>
            <a:off x="7164388" y="5876925"/>
            <a:ext cx="1657350" cy="8413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400">
                <a:latin typeface="Constantia" pitchFamily="18" charset="0"/>
              </a:rPr>
              <a:t>Marine organisms</a:t>
            </a:r>
            <a:endParaRPr lang="en-GB" sz="2400">
              <a:latin typeface="Constantia" pitchFamily="18" charset="0"/>
            </a:endParaRPr>
          </a:p>
        </p:txBody>
      </p:sp>
      <p:sp>
        <p:nvSpPr>
          <p:cNvPr id="20" name="AutoShape 61"/>
          <p:cNvSpPr>
            <a:spLocks noChangeArrowheads="1"/>
          </p:cNvSpPr>
          <p:nvPr/>
        </p:nvSpPr>
        <p:spPr bwMode="auto">
          <a:xfrm>
            <a:off x="1908175" y="4797425"/>
            <a:ext cx="358775" cy="503238"/>
          </a:xfrm>
          <a:prstGeom prst="upArrow">
            <a:avLst>
              <a:gd name="adj1" fmla="val 50000"/>
              <a:gd name="adj2" fmla="val 35066"/>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AutoShape 62"/>
          <p:cNvSpPr>
            <a:spLocks noChangeArrowheads="1"/>
          </p:cNvSpPr>
          <p:nvPr/>
        </p:nvSpPr>
        <p:spPr bwMode="auto">
          <a:xfrm>
            <a:off x="3708400" y="4797425"/>
            <a:ext cx="358775" cy="503238"/>
          </a:xfrm>
          <a:prstGeom prst="upArrow">
            <a:avLst>
              <a:gd name="adj1" fmla="val 50000"/>
              <a:gd name="adj2" fmla="val 35066"/>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2" name="AutoShape 63"/>
          <p:cNvSpPr>
            <a:spLocks noChangeArrowheads="1"/>
          </p:cNvSpPr>
          <p:nvPr/>
        </p:nvSpPr>
        <p:spPr bwMode="auto">
          <a:xfrm>
            <a:off x="4356100" y="4797425"/>
            <a:ext cx="358775" cy="503238"/>
          </a:xfrm>
          <a:prstGeom prst="upArrow">
            <a:avLst>
              <a:gd name="adj1" fmla="val 50000"/>
              <a:gd name="adj2" fmla="val 35066"/>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3" name="AutoShape 64"/>
          <p:cNvSpPr>
            <a:spLocks noChangeArrowheads="1"/>
          </p:cNvSpPr>
          <p:nvPr/>
        </p:nvSpPr>
        <p:spPr bwMode="auto">
          <a:xfrm>
            <a:off x="3132138" y="4797425"/>
            <a:ext cx="358775" cy="503238"/>
          </a:xfrm>
          <a:prstGeom prst="upArrow">
            <a:avLst>
              <a:gd name="adj1" fmla="val 50000"/>
              <a:gd name="adj2" fmla="val 35066"/>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4" name="AutoShape 65"/>
          <p:cNvSpPr>
            <a:spLocks noChangeArrowheads="1"/>
          </p:cNvSpPr>
          <p:nvPr/>
        </p:nvSpPr>
        <p:spPr bwMode="auto">
          <a:xfrm>
            <a:off x="2555875" y="4797425"/>
            <a:ext cx="358775" cy="503238"/>
          </a:xfrm>
          <a:prstGeom prst="upArrow">
            <a:avLst>
              <a:gd name="adj1" fmla="val 50000"/>
              <a:gd name="adj2" fmla="val 35066"/>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AutoShape 66"/>
          <p:cNvSpPr>
            <a:spLocks noChangeArrowheads="1"/>
          </p:cNvSpPr>
          <p:nvPr/>
        </p:nvSpPr>
        <p:spPr bwMode="auto">
          <a:xfrm>
            <a:off x="6011863" y="4797425"/>
            <a:ext cx="358775" cy="936625"/>
          </a:xfrm>
          <a:prstGeom prst="upArrow">
            <a:avLst>
              <a:gd name="adj1" fmla="val 50000"/>
              <a:gd name="adj2" fmla="val 6526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AutoShape 67"/>
          <p:cNvSpPr>
            <a:spLocks noChangeArrowheads="1"/>
          </p:cNvSpPr>
          <p:nvPr/>
        </p:nvSpPr>
        <p:spPr bwMode="auto">
          <a:xfrm>
            <a:off x="5364163" y="4797425"/>
            <a:ext cx="358775" cy="936625"/>
          </a:xfrm>
          <a:prstGeom prst="upArrow">
            <a:avLst>
              <a:gd name="adj1" fmla="val 50000"/>
              <a:gd name="adj2" fmla="val 65265"/>
            </a:avLst>
          </a:prstGeom>
          <a:gradFill rotWithShape="1">
            <a:gsLst>
              <a:gs pos="0">
                <a:srgbClr val="FF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7" name="AutoShape 71"/>
          <p:cNvSpPr>
            <a:spLocks noChangeArrowheads="1"/>
          </p:cNvSpPr>
          <p:nvPr/>
        </p:nvSpPr>
        <p:spPr bwMode="auto">
          <a:xfrm>
            <a:off x="1403350" y="3933825"/>
            <a:ext cx="6481763" cy="358775"/>
          </a:xfrm>
          <a:prstGeom prst="upArrow">
            <a:avLst>
              <a:gd name="adj1" fmla="val 50000"/>
              <a:gd name="adj2" fmla="val 25000"/>
            </a:avLst>
          </a:prstGeom>
          <a:gradFill rotWithShape="1">
            <a:gsLst>
              <a:gs pos="0">
                <a:schemeClr val="accent2"/>
              </a:gs>
              <a:gs pos="100000">
                <a:schemeClr val="accent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8" name="Text Box 68"/>
          <p:cNvSpPr txBox="1">
            <a:spLocks noChangeArrowheads="1"/>
          </p:cNvSpPr>
          <p:nvPr/>
        </p:nvSpPr>
        <p:spPr bwMode="auto">
          <a:xfrm>
            <a:off x="2555875" y="3933825"/>
            <a:ext cx="424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Pressure over time</a:t>
            </a:r>
            <a:endParaRPr lang="en-GB"/>
          </a:p>
        </p:txBody>
      </p:sp>
      <p:sp>
        <p:nvSpPr>
          <p:cNvPr id="29" name="Text Box 72"/>
          <p:cNvSpPr txBox="1">
            <a:spLocks noChangeArrowheads="1"/>
          </p:cNvSpPr>
          <p:nvPr/>
        </p:nvSpPr>
        <p:spPr bwMode="auto">
          <a:xfrm>
            <a:off x="4284663" y="2565400"/>
            <a:ext cx="1511300" cy="34925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600">
                <a:latin typeface="Constantia" pitchFamily="18" charset="0"/>
              </a:rPr>
              <a:t>Conglomerate</a:t>
            </a:r>
            <a:endParaRPr lang="en-GB" sz="1600">
              <a:latin typeface="Constantia" pitchFamily="18" charset="0"/>
            </a:endParaRPr>
          </a:p>
        </p:txBody>
      </p:sp>
      <p:sp>
        <p:nvSpPr>
          <p:cNvPr id="30" name="Text Box 73"/>
          <p:cNvSpPr txBox="1">
            <a:spLocks noChangeArrowheads="1"/>
          </p:cNvSpPr>
          <p:nvPr/>
        </p:nvSpPr>
        <p:spPr bwMode="auto">
          <a:xfrm rot="16200000">
            <a:off x="7594600" y="2060576"/>
            <a:ext cx="2378075" cy="355600"/>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600"/>
              <a:t>Related to environment</a:t>
            </a:r>
            <a:endParaRPr lang="en-GB" sz="1600"/>
          </a:p>
        </p:txBody>
      </p:sp>
      <p:sp>
        <p:nvSpPr>
          <p:cNvPr id="31" name="Rectangle 77"/>
          <p:cNvSpPr>
            <a:spLocks noChangeArrowheads="1"/>
          </p:cNvSpPr>
          <p:nvPr/>
        </p:nvSpPr>
        <p:spPr bwMode="auto">
          <a:xfrm>
            <a:off x="611188" y="1052513"/>
            <a:ext cx="5329237" cy="20161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2" name="Rectangle 78"/>
          <p:cNvSpPr>
            <a:spLocks noChangeArrowheads="1"/>
          </p:cNvSpPr>
          <p:nvPr/>
        </p:nvSpPr>
        <p:spPr bwMode="auto">
          <a:xfrm>
            <a:off x="6011863" y="1052513"/>
            <a:ext cx="2520950" cy="20161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3" name="Text Box 79"/>
          <p:cNvSpPr txBox="1">
            <a:spLocks noChangeArrowheads="1"/>
          </p:cNvSpPr>
          <p:nvPr/>
        </p:nvSpPr>
        <p:spPr bwMode="auto">
          <a:xfrm>
            <a:off x="109538" y="6091565"/>
            <a:ext cx="9350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400"/>
              <a:t>Parent material</a:t>
            </a:r>
            <a:endParaRPr lang="en-GB" sz="1400"/>
          </a:p>
        </p:txBody>
      </p:sp>
      <p:sp>
        <p:nvSpPr>
          <p:cNvPr id="34" name="Text Box 80"/>
          <p:cNvSpPr txBox="1">
            <a:spLocks noChangeArrowheads="1"/>
          </p:cNvSpPr>
          <p:nvPr/>
        </p:nvSpPr>
        <p:spPr bwMode="auto">
          <a:xfrm>
            <a:off x="1908175" y="5589588"/>
            <a:ext cx="2484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400"/>
              <a:t>Environmental forces</a:t>
            </a:r>
            <a:endParaRPr lang="en-GB" sz="1400"/>
          </a:p>
        </p:txBody>
      </p:sp>
      <p:sp>
        <p:nvSpPr>
          <p:cNvPr id="35" name="Text Box 8"/>
          <p:cNvSpPr txBox="1">
            <a:spLocks noChangeArrowheads="1"/>
          </p:cNvSpPr>
          <p:nvPr/>
        </p:nvSpPr>
        <p:spPr bwMode="auto">
          <a:xfrm>
            <a:off x="1042988" y="5300663"/>
            <a:ext cx="4033837" cy="3667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Weathering and Erosion</a:t>
            </a:r>
            <a:endParaRPr lang="en-GB"/>
          </a:p>
        </p:txBody>
      </p:sp>
      <p:sp>
        <p:nvSpPr>
          <p:cNvPr id="36" name="Line 82"/>
          <p:cNvSpPr>
            <a:spLocks noChangeShapeType="1"/>
          </p:cNvSpPr>
          <p:nvPr/>
        </p:nvSpPr>
        <p:spPr bwMode="auto">
          <a:xfrm flipH="1" flipV="1">
            <a:off x="1403350" y="29241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7" name="Line 83"/>
          <p:cNvSpPr>
            <a:spLocks noChangeShapeType="1"/>
          </p:cNvSpPr>
          <p:nvPr/>
        </p:nvSpPr>
        <p:spPr bwMode="auto">
          <a:xfrm flipV="1">
            <a:off x="2051050" y="55165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8" name="Line 84"/>
          <p:cNvSpPr>
            <a:spLocks noChangeShapeType="1"/>
          </p:cNvSpPr>
          <p:nvPr/>
        </p:nvSpPr>
        <p:spPr bwMode="auto">
          <a:xfrm flipV="1">
            <a:off x="4284663" y="55165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9" name="Line 85"/>
          <p:cNvSpPr>
            <a:spLocks noChangeShapeType="1"/>
          </p:cNvSpPr>
          <p:nvPr/>
        </p:nvSpPr>
        <p:spPr bwMode="auto">
          <a:xfrm flipV="1">
            <a:off x="2339975" y="29241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0" name="Line 86"/>
          <p:cNvSpPr>
            <a:spLocks noChangeShapeType="1"/>
          </p:cNvSpPr>
          <p:nvPr/>
        </p:nvSpPr>
        <p:spPr bwMode="auto">
          <a:xfrm flipV="1">
            <a:off x="3419475" y="2852738"/>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1" name="Line 87"/>
          <p:cNvSpPr>
            <a:spLocks noChangeShapeType="1"/>
          </p:cNvSpPr>
          <p:nvPr/>
        </p:nvSpPr>
        <p:spPr bwMode="auto">
          <a:xfrm flipV="1">
            <a:off x="5076825" y="29241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2" name="Line 88"/>
          <p:cNvSpPr>
            <a:spLocks noChangeShapeType="1"/>
          </p:cNvSpPr>
          <p:nvPr/>
        </p:nvSpPr>
        <p:spPr bwMode="auto">
          <a:xfrm flipV="1">
            <a:off x="6659563" y="29241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3" name="Line 89"/>
          <p:cNvSpPr>
            <a:spLocks noChangeShapeType="1"/>
          </p:cNvSpPr>
          <p:nvPr/>
        </p:nvSpPr>
        <p:spPr bwMode="auto">
          <a:xfrm flipV="1">
            <a:off x="7885113" y="29241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Text Box 81"/>
          <p:cNvSpPr txBox="1">
            <a:spLocks noChangeArrowheads="1"/>
          </p:cNvSpPr>
          <p:nvPr/>
        </p:nvSpPr>
        <p:spPr bwMode="auto">
          <a:xfrm>
            <a:off x="1403350" y="3141663"/>
            <a:ext cx="67691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600" b="1"/>
              <a:t>Uplift (Geological forces)    and      Exposure (environmental forces)</a:t>
            </a:r>
            <a:endParaRPr lang="en-GB" sz="1600" b="1"/>
          </a:p>
        </p:txBody>
      </p:sp>
      <p:pic>
        <p:nvPicPr>
          <p:cNvPr id="45" name="Picture 90" descr="mudston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196975"/>
            <a:ext cx="8651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1" descr="greywack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268413"/>
            <a:ext cx="1152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2" descr="sandston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268413"/>
            <a:ext cx="9731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93" descr="conglomerate1"/>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00563" y="1268413"/>
            <a:ext cx="11176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75"/>
          <p:cNvSpPr>
            <a:spLocks noChangeArrowheads="1"/>
          </p:cNvSpPr>
          <p:nvPr/>
        </p:nvSpPr>
        <p:spPr bwMode="auto">
          <a:xfrm>
            <a:off x="755650" y="1989138"/>
            <a:ext cx="4968875" cy="503237"/>
          </a:xfrm>
          <a:prstGeom prst="rightArrow">
            <a:avLst>
              <a:gd name="adj1" fmla="val 50000"/>
              <a:gd name="adj2" fmla="val 2468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0" name="Text Box 76"/>
          <p:cNvSpPr txBox="1">
            <a:spLocks noChangeArrowheads="1"/>
          </p:cNvSpPr>
          <p:nvPr/>
        </p:nvSpPr>
        <p:spPr bwMode="auto">
          <a:xfrm>
            <a:off x="1042988" y="2060575"/>
            <a:ext cx="3024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400"/>
              <a:t>Increasing particle (clast) size</a:t>
            </a:r>
            <a:endParaRPr lang="en-GB" sz="1400"/>
          </a:p>
        </p:txBody>
      </p:sp>
      <p:pic>
        <p:nvPicPr>
          <p:cNvPr id="51" name="Picture 94" descr="300px-Coal_anthracit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8066" t="9277" r="5812" b="12611"/>
          <a:stretch>
            <a:fillRect/>
          </a:stretch>
        </p:blipFill>
        <p:spPr bwMode="auto">
          <a:xfrm>
            <a:off x="6227763" y="1268413"/>
            <a:ext cx="1008062"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5" descr="limestone-fine"/>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0288" y="1412875"/>
            <a:ext cx="10477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96"/>
          <p:cNvSpPr txBox="1">
            <a:spLocks noChangeArrowheads="1"/>
          </p:cNvSpPr>
          <p:nvPr/>
        </p:nvSpPr>
        <p:spPr bwMode="auto">
          <a:xfrm>
            <a:off x="403225" y="522922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54" name="Text Box 97"/>
          <p:cNvSpPr txBox="1">
            <a:spLocks noChangeArrowheads="1"/>
          </p:cNvSpPr>
          <p:nvPr/>
        </p:nvSpPr>
        <p:spPr bwMode="auto">
          <a:xfrm>
            <a:off x="174625" y="522922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55" name="Oval 98"/>
          <p:cNvSpPr>
            <a:spLocks noChangeArrowheads="1"/>
          </p:cNvSpPr>
          <p:nvPr/>
        </p:nvSpPr>
        <p:spPr bwMode="auto">
          <a:xfrm>
            <a:off x="250825" y="5229225"/>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6" name="Text Box 99"/>
          <p:cNvSpPr txBox="1">
            <a:spLocks noChangeArrowheads="1"/>
          </p:cNvSpPr>
          <p:nvPr/>
        </p:nvSpPr>
        <p:spPr bwMode="auto">
          <a:xfrm>
            <a:off x="2411413" y="4797425"/>
            <a:ext cx="3600450" cy="323850"/>
          </a:xfrm>
          <a:prstGeom prst="rect">
            <a:avLst/>
          </a:prstGeom>
          <a:solidFill>
            <a:srgbClr val="FF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400"/>
              <a:t>Transportation</a:t>
            </a:r>
            <a:endParaRPr lang="en-GB" sz="1400"/>
          </a:p>
        </p:txBody>
      </p:sp>
      <p:sp>
        <p:nvSpPr>
          <p:cNvPr id="57" name="TextBox 5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Sedimentary rock Formation</a:t>
            </a:r>
            <a:endParaRPr lang="en-NZ" sz="2000" b="1" dirty="0">
              <a:latin typeface="Calibri Light" panose="020F0302020204030204" pitchFamily="34" charset="0"/>
            </a:endParaRPr>
          </a:p>
        </p:txBody>
      </p:sp>
      <p:pic>
        <p:nvPicPr>
          <p:cNvPr id="58" name="Picture 57"/>
          <p:cNvPicPr>
            <a:picLocks noChangeAspect="1"/>
          </p:cNvPicPr>
          <p:nvPr/>
        </p:nvPicPr>
        <p:blipFill>
          <a:blip r:embed="rId8">
            <a:clrChange>
              <a:clrFrom>
                <a:srgbClr val="FFFFFF"/>
              </a:clrFrom>
              <a:clrTo>
                <a:srgbClr val="FFFFFF">
                  <a:alpha val="0"/>
                </a:srgbClr>
              </a:clrTo>
            </a:clrChange>
            <a:lum bright="70000" contrast="-70000"/>
          </a:blip>
          <a:stretch>
            <a:fillRect/>
          </a:stretch>
        </p:blipFill>
        <p:spPr>
          <a:xfrm>
            <a:off x="8588794" y="5300663"/>
            <a:ext cx="517368" cy="437991"/>
          </a:xfrm>
          <a:prstGeom prst="rect">
            <a:avLst/>
          </a:prstGeom>
        </p:spPr>
      </p:pic>
    </p:spTree>
    <p:extLst>
      <p:ext uri="{BB962C8B-B14F-4D97-AF65-F5344CB8AC3E}">
        <p14:creationId xmlns:p14="http://schemas.microsoft.com/office/powerpoint/2010/main" val="39436990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880350" cy="48164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Limestone formation</a:t>
            </a:r>
            <a:endParaRPr lang="en-NZ" sz="2000" b="1" dirty="0">
              <a:latin typeface="Calibri Light" panose="020F03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5222866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62</a:t>
            </a:fld>
            <a:endParaRPr lang="en-NZ"/>
          </a:p>
        </p:txBody>
      </p:sp>
      <p:pic>
        <p:nvPicPr>
          <p:cNvPr id="4" name="Picture 5" descr="gneiss2"/>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77050" y="1052513"/>
            <a:ext cx="1836738"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marbl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2636838"/>
            <a:ext cx="140493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schist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292600"/>
            <a:ext cx="19812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slat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5516563"/>
            <a:ext cx="21971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5"/>
          <p:cNvSpPr txBox="1">
            <a:spLocks noChangeArrowheads="1"/>
          </p:cNvSpPr>
          <p:nvPr/>
        </p:nvSpPr>
        <p:spPr bwMode="auto">
          <a:xfrm>
            <a:off x="5076825" y="1341438"/>
            <a:ext cx="1582738" cy="59848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3200" b="1">
                <a:latin typeface="Constantia" pitchFamily="18" charset="0"/>
              </a:rPr>
              <a:t>Gneiss</a:t>
            </a:r>
            <a:endParaRPr lang="en-GB" sz="3200" b="1">
              <a:latin typeface="Constantia" pitchFamily="18" charset="0"/>
            </a:endParaRPr>
          </a:p>
        </p:txBody>
      </p:sp>
      <p:sp>
        <p:nvSpPr>
          <p:cNvPr id="9" name="Text Box 16"/>
          <p:cNvSpPr txBox="1">
            <a:spLocks noChangeArrowheads="1"/>
          </p:cNvSpPr>
          <p:nvPr/>
        </p:nvSpPr>
        <p:spPr bwMode="auto">
          <a:xfrm>
            <a:off x="5148263" y="2924175"/>
            <a:ext cx="1582737" cy="598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3200" b="1">
                <a:latin typeface="Constantia" pitchFamily="18" charset="0"/>
              </a:rPr>
              <a:t>Marble</a:t>
            </a:r>
            <a:endParaRPr lang="en-GB" sz="3200" b="1">
              <a:latin typeface="Constantia" pitchFamily="18" charset="0"/>
            </a:endParaRPr>
          </a:p>
        </p:txBody>
      </p:sp>
      <p:sp>
        <p:nvSpPr>
          <p:cNvPr id="10" name="Text Box 17"/>
          <p:cNvSpPr txBox="1">
            <a:spLocks noChangeArrowheads="1"/>
          </p:cNvSpPr>
          <p:nvPr/>
        </p:nvSpPr>
        <p:spPr bwMode="auto">
          <a:xfrm>
            <a:off x="5076825" y="4437063"/>
            <a:ext cx="1582738" cy="59848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3200" b="1">
                <a:latin typeface="Constantia" pitchFamily="18" charset="0"/>
              </a:rPr>
              <a:t>Schist</a:t>
            </a:r>
            <a:endParaRPr lang="en-GB" sz="3200" b="1">
              <a:latin typeface="Constantia" pitchFamily="18" charset="0"/>
            </a:endParaRPr>
          </a:p>
        </p:txBody>
      </p:sp>
      <p:sp>
        <p:nvSpPr>
          <p:cNvPr id="11" name="Text Box 18"/>
          <p:cNvSpPr txBox="1">
            <a:spLocks noChangeArrowheads="1"/>
          </p:cNvSpPr>
          <p:nvPr/>
        </p:nvSpPr>
        <p:spPr bwMode="auto">
          <a:xfrm>
            <a:off x="5076825" y="5805488"/>
            <a:ext cx="1582738" cy="59848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3200" b="1">
                <a:latin typeface="Constantia" pitchFamily="18" charset="0"/>
              </a:rPr>
              <a:t>Slate</a:t>
            </a:r>
            <a:endParaRPr lang="en-GB" sz="3200" b="1">
              <a:latin typeface="Constantia" pitchFamily="18" charset="0"/>
            </a:endParaRPr>
          </a:p>
        </p:txBody>
      </p:sp>
      <p:sp>
        <p:nvSpPr>
          <p:cNvPr id="12" name="Text Box 19"/>
          <p:cNvSpPr txBox="1">
            <a:spLocks noChangeArrowheads="1"/>
          </p:cNvSpPr>
          <p:nvPr/>
        </p:nvSpPr>
        <p:spPr bwMode="auto">
          <a:xfrm>
            <a:off x="1331913" y="1484313"/>
            <a:ext cx="1582737" cy="4159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a:latin typeface="Constantia" pitchFamily="18" charset="0"/>
              </a:rPr>
              <a:t>Granite</a:t>
            </a:r>
            <a:endParaRPr lang="en-GB" sz="2000" b="1">
              <a:latin typeface="Constantia" pitchFamily="18" charset="0"/>
            </a:endParaRPr>
          </a:p>
        </p:txBody>
      </p:sp>
      <p:sp>
        <p:nvSpPr>
          <p:cNvPr id="13" name="Text Box 20"/>
          <p:cNvSpPr txBox="1">
            <a:spLocks noChangeArrowheads="1"/>
          </p:cNvSpPr>
          <p:nvPr/>
        </p:nvSpPr>
        <p:spPr bwMode="auto">
          <a:xfrm>
            <a:off x="1258888" y="2924175"/>
            <a:ext cx="1582737" cy="4159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a:latin typeface="Constantia" pitchFamily="18" charset="0"/>
              </a:rPr>
              <a:t>Limestone</a:t>
            </a:r>
            <a:endParaRPr lang="en-GB" sz="2000" b="1">
              <a:latin typeface="Constantia" pitchFamily="18" charset="0"/>
            </a:endParaRPr>
          </a:p>
        </p:txBody>
      </p:sp>
      <p:sp>
        <p:nvSpPr>
          <p:cNvPr id="14" name="Text Box 21"/>
          <p:cNvSpPr txBox="1">
            <a:spLocks noChangeArrowheads="1"/>
          </p:cNvSpPr>
          <p:nvPr/>
        </p:nvSpPr>
        <p:spPr bwMode="auto">
          <a:xfrm>
            <a:off x="1187450" y="4149725"/>
            <a:ext cx="1582738" cy="4159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a:latin typeface="Constantia" pitchFamily="18" charset="0"/>
              </a:rPr>
              <a:t>Mudstone</a:t>
            </a:r>
            <a:endParaRPr lang="en-GB" sz="2000" b="1">
              <a:latin typeface="Constantia" pitchFamily="18" charset="0"/>
            </a:endParaRPr>
          </a:p>
        </p:txBody>
      </p:sp>
      <p:sp>
        <p:nvSpPr>
          <p:cNvPr id="15" name="Text Box 22"/>
          <p:cNvSpPr txBox="1">
            <a:spLocks noChangeArrowheads="1"/>
          </p:cNvSpPr>
          <p:nvPr/>
        </p:nvSpPr>
        <p:spPr bwMode="auto">
          <a:xfrm>
            <a:off x="1187450" y="4652963"/>
            <a:ext cx="1582738" cy="4159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a:latin typeface="Constantia" pitchFamily="18" charset="0"/>
              </a:rPr>
              <a:t>Siltstone</a:t>
            </a:r>
            <a:endParaRPr lang="en-GB" sz="2000" b="1">
              <a:latin typeface="Constantia" pitchFamily="18" charset="0"/>
            </a:endParaRPr>
          </a:p>
        </p:txBody>
      </p:sp>
      <p:sp>
        <p:nvSpPr>
          <p:cNvPr id="16" name="Text Box 23"/>
          <p:cNvSpPr txBox="1">
            <a:spLocks noChangeArrowheads="1"/>
          </p:cNvSpPr>
          <p:nvPr/>
        </p:nvSpPr>
        <p:spPr bwMode="auto">
          <a:xfrm>
            <a:off x="1187450" y="5949950"/>
            <a:ext cx="1582738" cy="4159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a:latin typeface="Constantia" pitchFamily="18" charset="0"/>
              </a:rPr>
              <a:t>Basalt</a:t>
            </a:r>
            <a:endParaRPr lang="en-GB" sz="2000" b="1">
              <a:latin typeface="Constantia" pitchFamily="18" charset="0"/>
            </a:endParaRPr>
          </a:p>
        </p:txBody>
      </p:sp>
      <p:sp>
        <p:nvSpPr>
          <p:cNvPr id="17" name="AutoShape 26"/>
          <p:cNvSpPr>
            <a:spLocks noChangeArrowheads="1"/>
          </p:cNvSpPr>
          <p:nvPr/>
        </p:nvSpPr>
        <p:spPr bwMode="auto">
          <a:xfrm>
            <a:off x="2987675" y="1557338"/>
            <a:ext cx="2016125" cy="142875"/>
          </a:xfrm>
          <a:prstGeom prst="rightArrow">
            <a:avLst>
              <a:gd name="adj1" fmla="val 50000"/>
              <a:gd name="adj2" fmla="val 35277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18" name="AutoShape 27"/>
          <p:cNvSpPr>
            <a:spLocks noChangeArrowheads="1"/>
          </p:cNvSpPr>
          <p:nvPr/>
        </p:nvSpPr>
        <p:spPr bwMode="auto">
          <a:xfrm>
            <a:off x="2987675" y="3068638"/>
            <a:ext cx="2016125" cy="215900"/>
          </a:xfrm>
          <a:prstGeom prst="rightArrow">
            <a:avLst>
              <a:gd name="adj1" fmla="val 50000"/>
              <a:gd name="adj2" fmla="val 23345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19" name="AutoShape 28"/>
          <p:cNvSpPr>
            <a:spLocks noChangeArrowheads="1"/>
          </p:cNvSpPr>
          <p:nvPr/>
        </p:nvSpPr>
        <p:spPr bwMode="auto">
          <a:xfrm>
            <a:off x="2843213" y="4581525"/>
            <a:ext cx="2016125" cy="215900"/>
          </a:xfrm>
          <a:prstGeom prst="rightArrow">
            <a:avLst>
              <a:gd name="adj1" fmla="val 50000"/>
              <a:gd name="adj2" fmla="val 23345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20" name="AutoShape 29"/>
          <p:cNvSpPr>
            <a:spLocks noChangeArrowheads="1"/>
          </p:cNvSpPr>
          <p:nvPr/>
        </p:nvSpPr>
        <p:spPr bwMode="auto">
          <a:xfrm>
            <a:off x="2843213" y="6021388"/>
            <a:ext cx="2016125" cy="215900"/>
          </a:xfrm>
          <a:prstGeom prst="rightArrow">
            <a:avLst>
              <a:gd name="adj1" fmla="val 50000"/>
              <a:gd name="adj2" fmla="val 23345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21" name="AutoShape 30"/>
          <p:cNvSpPr>
            <a:spLocks noChangeArrowheads="1"/>
          </p:cNvSpPr>
          <p:nvPr/>
        </p:nvSpPr>
        <p:spPr bwMode="auto">
          <a:xfrm rot="1079764">
            <a:off x="2843213" y="5300663"/>
            <a:ext cx="2016125" cy="215900"/>
          </a:xfrm>
          <a:prstGeom prst="rightArrow">
            <a:avLst>
              <a:gd name="adj1" fmla="val 50000"/>
              <a:gd name="adj2" fmla="val 23345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22" name="WordArt 25"/>
          <p:cNvSpPr>
            <a:spLocks noChangeArrowheads="1" noChangeShapeType="1" noTextEdit="1"/>
          </p:cNvSpPr>
          <p:nvPr/>
        </p:nvSpPr>
        <p:spPr bwMode="auto">
          <a:xfrm rot="5400000">
            <a:off x="2060575" y="3535436"/>
            <a:ext cx="3581400" cy="495300"/>
          </a:xfrm>
          <a:prstGeom prst="rect">
            <a:avLst/>
          </a:prstGeom>
        </p:spPr>
        <p:txBody>
          <a:bodyPr wrap="none" fromWordArt="1">
            <a:prstTxWarp prst="textPlain">
              <a:avLst>
                <a:gd name="adj" fmla="val 50000"/>
              </a:avLst>
            </a:prstTxWarp>
          </a:bodyPr>
          <a:lstStyle/>
          <a:p>
            <a:pPr algn="ctr"/>
            <a:r>
              <a:rPr lang="en-NZ" sz="2800" kern="10" spc="560" dirty="0">
                <a:ln w="9525">
                  <a:solidFill>
                    <a:srgbClr val="FF0000"/>
                  </a:solidFill>
                  <a:round/>
                  <a:headEnd/>
                  <a:tailEnd/>
                </a:ln>
                <a:gradFill rotWithShape="1">
                  <a:gsLst>
                    <a:gs pos="0">
                      <a:srgbClr val="AAAAAA"/>
                    </a:gs>
                    <a:gs pos="100000">
                      <a:srgbClr val="FFFFFF"/>
                    </a:gs>
                  </a:gsLst>
                  <a:lin ang="0" scaled="1"/>
                </a:gradFill>
                <a:effectLst>
                  <a:outerShdw dist="45791" dir="3378596" algn="ctr" rotWithShape="0">
                    <a:srgbClr val="4D4D4D">
                      <a:alpha val="79999"/>
                    </a:srgbClr>
                  </a:outerShdw>
                </a:effectLst>
                <a:latin typeface="Arial Black"/>
              </a:rPr>
              <a:t>Heat and Pressure</a:t>
            </a:r>
          </a:p>
        </p:txBody>
      </p:sp>
      <p:pic>
        <p:nvPicPr>
          <p:cNvPr id="23" name="Picture 32" descr="granit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341438"/>
            <a:ext cx="98266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3" descr="limestone-f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2708275"/>
            <a:ext cx="9906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4" descr="mudston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4076700"/>
            <a:ext cx="900112"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descr="basa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5949950"/>
            <a:ext cx="9366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Metamorphic rock classification</a:t>
            </a:r>
            <a:endParaRPr lang="en-NZ" sz="2000" b="1" dirty="0">
              <a:latin typeface="Calibri Light" panose="020F0302020204030204" pitchFamily="34" charset="0"/>
            </a:endParaRPr>
          </a:p>
        </p:txBody>
      </p:sp>
      <p:pic>
        <p:nvPicPr>
          <p:cNvPr id="28" name="Picture 27"/>
          <p:cNvPicPr>
            <a:picLocks noChangeAspect="1"/>
          </p:cNvPicPr>
          <p:nvPr/>
        </p:nvPicPr>
        <p:blipFill>
          <a:blip r:embed="rId10">
            <a:clrChange>
              <a:clrFrom>
                <a:srgbClr val="FFFFFF"/>
              </a:clrFrom>
              <a:clrTo>
                <a:srgbClr val="FFFFFF">
                  <a:alpha val="0"/>
                </a:srgbClr>
              </a:clrTo>
            </a:clrChange>
            <a:lum bright="70000" contrast="-70000"/>
          </a:blip>
          <a:stretch>
            <a:fillRect/>
          </a:stretch>
        </p:blipFill>
        <p:spPr>
          <a:xfrm>
            <a:off x="8424863" y="6278521"/>
            <a:ext cx="652792" cy="552637"/>
          </a:xfrm>
          <a:prstGeom prst="rect">
            <a:avLst/>
          </a:prstGeom>
        </p:spPr>
      </p:pic>
    </p:spTree>
    <p:extLst>
      <p:ext uri="{BB962C8B-B14F-4D97-AF65-F5344CB8AC3E}">
        <p14:creationId xmlns:p14="http://schemas.microsoft.com/office/powerpoint/2010/main" val="22153489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63</a:t>
            </a:fld>
            <a:endParaRPr lang="en-NZ"/>
          </a:p>
        </p:txBody>
      </p:sp>
      <p:sp>
        <p:nvSpPr>
          <p:cNvPr id="4" name="Text Box 6"/>
          <p:cNvSpPr txBox="1">
            <a:spLocks noChangeArrowheads="1"/>
          </p:cNvSpPr>
          <p:nvPr/>
        </p:nvSpPr>
        <p:spPr bwMode="auto">
          <a:xfrm>
            <a:off x="2484438" y="6021388"/>
            <a:ext cx="4391025" cy="4762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400">
                <a:latin typeface="Constantia" pitchFamily="18" charset="0"/>
              </a:rPr>
              <a:t>Sedimentary Rock</a:t>
            </a:r>
            <a:endParaRPr lang="en-GB" sz="2400">
              <a:latin typeface="Constantia" pitchFamily="18" charset="0"/>
            </a:endParaRPr>
          </a:p>
        </p:txBody>
      </p:sp>
      <p:sp>
        <p:nvSpPr>
          <p:cNvPr id="5" name="Text Box 17"/>
          <p:cNvSpPr txBox="1">
            <a:spLocks noChangeArrowheads="1"/>
          </p:cNvSpPr>
          <p:nvPr/>
        </p:nvSpPr>
        <p:spPr bwMode="auto">
          <a:xfrm>
            <a:off x="1116013" y="3357563"/>
            <a:ext cx="2952750" cy="715962"/>
          </a:xfrm>
          <a:prstGeom prst="rect">
            <a:avLst/>
          </a:prstGeom>
          <a:solidFill>
            <a:srgbClr val="99FF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600" b="1">
                <a:latin typeface="Constantia" pitchFamily="18" charset="0"/>
              </a:rPr>
              <a:t>Low Grade</a:t>
            </a:r>
            <a:r>
              <a:rPr lang="en-NZ" sz="1600">
                <a:latin typeface="Constantia" pitchFamily="18" charset="0"/>
              </a:rPr>
              <a:t> </a:t>
            </a:r>
          </a:p>
          <a:p>
            <a:pPr algn="ctr" eaLnBrk="1" hangingPunct="1">
              <a:spcBef>
                <a:spcPct val="50000"/>
              </a:spcBef>
            </a:pPr>
            <a:r>
              <a:rPr lang="en-NZ" sz="1600">
                <a:latin typeface="Constantia" pitchFamily="18" charset="0"/>
              </a:rPr>
              <a:t>pressure and temperature</a:t>
            </a:r>
            <a:endParaRPr lang="en-GB" sz="1600">
              <a:latin typeface="Constantia" pitchFamily="18" charset="0"/>
            </a:endParaRPr>
          </a:p>
        </p:txBody>
      </p:sp>
      <p:sp>
        <p:nvSpPr>
          <p:cNvPr id="6" name="Text Box 19"/>
          <p:cNvSpPr txBox="1">
            <a:spLocks noChangeArrowheads="1"/>
          </p:cNvSpPr>
          <p:nvPr/>
        </p:nvSpPr>
        <p:spPr bwMode="auto">
          <a:xfrm>
            <a:off x="6948488" y="6021388"/>
            <a:ext cx="2051050" cy="4762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400">
                <a:latin typeface="Constantia" pitchFamily="18" charset="0"/>
              </a:rPr>
              <a:t>Igneous Rock</a:t>
            </a:r>
            <a:endParaRPr lang="en-GB" sz="2400">
              <a:latin typeface="Constantia" pitchFamily="18" charset="0"/>
            </a:endParaRPr>
          </a:p>
        </p:txBody>
      </p:sp>
      <p:sp>
        <p:nvSpPr>
          <p:cNvPr id="7" name="Text Box 35"/>
          <p:cNvSpPr txBox="1">
            <a:spLocks noChangeArrowheads="1"/>
          </p:cNvSpPr>
          <p:nvPr/>
        </p:nvSpPr>
        <p:spPr bwMode="auto">
          <a:xfrm>
            <a:off x="179388" y="4868863"/>
            <a:ext cx="792162" cy="5365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1400"/>
              <a:t>Parent rocks</a:t>
            </a:r>
            <a:endParaRPr lang="en-GB" sz="1400"/>
          </a:p>
        </p:txBody>
      </p:sp>
      <p:sp>
        <p:nvSpPr>
          <p:cNvPr id="8" name="Text Box 37"/>
          <p:cNvSpPr txBox="1">
            <a:spLocks noChangeArrowheads="1"/>
          </p:cNvSpPr>
          <p:nvPr/>
        </p:nvSpPr>
        <p:spPr bwMode="auto">
          <a:xfrm>
            <a:off x="755650" y="4221163"/>
            <a:ext cx="7920038" cy="385762"/>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endParaRPr lang="en-US"/>
          </a:p>
        </p:txBody>
      </p:sp>
      <p:pic>
        <p:nvPicPr>
          <p:cNvPr id="9" name="Picture 55" descr="basa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4797425"/>
            <a:ext cx="111601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6" descr="grani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313" y="4724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7"/>
          <p:cNvSpPr txBox="1">
            <a:spLocks noChangeArrowheads="1"/>
          </p:cNvSpPr>
          <p:nvPr/>
        </p:nvSpPr>
        <p:spPr bwMode="auto">
          <a:xfrm>
            <a:off x="1116013" y="5516563"/>
            <a:ext cx="936625"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Basalt</a:t>
            </a:r>
            <a:endParaRPr lang="en-GB" b="1"/>
          </a:p>
        </p:txBody>
      </p:sp>
      <p:sp>
        <p:nvSpPr>
          <p:cNvPr id="12" name="Text Box 58"/>
          <p:cNvSpPr txBox="1">
            <a:spLocks noChangeArrowheads="1"/>
          </p:cNvSpPr>
          <p:nvPr/>
        </p:nvSpPr>
        <p:spPr bwMode="auto">
          <a:xfrm>
            <a:off x="7381875" y="5516563"/>
            <a:ext cx="1079500"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Granite</a:t>
            </a:r>
            <a:endParaRPr lang="en-GB" b="1"/>
          </a:p>
        </p:txBody>
      </p:sp>
      <p:pic>
        <p:nvPicPr>
          <p:cNvPr id="13" name="Picture 59" descr="limestone-f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4724400"/>
            <a:ext cx="91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0" descr="mudston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225" y="4724400"/>
            <a:ext cx="75565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1" descr="greywack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4832350"/>
            <a:ext cx="973137"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62"/>
          <p:cNvSpPr txBox="1">
            <a:spLocks noChangeArrowheads="1"/>
          </p:cNvSpPr>
          <p:nvPr/>
        </p:nvSpPr>
        <p:spPr bwMode="auto">
          <a:xfrm>
            <a:off x="5508625" y="5516563"/>
            <a:ext cx="1439863"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Limestone</a:t>
            </a:r>
            <a:endParaRPr lang="en-GB" b="1"/>
          </a:p>
        </p:txBody>
      </p:sp>
      <p:sp>
        <p:nvSpPr>
          <p:cNvPr id="17" name="Text Box 63"/>
          <p:cNvSpPr txBox="1">
            <a:spLocks noChangeArrowheads="1"/>
          </p:cNvSpPr>
          <p:nvPr/>
        </p:nvSpPr>
        <p:spPr bwMode="auto">
          <a:xfrm>
            <a:off x="4068763" y="5516563"/>
            <a:ext cx="1295400"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Mudstone</a:t>
            </a:r>
            <a:endParaRPr lang="en-GB" b="1"/>
          </a:p>
        </p:txBody>
      </p:sp>
      <p:sp>
        <p:nvSpPr>
          <p:cNvPr id="18" name="Text Box 64"/>
          <p:cNvSpPr txBox="1">
            <a:spLocks noChangeArrowheads="1"/>
          </p:cNvSpPr>
          <p:nvPr/>
        </p:nvSpPr>
        <p:spPr bwMode="auto">
          <a:xfrm>
            <a:off x="2628900" y="5516563"/>
            <a:ext cx="1295400"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Siltstone</a:t>
            </a:r>
            <a:endParaRPr lang="en-GB" b="1"/>
          </a:p>
        </p:txBody>
      </p:sp>
      <p:sp>
        <p:nvSpPr>
          <p:cNvPr id="19" name="Text Box 65"/>
          <p:cNvSpPr txBox="1">
            <a:spLocks noChangeArrowheads="1"/>
          </p:cNvSpPr>
          <p:nvPr/>
        </p:nvSpPr>
        <p:spPr bwMode="auto">
          <a:xfrm>
            <a:off x="179388" y="1268413"/>
            <a:ext cx="1439862" cy="600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600"/>
              <a:t>Metamorphic rocks</a:t>
            </a:r>
            <a:endParaRPr lang="en-GB" sz="1600"/>
          </a:p>
        </p:txBody>
      </p:sp>
      <p:pic>
        <p:nvPicPr>
          <p:cNvPr id="20" name="Picture 66" descr="slat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3713" y="1412875"/>
            <a:ext cx="1549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7"/>
          <p:cNvSpPr txBox="1">
            <a:spLocks noChangeArrowheads="1"/>
          </p:cNvSpPr>
          <p:nvPr/>
        </p:nvSpPr>
        <p:spPr bwMode="auto">
          <a:xfrm>
            <a:off x="4141788" y="2420938"/>
            <a:ext cx="4173537" cy="715962"/>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600" b="1">
                <a:latin typeface="Constantia" pitchFamily="18" charset="0"/>
              </a:rPr>
              <a:t>High Grade</a:t>
            </a:r>
            <a:r>
              <a:rPr lang="en-NZ" sz="1600">
                <a:latin typeface="Constantia" pitchFamily="18" charset="0"/>
              </a:rPr>
              <a:t> </a:t>
            </a:r>
          </a:p>
          <a:p>
            <a:pPr algn="ctr" eaLnBrk="1" hangingPunct="1">
              <a:spcBef>
                <a:spcPct val="50000"/>
              </a:spcBef>
            </a:pPr>
            <a:r>
              <a:rPr lang="en-NZ" sz="1600">
                <a:latin typeface="Constantia" pitchFamily="18" charset="0"/>
              </a:rPr>
              <a:t>pressure and temperature</a:t>
            </a:r>
            <a:endParaRPr lang="en-GB" sz="1600">
              <a:latin typeface="Constantia" pitchFamily="18" charset="0"/>
            </a:endParaRPr>
          </a:p>
        </p:txBody>
      </p:sp>
      <p:pic>
        <p:nvPicPr>
          <p:cNvPr id="22" name="Picture 68" descr="schist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8763" y="981075"/>
            <a:ext cx="14763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69"/>
          <p:cNvSpPr txBox="1">
            <a:spLocks noChangeArrowheads="1"/>
          </p:cNvSpPr>
          <p:nvPr/>
        </p:nvSpPr>
        <p:spPr bwMode="auto">
          <a:xfrm>
            <a:off x="2051050" y="2349500"/>
            <a:ext cx="936625" cy="385763"/>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Slate</a:t>
            </a:r>
            <a:endParaRPr lang="en-GB" b="1"/>
          </a:p>
        </p:txBody>
      </p:sp>
      <p:sp>
        <p:nvSpPr>
          <p:cNvPr id="24" name="Text Box 70"/>
          <p:cNvSpPr txBox="1">
            <a:spLocks noChangeArrowheads="1"/>
          </p:cNvSpPr>
          <p:nvPr/>
        </p:nvSpPr>
        <p:spPr bwMode="auto">
          <a:xfrm>
            <a:off x="4284663" y="1700213"/>
            <a:ext cx="1008062"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Schist</a:t>
            </a:r>
            <a:endParaRPr lang="en-GB" b="1"/>
          </a:p>
        </p:txBody>
      </p:sp>
      <p:sp>
        <p:nvSpPr>
          <p:cNvPr id="25" name="Line 72"/>
          <p:cNvSpPr>
            <a:spLocks noChangeShapeType="1"/>
          </p:cNvSpPr>
          <p:nvPr/>
        </p:nvSpPr>
        <p:spPr bwMode="auto">
          <a:xfrm flipV="1">
            <a:off x="3133725" y="4365625"/>
            <a:ext cx="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6" name="Line 73"/>
          <p:cNvSpPr>
            <a:spLocks noChangeShapeType="1"/>
          </p:cNvSpPr>
          <p:nvPr/>
        </p:nvSpPr>
        <p:spPr bwMode="auto">
          <a:xfrm flipV="1">
            <a:off x="4573588" y="4365625"/>
            <a:ext cx="0" cy="3587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7" name="Line 74"/>
          <p:cNvSpPr>
            <a:spLocks noChangeShapeType="1"/>
          </p:cNvSpPr>
          <p:nvPr/>
        </p:nvSpPr>
        <p:spPr bwMode="auto">
          <a:xfrm>
            <a:off x="3133725" y="4365625"/>
            <a:ext cx="14398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8" name="Line 75"/>
          <p:cNvSpPr>
            <a:spLocks noChangeShapeType="1"/>
          </p:cNvSpPr>
          <p:nvPr/>
        </p:nvSpPr>
        <p:spPr bwMode="auto">
          <a:xfrm flipV="1">
            <a:off x="3492500" y="4076700"/>
            <a:ext cx="0" cy="2889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9" name="Line 76"/>
          <p:cNvSpPr>
            <a:spLocks noChangeShapeType="1"/>
          </p:cNvSpPr>
          <p:nvPr/>
        </p:nvSpPr>
        <p:spPr bwMode="auto">
          <a:xfrm flipV="1">
            <a:off x="4429125" y="3141663"/>
            <a:ext cx="0" cy="12239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0" name="Line 79"/>
          <p:cNvSpPr>
            <a:spLocks noChangeShapeType="1"/>
          </p:cNvSpPr>
          <p:nvPr/>
        </p:nvSpPr>
        <p:spPr bwMode="auto">
          <a:xfrm flipV="1">
            <a:off x="4429125" y="2133600"/>
            <a:ext cx="0" cy="2873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1" name="Line 80"/>
          <p:cNvSpPr>
            <a:spLocks noChangeShapeType="1"/>
          </p:cNvSpPr>
          <p:nvPr/>
        </p:nvSpPr>
        <p:spPr bwMode="auto">
          <a:xfrm flipV="1">
            <a:off x="6157913" y="3141663"/>
            <a:ext cx="0" cy="15827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32" name="Picture 81" descr="marble3"/>
          <p:cNvPicPr>
            <a:picLocks noChangeAspect="1" noChangeArrowheads="1"/>
          </p:cNvPicPr>
          <p:nvPr/>
        </p:nvPicPr>
        <p:blipFill>
          <a:blip r:embed="rId9"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942013" y="981075"/>
            <a:ext cx="6826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82"/>
          <p:cNvSpPr txBox="1">
            <a:spLocks noChangeArrowheads="1"/>
          </p:cNvSpPr>
          <p:nvPr/>
        </p:nvSpPr>
        <p:spPr bwMode="auto">
          <a:xfrm>
            <a:off x="5724525" y="1700213"/>
            <a:ext cx="1008063"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Marble</a:t>
            </a:r>
            <a:endParaRPr lang="en-GB" b="1"/>
          </a:p>
        </p:txBody>
      </p:sp>
      <p:sp>
        <p:nvSpPr>
          <p:cNvPr id="34" name="Line 83"/>
          <p:cNvSpPr>
            <a:spLocks noChangeShapeType="1"/>
          </p:cNvSpPr>
          <p:nvPr/>
        </p:nvSpPr>
        <p:spPr bwMode="auto">
          <a:xfrm flipV="1">
            <a:off x="6157913" y="2133600"/>
            <a:ext cx="0" cy="2873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35" name="Picture 84" descr="gneiss2"/>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1875" y="981075"/>
            <a:ext cx="8286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85"/>
          <p:cNvSpPr>
            <a:spLocks noChangeArrowheads="1"/>
          </p:cNvSpPr>
          <p:nvPr/>
        </p:nvSpPr>
        <p:spPr bwMode="auto">
          <a:xfrm>
            <a:off x="613727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endParaRPr lang="en-US" b="1"/>
          </a:p>
        </p:txBody>
      </p:sp>
      <p:sp>
        <p:nvSpPr>
          <p:cNvPr id="37" name="Text Box 86"/>
          <p:cNvSpPr txBox="1">
            <a:spLocks noChangeArrowheads="1"/>
          </p:cNvSpPr>
          <p:nvPr/>
        </p:nvSpPr>
        <p:spPr bwMode="auto">
          <a:xfrm>
            <a:off x="7308850" y="1700213"/>
            <a:ext cx="1008063" cy="385762"/>
          </a:xfrm>
          <a:prstGeom prst="rect">
            <a:avLst/>
          </a:prstGeom>
          <a:solidFill>
            <a:srgbClr val="D3FFA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Gneiss</a:t>
            </a:r>
            <a:endParaRPr lang="en-GB" b="1"/>
          </a:p>
        </p:txBody>
      </p:sp>
      <p:sp>
        <p:nvSpPr>
          <p:cNvPr id="38" name="Line 87"/>
          <p:cNvSpPr>
            <a:spLocks noChangeShapeType="1"/>
          </p:cNvSpPr>
          <p:nvPr/>
        </p:nvSpPr>
        <p:spPr bwMode="auto">
          <a:xfrm flipV="1">
            <a:off x="7885113" y="3141663"/>
            <a:ext cx="0" cy="15827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9" name="Line 88"/>
          <p:cNvSpPr>
            <a:spLocks noChangeShapeType="1"/>
          </p:cNvSpPr>
          <p:nvPr/>
        </p:nvSpPr>
        <p:spPr bwMode="auto">
          <a:xfrm flipV="1">
            <a:off x="7885113" y="2060575"/>
            <a:ext cx="0" cy="3603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0" name="Text Box 89"/>
          <p:cNvSpPr txBox="1">
            <a:spLocks noChangeArrowheads="1"/>
          </p:cNvSpPr>
          <p:nvPr/>
        </p:nvSpPr>
        <p:spPr bwMode="auto">
          <a:xfrm>
            <a:off x="323850" y="6021388"/>
            <a:ext cx="2051050" cy="4762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400">
                <a:latin typeface="Constantia" pitchFamily="18" charset="0"/>
              </a:rPr>
              <a:t>Igneous Rock</a:t>
            </a:r>
            <a:endParaRPr lang="en-GB" sz="2400">
              <a:latin typeface="Constantia" pitchFamily="18" charset="0"/>
            </a:endParaRPr>
          </a:p>
        </p:txBody>
      </p:sp>
      <p:sp>
        <p:nvSpPr>
          <p:cNvPr id="41" name="Line 91"/>
          <p:cNvSpPr>
            <a:spLocks noChangeShapeType="1"/>
          </p:cNvSpPr>
          <p:nvPr/>
        </p:nvSpPr>
        <p:spPr bwMode="auto">
          <a:xfrm flipV="1">
            <a:off x="1547813" y="4076700"/>
            <a:ext cx="0" cy="720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2" name="Line 92"/>
          <p:cNvSpPr>
            <a:spLocks noChangeShapeType="1"/>
          </p:cNvSpPr>
          <p:nvPr/>
        </p:nvSpPr>
        <p:spPr bwMode="auto">
          <a:xfrm flipV="1">
            <a:off x="1547813" y="3141663"/>
            <a:ext cx="0" cy="215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3" name="Line 93"/>
          <p:cNvSpPr>
            <a:spLocks noChangeShapeType="1"/>
          </p:cNvSpPr>
          <p:nvPr/>
        </p:nvSpPr>
        <p:spPr bwMode="auto">
          <a:xfrm flipV="1">
            <a:off x="3492500" y="3141663"/>
            <a:ext cx="0" cy="215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Line 94"/>
          <p:cNvSpPr>
            <a:spLocks noChangeShapeType="1"/>
          </p:cNvSpPr>
          <p:nvPr/>
        </p:nvSpPr>
        <p:spPr bwMode="auto">
          <a:xfrm>
            <a:off x="1547813" y="3141663"/>
            <a:ext cx="194468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Line 95"/>
          <p:cNvSpPr>
            <a:spLocks noChangeShapeType="1"/>
          </p:cNvSpPr>
          <p:nvPr/>
        </p:nvSpPr>
        <p:spPr bwMode="auto">
          <a:xfrm flipV="1">
            <a:off x="2555875" y="2708275"/>
            <a:ext cx="0" cy="4333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6" name="Text Box 96"/>
          <p:cNvSpPr txBox="1">
            <a:spLocks noChangeArrowheads="1"/>
          </p:cNvSpPr>
          <p:nvPr/>
        </p:nvSpPr>
        <p:spPr bwMode="auto">
          <a:xfrm>
            <a:off x="7235825" y="3357563"/>
            <a:ext cx="1439863" cy="600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1600"/>
              <a:t>Mountain building</a:t>
            </a:r>
            <a:endParaRPr lang="en-GB" sz="1600"/>
          </a:p>
        </p:txBody>
      </p:sp>
      <p:sp>
        <p:nvSpPr>
          <p:cNvPr id="50" name="TextBox 49"/>
          <p:cNvSpPr txBox="1"/>
          <p:nvPr/>
        </p:nvSpPr>
        <p:spPr>
          <a:xfrm>
            <a:off x="439788"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Metamorphic rock Formation</a:t>
            </a:r>
            <a:endParaRPr lang="en-NZ" sz="2000" b="1" dirty="0">
              <a:latin typeface="Calibri Light" panose="020F0302020204030204" pitchFamily="34" charset="0"/>
            </a:endParaRPr>
          </a:p>
        </p:txBody>
      </p:sp>
      <p:pic>
        <p:nvPicPr>
          <p:cNvPr id="51" name="Picture 50"/>
          <p:cNvPicPr>
            <a:picLocks noChangeAspect="1"/>
          </p:cNvPicPr>
          <p:nvPr/>
        </p:nvPicPr>
        <p:blipFill>
          <a:blip r:embed="rId11">
            <a:clrChange>
              <a:clrFrom>
                <a:srgbClr val="FFFFFF"/>
              </a:clrFrom>
              <a:clrTo>
                <a:srgbClr val="FFFFFF">
                  <a:alpha val="0"/>
                </a:srgbClr>
              </a:clrTo>
            </a:clrChange>
            <a:lum bright="70000" contrast="-70000"/>
          </a:blip>
          <a:stretch>
            <a:fillRect/>
          </a:stretch>
        </p:blipFill>
        <p:spPr>
          <a:xfrm>
            <a:off x="8471495" y="4868863"/>
            <a:ext cx="624442" cy="528637"/>
          </a:xfrm>
          <a:prstGeom prst="rect">
            <a:avLst/>
          </a:prstGeom>
        </p:spPr>
      </p:pic>
    </p:spTree>
    <p:extLst>
      <p:ext uri="{BB962C8B-B14F-4D97-AF65-F5344CB8AC3E}">
        <p14:creationId xmlns:p14="http://schemas.microsoft.com/office/powerpoint/2010/main" val="14514509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64</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A </a:t>
            </a:r>
            <a:r>
              <a:rPr lang="en-NZ" sz="2000" b="1" dirty="0">
                <a:latin typeface="Calibri Light" panose="020F0302020204030204" pitchFamily="34" charset="0"/>
              </a:rPr>
              <a:t>rock </a:t>
            </a:r>
            <a:r>
              <a:rPr lang="en-NZ" sz="2000" b="1" dirty="0" smtClean="0">
                <a:latin typeface="Calibri Light" panose="020F0302020204030204" pitchFamily="34" charset="0"/>
              </a:rPr>
              <a:t>key is used </a:t>
            </a:r>
            <a:r>
              <a:rPr lang="en-NZ" sz="2000" b="1" dirty="0">
                <a:latin typeface="Calibri Light" panose="020F0302020204030204" pitchFamily="34" charset="0"/>
              </a:rPr>
              <a:t>to identify types of rock</a:t>
            </a:r>
          </a:p>
        </p:txBody>
      </p:sp>
      <p:pic>
        <p:nvPicPr>
          <p:cNvPr id="2150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082084"/>
            <a:ext cx="5788723" cy="577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88224" y="1988840"/>
            <a:ext cx="2304256" cy="3785652"/>
          </a:xfrm>
          <a:prstGeom prst="rect">
            <a:avLst/>
          </a:prstGeom>
          <a:noFill/>
        </p:spPr>
        <p:txBody>
          <a:bodyPr wrap="square" rtlCol="0">
            <a:spAutoFit/>
          </a:bodyPr>
          <a:lstStyle/>
          <a:p>
            <a:r>
              <a:rPr lang="en-NZ" sz="2000" dirty="0" smtClean="0"/>
              <a:t>A rock key can be used to identify unknown rocks by observing the rocks physical features and its reaction to acid. Physical features include hardness, colour and presence of bands or sediments within the rock. </a:t>
            </a:r>
            <a:endParaRPr lang="en-NZ" sz="2000" dirty="0"/>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6325988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The </a:t>
            </a:r>
            <a:r>
              <a:rPr lang="en-NZ" sz="2000" b="1" dirty="0">
                <a:latin typeface="Calibri Light" panose="020F0302020204030204" pitchFamily="34" charset="0"/>
              </a:rPr>
              <a:t>rock cycle describes how rocks gradually change in form over a very long period of time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340768"/>
            <a:ext cx="8088833" cy="530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402843" y="1556792"/>
            <a:ext cx="547225" cy="463267"/>
          </a:xfrm>
          <a:prstGeom prst="rect">
            <a:avLst/>
          </a:prstGeom>
        </p:spPr>
      </p:pic>
    </p:spTree>
    <p:extLst>
      <p:ext uri="{BB962C8B-B14F-4D97-AF65-F5344CB8AC3E}">
        <p14:creationId xmlns:p14="http://schemas.microsoft.com/office/powerpoint/2010/main" val="14015669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66</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Some </a:t>
            </a:r>
            <a:r>
              <a:rPr lang="en-NZ" sz="2000" b="1" dirty="0">
                <a:latin typeface="Calibri Light" panose="020F0302020204030204" pitchFamily="34" charset="0"/>
              </a:rPr>
              <a:t>rocks contain fossils that are evidence for evolution </a:t>
            </a:r>
          </a:p>
        </p:txBody>
      </p:sp>
      <p:pic>
        <p:nvPicPr>
          <p:cNvPr id="23554"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95737" y="1035427"/>
            <a:ext cx="6948264" cy="585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483768" y="1484784"/>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p:cNvSpPr/>
          <p:nvPr/>
        </p:nvSpPr>
        <p:spPr>
          <a:xfrm>
            <a:off x="3131840" y="1493168"/>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p:cNvSpPr/>
          <p:nvPr/>
        </p:nvSpPr>
        <p:spPr>
          <a:xfrm>
            <a:off x="2862710" y="4437112"/>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p:cNvSpPr/>
          <p:nvPr/>
        </p:nvSpPr>
        <p:spPr>
          <a:xfrm>
            <a:off x="4150681" y="5481065"/>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p:cNvSpPr/>
          <p:nvPr/>
        </p:nvSpPr>
        <p:spPr>
          <a:xfrm>
            <a:off x="7308304" y="3573016"/>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p:cNvSpPr/>
          <p:nvPr/>
        </p:nvSpPr>
        <p:spPr>
          <a:xfrm>
            <a:off x="5220072" y="3234045"/>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p:cNvSpPr/>
          <p:nvPr/>
        </p:nvSpPr>
        <p:spPr>
          <a:xfrm>
            <a:off x="6588224" y="3673386"/>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p:cNvSpPr/>
          <p:nvPr/>
        </p:nvSpPr>
        <p:spPr>
          <a:xfrm>
            <a:off x="4427984" y="2028310"/>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p:cNvSpPr/>
          <p:nvPr/>
        </p:nvSpPr>
        <p:spPr>
          <a:xfrm>
            <a:off x="8518400" y="2751058"/>
            <a:ext cx="518095"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p:cNvSpPr/>
          <p:nvPr/>
        </p:nvSpPr>
        <p:spPr>
          <a:xfrm>
            <a:off x="8179608" y="1753351"/>
            <a:ext cx="288032" cy="2880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213585" y="1416745"/>
            <a:ext cx="2304256" cy="4801314"/>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Fossils are the remains of long dead organisms that have been covered by sediments before they had a chance to decompose and are then </a:t>
            </a:r>
            <a:r>
              <a:rPr lang="en-NZ" b="1" dirty="0" smtClean="0">
                <a:latin typeface="Calibri" panose="020F0502020204030204" pitchFamily="34" charset="0"/>
                <a:cs typeface="Calibri" panose="020F0502020204030204" pitchFamily="34" charset="0"/>
              </a:rPr>
              <a:t>compressed</a:t>
            </a:r>
            <a:r>
              <a:rPr lang="en-NZ" dirty="0" smtClean="0">
                <a:latin typeface="Calibri" panose="020F0502020204030204" pitchFamily="34" charset="0"/>
                <a:cs typeface="Calibri" panose="020F0502020204030204" pitchFamily="34" charset="0"/>
              </a:rPr>
              <a:t>. Minerals from the rock material replace the organic material of the dead organism and a cast or fossil is created. </a:t>
            </a:r>
            <a:r>
              <a:rPr lang="en-NZ" b="1" dirty="0" smtClean="0">
                <a:latin typeface="Calibri" panose="020F0502020204030204" pitchFamily="34" charset="0"/>
                <a:cs typeface="Calibri" panose="020F0502020204030204" pitchFamily="34" charset="0"/>
              </a:rPr>
              <a:t>Uplift</a:t>
            </a:r>
            <a:r>
              <a:rPr lang="en-NZ" dirty="0" smtClean="0">
                <a:latin typeface="Calibri" panose="020F0502020204030204" pitchFamily="34" charset="0"/>
                <a:cs typeface="Calibri" panose="020F0502020204030204" pitchFamily="34" charset="0"/>
              </a:rPr>
              <a:t> and </a:t>
            </a:r>
            <a:r>
              <a:rPr lang="en-NZ" b="1" dirty="0" smtClean="0">
                <a:latin typeface="Calibri" panose="020F0502020204030204" pitchFamily="34" charset="0"/>
                <a:cs typeface="Calibri" panose="020F0502020204030204" pitchFamily="34" charset="0"/>
              </a:rPr>
              <a:t>erosion</a:t>
            </a:r>
            <a:r>
              <a:rPr lang="en-NZ" dirty="0" smtClean="0">
                <a:latin typeface="Calibri" panose="020F0502020204030204" pitchFamily="34" charset="0"/>
                <a:cs typeface="Calibri" panose="020F0502020204030204" pitchFamily="34" charset="0"/>
              </a:rPr>
              <a:t> of the rocks over time reveals the fossils.</a:t>
            </a:r>
            <a:endParaRPr lang="en-NZ" dirty="0">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94463" y="6298318"/>
            <a:ext cx="661113" cy="559682"/>
          </a:xfrm>
          <a:prstGeom prst="rect">
            <a:avLst/>
          </a:prstGeom>
        </p:spPr>
      </p:pic>
    </p:spTree>
    <p:extLst>
      <p:ext uri="{BB962C8B-B14F-4D97-AF65-F5344CB8AC3E}">
        <p14:creationId xmlns:p14="http://schemas.microsoft.com/office/powerpoint/2010/main" val="13600885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67</a:t>
            </a:fld>
            <a:endParaRPr lang="en-NZ"/>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Some </a:t>
            </a:r>
            <a:r>
              <a:rPr lang="en-NZ" sz="2000" b="1" dirty="0">
                <a:latin typeface="Calibri Light" panose="020F0302020204030204" pitchFamily="34" charset="0"/>
              </a:rPr>
              <a:t>rocks contain fossils that are evidence for evolution </a:t>
            </a:r>
          </a:p>
        </p:txBody>
      </p:sp>
      <p:sp>
        <p:nvSpPr>
          <p:cNvPr id="4" name="TextBox 3"/>
          <p:cNvSpPr txBox="1"/>
          <p:nvPr/>
        </p:nvSpPr>
        <p:spPr>
          <a:xfrm>
            <a:off x="5364088" y="1556792"/>
            <a:ext cx="3312368" cy="4801314"/>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Scientists are able to date rock</a:t>
            </a:r>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called </a:t>
            </a:r>
            <a:r>
              <a:rPr lang="en-NZ" b="1" dirty="0">
                <a:latin typeface="Calibri" panose="020F0502020204030204" pitchFamily="34" charset="0"/>
                <a:cs typeface="Calibri" panose="020F0502020204030204" pitchFamily="34" charset="0"/>
              </a:rPr>
              <a:t>radiometric</a:t>
            </a:r>
            <a:r>
              <a:rPr lang="en-NZ" dirty="0">
                <a:latin typeface="Calibri" panose="020F0502020204030204" pitchFamily="34" charset="0"/>
                <a:cs typeface="Calibri" panose="020F0502020204030204" pitchFamily="34" charset="0"/>
              </a:rPr>
              <a:t> dating, </a:t>
            </a:r>
            <a:r>
              <a:rPr lang="en-NZ" dirty="0" smtClean="0">
                <a:latin typeface="Calibri" panose="020F0502020204030204" pitchFamily="34" charset="0"/>
                <a:cs typeface="Calibri" panose="020F0502020204030204" pitchFamily="34" charset="0"/>
              </a:rPr>
              <a:t>where the </a:t>
            </a:r>
            <a:r>
              <a:rPr lang="en-NZ" dirty="0">
                <a:latin typeface="Calibri" panose="020F0502020204030204" pitchFamily="34" charset="0"/>
                <a:cs typeface="Calibri" panose="020F0502020204030204" pitchFamily="34" charset="0"/>
              </a:rPr>
              <a:t>rate of decay of certain radioactive elements in minerals </a:t>
            </a:r>
            <a:r>
              <a:rPr lang="en-NZ" dirty="0" smtClean="0">
                <a:latin typeface="Calibri" panose="020F0502020204030204" pitchFamily="34" charset="0"/>
                <a:cs typeface="Calibri" panose="020F0502020204030204" pitchFamily="34" charset="0"/>
              </a:rPr>
              <a:t>tells us how long ago the rock was first formed. Any fossils found within that same rock can reasonably be given that same date – how long ago they lived, died and were buried by sediments. Scientists can show that different types of living organisms were present on Earth at different times in the past. In fact around 99% of all living species ever to have evolved on Earth are now extinct.</a:t>
            </a:r>
            <a:endParaRPr lang="en-NZ" dirty="0">
              <a:latin typeface="Calibri" panose="020F0502020204030204" pitchFamily="34" charset="0"/>
              <a:cs typeface="Calibri" panose="020F0502020204030204" pitchFamily="34" charset="0"/>
            </a:endParaRP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87" y="1079721"/>
            <a:ext cx="4555951" cy="577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4537396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68</a:t>
            </a:fld>
            <a:endParaRPr lang="en-NZ"/>
          </a:p>
        </p:txBody>
      </p:sp>
      <p:sp>
        <p:nvSpPr>
          <p:cNvPr id="4" name="TextBox 3"/>
          <p:cNvSpPr txBox="1"/>
          <p:nvPr/>
        </p:nvSpPr>
        <p:spPr>
          <a:xfrm>
            <a:off x="5580112" y="477083"/>
            <a:ext cx="3096344"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Geological time chart</a:t>
            </a:r>
            <a:endParaRPr lang="en-NZ" sz="2000" b="1" dirty="0">
              <a:latin typeface="Calibri Light" panose="020F0302020204030204" pitchFamily="34" charset="0"/>
            </a:endParaRPr>
          </a:p>
        </p:txBody>
      </p:sp>
      <p:sp>
        <p:nvSpPr>
          <p:cNvPr id="5" name="TextBox 4"/>
          <p:cNvSpPr txBox="1"/>
          <p:nvPr/>
        </p:nvSpPr>
        <p:spPr>
          <a:xfrm>
            <a:off x="5868144" y="1700808"/>
            <a:ext cx="3024336" cy="3970318"/>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Scientists have divided the </a:t>
            </a:r>
            <a:r>
              <a:rPr lang="en-NZ" dirty="0">
                <a:latin typeface="Calibri" panose="020F0502020204030204" pitchFamily="34" charset="0"/>
                <a:cs typeface="Calibri" panose="020F0502020204030204" pitchFamily="34" charset="0"/>
              </a:rPr>
              <a:t>4,550 million years of Earth’s history </a:t>
            </a:r>
            <a:r>
              <a:rPr lang="en-NZ" dirty="0" smtClean="0">
                <a:latin typeface="Calibri" panose="020F0502020204030204" pitchFamily="34" charset="0"/>
                <a:cs typeface="Calibri" panose="020F0502020204030204" pitchFamily="34" charset="0"/>
              </a:rPr>
              <a:t>into </a:t>
            </a:r>
            <a:r>
              <a:rPr lang="en-NZ" dirty="0">
                <a:latin typeface="Calibri" panose="020F0502020204030204" pitchFamily="34" charset="0"/>
                <a:cs typeface="Calibri" panose="020F0502020204030204" pitchFamily="34" charset="0"/>
              </a:rPr>
              <a:t>geological periods, each defined by the type of species present. The longest period was the </a:t>
            </a:r>
            <a:r>
              <a:rPr lang="en-NZ" dirty="0" smtClean="0">
                <a:latin typeface="Calibri" panose="020F0502020204030204" pitchFamily="34" charset="0"/>
                <a:cs typeface="Calibri" panose="020F0502020204030204" pitchFamily="34" charset="0"/>
              </a:rPr>
              <a:t>Precambrian</a:t>
            </a:r>
            <a:r>
              <a:rPr lang="en-NZ" dirty="0">
                <a:latin typeface="Calibri" panose="020F0502020204030204" pitchFamily="34" charset="0"/>
                <a:cs typeface="Calibri" panose="020F0502020204030204" pitchFamily="34" charset="0"/>
              </a:rPr>
              <a:t>. In this time only bacteria and single celled organisms were found to have existed. There is not much evidence of any remains due to geological processes and earth movement occurring during and since this time.</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9" t="4548" r="3488" b="1919"/>
          <a:stretch/>
        </p:blipFill>
        <p:spPr bwMode="auto">
          <a:xfrm>
            <a:off x="168811" y="47199"/>
            <a:ext cx="5123269" cy="675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6738712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69</a:t>
            </a:fld>
            <a:endParaRPr lang="en-NZ"/>
          </a:p>
        </p:txBody>
      </p:sp>
      <p:pic>
        <p:nvPicPr>
          <p:cNvPr id="4" name="Picture 5" descr="cross_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5400675" cy="45624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6156325" y="1484313"/>
            <a:ext cx="2880171" cy="4939814"/>
          </a:xfrm>
          <a:prstGeom prst="rect">
            <a:avLst/>
          </a:prstGeom>
          <a:noFill/>
          <a:ln w="19050">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Calibri" panose="020F0502020204030204" pitchFamily="34" charset="0"/>
                <a:cs typeface="Calibri" panose="020F0502020204030204" pitchFamily="34" charset="0"/>
              </a:rPr>
              <a:t>Earth processes cause the types and arrangement of rocks to change as well. </a:t>
            </a:r>
            <a:r>
              <a:rPr lang="en-NZ" dirty="0" smtClean="0">
                <a:latin typeface="Calibri" panose="020F0502020204030204" pitchFamily="34" charset="0"/>
                <a:cs typeface="Calibri" panose="020F0502020204030204" pitchFamily="34" charset="0"/>
              </a:rPr>
              <a:t>We </a:t>
            </a:r>
            <a:r>
              <a:rPr lang="en-NZ" dirty="0">
                <a:latin typeface="Calibri" panose="020F0502020204030204" pitchFamily="34" charset="0"/>
                <a:cs typeface="Calibri" panose="020F0502020204030204" pitchFamily="34" charset="0"/>
              </a:rPr>
              <a:t>can look at these changes and help us understand past events.</a:t>
            </a:r>
          </a:p>
          <a:p>
            <a:pPr eaLnBrk="1" hangingPunct="1">
              <a:spcBef>
                <a:spcPct val="50000"/>
              </a:spcBef>
            </a:pPr>
            <a:r>
              <a:rPr lang="en-NZ" b="1" dirty="0" smtClean="0">
                <a:latin typeface="Calibri" panose="020F0502020204030204" pitchFamily="34" charset="0"/>
                <a:cs typeface="Calibri" panose="020F0502020204030204" pitchFamily="34" charset="0"/>
              </a:rPr>
              <a:t>Stratigraphic </a:t>
            </a:r>
            <a:r>
              <a:rPr lang="en-NZ" b="1" dirty="0">
                <a:latin typeface="Calibri" panose="020F0502020204030204" pitchFamily="34" charset="0"/>
                <a:cs typeface="Calibri" panose="020F0502020204030204" pitchFamily="34" charset="0"/>
              </a:rPr>
              <a:t>columns </a:t>
            </a:r>
            <a:r>
              <a:rPr lang="en-NZ" dirty="0">
                <a:latin typeface="Calibri" panose="020F0502020204030204" pitchFamily="34" charset="0"/>
                <a:cs typeface="Calibri" panose="020F0502020204030204" pitchFamily="34" charset="0"/>
              </a:rPr>
              <a:t>give a cross-section through the </a:t>
            </a:r>
            <a:r>
              <a:rPr lang="en-NZ" dirty="0" smtClean="0">
                <a:latin typeface="Calibri" panose="020F0502020204030204" pitchFamily="34" charset="0"/>
                <a:cs typeface="Calibri" panose="020F0502020204030204" pitchFamily="34" charset="0"/>
              </a:rPr>
              <a:t>rock. The </a:t>
            </a:r>
            <a:r>
              <a:rPr lang="en-NZ" dirty="0">
                <a:latin typeface="Calibri" panose="020F0502020204030204" pitchFamily="34" charset="0"/>
                <a:cs typeface="Calibri" panose="020F0502020204030204" pitchFamily="34" charset="0"/>
              </a:rPr>
              <a:t>older rocks are to be found at the bottom. </a:t>
            </a:r>
            <a:r>
              <a:rPr lang="en-NZ" b="1" dirty="0" smtClean="0">
                <a:latin typeface="Calibri" panose="020F0502020204030204" pitchFamily="34" charset="0"/>
                <a:cs typeface="Calibri" panose="020F0502020204030204" pitchFamily="34" charset="0"/>
              </a:rPr>
              <a:t>Faults</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cut through the older layers of </a:t>
            </a:r>
            <a:r>
              <a:rPr lang="en-NZ" dirty="0" smtClean="0">
                <a:latin typeface="Calibri" panose="020F0502020204030204" pitchFamily="34" charset="0"/>
                <a:cs typeface="Calibri" panose="020F0502020204030204" pitchFamily="34" charset="0"/>
              </a:rPr>
              <a:t>rock. </a:t>
            </a:r>
            <a:r>
              <a:rPr lang="en-NZ" b="1" dirty="0" smtClean="0">
                <a:latin typeface="Calibri" panose="020F0502020204030204" pitchFamily="34" charset="0"/>
                <a:cs typeface="Calibri" panose="020F0502020204030204" pitchFamily="34" charset="0"/>
              </a:rPr>
              <a:t>Volcanic </a:t>
            </a:r>
            <a:r>
              <a:rPr lang="en-NZ" b="1" dirty="0">
                <a:latin typeface="Calibri" panose="020F0502020204030204" pitchFamily="34" charset="0"/>
                <a:cs typeface="Calibri" panose="020F0502020204030204" pitchFamily="34" charset="0"/>
              </a:rPr>
              <a:t>intrusions </a:t>
            </a:r>
            <a:r>
              <a:rPr lang="en-NZ" dirty="0">
                <a:latin typeface="Calibri" panose="020F0502020204030204" pitchFamily="34" charset="0"/>
                <a:cs typeface="Calibri" panose="020F0502020204030204" pitchFamily="34" charset="0"/>
              </a:rPr>
              <a:t>are newer than the rock they push </a:t>
            </a:r>
            <a:r>
              <a:rPr lang="en-NZ" dirty="0" smtClean="0">
                <a:latin typeface="Calibri" panose="020F0502020204030204" pitchFamily="34" charset="0"/>
                <a:cs typeface="Calibri" panose="020F0502020204030204" pitchFamily="34" charset="0"/>
              </a:rPr>
              <a:t>through. Types </a:t>
            </a:r>
            <a:r>
              <a:rPr lang="en-NZ" dirty="0">
                <a:latin typeface="Calibri" panose="020F0502020204030204" pitchFamily="34" charset="0"/>
                <a:cs typeface="Calibri" panose="020F0502020204030204" pitchFamily="34" charset="0"/>
              </a:rPr>
              <a:t>of fossils present can also help us find the age of rock types relative to others.</a:t>
            </a:r>
            <a:endParaRPr lang="en-GB" dirty="0">
              <a:latin typeface="Calibri" panose="020F0502020204030204" pitchFamily="34" charset="0"/>
              <a:cs typeface="Calibri" panose="020F0502020204030204" pitchFamily="34" charset="0"/>
            </a:endParaRPr>
          </a:p>
        </p:txBody>
      </p:sp>
      <p:sp>
        <p:nvSpPr>
          <p:cNvPr id="6" name="Line 9"/>
          <p:cNvSpPr>
            <a:spLocks noChangeShapeType="1"/>
          </p:cNvSpPr>
          <p:nvPr/>
        </p:nvSpPr>
        <p:spPr bwMode="auto">
          <a:xfrm flipH="1" flipV="1">
            <a:off x="5508625" y="4005263"/>
            <a:ext cx="647700" cy="57586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10"/>
          <p:cNvSpPr>
            <a:spLocks noChangeShapeType="1"/>
          </p:cNvSpPr>
          <p:nvPr/>
        </p:nvSpPr>
        <p:spPr bwMode="auto">
          <a:xfrm flipH="1">
            <a:off x="4571999" y="5085184"/>
            <a:ext cx="15843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Box 7"/>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Newer rocks are usually found above older rocks</a:t>
            </a:r>
            <a:endParaRPr lang="en-NZ" sz="2000" b="1" dirty="0">
              <a:latin typeface="Calibri Light" panose="020F0302020204030204" pitchFamily="34" charset="0"/>
            </a:endParaRPr>
          </a:p>
        </p:txBody>
      </p:sp>
      <p:pic>
        <p:nvPicPr>
          <p:cNvPr id="9" name="Picture 8"/>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78365" y="6345650"/>
            <a:ext cx="605203" cy="512350"/>
          </a:xfrm>
          <a:prstGeom prst="rect">
            <a:avLst/>
          </a:prstGeom>
        </p:spPr>
      </p:pic>
    </p:spTree>
    <p:extLst>
      <p:ext uri="{BB962C8B-B14F-4D97-AF65-F5344CB8AC3E}">
        <p14:creationId xmlns:p14="http://schemas.microsoft.com/office/powerpoint/2010/main" val="3087630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ia.expedia.com/media/content/shared/images/travelguides/destination/10061/Waitomo-Caves-44583.jpg"/>
          <p:cNvPicPr>
            <a:picLocks noChangeAspect="1" noChangeArrowheads="1"/>
          </p:cNvPicPr>
          <p:nvPr/>
        </p:nvPicPr>
        <p:blipFill rotWithShape="1">
          <a:blip r:embed="rId2">
            <a:extLst>
              <a:ext uri="{28A0092B-C50C-407E-A947-70E740481C1C}">
                <a14:useLocalDpi xmlns:a14="http://schemas.microsoft.com/office/drawing/2010/main" val="0"/>
              </a:ext>
            </a:extLst>
          </a:blip>
          <a:srcRect l="8557" r="16538"/>
          <a:stretch/>
        </p:blipFill>
        <p:spPr bwMode="auto">
          <a:xfrm>
            <a:off x="-1" y="1219"/>
            <a:ext cx="9144001" cy="6856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 in </a:t>
            </a:r>
            <a:r>
              <a:rPr lang="en-NZ" sz="2000" b="1" dirty="0" err="1" smtClean="0">
                <a:latin typeface="Calibri Light" panose="020F0302020204030204" pitchFamily="34" charset="0"/>
              </a:rPr>
              <a:t>Waitomo</a:t>
            </a:r>
            <a:r>
              <a:rPr lang="en-NZ" sz="2000" b="1" dirty="0" smtClean="0">
                <a:latin typeface="Calibri Light" panose="020F0302020204030204" pitchFamily="34" charset="0"/>
              </a:rPr>
              <a:t> Caves</a:t>
            </a:r>
            <a:endParaRPr lang="en-NZ" sz="2000" b="1" dirty="0">
              <a:latin typeface="Calibri Light" panose="020F030202020403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100392" y="1196752"/>
            <a:ext cx="802399" cy="679291"/>
          </a:xfrm>
          <a:prstGeom prst="rect">
            <a:avLst/>
          </a:prstGeom>
        </p:spPr>
      </p:pic>
      <p:sp>
        <p:nvSpPr>
          <p:cNvPr id="2" name="TextBox 1"/>
          <p:cNvSpPr txBox="1"/>
          <p:nvPr/>
        </p:nvSpPr>
        <p:spPr>
          <a:xfrm>
            <a:off x="18328" y="5934670"/>
            <a:ext cx="9125672" cy="923330"/>
          </a:xfrm>
          <a:prstGeom prst="rect">
            <a:avLst/>
          </a:prstGeom>
          <a:solidFill>
            <a:schemeClr val="tx1">
              <a:lumMod val="75000"/>
              <a:lumOff val="25000"/>
            </a:schemeClr>
          </a:solidFill>
        </p:spPr>
        <p:txBody>
          <a:bodyPr wrap="square" rtlCol="0">
            <a:spAutoFit/>
          </a:bodyPr>
          <a:lstStyle/>
          <a:p>
            <a:r>
              <a:rPr lang="en-NZ" dirty="0" smtClean="0">
                <a:solidFill>
                  <a:schemeClr val="bg1"/>
                </a:solidFill>
                <a:latin typeface="Calibri" panose="020F0502020204030204" pitchFamily="34" charset="0"/>
              </a:rPr>
              <a:t>Waitomo Caves are made from limestone rock. The cave system is a surface feature that has been created by both internal processes of plate tectonics and rock formation as well as the external processes of weathering and erosion.</a:t>
            </a:r>
            <a:endParaRPr lang="en-NZ"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927009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70</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latin typeface="Calibri Light" panose="020F0302020204030204" pitchFamily="34" charset="0"/>
              </a:rPr>
              <a:t>Weathering and Erosion shape the landscape</a:t>
            </a:r>
          </a:p>
        </p:txBody>
      </p:sp>
      <p:sp>
        <p:nvSpPr>
          <p:cNvPr id="6" name="TextBox 5"/>
          <p:cNvSpPr txBox="1"/>
          <p:nvPr/>
        </p:nvSpPr>
        <p:spPr>
          <a:xfrm>
            <a:off x="6804248" y="2172855"/>
            <a:ext cx="2195736" cy="3693319"/>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Plate </a:t>
            </a:r>
            <a:r>
              <a:rPr lang="en-NZ" dirty="0" smtClean="0">
                <a:latin typeface="Calibri" panose="020F0502020204030204" pitchFamily="34" charset="0"/>
                <a:cs typeface="Calibri" panose="020F0502020204030204" pitchFamily="34" charset="0"/>
              </a:rPr>
              <a:t>tectonics is </a:t>
            </a:r>
            <a:r>
              <a:rPr lang="en-NZ" dirty="0" smtClean="0">
                <a:latin typeface="Calibri" panose="020F0502020204030204" pitchFamily="34" charset="0"/>
                <a:cs typeface="Calibri" panose="020F0502020204030204" pitchFamily="34" charset="0"/>
              </a:rPr>
              <a:t>the </a:t>
            </a:r>
            <a:r>
              <a:rPr lang="en-NZ" b="1" dirty="0" smtClean="0">
                <a:latin typeface="Calibri" panose="020F0502020204030204" pitchFamily="34" charset="0"/>
                <a:cs typeface="Calibri" panose="020F0502020204030204" pitchFamily="34" charset="0"/>
              </a:rPr>
              <a:t>internal </a:t>
            </a:r>
            <a:r>
              <a:rPr lang="en-NZ" b="1" dirty="0" smtClean="0">
                <a:latin typeface="Calibri" panose="020F0502020204030204" pitchFamily="34" charset="0"/>
                <a:cs typeface="Calibri" panose="020F0502020204030204" pitchFamily="34" charset="0"/>
              </a:rPr>
              <a:t>process </a:t>
            </a:r>
            <a:r>
              <a:rPr lang="en-NZ" dirty="0" smtClean="0">
                <a:latin typeface="Calibri" panose="020F0502020204030204" pitchFamily="34" charset="0"/>
                <a:cs typeface="Calibri" panose="020F0502020204030204" pitchFamily="34" charset="0"/>
              </a:rPr>
              <a:t>that is responsible </a:t>
            </a:r>
            <a:r>
              <a:rPr lang="en-NZ" dirty="0" smtClean="0">
                <a:latin typeface="Calibri" panose="020F0502020204030204" pitchFamily="34" charset="0"/>
                <a:cs typeface="Calibri" panose="020F0502020204030204" pitchFamily="34" charset="0"/>
              </a:rPr>
              <a:t>for pushing land upwards and building mountains. Weathering and Erosion are the </a:t>
            </a:r>
            <a:r>
              <a:rPr lang="en-NZ" b="1" dirty="0" smtClean="0">
                <a:latin typeface="Calibri" panose="020F0502020204030204" pitchFamily="34" charset="0"/>
                <a:cs typeface="Calibri" panose="020F0502020204030204" pitchFamily="34" charset="0"/>
              </a:rPr>
              <a:t>external</a:t>
            </a:r>
            <a:r>
              <a:rPr lang="en-NZ" dirty="0" smtClean="0">
                <a:latin typeface="Calibri" panose="020F0502020204030204" pitchFamily="34" charset="0"/>
                <a:cs typeface="Calibri" panose="020F0502020204030204" pitchFamily="34" charset="0"/>
              </a:rPr>
              <a:t> </a:t>
            </a:r>
            <a:r>
              <a:rPr lang="en-NZ" b="1" dirty="0" smtClean="0">
                <a:latin typeface="Calibri" panose="020F0502020204030204" pitchFamily="34" charset="0"/>
                <a:cs typeface="Calibri" panose="020F0502020204030204" pitchFamily="34" charset="0"/>
              </a:rPr>
              <a:t>processes </a:t>
            </a:r>
            <a:r>
              <a:rPr lang="en-NZ" dirty="0" smtClean="0">
                <a:latin typeface="Calibri" panose="020F0502020204030204" pitchFamily="34" charset="0"/>
                <a:cs typeface="Calibri" panose="020F0502020204030204" pitchFamily="34" charset="0"/>
              </a:rPr>
              <a:t>that</a:t>
            </a:r>
            <a:r>
              <a:rPr lang="en-NZ" b="1" dirty="0" smtClean="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are responsible </a:t>
            </a:r>
            <a:r>
              <a:rPr lang="en-NZ" dirty="0" smtClean="0">
                <a:latin typeface="Calibri" panose="020F0502020204030204" pitchFamily="34" charset="0"/>
                <a:cs typeface="Calibri" panose="020F0502020204030204" pitchFamily="34" charset="0"/>
              </a:rPr>
              <a:t>for wearing and breaking the surface features back down.</a:t>
            </a:r>
            <a:endParaRPr lang="en-NZ" dirty="0">
              <a:latin typeface="Calibri" panose="020F0502020204030204" pitchFamily="34" charset="0"/>
              <a:cs typeface="Calibri" panose="020F050202020403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0240"/>
            <a:ext cx="6677347" cy="523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198854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
            <a:ext cx="9242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4869160"/>
            <a:ext cx="4893755" cy="1754326"/>
          </a:xfrm>
          <a:prstGeom prst="rect">
            <a:avLst/>
          </a:prstGeom>
          <a:solidFill>
            <a:schemeClr val="bg1">
              <a:lumMod val="75000"/>
            </a:schemeClr>
          </a:solidFill>
        </p:spPr>
        <p:txBody>
          <a:bodyPr wrap="square">
            <a:spAutoFit/>
          </a:bodyPr>
          <a:lstStyle/>
          <a:p>
            <a:r>
              <a:rPr lang="en-NZ" b="1" dirty="0">
                <a:latin typeface="Calibri" panose="020F0502020204030204" pitchFamily="34" charset="0"/>
                <a:cs typeface="Calibri" panose="020F0502020204030204" pitchFamily="34" charset="0"/>
              </a:rPr>
              <a:t>Weathering</a:t>
            </a:r>
            <a:r>
              <a:rPr lang="en-NZ" dirty="0">
                <a:latin typeface="Calibri" panose="020F0502020204030204" pitchFamily="34" charset="0"/>
                <a:cs typeface="Calibri" panose="020F0502020204030204" pitchFamily="34" charset="0"/>
              </a:rPr>
              <a:t> is the natural wearing down of objects by </a:t>
            </a:r>
            <a:r>
              <a:rPr lang="en-NZ" dirty="0" smtClean="0">
                <a:latin typeface="Calibri" panose="020F0502020204030204" pitchFamily="34" charset="0"/>
                <a:cs typeface="Calibri" panose="020F0502020204030204" pitchFamily="34" charset="0"/>
              </a:rPr>
              <a:t>elements like water, wind and  ice in </a:t>
            </a:r>
            <a:r>
              <a:rPr lang="en-NZ" dirty="0">
                <a:latin typeface="Calibri" panose="020F0502020204030204" pitchFamily="34" charset="0"/>
                <a:cs typeface="Calibri" panose="020F0502020204030204" pitchFamily="34" charset="0"/>
              </a:rPr>
              <a:t>the environment. </a:t>
            </a:r>
            <a:r>
              <a:rPr lang="en-NZ" b="1" dirty="0" smtClean="0">
                <a:latin typeface="Calibri" panose="020F0502020204030204" pitchFamily="34" charset="0"/>
                <a:cs typeface="Calibri" panose="020F0502020204030204" pitchFamily="34" charset="0"/>
              </a:rPr>
              <a:t>Erosion</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is the process of transporting weathered </a:t>
            </a:r>
            <a:r>
              <a:rPr lang="en-NZ" dirty="0" smtClean="0">
                <a:latin typeface="Calibri" panose="020F0502020204030204" pitchFamily="34" charset="0"/>
                <a:cs typeface="Calibri" panose="020F0502020204030204" pitchFamily="34" charset="0"/>
              </a:rPr>
              <a:t>material. </a:t>
            </a:r>
            <a:r>
              <a:rPr lang="en-NZ" dirty="0">
                <a:latin typeface="Calibri" panose="020F0502020204030204" pitchFamily="34" charset="0"/>
                <a:cs typeface="Calibri" panose="020F0502020204030204" pitchFamily="34" charset="0"/>
              </a:rPr>
              <a:t>This wearing down of objects can be either </a:t>
            </a:r>
            <a:r>
              <a:rPr lang="en-NZ" dirty="0" smtClean="0">
                <a:latin typeface="Calibri" panose="020F0502020204030204" pitchFamily="34" charset="0"/>
                <a:cs typeface="Calibri" panose="020F0502020204030204" pitchFamily="34" charset="0"/>
              </a:rPr>
              <a:t>mechanical, biological </a:t>
            </a:r>
            <a:r>
              <a:rPr lang="en-NZ" dirty="0">
                <a:latin typeface="Calibri" panose="020F0502020204030204" pitchFamily="34" charset="0"/>
                <a:cs typeface="Calibri" panose="020F0502020204030204" pitchFamily="34" charset="0"/>
              </a:rPr>
              <a:t>or </a:t>
            </a:r>
            <a:r>
              <a:rPr lang="en-NZ" dirty="0" smtClean="0">
                <a:latin typeface="Calibri" panose="020F0502020204030204" pitchFamily="34" charset="0"/>
                <a:cs typeface="Calibri" panose="020F0502020204030204" pitchFamily="34" charset="0"/>
              </a:rPr>
              <a:t>chemical.</a:t>
            </a:r>
            <a:endParaRPr lang="en-NZ" dirty="0">
              <a:latin typeface="Calibri" panose="020F0502020204030204" pitchFamily="34" charset="0"/>
              <a:cs typeface="Calibri" panose="020F0502020204030204" pitchFamily="34" charset="0"/>
            </a:endParaRPr>
          </a:p>
        </p:txBody>
      </p:sp>
      <p:sp>
        <p:nvSpPr>
          <p:cNvPr id="5" name="TextBox 4"/>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break down rocks </a:t>
            </a:r>
            <a:r>
              <a:rPr lang="en-NZ" sz="2000" b="1" dirty="0" smtClean="0">
                <a:latin typeface="Calibri Light" panose="020F0302020204030204" pitchFamily="34" charset="0"/>
              </a:rPr>
              <a:t>include: </a:t>
            </a:r>
            <a:r>
              <a:rPr lang="en-NZ" sz="2000" b="1" dirty="0">
                <a:latin typeface="Calibri Light" panose="020F0302020204030204" pitchFamily="34" charset="0"/>
              </a:rPr>
              <a:t>rain, wind, ice, temperature changes, mechanical weathering, chemical weathering, biological weathering</a:t>
            </a: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26720833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863" y="2372672"/>
            <a:ext cx="7111356" cy="448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72</a:t>
            </a:fld>
            <a:endParaRPr lang="en-NZ"/>
          </a:p>
        </p:txBody>
      </p:sp>
      <p:sp>
        <p:nvSpPr>
          <p:cNvPr id="4" name="Rectangle 3"/>
          <p:cNvSpPr/>
          <p:nvPr/>
        </p:nvSpPr>
        <p:spPr>
          <a:xfrm>
            <a:off x="287524" y="1449342"/>
            <a:ext cx="8568952" cy="923330"/>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Chemical weathering </a:t>
            </a:r>
            <a:r>
              <a:rPr lang="en-NZ" dirty="0" smtClean="0">
                <a:latin typeface="Calibri" panose="020F0502020204030204" pitchFamily="34" charset="0"/>
                <a:cs typeface="Calibri" panose="020F0502020204030204" pitchFamily="34" charset="0"/>
              </a:rPr>
              <a:t>causes the </a:t>
            </a:r>
            <a:r>
              <a:rPr lang="en-NZ" dirty="0">
                <a:latin typeface="Calibri" panose="020F0502020204030204" pitchFamily="34" charset="0"/>
                <a:cs typeface="Calibri" panose="020F0502020204030204" pitchFamily="34" charset="0"/>
              </a:rPr>
              <a:t>breakdown of </a:t>
            </a:r>
            <a:r>
              <a:rPr lang="en-NZ" dirty="0" smtClean="0">
                <a:latin typeface="Calibri" panose="020F0502020204030204" pitchFamily="34" charset="0"/>
                <a:cs typeface="Calibri" panose="020F0502020204030204" pitchFamily="34" charset="0"/>
              </a:rPr>
              <a:t>surface features into </a:t>
            </a:r>
            <a:r>
              <a:rPr lang="en-NZ" dirty="0">
                <a:latin typeface="Calibri" panose="020F0502020204030204" pitchFamily="34" charset="0"/>
                <a:cs typeface="Calibri" panose="020F0502020204030204" pitchFamily="34" charset="0"/>
              </a:rPr>
              <a:t>particles with a different </a:t>
            </a:r>
            <a:r>
              <a:rPr lang="en-NZ" dirty="0" smtClean="0">
                <a:latin typeface="Calibri" panose="020F0502020204030204" pitchFamily="34" charset="0"/>
                <a:cs typeface="Calibri" panose="020F0502020204030204" pitchFamily="34" charset="0"/>
              </a:rPr>
              <a:t>chemical composition. Water can </a:t>
            </a:r>
            <a:r>
              <a:rPr lang="en-NZ" dirty="0">
                <a:latin typeface="Calibri" panose="020F0502020204030204" pitchFamily="34" charset="0"/>
                <a:cs typeface="Calibri" panose="020F0502020204030204" pitchFamily="34" charset="0"/>
              </a:rPr>
              <a:t>dissolve many kinds of rocks into a solution that has a different chemical makeup than the original substance. </a:t>
            </a: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a:t>
            </a:r>
            <a:r>
              <a:rPr lang="en-NZ" sz="2000" b="1" dirty="0" smtClean="0">
                <a:latin typeface="Calibri Light" panose="020F0302020204030204" pitchFamily="34" charset="0"/>
              </a:rPr>
              <a:t>weather rocks include: chemical weathering</a:t>
            </a:r>
            <a:endParaRPr lang="en-NZ" sz="2000" b="1" dirty="0">
              <a:latin typeface="Calibri Light" panose="020F0302020204030204" pitchFamily="34" charset="0"/>
            </a:endParaRPr>
          </a:p>
        </p:txBody>
      </p:sp>
      <p:sp>
        <p:nvSpPr>
          <p:cNvPr id="6" name="Rectangle 5"/>
          <p:cNvSpPr/>
          <p:nvPr/>
        </p:nvSpPr>
        <p:spPr>
          <a:xfrm>
            <a:off x="107504" y="2998632"/>
            <a:ext cx="2088232" cy="2031325"/>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Acid rain can rapidly dissolve calcium carbonate based rocks such as limestone and create vast networks of caves.</a:t>
            </a: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7533444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73</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a:t>
            </a:r>
            <a:r>
              <a:rPr lang="en-NZ" sz="2000" b="1" dirty="0" smtClean="0">
                <a:latin typeface="Calibri Light" panose="020F0302020204030204" pitchFamily="34" charset="0"/>
              </a:rPr>
              <a:t>weather rocks include: mechanical weathering</a:t>
            </a:r>
            <a:endParaRPr lang="en-NZ" sz="2000" b="1" dirty="0">
              <a:latin typeface="Calibri Light" panose="020F0302020204030204" pitchFamily="34" charset="0"/>
            </a:endParaRPr>
          </a:p>
        </p:txBody>
      </p:sp>
      <p:sp>
        <p:nvSpPr>
          <p:cNvPr id="5" name="Rectangle 4"/>
          <p:cNvSpPr/>
          <p:nvPr/>
        </p:nvSpPr>
        <p:spPr>
          <a:xfrm>
            <a:off x="3419872" y="1916832"/>
            <a:ext cx="4572000" cy="3170099"/>
          </a:xfrm>
          <a:prstGeom prst="rect">
            <a:avLst/>
          </a:prstGeom>
        </p:spPr>
        <p:txBody>
          <a:bodyPr>
            <a:spAutoFit/>
          </a:bodyPr>
          <a:lstStyle/>
          <a:p>
            <a:r>
              <a:rPr lang="en-NZ" sz="2000" dirty="0">
                <a:latin typeface="Calibri" panose="020F0502020204030204" pitchFamily="34" charset="0"/>
                <a:cs typeface="Calibri" panose="020F0502020204030204" pitchFamily="34" charset="0"/>
              </a:rPr>
              <a:t>Mechanical weathering is the physical breakdown of an object into smaller </a:t>
            </a:r>
            <a:r>
              <a:rPr lang="en-NZ" sz="2000" dirty="0" smtClean="0">
                <a:latin typeface="Calibri" panose="020F0502020204030204" pitchFamily="34" charset="0"/>
                <a:cs typeface="Calibri" panose="020F0502020204030204" pitchFamily="34" charset="0"/>
              </a:rPr>
              <a:t>pieces. Changes </a:t>
            </a:r>
            <a:r>
              <a:rPr lang="en-NZ" sz="2000" dirty="0">
                <a:latin typeface="Calibri" panose="020F0502020204030204" pitchFamily="34" charset="0"/>
                <a:cs typeface="Calibri" panose="020F0502020204030204" pitchFamily="34" charset="0"/>
              </a:rPr>
              <a:t>in </a:t>
            </a:r>
            <a:r>
              <a:rPr lang="en-NZ" sz="2000" dirty="0" smtClean="0">
                <a:latin typeface="Calibri" panose="020F0502020204030204" pitchFamily="34" charset="0"/>
                <a:cs typeface="Calibri" panose="020F0502020204030204" pitchFamily="34" charset="0"/>
              </a:rPr>
              <a:t>temperature with </a:t>
            </a:r>
            <a:r>
              <a:rPr lang="en-NZ" sz="2000" dirty="0">
                <a:latin typeface="Calibri" panose="020F0502020204030204" pitchFamily="34" charset="0"/>
                <a:cs typeface="Calibri" panose="020F0502020204030204" pitchFamily="34" charset="0"/>
              </a:rPr>
              <a:t>the freezing and thawing of </a:t>
            </a:r>
            <a:r>
              <a:rPr lang="en-NZ" sz="2000" dirty="0" smtClean="0">
                <a:latin typeface="Calibri" panose="020F0502020204030204" pitchFamily="34" charset="0"/>
                <a:cs typeface="Calibri" panose="020F0502020204030204" pitchFamily="34" charset="0"/>
              </a:rPr>
              <a:t>water,  are </a:t>
            </a:r>
            <a:r>
              <a:rPr lang="en-NZ" sz="2000" dirty="0">
                <a:latin typeface="Calibri" panose="020F0502020204030204" pitchFamily="34" charset="0"/>
                <a:cs typeface="Calibri" panose="020F0502020204030204" pitchFamily="34" charset="0"/>
              </a:rPr>
              <a:t>forces of mechanical </a:t>
            </a:r>
            <a:r>
              <a:rPr lang="en-NZ" sz="2000" dirty="0" smtClean="0">
                <a:latin typeface="Calibri" panose="020F0502020204030204" pitchFamily="34" charset="0"/>
                <a:cs typeface="Calibri" panose="020F0502020204030204" pitchFamily="34" charset="0"/>
              </a:rPr>
              <a:t>weathering.</a:t>
            </a:r>
          </a:p>
          <a:p>
            <a:r>
              <a:rPr lang="en-NZ" sz="2000" dirty="0" smtClean="0">
                <a:latin typeface="Calibri" panose="020F0502020204030204" pitchFamily="34" charset="0"/>
                <a:cs typeface="Calibri" panose="020F0502020204030204" pitchFamily="34" charset="0"/>
              </a:rPr>
              <a:t>Water can seep into small cracks in rocks (a) and freeze when the temperature cools widening the rock (b). This process is repeated and the crack gets bigger (C) until the rock is finally spilt apart (d).</a:t>
            </a:r>
            <a:endParaRPr lang="en-NZ" sz="2000" dirty="0">
              <a:latin typeface="Calibri" panose="020F0502020204030204" pitchFamily="34" charset="0"/>
              <a:cs typeface="Calibri" panose="020F050202020403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05" y="1052736"/>
            <a:ext cx="2689093"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32504800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34"/>
          <a:stretch/>
        </p:blipFill>
        <p:spPr bwMode="auto">
          <a:xfrm>
            <a:off x="0" y="0"/>
            <a:ext cx="9144000" cy="688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74</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a:t>
            </a:r>
            <a:r>
              <a:rPr lang="en-NZ" sz="2000" b="1" dirty="0" smtClean="0">
                <a:latin typeface="Calibri Light" panose="020F0302020204030204" pitchFamily="34" charset="0"/>
              </a:rPr>
              <a:t>weather rocks include: biological weathering</a:t>
            </a:r>
            <a:endParaRPr lang="en-NZ" sz="2000" b="1" dirty="0">
              <a:latin typeface="Calibri Light" panose="020F0302020204030204" pitchFamily="34" charset="0"/>
            </a:endParaRPr>
          </a:p>
        </p:txBody>
      </p:sp>
      <p:sp>
        <p:nvSpPr>
          <p:cNvPr id="5" name="Rectangle 4"/>
          <p:cNvSpPr/>
          <p:nvPr/>
        </p:nvSpPr>
        <p:spPr>
          <a:xfrm>
            <a:off x="5915602" y="3284984"/>
            <a:ext cx="3084628" cy="3139321"/>
          </a:xfrm>
          <a:prstGeom prst="rect">
            <a:avLst/>
          </a:prstGeom>
          <a:solidFill>
            <a:schemeClr val="tx2">
              <a:lumMod val="50000"/>
            </a:schemeClr>
          </a:solidFill>
        </p:spPr>
        <p:txBody>
          <a:bodyPr wrap="square">
            <a:spAutoFit/>
          </a:bodyPr>
          <a:lstStyle/>
          <a:p>
            <a:r>
              <a:rPr lang="en-NZ" dirty="0" smtClean="0">
                <a:solidFill>
                  <a:schemeClr val="bg1"/>
                </a:solidFill>
                <a:latin typeface="Calibri" panose="020F0502020204030204" pitchFamily="34" charset="0"/>
                <a:cs typeface="Calibri" panose="020F0502020204030204" pitchFamily="34" charset="0"/>
              </a:rPr>
              <a:t>Biological weathering is a form </a:t>
            </a:r>
            <a:r>
              <a:rPr lang="en-NZ" dirty="0">
                <a:solidFill>
                  <a:schemeClr val="bg1"/>
                </a:solidFill>
                <a:latin typeface="Calibri" panose="020F0502020204030204" pitchFamily="34" charset="0"/>
                <a:cs typeface="Calibri" panose="020F0502020204030204" pitchFamily="34" charset="0"/>
              </a:rPr>
              <a:t>of weathering caused by the activities of living </a:t>
            </a:r>
            <a:r>
              <a:rPr lang="en-NZ" dirty="0" smtClean="0">
                <a:solidFill>
                  <a:schemeClr val="bg1"/>
                </a:solidFill>
                <a:latin typeface="Calibri" panose="020F0502020204030204" pitchFamily="34" charset="0"/>
                <a:cs typeface="Calibri" panose="020F0502020204030204" pitchFamily="34" charset="0"/>
              </a:rPr>
              <a:t>organisms, for </a:t>
            </a:r>
            <a:r>
              <a:rPr lang="en-NZ" dirty="0">
                <a:solidFill>
                  <a:schemeClr val="bg1"/>
                </a:solidFill>
                <a:latin typeface="Calibri" panose="020F0502020204030204" pitchFamily="34" charset="0"/>
                <a:cs typeface="Calibri" panose="020F0502020204030204" pitchFamily="34" charset="0"/>
              </a:rPr>
              <a:t>example, the growth of roots or the burrowing of animals. Tree roots are probably the most </a:t>
            </a:r>
            <a:r>
              <a:rPr lang="en-NZ" dirty="0" smtClean="0">
                <a:solidFill>
                  <a:schemeClr val="bg1"/>
                </a:solidFill>
                <a:latin typeface="Calibri" panose="020F0502020204030204" pitchFamily="34" charset="0"/>
                <a:cs typeface="Calibri" panose="020F0502020204030204" pitchFamily="34" charset="0"/>
              </a:rPr>
              <a:t>common method of </a:t>
            </a:r>
            <a:r>
              <a:rPr lang="en-NZ" dirty="0">
                <a:solidFill>
                  <a:schemeClr val="bg1"/>
                </a:solidFill>
                <a:latin typeface="Calibri" panose="020F0502020204030204" pitchFamily="34" charset="0"/>
                <a:cs typeface="Calibri" panose="020F0502020204030204" pitchFamily="34" charset="0"/>
              </a:rPr>
              <a:t>biological weathering as they are capable of prising apart rocks by growing into cracks and joints.</a:t>
            </a: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180788" y="6093079"/>
            <a:ext cx="802399" cy="679291"/>
          </a:xfrm>
          <a:prstGeom prst="rect">
            <a:avLst/>
          </a:prstGeom>
        </p:spPr>
      </p:pic>
    </p:spTree>
    <p:extLst>
      <p:ext uri="{BB962C8B-B14F-4D97-AF65-F5344CB8AC3E}">
        <p14:creationId xmlns:p14="http://schemas.microsoft.com/office/powerpoint/2010/main" val="40081989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75</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a:t>
            </a:r>
            <a:r>
              <a:rPr lang="en-NZ" sz="2000" b="1" dirty="0" smtClean="0">
                <a:latin typeface="Calibri Light" panose="020F0302020204030204" pitchFamily="34" charset="0"/>
              </a:rPr>
              <a:t>erode rocks include: rain</a:t>
            </a:r>
            <a:endParaRPr lang="en-NZ" sz="2000" b="1" dirty="0">
              <a:latin typeface="Calibri Light" panose="020F0302020204030204" pitchFamily="34" charset="0"/>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275" y="2251369"/>
            <a:ext cx="6947725" cy="462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6055" y="1449617"/>
            <a:ext cx="8064896" cy="646331"/>
          </a:xfrm>
          <a:prstGeom prst="rect">
            <a:avLst/>
          </a:prstGeom>
        </p:spPr>
        <p:txBody>
          <a:bodyPr wrap="square">
            <a:spAutoFit/>
          </a:bodyPr>
          <a:lstStyle/>
          <a:p>
            <a:r>
              <a:rPr lang="en-NZ" dirty="0" smtClean="0">
                <a:latin typeface="Calibri" panose="020F0502020204030204" pitchFamily="34" charset="0"/>
                <a:cs typeface="Calibri" panose="020F0502020204030204" pitchFamily="34" charset="0"/>
              </a:rPr>
              <a:t>Rain </a:t>
            </a:r>
            <a:r>
              <a:rPr lang="en-NZ" dirty="0">
                <a:latin typeface="Calibri" panose="020F0502020204030204" pitchFamily="34" charset="0"/>
                <a:cs typeface="Calibri" panose="020F0502020204030204" pitchFamily="34" charset="0"/>
              </a:rPr>
              <a:t>may move soil </a:t>
            </a:r>
            <a:r>
              <a:rPr lang="en-NZ" dirty="0" smtClean="0">
                <a:latin typeface="Calibri" panose="020F0502020204030204" pitchFamily="34" charset="0"/>
                <a:cs typeface="Calibri" panose="020F0502020204030204" pitchFamily="34" charset="0"/>
              </a:rPr>
              <a:t>directly if </a:t>
            </a:r>
            <a:r>
              <a:rPr lang="en-NZ" dirty="0">
                <a:latin typeface="Calibri" panose="020F0502020204030204" pitchFamily="34" charset="0"/>
                <a:cs typeface="Calibri" panose="020F0502020204030204" pitchFamily="34" charset="0"/>
              </a:rPr>
              <a:t>the rain falls with sufficient </a:t>
            </a:r>
            <a:r>
              <a:rPr lang="en-NZ" dirty="0" smtClean="0">
                <a:latin typeface="Calibri" panose="020F0502020204030204" pitchFamily="34" charset="0"/>
                <a:cs typeface="Calibri" panose="020F0502020204030204" pitchFamily="34" charset="0"/>
              </a:rPr>
              <a:t>strength. Soil </a:t>
            </a:r>
            <a:r>
              <a:rPr lang="en-NZ" dirty="0">
                <a:latin typeface="Calibri" panose="020F0502020204030204" pitchFamily="34" charset="0"/>
                <a:cs typeface="Calibri" panose="020F0502020204030204" pitchFamily="34" charset="0"/>
              </a:rPr>
              <a:t>particles </a:t>
            </a:r>
            <a:r>
              <a:rPr lang="en-NZ" dirty="0" smtClean="0">
                <a:latin typeface="Calibri" panose="020F0502020204030204" pitchFamily="34" charset="0"/>
                <a:cs typeface="Calibri" panose="020F0502020204030204" pitchFamily="34" charset="0"/>
              </a:rPr>
              <a:t>are moved a </a:t>
            </a:r>
            <a:r>
              <a:rPr lang="en-NZ" dirty="0">
                <a:latin typeface="Calibri" panose="020F0502020204030204" pitchFamily="34" charset="0"/>
                <a:cs typeface="Calibri" panose="020F0502020204030204" pitchFamily="34" charset="0"/>
              </a:rPr>
              <a:t>short distance. </a:t>
            </a:r>
          </a:p>
        </p:txBody>
      </p:sp>
      <p:sp>
        <p:nvSpPr>
          <p:cNvPr id="6" name="Rectangle 5"/>
          <p:cNvSpPr/>
          <p:nvPr/>
        </p:nvSpPr>
        <p:spPr>
          <a:xfrm>
            <a:off x="251520" y="2060848"/>
            <a:ext cx="1656184" cy="2308324"/>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Rainfall may also move soil </a:t>
            </a:r>
            <a:r>
              <a:rPr lang="en-NZ" dirty="0" smtClean="0">
                <a:latin typeface="Calibri" panose="020F0502020204030204" pitchFamily="34" charset="0"/>
                <a:cs typeface="Calibri" panose="020F0502020204030204" pitchFamily="34" charset="0"/>
              </a:rPr>
              <a:t>indirectly and create gullies. As time passes small gullies are made larger and larger.</a:t>
            </a:r>
            <a:endParaRPr lang="en-NZ"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5651144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76</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a:t>
            </a:r>
            <a:r>
              <a:rPr lang="en-NZ" sz="2000" b="1" dirty="0" smtClean="0">
                <a:latin typeface="Calibri Light" panose="020F0302020204030204" pitchFamily="34" charset="0"/>
              </a:rPr>
              <a:t>erode rocks include: wind</a:t>
            </a:r>
            <a:endParaRPr lang="en-NZ" sz="2000" b="1" dirty="0">
              <a:latin typeface="Calibri Light" panose="020F0302020204030204"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693" y="2461371"/>
            <a:ext cx="5555307" cy="43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3528" y="2060848"/>
            <a:ext cx="2880320" cy="3970318"/>
          </a:xfrm>
          <a:prstGeom prst="rect">
            <a:avLst/>
          </a:prstGeom>
        </p:spPr>
        <p:txBody>
          <a:bodyPr wrap="square">
            <a:spAutoFit/>
          </a:bodyPr>
          <a:lstStyle/>
          <a:p>
            <a:r>
              <a:rPr lang="en-NZ" b="1" dirty="0" smtClean="0">
                <a:latin typeface="Calibri" panose="020F0502020204030204" pitchFamily="34" charset="0"/>
                <a:cs typeface="Calibri" panose="020F0502020204030204" pitchFamily="34" charset="0"/>
              </a:rPr>
              <a:t>Sandstone </a:t>
            </a:r>
            <a:r>
              <a:rPr lang="en-NZ" b="1" dirty="0">
                <a:latin typeface="Calibri" panose="020F0502020204030204" pitchFamily="34" charset="0"/>
                <a:cs typeface="Calibri" panose="020F0502020204030204" pitchFamily="34" charset="0"/>
              </a:rPr>
              <a:t>rock </a:t>
            </a:r>
            <a:r>
              <a:rPr lang="en-NZ" b="1" dirty="0" smtClean="0">
                <a:latin typeface="Calibri" panose="020F0502020204030204" pitchFamily="34" charset="0"/>
                <a:cs typeface="Calibri" panose="020F0502020204030204" pitchFamily="34" charset="0"/>
              </a:rPr>
              <a:t>pinnacles </a:t>
            </a:r>
            <a:r>
              <a:rPr lang="en-NZ" dirty="0">
                <a:latin typeface="Calibri" panose="020F0502020204030204" pitchFamily="34" charset="0"/>
                <a:cs typeface="Calibri" panose="020F0502020204030204" pitchFamily="34" charset="0"/>
              </a:rPr>
              <a:t>at </a:t>
            </a:r>
            <a:r>
              <a:rPr lang="en-NZ" dirty="0" err="1">
                <a:latin typeface="Calibri" panose="020F0502020204030204" pitchFamily="34" charset="0"/>
                <a:cs typeface="Calibri" panose="020F0502020204030204" pitchFamily="34" charset="0"/>
              </a:rPr>
              <a:t>Namburg</a:t>
            </a:r>
            <a:r>
              <a:rPr lang="en-NZ" dirty="0">
                <a:latin typeface="Calibri" panose="020F0502020204030204" pitchFamily="34" charset="0"/>
                <a:cs typeface="Calibri" panose="020F0502020204030204" pitchFamily="34" charset="0"/>
              </a:rPr>
              <a:t> National Park, </a:t>
            </a:r>
            <a:r>
              <a:rPr lang="en-NZ" dirty="0" smtClean="0">
                <a:latin typeface="Calibri" panose="020F0502020204030204" pitchFamily="34" charset="0"/>
                <a:cs typeface="Calibri" panose="020F0502020204030204" pitchFamily="34" charset="0"/>
              </a:rPr>
              <a:t>Australia</a:t>
            </a:r>
            <a:r>
              <a:rPr lang="en-NZ" dirty="0">
                <a:latin typeface="Calibri" panose="020F0502020204030204" pitchFamily="34" charset="0"/>
                <a:cs typeface="Calibri" panose="020F0502020204030204" pitchFamily="34" charset="0"/>
              </a:rPr>
              <a:t>.</a:t>
            </a:r>
          </a:p>
          <a:p>
            <a:r>
              <a:rPr lang="en-NZ" dirty="0" smtClean="0">
                <a:latin typeface="Calibri" panose="020F0502020204030204" pitchFamily="34" charset="0"/>
                <a:cs typeface="Calibri" panose="020F0502020204030204" pitchFamily="34" charset="0"/>
              </a:rPr>
              <a:t>In dry areas, </a:t>
            </a:r>
            <a:r>
              <a:rPr lang="en-NZ" dirty="0">
                <a:latin typeface="Calibri" panose="020F0502020204030204" pitchFamily="34" charset="0"/>
                <a:cs typeface="Calibri" panose="020F0502020204030204" pitchFamily="34" charset="0"/>
              </a:rPr>
              <a:t>wind erosion can create upright columns of sedimentary rock such as sandstone. This </a:t>
            </a:r>
            <a:r>
              <a:rPr lang="en-NZ" dirty="0" smtClean="0">
                <a:latin typeface="Calibri" panose="020F0502020204030204" pitchFamily="34" charset="0"/>
                <a:cs typeface="Calibri" panose="020F0502020204030204" pitchFamily="34" charset="0"/>
              </a:rPr>
              <a:t>erosion occurs </a:t>
            </a:r>
            <a:r>
              <a:rPr lang="en-NZ" dirty="0">
                <a:latin typeface="Calibri" panose="020F0502020204030204" pitchFamily="34" charset="0"/>
                <a:cs typeface="Calibri" panose="020F0502020204030204" pitchFamily="34" charset="0"/>
              </a:rPr>
              <a:t>over millions of years </a:t>
            </a:r>
            <a:r>
              <a:rPr lang="en-NZ" dirty="0" smtClean="0">
                <a:latin typeface="Calibri" panose="020F0502020204030204" pitchFamily="34" charset="0"/>
                <a:cs typeface="Calibri" panose="020F0502020204030204" pitchFamily="34" charset="0"/>
              </a:rPr>
              <a:t>by </a:t>
            </a:r>
            <a:r>
              <a:rPr lang="en-NZ" dirty="0">
                <a:latin typeface="Calibri" panose="020F0502020204030204" pitchFamily="34" charset="0"/>
                <a:cs typeface="Calibri" panose="020F0502020204030204" pitchFamily="34" charset="0"/>
              </a:rPr>
              <a:t>wind, when cores of </a:t>
            </a:r>
            <a:r>
              <a:rPr lang="en-NZ" dirty="0" smtClean="0">
                <a:latin typeface="Calibri" panose="020F0502020204030204" pitchFamily="34" charset="0"/>
                <a:cs typeface="Calibri" panose="020F0502020204030204" pitchFamily="34" charset="0"/>
              </a:rPr>
              <a:t>rock </a:t>
            </a:r>
            <a:r>
              <a:rPr lang="en-NZ" dirty="0">
                <a:latin typeface="Calibri" panose="020F0502020204030204" pitchFamily="34" charset="0"/>
                <a:cs typeface="Calibri" panose="020F0502020204030204" pitchFamily="34" charset="0"/>
              </a:rPr>
              <a:t>harder than the surrounding rocks survive above the landscape. Blast effects of sand carried by the wind then </a:t>
            </a:r>
            <a:r>
              <a:rPr lang="en-NZ" dirty="0" smtClean="0">
                <a:latin typeface="Calibri" panose="020F0502020204030204" pitchFamily="34" charset="0"/>
                <a:cs typeface="Calibri" panose="020F0502020204030204" pitchFamily="34" charset="0"/>
              </a:rPr>
              <a:t>smooth </a:t>
            </a:r>
            <a:r>
              <a:rPr lang="en-NZ" dirty="0">
                <a:latin typeface="Calibri" panose="020F0502020204030204" pitchFamily="34" charset="0"/>
                <a:cs typeface="Calibri" panose="020F0502020204030204" pitchFamily="34" charset="0"/>
              </a:rPr>
              <a:t>the feature. </a:t>
            </a: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05196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77</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break down rocks </a:t>
            </a:r>
            <a:r>
              <a:rPr lang="en-NZ" sz="2000" b="1" dirty="0" smtClean="0">
                <a:latin typeface="Calibri Light" panose="020F0302020204030204" pitchFamily="34" charset="0"/>
              </a:rPr>
              <a:t>include: ice</a:t>
            </a:r>
            <a:endParaRPr lang="en-NZ" sz="2000" b="1" dirty="0">
              <a:latin typeface="Calibri Light" panose="020F030202020403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0" y="1857375"/>
            <a:ext cx="76104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5536" y="980728"/>
            <a:ext cx="8424936" cy="923330"/>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In high altitude or cold areas snow and ice can build up in mountains to form glaciers. The weight of the glacier and gravity cause it to move very slowly down hill. Underlying rocks are ground away by the weight of the glacier and U shaped valleys are formed. </a:t>
            </a:r>
            <a:endParaRPr lang="en-NZ" dirty="0">
              <a:latin typeface="Calibri" panose="020F0502020204030204" pitchFamily="34" charset="0"/>
              <a:cs typeface="Calibri" panose="020F0502020204030204" pitchFamily="34" charset="0"/>
            </a:endParaRPr>
          </a:p>
        </p:txBody>
      </p:sp>
      <p:sp>
        <p:nvSpPr>
          <p:cNvPr id="6" name="TextBox 5"/>
          <p:cNvSpPr txBox="1"/>
          <p:nvPr/>
        </p:nvSpPr>
        <p:spPr>
          <a:xfrm>
            <a:off x="5004048" y="1988840"/>
            <a:ext cx="4049390" cy="1200329"/>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In some areas, such as the Milford Sounds at the bottom of the South Island, most of the glaciers have disappeared and only the valleys remain.</a:t>
            </a:r>
            <a:endParaRPr lang="en-NZ"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14561284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78</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External </a:t>
            </a:r>
            <a:r>
              <a:rPr lang="en-NZ" sz="2000" b="1" dirty="0">
                <a:latin typeface="Calibri Light" panose="020F0302020204030204" pitchFamily="34" charset="0"/>
              </a:rPr>
              <a:t>processes that </a:t>
            </a:r>
            <a:r>
              <a:rPr lang="en-NZ" sz="2000" b="1" dirty="0" smtClean="0">
                <a:latin typeface="Calibri Light" panose="020F0302020204030204" pitchFamily="34" charset="0"/>
              </a:rPr>
              <a:t>erode rocks include: waves</a:t>
            </a:r>
            <a:endParaRPr lang="en-NZ" sz="2000" b="1" dirty="0">
              <a:latin typeface="Calibri Light" panose="020F0302020204030204" pitchFamily="34" charset="0"/>
            </a:endParaRPr>
          </a:p>
        </p:txBody>
      </p:sp>
      <p:pic>
        <p:nvPicPr>
          <p:cNvPr id="5122" name="Picture 2"/>
          <p:cNvPicPr>
            <a:picLocks noChangeAspect="1" noChangeArrowheads="1"/>
          </p:cNvPicPr>
          <p:nvPr/>
        </p:nvPicPr>
        <p:blipFill>
          <a:blip r:embed="rId2">
            <a:clrChange>
              <a:clrFrom>
                <a:srgbClr val="FAFEFE"/>
              </a:clrFrom>
              <a:clrTo>
                <a:srgbClr val="FAFEFE">
                  <a:alpha val="0"/>
                </a:srgbClr>
              </a:clrTo>
            </a:clrChange>
            <a:extLst>
              <a:ext uri="{28A0092B-C50C-407E-A947-70E740481C1C}">
                <a14:useLocalDpi xmlns:a14="http://schemas.microsoft.com/office/drawing/2010/main" val="0"/>
              </a:ext>
            </a:extLst>
          </a:blip>
          <a:srcRect/>
          <a:stretch>
            <a:fillRect/>
          </a:stretch>
        </p:blipFill>
        <p:spPr bwMode="auto">
          <a:xfrm>
            <a:off x="323528" y="1340768"/>
            <a:ext cx="6369496" cy="445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88224" y="2708920"/>
            <a:ext cx="104800"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5652120" y="3789040"/>
            <a:ext cx="3240360" cy="2585323"/>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Waves can shape and change the coastline due to erosion. The action of the waves breaks away the rocks to form bays, caves and sea stacks. Sediments can be dropped far out to sea. The waves also break apart the rock into smaller particles to form pebble or sandy beaches. </a:t>
            </a:r>
            <a:endParaRPr lang="en-NZ"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6151867"/>
            <a:ext cx="802399" cy="679291"/>
          </a:xfrm>
          <a:prstGeom prst="rect">
            <a:avLst/>
          </a:prstGeom>
        </p:spPr>
      </p:pic>
    </p:spTree>
    <p:extLst>
      <p:ext uri="{BB962C8B-B14F-4D97-AF65-F5344CB8AC3E}">
        <p14:creationId xmlns:p14="http://schemas.microsoft.com/office/powerpoint/2010/main" val="4072737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ccommodationcambridge.co.nz/uploads/100922/images/213227/banner1__1_.jpg"/>
          <p:cNvPicPr>
            <a:picLocks noChangeAspect="1" noChangeArrowheads="1"/>
          </p:cNvPicPr>
          <p:nvPr/>
        </p:nvPicPr>
        <p:blipFill rotWithShape="1">
          <a:blip r:embed="rId2">
            <a:extLst>
              <a:ext uri="{28A0092B-C50C-407E-A947-70E740481C1C}">
                <a14:useLocalDpi xmlns:a14="http://schemas.microsoft.com/office/drawing/2010/main" val="0"/>
              </a:ext>
            </a:extLst>
          </a:blip>
          <a:srcRect l="33509" r="8604"/>
          <a:stretch/>
        </p:blipFill>
        <p:spPr bwMode="auto">
          <a:xfrm>
            <a:off x="0" y="0"/>
            <a:ext cx="9144000" cy="68449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NZ" smtClean="0"/>
              <a:t>Year 10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a:t>
            </a:fld>
            <a:endParaRPr lang="en-NZ"/>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 in </a:t>
            </a:r>
            <a:r>
              <a:rPr lang="en-NZ" sz="2000" b="1" dirty="0" err="1" smtClean="0">
                <a:latin typeface="Calibri Light" panose="020F0302020204030204" pitchFamily="34" charset="0"/>
              </a:rPr>
              <a:t>Waitomo</a:t>
            </a:r>
            <a:r>
              <a:rPr lang="en-NZ" sz="2000" b="1" dirty="0" smtClean="0">
                <a:latin typeface="Calibri Light" panose="020F0302020204030204" pitchFamily="34" charset="0"/>
              </a:rPr>
              <a:t> Caves</a:t>
            </a:r>
            <a:endParaRPr lang="en-NZ" sz="2000" b="1" dirty="0">
              <a:latin typeface="Calibri Light" panose="020F030202020403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8275256" y="1196752"/>
            <a:ext cx="802399" cy="679291"/>
          </a:xfrm>
          <a:prstGeom prst="rect">
            <a:avLst/>
          </a:prstGeom>
        </p:spPr>
      </p:pic>
      <p:sp>
        <p:nvSpPr>
          <p:cNvPr id="4" name="TextBox 3"/>
          <p:cNvSpPr txBox="1"/>
          <p:nvPr/>
        </p:nvSpPr>
        <p:spPr>
          <a:xfrm>
            <a:off x="9602" y="5638592"/>
            <a:ext cx="9144000" cy="1200329"/>
          </a:xfrm>
          <a:prstGeom prst="rect">
            <a:avLst/>
          </a:prstGeom>
          <a:solidFill>
            <a:schemeClr val="tx1">
              <a:lumMod val="75000"/>
              <a:lumOff val="25000"/>
            </a:schemeClr>
          </a:solidFill>
        </p:spPr>
        <p:txBody>
          <a:bodyPr wrap="square" rtlCol="0">
            <a:spAutoFit/>
          </a:bodyPr>
          <a:lstStyle/>
          <a:p>
            <a:r>
              <a:rPr lang="en-NZ" dirty="0" smtClean="0">
                <a:solidFill>
                  <a:schemeClr val="bg1"/>
                </a:solidFill>
                <a:latin typeface="Calibri" panose="020F0502020204030204" pitchFamily="34" charset="0"/>
              </a:rPr>
              <a:t>The limestone rock that the caves are made from have been formed through a sedimentation process. Sediments originated from the shells of marine life falling to the ocean floor millions of years ago. The sediments were covered with other layers of materials over time. The buried shell sediments were compacted together with heat and pressure to form limestone.</a:t>
            </a:r>
            <a:endParaRPr lang="en-NZ"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40834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9</a:t>
            </a:fld>
            <a:endParaRPr lang="en-NZ"/>
          </a:p>
        </p:txBody>
      </p:sp>
      <p:pic>
        <p:nvPicPr>
          <p:cNvPr id="17410" name="Picture 2" descr="http://ucrtoday.ucr.edu/wp-content/uploads/2013/04/Sulfide-rich-black-shal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67"/>
          <a:stretch/>
        </p:blipFill>
        <p:spPr bwMode="auto">
          <a:xfrm>
            <a:off x="-1554" y="0"/>
            <a:ext cx="918206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latin typeface="Calibri Light" panose="020F0302020204030204" pitchFamily="34" charset="0"/>
              </a:rPr>
              <a:t>Surface Features in </a:t>
            </a:r>
            <a:r>
              <a:rPr lang="en-NZ" sz="2000" b="1" dirty="0" err="1" smtClean="0">
                <a:latin typeface="Calibri Light" panose="020F0302020204030204" pitchFamily="34" charset="0"/>
              </a:rPr>
              <a:t>Waitomo</a:t>
            </a:r>
            <a:r>
              <a:rPr lang="en-NZ" sz="2000" b="1" dirty="0" smtClean="0">
                <a:latin typeface="Calibri Light" panose="020F0302020204030204" pitchFamily="34" charset="0"/>
              </a:rPr>
              <a:t> Caves</a:t>
            </a:r>
            <a:endParaRPr lang="en-NZ" sz="2000" b="1" dirty="0">
              <a:latin typeface="Calibri Light" panose="020F0302020204030204" pitchFamily="34" charset="0"/>
            </a:endParaRPr>
          </a:p>
        </p:txBody>
      </p:sp>
      <p:sp>
        <p:nvSpPr>
          <p:cNvPr id="6" name="TextBox 5"/>
          <p:cNvSpPr txBox="1"/>
          <p:nvPr/>
        </p:nvSpPr>
        <p:spPr>
          <a:xfrm>
            <a:off x="0" y="5375241"/>
            <a:ext cx="9180512" cy="1477328"/>
          </a:xfrm>
          <a:prstGeom prst="rect">
            <a:avLst/>
          </a:prstGeom>
          <a:solidFill>
            <a:schemeClr val="tx1">
              <a:lumMod val="75000"/>
              <a:lumOff val="25000"/>
            </a:schemeClr>
          </a:solidFill>
        </p:spPr>
        <p:txBody>
          <a:bodyPr wrap="square" rtlCol="0">
            <a:spAutoFit/>
          </a:bodyPr>
          <a:lstStyle/>
          <a:p>
            <a:r>
              <a:rPr lang="en-NZ" dirty="0" smtClean="0">
                <a:solidFill>
                  <a:schemeClr val="bg1"/>
                </a:solidFill>
                <a:latin typeface="Calibri" panose="020F0502020204030204" pitchFamily="34" charset="0"/>
              </a:rPr>
              <a:t>The limestone rock created on the ocean floor has been uplifted due to tectonic forces. Plates that sit underneath the New Zealand land mass are the Pacific and Indo-Australian plates. Convection currents in the mantle caused the two plates to move past and converge into each other. The limestone rock formation that sits on the Indo Australian plate was raised due to uplift.</a:t>
            </a:r>
            <a:endParaRPr lang="en-NZ" dirty="0">
              <a:solidFill>
                <a:schemeClr val="bg1"/>
              </a:solidFill>
              <a:latin typeface="Calibri" panose="020F0502020204030204" pitchFamily="34" charset="0"/>
            </a:endParaRPr>
          </a:p>
        </p:txBody>
      </p:sp>
    </p:spTree>
    <p:extLst>
      <p:ext uri="{BB962C8B-B14F-4D97-AF65-F5344CB8AC3E}">
        <p14:creationId xmlns:p14="http://schemas.microsoft.com/office/powerpoint/2010/main" val="7192193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22740</TotalTime>
  <Words>4784</Words>
  <Application>Microsoft Office PowerPoint</Application>
  <PresentationFormat>On-screen Show (4:3)</PresentationFormat>
  <Paragraphs>433</Paragraphs>
  <Slides>78</Slides>
  <Notes>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1" baseType="lpstr">
      <vt:lpstr>Arial</vt:lpstr>
      <vt:lpstr>Arial Black</vt:lpstr>
      <vt:lpstr>Arial Rounded MT Bold</vt:lpstr>
      <vt:lpstr>Blackadder ITC</vt:lpstr>
      <vt:lpstr>Calibri</vt:lpstr>
      <vt:lpstr>Calibri Light</vt:lpstr>
      <vt:lpstr>Candara</vt:lpstr>
      <vt:lpstr>Century Gothic</vt:lpstr>
      <vt:lpstr>Constantia</vt:lpstr>
      <vt:lpstr>Symbol</vt:lpstr>
      <vt:lpstr>Wingdings</vt:lpstr>
      <vt:lpstr>Waveform</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Sarah Gaze</cp:lastModifiedBy>
  <cp:revision>284</cp:revision>
  <cp:lastPrinted>2012-03-08T22:47:07Z</cp:lastPrinted>
  <dcterms:created xsi:type="dcterms:W3CDTF">2012-02-15T01:02:31Z</dcterms:created>
  <dcterms:modified xsi:type="dcterms:W3CDTF">2015-04-09T22:54:10Z</dcterms:modified>
</cp:coreProperties>
</file>