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sldIdLst>
    <p:sldId id="256" r:id="rId2"/>
    <p:sldId id="333" r:id="rId3"/>
    <p:sldId id="381" r:id="rId4"/>
    <p:sldId id="335" r:id="rId5"/>
    <p:sldId id="337" r:id="rId6"/>
    <p:sldId id="338" r:id="rId7"/>
    <p:sldId id="339" r:id="rId8"/>
    <p:sldId id="340" r:id="rId9"/>
    <p:sldId id="341" r:id="rId10"/>
    <p:sldId id="342" r:id="rId11"/>
    <p:sldId id="343" r:id="rId12"/>
    <p:sldId id="353" r:id="rId13"/>
    <p:sldId id="354" r:id="rId14"/>
    <p:sldId id="355" r:id="rId15"/>
    <p:sldId id="356" r:id="rId16"/>
    <p:sldId id="357" r:id="rId17"/>
    <p:sldId id="358" r:id="rId18"/>
    <p:sldId id="344" r:id="rId19"/>
    <p:sldId id="345" r:id="rId20"/>
    <p:sldId id="346" r:id="rId21"/>
    <p:sldId id="347" r:id="rId22"/>
    <p:sldId id="348" r:id="rId23"/>
    <p:sldId id="349" r:id="rId24"/>
    <p:sldId id="352" r:id="rId25"/>
    <p:sldId id="350" r:id="rId26"/>
    <p:sldId id="351" r:id="rId27"/>
    <p:sldId id="368" r:id="rId28"/>
    <p:sldId id="367" r:id="rId29"/>
    <p:sldId id="369" r:id="rId30"/>
    <p:sldId id="378" r:id="rId31"/>
    <p:sldId id="380" r:id="rId32"/>
    <p:sldId id="379" r:id="rId33"/>
    <p:sldId id="370" r:id="rId34"/>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FFCD69"/>
    <a:srgbClr val="FFFF99"/>
    <a:srgbClr val="FF0000"/>
    <a:srgbClr val="D3FFA7"/>
    <a:srgbClr val="FFFF00"/>
    <a:srgbClr val="CC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8579" autoAdjust="0"/>
  </p:normalViewPr>
  <p:slideViewPr>
    <p:cSldViewPr>
      <p:cViewPr>
        <p:scale>
          <a:sx n="66" d="100"/>
          <a:sy n="66" d="100"/>
        </p:scale>
        <p:origin x="-1410"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GB"/>
          </a:p>
        </p:txBody>
      </p:sp>
      <p:sp>
        <p:nvSpPr>
          <p:cNvPr id="61443" name="Rectangle 3"/>
          <p:cNvSpPr>
            <a:spLocks noGrp="1" noChangeArrowheads="1"/>
          </p:cNvSpPr>
          <p:nvPr>
            <p:ph type="dt" idx="1"/>
          </p:nvPr>
        </p:nvSpPr>
        <p:spPr bwMode="auto">
          <a:xfrm>
            <a:off x="3848646"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GB"/>
          </a:p>
        </p:txBody>
      </p:sp>
      <p:sp>
        <p:nvSpPr>
          <p:cNvPr id="7987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79450" y="4717415"/>
            <a:ext cx="5435600"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446" name="Rectangle 6"/>
          <p:cNvSpPr>
            <a:spLocks noGrp="1" noChangeArrowheads="1"/>
          </p:cNvSpPr>
          <p:nvPr>
            <p:ph type="ftr" sz="quarter" idx="4"/>
          </p:nvPr>
        </p:nvSpPr>
        <p:spPr bwMode="auto">
          <a:xfrm>
            <a:off x="1" y="9433106"/>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GB"/>
          </a:p>
        </p:txBody>
      </p:sp>
      <p:sp>
        <p:nvSpPr>
          <p:cNvPr id="61447" name="Rectangle 7"/>
          <p:cNvSpPr>
            <a:spLocks noGrp="1" noChangeArrowheads="1"/>
          </p:cNvSpPr>
          <p:nvPr>
            <p:ph type="sldNum" sz="quarter" idx="5"/>
          </p:nvPr>
        </p:nvSpPr>
        <p:spPr bwMode="auto">
          <a:xfrm>
            <a:off x="3848646" y="9433106"/>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F80597E7-42A0-451B-A575-39625FC8E7E0}" type="slidenum">
              <a:rPr lang="en-GB"/>
              <a:pPr>
                <a:defRPr/>
              </a:pPr>
              <a:t>‹#›</a:t>
            </a:fld>
            <a:endParaRPr lang="en-GB"/>
          </a:p>
        </p:txBody>
      </p:sp>
    </p:spTree>
    <p:extLst>
      <p:ext uri="{BB962C8B-B14F-4D97-AF65-F5344CB8AC3E}">
        <p14:creationId xmlns:p14="http://schemas.microsoft.com/office/powerpoint/2010/main" val="3526212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075001D-C1AD-4F41-BE6E-3A3917FF1838}"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C2DF472-B554-4D65-B2F6-15967A0B474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80D1827-9241-4701-A0AA-F64D79AB27D1}" type="slidenum">
              <a:rPr lang="en-GB" smtClean="0"/>
              <a:pPr>
                <a:defRPr/>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05CEC9D-0708-4EE8-AA17-70276F015AA4}" type="slidenum">
              <a:rPr lang="en-GB" smtClean="0"/>
              <a:pPr>
                <a:defRPr/>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8C139F3-D319-44B3-9A73-1108DC8CAF73}"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3498D81-ED4E-4BA2-B714-C46EC833D344}" type="slidenum">
              <a:rPr lang="en-GB" smtClean="0"/>
              <a:pPr>
                <a:defRPr/>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8A86177C-8AD6-48F4-9F8A-52CB3D56885A}"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FA6F7F23-F485-44B8-A7A5-171FB61713A4}"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5FEF5AA-29E1-4029-B808-351DA8D05453}"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CBF1309-F5AE-4D94-8C97-2D745AF0DA76}" type="slidenum">
              <a:rPr lang="en-GB" smtClean="0"/>
              <a:pPr>
                <a:defRPr/>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9828C46-52AD-4317-B367-40B52C278773}" type="slidenum">
              <a:rPr lang="en-GB" smtClean="0"/>
              <a:pPr>
                <a:defRPr/>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FDC56504-8F6F-4F16-B1B1-D1EC1D084C60}" type="slidenum">
              <a:rPr lang="en-GB" smtClean="0"/>
              <a:pPr>
                <a:defRPr/>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830" r="9553"/>
          <a:stretch/>
        </p:blipFill>
        <p:spPr bwMode="auto">
          <a:xfrm>
            <a:off x="0" y="0"/>
            <a:ext cx="9144000" cy="690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
          <p:cNvSpPr>
            <a:spLocks noGrp="1" noChangeArrowheads="1"/>
          </p:cNvSpPr>
          <p:nvPr>
            <p:ph type="ctrTitle" idx="4294967295"/>
          </p:nvPr>
        </p:nvSpPr>
        <p:spPr>
          <a:xfrm>
            <a:off x="-10436" y="4797152"/>
            <a:ext cx="9154435" cy="1511300"/>
          </a:xfrm>
          <a:gradFill>
            <a:gsLst>
              <a:gs pos="19000">
                <a:schemeClr val="accent5">
                  <a:lumMod val="60000"/>
                  <a:lumOff val="40000"/>
                </a:schemeClr>
              </a:gs>
              <a:gs pos="50000">
                <a:schemeClr val="accent5">
                  <a:lumMod val="20000"/>
                  <a:lumOff val="80000"/>
                </a:schemeClr>
              </a:gs>
              <a:gs pos="100000">
                <a:schemeClr val="accent5">
                  <a:lumMod val="20000"/>
                  <a:lumOff val="80000"/>
                </a:schemeClr>
              </a:gs>
            </a:gsLst>
            <a:lin ang="5400000" scaled="0"/>
          </a:gradFill>
          <a:ln w="28575">
            <a:solidFill>
              <a:schemeClr val="tx1"/>
            </a:solidFill>
            <a:miter lim="800000"/>
            <a:headEnd/>
            <a:tailEnd/>
          </a:ln>
        </p:spPr>
        <p:txBody>
          <a:bodyPr>
            <a:normAutofit fontScale="90000"/>
          </a:bodyPr>
          <a:lstStyle/>
          <a:p>
            <a:pPr eaLnBrk="1" hangingPunct="1"/>
            <a:r>
              <a:rPr lang="en-NZ" sz="4800" dirty="0" smtClean="0">
                <a:solidFill>
                  <a:schemeClr val="tx1"/>
                </a:solidFill>
                <a:latin typeface="Candara" pitchFamily="34" charset="0"/>
              </a:rPr>
              <a:t>1.16</a:t>
            </a:r>
            <a:r>
              <a:rPr lang="en-NZ" sz="4800" b="1" dirty="0" smtClean="0">
                <a:solidFill>
                  <a:schemeClr val="tx1"/>
                </a:solidFill>
                <a:latin typeface="Candara" pitchFamily="34" charset="0"/>
              </a:rPr>
              <a:t> Science Event:</a:t>
            </a:r>
            <a:br>
              <a:rPr lang="en-NZ" sz="4800" b="1" dirty="0" smtClean="0">
                <a:solidFill>
                  <a:schemeClr val="tx1"/>
                </a:solidFill>
                <a:latin typeface="Candara" pitchFamily="34" charset="0"/>
              </a:rPr>
            </a:br>
            <a:r>
              <a:rPr lang="en-NZ" sz="4800" b="1" dirty="0" smtClean="0">
                <a:solidFill>
                  <a:schemeClr val="tx1"/>
                </a:solidFill>
                <a:latin typeface="Candara" pitchFamily="34" charset="0"/>
              </a:rPr>
              <a:t>Earthquakes in </a:t>
            </a:r>
            <a:r>
              <a:rPr lang="en-NZ" sz="4800" b="1" dirty="0" smtClean="0">
                <a:solidFill>
                  <a:schemeClr val="tx1"/>
                </a:solidFill>
                <a:latin typeface="Candara" pitchFamily="34" charset="0"/>
              </a:rPr>
              <a:t>Christchurch</a:t>
            </a:r>
            <a:endParaRPr lang="en-GB" sz="4800" b="1" dirty="0" smtClean="0">
              <a:solidFill>
                <a:schemeClr val="tx1"/>
              </a:solidFill>
              <a:latin typeface="Candar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152400" y="1143000"/>
            <a:ext cx="4419600" cy="5257800"/>
          </a:xfrm>
          <a:prstGeom prst="rect">
            <a:avLst/>
          </a:prstGeom>
          <a:solidFill>
            <a:schemeClr val="bg1"/>
          </a:solidFill>
          <a:ln>
            <a:solidFill>
              <a:schemeClr val="tx1"/>
            </a:solidFill>
            <a:miter lim="800000"/>
            <a:headEnd/>
            <a:tailEnd/>
          </a:ln>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80000"/>
              </a:lnSpc>
            </a:pPr>
            <a:r>
              <a:rPr lang="en-US" sz="2000" dirty="0" smtClean="0">
                <a:latin typeface="Candara" pitchFamily="34" charset="0"/>
              </a:rPr>
              <a:t>The plates float on hot, semi molten magma</a:t>
            </a:r>
          </a:p>
          <a:p>
            <a:pPr>
              <a:lnSpc>
                <a:spcPct val="80000"/>
              </a:lnSpc>
            </a:pPr>
            <a:r>
              <a:rPr lang="en-US" sz="2000" dirty="0" smtClean="0">
                <a:latin typeface="Candara" pitchFamily="34" charset="0"/>
              </a:rPr>
              <a:t>Deep in earths core nuclear reactions release huge amounts of heat energy. This heat is the main source of energy for moving the gigantic plates</a:t>
            </a:r>
          </a:p>
          <a:p>
            <a:pPr>
              <a:lnSpc>
                <a:spcPct val="80000"/>
              </a:lnSpc>
            </a:pPr>
            <a:r>
              <a:rPr lang="en-US" sz="2000" dirty="0" smtClean="0">
                <a:latin typeface="Candara" pitchFamily="34" charset="0"/>
              </a:rPr>
              <a:t>This heat causes the magma in the lower mantle rock to expand and become less dense.</a:t>
            </a:r>
          </a:p>
          <a:p>
            <a:pPr>
              <a:lnSpc>
                <a:spcPct val="80000"/>
              </a:lnSpc>
            </a:pPr>
            <a:r>
              <a:rPr lang="en-US" sz="2000" dirty="0" smtClean="0">
                <a:latin typeface="Candara" pitchFamily="34" charset="0"/>
              </a:rPr>
              <a:t>This magma rises in </a:t>
            </a:r>
            <a:r>
              <a:rPr lang="en-US" sz="2000" b="1" dirty="0" smtClean="0">
                <a:latin typeface="Candara" pitchFamily="34" charset="0"/>
              </a:rPr>
              <a:t>convection currents</a:t>
            </a:r>
          </a:p>
          <a:p>
            <a:pPr>
              <a:lnSpc>
                <a:spcPct val="80000"/>
              </a:lnSpc>
            </a:pPr>
            <a:r>
              <a:rPr lang="en-US" sz="2000" dirty="0" smtClean="0">
                <a:latin typeface="Candara" pitchFamily="34" charset="0"/>
              </a:rPr>
              <a:t>When the magma currents get near the crust they are pushed sideways and travel in different directions</a:t>
            </a:r>
          </a:p>
          <a:p>
            <a:pPr>
              <a:lnSpc>
                <a:spcPct val="80000"/>
              </a:lnSpc>
            </a:pPr>
            <a:r>
              <a:rPr lang="en-US" sz="2000" dirty="0" smtClean="0">
                <a:latin typeface="Candara" pitchFamily="34" charset="0"/>
              </a:rPr>
              <a:t>These immensely powerful currents slowly float the huge tectonic plates across the planets surface</a:t>
            </a:r>
            <a:endParaRPr lang="en-US" sz="2000" dirty="0">
              <a:latin typeface="Candara" pitchFamily="34" charset="0"/>
            </a:endParaRPr>
          </a:p>
        </p:txBody>
      </p:sp>
      <p:sp>
        <p:nvSpPr>
          <p:cNvPr id="3" name="Text Box 8"/>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4" name="Text Box 9"/>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5" name="Oval 10"/>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6" name="Picture 13" descr="convcell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14800" cy="3154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Plate Tectonics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124886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560984"/>
            <a:ext cx="4037013" cy="4525963"/>
          </a:xfrm>
          <a:prstGeom prst="rect">
            <a:avLst/>
          </a:prstGeom>
          <a:solidFill>
            <a:schemeClr val="bg1"/>
          </a:solidFill>
          <a:ln>
            <a:solidFill>
              <a:schemeClr val="tx1"/>
            </a:solidFill>
            <a:miter lim="800000"/>
            <a:headEnd/>
            <a:tailEnd/>
          </a:ln>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80000"/>
              </a:lnSpc>
              <a:buFontTx/>
              <a:buNone/>
            </a:pPr>
            <a:r>
              <a:rPr lang="en-US" sz="2000" dirty="0" smtClean="0">
                <a:latin typeface="Candara" pitchFamily="34" charset="0"/>
              </a:rPr>
              <a:t>The </a:t>
            </a:r>
            <a:r>
              <a:rPr lang="en-US" sz="2000" b="1" dirty="0" smtClean="0">
                <a:solidFill>
                  <a:srgbClr val="FE3912"/>
                </a:solidFill>
                <a:latin typeface="Candara" pitchFamily="34" charset="0"/>
              </a:rPr>
              <a:t>Lithosphere</a:t>
            </a:r>
            <a:r>
              <a:rPr lang="en-US" sz="2000" dirty="0" smtClean="0">
                <a:latin typeface="Candara" pitchFamily="34" charset="0"/>
              </a:rPr>
              <a:t>, the crust and top part of the mantle, is divided into large areas called plates, which are constantly moving</a:t>
            </a:r>
          </a:p>
          <a:p>
            <a:pPr>
              <a:lnSpc>
                <a:spcPct val="80000"/>
              </a:lnSpc>
              <a:buFontTx/>
              <a:buNone/>
            </a:pPr>
            <a:r>
              <a:rPr lang="en-US" sz="2000" dirty="0" smtClean="0">
                <a:latin typeface="Candara" pitchFamily="34" charset="0"/>
              </a:rPr>
              <a:t>The plates move slowly over the </a:t>
            </a:r>
            <a:r>
              <a:rPr lang="en-US" sz="2000" b="1" dirty="0" smtClean="0">
                <a:solidFill>
                  <a:srgbClr val="FE3912"/>
                </a:solidFill>
                <a:latin typeface="Candara" pitchFamily="34" charset="0"/>
              </a:rPr>
              <a:t>asthenosphere</a:t>
            </a:r>
            <a:r>
              <a:rPr lang="en-US" sz="2000" dirty="0" smtClean="0">
                <a:latin typeface="Candara" pitchFamily="34" charset="0"/>
              </a:rPr>
              <a:t>, which is the molten layer in the mantle, about 3cm a year.</a:t>
            </a:r>
          </a:p>
          <a:p>
            <a:pPr>
              <a:lnSpc>
                <a:spcPct val="80000"/>
              </a:lnSpc>
              <a:buFontTx/>
              <a:buNone/>
            </a:pPr>
            <a:r>
              <a:rPr lang="en-US" sz="2000" dirty="0" smtClean="0">
                <a:latin typeface="Candara" pitchFamily="34" charset="0"/>
              </a:rPr>
              <a:t>They can move towards each other, apart from each other or shift sideways</a:t>
            </a:r>
          </a:p>
          <a:p>
            <a:pPr>
              <a:lnSpc>
                <a:spcPct val="80000"/>
              </a:lnSpc>
              <a:buFontTx/>
              <a:buNone/>
            </a:pPr>
            <a:r>
              <a:rPr lang="en-US" sz="2000" dirty="0" smtClean="0">
                <a:latin typeface="Candara" pitchFamily="34" charset="0"/>
              </a:rPr>
              <a:t>Because all plates fit together, movement of one plate effects all plates around it</a:t>
            </a:r>
          </a:p>
          <a:p>
            <a:pPr>
              <a:lnSpc>
                <a:spcPct val="80000"/>
              </a:lnSpc>
              <a:buFontTx/>
              <a:buNone/>
            </a:pPr>
            <a:r>
              <a:rPr lang="en-US" sz="2000" dirty="0" smtClean="0">
                <a:latin typeface="Candara" pitchFamily="34" charset="0"/>
              </a:rPr>
              <a:t>The study of plate movement is called </a:t>
            </a:r>
            <a:r>
              <a:rPr lang="en-US" sz="2000" b="1" dirty="0" smtClean="0">
                <a:solidFill>
                  <a:srgbClr val="FE3912"/>
                </a:solidFill>
                <a:latin typeface="Candara" pitchFamily="34" charset="0"/>
              </a:rPr>
              <a:t>plate tectonics</a:t>
            </a:r>
            <a:endParaRPr lang="en-US" sz="2000" b="1" dirty="0">
              <a:solidFill>
                <a:srgbClr val="FE3912"/>
              </a:solidFill>
              <a:latin typeface="Candara" pitchFamily="34" charset="0"/>
            </a:endParaRPr>
          </a:p>
        </p:txBody>
      </p:sp>
      <p:pic>
        <p:nvPicPr>
          <p:cNvPr id="3" name="Picture 8" descr="f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84784"/>
            <a:ext cx="3779838" cy="4705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8534400" y="5904384"/>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5" name="Text Box 10"/>
          <p:cNvSpPr txBox="1">
            <a:spLocks noChangeArrowheads="1"/>
          </p:cNvSpPr>
          <p:nvPr/>
        </p:nvSpPr>
        <p:spPr bwMode="auto">
          <a:xfrm>
            <a:off x="8305800" y="5904384"/>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6" name="Oval 11"/>
          <p:cNvSpPr>
            <a:spLocks noChangeArrowheads="1"/>
          </p:cNvSpPr>
          <p:nvPr/>
        </p:nvSpPr>
        <p:spPr bwMode="auto">
          <a:xfrm>
            <a:off x="8382000" y="5904384"/>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7" name="Line 13"/>
          <p:cNvSpPr>
            <a:spLocks noChangeShapeType="1"/>
          </p:cNvSpPr>
          <p:nvPr/>
        </p:nvSpPr>
        <p:spPr bwMode="auto">
          <a:xfrm>
            <a:off x="4495800" y="1865784"/>
            <a:ext cx="1066800" cy="1676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8" name="Line 14"/>
          <p:cNvSpPr>
            <a:spLocks noChangeShapeType="1"/>
          </p:cNvSpPr>
          <p:nvPr/>
        </p:nvSpPr>
        <p:spPr bwMode="auto">
          <a:xfrm>
            <a:off x="4495800" y="3542184"/>
            <a:ext cx="1295400" cy="2057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9"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Plate Tectonics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50113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ondw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9"/>
          <p:cNvSpPr txBox="1">
            <a:spLocks noChangeArrowheads="1"/>
          </p:cNvSpPr>
          <p:nvPr/>
        </p:nvSpPr>
        <p:spPr>
          <a:xfrm>
            <a:off x="457200" y="1371600"/>
            <a:ext cx="4495800" cy="4876800"/>
          </a:xfrm>
          <a:prstGeom prst="rect">
            <a:avLst/>
          </a:prstGeom>
          <a:solidFill>
            <a:schemeClr val="bg1"/>
          </a:solidFill>
          <a:ln>
            <a:solidFill>
              <a:schemeClr val="tx1"/>
            </a:solidFill>
            <a:miter lim="800000"/>
            <a:headEnd/>
            <a:tailEnd/>
          </a:ln>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80000"/>
              </a:lnSpc>
            </a:pPr>
            <a:r>
              <a:rPr lang="en-US" sz="2000" dirty="0" smtClean="0">
                <a:latin typeface="Candara" pitchFamily="34" charset="0"/>
              </a:rPr>
              <a:t>Evidence supports the conclusion that 200 million years ago, at the start of the </a:t>
            </a:r>
            <a:r>
              <a:rPr lang="en-US" sz="2000" b="1" dirty="0" smtClean="0">
                <a:latin typeface="Candara" pitchFamily="34" charset="0"/>
              </a:rPr>
              <a:t>Mesozoic era</a:t>
            </a:r>
            <a:r>
              <a:rPr lang="en-US" sz="2000" dirty="0" smtClean="0">
                <a:latin typeface="Candara" pitchFamily="34" charset="0"/>
              </a:rPr>
              <a:t>, all the continents were attached to one another in a single land mass, which has been named </a:t>
            </a:r>
            <a:r>
              <a:rPr lang="en-US" sz="2000" b="1" dirty="0" smtClean="0">
                <a:latin typeface="Candara" pitchFamily="34" charset="0"/>
              </a:rPr>
              <a:t>Pangaea</a:t>
            </a:r>
            <a:r>
              <a:rPr lang="en-US" sz="2000" dirty="0" smtClean="0">
                <a:latin typeface="Candara" pitchFamily="34" charset="0"/>
              </a:rPr>
              <a:t>. </a:t>
            </a:r>
          </a:p>
          <a:p>
            <a:pPr>
              <a:lnSpc>
                <a:spcPct val="80000"/>
              </a:lnSpc>
            </a:pPr>
            <a:r>
              <a:rPr lang="en-US" sz="2000" dirty="0" smtClean="0">
                <a:latin typeface="Candara" pitchFamily="34" charset="0"/>
              </a:rPr>
              <a:t>During the </a:t>
            </a:r>
            <a:r>
              <a:rPr lang="en-US" sz="2000" b="1" dirty="0" smtClean="0">
                <a:latin typeface="Candara" pitchFamily="34" charset="0"/>
              </a:rPr>
              <a:t>Triassic</a:t>
            </a:r>
            <a:r>
              <a:rPr lang="en-US" sz="2000" dirty="0" smtClean="0">
                <a:latin typeface="Candara" pitchFamily="34" charset="0"/>
              </a:rPr>
              <a:t>, Pangaea began to break up, first into two major land masses: </a:t>
            </a:r>
          </a:p>
          <a:p>
            <a:pPr>
              <a:lnSpc>
                <a:spcPct val="80000"/>
              </a:lnSpc>
            </a:pPr>
            <a:r>
              <a:rPr lang="en-US" sz="2000" b="1" dirty="0" err="1" smtClean="0">
                <a:latin typeface="Candara" pitchFamily="34" charset="0"/>
              </a:rPr>
              <a:t>Laurasia</a:t>
            </a:r>
            <a:r>
              <a:rPr lang="en-US" sz="2000" dirty="0" smtClean="0">
                <a:latin typeface="Candara" pitchFamily="34" charset="0"/>
              </a:rPr>
              <a:t> in the Northern Hemisphere and </a:t>
            </a:r>
          </a:p>
          <a:p>
            <a:pPr>
              <a:lnSpc>
                <a:spcPct val="80000"/>
              </a:lnSpc>
            </a:pPr>
            <a:r>
              <a:rPr lang="en-US" sz="2000" b="1" dirty="0" err="1" smtClean="0">
                <a:latin typeface="Candara" pitchFamily="34" charset="0"/>
              </a:rPr>
              <a:t>Gondwana</a:t>
            </a:r>
            <a:r>
              <a:rPr lang="en-US" sz="2000" dirty="0" smtClean="0">
                <a:latin typeface="Candara" pitchFamily="34" charset="0"/>
              </a:rPr>
              <a:t> in the Southern Hemisphere.</a:t>
            </a:r>
          </a:p>
          <a:p>
            <a:pPr>
              <a:lnSpc>
                <a:spcPct val="80000"/>
              </a:lnSpc>
            </a:pPr>
            <a:r>
              <a:rPr lang="en-US" sz="2000" dirty="0" smtClean="0">
                <a:latin typeface="Candara" pitchFamily="34" charset="0"/>
              </a:rPr>
              <a:t>The present continents separated at intervals throughout the remainder of the Mesozoic and through the Cenozoic, eventually reaching the positions they have today.</a:t>
            </a:r>
            <a:endParaRPr lang="en-US" sz="2000" dirty="0">
              <a:latin typeface="Candara" pitchFamily="34" charset="0"/>
            </a:endParaRPr>
          </a:p>
        </p:txBody>
      </p:sp>
      <p:sp>
        <p:nvSpPr>
          <p:cNvPr id="4" name="Text Box 11"/>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5" name="Text Box 12"/>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6" name="Oval 13"/>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7"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Evidence for Plate Tectonics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145586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371600"/>
            <a:ext cx="8229600" cy="4191000"/>
          </a:xfrm>
          <a:prstGeom prst="rect">
            <a:avLst/>
          </a:prstGeom>
          <a:solidFill>
            <a:schemeClr val="bg1"/>
          </a:solidFill>
          <a:ln>
            <a:solidFill>
              <a:schemeClr val="tx1"/>
            </a:solidFill>
            <a:miter lim="800000"/>
            <a:headEnd/>
            <a:tailEnd/>
          </a:ln>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80000"/>
              </a:lnSpc>
              <a:buFontTx/>
              <a:buNone/>
            </a:pPr>
            <a:r>
              <a:rPr lang="en-US" sz="2000" b="1" dirty="0" smtClean="0">
                <a:latin typeface="Candara" pitchFamily="34" charset="0"/>
              </a:rPr>
              <a:t>Shape of the Continents – close fit of continents</a:t>
            </a:r>
          </a:p>
          <a:p>
            <a:pPr>
              <a:lnSpc>
                <a:spcPct val="80000"/>
              </a:lnSpc>
            </a:pPr>
            <a:r>
              <a:rPr lang="en-US" sz="2000" dirty="0" smtClean="0">
                <a:latin typeface="Candara" pitchFamily="34" charset="0"/>
              </a:rPr>
              <a:t>The east coast of South America and the west coast of Africa match especially at the boundaries of the continental slopes rather than the shorelines. </a:t>
            </a:r>
          </a:p>
          <a:p>
            <a:pPr>
              <a:lnSpc>
                <a:spcPct val="80000"/>
              </a:lnSpc>
              <a:buFontTx/>
              <a:buNone/>
            </a:pPr>
            <a:endParaRPr lang="en-US" sz="2000" b="1" dirty="0" smtClean="0">
              <a:latin typeface="Candara" pitchFamily="34" charset="0"/>
            </a:endParaRPr>
          </a:p>
          <a:p>
            <a:pPr>
              <a:lnSpc>
                <a:spcPct val="80000"/>
              </a:lnSpc>
              <a:buFontTx/>
              <a:buNone/>
            </a:pPr>
            <a:r>
              <a:rPr lang="en-US" sz="2000" b="1" dirty="0" smtClean="0">
                <a:latin typeface="Candara" pitchFamily="34" charset="0"/>
              </a:rPr>
              <a:t>Geology – similar rock patterns</a:t>
            </a:r>
          </a:p>
          <a:p>
            <a:pPr>
              <a:lnSpc>
                <a:spcPct val="80000"/>
              </a:lnSpc>
            </a:pPr>
            <a:r>
              <a:rPr lang="en-US" sz="2000" dirty="0" smtClean="0">
                <a:latin typeface="Candara" pitchFamily="34" charset="0"/>
              </a:rPr>
              <a:t>In both mineral content and age, the rocks on the  coast of Brazil match precisely those found on the west coast of Africa. </a:t>
            </a:r>
          </a:p>
          <a:p>
            <a:pPr>
              <a:lnSpc>
                <a:spcPct val="80000"/>
              </a:lnSpc>
            </a:pPr>
            <a:r>
              <a:rPr lang="en-US" sz="2000" dirty="0" smtClean="0">
                <a:latin typeface="Candara" pitchFamily="34" charset="0"/>
              </a:rPr>
              <a:t>The low mountain ranges and rock types in North America match parts of Great Britain, France, and Scandinavia. </a:t>
            </a:r>
          </a:p>
          <a:p>
            <a:pPr>
              <a:lnSpc>
                <a:spcPct val="80000"/>
              </a:lnSpc>
            </a:pPr>
            <a:endParaRPr lang="en-US" sz="2000" dirty="0" smtClean="0">
              <a:latin typeface="Candara" pitchFamily="34" charset="0"/>
            </a:endParaRPr>
          </a:p>
          <a:p>
            <a:pPr>
              <a:lnSpc>
                <a:spcPct val="80000"/>
              </a:lnSpc>
              <a:buFontTx/>
              <a:buNone/>
            </a:pPr>
            <a:r>
              <a:rPr lang="en-US" sz="2000" b="1" dirty="0" smtClean="0">
                <a:latin typeface="Candara" pitchFamily="34" charset="0"/>
              </a:rPr>
              <a:t>Fossils – patterns in distribution</a:t>
            </a:r>
          </a:p>
          <a:p>
            <a:pPr>
              <a:lnSpc>
                <a:spcPct val="80000"/>
              </a:lnSpc>
            </a:pPr>
            <a:r>
              <a:rPr lang="en-US" sz="2000" dirty="0" smtClean="0">
                <a:latin typeface="Candara" pitchFamily="34" charset="0"/>
              </a:rPr>
              <a:t>The same fossil reptiles found in South Africa are also found in Brazil and Argentina. </a:t>
            </a:r>
          </a:p>
          <a:p>
            <a:pPr>
              <a:lnSpc>
                <a:spcPct val="80000"/>
              </a:lnSpc>
              <a:buFontTx/>
              <a:buNone/>
            </a:pPr>
            <a:endParaRPr lang="en-US" sz="2000" dirty="0"/>
          </a:p>
        </p:txBody>
      </p:sp>
      <p:sp>
        <p:nvSpPr>
          <p:cNvPr id="3"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Evidence for Plate Tectonics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360413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80176"/>
            <a:ext cx="5229721" cy="56778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6"/>
          <p:cNvSpPr txBox="1">
            <a:spLocks noChangeArrowheads="1"/>
          </p:cNvSpPr>
          <p:nvPr/>
        </p:nvSpPr>
        <p:spPr bwMode="auto">
          <a:xfrm>
            <a:off x="457200" y="1600200"/>
            <a:ext cx="2133600" cy="4368800"/>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NZ" sz="2000" dirty="0">
                <a:latin typeface="Candara" pitchFamily="34" charset="0"/>
              </a:rPr>
              <a:t>The continents have gradually moved from one large land mass into the continents we know today. This movement has been slow but the time scale is large. The continents are still moving today.</a:t>
            </a:r>
            <a:endParaRPr lang="en-GB" sz="2000" dirty="0">
              <a:latin typeface="Candara" pitchFamily="34" charset="0"/>
            </a:endParaRPr>
          </a:p>
        </p:txBody>
      </p:sp>
      <p:sp>
        <p:nvSpPr>
          <p:cNvPr id="5"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Evidence for Plate Tectonics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214702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7650"/>
            <a:ext cx="899160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874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latetec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172400" cy="51049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Plate Tectonics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3767616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036050" cy="611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518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12: Global forc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1333500"/>
            <a:ext cx="3359150" cy="5524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6" name="Text Box 12"/>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7" name="Oval 13"/>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8" name="Line 16"/>
          <p:cNvSpPr>
            <a:spLocks noChangeShapeType="1"/>
          </p:cNvSpPr>
          <p:nvPr/>
        </p:nvSpPr>
        <p:spPr bwMode="auto">
          <a:xfrm flipV="1">
            <a:off x="5105400" y="2564904"/>
            <a:ext cx="685800" cy="83745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9" name="Line 17"/>
          <p:cNvSpPr>
            <a:spLocks noChangeShapeType="1"/>
          </p:cNvSpPr>
          <p:nvPr/>
        </p:nvSpPr>
        <p:spPr bwMode="auto">
          <a:xfrm flipV="1">
            <a:off x="5098312" y="3789040"/>
            <a:ext cx="845288" cy="31025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0" name="Line 18"/>
          <p:cNvSpPr>
            <a:spLocks noChangeShapeType="1"/>
          </p:cNvSpPr>
          <p:nvPr/>
        </p:nvSpPr>
        <p:spPr bwMode="auto">
          <a:xfrm>
            <a:off x="5098312" y="4877544"/>
            <a:ext cx="845288" cy="855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1" name="Text Box 15"/>
          <p:cNvSpPr txBox="1">
            <a:spLocks noChangeArrowheads="1"/>
          </p:cNvSpPr>
          <p:nvPr/>
        </p:nvSpPr>
        <p:spPr bwMode="auto">
          <a:xfrm>
            <a:off x="228600" y="1934097"/>
            <a:ext cx="4876800" cy="3477875"/>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NZ" sz="2000" dirty="0">
                <a:latin typeface="Candara" pitchFamily="34" charset="0"/>
              </a:rPr>
              <a:t>When plates move the continents sitting on top of them move as well. </a:t>
            </a:r>
          </a:p>
          <a:p>
            <a:pPr algn="l">
              <a:spcBef>
                <a:spcPct val="50000"/>
              </a:spcBef>
            </a:pPr>
            <a:r>
              <a:rPr lang="en-NZ" sz="2000" dirty="0">
                <a:latin typeface="Candara" pitchFamily="34" charset="0"/>
              </a:rPr>
              <a:t>Plates can either;                         </a:t>
            </a:r>
            <a:endParaRPr lang="en-NZ" sz="2000" dirty="0" smtClean="0">
              <a:latin typeface="Candara" pitchFamily="34" charset="0"/>
            </a:endParaRPr>
          </a:p>
          <a:p>
            <a:pPr marL="342900" indent="-342900" algn="l">
              <a:spcBef>
                <a:spcPct val="50000"/>
              </a:spcBef>
              <a:buFont typeface="Wingdings" pitchFamily="2" charset="2"/>
              <a:buChar char="Ø"/>
            </a:pPr>
            <a:r>
              <a:rPr lang="en-NZ" sz="2000" dirty="0" smtClean="0">
                <a:latin typeface="Candara" pitchFamily="34" charset="0"/>
              </a:rPr>
              <a:t>Move </a:t>
            </a:r>
            <a:r>
              <a:rPr lang="en-NZ" sz="2000" dirty="0">
                <a:latin typeface="Candara" pitchFamily="34" charset="0"/>
              </a:rPr>
              <a:t>away from each other – </a:t>
            </a:r>
            <a:r>
              <a:rPr lang="en-NZ" sz="2000" b="1" dirty="0">
                <a:latin typeface="Candara" pitchFamily="34" charset="0"/>
              </a:rPr>
              <a:t>divergent </a:t>
            </a:r>
            <a:r>
              <a:rPr lang="en-NZ" sz="2000" dirty="0">
                <a:latin typeface="Candara" pitchFamily="34" charset="0"/>
              </a:rPr>
              <a:t>boundary                   </a:t>
            </a:r>
            <a:endParaRPr lang="en-NZ" sz="2000" dirty="0" smtClean="0">
              <a:latin typeface="Candara" pitchFamily="34" charset="0"/>
            </a:endParaRPr>
          </a:p>
          <a:p>
            <a:pPr marL="342900" indent="-342900" algn="l">
              <a:spcBef>
                <a:spcPct val="50000"/>
              </a:spcBef>
              <a:buFont typeface="Wingdings" pitchFamily="2" charset="2"/>
              <a:buChar char="Ø"/>
            </a:pPr>
            <a:r>
              <a:rPr lang="en-NZ" sz="2000" dirty="0" smtClean="0">
                <a:latin typeface="Candara" pitchFamily="34" charset="0"/>
              </a:rPr>
              <a:t>Move </a:t>
            </a:r>
            <a:r>
              <a:rPr lang="en-NZ" sz="2000" dirty="0">
                <a:latin typeface="Candara" pitchFamily="34" charset="0"/>
              </a:rPr>
              <a:t>towards each other – </a:t>
            </a:r>
            <a:r>
              <a:rPr lang="en-NZ" sz="2000" b="1" dirty="0">
                <a:latin typeface="Candara" pitchFamily="34" charset="0"/>
              </a:rPr>
              <a:t>convergent</a:t>
            </a:r>
            <a:r>
              <a:rPr lang="en-NZ" sz="2000" dirty="0">
                <a:latin typeface="Candara" pitchFamily="34" charset="0"/>
              </a:rPr>
              <a:t> boundary                             </a:t>
            </a:r>
            <a:endParaRPr lang="en-NZ" sz="2000" dirty="0" smtClean="0">
              <a:latin typeface="Candara" pitchFamily="34" charset="0"/>
            </a:endParaRPr>
          </a:p>
          <a:p>
            <a:pPr marL="342900" indent="-342900" algn="l">
              <a:spcBef>
                <a:spcPct val="50000"/>
              </a:spcBef>
              <a:buFont typeface="Wingdings" pitchFamily="2" charset="2"/>
              <a:buChar char="Ø"/>
            </a:pPr>
            <a:r>
              <a:rPr lang="en-NZ" sz="2000" dirty="0" smtClean="0">
                <a:latin typeface="Candara" pitchFamily="34" charset="0"/>
              </a:rPr>
              <a:t>Move </a:t>
            </a:r>
            <a:r>
              <a:rPr lang="en-NZ" sz="2000" dirty="0">
                <a:latin typeface="Candara" pitchFamily="34" charset="0"/>
              </a:rPr>
              <a:t>sideward pass each other – </a:t>
            </a:r>
            <a:r>
              <a:rPr lang="en-NZ" sz="2000" b="1" dirty="0">
                <a:latin typeface="Candara" pitchFamily="34" charset="0"/>
              </a:rPr>
              <a:t>transverse</a:t>
            </a:r>
            <a:r>
              <a:rPr lang="en-NZ" sz="2000" dirty="0">
                <a:latin typeface="Candara" pitchFamily="34" charset="0"/>
              </a:rPr>
              <a:t> boundary                                    </a:t>
            </a:r>
            <a:endParaRPr lang="en-GB" sz="2000" dirty="0">
              <a:latin typeface="Candara" pitchFamily="34" charset="0"/>
            </a:endParaRPr>
          </a:p>
        </p:txBody>
      </p:sp>
      <p:sp>
        <p:nvSpPr>
          <p:cNvPr id="12"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Plate Movement</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2749456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432198" y="2060848"/>
            <a:ext cx="3581400" cy="3510136"/>
          </a:xfrm>
          <a:prstGeom prst="rect">
            <a:avLst/>
          </a:prstGeom>
          <a:solidFill>
            <a:schemeClr val="bg1"/>
          </a:solidFill>
          <a:ln>
            <a:solidFill>
              <a:schemeClr val="tx1"/>
            </a:solidFill>
            <a:miter lim="800000"/>
            <a:headEnd/>
            <a:tailEnd/>
          </a:ln>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Tx/>
              <a:buNone/>
            </a:pPr>
            <a:r>
              <a:rPr lang="en-US" sz="2000" dirty="0" smtClean="0">
                <a:latin typeface="Candara" pitchFamily="34" charset="0"/>
              </a:rPr>
              <a:t>A </a:t>
            </a:r>
            <a:r>
              <a:rPr lang="en-US" sz="2000" i="1" dirty="0" smtClean="0">
                <a:solidFill>
                  <a:srgbClr val="FE3912"/>
                </a:solidFill>
                <a:latin typeface="Candara" pitchFamily="34" charset="0"/>
              </a:rPr>
              <a:t>divergent boundary</a:t>
            </a:r>
            <a:r>
              <a:rPr lang="en-US" sz="2000" dirty="0" smtClean="0">
                <a:latin typeface="Candara" pitchFamily="34" charset="0"/>
              </a:rPr>
              <a:t> is where the tectonic plates are separating. </a:t>
            </a:r>
          </a:p>
          <a:p>
            <a:pPr>
              <a:buFontTx/>
              <a:buNone/>
            </a:pPr>
            <a:r>
              <a:rPr lang="en-US" sz="2000" dirty="0" smtClean="0">
                <a:latin typeface="Candara" pitchFamily="34" charset="0"/>
              </a:rPr>
              <a:t>New crust is made from cooling magma oozing up between the plates</a:t>
            </a:r>
          </a:p>
          <a:p>
            <a:pPr>
              <a:buFontTx/>
              <a:buNone/>
            </a:pPr>
            <a:r>
              <a:rPr lang="en-US" sz="2000" dirty="0" smtClean="0">
                <a:latin typeface="Candara" pitchFamily="34" charset="0"/>
              </a:rPr>
              <a:t>Some spreading boundaries are places where the crust is sinking downward as it is stretched thin</a:t>
            </a:r>
            <a:endParaRPr lang="en-US" sz="2000" dirty="0">
              <a:latin typeface="Candara" pitchFamily="34" charset="0"/>
            </a:endParaRPr>
          </a:p>
        </p:txBody>
      </p:sp>
      <p:sp>
        <p:nvSpPr>
          <p:cNvPr id="3" name="Text Box 12"/>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4" name="Text Box 13"/>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5" name="Oval 14"/>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6" name="Picture 17" descr="1_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1219200"/>
            <a:ext cx="4705350" cy="4705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Divergent Boundary</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416678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64"/>
          <p:cNvSpPr txBox="1">
            <a:spLocks noChangeArrowheads="1"/>
          </p:cNvSpPr>
          <p:nvPr/>
        </p:nvSpPr>
        <p:spPr bwMode="auto">
          <a:xfrm>
            <a:off x="468313" y="1052513"/>
            <a:ext cx="8207375" cy="163121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NZ" sz="2000" b="1" dirty="0">
                <a:latin typeface="Calibri" pitchFamily="34" charset="0"/>
                <a:cs typeface="Calibri" pitchFamily="34" charset="0"/>
              </a:rPr>
              <a:t>Achievement Standard Science 90955: </a:t>
            </a:r>
            <a:r>
              <a:rPr lang="en-NZ" sz="2000" dirty="0">
                <a:latin typeface="Calibri" pitchFamily="34" charset="0"/>
                <a:cs typeface="Calibri" pitchFamily="34" charset="0"/>
              </a:rPr>
              <a:t>Investigate an astronomical or Earth science </a:t>
            </a:r>
            <a:r>
              <a:rPr lang="en-NZ" sz="2000" dirty="0" smtClean="0">
                <a:latin typeface="Calibri" pitchFamily="34" charset="0"/>
                <a:cs typeface="Calibri" pitchFamily="34" charset="0"/>
              </a:rPr>
              <a:t>event</a:t>
            </a:r>
          </a:p>
          <a:p>
            <a:endParaRPr lang="en-NZ" sz="2000" b="1" dirty="0">
              <a:latin typeface="Calibri" pitchFamily="34" charset="0"/>
              <a:cs typeface="Calibri" pitchFamily="34" charset="0"/>
            </a:endParaRPr>
          </a:p>
          <a:p>
            <a:r>
              <a:rPr lang="en-NZ" sz="2000" b="1" dirty="0">
                <a:latin typeface="Calibri" pitchFamily="34" charset="0"/>
                <a:cs typeface="Calibri" pitchFamily="34" charset="0"/>
              </a:rPr>
              <a:t>Resource reference: </a:t>
            </a:r>
            <a:r>
              <a:rPr lang="en-NZ" sz="2000" dirty="0">
                <a:latin typeface="Calibri" pitchFamily="34" charset="0"/>
                <a:cs typeface="Calibri" pitchFamily="34" charset="0"/>
              </a:rPr>
              <a:t>Science 1.16B v2</a:t>
            </a:r>
            <a:endParaRPr lang="en-NZ" sz="2000" b="1" dirty="0">
              <a:latin typeface="Calibri" pitchFamily="34" charset="0"/>
              <a:cs typeface="Calibri" pitchFamily="34" charset="0"/>
            </a:endParaRPr>
          </a:p>
          <a:p>
            <a:r>
              <a:rPr lang="en-NZ" sz="2000" b="1" dirty="0">
                <a:latin typeface="Calibri" pitchFamily="34" charset="0"/>
                <a:cs typeface="Calibri" pitchFamily="34" charset="0"/>
              </a:rPr>
              <a:t>Resource title:</a:t>
            </a:r>
            <a:r>
              <a:rPr lang="en-NZ" sz="2000" dirty="0">
                <a:latin typeface="Calibri" pitchFamily="34" charset="0"/>
                <a:cs typeface="Calibri" pitchFamily="34" charset="0"/>
              </a:rPr>
              <a:t> Earthquakes in Christchurch</a:t>
            </a:r>
            <a:r>
              <a:rPr lang="en-NZ" sz="2000" b="1" dirty="0">
                <a:latin typeface="Calibri" pitchFamily="34" charset="0"/>
                <a:cs typeface="Calibri" pitchFamily="34" charset="0"/>
              </a:rPr>
              <a:t>                            Credits: </a:t>
            </a:r>
            <a:r>
              <a:rPr lang="en-NZ" sz="2000" dirty="0" smtClean="0">
                <a:latin typeface="Calibri" pitchFamily="34" charset="0"/>
                <a:cs typeface="Calibri" pitchFamily="34" charset="0"/>
              </a:rPr>
              <a:t>4</a:t>
            </a:r>
            <a:endParaRPr lang="en-NZ" sz="2000" b="1" dirty="0">
              <a:latin typeface="Calibri" pitchFamily="34" charset="0"/>
              <a:cs typeface="Calibri" pitchFamily="34" charset="0"/>
            </a:endParaRPr>
          </a:p>
        </p:txBody>
      </p:sp>
      <p:sp>
        <p:nvSpPr>
          <p:cNvPr id="5" name="Rectangle 12"/>
          <p:cNvSpPr txBox="1">
            <a:spLocks noChangeArrowheads="1"/>
          </p:cNvSpPr>
          <p:nvPr/>
        </p:nvSpPr>
        <p:spPr>
          <a:xfrm>
            <a:off x="446088" y="404664"/>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chemeClr val="tx1"/>
                </a:solidFill>
                <a:latin typeface="Candara" pitchFamily="34" charset="0"/>
              </a:rPr>
              <a:t>Achievement Standard</a:t>
            </a:r>
            <a:endParaRPr lang="en-US" sz="3200" b="1" dirty="0">
              <a:solidFill>
                <a:schemeClr val="tx1"/>
              </a:solidFill>
              <a:latin typeface="Candar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22207571"/>
              </p:ext>
            </p:extLst>
          </p:nvPr>
        </p:nvGraphicFramePr>
        <p:xfrm>
          <a:off x="867569" y="3212976"/>
          <a:ext cx="7408862" cy="1828800"/>
        </p:xfrm>
        <a:graphic>
          <a:graphicData uri="http://schemas.openxmlformats.org/drawingml/2006/table">
            <a:tbl>
              <a:tblPr firstRow="1" firstCol="1" bandRow="1" bandCol="1"/>
              <a:tblGrid>
                <a:gridCol w="2310083"/>
                <a:gridCol w="2464188"/>
                <a:gridCol w="2634591"/>
              </a:tblGrid>
              <a:tr h="100330">
                <a:tc>
                  <a:txBody>
                    <a:bodyPr/>
                    <a:lstStyle/>
                    <a:p>
                      <a:pPr algn="ctr">
                        <a:spcBef>
                          <a:spcPts val="200"/>
                        </a:spcBef>
                        <a:spcAft>
                          <a:spcPts val="200"/>
                        </a:spcAft>
                      </a:pPr>
                      <a:r>
                        <a:rPr lang="en-NZ" sz="2000" b="1" dirty="0">
                          <a:effectLst/>
                          <a:latin typeface="Calibri"/>
                          <a:ea typeface="Times New Roman"/>
                        </a:rPr>
                        <a:t>Achievement</a:t>
                      </a:r>
                      <a:endParaRPr lang="en-NZ" sz="2000" b="1"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NZ" sz="2000" b="1">
                          <a:effectLst/>
                          <a:latin typeface="Calibri"/>
                          <a:ea typeface="Times New Roman"/>
                        </a:rPr>
                        <a:t>Achievement with Merit</a:t>
                      </a:r>
                      <a:endParaRPr lang="en-NZ" sz="2000" b="1">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NZ" sz="2000" b="1">
                          <a:effectLst/>
                          <a:latin typeface="Calibri"/>
                          <a:ea typeface="Times New Roman"/>
                        </a:rPr>
                        <a:t>Achievement with Excellence</a:t>
                      </a:r>
                      <a:endParaRPr lang="en-NZ" sz="2000" b="1">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Bef>
                          <a:spcPts val="200"/>
                        </a:spcBef>
                        <a:spcAft>
                          <a:spcPts val="200"/>
                        </a:spcAft>
                      </a:pPr>
                      <a:r>
                        <a:rPr lang="en-NZ" sz="2000">
                          <a:effectLst/>
                          <a:latin typeface="Calibri"/>
                          <a:ea typeface="Times New Roman"/>
                          <a:cs typeface="Times New Roman"/>
                        </a:rPr>
                        <a:t>Investigate an astronomical or Earth science event.</a:t>
                      </a:r>
                      <a:endParaRPr lang="en-NZ" sz="2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NZ" sz="2000">
                          <a:effectLst/>
                          <a:latin typeface="Calibri"/>
                          <a:ea typeface="Times New Roman"/>
                          <a:cs typeface="Times New Roman"/>
                        </a:rPr>
                        <a:t>Investigate, in-depth, an astronomical or Earth science event.</a:t>
                      </a:r>
                      <a:endParaRPr lang="en-NZ" sz="20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en-NZ" sz="2000" dirty="0">
                          <a:effectLst/>
                          <a:latin typeface="Calibri"/>
                          <a:ea typeface="Times New Roman"/>
                          <a:cs typeface="Times New Roman"/>
                        </a:rPr>
                        <a:t>Investigate, comprehensively, an astronomical or Earth science event.</a:t>
                      </a:r>
                      <a:endParaRPr lang="en-NZ" sz="2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3" name="Text Box 15"/>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4" name="Oval 16"/>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5" name="Text Box 19"/>
          <p:cNvSpPr txBox="1">
            <a:spLocks noChangeArrowheads="1"/>
          </p:cNvSpPr>
          <p:nvPr/>
        </p:nvSpPr>
        <p:spPr bwMode="auto">
          <a:xfrm>
            <a:off x="381000" y="1600200"/>
            <a:ext cx="2057400" cy="4093428"/>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2000" dirty="0">
                <a:latin typeface="Candara" pitchFamily="34" charset="0"/>
              </a:rPr>
              <a:t>A </a:t>
            </a:r>
            <a:r>
              <a:rPr lang="en-US" sz="2000" i="1" dirty="0">
                <a:solidFill>
                  <a:srgbClr val="FE3912"/>
                </a:solidFill>
                <a:latin typeface="Candara" pitchFamily="34" charset="0"/>
              </a:rPr>
              <a:t>Convergent Boundary</a:t>
            </a:r>
            <a:r>
              <a:rPr lang="en-US" sz="2000" dirty="0">
                <a:latin typeface="Candara" pitchFamily="34" charset="0"/>
              </a:rPr>
              <a:t> is the opposite of a divergent boundary. </a:t>
            </a:r>
          </a:p>
          <a:p>
            <a:pPr algn="l"/>
            <a:r>
              <a:rPr lang="en-US" sz="2000" dirty="0">
                <a:latin typeface="Candara" pitchFamily="34" charset="0"/>
              </a:rPr>
              <a:t>Typically you will see a converging boundary on a tectonic plate that is on the opposite side of a divergent boundary </a:t>
            </a:r>
          </a:p>
        </p:txBody>
      </p:sp>
      <p:pic>
        <p:nvPicPr>
          <p:cNvPr id="6" name="Picture 21" descr="3_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1453278"/>
            <a:ext cx="5236890" cy="52523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Convergent Boundary</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3631270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543080" y="1340768"/>
            <a:ext cx="8229600" cy="1781944"/>
          </a:xfrm>
          <a:prstGeom prst="rect">
            <a:avLst/>
          </a:prstGeom>
          <a:solidFill>
            <a:schemeClr val="bg1"/>
          </a:solidFill>
          <a:ln>
            <a:solidFill>
              <a:schemeClr val="tx1"/>
            </a:solidFill>
            <a:miter lim="800000"/>
            <a:headEnd/>
            <a:tailEnd/>
          </a:ln>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80000"/>
              </a:lnSpc>
              <a:buFontTx/>
              <a:buNone/>
            </a:pPr>
            <a:r>
              <a:rPr lang="en-US" sz="2000" dirty="0" smtClean="0"/>
              <a:t>Sometimes you'll see volcanic activity at converging boundaries where plates are crashing into each other.</a:t>
            </a:r>
          </a:p>
          <a:p>
            <a:pPr>
              <a:lnSpc>
                <a:spcPct val="80000"/>
              </a:lnSpc>
              <a:buFontTx/>
              <a:buNone/>
            </a:pPr>
            <a:r>
              <a:rPr lang="en-US" sz="2000" dirty="0" smtClean="0"/>
              <a:t> When one plate (usually the lighter continental crust) rides up over the top of the other it's called a </a:t>
            </a:r>
            <a:r>
              <a:rPr lang="en-US" sz="2000" i="1" dirty="0" err="1" smtClean="0">
                <a:solidFill>
                  <a:srgbClr val="FE3912"/>
                </a:solidFill>
              </a:rPr>
              <a:t>Subduction</a:t>
            </a:r>
            <a:r>
              <a:rPr lang="en-US" sz="2000" i="1" dirty="0" smtClean="0">
                <a:solidFill>
                  <a:srgbClr val="FE3912"/>
                </a:solidFill>
              </a:rPr>
              <a:t> zone</a:t>
            </a:r>
            <a:r>
              <a:rPr lang="en-US" sz="2000" dirty="0" smtClean="0"/>
              <a:t> </a:t>
            </a:r>
          </a:p>
          <a:p>
            <a:pPr>
              <a:lnSpc>
                <a:spcPct val="80000"/>
              </a:lnSpc>
              <a:buFontTx/>
              <a:buNone/>
            </a:pPr>
            <a:r>
              <a:rPr lang="en-US" sz="2000" dirty="0" smtClean="0"/>
              <a:t>one plate margin slides under the other and melts into magma as it moves downwards</a:t>
            </a:r>
            <a:endParaRPr lang="en-US" sz="2000" dirty="0"/>
          </a:p>
        </p:txBody>
      </p:sp>
      <p:pic>
        <p:nvPicPr>
          <p:cNvPr id="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981200" y="3429000"/>
            <a:ext cx="5465763" cy="319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0"/>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5" name="Text Box 11"/>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6" name="Oval 12"/>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7"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Convergent Boundary</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482355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828800"/>
            <a:ext cx="52578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304800" y="1676400"/>
            <a:ext cx="3048000" cy="4368800"/>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2000" dirty="0">
                <a:latin typeface="Candara" pitchFamily="34" charset="0"/>
              </a:rPr>
              <a:t>As a plate moves in one direction it collides with the adjacent plate on its "front" end, while the trailing end of the plate is being pulled and stretched (spreading) from the plate on the other end.</a:t>
            </a:r>
          </a:p>
          <a:p>
            <a:pPr algn="l"/>
            <a:r>
              <a:rPr lang="en-US" sz="2000" dirty="0">
                <a:latin typeface="Candara" pitchFamily="34" charset="0"/>
              </a:rPr>
              <a:t>The colliding plates can cause a pushing up of land and the forming of a mountain range along the edge of a plate.</a:t>
            </a:r>
            <a:endParaRPr lang="en-GB" sz="2000" dirty="0">
              <a:latin typeface="Candara" pitchFamily="34" charset="0"/>
            </a:endParaRPr>
          </a:p>
        </p:txBody>
      </p:sp>
      <p:sp>
        <p:nvSpPr>
          <p:cNvPr id="4"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Convergent Boundary</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1502060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3" name="Text Box 11"/>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4" name="Oval 12"/>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5" name="Text Box 15"/>
          <p:cNvSpPr txBox="1">
            <a:spLocks noChangeArrowheads="1"/>
          </p:cNvSpPr>
          <p:nvPr/>
        </p:nvSpPr>
        <p:spPr bwMode="auto">
          <a:xfrm>
            <a:off x="457200" y="1981200"/>
            <a:ext cx="2743200" cy="2844800"/>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2000" i="1" dirty="0">
                <a:solidFill>
                  <a:srgbClr val="FE3912"/>
                </a:solidFill>
                <a:latin typeface="Candara" pitchFamily="34" charset="0"/>
              </a:rPr>
              <a:t>Transform fault boundaries</a:t>
            </a:r>
            <a:r>
              <a:rPr lang="en-US" sz="2000" dirty="0">
                <a:latin typeface="Candara" pitchFamily="34" charset="0"/>
              </a:rPr>
              <a:t> are places where the two plates are just sliding past each other. </a:t>
            </a:r>
            <a:r>
              <a:rPr lang="en-GB" sz="2000" dirty="0">
                <a:latin typeface="Candara" pitchFamily="34" charset="0"/>
              </a:rPr>
              <a:t>Of major importance are the earthquakes that are triggered along fault boundaries. </a:t>
            </a:r>
          </a:p>
        </p:txBody>
      </p:sp>
      <p:pic>
        <p:nvPicPr>
          <p:cNvPr id="6" name="Picture 18" descr="4_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609600"/>
            <a:ext cx="5318125" cy="533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Transform fault Boundary</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3422155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27559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8"/>
          <p:cNvSpPr>
            <a:spLocks noChangeArrowheads="1"/>
          </p:cNvSpPr>
          <p:nvPr/>
        </p:nvSpPr>
        <p:spPr bwMode="auto">
          <a:xfrm>
            <a:off x="457200" y="5715000"/>
            <a:ext cx="3975100" cy="1016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1513"/>
              </a:spcBef>
              <a:spcAft>
                <a:spcPts val="1450"/>
              </a:spcAft>
            </a:pPr>
            <a:r>
              <a:rPr lang="en-US" sz="2000" dirty="0">
                <a:latin typeface="Candara" pitchFamily="34" charset="0"/>
              </a:rPr>
              <a:t>Aerial view of the San Andreas fault slicing through the Carrizo Plain in the Temblor Range</a:t>
            </a:r>
          </a:p>
        </p:txBody>
      </p:sp>
      <p:sp>
        <p:nvSpPr>
          <p:cNvPr id="4" name="Text Box 9"/>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5" name="Text Box 10"/>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6" name="Oval 11"/>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7" name="Picture 15" descr="transform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4419600" cy="294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6"/>
          <p:cNvSpPr>
            <a:spLocks noChangeArrowheads="1"/>
          </p:cNvSpPr>
          <p:nvPr/>
        </p:nvSpPr>
        <p:spPr bwMode="auto">
          <a:xfrm>
            <a:off x="4572000" y="5029200"/>
            <a:ext cx="3975100"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1513"/>
              </a:spcBef>
              <a:spcAft>
                <a:spcPts val="1450"/>
              </a:spcAft>
            </a:pPr>
            <a:r>
              <a:rPr lang="en-US" sz="2000" dirty="0">
                <a:latin typeface="Candara" pitchFamily="34" charset="0"/>
              </a:rPr>
              <a:t>Fault seen through plantation</a:t>
            </a:r>
          </a:p>
        </p:txBody>
      </p:sp>
      <p:sp>
        <p:nvSpPr>
          <p:cNvPr id="9" name="Line 17"/>
          <p:cNvSpPr>
            <a:spLocks noChangeShapeType="1"/>
          </p:cNvSpPr>
          <p:nvPr/>
        </p:nvSpPr>
        <p:spPr bwMode="auto">
          <a:xfrm flipV="1">
            <a:off x="6324600" y="2819400"/>
            <a:ext cx="152400" cy="2209800"/>
          </a:xfrm>
          <a:prstGeom prst="line">
            <a:avLst/>
          </a:prstGeom>
          <a:noFill/>
          <a:ln w="57150">
            <a:solidFill>
              <a:srgbClr val="FE391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0"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Transform fault Boundary</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1060471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49" y="1196752"/>
            <a:ext cx="9144000" cy="504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Plate Boundary Summary</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374990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788024" y="1484784"/>
            <a:ext cx="37338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NZ" sz="2000" b="1" dirty="0">
                <a:latin typeface="Candara" pitchFamily="34" charset="0"/>
              </a:rPr>
              <a:t>Divergent Boundary</a:t>
            </a:r>
            <a:endParaRPr lang="en-GB" sz="2000" b="1" dirty="0">
              <a:latin typeface="Candara" pitchFamily="34" charset="0"/>
            </a:endParaRPr>
          </a:p>
        </p:txBody>
      </p:sp>
      <p:sp>
        <p:nvSpPr>
          <p:cNvPr id="3" name="Text Box 8"/>
          <p:cNvSpPr txBox="1">
            <a:spLocks noChangeArrowheads="1"/>
          </p:cNvSpPr>
          <p:nvPr/>
        </p:nvSpPr>
        <p:spPr bwMode="auto">
          <a:xfrm>
            <a:off x="4876800" y="3461904"/>
            <a:ext cx="37338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NZ" sz="2000" b="1" dirty="0">
                <a:latin typeface="Candara" pitchFamily="34" charset="0"/>
              </a:rPr>
              <a:t>Convergent Boundary</a:t>
            </a:r>
            <a:endParaRPr lang="en-GB" sz="2000" b="1" dirty="0">
              <a:latin typeface="Candara" pitchFamily="34" charset="0"/>
            </a:endParaRPr>
          </a:p>
        </p:txBody>
      </p:sp>
      <p:sp>
        <p:nvSpPr>
          <p:cNvPr id="4" name="Text Box 9"/>
          <p:cNvSpPr txBox="1">
            <a:spLocks noChangeArrowheads="1"/>
          </p:cNvSpPr>
          <p:nvPr/>
        </p:nvSpPr>
        <p:spPr bwMode="auto">
          <a:xfrm>
            <a:off x="4876800" y="5334000"/>
            <a:ext cx="37338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NZ" sz="2000" b="1" dirty="0">
                <a:latin typeface="Candara" pitchFamily="34" charset="0"/>
              </a:rPr>
              <a:t>Transform plate Boundary</a:t>
            </a:r>
            <a:endParaRPr lang="en-GB" sz="2000" b="1" dirty="0">
              <a:latin typeface="Candara" pitchFamily="34" charset="0"/>
            </a:endParaRPr>
          </a:p>
        </p:txBody>
      </p:sp>
      <p:pic>
        <p:nvPicPr>
          <p:cNvPr id="5" name="Picture 5" descr="Plate%20Boundari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130" r="25865"/>
          <a:stretch>
            <a:fillRect/>
          </a:stretch>
        </p:blipFill>
        <p:spPr bwMode="auto">
          <a:xfrm>
            <a:off x="1116692" y="1035692"/>
            <a:ext cx="4039508" cy="58223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Plate Boundary Summary</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2586287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arthquak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081" t="53259"/>
          <a:stretch>
            <a:fillRect/>
          </a:stretch>
        </p:blipFill>
        <p:spPr bwMode="auto">
          <a:xfrm>
            <a:off x="3352800" y="1268760"/>
            <a:ext cx="5411788" cy="2697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p:cNvSpPr txBox="1">
            <a:spLocks noChangeArrowheads="1"/>
          </p:cNvSpPr>
          <p:nvPr/>
        </p:nvSpPr>
        <p:spPr bwMode="auto">
          <a:xfrm>
            <a:off x="381000" y="1268760"/>
            <a:ext cx="2667000" cy="4673600"/>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NZ" sz="2000" dirty="0">
                <a:latin typeface="Calibri" pitchFamily="34" charset="0"/>
                <a:cs typeface="Calibri" pitchFamily="34" charset="0"/>
              </a:rPr>
              <a:t>Earthquakes occur when two tectonic plates move suddenly against each other. The rocks usually break underground at the hypocentre and the earth shakes. Waves spread from the epicentre, and the point on the surface above the hypocentre. If a quake occurs under the sea it can cause a tsunami.</a:t>
            </a:r>
            <a:endParaRPr lang="en-GB" sz="2000" dirty="0">
              <a:latin typeface="Calibri" pitchFamily="34" charset="0"/>
              <a:cs typeface="Calibri" pitchFamily="34" charset="0"/>
            </a:endParaRPr>
          </a:p>
        </p:txBody>
      </p:sp>
      <p:sp>
        <p:nvSpPr>
          <p:cNvPr id="4"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What causes earthquakes</a:t>
            </a:r>
            <a:endParaRPr lang="en-US" sz="2800" b="1" dirty="0">
              <a:solidFill>
                <a:schemeClr val="tx1"/>
              </a:solidFill>
              <a:latin typeface="Candara" pitchFamily="34" charset="0"/>
            </a:endParaRPr>
          </a:p>
        </p:txBody>
      </p:sp>
      <p:sp>
        <p:nvSpPr>
          <p:cNvPr id="5" name="TextBox 4"/>
          <p:cNvSpPr txBox="1"/>
          <p:nvPr/>
        </p:nvSpPr>
        <p:spPr>
          <a:xfrm rot="10800000" flipH="1" flipV="1">
            <a:off x="4067945" y="4709018"/>
            <a:ext cx="4176464" cy="1631216"/>
          </a:xfrm>
          <a:prstGeom prst="rect">
            <a:avLst/>
          </a:prstGeom>
          <a:noFill/>
        </p:spPr>
        <p:txBody>
          <a:bodyPr wrap="square" rtlCol="0">
            <a:spAutoFit/>
          </a:bodyPr>
          <a:lstStyle/>
          <a:p>
            <a:r>
              <a:rPr lang="en-NZ" sz="2000" dirty="0">
                <a:latin typeface="Calibri" pitchFamily="34" charset="0"/>
                <a:cs typeface="Calibri" pitchFamily="34" charset="0"/>
              </a:rPr>
              <a:t>In a </a:t>
            </a:r>
            <a:r>
              <a:rPr lang="en-NZ" sz="2000" b="1" dirty="0">
                <a:latin typeface="Calibri" pitchFamily="34" charset="0"/>
                <a:cs typeface="Calibri" pitchFamily="34" charset="0"/>
              </a:rPr>
              <a:t>strike-slip fault</a:t>
            </a:r>
            <a:r>
              <a:rPr lang="en-NZ" sz="2000" dirty="0">
                <a:latin typeface="Calibri" pitchFamily="34" charset="0"/>
                <a:cs typeface="Calibri" pitchFamily="34" charset="0"/>
              </a:rPr>
              <a:t>, the blocks of rock move in opposite horizontal directions. These faults form when crust pieces slide along each other at a transform plate boundary.</a:t>
            </a:r>
          </a:p>
        </p:txBody>
      </p:sp>
    </p:spTree>
    <p:extLst>
      <p:ext uri="{BB962C8B-B14F-4D97-AF65-F5344CB8AC3E}">
        <p14:creationId xmlns:p14="http://schemas.microsoft.com/office/powerpoint/2010/main" val="3416921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81000" y="1280604"/>
            <a:ext cx="7791400" cy="3654152"/>
          </a:xfrm>
          <a:prstGeom prst="rect">
            <a:avLst/>
          </a:prstGeom>
          <a:solidFill>
            <a:schemeClr val="bg1"/>
          </a:solidFill>
          <a:ln>
            <a:solidFill>
              <a:schemeClr val="tx1"/>
            </a:solidFill>
            <a:miter lim="800000"/>
            <a:headEnd/>
            <a:tailEnd/>
          </a:ln>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80000"/>
              </a:lnSpc>
              <a:buFontTx/>
              <a:buNone/>
            </a:pPr>
            <a:r>
              <a:rPr lang="en-US" sz="2000" dirty="0" smtClean="0">
                <a:latin typeface="Calibri" pitchFamily="34" charset="0"/>
                <a:cs typeface="Calibri" pitchFamily="34" charset="0"/>
              </a:rPr>
              <a:t>As plates move the strain causes brittle rock to crack</a:t>
            </a:r>
          </a:p>
          <a:p>
            <a:pPr>
              <a:lnSpc>
                <a:spcPct val="80000"/>
              </a:lnSpc>
              <a:buFontTx/>
              <a:buNone/>
            </a:pPr>
            <a:r>
              <a:rPr lang="en-US" sz="2000" dirty="0" smtClean="0">
                <a:latin typeface="Calibri" pitchFamily="34" charset="0"/>
                <a:cs typeface="Calibri" pitchFamily="34" charset="0"/>
              </a:rPr>
              <a:t>These cracks, called </a:t>
            </a:r>
            <a:r>
              <a:rPr lang="en-US" sz="2000" b="1" dirty="0" smtClean="0">
                <a:solidFill>
                  <a:srgbClr val="FE3912"/>
                </a:solidFill>
                <a:latin typeface="Calibri" pitchFamily="34" charset="0"/>
                <a:cs typeface="Calibri" pitchFamily="34" charset="0"/>
              </a:rPr>
              <a:t>faults</a:t>
            </a:r>
            <a:r>
              <a:rPr lang="en-US" sz="2000" dirty="0" smtClean="0">
                <a:latin typeface="Calibri" pitchFamily="34" charset="0"/>
                <a:cs typeface="Calibri" pitchFamily="34" charset="0"/>
              </a:rPr>
              <a:t>, are often weak zones where more movement or cracking may occur</a:t>
            </a:r>
          </a:p>
          <a:p>
            <a:pPr>
              <a:lnSpc>
                <a:spcPct val="80000"/>
              </a:lnSpc>
              <a:buFontTx/>
              <a:buNone/>
            </a:pPr>
            <a:r>
              <a:rPr lang="en-US" sz="2000" dirty="0" smtClean="0">
                <a:latin typeface="Calibri" pitchFamily="34" charset="0"/>
                <a:cs typeface="Calibri" pitchFamily="34" charset="0"/>
              </a:rPr>
              <a:t>Constant movement of plates causes pressure to build up at faults, and at the boundaries of the plates</a:t>
            </a:r>
          </a:p>
          <a:p>
            <a:pPr>
              <a:lnSpc>
                <a:spcPct val="80000"/>
              </a:lnSpc>
              <a:buFontTx/>
              <a:buNone/>
            </a:pPr>
            <a:r>
              <a:rPr lang="en-US" sz="2000" dirty="0" smtClean="0">
                <a:latin typeface="Calibri" pitchFamily="34" charset="0"/>
                <a:cs typeface="Calibri" pitchFamily="34" charset="0"/>
              </a:rPr>
              <a:t>If there is a sudden slippage of rock, this pressure is released quickly and an </a:t>
            </a:r>
            <a:r>
              <a:rPr lang="en-US" sz="2000" b="1" dirty="0" smtClean="0">
                <a:solidFill>
                  <a:srgbClr val="FE3912"/>
                </a:solidFill>
                <a:latin typeface="Calibri" pitchFamily="34" charset="0"/>
                <a:cs typeface="Calibri" pitchFamily="34" charset="0"/>
              </a:rPr>
              <a:t>earthquake</a:t>
            </a:r>
            <a:r>
              <a:rPr lang="en-US" sz="2000" dirty="0" smtClean="0">
                <a:solidFill>
                  <a:srgbClr val="FE3912"/>
                </a:solidFill>
                <a:latin typeface="Calibri" pitchFamily="34" charset="0"/>
                <a:cs typeface="Calibri" pitchFamily="34" charset="0"/>
              </a:rPr>
              <a:t> </a:t>
            </a:r>
            <a:r>
              <a:rPr lang="en-US" sz="2000" dirty="0" smtClean="0">
                <a:latin typeface="Calibri" pitchFamily="34" charset="0"/>
                <a:cs typeface="Calibri" pitchFamily="34" charset="0"/>
              </a:rPr>
              <a:t>occurs</a:t>
            </a:r>
          </a:p>
          <a:p>
            <a:pPr>
              <a:lnSpc>
                <a:spcPct val="80000"/>
              </a:lnSpc>
              <a:buFontTx/>
              <a:buNone/>
            </a:pPr>
            <a:endParaRPr lang="en-US" sz="2000" dirty="0">
              <a:latin typeface="Candara" pitchFamily="34" charset="0"/>
            </a:endParaRPr>
          </a:p>
        </p:txBody>
      </p:sp>
      <p:sp>
        <p:nvSpPr>
          <p:cNvPr id="4" name="Text Box 8"/>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5" name="Text Box 9"/>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6" name="Oval 10"/>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7"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What causes earthquakes</a:t>
            </a:r>
            <a:endParaRPr lang="en-US" sz="2800" b="1" dirty="0">
              <a:solidFill>
                <a:schemeClr val="tx1"/>
              </a:solidFill>
              <a:latin typeface="Candara" pitchFamily="34" charset="0"/>
            </a:endParaRPr>
          </a:p>
        </p:txBody>
      </p:sp>
      <p:pic>
        <p:nvPicPr>
          <p:cNvPr id="2048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6650" y="3107680"/>
            <a:ext cx="52006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115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The Alpine fault</a:t>
            </a:r>
            <a:endParaRPr lang="en-US" sz="2800" b="1" dirty="0">
              <a:solidFill>
                <a:schemeClr val="tx1"/>
              </a:solidFill>
              <a:latin typeface="Candara"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020" y="1772816"/>
            <a:ext cx="4905795" cy="487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772816"/>
            <a:ext cx="3672408" cy="4708981"/>
          </a:xfrm>
          <a:prstGeom prst="rect">
            <a:avLst/>
          </a:prstGeom>
          <a:noFill/>
        </p:spPr>
        <p:txBody>
          <a:bodyPr wrap="square" rtlCol="0">
            <a:spAutoFit/>
          </a:bodyPr>
          <a:lstStyle/>
          <a:p>
            <a:r>
              <a:rPr lang="en-NZ" sz="2000" dirty="0">
                <a:latin typeface="Calibri" pitchFamily="34" charset="0"/>
                <a:cs typeface="Calibri" pitchFamily="34" charset="0"/>
              </a:rPr>
              <a:t>The </a:t>
            </a:r>
            <a:r>
              <a:rPr lang="en-NZ" sz="2000" b="1" dirty="0">
                <a:latin typeface="Calibri" pitchFamily="34" charset="0"/>
                <a:cs typeface="Calibri" pitchFamily="34" charset="0"/>
              </a:rPr>
              <a:t>Alpine Fault</a:t>
            </a:r>
            <a:r>
              <a:rPr lang="en-NZ" sz="2000" dirty="0">
                <a:latin typeface="Calibri" pitchFamily="34" charset="0"/>
                <a:cs typeface="Calibri" pitchFamily="34" charset="0"/>
              </a:rPr>
              <a:t>, </a:t>
            </a:r>
            <a:r>
              <a:rPr lang="en-NZ" sz="2000" dirty="0" smtClean="0">
                <a:latin typeface="Calibri" pitchFamily="34" charset="0"/>
                <a:cs typeface="Calibri" pitchFamily="34" charset="0"/>
              </a:rPr>
              <a:t>is about </a:t>
            </a:r>
            <a:r>
              <a:rPr lang="en-NZ" sz="2000" dirty="0">
                <a:latin typeface="Calibri" pitchFamily="34" charset="0"/>
                <a:cs typeface="Calibri" pitchFamily="34" charset="0"/>
              </a:rPr>
              <a:t>600km </a:t>
            </a:r>
            <a:r>
              <a:rPr lang="en-NZ" sz="2000" dirty="0" smtClean="0">
                <a:latin typeface="Calibri" pitchFamily="34" charset="0"/>
                <a:cs typeface="Calibri" pitchFamily="34" charset="0"/>
              </a:rPr>
              <a:t>through the middle of </a:t>
            </a:r>
            <a:r>
              <a:rPr lang="en-NZ" sz="2000" dirty="0">
                <a:latin typeface="Calibri" pitchFamily="34" charset="0"/>
                <a:cs typeface="Calibri" pitchFamily="34" charset="0"/>
              </a:rPr>
              <a:t>the South </a:t>
            </a:r>
            <a:r>
              <a:rPr lang="en-NZ" sz="2000" dirty="0" smtClean="0">
                <a:latin typeface="Calibri" pitchFamily="34" charset="0"/>
                <a:cs typeface="Calibri" pitchFamily="34" charset="0"/>
              </a:rPr>
              <a:t>Island. It’s </a:t>
            </a:r>
            <a:r>
              <a:rPr lang="en-NZ" sz="2000" dirty="0">
                <a:latin typeface="Calibri" pitchFamily="34" charset="0"/>
                <a:cs typeface="Calibri" pitchFamily="34" charset="0"/>
              </a:rPr>
              <a:t>the </a:t>
            </a:r>
            <a:r>
              <a:rPr lang="en-NZ" sz="2000" dirty="0" smtClean="0">
                <a:latin typeface="Calibri" pitchFamily="34" charset="0"/>
                <a:cs typeface="Calibri" pitchFamily="34" charset="0"/>
              </a:rPr>
              <a:t>boundary </a:t>
            </a:r>
            <a:r>
              <a:rPr lang="en-NZ" sz="2000" dirty="0">
                <a:latin typeface="Calibri" pitchFamily="34" charset="0"/>
                <a:cs typeface="Calibri" pitchFamily="34" charset="0"/>
              </a:rPr>
              <a:t>of the Pacific and Australian </a:t>
            </a:r>
            <a:r>
              <a:rPr lang="en-NZ" sz="2000" dirty="0" smtClean="0">
                <a:latin typeface="Calibri" pitchFamily="34" charset="0"/>
                <a:cs typeface="Calibri" pitchFamily="34" charset="0"/>
              </a:rPr>
              <a:t>Plates.</a:t>
            </a:r>
          </a:p>
          <a:p>
            <a:r>
              <a:rPr lang="en-NZ" sz="2000" dirty="0" smtClean="0">
                <a:latin typeface="Calibri" pitchFamily="34" charset="0"/>
                <a:cs typeface="Calibri" pitchFamily="34" charset="0"/>
              </a:rPr>
              <a:t>Horizontal </a:t>
            </a:r>
            <a:r>
              <a:rPr lang="en-NZ" sz="2000" dirty="0">
                <a:latin typeface="Calibri" pitchFamily="34" charset="0"/>
                <a:cs typeface="Calibri" pitchFamily="34" charset="0"/>
              </a:rPr>
              <a:t>movement of the Alpine Fault is about </a:t>
            </a:r>
            <a:r>
              <a:rPr lang="en-NZ" sz="2000" b="1" dirty="0">
                <a:latin typeface="Calibri" pitchFamily="34" charset="0"/>
                <a:cs typeface="Calibri" pitchFamily="34" charset="0"/>
              </a:rPr>
              <a:t>30m</a:t>
            </a:r>
            <a:r>
              <a:rPr lang="en-NZ" sz="2000" dirty="0">
                <a:latin typeface="Calibri" pitchFamily="34" charset="0"/>
                <a:cs typeface="Calibri" pitchFamily="34" charset="0"/>
              </a:rPr>
              <a:t> per 1000 </a:t>
            </a:r>
            <a:r>
              <a:rPr lang="en-NZ" sz="2000" dirty="0" smtClean="0">
                <a:latin typeface="Calibri" pitchFamily="34" charset="0"/>
                <a:cs typeface="Calibri" pitchFamily="34" charset="0"/>
              </a:rPr>
              <a:t>years, </a:t>
            </a:r>
            <a:r>
              <a:rPr lang="en-NZ" sz="2000" dirty="0">
                <a:latin typeface="Calibri" pitchFamily="34" charset="0"/>
                <a:cs typeface="Calibri" pitchFamily="34" charset="0"/>
              </a:rPr>
              <a:t>very fast by global </a:t>
            </a:r>
            <a:r>
              <a:rPr lang="en-NZ" sz="2000" dirty="0" smtClean="0">
                <a:latin typeface="Calibri" pitchFamily="34" charset="0"/>
                <a:cs typeface="Calibri" pitchFamily="34" charset="0"/>
              </a:rPr>
              <a:t>standards.</a:t>
            </a:r>
          </a:p>
          <a:p>
            <a:r>
              <a:rPr lang="en-NZ" sz="2000" dirty="0" smtClean="0">
                <a:latin typeface="Calibri" pitchFamily="34" charset="0"/>
                <a:cs typeface="Calibri" pitchFamily="34" charset="0"/>
              </a:rPr>
              <a:t>A new fault line was discovered when the February 22 Earthquake occurred in Christchurch. This was an extension off the Alpine fault and was in the form of a strike slip fault </a:t>
            </a:r>
            <a:endParaRPr lang="en-NZ" sz="2000" dirty="0">
              <a:latin typeface="Calibri" pitchFamily="34" charset="0"/>
              <a:cs typeface="Calibri" pitchFamily="34" charset="0"/>
            </a:endParaRPr>
          </a:p>
        </p:txBody>
      </p:sp>
    </p:spTree>
    <p:extLst>
      <p:ext uri="{BB962C8B-B14F-4D97-AF65-F5344CB8AC3E}">
        <p14:creationId xmlns:p14="http://schemas.microsoft.com/office/powerpoint/2010/main" val="1187910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404" y="1595021"/>
            <a:ext cx="8712968" cy="5262979"/>
          </a:xfrm>
          <a:prstGeom prst="rect">
            <a:avLst/>
          </a:prstGeom>
        </p:spPr>
        <p:txBody>
          <a:bodyPr wrap="square">
            <a:spAutoFit/>
          </a:bodyPr>
          <a:lstStyle/>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smtClean="0">
                <a:latin typeface="Calibri" pitchFamily="34" charset="0"/>
                <a:ea typeface="Times New Roman"/>
                <a:cs typeface="Calibri" pitchFamily="34" charset="0"/>
              </a:rPr>
              <a:t>What </a:t>
            </a:r>
            <a:r>
              <a:rPr lang="en-NZ" sz="1600" dirty="0">
                <a:latin typeface="Calibri" pitchFamily="34" charset="0"/>
                <a:ea typeface="Times New Roman"/>
                <a:cs typeface="Calibri" pitchFamily="34" charset="0"/>
              </a:rPr>
              <a:t>internal processes (plate tectonics) were involved in causing the Christchurch earthquakes?</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Why do so many earthquakes occur in New Zealand compared to other countries?</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What is a fault and which one/s were involved in the Christchurch Earthquakes? </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Why was the February 22</a:t>
            </a:r>
            <a:r>
              <a:rPr lang="en-NZ" sz="1600" baseline="30000" dirty="0">
                <a:latin typeface="Calibri" pitchFamily="34" charset="0"/>
                <a:ea typeface="Times New Roman"/>
                <a:cs typeface="Calibri" pitchFamily="34" charset="0"/>
              </a:rPr>
              <a:t>nd </a:t>
            </a:r>
            <a:r>
              <a:rPr lang="en-NZ" sz="1600" dirty="0">
                <a:latin typeface="Calibri" pitchFamily="34" charset="0"/>
                <a:ea typeface="Times New Roman"/>
                <a:cs typeface="Calibri" pitchFamily="34" charset="0"/>
              </a:rPr>
              <a:t>earthquake considered an aftershock from the September 4</a:t>
            </a:r>
            <a:r>
              <a:rPr lang="en-NZ" sz="1600" baseline="30000" dirty="0">
                <a:latin typeface="Calibri" pitchFamily="34" charset="0"/>
                <a:ea typeface="Times New Roman"/>
                <a:cs typeface="Calibri" pitchFamily="34" charset="0"/>
              </a:rPr>
              <a:t>th</a:t>
            </a:r>
            <a:r>
              <a:rPr lang="en-NZ" sz="1600" dirty="0">
                <a:latin typeface="Calibri" pitchFamily="34" charset="0"/>
                <a:ea typeface="Times New Roman"/>
                <a:cs typeface="Calibri" pitchFamily="34" charset="0"/>
              </a:rPr>
              <a:t> earthquake? </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US" sz="1600" dirty="0">
                <a:latin typeface="Calibri" pitchFamily="34" charset="0"/>
                <a:ea typeface="Times New Roman"/>
                <a:cs typeface="Calibri" pitchFamily="34" charset="0"/>
              </a:rPr>
              <a:t>Why was the magnitude 6.3 earthquake in February able to cause so much more destruction around Christchurch than the magnitude 7.1 quake in September 2010</a:t>
            </a:r>
            <a:r>
              <a:rPr lang="en-NZ" sz="1600" dirty="0">
                <a:latin typeface="Calibri" pitchFamily="34" charset="0"/>
                <a:ea typeface="Times New Roman"/>
                <a:cs typeface="Calibri" pitchFamily="34" charset="0"/>
              </a:rPr>
              <a:t>?</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What are seismic waves and how do they cause the ground to shake so strongly?</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How is shaking recorded?</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Why did people hear a loud rumble before the shaking began?</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What is liquefaction and what causes it? </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Why did liquefaction cause so such damage in some areas?</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Why were some buildings more likely to be damaged during the Christchurch Earthquakes?</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Why didn’t a tsunami occur?</a:t>
            </a:r>
          </a:p>
          <a:p>
            <a:pPr marL="342900" lvl="0" indent="-342900">
              <a:spcBef>
                <a:spcPts val="400"/>
              </a:spcBef>
              <a:spcAft>
                <a:spcPts val="400"/>
              </a:spcAft>
              <a:buSzPts val="1100"/>
              <a:buFont typeface="Symbol"/>
              <a:buChar char=""/>
              <a:tabLst>
                <a:tab pos="270510" algn="l"/>
                <a:tab pos="504190" algn="l"/>
                <a:tab pos="756285" algn="l"/>
                <a:tab pos="228600" algn="l"/>
                <a:tab pos="252095" algn="l"/>
                <a:tab pos="504190" algn="l"/>
                <a:tab pos="756285" algn="l"/>
              </a:tabLst>
            </a:pPr>
            <a:r>
              <a:rPr lang="en-NZ" sz="1600" dirty="0">
                <a:latin typeface="Calibri" pitchFamily="34" charset="0"/>
                <a:ea typeface="Times New Roman"/>
                <a:cs typeface="Calibri" pitchFamily="34" charset="0"/>
              </a:rPr>
              <a:t>Which departments/groups/organisations are responsible for earthquake research in New Zealand?</a:t>
            </a:r>
            <a:endParaRPr lang="en-NZ" sz="1600" dirty="0">
              <a:effectLst/>
              <a:latin typeface="Calibri" pitchFamily="34" charset="0"/>
              <a:ea typeface="Times New Roman"/>
              <a:cs typeface="Calibri" pitchFamily="34" charset="0"/>
            </a:endParaRPr>
          </a:p>
        </p:txBody>
      </p:sp>
      <p:sp>
        <p:nvSpPr>
          <p:cNvPr id="4" name="Rectangle 12"/>
          <p:cNvSpPr txBox="1">
            <a:spLocks noChangeArrowheads="1"/>
          </p:cNvSpPr>
          <p:nvPr/>
        </p:nvSpPr>
        <p:spPr>
          <a:xfrm>
            <a:off x="446088" y="404664"/>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chemeClr val="tx1"/>
                </a:solidFill>
                <a:latin typeface="Candara" pitchFamily="34" charset="0"/>
              </a:rPr>
              <a:t>Focus Questions</a:t>
            </a:r>
            <a:endParaRPr lang="en-US" sz="3200" b="1" dirty="0">
              <a:solidFill>
                <a:schemeClr val="tx1"/>
              </a:solidFill>
              <a:latin typeface="Candara" pitchFamily="34" charset="0"/>
            </a:endParaRPr>
          </a:p>
        </p:txBody>
      </p:sp>
    </p:spTree>
    <p:extLst>
      <p:ext uri="{BB962C8B-B14F-4D97-AF65-F5344CB8AC3E}">
        <p14:creationId xmlns:p14="http://schemas.microsoft.com/office/powerpoint/2010/main" val="174328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402" t="2644" r="7654" b="3207"/>
          <a:stretch/>
        </p:blipFill>
        <p:spPr bwMode="auto">
          <a:xfrm>
            <a:off x="467544" y="908720"/>
            <a:ext cx="8215086" cy="574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2"/>
          <p:cNvSpPr txBox="1">
            <a:spLocks noChangeArrowheads="1"/>
          </p:cNvSpPr>
          <p:nvPr/>
        </p:nvSpPr>
        <p:spPr>
          <a:xfrm>
            <a:off x="453030" y="19716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Earthquake waves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1379035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379" y="836712"/>
            <a:ext cx="8640960" cy="2862322"/>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cs typeface="Calibri" pitchFamily="34" charset="0"/>
              </a:rPr>
              <a:t>There are 3 main </a:t>
            </a:r>
            <a:r>
              <a:rPr lang="en-NZ" dirty="0">
                <a:latin typeface="Calibri" pitchFamily="34" charset="0"/>
                <a:cs typeface="Calibri" pitchFamily="34" charset="0"/>
              </a:rPr>
              <a:t>types of seismic waves are generated when faulting triggers an earthquake. All the seismic waves are generated at the same time, but travel at different speeds and in different ways. </a:t>
            </a:r>
            <a:r>
              <a:rPr lang="en-NZ" b="1" dirty="0">
                <a:latin typeface="Calibri" pitchFamily="34" charset="0"/>
                <a:cs typeface="Calibri" pitchFamily="34" charset="0"/>
              </a:rPr>
              <a:t>Body waves </a:t>
            </a:r>
            <a:r>
              <a:rPr lang="en-NZ" dirty="0">
                <a:latin typeface="Calibri" pitchFamily="34" charset="0"/>
                <a:cs typeface="Calibri" pitchFamily="34" charset="0"/>
              </a:rPr>
              <a:t>penetrate the earth and travel through it, while </a:t>
            </a:r>
            <a:r>
              <a:rPr lang="en-NZ" b="1" dirty="0">
                <a:latin typeface="Calibri" pitchFamily="34" charset="0"/>
                <a:cs typeface="Calibri" pitchFamily="34" charset="0"/>
              </a:rPr>
              <a:t>surface waves </a:t>
            </a:r>
            <a:r>
              <a:rPr lang="en-NZ" dirty="0">
                <a:latin typeface="Calibri" pitchFamily="34" charset="0"/>
                <a:cs typeface="Calibri" pitchFamily="34" charset="0"/>
              </a:rPr>
              <a:t>travel along the surface of the ground.</a:t>
            </a:r>
          </a:p>
          <a:p>
            <a:endParaRPr lang="en-NZ" dirty="0">
              <a:latin typeface="Calibri" pitchFamily="34" charset="0"/>
              <a:cs typeface="Calibri" pitchFamily="34" charset="0"/>
            </a:endParaRPr>
          </a:p>
          <a:p>
            <a:r>
              <a:rPr lang="en-NZ" dirty="0">
                <a:latin typeface="Calibri" pitchFamily="34" charset="0"/>
                <a:cs typeface="Calibri" pitchFamily="34" charset="0"/>
              </a:rPr>
              <a:t>Primary and secondary waves are body waves. Primary waves (P-waves) travel the fastest and can move through solids and liquids. The P-wave energy causes the ground to move in a compressional motion in the same direction that the wave is traveling. Secondary waves (S-waves) are slower and travel only through solids. The S-wave energy causes the ground to move in a shearing motion perpendicular to the direction of wave movement</a:t>
            </a:r>
            <a:r>
              <a:rPr lang="en-NZ" dirty="0" smtClean="0">
                <a:latin typeface="Calibri" pitchFamily="34" charset="0"/>
                <a:cs typeface="Calibri" pitchFamily="34" charset="0"/>
              </a:rPr>
              <a:t>.</a:t>
            </a:r>
            <a:endParaRPr lang="en-NZ" dirty="0">
              <a:latin typeface="Calibri" pitchFamily="34" charset="0"/>
              <a:cs typeface="Calibri" pitchFamily="34" charset="0"/>
            </a:endParaRPr>
          </a:p>
        </p:txBody>
      </p:sp>
      <p:sp>
        <p:nvSpPr>
          <p:cNvPr id="3" name="Rectangle 12"/>
          <p:cNvSpPr txBox="1">
            <a:spLocks noChangeArrowheads="1"/>
          </p:cNvSpPr>
          <p:nvPr/>
        </p:nvSpPr>
        <p:spPr>
          <a:xfrm>
            <a:off x="453030" y="19716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Earthquake waves</a:t>
            </a:r>
            <a:endParaRPr lang="en-US" sz="2800" b="1" dirty="0">
              <a:solidFill>
                <a:schemeClr val="tx1"/>
              </a:solidFill>
              <a:latin typeface="Candara"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834401"/>
            <a:ext cx="4488185" cy="298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0379" y="4365104"/>
            <a:ext cx="3837565" cy="2031325"/>
          </a:xfrm>
          <a:prstGeom prst="rect">
            <a:avLst/>
          </a:prstGeom>
          <a:noFill/>
        </p:spPr>
        <p:txBody>
          <a:bodyPr wrap="square" rtlCol="0">
            <a:spAutoFit/>
          </a:bodyPr>
          <a:lstStyle/>
          <a:p>
            <a:r>
              <a:rPr lang="en-NZ" dirty="0">
                <a:latin typeface="Calibri" pitchFamily="34" charset="0"/>
                <a:cs typeface="Calibri" pitchFamily="34" charset="0"/>
              </a:rPr>
              <a:t>Surface waves can cause rolling motion or sideways movement. These waves results in ground heave and swaying buildings. Surface waves cause the most devastating damage to buildings, bridges, and highways</a:t>
            </a:r>
            <a:r>
              <a:rPr lang="en-NZ" dirty="0"/>
              <a:t>.</a:t>
            </a:r>
          </a:p>
          <a:p>
            <a:endParaRPr lang="en-NZ" dirty="0"/>
          </a:p>
        </p:txBody>
      </p:sp>
    </p:spTree>
    <p:extLst>
      <p:ext uri="{BB962C8B-B14F-4D97-AF65-F5344CB8AC3E}">
        <p14:creationId xmlns:p14="http://schemas.microsoft.com/office/powerpoint/2010/main" val="1678647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2"/>
          <p:cNvSpPr txBox="1">
            <a:spLocks noChangeArrowheads="1"/>
          </p:cNvSpPr>
          <p:nvPr/>
        </p:nvSpPr>
        <p:spPr>
          <a:xfrm>
            <a:off x="457200" y="332656"/>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Liquefaction</a:t>
            </a:r>
            <a:endParaRPr lang="en-US" sz="2800" b="1" dirty="0">
              <a:solidFill>
                <a:schemeClr val="tx1"/>
              </a:solidFill>
              <a:latin typeface="Candara"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078" y="1340768"/>
            <a:ext cx="6839843" cy="53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148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tectonicplatess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7" y="1700808"/>
            <a:ext cx="6019800" cy="4435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3"/>
          <p:cNvSpPr txBox="1">
            <a:spLocks noChangeArrowheads="1"/>
          </p:cNvSpPr>
          <p:nvPr/>
        </p:nvSpPr>
        <p:spPr bwMode="auto">
          <a:xfrm>
            <a:off x="6383497" y="2615208"/>
            <a:ext cx="2514600" cy="1323439"/>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NZ" sz="2000" dirty="0">
                <a:latin typeface="Candara" pitchFamily="34" charset="0"/>
              </a:rPr>
              <a:t>New Zealand is on the top of two plates moving with transverse motion. </a:t>
            </a:r>
            <a:endParaRPr lang="en-GB" sz="2000" dirty="0">
              <a:latin typeface="Candara" pitchFamily="34" charset="0"/>
            </a:endParaRPr>
          </a:p>
        </p:txBody>
      </p:sp>
      <p:sp>
        <p:nvSpPr>
          <p:cNvPr id="4" name="Rectangle 12"/>
          <p:cNvSpPr txBox="1">
            <a:spLocks noChangeArrowheads="1"/>
          </p:cNvSpPr>
          <p:nvPr/>
        </p:nvSpPr>
        <p:spPr>
          <a:xfrm>
            <a:off x="457200" y="476672"/>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Why Does NZ have so many earthquakes?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34395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arth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2600" y="1692275"/>
            <a:ext cx="5486400" cy="40227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5"/>
          <p:cNvSpPr txBox="1">
            <a:spLocks noChangeArrowheads="1"/>
          </p:cNvSpPr>
          <p:nvPr/>
        </p:nvSpPr>
        <p:spPr bwMode="auto">
          <a:xfrm>
            <a:off x="228600" y="6613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4" name="Text Box 6"/>
          <p:cNvSpPr txBox="1">
            <a:spLocks noChangeArrowheads="1"/>
          </p:cNvSpPr>
          <p:nvPr/>
        </p:nvSpPr>
        <p:spPr bwMode="auto">
          <a:xfrm>
            <a:off x="0" y="6613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5" name="Oval 7"/>
          <p:cNvSpPr>
            <a:spLocks noChangeArrowheads="1"/>
          </p:cNvSpPr>
          <p:nvPr/>
        </p:nvSpPr>
        <p:spPr bwMode="auto">
          <a:xfrm>
            <a:off x="76200" y="6613525"/>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6" name="Text Box 9"/>
          <p:cNvSpPr txBox="1">
            <a:spLocks noChangeArrowheads="1"/>
          </p:cNvSpPr>
          <p:nvPr/>
        </p:nvSpPr>
        <p:spPr bwMode="auto">
          <a:xfrm>
            <a:off x="609600" y="5915055"/>
            <a:ext cx="8077200" cy="400110"/>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2000" dirty="0">
                <a:latin typeface="Candara" pitchFamily="34" charset="0"/>
              </a:rPr>
              <a:t>The thin layer of solid rock which covers the Earth is called the </a:t>
            </a:r>
            <a:r>
              <a:rPr lang="en-US" sz="2000" b="1" u="sng" dirty="0">
                <a:solidFill>
                  <a:srgbClr val="FE3912"/>
                </a:solidFill>
                <a:latin typeface="Candara" pitchFamily="34" charset="0"/>
              </a:rPr>
              <a:t>crust.</a:t>
            </a:r>
            <a:endParaRPr lang="en-GB" sz="2000" b="1" u="sng" dirty="0">
              <a:solidFill>
                <a:srgbClr val="FE3912"/>
              </a:solidFill>
              <a:latin typeface="Candara" pitchFamily="34" charset="0"/>
            </a:endParaRPr>
          </a:p>
        </p:txBody>
      </p:sp>
      <p:sp>
        <p:nvSpPr>
          <p:cNvPr id="7" name="Line 10"/>
          <p:cNvSpPr>
            <a:spLocks noChangeShapeType="1"/>
          </p:cNvSpPr>
          <p:nvPr/>
        </p:nvSpPr>
        <p:spPr bwMode="auto">
          <a:xfrm flipV="1">
            <a:off x="2408044" y="4449764"/>
            <a:ext cx="99060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8" name="Rectangle 12"/>
          <p:cNvSpPr txBox="1">
            <a:spLocks noChangeArrowheads="1"/>
          </p:cNvSpPr>
          <p:nvPr/>
        </p:nvSpPr>
        <p:spPr>
          <a:xfrm>
            <a:off x="457200" y="565724"/>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chemeClr val="tx1"/>
                </a:solidFill>
                <a:latin typeface="Candara" pitchFamily="34" charset="0"/>
              </a:rPr>
              <a:t>What does the Earths interior look like?</a:t>
            </a:r>
            <a:endParaRPr lang="en-US" sz="3200" b="1" dirty="0">
              <a:solidFill>
                <a:schemeClr val="tx1"/>
              </a:solidFill>
              <a:latin typeface="Candara" pitchFamily="34" charset="0"/>
            </a:endParaRPr>
          </a:p>
        </p:txBody>
      </p:sp>
    </p:spTree>
    <p:extLst>
      <p:ext uri="{BB962C8B-B14F-4D97-AF65-F5344CB8AC3E}">
        <p14:creationId xmlns:p14="http://schemas.microsoft.com/office/powerpoint/2010/main" val="382682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5410200" cy="4154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15"/>
          <p:cNvSpPr txBox="1">
            <a:spLocks noChangeArrowheads="1"/>
          </p:cNvSpPr>
          <p:nvPr/>
        </p:nvSpPr>
        <p:spPr bwMode="auto">
          <a:xfrm>
            <a:off x="5943600" y="1981200"/>
            <a:ext cx="2895600" cy="1938992"/>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20000"/>
              </a:spcBef>
            </a:pPr>
            <a:r>
              <a:rPr lang="en-US" sz="2000" dirty="0">
                <a:latin typeface="Candara" pitchFamily="34" charset="0"/>
              </a:rPr>
              <a:t>The crust is made up of the thick </a:t>
            </a:r>
            <a:r>
              <a:rPr lang="en-US" sz="2000" b="1" dirty="0">
                <a:latin typeface="Candara" pitchFamily="34" charset="0"/>
              </a:rPr>
              <a:t>continental crust</a:t>
            </a:r>
            <a:r>
              <a:rPr lang="en-US" sz="2000" dirty="0">
                <a:latin typeface="Candara" pitchFamily="34" charset="0"/>
              </a:rPr>
              <a:t> that forms the land and the much thinner </a:t>
            </a:r>
            <a:r>
              <a:rPr lang="en-US" sz="2000" b="1" dirty="0">
                <a:latin typeface="Candara" pitchFamily="34" charset="0"/>
              </a:rPr>
              <a:t>oceanic crust</a:t>
            </a:r>
            <a:r>
              <a:rPr lang="en-US" sz="2000" dirty="0">
                <a:latin typeface="Candara" pitchFamily="34" charset="0"/>
              </a:rPr>
              <a:t> that makes up ocean floors.</a:t>
            </a:r>
            <a:endParaRPr lang="en-GB" sz="2000" dirty="0">
              <a:latin typeface="Candara" pitchFamily="34" charset="0"/>
            </a:endParaRPr>
          </a:p>
        </p:txBody>
      </p:sp>
      <p:sp>
        <p:nvSpPr>
          <p:cNvPr id="4" name="Rectangle 12"/>
          <p:cNvSpPr txBox="1">
            <a:spLocks noChangeArrowheads="1"/>
          </p:cNvSpPr>
          <p:nvPr/>
        </p:nvSpPr>
        <p:spPr>
          <a:xfrm>
            <a:off x="457200" y="565724"/>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chemeClr val="tx1"/>
                </a:solidFill>
                <a:latin typeface="Candara" pitchFamily="34" charset="0"/>
              </a:rPr>
              <a:t>What does the Earths interior look like?</a:t>
            </a:r>
            <a:endParaRPr lang="en-US" sz="3200" b="1" dirty="0">
              <a:solidFill>
                <a:schemeClr val="tx1"/>
              </a:solidFill>
              <a:latin typeface="Candara" pitchFamily="34" charset="0"/>
            </a:endParaRPr>
          </a:p>
        </p:txBody>
      </p:sp>
    </p:spTree>
    <p:extLst>
      <p:ext uri="{BB962C8B-B14F-4D97-AF65-F5344CB8AC3E}">
        <p14:creationId xmlns:p14="http://schemas.microsoft.com/office/powerpoint/2010/main" val="29239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truc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455738"/>
            <a:ext cx="5562600" cy="5402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4" name="Text Box 7"/>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5" name="Oval 8"/>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6" name="Text Box 10"/>
          <p:cNvSpPr txBox="1">
            <a:spLocks noChangeArrowheads="1"/>
          </p:cNvSpPr>
          <p:nvPr/>
        </p:nvSpPr>
        <p:spPr bwMode="auto">
          <a:xfrm>
            <a:off x="6400800" y="2362200"/>
            <a:ext cx="2438400" cy="2092881"/>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2000" dirty="0">
                <a:latin typeface="Candara" pitchFamily="34" charset="0"/>
              </a:rPr>
              <a:t>Under this is the </a:t>
            </a:r>
            <a:r>
              <a:rPr lang="en-US" sz="2000" b="1" u="sng" dirty="0">
                <a:solidFill>
                  <a:srgbClr val="FE3912"/>
                </a:solidFill>
                <a:latin typeface="Candara" pitchFamily="34" charset="0"/>
              </a:rPr>
              <a:t>mantle</a:t>
            </a:r>
            <a:r>
              <a:rPr lang="en-US" sz="2000" dirty="0">
                <a:latin typeface="Candara" pitchFamily="34" charset="0"/>
              </a:rPr>
              <a:t>.</a:t>
            </a:r>
          </a:p>
          <a:p>
            <a:pPr algn="l">
              <a:spcBef>
                <a:spcPct val="50000"/>
              </a:spcBef>
            </a:pPr>
            <a:r>
              <a:rPr lang="en-US" sz="2000" dirty="0">
                <a:latin typeface="Candara" pitchFamily="34" charset="0"/>
              </a:rPr>
              <a:t> The middle of this is molten - so the upper mantle and crust float on this.</a:t>
            </a:r>
            <a:endParaRPr lang="en-GB" sz="2000" dirty="0">
              <a:latin typeface="Candara" pitchFamily="34" charset="0"/>
            </a:endParaRPr>
          </a:p>
        </p:txBody>
      </p:sp>
      <p:sp>
        <p:nvSpPr>
          <p:cNvPr id="7" name="Line 11"/>
          <p:cNvSpPr>
            <a:spLocks noChangeShapeType="1"/>
          </p:cNvSpPr>
          <p:nvPr/>
        </p:nvSpPr>
        <p:spPr bwMode="auto">
          <a:xfrm flipH="1" flipV="1">
            <a:off x="3886200" y="3429000"/>
            <a:ext cx="2514600" cy="7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8" name="Rectangle 12"/>
          <p:cNvSpPr txBox="1">
            <a:spLocks noChangeArrowheads="1"/>
          </p:cNvSpPr>
          <p:nvPr/>
        </p:nvSpPr>
        <p:spPr>
          <a:xfrm>
            <a:off x="457200" y="565724"/>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chemeClr val="tx1"/>
                </a:solidFill>
                <a:latin typeface="Candara" pitchFamily="34" charset="0"/>
              </a:rPr>
              <a:t>What does the Earths interior look like?</a:t>
            </a:r>
            <a:endParaRPr lang="en-US" sz="3200" b="1" dirty="0">
              <a:solidFill>
                <a:schemeClr val="tx1"/>
              </a:solidFill>
              <a:latin typeface="Candara" pitchFamily="34" charset="0"/>
            </a:endParaRPr>
          </a:p>
        </p:txBody>
      </p:sp>
    </p:spTree>
    <p:extLst>
      <p:ext uri="{BB962C8B-B14F-4D97-AF65-F5344CB8AC3E}">
        <p14:creationId xmlns:p14="http://schemas.microsoft.com/office/powerpoint/2010/main" val="18816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3" name="Text Box 9"/>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4" name="Oval 10"/>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5" name="Picture 13" descr="earthinterio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143000"/>
            <a:ext cx="489267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p:cNvSpPr txBox="1">
            <a:spLocks noChangeArrowheads="1"/>
          </p:cNvSpPr>
          <p:nvPr/>
        </p:nvSpPr>
        <p:spPr bwMode="auto">
          <a:xfrm>
            <a:off x="6400800" y="2514600"/>
            <a:ext cx="2438400" cy="1323439"/>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2000" dirty="0">
                <a:latin typeface="Candara" pitchFamily="34" charset="0"/>
              </a:rPr>
              <a:t>The inner layer is the </a:t>
            </a:r>
            <a:r>
              <a:rPr lang="en-US" sz="2000" b="1" u="sng" dirty="0">
                <a:solidFill>
                  <a:srgbClr val="FE3912"/>
                </a:solidFill>
                <a:latin typeface="Candara" pitchFamily="34" charset="0"/>
              </a:rPr>
              <a:t>core</a:t>
            </a:r>
            <a:r>
              <a:rPr lang="en-US" sz="2000" dirty="0">
                <a:latin typeface="Candara" pitchFamily="34" charset="0"/>
              </a:rPr>
              <a:t>, which is a solid core surrounded by molten rock.</a:t>
            </a:r>
            <a:endParaRPr lang="en-GB" sz="2000" dirty="0">
              <a:latin typeface="Candara" pitchFamily="34" charset="0"/>
            </a:endParaRPr>
          </a:p>
        </p:txBody>
      </p:sp>
      <p:sp>
        <p:nvSpPr>
          <p:cNvPr id="7" name="Line 15"/>
          <p:cNvSpPr>
            <a:spLocks noChangeShapeType="1"/>
          </p:cNvSpPr>
          <p:nvPr/>
        </p:nvSpPr>
        <p:spPr bwMode="auto">
          <a:xfrm flipH="1">
            <a:off x="3276600" y="3581400"/>
            <a:ext cx="31242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8" name="Rectangle 12"/>
          <p:cNvSpPr txBox="1">
            <a:spLocks noChangeArrowheads="1"/>
          </p:cNvSpPr>
          <p:nvPr/>
        </p:nvSpPr>
        <p:spPr>
          <a:xfrm>
            <a:off x="457200" y="565724"/>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chemeClr val="tx1"/>
                </a:solidFill>
                <a:latin typeface="Candara" pitchFamily="34" charset="0"/>
              </a:rPr>
              <a:t>What does the Earths interior look like?</a:t>
            </a:r>
            <a:endParaRPr lang="en-US" sz="3200" b="1" dirty="0">
              <a:solidFill>
                <a:schemeClr val="tx1"/>
              </a:solidFill>
              <a:latin typeface="Candara" pitchFamily="34" charset="0"/>
            </a:endParaRPr>
          </a:p>
        </p:txBody>
      </p:sp>
    </p:spTree>
    <p:extLst>
      <p:ext uri="{BB962C8B-B14F-4D97-AF65-F5344CB8AC3E}">
        <p14:creationId xmlns:p14="http://schemas.microsoft.com/office/powerpoint/2010/main" val="146840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5562600" y="1371600"/>
            <a:ext cx="3276600" cy="4826000"/>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2000" dirty="0">
                <a:latin typeface="Candara" pitchFamily="34" charset="0"/>
              </a:rPr>
              <a:t>When earthquakes occur they send waves through the earth. Different types of </a:t>
            </a:r>
            <a:r>
              <a:rPr lang="en-US" sz="2000" b="1" dirty="0">
                <a:latin typeface="Candara" pitchFamily="34" charset="0"/>
              </a:rPr>
              <a:t>material </a:t>
            </a:r>
            <a:r>
              <a:rPr lang="en-US" sz="2000" dirty="0">
                <a:latin typeface="Candara" pitchFamily="34" charset="0"/>
              </a:rPr>
              <a:t>with different </a:t>
            </a:r>
            <a:r>
              <a:rPr lang="en-US" sz="2000" b="1" dirty="0">
                <a:latin typeface="Candara" pitchFamily="34" charset="0"/>
              </a:rPr>
              <a:t>temperatures</a:t>
            </a:r>
            <a:r>
              <a:rPr lang="en-US" sz="2000" dirty="0">
                <a:latin typeface="Candara" pitchFamily="34" charset="0"/>
              </a:rPr>
              <a:t> will cause the waves to bend in different ways.</a:t>
            </a:r>
            <a:endParaRPr lang="en-GB" sz="2000" dirty="0">
              <a:latin typeface="Candara" pitchFamily="34" charset="0"/>
            </a:endParaRPr>
          </a:p>
          <a:p>
            <a:pPr algn="l">
              <a:spcBef>
                <a:spcPct val="50000"/>
              </a:spcBef>
            </a:pPr>
            <a:r>
              <a:rPr lang="en-NZ" sz="2000" dirty="0">
                <a:latin typeface="Candara" pitchFamily="34" charset="0"/>
              </a:rPr>
              <a:t>Seismologists (earthquake scientists) record where in the world the waves come out and use that information to work out the size of layers, what the temperature of them is and what they are made out of.</a:t>
            </a:r>
            <a:endParaRPr lang="en-GB" sz="2000" dirty="0">
              <a:latin typeface="Candara" pitchFamily="34" charset="0"/>
            </a:endParaRPr>
          </a:p>
        </p:txBody>
      </p:sp>
      <p:pic>
        <p:nvPicPr>
          <p:cNvPr id="3" name="Picture 13" descr="ray_path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01" t="3426" r="3999" b="4103"/>
          <a:stretch>
            <a:fillRect/>
          </a:stretch>
        </p:blipFill>
        <p:spPr bwMode="auto">
          <a:xfrm>
            <a:off x="152400" y="1295400"/>
            <a:ext cx="5334000" cy="4883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2"/>
          <p:cNvSpPr txBox="1">
            <a:spLocks noChangeArrowheads="1"/>
          </p:cNvSpPr>
          <p:nvPr/>
        </p:nvSpPr>
        <p:spPr>
          <a:xfrm>
            <a:off x="457200" y="565724"/>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How do we know what the Earths interior look like?</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332094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tlanticplates_p181_b68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635125"/>
            <a:ext cx="6934200" cy="5222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85344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Gaze</a:t>
            </a:r>
            <a:endParaRPr lang="en-US"/>
          </a:p>
        </p:txBody>
      </p:sp>
      <p:sp>
        <p:nvSpPr>
          <p:cNvPr id="4" name="Text Box 8"/>
          <p:cNvSpPr txBox="1">
            <a:spLocks noChangeArrowheads="1"/>
          </p:cNvSpPr>
          <p:nvPr/>
        </p:nvSpPr>
        <p:spPr bwMode="auto">
          <a:xfrm>
            <a:off x="8305800" y="63246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NZ" sz="1000">
                <a:latin typeface="Blackadder ITC" pitchFamily="82" charset="0"/>
              </a:rPr>
              <a:t>SJ</a:t>
            </a:r>
            <a:endParaRPr lang="en-US"/>
          </a:p>
        </p:txBody>
      </p:sp>
      <p:sp>
        <p:nvSpPr>
          <p:cNvPr id="5" name="Oval 9"/>
          <p:cNvSpPr>
            <a:spLocks noChangeArrowheads="1"/>
          </p:cNvSpPr>
          <p:nvPr/>
        </p:nvSpPr>
        <p:spPr bwMode="auto">
          <a:xfrm>
            <a:off x="8382000" y="6324600"/>
            <a:ext cx="533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6" name="Text Box 12"/>
          <p:cNvSpPr txBox="1">
            <a:spLocks noChangeArrowheads="1"/>
          </p:cNvSpPr>
          <p:nvPr/>
        </p:nvSpPr>
        <p:spPr bwMode="auto">
          <a:xfrm>
            <a:off x="6553200" y="1676400"/>
            <a:ext cx="2362200" cy="2000548"/>
          </a:xfrm>
          <a:prstGeom prst="rect">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NZ" sz="2000" dirty="0">
                <a:latin typeface="Candara" pitchFamily="34" charset="0"/>
              </a:rPr>
              <a:t>The earth’s crust is divided into different sized pieces called </a:t>
            </a:r>
            <a:r>
              <a:rPr lang="en-NZ" sz="2000" b="1" dirty="0">
                <a:latin typeface="Candara" pitchFamily="34" charset="0"/>
              </a:rPr>
              <a:t>plates. </a:t>
            </a:r>
            <a:r>
              <a:rPr lang="en-NZ" sz="2000" dirty="0">
                <a:latin typeface="Candara" pitchFamily="34" charset="0"/>
              </a:rPr>
              <a:t>They fit together to cover the earth</a:t>
            </a:r>
            <a:r>
              <a:rPr lang="en-NZ" sz="2400" dirty="0">
                <a:latin typeface="Futura Bk" pitchFamily="34" charset="0"/>
              </a:rPr>
              <a:t>.</a:t>
            </a:r>
            <a:endParaRPr lang="en-GB" sz="2400" b="1" dirty="0">
              <a:latin typeface="Futura Bk" pitchFamily="34" charset="0"/>
            </a:endParaRPr>
          </a:p>
        </p:txBody>
      </p:sp>
      <p:sp>
        <p:nvSpPr>
          <p:cNvPr id="7" name="Line 13"/>
          <p:cNvSpPr>
            <a:spLocks noChangeShapeType="1"/>
          </p:cNvSpPr>
          <p:nvPr/>
        </p:nvSpPr>
        <p:spPr bwMode="auto">
          <a:xfrm flipH="1">
            <a:off x="5791200" y="3352800"/>
            <a:ext cx="7620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8" name="Rectangle 12"/>
          <p:cNvSpPr txBox="1">
            <a:spLocks noChangeArrowheads="1"/>
          </p:cNvSpPr>
          <p:nvPr/>
        </p:nvSpPr>
        <p:spPr>
          <a:xfrm>
            <a:off x="457200" y="565724"/>
            <a:ext cx="8229600" cy="559020"/>
          </a:xfrm>
          <a:prstGeom prst="rect">
            <a:avLst/>
          </a:prstGeom>
          <a:gradFill rotWithShape="1">
            <a:gsLst>
              <a:gs pos="20000">
                <a:schemeClr val="accent3">
                  <a:lumMod val="75000"/>
                </a:schemeClr>
              </a:gs>
              <a:gs pos="64999">
                <a:schemeClr val="accent3">
                  <a:lumMod val="20000"/>
                  <a:lumOff val="80000"/>
                </a:schemeClr>
              </a:gs>
              <a:gs pos="100000">
                <a:schemeClr val="accent3">
                  <a:lumMod val="20000"/>
                  <a:lumOff val="80000"/>
                </a:schemeClr>
              </a:gs>
            </a:gsLst>
            <a:lin ang="5400000" scaled="0"/>
          </a:gradFill>
          <a:ln>
            <a:solidFill>
              <a:schemeClr val="tx1"/>
            </a:solidFill>
            <a:miter lim="800000"/>
            <a:headEnd/>
            <a:tailEnd/>
          </a:ln>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latin typeface="Candara" pitchFamily="34" charset="0"/>
              </a:rPr>
              <a:t>Plate Tectonics</a:t>
            </a:r>
            <a:endParaRPr lang="en-US" sz="2800" b="1" dirty="0">
              <a:solidFill>
                <a:schemeClr val="tx1"/>
              </a:solidFill>
              <a:latin typeface="Candara" pitchFamily="34" charset="0"/>
            </a:endParaRPr>
          </a:p>
        </p:txBody>
      </p:sp>
    </p:spTree>
    <p:extLst>
      <p:ext uri="{BB962C8B-B14F-4D97-AF65-F5344CB8AC3E}">
        <p14:creationId xmlns:p14="http://schemas.microsoft.com/office/powerpoint/2010/main" val="2292759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14992</TotalTime>
  <Words>1653</Words>
  <Application>Microsoft Office PowerPoint</Application>
  <PresentationFormat>On-screen Show (4:3)</PresentationFormat>
  <Paragraphs>151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Waveform</vt:lpstr>
      <vt:lpstr>1.16 Science Event: Earthquakes in Christchurch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Rocks and Minerals</dc:title>
  <dc:creator>Sarah Gaze</dc:creator>
  <cp:lastModifiedBy>Administrator</cp:lastModifiedBy>
  <cp:revision>98</cp:revision>
  <cp:lastPrinted>2012-05-08T00:24:27Z</cp:lastPrinted>
  <dcterms:created xsi:type="dcterms:W3CDTF">2007-07-10T20:31:24Z</dcterms:created>
  <dcterms:modified xsi:type="dcterms:W3CDTF">2013-01-14T20:54:38Z</dcterms:modified>
</cp:coreProperties>
</file>