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8" r:id="rId1"/>
  </p:sldMasterIdLst>
  <p:notesMasterIdLst>
    <p:notesMasterId r:id="rId74"/>
  </p:notesMasterIdLst>
  <p:sldIdLst>
    <p:sldId id="256" r:id="rId2"/>
    <p:sldId id="279" r:id="rId3"/>
    <p:sldId id="259" r:id="rId4"/>
    <p:sldId id="260" r:id="rId5"/>
    <p:sldId id="369" r:id="rId6"/>
    <p:sldId id="385" r:id="rId7"/>
    <p:sldId id="281" r:id="rId8"/>
    <p:sldId id="366" r:id="rId9"/>
    <p:sldId id="272" r:id="rId10"/>
    <p:sldId id="282" r:id="rId11"/>
    <p:sldId id="261" r:id="rId12"/>
    <p:sldId id="348" r:id="rId13"/>
    <p:sldId id="394" r:id="rId14"/>
    <p:sldId id="273" r:id="rId15"/>
    <p:sldId id="299" r:id="rId16"/>
    <p:sldId id="367" r:id="rId17"/>
    <p:sldId id="262" r:id="rId18"/>
    <p:sldId id="350" r:id="rId19"/>
    <p:sldId id="290" r:id="rId20"/>
    <p:sldId id="352" r:id="rId21"/>
    <p:sldId id="269" r:id="rId22"/>
    <p:sldId id="368" r:id="rId23"/>
    <p:sldId id="292" r:id="rId24"/>
    <p:sldId id="353" r:id="rId25"/>
    <p:sldId id="370" r:id="rId26"/>
    <p:sldId id="396" r:id="rId27"/>
    <p:sldId id="395" r:id="rId28"/>
    <p:sldId id="384" r:id="rId29"/>
    <p:sldId id="400" r:id="rId30"/>
    <p:sldId id="295" r:id="rId31"/>
    <p:sldId id="294" r:id="rId32"/>
    <p:sldId id="379" r:id="rId33"/>
    <p:sldId id="392" r:id="rId34"/>
    <p:sldId id="401" r:id="rId35"/>
    <p:sldId id="298" r:id="rId36"/>
    <p:sldId id="402" r:id="rId37"/>
    <p:sldId id="383" r:id="rId38"/>
    <p:sldId id="284" r:id="rId39"/>
    <p:sldId id="293" r:id="rId40"/>
    <p:sldId id="263" r:id="rId41"/>
    <p:sldId id="351" r:id="rId42"/>
    <p:sldId id="371" r:id="rId43"/>
    <p:sldId id="386" r:id="rId44"/>
    <p:sldId id="387" r:id="rId45"/>
    <p:sldId id="388" r:id="rId46"/>
    <p:sldId id="389" r:id="rId47"/>
    <p:sldId id="390" r:id="rId48"/>
    <p:sldId id="391" r:id="rId49"/>
    <p:sldId id="354" r:id="rId50"/>
    <p:sldId id="355" r:id="rId51"/>
    <p:sldId id="356" r:id="rId52"/>
    <p:sldId id="357" r:id="rId53"/>
    <p:sldId id="380" r:id="rId54"/>
    <p:sldId id="403" r:id="rId55"/>
    <p:sldId id="381" r:id="rId56"/>
    <p:sldId id="372" r:id="rId57"/>
    <p:sldId id="358" r:id="rId58"/>
    <p:sldId id="361" r:id="rId59"/>
    <p:sldId id="362" r:id="rId60"/>
    <p:sldId id="363" r:id="rId61"/>
    <p:sldId id="364" r:id="rId62"/>
    <p:sldId id="365" r:id="rId63"/>
    <p:sldId id="373" r:id="rId64"/>
    <p:sldId id="404" r:id="rId65"/>
    <p:sldId id="377" r:id="rId66"/>
    <p:sldId id="376" r:id="rId67"/>
    <p:sldId id="393" r:id="rId68"/>
    <p:sldId id="374" r:id="rId69"/>
    <p:sldId id="397" r:id="rId70"/>
    <p:sldId id="399" r:id="rId71"/>
    <p:sldId id="398" r:id="rId72"/>
    <p:sldId id="375" r:id="rId73"/>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62" autoAdjust="0"/>
    <p:restoredTop sz="94671" autoAdjust="0"/>
  </p:normalViewPr>
  <p:slideViewPr>
    <p:cSldViewPr>
      <p:cViewPr>
        <p:scale>
          <a:sx n="66" d="100"/>
          <a:sy n="66" d="100"/>
        </p:scale>
        <p:origin x="-1314" y="-96"/>
      </p:cViewPr>
      <p:guideLst>
        <p:guide orient="horz" pos="2160"/>
        <p:guide pos="2880"/>
      </p:guideLst>
    </p:cSldViewPr>
  </p:slideViewPr>
  <p:notesTextViewPr>
    <p:cViewPr>
      <p:scale>
        <a:sx n="1" d="1"/>
        <a:sy n="1" d="1"/>
      </p:scale>
      <p:origin x="0" y="0"/>
    </p:cViewPr>
  </p:notesTextViewPr>
  <p:sorterViewPr>
    <p:cViewPr>
      <p:scale>
        <a:sx n="100" d="100"/>
        <a:sy n="100" d="100"/>
      </p:scale>
      <p:origin x="0" y="84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DF87118E-F95A-4CE2-8373-9C056DF30DBD}" type="datetimeFigureOut">
              <a:rPr lang="en-NZ" smtClean="0"/>
              <a:t>14/01/2013</a:t>
            </a:fld>
            <a:endParaRPr lang="en-NZ"/>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0444" y="9428583"/>
            <a:ext cx="2945659" cy="496332"/>
          </a:xfrm>
          <a:prstGeom prst="rect">
            <a:avLst/>
          </a:prstGeom>
        </p:spPr>
        <p:txBody>
          <a:bodyPr vert="horz" lIns="91440" tIns="45720" rIns="91440" bIns="45720" rtlCol="0" anchor="b"/>
          <a:lstStyle>
            <a:lvl1pPr algn="r">
              <a:defRPr sz="1200"/>
            </a:lvl1pPr>
          </a:lstStyle>
          <a:p>
            <a:fld id="{F8A1EBA5-B23D-48A2-8252-FF5ED3AA11DE}" type="slidenum">
              <a:rPr lang="en-NZ" smtClean="0"/>
              <a:t>‹#›</a:t>
            </a:fld>
            <a:endParaRPr lang="en-NZ"/>
          </a:p>
        </p:txBody>
      </p:sp>
    </p:spTree>
    <p:extLst>
      <p:ext uri="{BB962C8B-B14F-4D97-AF65-F5344CB8AC3E}">
        <p14:creationId xmlns:p14="http://schemas.microsoft.com/office/powerpoint/2010/main" val="1299117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F8A1EBA5-B23D-48A2-8252-FF5ED3AA11DE}" type="slidenum">
              <a:rPr lang="en-NZ" smtClean="0"/>
              <a:t>1</a:t>
            </a:fld>
            <a:endParaRPr lang="en-NZ"/>
          </a:p>
        </p:txBody>
      </p:sp>
    </p:spTree>
    <p:extLst>
      <p:ext uri="{BB962C8B-B14F-4D97-AF65-F5344CB8AC3E}">
        <p14:creationId xmlns:p14="http://schemas.microsoft.com/office/powerpoint/2010/main" val="3251409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F8A1EBA5-B23D-48A2-8252-FF5ED3AA11DE}" type="slidenum">
              <a:rPr lang="en-NZ" smtClean="0"/>
              <a:t>11</a:t>
            </a:fld>
            <a:endParaRPr lang="en-NZ"/>
          </a:p>
        </p:txBody>
      </p:sp>
    </p:spTree>
    <p:extLst>
      <p:ext uri="{BB962C8B-B14F-4D97-AF65-F5344CB8AC3E}">
        <p14:creationId xmlns:p14="http://schemas.microsoft.com/office/powerpoint/2010/main" val="2313101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102F7B9-ED52-4F87-AA35-918E11DC9431}" type="datetime1">
              <a:rPr lang="en-NZ" smtClean="0"/>
              <a:t>14/01/2013</a:t>
            </a:fld>
            <a:endParaRPr lang="en-NZ"/>
          </a:p>
        </p:txBody>
      </p:sp>
      <p:sp>
        <p:nvSpPr>
          <p:cNvPr id="5" name="Footer Placeholder 4"/>
          <p:cNvSpPr>
            <a:spLocks noGrp="1"/>
          </p:cNvSpPr>
          <p:nvPr>
            <p:ph type="ftr" sz="quarter" idx="11"/>
          </p:nvPr>
        </p:nvSpPr>
        <p:spPr/>
        <p:txBody>
          <a:bodyPr/>
          <a:lstStyle/>
          <a:p>
            <a:r>
              <a:rPr lang="en-NZ" smtClean="0"/>
              <a:t>NCEA L1 Science 2013 Chem 1.3</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785A26-7ECF-4EC5-9902-3693AB64FBC4}" type="datetime1">
              <a:rPr lang="en-NZ" smtClean="0"/>
              <a:t>14/01/2013</a:t>
            </a:fld>
            <a:endParaRPr lang="en-NZ"/>
          </a:p>
        </p:txBody>
      </p:sp>
      <p:sp>
        <p:nvSpPr>
          <p:cNvPr id="5" name="Footer Placeholder 4"/>
          <p:cNvSpPr>
            <a:spLocks noGrp="1"/>
          </p:cNvSpPr>
          <p:nvPr>
            <p:ph type="ftr" sz="quarter" idx="11"/>
          </p:nvPr>
        </p:nvSpPr>
        <p:spPr/>
        <p:txBody>
          <a:bodyPr/>
          <a:lstStyle/>
          <a:p>
            <a:r>
              <a:rPr lang="en-NZ" smtClean="0"/>
              <a:t>NCEA L1 Science 2013 Chem 1.3</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CDF0091-D67D-40F4-9C04-DB234FB4CFC8}" type="datetime1">
              <a:rPr lang="en-NZ" smtClean="0"/>
              <a:t>14/01/2013</a:t>
            </a:fld>
            <a:endParaRPr lang="en-NZ"/>
          </a:p>
        </p:txBody>
      </p:sp>
      <p:sp>
        <p:nvSpPr>
          <p:cNvPr id="5" name="Footer Placeholder 4"/>
          <p:cNvSpPr>
            <a:spLocks noGrp="1"/>
          </p:cNvSpPr>
          <p:nvPr>
            <p:ph type="ftr" sz="quarter" idx="11"/>
          </p:nvPr>
        </p:nvSpPr>
        <p:spPr/>
        <p:txBody>
          <a:bodyPr/>
          <a:lstStyle/>
          <a:p>
            <a:r>
              <a:rPr lang="en-NZ" smtClean="0"/>
              <a:t>NCEA L1 Science 2013 Chem 1.3</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248C40-F538-4F19-A7E8-E7524306EB50}" type="datetime1">
              <a:rPr lang="en-NZ" smtClean="0"/>
              <a:t>14/01/2013</a:t>
            </a:fld>
            <a:endParaRPr lang="en-NZ"/>
          </a:p>
        </p:txBody>
      </p:sp>
      <p:sp>
        <p:nvSpPr>
          <p:cNvPr id="5" name="Footer Placeholder 4"/>
          <p:cNvSpPr>
            <a:spLocks noGrp="1"/>
          </p:cNvSpPr>
          <p:nvPr>
            <p:ph type="ftr" sz="quarter" idx="11"/>
          </p:nvPr>
        </p:nvSpPr>
        <p:spPr/>
        <p:txBody>
          <a:bodyPr/>
          <a:lstStyle/>
          <a:p>
            <a:r>
              <a:rPr lang="en-NZ" smtClean="0"/>
              <a:t>NCEA L1 Science 2013 Chem 1.3</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C0AB18-0592-45DE-ACFF-894C1A27C40B}" type="datetime1">
              <a:rPr lang="en-NZ" smtClean="0"/>
              <a:t>14/01/2013</a:t>
            </a:fld>
            <a:endParaRPr lang="en-NZ"/>
          </a:p>
        </p:txBody>
      </p:sp>
      <p:sp>
        <p:nvSpPr>
          <p:cNvPr id="5" name="Footer Placeholder 4"/>
          <p:cNvSpPr>
            <a:spLocks noGrp="1"/>
          </p:cNvSpPr>
          <p:nvPr>
            <p:ph type="ftr" sz="quarter" idx="11"/>
          </p:nvPr>
        </p:nvSpPr>
        <p:spPr/>
        <p:txBody>
          <a:bodyPr/>
          <a:lstStyle/>
          <a:p>
            <a:r>
              <a:rPr lang="en-NZ" smtClean="0"/>
              <a:t>NCEA L1 Science 2013 Chem 1.3</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75A711D0-05BA-4607-948D-5795DE8372A5}" type="datetime1">
              <a:rPr lang="en-NZ" smtClean="0"/>
              <a:t>14/01/2013</a:t>
            </a:fld>
            <a:endParaRPr lang="en-NZ"/>
          </a:p>
        </p:txBody>
      </p:sp>
      <p:sp>
        <p:nvSpPr>
          <p:cNvPr id="6" name="Footer Placeholder 5"/>
          <p:cNvSpPr>
            <a:spLocks noGrp="1"/>
          </p:cNvSpPr>
          <p:nvPr>
            <p:ph type="ftr" sz="quarter" idx="11"/>
          </p:nvPr>
        </p:nvSpPr>
        <p:spPr/>
        <p:txBody>
          <a:bodyPr/>
          <a:lstStyle/>
          <a:p>
            <a:r>
              <a:rPr lang="en-NZ" smtClean="0"/>
              <a:t>NCEA L1 Science 2013 Chem 1.3</a:t>
            </a:r>
            <a:endParaRPr lang="en-NZ"/>
          </a:p>
        </p:txBody>
      </p:sp>
      <p:sp>
        <p:nvSpPr>
          <p:cNvPr id="7" name="Slide Number Placeholder 6"/>
          <p:cNvSpPr>
            <a:spLocks noGrp="1"/>
          </p:cNvSpPr>
          <p:nvPr>
            <p:ph type="sldNum" sz="quarter" idx="12"/>
          </p:nvPr>
        </p:nvSpPr>
        <p:spPr/>
        <p:txBody>
          <a:bodyPr/>
          <a:lstStyle/>
          <a:p>
            <a:fld id="{A9733634-C35B-4CB9-8287-D9279767473E}" type="slidenum">
              <a:rPr lang="en-NZ" smtClean="0"/>
              <a:t>‹#›</a:t>
            </a:fld>
            <a:endParaRPr lang="en-NZ"/>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DFF22A6-86C0-42C7-AEC8-6FE29EF1EF46}" type="datetime1">
              <a:rPr lang="en-NZ" smtClean="0"/>
              <a:t>14/01/2013</a:t>
            </a:fld>
            <a:endParaRPr lang="en-NZ"/>
          </a:p>
        </p:txBody>
      </p:sp>
      <p:sp>
        <p:nvSpPr>
          <p:cNvPr id="8" name="Footer Placeholder 7"/>
          <p:cNvSpPr>
            <a:spLocks noGrp="1"/>
          </p:cNvSpPr>
          <p:nvPr>
            <p:ph type="ftr" sz="quarter" idx="11"/>
          </p:nvPr>
        </p:nvSpPr>
        <p:spPr/>
        <p:txBody>
          <a:bodyPr/>
          <a:lstStyle/>
          <a:p>
            <a:r>
              <a:rPr lang="en-NZ" smtClean="0"/>
              <a:t>NCEA L1 Science 2013 Chem 1.3</a:t>
            </a:r>
            <a:endParaRPr lang="en-NZ"/>
          </a:p>
        </p:txBody>
      </p:sp>
      <p:sp>
        <p:nvSpPr>
          <p:cNvPr id="9" name="Slide Number Placeholder 8"/>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C83543-F190-4BDC-8CA1-08AEECCF7229}" type="datetime1">
              <a:rPr lang="en-NZ" smtClean="0"/>
              <a:t>14/01/2013</a:t>
            </a:fld>
            <a:endParaRPr lang="en-NZ"/>
          </a:p>
        </p:txBody>
      </p:sp>
      <p:sp>
        <p:nvSpPr>
          <p:cNvPr id="4" name="Footer Placeholder 3"/>
          <p:cNvSpPr>
            <a:spLocks noGrp="1"/>
          </p:cNvSpPr>
          <p:nvPr>
            <p:ph type="ftr" sz="quarter" idx="11"/>
          </p:nvPr>
        </p:nvSpPr>
        <p:spPr/>
        <p:txBody>
          <a:bodyPr/>
          <a:lstStyle/>
          <a:p>
            <a:r>
              <a:rPr lang="en-NZ" smtClean="0"/>
              <a:t>NCEA L1 Science 2013 Chem 1.3</a:t>
            </a:r>
            <a:endParaRPr lang="en-NZ"/>
          </a:p>
        </p:txBody>
      </p:sp>
      <p:sp>
        <p:nvSpPr>
          <p:cNvPr id="5" name="Slide Number Placeholder 4"/>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78EA1DC2-BDF6-46DE-B365-DE9B577497D8}" type="datetime1">
              <a:rPr lang="en-NZ" smtClean="0"/>
              <a:t>14/01/2013</a:t>
            </a:fld>
            <a:endParaRPr lang="en-NZ"/>
          </a:p>
        </p:txBody>
      </p:sp>
      <p:sp>
        <p:nvSpPr>
          <p:cNvPr id="3" name="Footer Placeholder 2"/>
          <p:cNvSpPr>
            <a:spLocks noGrp="1"/>
          </p:cNvSpPr>
          <p:nvPr>
            <p:ph type="ftr" sz="quarter" idx="11"/>
          </p:nvPr>
        </p:nvSpPr>
        <p:spPr/>
        <p:txBody>
          <a:bodyPr/>
          <a:lstStyle/>
          <a:p>
            <a:r>
              <a:rPr lang="en-NZ" smtClean="0"/>
              <a:t>NCEA L1 Science 2013 Chem 1.3</a:t>
            </a:r>
            <a:endParaRPr lang="en-NZ"/>
          </a:p>
        </p:txBody>
      </p:sp>
      <p:sp>
        <p:nvSpPr>
          <p:cNvPr id="4" name="Slide Number Placeholder 3"/>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9DB98A0-553C-4046-BA22-CC6F4DE35D5E}" type="datetime1">
              <a:rPr lang="en-NZ" smtClean="0"/>
              <a:t>14/01/2013</a:t>
            </a:fld>
            <a:endParaRPr lang="en-NZ"/>
          </a:p>
        </p:txBody>
      </p:sp>
      <p:sp>
        <p:nvSpPr>
          <p:cNvPr id="6" name="Footer Placeholder 5"/>
          <p:cNvSpPr>
            <a:spLocks noGrp="1"/>
          </p:cNvSpPr>
          <p:nvPr>
            <p:ph type="ftr" sz="quarter" idx="11"/>
          </p:nvPr>
        </p:nvSpPr>
        <p:spPr/>
        <p:txBody>
          <a:bodyPr/>
          <a:lstStyle/>
          <a:p>
            <a:r>
              <a:rPr lang="en-NZ" smtClean="0"/>
              <a:t>NCEA L1 Science 2013 Chem 1.3</a:t>
            </a:r>
            <a:endParaRPr lang="en-NZ"/>
          </a:p>
        </p:txBody>
      </p:sp>
      <p:sp>
        <p:nvSpPr>
          <p:cNvPr id="7" name="Slide Number Placeholder 6"/>
          <p:cNvSpPr>
            <a:spLocks noGrp="1"/>
          </p:cNvSpPr>
          <p:nvPr>
            <p:ph type="sldNum" sz="quarter" idx="12"/>
          </p:nvPr>
        </p:nvSpPr>
        <p:spPr/>
        <p:txBody>
          <a:bodyPr/>
          <a:lstStyle/>
          <a:p>
            <a:fld id="{A9733634-C35B-4CB9-8287-D9279767473E}" type="slidenum">
              <a:rPr lang="en-NZ" smtClean="0"/>
              <a:t>‹#›</a:t>
            </a:fld>
            <a:endParaRPr lang="en-NZ"/>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BB7906-2F68-4A1F-94F2-1F83F40B2103}" type="datetime1">
              <a:rPr lang="en-NZ" smtClean="0"/>
              <a:t>14/01/2013</a:t>
            </a:fld>
            <a:endParaRPr lang="en-NZ"/>
          </a:p>
        </p:txBody>
      </p:sp>
      <p:sp>
        <p:nvSpPr>
          <p:cNvPr id="6" name="Footer Placeholder 5"/>
          <p:cNvSpPr>
            <a:spLocks noGrp="1"/>
          </p:cNvSpPr>
          <p:nvPr>
            <p:ph type="ftr" sz="quarter" idx="11"/>
          </p:nvPr>
        </p:nvSpPr>
        <p:spPr/>
        <p:txBody>
          <a:bodyPr/>
          <a:lstStyle/>
          <a:p>
            <a:r>
              <a:rPr lang="en-NZ" smtClean="0"/>
              <a:t>NCEA L1 Science 2013 Chem 1.3</a:t>
            </a:r>
            <a:endParaRPr lang="en-NZ"/>
          </a:p>
        </p:txBody>
      </p:sp>
      <p:sp>
        <p:nvSpPr>
          <p:cNvPr id="7" name="Slide Number Placeholder 6"/>
          <p:cNvSpPr>
            <a:spLocks noGrp="1"/>
          </p:cNvSpPr>
          <p:nvPr>
            <p:ph type="sldNum" sz="quarter" idx="12"/>
          </p:nvPr>
        </p:nvSpPr>
        <p:spPr/>
        <p:txBody>
          <a:bodyPr/>
          <a:lstStyle/>
          <a:p>
            <a:fld id="{A9733634-C35B-4CB9-8287-D9279767473E}" type="slidenum">
              <a:rPr lang="en-NZ" smtClean="0"/>
              <a:t>‹#›</a:t>
            </a:fld>
            <a:endParaRPr lang="en-NZ"/>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3FBAA546-2B02-4DDA-A5E0-C45FB1A835AC}" type="datetime1">
              <a:rPr lang="en-NZ" smtClean="0"/>
              <a:t>14/01/2013</a:t>
            </a:fld>
            <a:endParaRPr lang="en-NZ"/>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r>
              <a:rPr lang="en-NZ" smtClean="0"/>
              <a:t>NCEA L1 Science 2013 Chem 1.3</a:t>
            </a:r>
            <a:endParaRPr lang="en-NZ"/>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A9733634-C35B-4CB9-8287-D9279767473E}" type="slidenum">
              <a:rPr lang="en-NZ" smtClean="0"/>
              <a:t>‹#›</a:t>
            </a:fld>
            <a:endParaRPr lang="en-NZ"/>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wmf"/><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wmf"/><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514"/>
          <a:stretch/>
        </p:blipFill>
        <p:spPr bwMode="auto">
          <a:xfrm>
            <a:off x="2307" y="0"/>
            <a:ext cx="91416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0" y="4869160"/>
            <a:ext cx="9144000" cy="1446550"/>
          </a:xfrm>
          <a:prstGeom prst="rect">
            <a:avLst/>
          </a:prstGeom>
          <a:gradFill flip="none" rotWithShape="1">
            <a:gsLst>
              <a:gs pos="0">
                <a:schemeClr val="accent3">
                  <a:lumMod val="75000"/>
                </a:schemeClr>
              </a:gs>
              <a:gs pos="53000">
                <a:schemeClr val="accent3">
                  <a:lumMod val="60000"/>
                  <a:lumOff val="40000"/>
                </a:schemeClr>
              </a:gs>
              <a:gs pos="83000">
                <a:schemeClr val="accent3">
                  <a:lumMod val="20000"/>
                  <a:lumOff val="80000"/>
                </a:schemeClr>
              </a:gs>
              <a:gs pos="100000">
                <a:schemeClr val="accent2">
                  <a:lumMod val="20000"/>
                  <a:lumOff val="80000"/>
                </a:schemeClr>
              </a:gs>
            </a:gsLst>
            <a:lin ang="16200000" scaled="0"/>
            <a:tileRect/>
          </a:gradFill>
          <a:ln w="28575">
            <a:solidFill>
              <a:schemeClr val="tx1"/>
            </a:solidFill>
          </a:ln>
        </p:spPr>
        <p:txBody>
          <a:bodyPr wrap="square" rtlCol="0">
            <a:spAutoFit/>
          </a:bodyPr>
          <a:lstStyle/>
          <a:p>
            <a:pPr algn="ctr"/>
            <a:r>
              <a:rPr lang="en-NZ" sz="4400" b="1" dirty="0" smtClean="0"/>
              <a:t>Chemistry </a:t>
            </a:r>
            <a:r>
              <a:rPr lang="en-NZ" sz="4400" dirty="0" smtClean="0"/>
              <a:t>NCEA L1</a:t>
            </a:r>
          </a:p>
          <a:p>
            <a:pPr algn="ctr"/>
            <a:r>
              <a:rPr lang="en-NZ" sz="4400" dirty="0" smtClean="0"/>
              <a:t>1.3 Carbon Chemistry</a:t>
            </a:r>
            <a:endParaRPr lang="en-NZ" sz="4400" dirty="0"/>
          </a:p>
        </p:txBody>
      </p:sp>
      <p:sp>
        <p:nvSpPr>
          <p:cNvPr id="2" name="Footer Placeholder 1"/>
          <p:cNvSpPr>
            <a:spLocks noGrp="1"/>
          </p:cNvSpPr>
          <p:nvPr>
            <p:ph type="ftr" sz="quarter" idx="11"/>
          </p:nvPr>
        </p:nvSpPr>
        <p:spPr>
          <a:xfrm>
            <a:off x="2307" y="6457198"/>
            <a:ext cx="3786691" cy="365125"/>
          </a:xfrm>
        </p:spPr>
        <p:txBody>
          <a:bodyPr/>
          <a:lstStyle/>
          <a:p>
            <a:r>
              <a:rPr lang="en-NZ" dirty="0" smtClean="0"/>
              <a:t>NCEA L1 Science 2013 </a:t>
            </a:r>
            <a:r>
              <a:rPr lang="en-NZ" dirty="0" err="1" smtClean="0"/>
              <a:t>Chem</a:t>
            </a:r>
            <a:r>
              <a:rPr lang="en-NZ" dirty="0" smtClean="0"/>
              <a:t> 1.3</a:t>
            </a:r>
            <a:endParaRPr lang="en-NZ" dirty="0"/>
          </a:p>
        </p:txBody>
      </p:sp>
    </p:spTree>
    <p:extLst>
      <p:ext uri="{BB962C8B-B14F-4D97-AF65-F5344CB8AC3E}">
        <p14:creationId xmlns:p14="http://schemas.microsoft.com/office/powerpoint/2010/main" val="556958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worldcng.com/blog/wp-content/uploads/2010/10/ngflam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55" r="6556" b="3521"/>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179512" y="404664"/>
            <a:ext cx="8712969" cy="400110"/>
          </a:xfrm>
          <a:prstGeom prst="rect">
            <a:avLst/>
          </a:prstGeom>
          <a:solidFill>
            <a:schemeClr val="bg2"/>
          </a:solidFill>
          <a:ln>
            <a:solidFill>
              <a:schemeClr val="tx1"/>
            </a:solidFill>
          </a:ln>
        </p:spPr>
        <p:txBody>
          <a:bodyPr wrap="square" rtlCol="0">
            <a:spAutoFit/>
          </a:bodyPr>
          <a:lstStyle/>
          <a:p>
            <a:pPr algn="ctr"/>
            <a:r>
              <a:rPr lang="en-NZ" sz="2000" b="1" dirty="0" smtClean="0"/>
              <a:t>Sources of Alkanes</a:t>
            </a:r>
            <a:endParaRPr lang="en-NZ" sz="2000" b="1" dirty="0"/>
          </a:p>
        </p:txBody>
      </p:sp>
      <p:sp>
        <p:nvSpPr>
          <p:cNvPr id="2" name="Footer Placeholder 1"/>
          <p:cNvSpPr>
            <a:spLocks noGrp="1"/>
          </p:cNvSpPr>
          <p:nvPr>
            <p:ph type="ftr" sz="quarter" idx="11"/>
          </p:nvPr>
        </p:nvSpPr>
        <p:spPr/>
        <p:txBody>
          <a:bodyPr/>
          <a:lstStyle/>
          <a:p>
            <a:r>
              <a:rPr lang="en-NZ" smtClean="0"/>
              <a:t>NCEA L1 Science 2013 Chem 1.3</a:t>
            </a:r>
            <a:endParaRPr lang="en-NZ"/>
          </a:p>
        </p:txBody>
      </p:sp>
      <p:sp>
        <p:nvSpPr>
          <p:cNvPr id="3" name="TextBox 2"/>
          <p:cNvSpPr txBox="1"/>
          <p:nvPr/>
        </p:nvSpPr>
        <p:spPr>
          <a:xfrm>
            <a:off x="179512" y="1124744"/>
            <a:ext cx="8735935" cy="2554545"/>
          </a:xfrm>
          <a:prstGeom prst="rect">
            <a:avLst/>
          </a:prstGeom>
          <a:noFill/>
        </p:spPr>
        <p:txBody>
          <a:bodyPr wrap="square" rtlCol="0">
            <a:spAutoFit/>
          </a:bodyPr>
          <a:lstStyle/>
          <a:p>
            <a:r>
              <a:rPr lang="en-NZ" sz="2000" dirty="0" smtClean="0">
                <a:solidFill>
                  <a:schemeClr val="bg1"/>
                </a:solidFill>
                <a:latin typeface="Calibri" pitchFamily="34" charset="0"/>
                <a:cs typeface="Calibri" pitchFamily="34" charset="0"/>
              </a:rPr>
              <a:t>Alkanes are found in petroleum (either crude oil or natural gas). They are formed by the </a:t>
            </a:r>
            <a:r>
              <a:rPr lang="en-NZ" sz="2000" b="1" dirty="0" smtClean="0">
                <a:solidFill>
                  <a:schemeClr val="bg1"/>
                </a:solidFill>
                <a:latin typeface="Calibri" pitchFamily="34" charset="0"/>
                <a:cs typeface="Calibri" pitchFamily="34" charset="0"/>
              </a:rPr>
              <a:t>anaerobic</a:t>
            </a:r>
            <a:r>
              <a:rPr lang="en-NZ" sz="2000" dirty="0" smtClean="0">
                <a:solidFill>
                  <a:schemeClr val="bg1"/>
                </a:solidFill>
                <a:latin typeface="Calibri" pitchFamily="34" charset="0"/>
                <a:cs typeface="Calibri" pitchFamily="34" charset="0"/>
              </a:rPr>
              <a:t> decomposition of marine plant and animal organisms. The main components in new Zealand natural gas are methane (one carbon alkanes) and carbon dioxide. </a:t>
            </a:r>
          </a:p>
          <a:p>
            <a:r>
              <a:rPr lang="en-NZ" sz="2000" dirty="0" smtClean="0">
                <a:solidFill>
                  <a:schemeClr val="bg1"/>
                </a:solidFill>
                <a:latin typeface="Calibri" pitchFamily="34" charset="0"/>
                <a:cs typeface="Calibri" pitchFamily="34" charset="0"/>
              </a:rPr>
              <a:t>Crude oil is imported into New Zealand from other countries and contains a mixture of different hydrocarbons with different length carbon chains. The different chain length  hydrocarbons are separated by a process called </a:t>
            </a:r>
            <a:r>
              <a:rPr lang="en-NZ" sz="2000" b="1" dirty="0" smtClean="0">
                <a:solidFill>
                  <a:schemeClr val="bg1"/>
                </a:solidFill>
                <a:latin typeface="Calibri" pitchFamily="34" charset="0"/>
                <a:cs typeface="Calibri" pitchFamily="34" charset="0"/>
              </a:rPr>
              <a:t>fractional distillation </a:t>
            </a:r>
            <a:r>
              <a:rPr lang="en-NZ" sz="2000" dirty="0" smtClean="0">
                <a:solidFill>
                  <a:schemeClr val="bg1"/>
                </a:solidFill>
                <a:latin typeface="Calibri" pitchFamily="34" charset="0"/>
                <a:cs typeface="Calibri" pitchFamily="34" charset="0"/>
              </a:rPr>
              <a:t>as they have different boiling points.</a:t>
            </a:r>
            <a:endParaRPr lang="en-NZ" sz="2000"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42679232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524000"/>
            <a:ext cx="887571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638" y="5084763"/>
            <a:ext cx="1563687" cy="62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538413"/>
            <a:ext cx="1438275" cy="127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463" y="2538413"/>
            <a:ext cx="1243012" cy="126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179512" y="404664"/>
            <a:ext cx="8712969" cy="400110"/>
          </a:xfrm>
          <a:prstGeom prst="rect">
            <a:avLst/>
          </a:prstGeom>
          <a:solidFill>
            <a:schemeClr val="bg2"/>
          </a:solidFill>
          <a:ln>
            <a:solidFill>
              <a:schemeClr val="tx1"/>
            </a:solidFill>
          </a:ln>
        </p:spPr>
        <p:txBody>
          <a:bodyPr wrap="square" rtlCol="0">
            <a:spAutoFit/>
          </a:bodyPr>
          <a:lstStyle/>
          <a:p>
            <a:pPr algn="ctr"/>
            <a:r>
              <a:rPr lang="en-NZ" sz="2000" b="1" dirty="0" smtClean="0"/>
              <a:t>Prefixes are used to name the longest carbon chain</a:t>
            </a:r>
            <a:endParaRPr lang="en-NZ" sz="2000" b="1" dirty="0"/>
          </a:p>
        </p:txBody>
      </p:sp>
      <p:sp>
        <p:nvSpPr>
          <p:cNvPr id="2" name="Footer Placeholder 1"/>
          <p:cNvSpPr>
            <a:spLocks noGrp="1"/>
          </p:cNvSpPr>
          <p:nvPr>
            <p:ph type="ftr" sz="quarter" idx="11"/>
          </p:nvPr>
        </p:nvSpPr>
        <p:spPr/>
        <p:txBody>
          <a:bodyPr/>
          <a:lstStyle/>
          <a:p>
            <a:r>
              <a:rPr lang="en-NZ" smtClean="0"/>
              <a:t>NCEA L1 Science 2013 Chem 1.3</a:t>
            </a:r>
            <a:endParaRPr lang="en-NZ"/>
          </a:p>
        </p:txBody>
      </p:sp>
    </p:spTree>
    <p:extLst>
      <p:ext uri="{BB962C8B-B14F-4D97-AF65-F5344CB8AC3E}">
        <p14:creationId xmlns:p14="http://schemas.microsoft.com/office/powerpoint/2010/main" val="36518614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NCEA L1 Science 2013 Chem 1.3</a:t>
            </a:r>
            <a:endParaRPr lang="en-NZ"/>
          </a:p>
        </p:txBody>
      </p:sp>
      <p:sp>
        <p:nvSpPr>
          <p:cNvPr id="4" name="Text Box 26"/>
          <p:cNvSpPr txBox="1">
            <a:spLocks noChangeArrowheads="1"/>
          </p:cNvSpPr>
          <p:nvPr/>
        </p:nvSpPr>
        <p:spPr bwMode="auto">
          <a:xfrm>
            <a:off x="533400" y="1096963"/>
            <a:ext cx="8229600" cy="2246769"/>
          </a:xfrm>
          <a:prstGeom prst="rect">
            <a:avLst/>
          </a:prstGeom>
          <a:solidFill>
            <a:srgbClr val="FFFF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cs typeface="Arial" charset="0"/>
              </a:defRPr>
            </a:lvl1pPr>
            <a:lvl2pPr marL="800100" indent="-34290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latin typeface="Calibri" pitchFamily="34" charset="0"/>
                <a:cs typeface="Calibri" pitchFamily="34" charset="0"/>
              </a:rPr>
              <a:t>Write </a:t>
            </a:r>
            <a:r>
              <a:rPr lang="en-US" sz="2000" dirty="0" smtClean="0">
                <a:latin typeface="Calibri" pitchFamily="34" charset="0"/>
                <a:cs typeface="Calibri" pitchFamily="34" charset="0"/>
              </a:rPr>
              <a:t>the name of the alkane as </a:t>
            </a:r>
            <a:r>
              <a:rPr lang="en-US" sz="2000" dirty="0">
                <a:latin typeface="Calibri" pitchFamily="34" charset="0"/>
                <a:cs typeface="Calibri" pitchFamily="34" charset="0"/>
              </a:rPr>
              <a:t>– </a:t>
            </a:r>
          </a:p>
          <a:p>
            <a:pPr eaLnBrk="1" hangingPunct="1">
              <a:spcBef>
                <a:spcPct val="50000"/>
              </a:spcBef>
              <a:buFontTx/>
              <a:buAutoNum type="arabicPeriod"/>
            </a:pPr>
            <a:r>
              <a:rPr lang="en-US" sz="2000" dirty="0">
                <a:latin typeface="Calibri" pitchFamily="34" charset="0"/>
                <a:cs typeface="Calibri" pitchFamily="34" charset="0"/>
              </a:rPr>
              <a:t>Identify the longest C chain</a:t>
            </a:r>
          </a:p>
          <a:p>
            <a:pPr eaLnBrk="1" hangingPunct="1">
              <a:spcBef>
                <a:spcPct val="50000"/>
              </a:spcBef>
              <a:buFontTx/>
              <a:buAutoNum type="arabicPeriod"/>
            </a:pPr>
            <a:r>
              <a:rPr lang="en-US" sz="2000" dirty="0" smtClean="0">
                <a:latin typeface="Calibri" pitchFamily="34" charset="0"/>
                <a:cs typeface="Calibri" pitchFamily="34" charset="0"/>
              </a:rPr>
              <a:t>Write </a:t>
            </a:r>
            <a:r>
              <a:rPr lang="en-US" sz="2000" dirty="0">
                <a:latin typeface="Calibri" pitchFamily="34" charset="0"/>
                <a:cs typeface="Calibri" pitchFamily="34" charset="0"/>
              </a:rPr>
              <a:t>the name</a:t>
            </a:r>
          </a:p>
          <a:p>
            <a:pPr lvl="1" eaLnBrk="1" hangingPunct="1">
              <a:spcBef>
                <a:spcPct val="50000"/>
              </a:spcBef>
              <a:buFontTx/>
              <a:buAutoNum type="arabicPeriod"/>
            </a:pPr>
            <a:r>
              <a:rPr lang="en-US" sz="2000" dirty="0" smtClean="0">
                <a:latin typeface="Calibri" pitchFamily="34" charset="0"/>
                <a:cs typeface="Calibri" pitchFamily="34" charset="0"/>
              </a:rPr>
              <a:t>Prefix </a:t>
            </a:r>
            <a:r>
              <a:rPr lang="en-US" sz="2000" dirty="0">
                <a:latin typeface="Calibri" pitchFamily="34" charset="0"/>
                <a:cs typeface="Calibri" pitchFamily="34" charset="0"/>
              </a:rPr>
              <a:t>of long chain</a:t>
            </a:r>
          </a:p>
          <a:p>
            <a:pPr lvl="1" eaLnBrk="1" hangingPunct="1">
              <a:spcBef>
                <a:spcPct val="50000"/>
              </a:spcBef>
              <a:buFontTx/>
              <a:buAutoNum type="arabicPeriod"/>
            </a:pPr>
            <a:r>
              <a:rPr lang="en-US" sz="2000" dirty="0">
                <a:latin typeface="Calibri" pitchFamily="34" charset="0"/>
                <a:cs typeface="Calibri" pitchFamily="34" charset="0"/>
              </a:rPr>
              <a:t>-</a:t>
            </a:r>
            <a:r>
              <a:rPr lang="en-US" sz="2000" dirty="0" err="1">
                <a:latin typeface="Calibri" pitchFamily="34" charset="0"/>
                <a:cs typeface="Calibri" pitchFamily="34" charset="0"/>
              </a:rPr>
              <a:t>ane</a:t>
            </a:r>
            <a:endParaRPr lang="en-US" sz="2000" dirty="0">
              <a:latin typeface="Calibri" pitchFamily="34" charset="0"/>
              <a:cs typeface="Calibri" pitchFamily="34" charset="0"/>
            </a:endParaRPr>
          </a:p>
        </p:txBody>
      </p:sp>
      <p:sp>
        <p:nvSpPr>
          <p:cNvPr id="7" name="TextBox 6"/>
          <p:cNvSpPr txBox="1"/>
          <p:nvPr/>
        </p:nvSpPr>
        <p:spPr>
          <a:xfrm>
            <a:off x="179512" y="404664"/>
            <a:ext cx="8712969" cy="400110"/>
          </a:xfrm>
          <a:prstGeom prst="rect">
            <a:avLst/>
          </a:prstGeom>
          <a:solidFill>
            <a:schemeClr val="bg2"/>
          </a:solidFill>
          <a:ln>
            <a:solidFill>
              <a:schemeClr val="tx1"/>
            </a:solidFill>
          </a:ln>
        </p:spPr>
        <p:txBody>
          <a:bodyPr wrap="square" rtlCol="0">
            <a:spAutoFit/>
          </a:bodyPr>
          <a:lstStyle/>
          <a:p>
            <a:pPr algn="ctr"/>
            <a:r>
              <a:rPr lang="en-NZ" sz="2000" b="1" dirty="0" smtClean="0"/>
              <a:t>Naming  straight chain alkanes</a:t>
            </a:r>
            <a:endParaRPr lang="en-NZ" sz="2000" b="1" dirty="0"/>
          </a:p>
        </p:txBody>
      </p:sp>
      <p:pic>
        <p:nvPicPr>
          <p:cNvPr id="3074" name="Picture 2" descr="http://images.flatworldknowledge.com/averillfwk/averillfwk-fig02_015.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2975" y="2708920"/>
            <a:ext cx="7820025" cy="3562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357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http://www.daviddarling.info/images/alkan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16632"/>
            <a:ext cx="8085179" cy="6598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859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4"/>
          <p:cNvSpPr txBox="1">
            <a:spLocks noChangeArrowheads="1"/>
          </p:cNvSpPr>
          <p:nvPr/>
        </p:nvSpPr>
        <p:spPr bwMode="auto">
          <a:xfrm>
            <a:off x="457200" y="1371600"/>
            <a:ext cx="8382000" cy="4708981"/>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Tx/>
              <a:buAutoNum type="arabicPeriod"/>
            </a:pPr>
            <a:r>
              <a:rPr lang="en-AU" sz="2000" b="1" dirty="0">
                <a:latin typeface="Calibri" pitchFamily="34" charset="0"/>
                <a:cs typeface="Calibri" pitchFamily="34" charset="0"/>
              </a:rPr>
              <a:t>Non reactivity of alkanes</a:t>
            </a:r>
            <a:r>
              <a:rPr lang="en-AU" sz="2000" dirty="0">
                <a:latin typeface="Calibri" pitchFamily="34" charset="0"/>
                <a:cs typeface="Calibri" pitchFamily="34" charset="0"/>
              </a:rPr>
              <a:t> (in relation to acids, alkalis, metals, water, because they are non-polar molecules).</a:t>
            </a:r>
          </a:p>
          <a:p>
            <a:pPr eaLnBrk="1" hangingPunct="1">
              <a:buFontTx/>
              <a:buAutoNum type="arabicPeriod"/>
            </a:pPr>
            <a:r>
              <a:rPr lang="en-AU" sz="2000" b="1" dirty="0">
                <a:latin typeface="Calibri" pitchFamily="34" charset="0"/>
                <a:cs typeface="Calibri" pitchFamily="34" charset="0"/>
              </a:rPr>
              <a:t>Low melting and boiling points</a:t>
            </a:r>
            <a:r>
              <a:rPr lang="en-AU" sz="2000" dirty="0">
                <a:latin typeface="Calibri" pitchFamily="34" charset="0"/>
                <a:cs typeface="Calibri" pitchFamily="34" charset="0"/>
              </a:rPr>
              <a:t> – intermolecular forces are weak van der Waal forces.</a:t>
            </a:r>
          </a:p>
          <a:p>
            <a:pPr eaLnBrk="1" hangingPunct="1">
              <a:buFontTx/>
              <a:buAutoNum type="arabicPeriod"/>
            </a:pPr>
            <a:r>
              <a:rPr lang="en-AU" sz="2000" b="1" dirty="0">
                <a:latin typeface="Calibri" pitchFamily="34" charset="0"/>
                <a:cs typeface="Calibri" pitchFamily="34" charset="0"/>
              </a:rPr>
              <a:t>Odour </a:t>
            </a:r>
            <a:r>
              <a:rPr lang="en-AU" sz="2000" dirty="0">
                <a:latin typeface="Calibri" pitchFamily="34" charset="0"/>
                <a:cs typeface="Calibri" pitchFamily="34" charset="0"/>
              </a:rPr>
              <a:t>– hydrocarbons are volatile because they have weak intermolecular forces and they have characteristic smells.</a:t>
            </a:r>
          </a:p>
          <a:p>
            <a:pPr eaLnBrk="1" hangingPunct="1">
              <a:buFontTx/>
              <a:buAutoNum type="arabicPeriod"/>
            </a:pPr>
            <a:r>
              <a:rPr lang="en-AU" sz="2000" dirty="0">
                <a:latin typeface="Calibri" pitchFamily="34" charset="0"/>
                <a:cs typeface="Calibri" pitchFamily="34" charset="0"/>
              </a:rPr>
              <a:t>Do not conduct heat or electricity.</a:t>
            </a:r>
          </a:p>
          <a:p>
            <a:pPr eaLnBrk="1" hangingPunct="1">
              <a:buFontTx/>
              <a:buAutoNum type="arabicPeriod"/>
            </a:pPr>
            <a:r>
              <a:rPr lang="en-AU" sz="2000" dirty="0">
                <a:latin typeface="Calibri" pitchFamily="34" charset="0"/>
                <a:cs typeface="Calibri" pitchFamily="34" charset="0"/>
              </a:rPr>
              <a:t>As the C chain gets longer the hydrocarbons change from gas to liquid to solid.</a:t>
            </a:r>
          </a:p>
          <a:p>
            <a:pPr eaLnBrk="1" hangingPunct="1">
              <a:buFontTx/>
              <a:buAutoNum type="arabicPeriod"/>
            </a:pPr>
            <a:r>
              <a:rPr lang="en-AU" sz="2000" dirty="0">
                <a:latin typeface="Calibri" pitchFamily="34" charset="0"/>
                <a:cs typeface="Calibri" pitchFamily="34" charset="0"/>
              </a:rPr>
              <a:t>Combustion of alkanes. Alkanes are very good fuels.  You must know the equations for </a:t>
            </a:r>
            <a:r>
              <a:rPr lang="en-AU" sz="2000" b="1" dirty="0">
                <a:latin typeface="Calibri" pitchFamily="34" charset="0"/>
                <a:cs typeface="Calibri" pitchFamily="34" charset="0"/>
              </a:rPr>
              <a:t>complete and incomplete combustion.</a:t>
            </a:r>
            <a:r>
              <a:rPr lang="en-AU" sz="2000" dirty="0">
                <a:latin typeface="Calibri" pitchFamily="34" charset="0"/>
                <a:cs typeface="Calibri" pitchFamily="34" charset="0"/>
              </a:rPr>
              <a:t>  You must know that the products of combustion for both complete and incomplete combustion</a:t>
            </a:r>
            <a:r>
              <a:rPr lang="en-AU" sz="2000" dirty="0" smtClean="0">
                <a:latin typeface="Calibri" pitchFamily="34" charset="0"/>
                <a:cs typeface="Calibri" pitchFamily="34" charset="0"/>
              </a:rPr>
              <a:t>.</a:t>
            </a:r>
          </a:p>
          <a:p>
            <a:pPr eaLnBrk="1" hangingPunct="1">
              <a:buFontTx/>
              <a:buAutoNum type="arabicPeriod"/>
            </a:pPr>
            <a:r>
              <a:rPr lang="en-AU" sz="2000" dirty="0" smtClean="0">
                <a:latin typeface="Calibri" pitchFamily="34" charset="0"/>
                <a:cs typeface="Calibri" pitchFamily="34" charset="0"/>
              </a:rPr>
              <a:t>Alkanes are non-polar so they are</a:t>
            </a:r>
          </a:p>
          <a:p>
            <a:pPr marL="0" indent="0" eaLnBrk="1" hangingPunct="1"/>
            <a:r>
              <a:rPr lang="en-AU" sz="2000" dirty="0" smtClean="0">
                <a:latin typeface="Calibri" pitchFamily="34" charset="0"/>
                <a:cs typeface="Calibri" pitchFamily="34" charset="0"/>
              </a:rPr>
              <a:t>        </a:t>
            </a:r>
            <a:r>
              <a:rPr lang="en-AU" sz="2000" b="1" dirty="0" smtClean="0">
                <a:latin typeface="Calibri" pitchFamily="34" charset="0"/>
                <a:cs typeface="Calibri" pitchFamily="34" charset="0"/>
              </a:rPr>
              <a:t>not soluble </a:t>
            </a:r>
            <a:r>
              <a:rPr lang="en-AU" sz="2000" dirty="0" smtClean="0">
                <a:latin typeface="Calibri" pitchFamily="34" charset="0"/>
                <a:cs typeface="Calibri" pitchFamily="34" charset="0"/>
              </a:rPr>
              <a:t>in water</a:t>
            </a:r>
            <a:endParaRPr lang="en-GB" sz="2000" dirty="0">
              <a:latin typeface="Calibri" pitchFamily="34" charset="0"/>
              <a:cs typeface="Calibri" pitchFamily="34" charset="0"/>
            </a:endParaRPr>
          </a:p>
        </p:txBody>
      </p:sp>
      <p:pic>
        <p:nvPicPr>
          <p:cNvPr id="13"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7200" y="4981575"/>
            <a:ext cx="4572000" cy="181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79512" y="404664"/>
            <a:ext cx="8712969" cy="400110"/>
          </a:xfrm>
          <a:prstGeom prst="rect">
            <a:avLst/>
          </a:prstGeom>
          <a:solidFill>
            <a:schemeClr val="bg2"/>
          </a:solidFill>
          <a:ln>
            <a:solidFill>
              <a:schemeClr val="tx1"/>
            </a:solidFill>
          </a:ln>
        </p:spPr>
        <p:txBody>
          <a:bodyPr wrap="square" rtlCol="0">
            <a:spAutoFit/>
          </a:bodyPr>
          <a:lstStyle/>
          <a:p>
            <a:pPr algn="ctr"/>
            <a:r>
              <a:rPr lang="en-NZ" sz="2000" b="1" dirty="0" smtClean="0"/>
              <a:t>Chemical properties of alkanes</a:t>
            </a:r>
            <a:endParaRPr lang="en-NZ" sz="2000" b="1" dirty="0"/>
          </a:p>
        </p:txBody>
      </p:sp>
      <p:sp>
        <p:nvSpPr>
          <p:cNvPr id="2" name="Footer Placeholder 1"/>
          <p:cNvSpPr>
            <a:spLocks noGrp="1"/>
          </p:cNvSpPr>
          <p:nvPr>
            <p:ph type="ftr" sz="quarter" idx="11"/>
          </p:nvPr>
        </p:nvSpPr>
        <p:spPr/>
        <p:txBody>
          <a:bodyPr/>
          <a:lstStyle/>
          <a:p>
            <a:r>
              <a:rPr lang="en-NZ" smtClean="0"/>
              <a:t>NCEA L1 Science 2013 Chem 1.3</a:t>
            </a:r>
            <a:endParaRPr lang="en-NZ"/>
          </a:p>
        </p:txBody>
      </p:sp>
    </p:spTree>
    <p:extLst>
      <p:ext uri="{BB962C8B-B14F-4D97-AF65-F5344CB8AC3E}">
        <p14:creationId xmlns:p14="http://schemas.microsoft.com/office/powerpoint/2010/main" val="14291120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4174" y="404664"/>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Alkane reactions -substitution</a:t>
            </a:r>
            <a:endParaRPr lang="en-NZ" sz="2000" b="1" dirty="0"/>
          </a:p>
        </p:txBody>
      </p:sp>
      <p:sp>
        <p:nvSpPr>
          <p:cNvPr id="7" name="Text Box 30"/>
          <p:cNvSpPr txBox="1">
            <a:spLocks noChangeArrowheads="1"/>
          </p:cNvSpPr>
          <p:nvPr/>
        </p:nvSpPr>
        <p:spPr bwMode="auto">
          <a:xfrm>
            <a:off x="457200" y="980728"/>
            <a:ext cx="8229600" cy="2165350"/>
          </a:xfrm>
          <a:prstGeom prst="rect">
            <a:avLst/>
          </a:prstGeom>
          <a:solidFill>
            <a:srgbClr val="E2FFC5"/>
          </a:solidFill>
          <a:ln w="1270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dirty="0">
                <a:latin typeface="Calibri" pitchFamily="34" charset="0"/>
                <a:cs typeface="Calibri" pitchFamily="34" charset="0"/>
              </a:rPr>
              <a:t>Alkanes are </a:t>
            </a:r>
            <a:r>
              <a:rPr lang="en-NZ" b="1" dirty="0">
                <a:latin typeface="Calibri" pitchFamily="34" charset="0"/>
                <a:cs typeface="Calibri" pitchFamily="34" charset="0"/>
              </a:rPr>
              <a:t>saturated</a:t>
            </a:r>
            <a:r>
              <a:rPr lang="en-NZ" dirty="0">
                <a:latin typeface="Calibri" pitchFamily="34" charset="0"/>
                <a:cs typeface="Calibri" pitchFamily="34" charset="0"/>
              </a:rPr>
              <a:t> molecules, that is that every carbon atom has the maximum amount of atoms bonded to it. If any other atoms are to be added to an alkane one atom must be removed first.</a:t>
            </a:r>
          </a:p>
          <a:p>
            <a:pPr eaLnBrk="1" hangingPunct="1">
              <a:spcBef>
                <a:spcPct val="50000"/>
              </a:spcBef>
            </a:pPr>
            <a:r>
              <a:rPr lang="en-NZ" dirty="0">
                <a:latin typeface="Calibri" pitchFamily="34" charset="0"/>
                <a:cs typeface="Calibri" pitchFamily="34" charset="0"/>
              </a:rPr>
              <a:t>This reaction is known as a </a:t>
            </a:r>
            <a:r>
              <a:rPr lang="en-NZ" b="1" dirty="0">
                <a:latin typeface="Calibri" pitchFamily="34" charset="0"/>
                <a:cs typeface="Calibri" pitchFamily="34" charset="0"/>
              </a:rPr>
              <a:t>substitution </a:t>
            </a:r>
            <a:r>
              <a:rPr lang="en-NZ" dirty="0">
                <a:latin typeface="Calibri" pitchFamily="34" charset="0"/>
                <a:cs typeface="Calibri" pitchFamily="34" charset="0"/>
              </a:rPr>
              <a:t>reaction. For this reaction to proceed enough energy must be available to overcome the activation energy required to break the strong C-H bond. The available site can then be occupied by the provided atom. This energy may be provided by heat or UV light </a:t>
            </a:r>
            <a:endParaRPr lang="en-GB" dirty="0">
              <a:latin typeface="Calibri" pitchFamily="34" charset="0"/>
              <a:cs typeface="Calibri" pitchFamily="34" charset="0"/>
            </a:endParaRPr>
          </a:p>
        </p:txBody>
      </p:sp>
      <p:pic>
        <p:nvPicPr>
          <p:cNvPr id="8" name="Picture 32" descr="Sci_chem_prod_alka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352800"/>
            <a:ext cx="5972175" cy="29384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NZ" smtClean="0"/>
              <a:t>NCEA L1 Science 2013 Chem 1.3</a:t>
            </a:r>
            <a:endParaRPr lang="en-NZ"/>
          </a:p>
        </p:txBody>
      </p:sp>
    </p:spTree>
    <p:extLst>
      <p:ext uri="{BB962C8B-B14F-4D97-AF65-F5344CB8AC3E}">
        <p14:creationId xmlns:p14="http://schemas.microsoft.com/office/powerpoint/2010/main" val="1366918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166394" y="6382745"/>
            <a:ext cx="3786691" cy="365125"/>
          </a:xfrm>
        </p:spPr>
        <p:txBody>
          <a:bodyPr/>
          <a:lstStyle/>
          <a:p>
            <a:r>
              <a:rPr lang="en-NZ" dirty="0" smtClean="0"/>
              <a:t>NCEA L1 Science 2013 </a:t>
            </a:r>
            <a:r>
              <a:rPr lang="en-NZ" dirty="0" err="1" smtClean="0"/>
              <a:t>Chem</a:t>
            </a:r>
            <a:r>
              <a:rPr lang="en-NZ" dirty="0" smtClean="0"/>
              <a:t> 1.3</a:t>
            </a:r>
            <a:endParaRPr lang="en-NZ" dirty="0"/>
          </a:p>
        </p:txBody>
      </p:sp>
      <p:sp>
        <p:nvSpPr>
          <p:cNvPr id="3" name="TextBox 2"/>
          <p:cNvSpPr txBox="1"/>
          <p:nvPr/>
        </p:nvSpPr>
        <p:spPr>
          <a:xfrm>
            <a:off x="179512" y="404664"/>
            <a:ext cx="8712969" cy="400110"/>
          </a:xfrm>
          <a:prstGeom prst="rect">
            <a:avLst/>
          </a:prstGeom>
          <a:solidFill>
            <a:schemeClr val="bg2"/>
          </a:solidFill>
          <a:ln>
            <a:solidFill>
              <a:schemeClr val="tx1"/>
            </a:solidFill>
          </a:ln>
        </p:spPr>
        <p:txBody>
          <a:bodyPr wrap="square" rtlCol="0">
            <a:spAutoFit/>
          </a:bodyPr>
          <a:lstStyle/>
          <a:p>
            <a:pPr algn="ctr"/>
            <a:r>
              <a:rPr lang="en-NZ" sz="2000" b="1" dirty="0" smtClean="0"/>
              <a:t>Alkenes</a:t>
            </a:r>
            <a:endParaRPr lang="en-NZ" sz="2000" b="1" dirty="0"/>
          </a:p>
        </p:txBody>
      </p:sp>
      <p:sp>
        <p:nvSpPr>
          <p:cNvPr id="4" name="Text Box 4"/>
          <p:cNvSpPr txBox="1">
            <a:spLocks noChangeArrowheads="1"/>
          </p:cNvSpPr>
          <p:nvPr/>
        </p:nvSpPr>
        <p:spPr bwMode="auto">
          <a:xfrm>
            <a:off x="381000" y="1219200"/>
            <a:ext cx="8305800" cy="1631216"/>
          </a:xfrm>
          <a:prstGeom prst="rect">
            <a:avLst/>
          </a:prstGeom>
          <a:solidFill>
            <a:srgbClr val="FFFF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smtClean="0">
                <a:latin typeface="Calibri" pitchFamily="34" charset="0"/>
                <a:cs typeface="Calibri" pitchFamily="34" charset="0"/>
              </a:rPr>
              <a:t>Alkenes are known as </a:t>
            </a:r>
            <a:r>
              <a:rPr lang="en-US" sz="2000" i="1" dirty="0" smtClean="0">
                <a:latin typeface="Calibri" pitchFamily="34" charset="0"/>
                <a:cs typeface="Calibri" pitchFamily="34" charset="0"/>
              </a:rPr>
              <a:t>unsaturated</a:t>
            </a:r>
            <a:r>
              <a:rPr lang="en-US" sz="2000" dirty="0" smtClean="0">
                <a:latin typeface="Calibri" pitchFamily="34" charset="0"/>
                <a:cs typeface="Calibri" pitchFamily="34" charset="0"/>
              </a:rPr>
              <a:t> hydrocarbons. The carbons do not contain </a:t>
            </a:r>
            <a:r>
              <a:rPr lang="en-US" sz="2000" dirty="0">
                <a:latin typeface="Calibri" pitchFamily="34" charset="0"/>
                <a:cs typeface="Calibri" pitchFamily="34" charset="0"/>
              </a:rPr>
              <a:t>as many hydrogen atoms as possible </a:t>
            </a:r>
            <a:r>
              <a:rPr lang="en-US" sz="2000" dirty="0" smtClean="0">
                <a:latin typeface="Calibri" pitchFamily="34" charset="0"/>
                <a:cs typeface="Calibri" pitchFamily="34" charset="0"/>
              </a:rPr>
              <a:t>because two or more carbons are joined by a double bond. Each carbon atom involved in the bond shares two of its valance electrons therefore four electrons (in two pairs) are involved in the covalent bond. </a:t>
            </a:r>
            <a:endParaRPr lang="en-US" sz="2000" dirty="0">
              <a:latin typeface="Calibri" pitchFamily="34" charset="0"/>
              <a:cs typeface="Calibri" pitchFamily="34" charset="0"/>
            </a:endParaRPr>
          </a:p>
        </p:txBody>
      </p:sp>
      <p:pic>
        <p:nvPicPr>
          <p:cNvPr id="5122" name="Picture 2" descr="alke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749" y="2900242"/>
            <a:ext cx="7344494" cy="3474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37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3"/>
          <p:cNvSpPr txBox="1">
            <a:spLocks noChangeArrowheads="1"/>
          </p:cNvSpPr>
          <p:nvPr/>
        </p:nvSpPr>
        <p:spPr>
          <a:xfrm>
            <a:off x="465086" y="1508879"/>
            <a:ext cx="8229600" cy="1066800"/>
          </a:xfrm>
          <a:prstGeom prst="rect">
            <a:avLst/>
          </a:prstGeom>
          <a:solidFill>
            <a:schemeClr val="bg1"/>
          </a:solidFill>
          <a:ln w="19050">
            <a:solidFill>
              <a:schemeClr val="tx1"/>
            </a:solidFill>
            <a:miter lim="800000"/>
            <a:headEnd/>
            <a:tailEnd/>
          </a:ln>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buFontTx/>
              <a:buNone/>
            </a:pPr>
            <a:r>
              <a:rPr lang="en-US" sz="1800" b="1" dirty="0" smtClean="0">
                <a:latin typeface="Calibri" pitchFamily="34" charset="0"/>
                <a:cs typeface="Calibri" pitchFamily="34" charset="0"/>
              </a:rPr>
              <a:t>Functional Group</a:t>
            </a:r>
            <a:r>
              <a:rPr lang="en-US" sz="1800" dirty="0" smtClean="0">
                <a:latin typeface="Calibri" pitchFamily="34" charset="0"/>
                <a:cs typeface="Calibri" pitchFamily="34" charset="0"/>
              </a:rPr>
              <a:t> – One double carbon-carbon bond C=C</a:t>
            </a:r>
          </a:p>
          <a:p>
            <a:pPr>
              <a:buFontTx/>
              <a:buNone/>
            </a:pPr>
            <a:r>
              <a:rPr lang="en-US" sz="1800" dirty="0" smtClean="0">
                <a:latin typeface="Calibri" pitchFamily="34" charset="0"/>
                <a:cs typeface="Calibri" pitchFamily="34" charset="0"/>
              </a:rPr>
              <a:t>A </a:t>
            </a:r>
            <a:r>
              <a:rPr lang="en-US" sz="1800" b="1" dirty="0" smtClean="0">
                <a:latin typeface="Calibri" pitchFamily="34" charset="0"/>
                <a:cs typeface="Calibri" pitchFamily="34" charset="0"/>
              </a:rPr>
              <a:t>functional</a:t>
            </a:r>
            <a:r>
              <a:rPr lang="en-US" sz="1800" dirty="0" smtClean="0">
                <a:latin typeface="Calibri" pitchFamily="34" charset="0"/>
                <a:cs typeface="Calibri" pitchFamily="34" charset="0"/>
              </a:rPr>
              <a:t> group is the part of the molecule responsible for </a:t>
            </a:r>
          </a:p>
          <a:p>
            <a:pPr>
              <a:buFontTx/>
              <a:buNone/>
            </a:pPr>
            <a:r>
              <a:rPr lang="en-US" sz="1800" dirty="0" smtClean="0">
                <a:latin typeface="Calibri" pitchFamily="34" charset="0"/>
                <a:cs typeface="Calibri" pitchFamily="34" charset="0"/>
              </a:rPr>
              <a:t>reactions typical of the homologous series.</a:t>
            </a:r>
          </a:p>
          <a:p>
            <a:pPr>
              <a:buFontTx/>
              <a:buNone/>
            </a:pPr>
            <a:endParaRPr lang="en-US" sz="1800" b="1" u="sng" dirty="0" smtClean="0"/>
          </a:p>
        </p:txBody>
      </p:sp>
      <p:sp>
        <p:nvSpPr>
          <p:cNvPr id="58" name="Text Box 5"/>
          <p:cNvSpPr txBox="1">
            <a:spLocks noChangeArrowheads="1"/>
          </p:cNvSpPr>
          <p:nvPr/>
        </p:nvSpPr>
        <p:spPr bwMode="auto">
          <a:xfrm>
            <a:off x="453231" y="2667000"/>
            <a:ext cx="8229600" cy="3139321"/>
          </a:xfrm>
          <a:prstGeom prst="rect">
            <a:avLst/>
          </a:prstGeom>
          <a:solidFill>
            <a:srgbClr val="FFFFFF"/>
          </a:solidFill>
          <a:ln w="1905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u="sng" dirty="0">
                <a:latin typeface="Calibri" pitchFamily="34" charset="0"/>
                <a:cs typeface="Calibri" pitchFamily="34" charset="0"/>
              </a:rPr>
              <a:t>Alkene Nomenclature</a:t>
            </a:r>
          </a:p>
          <a:p>
            <a:pPr eaLnBrk="1" hangingPunct="1"/>
            <a:r>
              <a:rPr lang="en-US" dirty="0">
                <a:latin typeface="Calibri" pitchFamily="34" charset="0"/>
                <a:cs typeface="Calibri" pitchFamily="34" charset="0"/>
              </a:rPr>
              <a:t>Alkenes are named in a similar way to alkanes, </a:t>
            </a:r>
            <a:r>
              <a:rPr lang="en-US" i="1" dirty="0">
                <a:latin typeface="Calibri" pitchFamily="34" charset="0"/>
                <a:cs typeface="Calibri" pitchFamily="34" charset="0"/>
              </a:rPr>
              <a:t>but the longest continuous carbon chain is numbered to give the carbon atoms in the double bond the lowest possible numbers</a:t>
            </a:r>
            <a:r>
              <a:rPr lang="en-US" dirty="0">
                <a:latin typeface="Calibri" pitchFamily="34" charset="0"/>
                <a:cs typeface="Calibri" pitchFamily="34" charset="0"/>
              </a:rPr>
              <a:t>.</a:t>
            </a:r>
          </a:p>
          <a:p>
            <a:pPr eaLnBrk="1" hangingPunct="1"/>
            <a:r>
              <a:rPr lang="en-US" dirty="0">
                <a:latin typeface="Calibri" pitchFamily="34" charset="0"/>
                <a:cs typeface="Calibri" pitchFamily="34" charset="0"/>
              </a:rPr>
              <a:t>The position of the double bond is given by the smaller number of the two carbon atoms involved.</a:t>
            </a:r>
          </a:p>
          <a:p>
            <a:pPr eaLnBrk="1" hangingPunct="1"/>
            <a:endParaRPr lang="en-US" dirty="0">
              <a:latin typeface="Calibri" pitchFamily="34" charset="0"/>
              <a:cs typeface="Calibri" pitchFamily="34" charset="0"/>
            </a:endParaRPr>
          </a:p>
          <a:p>
            <a:pPr eaLnBrk="1" hangingPunct="1"/>
            <a:r>
              <a:rPr lang="en-US" dirty="0" smtClean="0">
                <a:latin typeface="Calibri" pitchFamily="34" charset="0"/>
                <a:cs typeface="Calibri" pitchFamily="34" charset="0"/>
              </a:rPr>
              <a:t>After </a:t>
            </a:r>
            <a:r>
              <a:rPr lang="en-US" dirty="0">
                <a:latin typeface="Calibri" pitchFamily="34" charset="0"/>
                <a:cs typeface="Calibri" pitchFamily="34" charset="0"/>
              </a:rPr>
              <a:t>numbering the longest chain C1-C2=C3-C4, </a:t>
            </a:r>
            <a:r>
              <a:rPr lang="en-US" dirty="0" smtClean="0">
                <a:latin typeface="Calibri" pitchFamily="34" charset="0"/>
                <a:cs typeface="Calibri" pitchFamily="34" charset="0"/>
              </a:rPr>
              <a:t> </a:t>
            </a:r>
            <a:r>
              <a:rPr lang="en-US" dirty="0">
                <a:latin typeface="Calibri" pitchFamily="34" charset="0"/>
                <a:cs typeface="Calibri" pitchFamily="34" charset="0"/>
              </a:rPr>
              <a:t> </a:t>
            </a:r>
            <a:r>
              <a:rPr lang="en-US" dirty="0" smtClean="0">
                <a:latin typeface="Calibri" pitchFamily="34" charset="0"/>
                <a:cs typeface="Calibri" pitchFamily="34" charset="0"/>
              </a:rPr>
              <a:t>                                                                  the </a:t>
            </a:r>
            <a:r>
              <a:rPr lang="en-US" dirty="0">
                <a:latin typeface="Calibri" pitchFamily="34" charset="0"/>
                <a:cs typeface="Calibri" pitchFamily="34" charset="0"/>
              </a:rPr>
              <a:t>compound is named 2-butene or but-2-ene, </a:t>
            </a:r>
            <a:r>
              <a:rPr lang="en-US" dirty="0" smtClean="0">
                <a:latin typeface="Calibri" pitchFamily="34" charset="0"/>
                <a:cs typeface="Calibri" pitchFamily="34" charset="0"/>
              </a:rPr>
              <a:t>                                                                    but </a:t>
            </a:r>
            <a:r>
              <a:rPr lang="en-US" dirty="0">
                <a:latin typeface="Calibri" pitchFamily="34" charset="0"/>
                <a:cs typeface="Calibri" pitchFamily="34" charset="0"/>
              </a:rPr>
              <a:t>not 3-butene nor but-3-ene</a:t>
            </a:r>
            <a:r>
              <a:rPr lang="en-US" dirty="0"/>
              <a:t>.</a:t>
            </a:r>
          </a:p>
          <a:p>
            <a:pPr eaLnBrk="1" hangingPunct="1"/>
            <a:endParaRPr lang="en-US" dirty="0"/>
          </a:p>
        </p:txBody>
      </p:sp>
      <p:pic>
        <p:nvPicPr>
          <p:cNvPr id="59" name="Picture 6"/>
          <p:cNvPicPr>
            <a:picLocks noChangeAspect="1" noChangeArrowheads="1"/>
          </p:cNvPicPr>
          <p:nvPr/>
        </p:nvPicPr>
        <p:blipFill>
          <a:blip r:embed="rId2"/>
          <a:srcRect/>
          <a:stretch>
            <a:fillRect/>
          </a:stretch>
        </p:blipFill>
        <p:spPr bwMode="auto">
          <a:xfrm>
            <a:off x="6454775" y="4383087"/>
            <a:ext cx="1720850" cy="1589088"/>
          </a:xfrm>
          <a:prstGeom prst="rect">
            <a:avLst/>
          </a:prstGeom>
          <a:solidFill>
            <a:schemeClr val="accent4">
              <a:lumMod val="20000"/>
              <a:lumOff val="80000"/>
            </a:schemeClr>
          </a:solidFill>
          <a:ln w="19050">
            <a:solidFill>
              <a:schemeClr val="tx1"/>
            </a:solidFill>
            <a:miter lim="800000"/>
            <a:headEnd/>
            <a:tailEnd/>
          </a:ln>
          <a:effectLst/>
        </p:spPr>
      </p:pic>
      <p:sp>
        <p:nvSpPr>
          <p:cNvPr id="61" name="Text Box 9"/>
          <p:cNvSpPr txBox="1">
            <a:spLocks noChangeArrowheads="1"/>
          </p:cNvSpPr>
          <p:nvPr/>
        </p:nvSpPr>
        <p:spPr bwMode="auto">
          <a:xfrm>
            <a:off x="465086" y="5715000"/>
            <a:ext cx="2514600" cy="841375"/>
          </a:xfrm>
          <a:prstGeom prst="rect">
            <a:avLst/>
          </a:prstGeom>
          <a:solidFill>
            <a:schemeClr val="bg2">
              <a:lumMod val="75000"/>
            </a:schemeClr>
          </a:solidFill>
          <a:ln w="19050">
            <a:solidFill>
              <a:schemeClr val="tx1"/>
            </a:solidFill>
            <a:miter lim="800000"/>
            <a:headEnd/>
            <a:tailEnd/>
          </a:ln>
          <a:effec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defRPr/>
            </a:pPr>
            <a:r>
              <a:rPr lang="en-US" sz="2400" dirty="0" smtClean="0">
                <a:latin typeface="Calibri" pitchFamily="34" charset="0"/>
                <a:cs typeface="Calibri" pitchFamily="34" charset="0"/>
              </a:rPr>
              <a:t>generic formula C</a:t>
            </a:r>
            <a:r>
              <a:rPr lang="en-US" sz="2400" i="1" baseline="-25000" dirty="0" smtClean="0">
                <a:latin typeface="Calibri" pitchFamily="34" charset="0"/>
                <a:cs typeface="Calibri" pitchFamily="34" charset="0"/>
              </a:rPr>
              <a:t>n</a:t>
            </a:r>
            <a:r>
              <a:rPr lang="en-US" sz="2400" dirty="0" smtClean="0">
                <a:latin typeface="Calibri" pitchFamily="34" charset="0"/>
                <a:cs typeface="Calibri" pitchFamily="34" charset="0"/>
              </a:rPr>
              <a:t>H</a:t>
            </a:r>
            <a:r>
              <a:rPr lang="en-US" sz="2400" baseline="-25000" dirty="0" smtClean="0">
                <a:latin typeface="Calibri" pitchFamily="34" charset="0"/>
                <a:cs typeface="Calibri" pitchFamily="34" charset="0"/>
              </a:rPr>
              <a:t>2</a:t>
            </a:r>
            <a:r>
              <a:rPr lang="en-US" sz="2400" i="1" baseline="-25000" dirty="0" smtClean="0">
                <a:latin typeface="Calibri" pitchFamily="34" charset="0"/>
                <a:cs typeface="Calibri" pitchFamily="34" charset="0"/>
              </a:rPr>
              <a:t>n</a:t>
            </a:r>
            <a:endParaRPr lang="en-US" baseline="-25000" dirty="0" smtClean="0">
              <a:latin typeface="Calibri" pitchFamily="34" charset="0"/>
              <a:cs typeface="Calibri" pitchFamily="34" charset="0"/>
            </a:endParaRPr>
          </a:p>
        </p:txBody>
      </p:sp>
      <p:pic>
        <p:nvPicPr>
          <p:cNvPr id="62" name="Picture 9"/>
          <p:cNvPicPr>
            <a:picLocks noChangeAspect="1" noChangeArrowheads="1"/>
          </p:cNvPicPr>
          <p:nvPr/>
        </p:nvPicPr>
        <p:blipFill>
          <a:blip r:embed="rId3">
            <a:clrChange>
              <a:clrFrom>
                <a:srgbClr val="FCFFFF"/>
              </a:clrFrom>
              <a:clrTo>
                <a:srgbClr val="FCFFFF">
                  <a:alpha val="0"/>
                </a:srgbClr>
              </a:clrTo>
            </a:clrChange>
            <a:extLst>
              <a:ext uri="{28A0092B-C50C-407E-A947-70E740481C1C}">
                <a14:useLocalDpi xmlns:a14="http://schemas.microsoft.com/office/drawing/2010/main" val="0"/>
              </a:ext>
            </a:extLst>
          </a:blip>
          <a:srcRect/>
          <a:stretch>
            <a:fillRect/>
          </a:stretch>
        </p:blipFill>
        <p:spPr bwMode="auto">
          <a:xfrm>
            <a:off x="6829413" y="1752600"/>
            <a:ext cx="1581150" cy="54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TextBox 63"/>
          <p:cNvSpPr txBox="1"/>
          <p:nvPr/>
        </p:nvSpPr>
        <p:spPr>
          <a:xfrm>
            <a:off x="179512" y="404664"/>
            <a:ext cx="8712969" cy="400110"/>
          </a:xfrm>
          <a:prstGeom prst="rect">
            <a:avLst/>
          </a:prstGeom>
          <a:solidFill>
            <a:schemeClr val="bg2"/>
          </a:solidFill>
          <a:ln>
            <a:solidFill>
              <a:schemeClr val="tx1"/>
            </a:solidFill>
          </a:ln>
        </p:spPr>
        <p:txBody>
          <a:bodyPr wrap="square" rtlCol="0">
            <a:spAutoFit/>
          </a:bodyPr>
          <a:lstStyle/>
          <a:p>
            <a:pPr algn="ctr"/>
            <a:r>
              <a:rPr lang="en-NZ" sz="2000" b="1" dirty="0" smtClean="0"/>
              <a:t>Alkenes</a:t>
            </a:r>
            <a:endParaRPr lang="en-NZ" sz="2000" b="1" dirty="0"/>
          </a:p>
        </p:txBody>
      </p:sp>
      <p:pic>
        <p:nvPicPr>
          <p:cNvPr id="63"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8589" y="152400"/>
            <a:ext cx="2514600" cy="1298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a:xfrm>
            <a:off x="6970484" y="6373812"/>
            <a:ext cx="1944216" cy="365125"/>
          </a:xfrm>
        </p:spPr>
        <p:txBody>
          <a:bodyPr/>
          <a:lstStyle/>
          <a:p>
            <a:r>
              <a:rPr lang="en-NZ" dirty="0" smtClean="0"/>
              <a:t>NCEA L1 Science 2013 </a:t>
            </a:r>
            <a:r>
              <a:rPr lang="en-NZ" dirty="0" err="1" smtClean="0"/>
              <a:t>Chem</a:t>
            </a:r>
            <a:r>
              <a:rPr lang="en-NZ" dirty="0" smtClean="0"/>
              <a:t> 1.3</a:t>
            </a:r>
            <a:endParaRPr lang="en-NZ" dirty="0"/>
          </a:p>
        </p:txBody>
      </p:sp>
    </p:spTree>
    <p:extLst>
      <p:ext uri="{BB962C8B-B14F-4D97-AF65-F5344CB8AC3E}">
        <p14:creationId xmlns:p14="http://schemas.microsoft.com/office/powerpoint/2010/main" val="19548764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999135" y="6457198"/>
            <a:ext cx="3786691" cy="365125"/>
          </a:xfrm>
        </p:spPr>
        <p:txBody>
          <a:bodyPr/>
          <a:lstStyle/>
          <a:p>
            <a:r>
              <a:rPr lang="en-NZ" dirty="0" smtClean="0"/>
              <a:t>NCEA L1 Science 2013 </a:t>
            </a:r>
            <a:r>
              <a:rPr lang="en-NZ" dirty="0" err="1" smtClean="0"/>
              <a:t>Chem</a:t>
            </a:r>
            <a:r>
              <a:rPr lang="en-NZ" dirty="0" smtClean="0"/>
              <a:t> 1.3</a:t>
            </a:r>
            <a:endParaRPr lang="en-NZ" dirty="0"/>
          </a:p>
        </p:txBody>
      </p:sp>
      <p:sp>
        <p:nvSpPr>
          <p:cNvPr id="4" name="Text Box 7"/>
          <p:cNvSpPr txBox="1">
            <a:spLocks noChangeArrowheads="1"/>
          </p:cNvSpPr>
          <p:nvPr/>
        </p:nvSpPr>
        <p:spPr bwMode="auto">
          <a:xfrm>
            <a:off x="533400" y="2209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GB"/>
          </a:p>
        </p:txBody>
      </p:sp>
      <p:sp>
        <p:nvSpPr>
          <p:cNvPr id="5" name="Text Box 12"/>
          <p:cNvSpPr txBox="1">
            <a:spLocks noChangeArrowheads="1"/>
          </p:cNvSpPr>
          <p:nvPr/>
        </p:nvSpPr>
        <p:spPr bwMode="auto">
          <a:xfrm>
            <a:off x="5004048" y="4952913"/>
            <a:ext cx="2736120" cy="1015663"/>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latin typeface="Calibri" pitchFamily="34" charset="0"/>
                <a:cs typeface="Calibri" pitchFamily="34" charset="0"/>
              </a:rPr>
              <a:t>Number carbons so double bond has the lowest number. </a:t>
            </a:r>
          </a:p>
        </p:txBody>
      </p:sp>
      <p:sp>
        <p:nvSpPr>
          <p:cNvPr id="6" name="Text Box 14"/>
          <p:cNvSpPr txBox="1">
            <a:spLocks noChangeArrowheads="1"/>
          </p:cNvSpPr>
          <p:nvPr/>
        </p:nvSpPr>
        <p:spPr bwMode="auto">
          <a:xfrm>
            <a:off x="218139" y="1001174"/>
            <a:ext cx="8735704" cy="2662267"/>
          </a:xfrm>
          <a:prstGeom prst="rect">
            <a:avLst/>
          </a:prstGeom>
          <a:solidFill>
            <a:schemeClr val="bg1"/>
          </a:solidFill>
          <a:ln w="76200" cmpd="tri">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2000" b="1" dirty="0" smtClean="0">
              <a:latin typeface="Calibri" pitchFamily="34" charset="0"/>
              <a:cs typeface="Calibri" pitchFamily="34" charset="0"/>
            </a:endParaRPr>
          </a:p>
          <a:p>
            <a:pPr eaLnBrk="1" hangingPunct="1">
              <a:spcBef>
                <a:spcPct val="50000"/>
              </a:spcBef>
            </a:pPr>
            <a:r>
              <a:rPr lang="en-US" sz="2000" b="1" dirty="0" smtClean="0">
                <a:latin typeface="Calibri" pitchFamily="34" charset="0"/>
                <a:cs typeface="Calibri" pitchFamily="34" charset="0"/>
              </a:rPr>
              <a:t>Write </a:t>
            </a:r>
            <a:r>
              <a:rPr lang="en-US" sz="2000" b="1" dirty="0">
                <a:latin typeface="Calibri" pitchFamily="34" charset="0"/>
                <a:cs typeface="Calibri" pitchFamily="34" charset="0"/>
              </a:rPr>
              <a:t>name as</a:t>
            </a:r>
          </a:p>
          <a:p>
            <a:pPr eaLnBrk="1" hangingPunct="1">
              <a:spcBef>
                <a:spcPct val="50000"/>
              </a:spcBef>
            </a:pPr>
            <a:r>
              <a:rPr lang="en-US" sz="2000" dirty="0" smtClean="0">
                <a:latin typeface="Calibri" pitchFamily="34" charset="0"/>
                <a:cs typeface="Calibri" pitchFamily="34" charset="0"/>
              </a:rPr>
              <a:t>1. Prefix </a:t>
            </a:r>
            <a:r>
              <a:rPr lang="en-US" sz="2000" dirty="0">
                <a:latin typeface="Calibri" pitchFamily="34" charset="0"/>
                <a:cs typeface="Calibri" pitchFamily="34" charset="0"/>
              </a:rPr>
              <a:t>of long chain</a:t>
            </a:r>
          </a:p>
          <a:p>
            <a:pPr eaLnBrk="1" hangingPunct="1">
              <a:spcBef>
                <a:spcPct val="50000"/>
              </a:spcBef>
            </a:pPr>
            <a:r>
              <a:rPr lang="en-US" sz="2000" dirty="0" smtClean="0">
                <a:latin typeface="Calibri" pitchFamily="34" charset="0"/>
                <a:cs typeface="Calibri" pitchFamily="34" charset="0"/>
              </a:rPr>
              <a:t>2. </a:t>
            </a:r>
            <a:r>
              <a:rPr lang="en-US" sz="2000" dirty="0">
                <a:latin typeface="Calibri" pitchFamily="34" charset="0"/>
                <a:cs typeface="Calibri" pitchFamily="34" charset="0"/>
              </a:rPr>
              <a:t>Location of C=C</a:t>
            </a:r>
          </a:p>
          <a:p>
            <a:pPr eaLnBrk="1" hangingPunct="1">
              <a:spcBef>
                <a:spcPct val="50000"/>
              </a:spcBef>
            </a:pPr>
            <a:r>
              <a:rPr lang="en-US" sz="2000" dirty="0" smtClean="0">
                <a:latin typeface="Calibri" pitchFamily="34" charset="0"/>
                <a:cs typeface="Calibri" pitchFamily="34" charset="0"/>
              </a:rPr>
              <a:t>3. –</a:t>
            </a:r>
            <a:r>
              <a:rPr lang="en-US" sz="2000" dirty="0" err="1" smtClean="0">
                <a:latin typeface="Calibri" pitchFamily="34" charset="0"/>
                <a:cs typeface="Calibri" pitchFamily="34" charset="0"/>
              </a:rPr>
              <a:t>ene</a:t>
            </a:r>
            <a:endParaRPr lang="en-US" sz="2000" dirty="0" smtClean="0">
              <a:latin typeface="Calibri" pitchFamily="34" charset="0"/>
              <a:cs typeface="Calibri" pitchFamily="34" charset="0"/>
            </a:endParaRPr>
          </a:p>
          <a:p>
            <a:pPr eaLnBrk="1" hangingPunct="1">
              <a:spcBef>
                <a:spcPct val="50000"/>
              </a:spcBef>
            </a:pPr>
            <a:endParaRPr lang="en-US" dirty="0" smtClean="0">
              <a:latin typeface="Calibri" pitchFamily="34" charset="0"/>
              <a:cs typeface="Calibri" pitchFamily="34" charset="0"/>
            </a:endParaRPr>
          </a:p>
        </p:txBody>
      </p:sp>
      <p:sp>
        <p:nvSpPr>
          <p:cNvPr id="9" name="TextBox 8"/>
          <p:cNvSpPr txBox="1"/>
          <p:nvPr/>
        </p:nvSpPr>
        <p:spPr>
          <a:xfrm>
            <a:off x="179512" y="404664"/>
            <a:ext cx="8712969" cy="400110"/>
          </a:xfrm>
          <a:prstGeom prst="rect">
            <a:avLst/>
          </a:prstGeom>
          <a:solidFill>
            <a:schemeClr val="bg2"/>
          </a:solidFill>
          <a:ln>
            <a:solidFill>
              <a:schemeClr val="tx1"/>
            </a:solidFill>
          </a:ln>
        </p:spPr>
        <p:txBody>
          <a:bodyPr wrap="square" rtlCol="0">
            <a:spAutoFit/>
          </a:bodyPr>
          <a:lstStyle/>
          <a:p>
            <a:pPr algn="ctr"/>
            <a:r>
              <a:rPr lang="en-NZ" sz="2000" b="1" dirty="0" smtClean="0"/>
              <a:t>Naming </a:t>
            </a:r>
            <a:r>
              <a:rPr lang="en-NZ" sz="2000" b="1" dirty="0" smtClean="0"/>
              <a:t>alkenes</a:t>
            </a:r>
            <a:endParaRPr lang="en-NZ" sz="2000" b="1" dirty="0"/>
          </a:p>
        </p:txBody>
      </p:sp>
      <p:pic>
        <p:nvPicPr>
          <p:cNvPr id="6146" name="Picture 2" descr="http://www.bbc.co.uk/schools/gcsebitesize/science/images/propene_model.gif"/>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52935" y="1015626"/>
            <a:ext cx="3255140" cy="183101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barrygray.pwp.blueyonder.co.uk/Tutoring/Tutpix/OrgChem/Alkene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9143" y="3824943"/>
            <a:ext cx="2843449" cy="2930605"/>
          </a:xfrm>
          <a:prstGeom prst="rect">
            <a:avLst/>
          </a:prstGeom>
          <a:solidFill>
            <a:schemeClr val="bg1">
              <a:lumMod val="95000"/>
            </a:schemeClr>
          </a:solidFill>
          <a:ln>
            <a:solidFill>
              <a:schemeClr val="tx1"/>
            </a:solidFill>
          </a:ln>
        </p:spPr>
      </p:pic>
    </p:spTree>
    <p:extLst>
      <p:ext uri="{BB962C8B-B14F-4D97-AF65-F5344CB8AC3E}">
        <p14:creationId xmlns:p14="http://schemas.microsoft.com/office/powerpoint/2010/main" val="3415888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6"/>
          <p:cNvSpPr txBox="1">
            <a:spLocks noChangeArrowheads="1"/>
          </p:cNvSpPr>
          <p:nvPr/>
        </p:nvSpPr>
        <p:spPr bwMode="auto">
          <a:xfrm>
            <a:off x="457200" y="866633"/>
            <a:ext cx="8229600" cy="2446338"/>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NZ" sz="1800" b="0" i="0" u="none" strike="noStrike" kern="0" cap="none" spc="0" normalizeH="0" baseline="0" noProof="0" dirty="0" smtClean="0">
                <a:ln>
                  <a:noFill/>
                </a:ln>
                <a:solidFill>
                  <a:srgbClr val="000000"/>
                </a:solidFill>
                <a:effectLst/>
                <a:uLnTx/>
                <a:uFillTx/>
                <a:latin typeface="Calibri" pitchFamily="34" charset="0"/>
                <a:cs typeface="Calibri" pitchFamily="34" charset="0"/>
              </a:rPr>
              <a:t>Alkenes are </a:t>
            </a:r>
            <a:r>
              <a:rPr kumimoji="0" lang="en-NZ" sz="1800" b="1" i="0" u="none" strike="noStrike" kern="0" cap="none" spc="0" normalizeH="0" baseline="0" noProof="0" dirty="0" smtClean="0">
                <a:ln>
                  <a:noFill/>
                </a:ln>
                <a:solidFill>
                  <a:srgbClr val="000000"/>
                </a:solidFill>
                <a:effectLst/>
                <a:uLnTx/>
                <a:uFillTx/>
                <a:latin typeface="Calibri" pitchFamily="34" charset="0"/>
                <a:cs typeface="Calibri" pitchFamily="34" charset="0"/>
              </a:rPr>
              <a:t>unsaturated</a:t>
            </a:r>
            <a:r>
              <a:rPr kumimoji="0" lang="en-NZ" sz="1800" b="0" i="0" u="none" strike="noStrike" kern="0" cap="none" spc="0" normalizeH="0" baseline="0" noProof="0" dirty="0" smtClean="0">
                <a:ln>
                  <a:noFill/>
                </a:ln>
                <a:solidFill>
                  <a:srgbClr val="000000"/>
                </a:solidFill>
                <a:effectLst/>
                <a:uLnTx/>
                <a:uFillTx/>
                <a:latin typeface="Calibri" pitchFamily="34" charset="0"/>
                <a:cs typeface="Calibri" pitchFamily="34" charset="0"/>
              </a:rPr>
              <a:t> molecules, that is that not every carbon atom has the maximum amount of atoms bonded to it because it has one or more double bonds. If another atom is added to an alkene the double bond can be broken down to a single bond and the available site can be occupied by another atom.</a:t>
            </a:r>
          </a:p>
          <a:p>
            <a:pPr marL="0" marR="0" lvl="0" indent="0" defTabSz="914400" eaLnBrk="1" fontAlgn="auto" latinLnBrk="0" hangingPunct="1">
              <a:lnSpc>
                <a:spcPct val="100000"/>
              </a:lnSpc>
              <a:spcBef>
                <a:spcPct val="50000"/>
              </a:spcBef>
              <a:spcAft>
                <a:spcPts val="0"/>
              </a:spcAft>
              <a:buClrTx/>
              <a:buSzTx/>
              <a:buFontTx/>
              <a:buNone/>
              <a:tabLst/>
              <a:defRPr/>
            </a:pPr>
            <a:r>
              <a:rPr kumimoji="0" lang="en-NZ" sz="1800" b="0" i="0" u="none" strike="noStrike" kern="0" cap="none" spc="0" normalizeH="0" baseline="0" noProof="0" dirty="0" smtClean="0">
                <a:ln>
                  <a:noFill/>
                </a:ln>
                <a:solidFill>
                  <a:srgbClr val="000000"/>
                </a:solidFill>
                <a:effectLst/>
                <a:uLnTx/>
                <a:uFillTx/>
                <a:latin typeface="Calibri" pitchFamily="34" charset="0"/>
                <a:cs typeface="Calibri" pitchFamily="34" charset="0"/>
              </a:rPr>
              <a:t>This reaction is known as an </a:t>
            </a:r>
            <a:r>
              <a:rPr kumimoji="0" lang="en-NZ" sz="1800" b="1" i="0" u="none" strike="noStrike" kern="0" cap="none" spc="0" normalizeH="0" baseline="0" noProof="0" dirty="0" smtClean="0">
                <a:ln>
                  <a:noFill/>
                </a:ln>
                <a:solidFill>
                  <a:srgbClr val="000000"/>
                </a:solidFill>
                <a:effectLst/>
                <a:uLnTx/>
                <a:uFillTx/>
                <a:latin typeface="Calibri" pitchFamily="34" charset="0"/>
                <a:cs typeface="Calibri" pitchFamily="34" charset="0"/>
              </a:rPr>
              <a:t>addition </a:t>
            </a:r>
            <a:r>
              <a:rPr kumimoji="0" lang="en-NZ" sz="1800" b="0" i="0" u="none" strike="noStrike" kern="0" cap="none" spc="0" normalizeH="0" baseline="0" noProof="0" dirty="0" smtClean="0">
                <a:ln>
                  <a:noFill/>
                </a:ln>
                <a:solidFill>
                  <a:srgbClr val="000000"/>
                </a:solidFill>
                <a:effectLst/>
                <a:uLnTx/>
                <a:uFillTx/>
                <a:latin typeface="Calibri" pitchFamily="34" charset="0"/>
                <a:cs typeface="Calibri" pitchFamily="34" charset="0"/>
              </a:rPr>
              <a:t>reaction. This reaction has a lower activation energy requirement than substitution, that is it requires less energy to break a double bond than break a C-H bond, therefore it can proceed easier than a substitution reaction.</a:t>
            </a:r>
            <a:endParaRPr kumimoji="0" lang="en-GB" sz="1800" b="0" i="0" u="none" strike="noStrike" kern="0" cap="none" spc="0" normalizeH="0" baseline="0" noProof="0" dirty="0" smtClean="0">
              <a:ln>
                <a:noFill/>
              </a:ln>
              <a:solidFill>
                <a:srgbClr val="000000"/>
              </a:solidFill>
              <a:effectLst/>
              <a:uLnTx/>
              <a:uFillTx/>
              <a:latin typeface="Calibri" pitchFamily="34" charset="0"/>
              <a:cs typeface="Calibri" pitchFamily="34" charset="0"/>
            </a:endParaRPr>
          </a:p>
        </p:txBody>
      </p:sp>
      <p:sp>
        <p:nvSpPr>
          <p:cNvPr id="23" name="Rectangle 22"/>
          <p:cNvSpPr/>
          <p:nvPr/>
        </p:nvSpPr>
        <p:spPr>
          <a:xfrm>
            <a:off x="457200" y="3429000"/>
            <a:ext cx="8229600" cy="3048000"/>
          </a:xfrm>
          <a:prstGeom prst="rect">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a:ln>
                <a:noFill/>
              </a:ln>
              <a:solidFill>
                <a:srgbClr val="FFFFFF"/>
              </a:solidFill>
              <a:effectLst/>
              <a:uLnTx/>
              <a:uFillTx/>
              <a:latin typeface="Arial"/>
              <a:ea typeface="+mn-ea"/>
              <a:cs typeface="Arial"/>
            </a:endParaRPr>
          </a:p>
        </p:txBody>
      </p:sp>
      <p:pic>
        <p:nvPicPr>
          <p:cNvPr id="2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038600"/>
            <a:ext cx="3225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
          <p:cNvSpPr txBox="1">
            <a:spLocks noChangeArrowheads="1"/>
          </p:cNvSpPr>
          <p:nvPr/>
        </p:nvSpPr>
        <p:spPr bwMode="auto">
          <a:xfrm>
            <a:off x="1854200" y="5808663"/>
            <a:ext cx="228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NZ" sz="1800" b="0" i="0" u="none" strike="noStrike" kern="0" cap="none" spc="0" normalizeH="0" baseline="0" noProof="0" smtClean="0">
                <a:ln>
                  <a:noFill/>
                </a:ln>
                <a:solidFill>
                  <a:srgbClr val="000000"/>
                </a:solidFill>
                <a:effectLst/>
                <a:uLnTx/>
                <a:uFillTx/>
                <a:latin typeface="Arial" charset="0"/>
                <a:cs typeface="Arial" charset="0"/>
              </a:rPr>
              <a:t>Break this bond</a:t>
            </a:r>
          </a:p>
        </p:txBody>
      </p:sp>
      <p:cxnSp>
        <p:nvCxnSpPr>
          <p:cNvPr id="26" name="Straight Arrow Connector 25"/>
          <p:cNvCxnSpPr/>
          <p:nvPr/>
        </p:nvCxnSpPr>
        <p:spPr>
          <a:xfrm flipV="1">
            <a:off x="2743200" y="5105400"/>
            <a:ext cx="0" cy="685800"/>
          </a:xfrm>
          <a:prstGeom prst="straightConnector1">
            <a:avLst/>
          </a:prstGeom>
          <a:noFill/>
          <a:ln w="19050" cap="flat" cmpd="sng" algn="ctr">
            <a:solidFill>
              <a:srgbClr val="FF0000"/>
            </a:solidFill>
            <a:prstDash val="solid"/>
            <a:tailEnd type="arrow"/>
          </a:ln>
          <a:effectLst/>
        </p:spPr>
      </p:cxnSp>
      <p:pic>
        <p:nvPicPr>
          <p:cNvPr id="27" name="Picture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2700" y="3881438"/>
            <a:ext cx="3225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6540500" y="4757738"/>
            <a:ext cx="762000" cy="152400"/>
          </a:xfrm>
          <a:prstGeom prst="rect">
            <a:avLst/>
          </a:prstGeom>
          <a:solidFill>
            <a:srgbClr val="BBE0E3"/>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a:ln>
                <a:noFill/>
              </a:ln>
              <a:solidFill>
                <a:srgbClr val="FFFFFF"/>
              </a:solidFill>
              <a:effectLst/>
              <a:uLnTx/>
              <a:uFillTx/>
              <a:latin typeface="Arial"/>
              <a:ea typeface="+mn-ea"/>
              <a:cs typeface="Arial"/>
            </a:endParaRPr>
          </a:p>
        </p:txBody>
      </p:sp>
      <p:sp>
        <p:nvSpPr>
          <p:cNvPr id="29" name="TextBox 7"/>
          <p:cNvSpPr txBox="1">
            <a:spLocks noChangeArrowheads="1"/>
          </p:cNvSpPr>
          <p:nvPr/>
        </p:nvSpPr>
        <p:spPr bwMode="auto">
          <a:xfrm>
            <a:off x="5334000" y="5992813"/>
            <a:ext cx="312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NZ" sz="1800" b="0" i="0" u="none" strike="noStrike" kern="0" cap="none" spc="0" normalizeH="0" baseline="0" noProof="0" smtClean="0">
                <a:ln>
                  <a:noFill/>
                </a:ln>
                <a:solidFill>
                  <a:srgbClr val="000000"/>
                </a:solidFill>
                <a:effectLst/>
                <a:uLnTx/>
                <a:uFillTx/>
                <a:latin typeface="Arial" charset="0"/>
                <a:cs typeface="Arial" charset="0"/>
              </a:rPr>
              <a:t>Two places to bond atoms to</a:t>
            </a:r>
          </a:p>
        </p:txBody>
      </p:sp>
      <p:cxnSp>
        <p:nvCxnSpPr>
          <p:cNvPr id="30" name="Straight Arrow Connector 29"/>
          <p:cNvCxnSpPr/>
          <p:nvPr/>
        </p:nvCxnSpPr>
        <p:spPr>
          <a:xfrm flipH="1" flipV="1">
            <a:off x="6464300" y="5040313"/>
            <a:ext cx="381000" cy="887412"/>
          </a:xfrm>
          <a:prstGeom prst="straightConnector1">
            <a:avLst/>
          </a:prstGeom>
          <a:noFill/>
          <a:ln w="19050" cap="flat" cmpd="sng" algn="ctr">
            <a:solidFill>
              <a:srgbClr val="FF0000"/>
            </a:solidFill>
            <a:prstDash val="solid"/>
            <a:tailEnd type="arrow"/>
          </a:ln>
          <a:effectLst/>
        </p:spPr>
      </p:cxnSp>
      <p:cxnSp>
        <p:nvCxnSpPr>
          <p:cNvPr id="31" name="Straight Arrow Connector 30"/>
          <p:cNvCxnSpPr/>
          <p:nvPr/>
        </p:nvCxnSpPr>
        <p:spPr>
          <a:xfrm flipV="1">
            <a:off x="7034213" y="5024438"/>
            <a:ext cx="344487" cy="928687"/>
          </a:xfrm>
          <a:prstGeom prst="straightConnector1">
            <a:avLst/>
          </a:prstGeom>
          <a:noFill/>
          <a:ln w="19050" cap="flat" cmpd="sng" algn="ctr">
            <a:solidFill>
              <a:srgbClr val="FF0000"/>
            </a:solidFill>
            <a:prstDash val="solid"/>
            <a:tailEnd type="arrow"/>
          </a:ln>
          <a:effectLst/>
        </p:spPr>
      </p:cxnSp>
      <p:cxnSp>
        <p:nvCxnSpPr>
          <p:cNvPr id="32" name="Straight Arrow Connector 31"/>
          <p:cNvCxnSpPr/>
          <p:nvPr/>
        </p:nvCxnSpPr>
        <p:spPr>
          <a:xfrm>
            <a:off x="4140200" y="5024438"/>
            <a:ext cx="1193800" cy="0"/>
          </a:xfrm>
          <a:prstGeom prst="straightConnector1">
            <a:avLst/>
          </a:prstGeom>
          <a:noFill/>
          <a:ln w="28575" cap="flat" cmpd="sng" algn="ctr">
            <a:solidFill>
              <a:srgbClr val="000000"/>
            </a:solidFill>
            <a:prstDash val="solid"/>
            <a:tailEnd type="arrow"/>
          </a:ln>
          <a:effectLst/>
        </p:spPr>
      </p:cxnSp>
      <p:sp>
        <p:nvSpPr>
          <p:cNvPr id="34" name="TextBox 33"/>
          <p:cNvSpPr txBox="1"/>
          <p:nvPr/>
        </p:nvSpPr>
        <p:spPr>
          <a:xfrm>
            <a:off x="179512" y="404664"/>
            <a:ext cx="8712969" cy="400110"/>
          </a:xfrm>
          <a:prstGeom prst="rect">
            <a:avLst/>
          </a:prstGeom>
          <a:solidFill>
            <a:schemeClr val="bg2"/>
          </a:solidFill>
          <a:ln>
            <a:solidFill>
              <a:schemeClr val="tx1"/>
            </a:solidFill>
          </a:ln>
        </p:spPr>
        <p:txBody>
          <a:bodyPr wrap="square" rtlCol="0">
            <a:spAutoFit/>
          </a:bodyPr>
          <a:lstStyle/>
          <a:p>
            <a:pPr algn="ctr"/>
            <a:r>
              <a:rPr lang="en-NZ" sz="2000" b="1" dirty="0" smtClean="0"/>
              <a:t>Addition reactions</a:t>
            </a:r>
            <a:endParaRPr lang="en-NZ" sz="2000" b="1" dirty="0"/>
          </a:p>
        </p:txBody>
      </p:sp>
      <p:sp>
        <p:nvSpPr>
          <p:cNvPr id="2" name="Footer Placeholder 1"/>
          <p:cNvSpPr>
            <a:spLocks noGrp="1"/>
          </p:cNvSpPr>
          <p:nvPr>
            <p:ph type="ftr" sz="quarter" idx="11"/>
          </p:nvPr>
        </p:nvSpPr>
        <p:spPr>
          <a:xfrm>
            <a:off x="833" y="6455838"/>
            <a:ext cx="3786691" cy="365125"/>
          </a:xfrm>
        </p:spPr>
        <p:txBody>
          <a:bodyPr/>
          <a:lstStyle/>
          <a:p>
            <a:r>
              <a:rPr lang="en-NZ" dirty="0" smtClean="0"/>
              <a:t>NCEA L1 Science 2013 </a:t>
            </a:r>
            <a:r>
              <a:rPr lang="en-NZ" dirty="0" err="1" smtClean="0"/>
              <a:t>Chem</a:t>
            </a:r>
            <a:r>
              <a:rPr lang="en-NZ" dirty="0" smtClean="0"/>
              <a:t> 1.3</a:t>
            </a:r>
            <a:endParaRPr lang="en-NZ" dirty="0"/>
          </a:p>
        </p:txBody>
      </p:sp>
    </p:spTree>
    <p:extLst>
      <p:ext uri="{BB962C8B-B14F-4D97-AF65-F5344CB8AC3E}">
        <p14:creationId xmlns:p14="http://schemas.microsoft.com/office/powerpoint/2010/main" val="3754222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a:t>Understand that matter, including </a:t>
            </a:r>
            <a:r>
              <a:rPr lang="en-NZ" sz="2000" b="1" dirty="0" smtClean="0"/>
              <a:t>carbon, </a:t>
            </a:r>
            <a:r>
              <a:rPr lang="en-NZ" sz="2000" b="1" dirty="0"/>
              <a:t>is made up of particles /atoms</a:t>
            </a:r>
          </a:p>
        </p:txBody>
      </p:sp>
      <p:sp>
        <p:nvSpPr>
          <p:cNvPr id="5" name="TextBox 4"/>
          <p:cNvSpPr txBox="1"/>
          <p:nvPr/>
        </p:nvSpPr>
        <p:spPr>
          <a:xfrm>
            <a:off x="457023" y="1755478"/>
            <a:ext cx="2820062" cy="3785652"/>
          </a:xfrm>
          <a:prstGeom prst="rect">
            <a:avLst/>
          </a:prstGeom>
          <a:solidFill>
            <a:schemeClr val="bg1"/>
          </a:solidFill>
          <a:ln w="12700">
            <a:solidFill>
              <a:schemeClr val="tx1"/>
            </a:solidFill>
          </a:ln>
        </p:spPr>
        <p:txBody>
          <a:bodyPr wrap="square" rtlCol="0">
            <a:spAutoFit/>
          </a:bodyPr>
          <a:lstStyle/>
          <a:p>
            <a:r>
              <a:rPr lang="en-NZ" sz="2000" dirty="0">
                <a:latin typeface="Calibri" pitchFamily="34" charset="0"/>
                <a:cs typeface="Calibri" pitchFamily="34" charset="0"/>
              </a:rPr>
              <a:t>An </a:t>
            </a:r>
            <a:r>
              <a:rPr lang="en-NZ" sz="2000" b="1" dirty="0">
                <a:latin typeface="Calibri" pitchFamily="34" charset="0"/>
                <a:cs typeface="Calibri" pitchFamily="34" charset="0"/>
              </a:rPr>
              <a:t>atom</a:t>
            </a:r>
            <a:r>
              <a:rPr lang="en-NZ" sz="2000" dirty="0">
                <a:latin typeface="Calibri" pitchFamily="34" charset="0"/>
                <a:cs typeface="Calibri" pitchFamily="34" charset="0"/>
              </a:rPr>
              <a:t> is the smallest neutral particle </a:t>
            </a:r>
            <a:r>
              <a:rPr lang="en-NZ" sz="2000" dirty="0" smtClean="0">
                <a:latin typeface="Calibri" pitchFamily="34" charset="0"/>
                <a:cs typeface="Calibri" pitchFamily="34" charset="0"/>
              </a:rPr>
              <a:t>that makes up matter.  </a:t>
            </a:r>
          </a:p>
          <a:p>
            <a:endParaRPr lang="en-NZ" sz="2000" dirty="0">
              <a:latin typeface="Calibri" pitchFamily="34" charset="0"/>
              <a:cs typeface="Calibri" pitchFamily="34" charset="0"/>
            </a:endParaRPr>
          </a:p>
          <a:p>
            <a:r>
              <a:rPr lang="en-NZ" sz="2000" dirty="0" smtClean="0">
                <a:latin typeface="Calibri" pitchFamily="34" charset="0"/>
                <a:cs typeface="Calibri" pitchFamily="34" charset="0"/>
              </a:rPr>
              <a:t>The type of atom and the way these atoms are arranged and connected to each other determines the type of matter – and therefore the </a:t>
            </a:r>
            <a:r>
              <a:rPr lang="en-NZ" sz="2000" b="1" dirty="0" smtClean="0">
                <a:latin typeface="Calibri" pitchFamily="34" charset="0"/>
                <a:cs typeface="Calibri" pitchFamily="34" charset="0"/>
              </a:rPr>
              <a:t>physical </a:t>
            </a:r>
            <a:r>
              <a:rPr lang="en-NZ" sz="2000" dirty="0" smtClean="0">
                <a:latin typeface="Calibri" pitchFamily="34" charset="0"/>
                <a:cs typeface="Calibri" pitchFamily="34" charset="0"/>
              </a:rPr>
              <a:t>and </a:t>
            </a:r>
            <a:r>
              <a:rPr lang="en-NZ" sz="2000" b="1" dirty="0" smtClean="0">
                <a:latin typeface="Calibri" pitchFamily="34" charset="0"/>
                <a:cs typeface="Calibri" pitchFamily="34" charset="0"/>
              </a:rPr>
              <a:t>chemical</a:t>
            </a:r>
            <a:r>
              <a:rPr lang="en-NZ" sz="2000" dirty="0" smtClean="0">
                <a:latin typeface="Calibri" pitchFamily="34" charset="0"/>
                <a:cs typeface="Calibri" pitchFamily="34" charset="0"/>
              </a:rPr>
              <a:t> properties of the matter.</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4749" y="1268760"/>
            <a:ext cx="4824536" cy="50668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ooter Placeholder 10"/>
          <p:cNvSpPr>
            <a:spLocks noGrp="1"/>
          </p:cNvSpPr>
          <p:nvPr>
            <p:ph type="ftr" sz="quarter" idx="11"/>
          </p:nvPr>
        </p:nvSpPr>
        <p:spPr/>
        <p:txBody>
          <a:bodyPr/>
          <a:lstStyle/>
          <a:p>
            <a:r>
              <a:rPr lang="en-NZ" smtClean="0"/>
              <a:t>NCEA L1 Science 2013 Chem 1.3</a:t>
            </a:r>
            <a:endParaRPr lang="en-NZ"/>
          </a:p>
        </p:txBody>
      </p:sp>
    </p:spTree>
    <p:extLst>
      <p:ext uri="{BB962C8B-B14F-4D97-AF65-F5344CB8AC3E}">
        <p14:creationId xmlns:p14="http://schemas.microsoft.com/office/powerpoint/2010/main" val="19600644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NCEA L1 Science 2013 Chem 1.3</a:t>
            </a:r>
            <a:endParaRPr lang="en-NZ"/>
          </a:p>
        </p:txBody>
      </p:sp>
      <p:sp>
        <p:nvSpPr>
          <p:cNvPr id="4" name="Text Box 4"/>
          <p:cNvSpPr txBox="1">
            <a:spLocks noChangeArrowheads="1"/>
          </p:cNvSpPr>
          <p:nvPr/>
        </p:nvSpPr>
        <p:spPr bwMode="auto">
          <a:xfrm>
            <a:off x="304800" y="1340768"/>
            <a:ext cx="8382000" cy="4247317"/>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ts val="0"/>
              </a:spcAft>
              <a:defRPr/>
            </a:pPr>
            <a:r>
              <a:rPr lang="en-AU" sz="2000" dirty="0">
                <a:latin typeface="Calibri" pitchFamily="34" charset="0"/>
                <a:ea typeface="Times New Roman"/>
                <a:cs typeface="Calibri" pitchFamily="34" charset="0"/>
              </a:rPr>
              <a:t>Alkenes </a:t>
            </a:r>
            <a:r>
              <a:rPr lang="en-AU" sz="2000" dirty="0" smtClean="0">
                <a:latin typeface="Calibri" pitchFamily="34" charset="0"/>
                <a:ea typeface="Times New Roman"/>
                <a:cs typeface="Calibri" pitchFamily="34" charset="0"/>
              </a:rPr>
              <a:t>undergo </a:t>
            </a:r>
            <a:r>
              <a:rPr lang="en-AU" sz="2000" b="1" dirty="0">
                <a:latin typeface="Calibri" pitchFamily="34" charset="0"/>
                <a:ea typeface="Times New Roman"/>
                <a:cs typeface="Calibri" pitchFamily="34" charset="0"/>
              </a:rPr>
              <a:t>addition </a:t>
            </a:r>
            <a:r>
              <a:rPr lang="en-AU" sz="2000" dirty="0">
                <a:latin typeface="Calibri" pitchFamily="34" charset="0"/>
                <a:ea typeface="Times New Roman"/>
                <a:cs typeface="Calibri" pitchFamily="34" charset="0"/>
              </a:rPr>
              <a:t>reactions - this means they can undergo addition of a </a:t>
            </a:r>
            <a:r>
              <a:rPr lang="en-AU" sz="2000" dirty="0" smtClean="0">
                <a:latin typeface="Calibri" pitchFamily="34" charset="0"/>
                <a:ea typeface="Times New Roman"/>
                <a:cs typeface="Calibri" pitchFamily="34" charset="0"/>
              </a:rPr>
              <a:t>halogen atom (chlorine, bromine, iodine) across </a:t>
            </a:r>
            <a:r>
              <a:rPr lang="en-AU" sz="2000" dirty="0">
                <a:latin typeface="Calibri" pitchFamily="34" charset="0"/>
                <a:ea typeface="Times New Roman"/>
                <a:cs typeface="Calibri" pitchFamily="34" charset="0"/>
              </a:rPr>
              <a:t>the double </a:t>
            </a:r>
            <a:r>
              <a:rPr lang="en-AU" sz="2000" dirty="0" smtClean="0">
                <a:latin typeface="Calibri" pitchFamily="34" charset="0"/>
                <a:ea typeface="Times New Roman"/>
                <a:cs typeface="Calibri" pitchFamily="34" charset="0"/>
              </a:rPr>
              <a:t>bond </a:t>
            </a:r>
            <a:r>
              <a:rPr lang="en-AU" sz="2000" dirty="0">
                <a:latin typeface="Calibri" pitchFamily="34" charset="0"/>
                <a:ea typeface="Times New Roman"/>
                <a:cs typeface="Calibri" pitchFamily="34" charset="0"/>
              </a:rPr>
              <a:t>to form a </a:t>
            </a:r>
            <a:r>
              <a:rPr lang="en-AU" sz="2000" dirty="0" err="1" smtClean="0">
                <a:latin typeface="Calibri" pitchFamily="34" charset="0"/>
                <a:ea typeface="Times New Roman"/>
                <a:cs typeface="Calibri" pitchFamily="34" charset="0"/>
              </a:rPr>
              <a:t>haloalkane</a:t>
            </a:r>
            <a:r>
              <a:rPr lang="en-AU" sz="2000" dirty="0" smtClean="0">
                <a:latin typeface="Calibri" pitchFamily="34" charset="0"/>
                <a:ea typeface="Times New Roman"/>
                <a:cs typeface="Calibri" pitchFamily="34" charset="0"/>
              </a:rPr>
              <a:t>.</a:t>
            </a:r>
            <a:endParaRPr lang="en-NZ" sz="2000" dirty="0">
              <a:latin typeface="Calibri" pitchFamily="34" charset="0"/>
              <a:ea typeface="Times New Roman"/>
              <a:cs typeface="Calibri" pitchFamily="34" charset="0"/>
            </a:endParaRPr>
          </a:p>
          <a:p>
            <a:pPr>
              <a:spcAft>
                <a:spcPts val="0"/>
              </a:spcAft>
              <a:defRPr/>
            </a:pPr>
            <a:r>
              <a:rPr lang="en-AU" sz="2000" dirty="0">
                <a:latin typeface="Calibri" pitchFamily="34" charset="0"/>
                <a:ea typeface="Times New Roman"/>
                <a:cs typeface="Calibri" pitchFamily="34" charset="0"/>
              </a:rPr>
              <a:t>The common test for an unsaturated </a:t>
            </a:r>
            <a:r>
              <a:rPr lang="en-AU" sz="2000" dirty="0" smtClean="0">
                <a:latin typeface="Calibri" pitchFamily="34" charset="0"/>
                <a:ea typeface="Times New Roman"/>
                <a:cs typeface="Calibri" pitchFamily="34" charset="0"/>
              </a:rPr>
              <a:t>hydrocarbon (alkene) to </a:t>
            </a:r>
            <a:r>
              <a:rPr lang="en-AU" sz="2000" dirty="0" err="1" smtClean="0">
                <a:latin typeface="Calibri" pitchFamily="34" charset="0"/>
                <a:ea typeface="Times New Roman"/>
                <a:cs typeface="Calibri" pitchFamily="34" charset="0"/>
              </a:rPr>
              <a:t>distinghuish</a:t>
            </a:r>
            <a:r>
              <a:rPr lang="en-AU" sz="2000" dirty="0" smtClean="0">
                <a:latin typeface="Calibri" pitchFamily="34" charset="0"/>
                <a:ea typeface="Times New Roman"/>
                <a:cs typeface="Calibri" pitchFamily="34" charset="0"/>
              </a:rPr>
              <a:t> it from a saturated hydrocarbon (alkane) </a:t>
            </a:r>
            <a:r>
              <a:rPr lang="en-AU" sz="2000" dirty="0">
                <a:latin typeface="Calibri" pitchFamily="34" charset="0"/>
                <a:ea typeface="Times New Roman"/>
                <a:cs typeface="Calibri" pitchFamily="34" charset="0"/>
              </a:rPr>
              <a:t>is therefore the </a:t>
            </a:r>
            <a:r>
              <a:rPr lang="en-AU" sz="2000" b="1" dirty="0">
                <a:latin typeface="Calibri" pitchFamily="34" charset="0"/>
                <a:ea typeface="Times New Roman"/>
                <a:cs typeface="Calibri" pitchFamily="34" charset="0"/>
              </a:rPr>
              <a:t>rapid</a:t>
            </a:r>
            <a:r>
              <a:rPr lang="en-AU" sz="2000" dirty="0">
                <a:latin typeface="Calibri" pitchFamily="34" charset="0"/>
                <a:ea typeface="Times New Roman"/>
                <a:cs typeface="Calibri" pitchFamily="34" charset="0"/>
              </a:rPr>
              <a:t> decolourisation of an orange solution of bromine.  This occurs both in the presence or absence of sunlight </a:t>
            </a:r>
            <a:r>
              <a:rPr lang="en-NZ" sz="2000" dirty="0" smtClean="0">
                <a:latin typeface="Calibri" pitchFamily="34" charset="0"/>
                <a:ea typeface="Times New Roman"/>
                <a:cs typeface="Calibri" pitchFamily="34" charset="0"/>
              </a:rPr>
              <a:t>compared with the slower decolourisation (only with </a:t>
            </a:r>
            <a:r>
              <a:rPr lang="en-NZ" sz="2000" dirty="0" err="1" smtClean="0">
                <a:latin typeface="Calibri" pitchFamily="34" charset="0"/>
                <a:ea typeface="Times New Roman"/>
                <a:cs typeface="Calibri" pitchFamily="34" charset="0"/>
              </a:rPr>
              <a:t>uv</a:t>
            </a:r>
            <a:r>
              <a:rPr lang="en-NZ" sz="2000" dirty="0" smtClean="0">
                <a:latin typeface="Calibri" pitchFamily="34" charset="0"/>
                <a:ea typeface="Times New Roman"/>
                <a:cs typeface="Calibri" pitchFamily="34" charset="0"/>
              </a:rPr>
              <a:t> light) of the alkanes.</a:t>
            </a:r>
            <a:endParaRPr lang="en-NZ" sz="2000" dirty="0">
              <a:latin typeface="Calibri" pitchFamily="34" charset="0"/>
              <a:ea typeface="Times New Roman"/>
              <a:cs typeface="Calibri" pitchFamily="34" charset="0"/>
            </a:endParaRPr>
          </a:p>
          <a:p>
            <a:pPr marL="457200" indent="457200">
              <a:spcAft>
                <a:spcPts val="0"/>
              </a:spcAft>
              <a:defRPr/>
            </a:pPr>
            <a:r>
              <a:rPr lang="en-AU" sz="2000" dirty="0">
                <a:latin typeface="Calibri" pitchFamily="34" charset="0"/>
                <a:ea typeface="Times New Roman"/>
                <a:cs typeface="Calibri" pitchFamily="34" charset="0"/>
              </a:rPr>
              <a:t>CH</a:t>
            </a:r>
            <a:r>
              <a:rPr lang="en-AU" sz="2000" baseline="-25000" dirty="0">
                <a:latin typeface="Calibri" pitchFamily="34" charset="0"/>
                <a:ea typeface="Times New Roman"/>
                <a:cs typeface="Calibri" pitchFamily="34" charset="0"/>
              </a:rPr>
              <a:t>3</a:t>
            </a:r>
            <a:r>
              <a:rPr lang="en-AU" sz="2000" dirty="0">
                <a:latin typeface="Calibri" pitchFamily="34" charset="0"/>
                <a:ea typeface="Times New Roman"/>
                <a:cs typeface="Calibri" pitchFamily="34" charset="0"/>
              </a:rPr>
              <a:t>CH=CH</a:t>
            </a:r>
            <a:r>
              <a:rPr lang="en-AU" sz="2000" baseline="-25000" dirty="0">
                <a:latin typeface="Calibri" pitchFamily="34" charset="0"/>
                <a:ea typeface="Times New Roman"/>
                <a:cs typeface="Calibri" pitchFamily="34" charset="0"/>
              </a:rPr>
              <a:t>2</a:t>
            </a:r>
            <a:r>
              <a:rPr lang="en-AU" sz="2000" dirty="0">
                <a:latin typeface="Calibri" pitchFamily="34" charset="0"/>
                <a:ea typeface="Times New Roman"/>
                <a:cs typeface="Calibri" pitchFamily="34" charset="0"/>
              </a:rPr>
              <a:t>   +  Br</a:t>
            </a:r>
            <a:r>
              <a:rPr lang="en-AU" sz="2000" baseline="-25000" dirty="0">
                <a:latin typeface="Calibri" pitchFamily="34" charset="0"/>
                <a:ea typeface="Times New Roman"/>
                <a:cs typeface="Calibri" pitchFamily="34" charset="0"/>
              </a:rPr>
              <a:t>2</a:t>
            </a:r>
            <a:r>
              <a:rPr lang="en-AU" sz="2000" dirty="0">
                <a:latin typeface="Calibri" pitchFamily="34" charset="0"/>
                <a:ea typeface="Times New Roman"/>
                <a:cs typeface="Calibri" pitchFamily="34" charset="0"/>
              </a:rPr>
              <a:t>     </a:t>
            </a:r>
            <a:r>
              <a:rPr lang="en-AU" sz="2000" dirty="0">
                <a:latin typeface="Calibri" pitchFamily="34" charset="0"/>
                <a:ea typeface="Times New Roman"/>
                <a:cs typeface="Calibri" pitchFamily="34" charset="0"/>
                <a:sym typeface="Symbol"/>
              </a:rPr>
              <a:t></a:t>
            </a:r>
            <a:r>
              <a:rPr lang="en-AU" sz="2000" dirty="0">
                <a:latin typeface="Calibri" pitchFamily="34" charset="0"/>
                <a:ea typeface="Times New Roman"/>
                <a:cs typeface="Calibri" pitchFamily="34" charset="0"/>
              </a:rPr>
              <a:t>	</a:t>
            </a:r>
            <a:endParaRPr lang="en-NZ" sz="2000" dirty="0">
              <a:latin typeface="Calibri" pitchFamily="34" charset="0"/>
              <a:ea typeface="Times New Roman"/>
              <a:cs typeface="Calibri" pitchFamily="34" charset="0"/>
            </a:endParaRPr>
          </a:p>
          <a:p>
            <a:pPr>
              <a:spcAft>
                <a:spcPts val="0"/>
              </a:spcAft>
              <a:defRPr/>
            </a:pPr>
            <a:r>
              <a:rPr lang="en-AU" sz="2000" dirty="0">
                <a:latin typeface="Calibri" pitchFamily="34" charset="0"/>
                <a:ea typeface="Times New Roman"/>
                <a:cs typeface="Calibri" pitchFamily="34" charset="0"/>
              </a:rPr>
              <a:t>			</a:t>
            </a:r>
            <a:endParaRPr lang="en-NZ" sz="2000" dirty="0">
              <a:latin typeface="Calibri" pitchFamily="34" charset="0"/>
              <a:ea typeface="Times New Roman"/>
              <a:cs typeface="Calibri" pitchFamily="34" charset="0"/>
            </a:endParaRPr>
          </a:p>
          <a:p>
            <a:pPr>
              <a:spcAft>
                <a:spcPts val="0"/>
              </a:spcAft>
              <a:defRPr/>
            </a:pPr>
            <a:r>
              <a:rPr lang="en-AU" sz="2000" dirty="0">
                <a:latin typeface="Calibri" pitchFamily="34" charset="0"/>
                <a:ea typeface="Times New Roman"/>
                <a:cs typeface="Calibri" pitchFamily="34" charset="0"/>
              </a:rPr>
              <a:t> </a:t>
            </a:r>
            <a:endParaRPr lang="en-NZ" sz="2000" dirty="0">
              <a:latin typeface="Calibri" pitchFamily="34" charset="0"/>
              <a:ea typeface="Times New Roman"/>
              <a:cs typeface="Calibri" pitchFamily="34" charset="0"/>
            </a:endParaRPr>
          </a:p>
          <a:p>
            <a:pPr marL="2286000" indent="457200">
              <a:lnSpc>
                <a:spcPct val="150000"/>
              </a:lnSpc>
              <a:spcAft>
                <a:spcPts val="0"/>
              </a:spcAft>
              <a:defRPr/>
            </a:pPr>
            <a:r>
              <a:rPr lang="en-AU" sz="2000" dirty="0">
                <a:latin typeface="Calibri" pitchFamily="34" charset="0"/>
                <a:ea typeface="Times New Roman"/>
                <a:cs typeface="Calibri" pitchFamily="34" charset="0"/>
              </a:rPr>
              <a:t>               1,2-dibromopropane</a:t>
            </a:r>
            <a:endParaRPr lang="en-NZ" sz="2000" dirty="0">
              <a:latin typeface="Calibri" pitchFamily="34" charset="0"/>
              <a:ea typeface="Times New Roman"/>
              <a:cs typeface="Calibri" pitchFamily="34" charset="0"/>
            </a:endParaRPr>
          </a:p>
          <a:p>
            <a:pPr>
              <a:defRPr/>
            </a:pPr>
            <a:r>
              <a:rPr lang="en-AU" sz="2000" dirty="0">
                <a:latin typeface="Calibri" pitchFamily="34" charset="0"/>
                <a:cs typeface="Calibri" pitchFamily="34" charset="0"/>
              </a:rPr>
              <a:t>				</a:t>
            </a:r>
            <a:endParaRPr lang="en-NZ" sz="2000" dirty="0">
              <a:latin typeface="Calibri" pitchFamily="34" charset="0"/>
              <a:cs typeface="Calibri"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1855" y="3645024"/>
            <a:ext cx="1381125"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79512" y="404664"/>
            <a:ext cx="8712969" cy="400110"/>
          </a:xfrm>
          <a:prstGeom prst="rect">
            <a:avLst/>
          </a:prstGeom>
          <a:solidFill>
            <a:schemeClr val="bg2"/>
          </a:solidFill>
          <a:ln>
            <a:solidFill>
              <a:schemeClr val="tx1"/>
            </a:solidFill>
          </a:ln>
        </p:spPr>
        <p:txBody>
          <a:bodyPr wrap="square" rtlCol="0">
            <a:spAutoFit/>
          </a:bodyPr>
          <a:lstStyle/>
          <a:p>
            <a:pPr algn="ctr"/>
            <a:r>
              <a:rPr lang="en-NZ" sz="2000" b="1" dirty="0" smtClean="0"/>
              <a:t>Addition reactions</a:t>
            </a:r>
            <a:endParaRPr lang="en-NZ" sz="2000" b="1" dirty="0"/>
          </a:p>
        </p:txBody>
      </p:sp>
    </p:spTree>
    <p:extLst>
      <p:ext uri="{BB962C8B-B14F-4D97-AF65-F5344CB8AC3E}">
        <p14:creationId xmlns:p14="http://schemas.microsoft.com/office/powerpoint/2010/main" val="1047873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oup 36"/>
          <p:cNvGraphicFramePr>
            <a:graphicFrameLocks/>
          </p:cNvGraphicFramePr>
          <p:nvPr>
            <p:extLst>
              <p:ext uri="{D42A27DB-BD31-4B8C-83A1-F6EECF244321}">
                <p14:modId xmlns:p14="http://schemas.microsoft.com/office/powerpoint/2010/main" val="3434772690"/>
              </p:ext>
            </p:extLst>
          </p:nvPr>
        </p:nvGraphicFramePr>
        <p:xfrm>
          <a:off x="449263" y="1981200"/>
          <a:ext cx="8229600" cy="3975155"/>
        </p:xfrm>
        <a:graphic>
          <a:graphicData uri="http://schemas.openxmlformats.org/drawingml/2006/table">
            <a:tbl>
              <a:tblPr/>
              <a:tblGrid>
                <a:gridCol w="4114800"/>
                <a:gridCol w="4114800"/>
              </a:tblGrid>
              <a:tr h="7010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1" i="0" u="none" strike="noStrike" cap="none" normalizeH="0" baseline="0" dirty="0" smtClean="0">
                          <a:ln>
                            <a:noFill/>
                          </a:ln>
                          <a:solidFill>
                            <a:schemeClr val="tx1"/>
                          </a:solidFill>
                          <a:effectLst/>
                          <a:latin typeface="Calibri" pitchFamily="34" charset="0"/>
                          <a:cs typeface="Calibri" pitchFamily="34" charset="0"/>
                        </a:rPr>
                        <a:t>Alkane – single bonds, saturated hydrocarbon</a:t>
                      </a:r>
                      <a:endParaRPr kumimoji="0" lang="en-US" sz="2000" b="1" i="0" u="none" strike="noStrike" cap="none" normalizeH="0" baseline="0" dirty="0" smtClean="0">
                        <a:ln>
                          <a:noFill/>
                        </a:ln>
                        <a:solidFill>
                          <a:schemeClr val="tx1"/>
                        </a:solidFill>
                        <a:effectLst/>
                        <a:latin typeface="Calibri" pitchFamily="34" charset="0"/>
                        <a:cs typeface="Calibri" pitchFamily="34"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1" i="0" u="none" strike="noStrike" cap="none" normalizeH="0" baseline="0" dirty="0" smtClean="0">
                          <a:ln>
                            <a:noFill/>
                          </a:ln>
                          <a:solidFill>
                            <a:schemeClr val="tx1"/>
                          </a:solidFill>
                          <a:effectLst/>
                          <a:latin typeface="Calibri" pitchFamily="34" charset="0"/>
                          <a:cs typeface="Calibri" pitchFamily="34" charset="0"/>
                        </a:rPr>
                        <a:t>Alkenes – at least one double bond, unsaturated hydrocarbon</a:t>
                      </a:r>
                      <a:endParaRPr kumimoji="0" lang="en-US" sz="2000" b="1" i="0" u="none" strike="noStrike" cap="none" normalizeH="0" baseline="0" dirty="0" smtClean="0">
                        <a:ln>
                          <a:noFill/>
                        </a:ln>
                        <a:solidFill>
                          <a:schemeClr val="tx1"/>
                        </a:solidFill>
                        <a:effectLst/>
                        <a:latin typeface="Calibri" pitchFamily="34" charset="0"/>
                        <a:cs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3174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smtClean="0">
                          <a:ln>
                            <a:noFill/>
                          </a:ln>
                          <a:solidFill>
                            <a:schemeClr val="tx1"/>
                          </a:solidFill>
                          <a:effectLst/>
                          <a:latin typeface="Calibri" pitchFamily="34" charset="0"/>
                          <a:cs typeface="Calibri" pitchFamily="34" charset="0"/>
                        </a:rPr>
                        <a:t>Subsitution – one (or more) hydrogen replaced by another atom</a:t>
                      </a:r>
                      <a:endParaRPr kumimoji="0" lang="en-US" sz="2000" b="0" i="0" u="none" strike="noStrike" cap="none" normalizeH="0" baseline="0" smtClean="0">
                        <a:ln>
                          <a:noFill/>
                        </a:ln>
                        <a:solidFill>
                          <a:schemeClr val="tx1"/>
                        </a:solidFill>
                        <a:effectLst/>
                        <a:latin typeface="Calibri" pitchFamily="34" charset="0"/>
                        <a:cs typeface="Calibri" pitchFamily="34"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cs typeface="Calibri" pitchFamily="34" charset="0"/>
                        </a:rPr>
                        <a:t>Addition reaction – double bond breaks and atoms added</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4629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1" i="0" u="none" strike="noStrike" cap="none" normalizeH="0" baseline="0" smtClean="0">
                          <a:ln>
                            <a:noFill/>
                          </a:ln>
                          <a:solidFill>
                            <a:schemeClr val="tx1"/>
                          </a:solidFill>
                          <a:effectLst/>
                          <a:latin typeface="Calibri" pitchFamily="34" charset="0"/>
                          <a:cs typeface="Calibri" pitchFamily="34" charset="0"/>
                        </a:rPr>
                        <a:t>Halogenation (Bromine)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smtClean="0">
                          <a:ln>
                            <a:noFill/>
                          </a:ln>
                          <a:solidFill>
                            <a:schemeClr val="tx1"/>
                          </a:solidFill>
                          <a:effectLst/>
                          <a:latin typeface="Calibri" pitchFamily="34" charset="0"/>
                          <a:cs typeface="Calibri" pitchFamily="34" charset="0"/>
                        </a:rPr>
                        <a:t>Orange colour fades slowly in UV light</a:t>
                      </a:r>
                      <a:endParaRPr kumimoji="0" lang="en-US" sz="2000" b="0" i="0" u="none" strike="noStrike" cap="none" normalizeH="0" baseline="0" smtClean="0">
                        <a:ln>
                          <a:noFill/>
                        </a:ln>
                        <a:solidFill>
                          <a:schemeClr val="tx1"/>
                        </a:solidFill>
                        <a:effectLst/>
                        <a:latin typeface="Calibri" pitchFamily="34" charset="0"/>
                        <a:cs typeface="Calibri" pitchFamily="34"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533400" marR="0" lvl="0" indent="-533400" algn="l" defTabSz="914400" rtl="0" eaLnBrk="1" fontAlgn="base" latinLnBrk="0" hangingPunct="1">
                        <a:lnSpc>
                          <a:spcPct val="100000"/>
                        </a:lnSpc>
                        <a:spcBef>
                          <a:spcPct val="5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cs typeface="Calibri" pitchFamily="34" charset="0"/>
                        </a:rPr>
                        <a:t>Halogenation (Bromine)</a:t>
                      </a:r>
                    </a:p>
                    <a:p>
                      <a:pPr marL="533400" marR="0" lvl="0" indent="-533400" algn="l" defTabSz="914400" rtl="0" eaLnBrk="1" fontAlgn="base" latinLnBrk="0" hangingPunct="1">
                        <a:lnSpc>
                          <a:spcPct val="100000"/>
                        </a:lnSpc>
                        <a:spcBef>
                          <a:spcPct val="50000"/>
                        </a:spcBef>
                        <a:spcAft>
                          <a:spcPct val="0"/>
                        </a:spcAft>
                        <a:buClrTx/>
                        <a:buSzTx/>
                        <a:buFontTx/>
                        <a:buNone/>
                        <a:tabLst/>
                      </a:pPr>
                      <a:r>
                        <a:rPr kumimoji="0" lang="en-NZ" sz="2000" b="0" i="0" u="none" strike="noStrike" cap="none" normalizeH="0" baseline="0" dirty="0" smtClean="0">
                          <a:ln>
                            <a:noFill/>
                          </a:ln>
                          <a:solidFill>
                            <a:schemeClr val="tx1"/>
                          </a:solidFill>
                          <a:effectLst/>
                          <a:latin typeface="Calibri" pitchFamily="34" charset="0"/>
                          <a:cs typeface="Calibri" pitchFamily="34" charset="0"/>
                        </a:rPr>
                        <a:t>Orange colour disappears immediately changes to </a:t>
                      </a:r>
                      <a:r>
                        <a:rPr kumimoji="0" lang="en-NZ" sz="2000" b="0" i="0" u="none" strike="noStrike" cap="none" normalizeH="0" baseline="0" dirty="0" err="1" smtClean="0">
                          <a:ln>
                            <a:noFill/>
                          </a:ln>
                          <a:solidFill>
                            <a:schemeClr val="tx1"/>
                          </a:solidFill>
                          <a:effectLst/>
                          <a:latin typeface="Calibri" pitchFamily="34" charset="0"/>
                          <a:cs typeface="Calibri" pitchFamily="34" charset="0"/>
                        </a:rPr>
                        <a:t>haloalkane</a:t>
                      </a:r>
                      <a:endParaRPr kumimoji="0" lang="en-US" sz="2000" b="0" i="0" u="none" strike="noStrike" cap="none" normalizeH="0" baseline="0" dirty="0" smtClean="0">
                        <a:ln>
                          <a:noFill/>
                        </a:ln>
                        <a:solidFill>
                          <a:schemeClr val="tx1"/>
                        </a:solidFill>
                        <a:effectLst/>
                        <a:latin typeface="Calibri" pitchFamily="34" charset="0"/>
                        <a:cs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07935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1" i="0" u="none" strike="noStrike" cap="none" normalizeH="0" baseline="0" smtClean="0">
                          <a:ln>
                            <a:noFill/>
                          </a:ln>
                          <a:solidFill>
                            <a:schemeClr val="tx1"/>
                          </a:solidFill>
                          <a:effectLst/>
                          <a:latin typeface="Calibri" pitchFamily="34" charset="0"/>
                          <a:cs typeface="Calibri" pitchFamily="34" charset="0"/>
                        </a:rPr>
                        <a:t>Acidified Potassium Permanganate</a:t>
                      </a:r>
                      <a:endParaRPr kumimoji="0" lang="en-NZ" sz="2000" b="0" i="0" u="none" strike="noStrike" cap="none" normalizeH="0" baseline="0" smtClean="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smtClean="0">
                          <a:ln>
                            <a:noFill/>
                          </a:ln>
                          <a:solidFill>
                            <a:schemeClr val="tx1"/>
                          </a:solidFill>
                          <a:effectLst/>
                          <a:latin typeface="Calibri" pitchFamily="34" charset="0"/>
                          <a:cs typeface="Calibri" pitchFamily="34" charset="0"/>
                        </a:rPr>
                        <a:t>Doesn’t react – solution remains purple</a:t>
                      </a:r>
                      <a:endParaRPr kumimoji="0" lang="en-US" sz="2000" b="1" i="0" u="none" strike="noStrike" cap="none" normalizeH="0" baseline="0" smtClean="0">
                        <a:ln>
                          <a:noFill/>
                        </a:ln>
                        <a:solidFill>
                          <a:schemeClr val="tx1"/>
                        </a:solidFill>
                        <a:effectLst/>
                        <a:latin typeface="Calibri" pitchFamily="34" charset="0"/>
                        <a:cs typeface="Calibri" pitchFamily="34"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533400" marR="0" lvl="0" indent="-533400" algn="l" defTabSz="914400" rtl="0" eaLnBrk="1" fontAlgn="base" latinLnBrk="0" hangingPunct="1">
                        <a:lnSpc>
                          <a:spcPct val="100000"/>
                        </a:lnSpc>
                        <a:spcBef>
                          <a:spcPct val="5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cs typeface="Calibri" pitchFamily="34" charset="0"/>
                        </a:rPr>
                        <a:t>Acidified Potassium Permanganate</a:t>
                      </a:r>
                    </a:p>
                    <a:p>
                      <a:pPr marL="533400" marR="0" lvl="0" indent="-53340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dirty="0" smtClean="0">
                          <a:ln>
                            <a:noFill/>
                          </a:ln>
                          <a:solidFill>
                            <a:schemeClr val="tx1"/>
                          </a:solidFill>
                          <a:effectLst/>
                          <a:latin typeface="Calibri" pitchFamily="34" charset="0"/>
                          <a:cs typeface="Calibri" pitchFamily="34" charset="0"/>
                        </a:rPr>
                        <a:t>Purple to colourless – oxidation changes to alcohol</a:t>
                      </a:r>
                      <a:endParaRPr kumimoji="0" lang="en-US" sz="2000" b="0" i="0" u="none" strike="noStrike" cap="none" normalizeH="0" baseline="0" dirty="0" smtClean="0">
                        <a:ln>
                          <a:noFill/>
                        </a:ln>
                        <a:solidFill>
                          <a:schemeClr val="tx1"/>
                        </a:solidFill>
                        <a:effectLst/>
                        <a:latin typeface="Calibri" pitchFamily="34" charset="0"/>
                        <a:cs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0" name="Text Box 6"/>
          <p:cNvSpPr txBox="1">
            <a:spLocks noChangeArrowheads="1"/>
          </p:cNvSpPr>
          <p:nvPr/>
        </p:nvSpPr>
        <p:spPr bwMode="auto">
          <a:xfrm>
            <a:off x="457200" y="1447800"/>
            <a:ext cx="8229600" cy="40005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a:latin typeface="Calibri" pitchFamily="34" charset="0"/>
                <a:cs typeface="Calibri" pitchFamily="34" charset="0"/>
              </a:rPr>
              <a:t>We can use these to identify whether the molecule is an alkene or alkane</a:t>
            </a:r>
            <a:endParaRPr lang="en-US" sz="2000">
              <a:latin typeface="Calibri" pitchFamily="34" charset="0"/>
              <a:cs typeface="Calibri" pitchFamily="34" charset="0"/>
            </a:endParaRPr>
          </a:p>
        </p:txBody>
      </p:sp>
      <p:sp>
        <p:nvSpPr>
          <p:cNvPr id="12" name="TextBox 11"/>
          <p:cNvSpPr txBox="1"/>
          <p:nvPr/>
        </p:nvSpPr>
        <p:spPr>
          <a:xfrm>
            <a:off x="179512" y="404664"/>
            <a:ext cx="8712969" cy="400110"/>
          </a:xfrm>
          <a:prstGeom prst="rect">
            <a:avLst/>
          </a:prstGeom>
          <a:solidFill>
            <a:schemeClr val="bg2"/>
          </a:solidFill>
          <a:ln>
            <a:solidFill>
              <a:schemeClr val="tx1"/>
            </a:solidFill>
          </a:ln>
        </p:spPr>
        <p:txBody>
          <a:bodyPr wrap="square" rtlCol="0">
            <a:spAutoFit/>
          </a:bodyPr>
          <a:lstStyle/>
          <a:p>
            <a:pPr algn="ctr"/>
            <a:r>
              <a:rPr lang="en-NZ" sz="2000" b="1" dirty="0" smtClean="0"/>
              <a:t>Tests to distinguish between Alkanes and Alkenes</a:t>
            </a:r>
            <a:endParaRPr lang="en-NZ" sz="2000" b="1" dirty="0"/>
          </a:p>
        </p:txBody>
      </p:sp>
      <p:sp>
        <p:nvSpPr>
          <p:cNvPr id="2" name="Footer Placeholder 1"/>
          <p:cNvSpPr>
            <a:spLocks noGrp="1"/>
          </p:cNvSpPr>
          <p:nvPr>
            <p:ph type="ftr" sz="quarter" idx="11"/>
          </p:nvPr>
        </p:nvSpPr>
        <p:spPr/>
        <p:txBody>
          <a:bodyPr/>
          <a:lstStyle/>
          <a:p>
            <a:r>
              <a:rPr lang="en-NZ" smtClean="0"/>
              <a:t>NCEA L1 Science 2013 Chem 1.3</a:t>
            </a:r>
            <a:endParaRPr lang="en-NZ"/>
          </a:p>
        </p:txBody>
      </p:sp>
    </p:spTree>
    <p:extLst>
      <p:ext uri="{BB962C8B-B14F-4D97-AF65-F5344CB8AC3E}">
        <p14:creationId xmlns:p14="http://schemas.microsoft.com/office/powerpoint/2010/main" val="31322063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retailinmotion.com/wp-content/uploads/2012/04/alcohol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56"/>
            <a:ext cx="9144000" cy="687625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NZ" smtClean="0"/>
              <a:t>NCEA L1 Science 2013 Chem 1.3</a:t>
            </a:r>
            <a:endParaRPr lang="en-NZ"/>
          </a:p>
        </p:txBody>
      </p:sp>
      <p:sp>
        <p:nvSpPr>
          <p:cNvPr id="3" name="TextBox 2"/>
          <p:cNvSpPr txBox="1"/>
          <p:nvPr/>
        </p:nvSpPr>
        <p:spPr>
          <a:xfrm>
            <a:off x="179512" y="404664"/>
            <a:ext cx="8712969" cy="400110"/>
          </a:xfrm>
          <a:prstGeom prst="rect">
            <a:avLst/>
          </a:prstGeom>
          <a:solidFill>
            <a:schemeClr val="bg2"/>
          </a:solidFill>
          <a:ln>
            <a:solidFill>
              <a:schemeClr val="tx1"/>
            </a:solidFill>
          </a:ln>
        </p:spPr>
        <p:txBody>
          <a:bodyPr wrap="square" rtlCol="0">
            <a:spAutoFit/>
          </a:bodyPr>
          <a:lstStyle/>
          <a:p>
            <a:pPr algn="ctr"/>
            <a:r>
              <a:rPr lang="en-NZ" sz="2000" b="1" dirty="0" smtClean="0"/>
              <a:t>Alcohol</a:t>
            </a:r>
            <a:endParaRPr lang="en-NZ" sz="2000" b="1" dirty="0"/>
          </a:p>
        </p:txBody>
      </p:sp>
      <p:sp>
        <p:nvSpPr>
          <p:cNvPr id="4" name="Rectangle 3"/>
          <p:cNvSpPr/>
          <p:nvPr/>
        </p:nvSpPr>
        <p:spPr>
          <a:xfrm>
            <a:off x="251519" y="1052736"/>
            <a:ext cx="8568953" cy="1631216"/>
          </a:xfrm>
          <a:prstGeom prst="rect">
            <a:avLst/>
          </a:prstGeom>
          <a:solidFill>
            <a:schemeClr val="bg1"/>
          </a:solidFill>
          <a:ln>
            <a:solidFill>
              <a:schemeClr val="tx1"/>
            </a:solidFill>
          </a:ln>
        </p:spPr>
        <p:txBody>
          <a:bodyPr wrap="square">
            <a:spAutoFit/>
          </a:bodyPr>
          <a:lstStyle/>
          <a:p>
            <a:r>
              <a:rPr lang="en-NZ" sz="2000" dirty="0" smtClean="0">
                <a:latin typeface="Calibri" pitchFamily="34" charset="0"/>
                <a:cs typeface="Calibri" pitchFamily="34" charset="0"/>
              </a:rPr>
              <a:t>Alcohols are not considered hydrocarbons as they have one or more oxygen atoms attached in addition to the hydrogen and carbon atoms. Alcohols are organic substances however and share many of the same chemical and physical properties of the alkanes and alkenes. Alcohols are used </a:t>
            </a:r>
            <a:r>
              <a:rPr lang="en-NZ" sz="2000" dirty="0">
                <a:latin typeface="Calibri" pitchFamily="34" charset="0"/>
                <a:cs typeface="Calibri" pitchFamily="34" charset="0"/>
              </a:rPr>
              <a:t>as </a:t>
            </a:r>
            <a:r>
              <a:rPr lang="en-NZ" sz="2000" dirty="0" smtClean="0">
                <a:latin typeface="Calibri" pitchFamily="34" charset="0"/>
                <a:cs typeface="Calibri" pitchFamily="34" charset="0"/>
              </a:rPr>
              <a:t>solvents and </a:t>
            </a:r>
            <a:r>
              <a:rPr lang="en-NZ" sz="2000" dirty="0">
                <a:latin typeface="Calibri" pitchFamily="34" charset="0"/>
                <a:cs typeface="Calibri" pitchFamily="34" charset="0"/>
              </a:rPr>
              <a:t>fuels and ethanol </a:t>
            </a:r>
            <a:r>
              <a:rPr lang="en-NZ" sz="2000" dirty="0" smtClean="0">
                <a:latin typeface="Calibri" pitchFamily="34" charset="0"/>
                <a:cs typeface="Calibri" pitchFamily="34" charset="0"/>
              </a:rPr>
              <a:t>(a two carbon alcohol</a:t>
            </a:r>
            <a:r>
              <a:rPr lang="en-NZ" sz="2000" dirty="0" smtClean="0">
                <a:latin typeface="Calibri" pitchFamily="34" charset="0"/>
                <a:cs typeface="Calibri" pitchFamily="34" charset="0"/>
              </a:rPr>
              <a:t>) is </a:t>
            </a:r>
            <a:r>
              <a:rPr lang="en-NZ" sz="2000" dirty="0">
                <a:latin typeface="Calibri" pitchFamily="34" charset="0"/>
                <a:cs typeface="Calibri" pitchFamily="34" charset="0"/>
              </a:rPr>
              <a:t>used as a </a:t>
            </a:r>
            <a:r>
              <a:rPr lang="en-NZ" sz="2000" dirty="0" smtClean="0">
                <a:latin typeface="Calibri" pitchFamily="34" charset="0"/>
                <a:cs typeface="Calibri" pitchFamily="34" charset="0"/>
              </a:rPr>
              <a:t>drink.</a:t>
            </a:r>
            <a:endParaRPr lang="en-NZ" sz="2000" dirty="0">
              <a:latin typeface="Calibri" pitchFamily="34" charset="0"/>
              <a:cs typeface="Calibri" pitchFamily="34" charset="0"/>
            </a:endParaRPr>
          </a:p>
        </p:txBody>
      </p:sp>
    </p:spTree>
    <p:extLst>
      <p:ext uri="{BB962C8B-B14F-4D97-AF65-F5344CB8AC3E}">
        <p14:creationId xmlns:p14="http://schemas.microsoft.com/office/powerpoint/2010/main" val="2672945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4"/>
          <p:cNvSpPr txBox="1">
            <a:spLocks noChangeArrowheads="1"/>
          </p:cNvSpPr>
          <p:nvPr/>
        </p:nvSpPr>
        <p:spPr bwMode="auto">
          <a:xfrm>
            <a:off x="463550" y="1020763"/>
            <a:ext cx="8229600" cy="381000"/>
          </a:xfrm>
          <a:prstGeom prst="rect">
            <a:avLst/>
          </a:prstGeom>
          <a:solidFill>
            <a:schemeClr val="accent5">
              <a:lumMod val="20000"/>
              <a:lumOff val="80000"/>
            </a:schemeClr>
          </a:solidFill>
          <a:ln w="12700">
            <a:solidFill>
              <a:schemeClr val="tx1"/>
            </a:solid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en-NZ" dirty="0" smtClean="0">
                <a:latin typeface="Calibri" pitchFamily="34" charset="0"/>
                <a:cs typeface="Calibri" pitchFamily="34" charset="0"/>
              </a:rPr>
              <a:t>Functional group is the hydroxyl group –OH (not a hydroxide</a:t>
            </a:r>
            <a:r>
              <a:rPr lang="en-NZ" dirty="0" smtClean="0"/>
              <a:t>)</a:t>
            </a:r>
            <a:endParaRPr lang="en-US" dirty="0" smtClean="0"/>
          </a:p>
        </p:txBody>
      </p:sp>
      <p:sp>
        <p:nvSpPr>
          <p:cNvPr id="24" name="Text Box 9"/>
          <p:cNvSpPr txBox="1">
            <a:spLocks noChangeArrowheads="1"/>
          </p:cNvSpPr>
          <p:nvPr/>
        </p:nvSpPr>
        <p:spPr bwMode="auto">
          <a:xfrm>
            <a:off x="463550" y="1628800"/>
            <a:ext cx="66294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b="1" u="sng" dirty="0">
                <a:latin typeface="Calibri" pitchFamily="34" charset="0"/>
                <a:cs typeface="Calibri" pitchFamily="34" charset="0"/>
              </a:rPr>
              <a:t>Naming alcohols</a:t>
            </a:r>
          </a:p>
          <a:p>
            <a:pPr eaLnBrk="1" hangingPunct="1">
              <a:spcBef>
                <a:spcPct val="50000"/>
              </a:spcBef>
              <a:buFontTx/>
              <a:buAutoNum type="arabicPeriod"/>
            </a:pPr>
            <a:r>
              <a:rPr lang="en-NZ" sz="2000" dirty="0" smtClean="0">
                <a:latin typeface="Calibri" pitchFamily="34" charset="0"/>
                <a:cs typeface="Calibri" pitchFamily="34" charset="0"/>
              </a:rPr>
              <a:t>Prefix </a:t>
            </a:r>
            <a:r>
              <a:rPr lang="en-NZ" sz="2000" dirty="0">
                <a:latin typeface="Calibri" pitchFamily="34" charset="0"/>
                <a:cs typeface="Calibri" pitchFamily="34" charset="0"/>
              </a:rPr>
              <a:t>of long chain</a:t>
            </a:r>
          </a:p>
          <a:p>
            <a:pPr eaLnBrk="1" hangingPunct="1">
              <a:spcBef>
                <a:spcPct val="50000"/>
              </a:spcBef>
              <a:buFontTx/>
              <a:buAutoNum type="arabicPeriod"/>
            </a:pPr>
            <a:r>
              <a:rPr lang="en-NZ" sz="2000" dirty="0">
                <a:latin typeface="Calibri" pitchFamily="34" charset="0"/>
                <a:cs typeface="Calibri" pitchFamily="34" charset="0"/>
              </a:rPr>
              <a:t>an-</a:t>
            </a:r>
          </a:p>
          <a:p>
            <a:pPr eaLnBrk="1" hangingPunct="1">
              <a:spcBef>
                <a:spcPct val="50000"/>
              </a:spcBef>
              <a:buFontTx/>
              <a:buAutoNum type="arabicPeriod"/>
            </a:pPr>
            <a:r>
              <a:rPr lang="en-NZ" sz="2000" dirty="0">
                <a:latin typeface="Calibri" pitchFamily="34" charset="0"/>
                <a:cs typeface="Calibri" pitchFamily="34" charset="0"/>
              </a:rPr>
              <a:t>Location of </a:t>
            </a:r>
            <a:r>
              <a:rPr lang="en-NZ" sz="2000" dirty="0" smtClean="0">
                <a:latin typeface="Calibri" pitchFamily="34" charset="0"/>
                <a:cs typeface="Calibri" pitchFamily="34" charset="0"/>
              </a:rPr>
              <a:t>OH</a:t>
            </a:r>
          </a:p>
          <a:p>
            <a:pPr eaLnBrk="1" hangingPunct="1">
              <a:spcBef>
                <a:spcPct val="50000"/>
              </a:spcBef>
              <a:buFontTx/>
              <a:buAutoNum type="arabicPeriod"/>
            </a:pPr>
            <a:r>
              <a:rPr lang="en-NZ" sz="2000" dirty="0" smtClean="0">
                <a:latin typeface="Calibri" pitchFamily="34" charset="0"/>
                <a:cs typeface="Calibri" pitchFamily="34" charset="0"/>
              </a:rPr>
              <a:t>- </a:t>
            </a:r>
            <a:r>
              <a:rPr lang="en-NZ" sz="2000" dirty="0" err="1" smtClean="0">
                <a:latin typeface="Calibri" pitchFamily="34" charset="0"/>
                <a:cs typeface="Calibri" pitchFamily="34" charset="0"/>
              </a:rPr>
              <a:t>ol</a:t>
            </a:r>
            <a:endParaRPr lang="en-US" dirty="0">
              <a:latin typeface="Calibri" pitchFamily="34" charset="0"/>
              <a:cs typeface="Calibri" pitchFamily="34" charset="0"/>
            </a:endParaRPr>
          </a:p>
        </p:txBody>
      </p:sp>
      <p:sp>
        <p:nvSpPr>
          <p:cNvPr id="25" name="Text Box 10"/>
          <p:cNvSpPr txBox="1">
            <a:spLocks noChangeArrowheads="1"/>
          </p:cNvSpPr>
          <p:nvPr/>
        </p:nvSpPr>
        <p:spPr bwMode="auto">
          <a:xfrm>
            <a:off x="463550" y="4754563"/>
            <a:ext cx="83820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GB"/>
          </a:p>
        </p:txBody>
      </p:sp>
      <p:sp>
        <p:nvSpPr>
          <p:cNvPr id="29" name="TextBox 28"/>
          <p:cNvSpPr txBox="1"/>
          <p:nvPr/>
        </p:nvSpPr>
        <p:spPr>
          <a:xfrm>
            <a:off x="179512" y="404664"/>
            <a:ext cx="8712969" cy="400110"/>
          </a:xfrm>
          <a:prstGeom prst="rect">
            <a:avLst/>
          </a:prstGeom>
          <a:solidFill>
            <a:schemeClr val="bg2"/>
          </a:solidFill>
          <a:ln>
            <a:solidFill>
              <a:schemeClr val="tx1"/>
            </a:solidFill>
          </a:ln>
        </p:spPr>
        <p:txBody>
          <a:bodyPr wrap="square" rtlCol="0">
            <a:spAutoFit/>
          </a:bodyPr>
          <a:lstStyle/>
          <a:p>
            <a:pPr algn="ctr"/>
            <a:r>
              <a:rPr lang="en-NZ" sz="2000" b="1" dirty="0" smtClean="0"/>
              <a:t>Alcohol</a:t>
            </a:r>
            <a:endParaRPr lang="en-NZ" sz="2000" b="1" dirty="0"/>
          </a:p>
        </p:txBody>
      </p:sp>
      <p:sp>
        <p:nvSpPr>
          <p:cNvPr id="2" name="Footer Placeholder 1"/>
          <p:cNvSpPr>
            <a:spLocks noGrp="1"/>
          </p:cNvSpPr>
          <p:nvPr>
            <p:ph type="ftr" sz="quarter" idx="11"/>
          </p:nvPr>
        </p:nvSpPr>
        <p:spPr>
          <a:xfrm>
            <a:off x="164141" y="6492875"/>
            <a:ext cx="3786691" cy="365125"/>
          </a:xfrm>
        </p:spPr>
        <p:txBody>
          <a:bodyPr/>
          <a:lstStyle/>
          <a:p>
            <a:r>
              <a:rPr lang="en-NZ" dirty="0" smtClean="0"/>
              <a:t>NCEA L1 Science 2013 </a:t>
            </a:r>
            <a:r>
              <a:rPr lang="en-NZ" dirty="0" err="1" smtClean="0"/>
              <a:t>Chem</a:t>
            </a:r>
            <a:r>
              <a:rPr lang="en-NZ" dirty="0" smtClean="0"/>
              <a:t> 1.3</a:t>
            </a:r>
            <a:endParaRPr lang="en-NZ" dirty="0"/>
          </a:p>
        </p:txBody>
      </p:sp>
      <p:pic>
        <p:nvPicPr>
          <p:cNvPr id="9218" name="Picture 2" descr="http://trynerdy.com/wp-content/uploads/2012/08/alcohol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853" y="4013200"/>
            <a:ext cx="8258175" cy="2219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852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NCEA L1 Science 2013 Chem 1.3</a:t>
            </a:r>
            <a:endParaRPr lang="en-NZ" dirty="0"/>
          </a:p>
        </p:txBody>
      </p:sp>
      <p:sp>
        <p:nvSpPr>
          <p:cNvPr id="4" name="Text Box 23"/>
          <p:cNvSpPr txBox="1">
            <a:spLocks noChangeArrowheads="1"/>
          </p:cNvSpPr>
          <p:nvPr/>
        </p:nvSpPr>
        <p:spPr bwMode="auto">
          <a:xfrm>
            <a:off x="421196" y="1052736"/>
            <a:ext cx="8229600" cy="409342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AU" sz="2000" dirty="0">
                <a:latin typeface="Calibri" pitchFamily="34" charset="0"/>
                <a:cs typeface="Calibri" pitchFamily="34" charset="0"/>
              </a:rPr>
              <a:t>Small alcohol molecules are polar and the presence of the OH group means they are able to undergo intermolecular </a:t>
            </a:r>
            <a:r>
              <a:rPr lang="en-AU" sz="2000" b="1" dirty="0">
                <a:latin typeface="Calibri" pitchFamily="34" charset="0"/>
                <a:cs typeface="Calibri" pitchFamily="34" charset="0"/>
              </a:rPr>
              <a:t>hydrogen bonding</a:t>
            </a:r>
            <a:r>
              <a:rPr lang="en-AU" sz="2000" dirty="0">
                <a:latin typeface="Calibri" pitchFamily="34" charset="0"/>
                <a:cs typeface="Calibri" pitchFamily="34" charset="0"/>
              </a:rPr>
              <a:t>.  The large difference in electronegativity </a:t>
            </a:r>
            <a:r>
              <a:rPr lang="en-AU" sz="2000" dirty="0" smtClean="0">
                <a:latin typeface="Calibri" pitchFamily="34" charset="0"/>
                <a:cs typeface="Calibri" pitchFamily="34" charset="0"/>
              </a:rPr>
              <a:t>(ability to “grab” electrons from another atom due to their pull from the </a:t>
            </a:r>
            <a:r>
              <a:rPr lang="en-AU" sz="2000" dirty="0">
                <a:latin typeface="Calibri" pitchFamily="34" charset="0"/>
                <a:cs typeface="Calibri" pitchFamily="34" charset="0"/>
              </a:rPr>
              <a:t>combined </a:t>
            </a:r>
            <a:r>
              <a:rPr lang="en-AU" sz="2000" dirty="0" smtClean="0">
                <a:latin typeface="Calibri" pitchFamily="34" charset="0"/>
                <a:cs typeface="Calibri" pitchFamily="34" charset="0"/>
              </a:rPr>
              <a:t>positive protons in their nucleus) between </a:t>
            </a:r>
            <a:r>
              <a:rPr lang="en-AU" sz="2000" dirty="0">
                <a:latin typeface="Calibri" pitchFamily="34" charset="0"/>
                <a:cs typeface="Calibri" pitchFamily="34" charset="0"/>
              </a:rPr>
              <a:t>the O and H atoms means the O-H bond is very polar and the slightly positive charge on this H atom is attracted to the non-bonding electron pairs of the oxygen on another molecule. </a:t>
            </a:r>
            <a:endParaRPr lang="en-AU" sz="2000" dirty="0" smtClean="0">
              <a:latin typeface="Calibri" pitchFamily="34" charset="0"/>
              <a:cs typeface="Calibri" pitchFamily="34" charset="0"/>
            </a:endParaRPr>
          </a:p>
          <a:p>
            <a:r>
              <a:rPr lang="en-AU" sz="2000" b="1" dirty="0" smtClean="0">
                <a:latin typeface="Calibri" pitchFamily="34" charset="0"/>
                <a:cs typeface="Calibri" pitchFamily="34" charset="0"/>
              </a:rPr>
              <a:t>Physical properties</a:t>
            </a:r>
            <a:r>
              <a:rPr lang="en-AU" sz="2000" dirty="0" smtClean="0">
                <a:latin typeface="Calibri" pitchFamily="34" charset="0"/>
                <a:cs typeface="Calibri" pitchFamily="34" charset="0"/>
              </a:rPr>
              <a:t>: This </a:t>
            </a:r>
            <a:r>
              <a:rPr lang="en-AU" sz="2000" dirty="0">
                <a:latin typeface="Calibri" pitchFamily="34" charset="0"/>
                <a:cs typeface="Calibri" pitchFamily="34" charset="0"/>
              </a:rPr>
              <a:t>means small alcohol molecules are </a:t>
            </a:r>
            <a:r>
              <a:rPr lang="en-AU" sz="2000" b="1" dirty="0">
                <a:latin typeface="Calibri" pitchFamily="34" charset="0"/>
                <a:cs typeface="Calibri" pitchFamily="34" charset="0"/>
              </a:rPr>
              <a:t>highly soluble in water</a:t>
            </a:r>
            <a:r>
              <a:rPr lang="en-AU" sz="2000" dirty="0">
                <a:latin typeface="Calibri" pitchFamily="34" charset="0"/>
                <a:cs typeface="Calibri" pitchFamily="34" charset="0"/>
              </a:rPr>
              <a:t>.  However as the length of the non-polar hydrocarbon chain increases this solubility in water decreases</a:t>
            </a:r>
            <a:r>
              <a:rPr lang="en-AU" sz="2000" dirty="0" smtClean="0">
                <a:latin typeface="Calibri" pitchFamily="34" charset="0"/>
                <a:cs typeface="Calibri" pitchFamily="34" charset="0"/>
              </a:rPr>
              <a:t>.</a:t>
            </a:r>
          </a:p>
          <a:p>
            <a:r>
              <a:rPr lang="en-NZ" sz="2000" b="1" dirty="0" smtClean="0">
                <a:latin typeface="Calibri" pitchFamily="34" charset="0"/>
                <a:cs typeface="Calibri" pitchFamily="34" charset="0"/>
              </a:rPr>
              <a:t>Chemical properties</a:t>
            </a:r>
            <a:r>
              <a:rPr lang="en-NZ" sz="2000" dirty="0" smtClean="0">
                <a:latin typeface="Calibri" pitchFamily="34" charset="0"/>
                <a:cs typeface="Calibri" pitchFamily="34" charset="0"/>
              </a:rPr>
              <a:t>: Aqueous solutions are neutral.  The presence of the OH group in this molecule is NOT the same as the OH- in sodium hydroxide, </a:t>
            </a:r>
            <a:r>
              <a:rPr lang="en-NZ" sz="2000" dirty="0" err="1" smtClean="0">
                <a:latin typeface="Calibri" pitchFamily="34" charset="0"/>
                <a:cs typeface="Calibri" pitchFamily="34" charset="0"/>
              </a:rPr>
              <a:t>NaOH</a:t>
            </a:r>
            <a:r>
              <a:rPr lang="en-NZ" sz="2000" dirty="0" smtClean="0">
                <a:latin typeface="Calibri" pitchFamily="34" charset="0"/>
                <a:cs typeface="Calibri" pitchFamily="34" charset="0"/>
              </a:rPr>
              <a:t> (an ionic compound). </a:t>
            </a:r>
            <a:endParaRPr lang="en-NZ" sz="2000" dirty="0">
              <a:latin typeface="Calibri" pitchFamily="34" charset="0"/>
              <a:cs typeface="Calibri" pitchFamily="34" charset="0"/>
            </a:endParaRPr>
          </a:p>
        </p:txBody>
      </p:sp>
      <p:sp>
        <p:nvSpPr>
          <p:cNvPr id="8" name="TextBox 7"/>
          <p:cNvSpPr txBox="1"/>
          <p:nvPr/>
        </p:nvSpPr>
        <p:spPr>
          <a:xfrm>
            <a:off x="179512" y="404664"/>
            <a:ext cx="8712969" cy="400110"/>
          </a:xfrm>
          <a:prstGeom prst="rect">
            <a:avLst/>
          </a:prstGeom>
          <a:solidFill>
            <a:schemeClr val="bg2"/>
          </a:solidFill>
          <a:ln>
            <a:solidFill>
              <a:schemeClr val="tx1"/>
            </a:solidFill>
          </a:ln>
        </p:spPr>
        <p:txBody>
          <a:bodyPr wrap="square" rtlCol="0">
            <a:spAutoFit/>
          </a:bodyPr>
          <a:lstStyle/>
          <a:p>
            <a:pPr algn="ctr"/>
            <a:r>
              <a:rPr lang="en-NZ" sz="2000" b="1" dirty="0" smtClean="0"/>
              <a:t>Alcohol properties</a:t>
            </a:r>
            <a:endParaRPr lang="en-NZ" sz="2000" b="1" dirty="0"/>
          </a:p>
        </p:txBody>
      </p:sp>
      <p:pic>
        <p:nvPicPr>
          <p:cNvPr id="8194" name="Picture 2" descr="http://www.eoearth.org/files/120501_120600/120561/288px-Ethanol-3D-structurecreativecommon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4609801"/>
            <a:ext cx="3286708" cy="22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436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NCEA L1 Science 2013 Chem 1.3</a:t>
            </a:r>
            <a:endParaRPr lang="en-NZ"/>
          </a:p>
        </p:txBody>
      </p:sp>
      <p:sp>
        <p:nvSpPr>
          <p:cNvPr id="3" name="TextBox 2"/>
          <p:cNvSpPr txBox="1"/>
          <p:nvPr/>
        </p:nvSpPr>
        <p:spPr>
          <a:xfrm>
            <a:off x="179512" y="404664"/>
            <a:ext cx="8712969" cy="400110"/>
          </a:xfrm>
          <a:prstGeom prst="rect">
            <a:avLst/>
          </a:prstGeom>
          <a:solidFill>
            <a:schemeClr val="bg2"/>
          </a:solidFill>
          <a:ln>
            <a:solidFill>
              <a:schemeClr val="tx1"/>
            </a:solidFill>
          </a:ln>
        </p:spPr>
        <p:txBody>
          <a:bodyPr wrap="square" rtlCol="0">
            <a:spAutoFit/>
          </a:bodyPr>
          <a:lstStyle/>
          <a:p>
            <a:pPr algn="ctr"/>
            <a:r>
              <a:rPr lang="en-NZ" sz="2000" b="1" dirty="0" smtClean="0"/>
              <a:t>Summary of solubility in </a:t>
            </a:r>
            <a:r>
              <a:rPr lang="en-NZ" sz="2000" b="1" dirty="0" smtClean="0"/>
              <a:t>Water –Alkanes and Alkenes</a:t>
            </a:r>
            <a:endParaRPr lang="en-NZ" sz="2000" b="1" dirty="0"/>
          </a:p>
        </p:txBody>
      </p:sp>
      <p:sp>
        <p:nvSpPr>
          <p:cNvPr id="4" name="Footer Placeholder 1"/>
          <p:cNvSpPr txBox="1">
            <a:spLocks/>
          </p:cNvSpPr>
          <p:nvPr/>
        </p:nvSpPr>
        <p:spPr>
          <a:xfrm>
            <a:off x="193638" y="6250164"/>
            <a:ext cx="3786691"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smtClean="0"/>
              <a:t>NCEA L1 Science 2013 Chem 1.3</a:t>
            </a:r>
            <a:endParaRPr lang="en-NZ"/>
          </a:p>
        </p:txBody>
      </p:sp>
      <p:sp>
        <p:nvSpPr>
          <p:cNvPr id="5" name="TextBox 4"/>
          <p:cNvSpPr txBox="1"/>
          <p:nvPr/>
        </p:nvSpPr>
        <p:spPr>
          <a:xfrm>
            <a:off x="287523" y="980728"/>
            <a:ext cx="8496945" cy="2554545"/>
          </a:xfrm>
          <a:prstGeom prst="rect">
            <a:avLst/>
          </a:prstGeom>
          <a:solidFill>
            <a:schemeClr val="bg1"/>
          </a:solidFill>
          <a:ln>
            <a:solidFill>
              <a:schemeClr val="tx1"/>
            </a:solidFill>
          </a:ln>
        </p:spPr>
        <p:txBody>
          <a:bodyPr wrap="square" rtlCol="0">
            <a:spAutoFit/>
          </a:bodyPr>
          <a:lstStyle/>
          <a:p>
            <a:r>
              <a:rPr lang="en-NZ" sz="2000" dirty="0" smtClean="0">
                <a:latin typeface="Calibri" pitchFamily="34" charset="0"/>
                <a:cs typeface="Calibri" pitchFamily="34" charset="0"/>
              </a:rPr>
              <a:t>Alkanes and Alkenes: </a:t>
            </a:r>
            <a:r>
              <a:rPr lang="en-NZ" sz="2000" b="1" dirty="0" smtClean="0">
                <a:latin typeface="Calibri" pitchFamily="34" charset="0"/>
                <a:cs typeface="Calibri" pitchFamily="34" charset="0"/>
              </a:rPr>
              <a:t>Not soluble in water. </a:t>
            </a:r>
            <a:r>
              <a:rPr lang="en-NZ" sz="2000" dirty="0" smtClean="0">
                <a:latin typeface="Calibri" pitchFamily="34" charset="0"/>
                <a:cs typeface="Calibri" pitchFamily="34" charset="0"/>
              </a:rPr>
              <a:t>These molecules are non-polar (there is no negative or positive ends to the molecule) compared with water which is polar (having a negative area near the oxygen atom and positive area near the hydrogen atoms) so they are not attracted to each other. Alkanes and alkenes </a:t>
            </a:r>
            <a:r>
              <a:rPr lang="en-NZ" sz="2000" dirty="0">
                <a:latin typeface="Calibri" pitchFamily="34" charset="0"/>
                <a:cs typeface="Calibri" pitchFamily="34" charset="0"/>
              </a:rPr>
              <a:t>are </a:t>
            </a:r>
            <a:r>
              <a:rPr lang="en-NZ" sz="2000" b="1" dirty="0">
                <a:latin typeface="Calibri" pitchFamily="34" charset="0"/>
                <a:cs typeface="Calibri" pitchFamily="34" charset="0"/>
              </a:rPr>
              <a:t>immiscible</a:t>
            </a:r>
            <a:r>
              <a:rPr lang="en-NZ" sz="2000" dirty="0">
                <a:latin typeface="Calibri" pitchFamily="34" charset="0"/>
                <a:cs typeface="Calibri" pitchFamily="34" charset="0"/>
              </a:rPr>
              <a:t> (</a:t>
            </a:r>
            <a:r>
              <a:rPr lang="en-NZ" sz="2000" dirty="0" smtClean="0">
                <a:latin typeface="Calibri" pitchFamily="34" charset="0"/>
                <a:cs typeface="Calibri" pitchFamily="34" charset="0"/>
              </a:rPr>
              <a:t>two </a:t>
            </a:r>
            <a:r>
              <a:rPr lang="en-NZ" sz="2000" dirty="0">
                <a:latin typeface="Calibri" pitchFamily="34" charset="0"/>
                <a:cs typeface="Calibri" pitchFamily="34" charset="0"/>
              </a:rPr>
              <a:t>or more liquids that will not mix together to form a single homogeneous </a:t>
            </a:r>
            <a:r>
              <a:rPr lang="en-NZ" sz="2000" dirty="0" smtClean="0">
                <a:latin typeface="Calibri" pitchFamily="34" charset="0"/>
                <a:cs typeface="Calibri" pitchFamily="34" charset="0"/>
              </a:rPr>
              <a:t>substance) and form a distinct layer from the water. Smaller C chained alkanes and alkenes are less dense than water and float on top.</a:t>
            </a:r>
            <a:endParaRPr lang="en-NZ" sz="2000" dirty="0">
              <a:latin typeface="Calibri" pitchFamily="34" charset="0"/>
              <a:cs typeface="Calibri" pitchFamily="34" charset="0"/>
            </a:endParaRPr>
          </a:p>
        </p:txBody>
      </p:sp>
      <p:pic>
        <p:nvPicPr>
          <p:cNvPr id="10242" name="Picture 2" descr="[Pictures of oil and water separati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1640" y="2985134"/>
            <a:ext cx="4392488" cy="36301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724128" y="4061547"/>
            <a:ext cx="2880320" cy="1477328"/>
          </a:xfrm>
          <a:prstGeom prst="rect">
            <a:avLst/>
          </a:prstGeom>
          <a:noFill/>
        </p:spPr>
        <p:txBody>
          <a:bodyPr wrap="square" rtlCol="0">
            <a:spAutoFit/>
          </a:bodyPr>
          <a:lstStyle/>
          <a:p>
            <a:r>
              <a:rPr lang="en-NZ" dirty="0" smtClean="0">
                <a:latin typeface="Calibri" pitchFamily="34" charset="0"/>
                <a:cs typeface="Calibri" pitchFamily="34" charset="0"/>
              </a:rPr>
              <a:t>If either an Alkane or Alkene is mixed into water eventually the two liquids will </a:t>
            </a:r>
            <a:r>
              <a:rPr lang="en-NZ" dirty="0">
                <a:latin typeface="Calibri" pitchFamily="34" charset="0"/>
                <a:cs typeface="Calibri" pitchFamily="34" charset="0"/>
              </a:rPr>
              <a:t>form </a:t>
            </a:r>
            <a:r>
              <a:rPr lang="en-NZ" dirty="0" smtClean="0">
                <a:latin typeface="Calibri" pitchFamily="34" charset="0"/>
                <a:cs typeface="Calibri" pitchFamily="34" charset="0"/>
              </a:rPr>
              <a:t> separate </a:t>
            </a:r>
            <a:r>
              <a:rPr lang="en-NZ" b="1" dirty="0" smtClean="0">
                <a:latin typeface="Calibri" pitchFamily="34" charset="0"/>
                <a:cs typeface="Calibri" pitchFamily="34" charset="0"/>
              </a:rPr>
              <a:t>immiscible</a:t>
            </a:r>
            <a:r>
              <a:rPr lang="en-NZ" dirty="0" smtClean="0">
                <a:latin typeface="Calibri" pitchFamily="34" charset="0"/>
                <a:cs typeface="Calibri" pitchFamily="34" charset="0"/>
              </a:rPr>
              <a:t> layers</a:t>
            </a:r>
            <a:endParaRPr lang="en-NZ" dirty="0">
              <a:latin typeface="Calibri" pitchFamily="34" charset="0"/>
              <a:cs typeface="Calibri" pitchFamily="34" charset="0"/>
            </a:endParaRPr>
          </a:p>
        </p:txBody>
      </p:sp>
    </p:spTree>
    <p:extLst>
      <p:ext uri="{BB962C8B-B14F-4D97-AF65-F5344CB8AC3E}">
        <p14:creationId xmlns:p14="http://schemas.microsoft.com/office/powerpoint/2010/main" val="1561248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107504" y="6378205"/>
            <a:ext cx="3786691" cy="365125"/>
          </a:xfrm>
        </p:spPr>
        <p:txBody>
          <a:bodyPr/>
          <a:lstStyle/>
          <a:p>
            <a:r>
              <a:rPr lang="en-NZ" smtClean="0"/>
              <a:t>NCEA L1 Science 2013 Chem 1.3</a:t>
            </a:r>
            <a:endParaRPr lang="en-NZ"/>
          </a:p>
        </p:txBody>
      </p:sp>
      <p:pic>
        <p:nvPicPr>
          <p:cNvPr id="12290" name="Picture 2" descr="http://www.mpcfaculty.net/mark_bishop/solubi10.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3648" y="106990"/>
            <a:ext cx="6696744" cy="65594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9512" y="367609"/>
            <a:ext cx="8712969" cy="400110"/>
          </a:xfrm>
          <a:prstGeom prst="rect">
            <a:avLst/>
          </a:prstGeom>
          <a:solidFill>
            <a:schemeClr val="bg2"/>
          </a:solidFill>
          <a:ln>
            <a:solidFill>
              <a:schemeClr val="tx1"/>
            </a:solidFill>
          </a:ln>
        </p:spPr>
        <p:txBody>
          <a:bodyPr wrap="square" rtlCol="0">
            <a:spAutoFit/>
          </a:bodyPr>
          <a:lstStyle/>
          <a:p>
            <a:pPr algn="ctr"/>
            <a:r>
              <a:rPr lang="en-NZ" sz="2000" b="1" dirty="0" smtClean="0"/>
              <a:t>Summary of solubility in </a:t>
            </a:r>
            <a:r>
              <a:rPr lang="en-NZ" sz="2000" b="1" dirty="0" smtClean="0"/>
              <a:t>Water –Alkanes and Alkenes</a:t>
            </a:r>
            <a:endParaRPr lang="en-NZ" sz="2000" b="1" dirty="0"/>
          </a:p>
        </p:txBody>
      </p:sp>
      <p:sp>
        <p:nvSpPr>
          <p:cNvPr id="5" name="TextBox 4"/>
          <p:cNvSpPr txBox="1"/>
          <p:nvPr/>
        </p:nvSpPr>
        <p:spPr>
          <a:xfrm>
            <a:off x="3790949" y="5499718"/>
            <a:ext cx="2019215" cy="584775"/>
          </a:xfrm>
          <a:prstGeom prst="rect">
            <a:avLst/>
          </a:prstGeom>
          <a:solidFill>
            <a:schemeClr val="bg1"/>
          </a:solidFill>
        </p:spPr>
        <p:txBody>
          <a:bodyPr wrap="square" rtlCol="0">
            <a:spAutoFit/>
          </a:bodyPr>
          <a:lstStyle/>
          <a:p>
            <a:r>
              <a:rPr lang="en-NZ" sz="1600" dirty="0" smtClean="0">
                <a:latin typeface="Calibri" pitchFamily="34" charset="0"/>
                <a:cs typeface="Calibri" pitchFamily="34" charset="0"/>
              </a:rPr>
              <a:t>Alkanes and water  do not mix.</a:t>
            </a:r>
          </a:p>
        </p:txBody>
      </p:sp>
      <p:sp>
        <p:nvSpPr>
          <p:cNvPr id="7" name="TextBox 6"/>
          <p:cNvSpPr txBox="1"/>
          <p:nvPr/>
        </p:nvSpPr>
        <p:spPr>
          <a:xfrm>
            <a:off x="4067944" y="2628864"/>
            <a:ext cx="1094200" cy="1323439"/>
          </a:xfrm>
          <a:prstGeom prst="rect">
            <a:avLst/>
          </a:prstGeom>
          <a:solidFill>
            <a:schemeClr val="bg1"/>
          </a:solidFill>
        </p:spPr>
        <p:txBody>
          <a:bodyPr wrap="square" rtlCol="0">
            <a:spAutoFit/>
          </a:bodyPr>
          <a:lstStyle/>
          <a:p>
            <a:r>
              <a:rPr lang="en-NZ" sz="1600" dirty="0" smtClean="0">
                <a:latin typeface="Calibri" pitchFamily="34" charset="0"/>
                <a:cs typeface="Calibri" pitchFamily="34" charset="0"/>
              </a:rPr>
              <a:t>Hydrogen bonds between water molecules</a:t>
            </a:r>
          </a:p>
        </p:txBody>
      </p:sp>
      <p:sp>
        <p:nvSpPr>
          <p:cNvPr id="8" name="TextBox 7"/>
          <p:cNvSpPr txBox="1"/>
          <p:nvPr/>
        </p:nvSpPr>
        <p:spPr>
          <a:xfrm>
            <a:off x="4067944" y="963214"/>
            <a:ext cx="1207487" cy="1569660"/>
          </a:xfrm>
          <a:prstGeom prst="rect">
            <a:avLst/>
          </a:prstGeom>
          <a:solidFill>
            <a:schemeClr val="bg1"/>
          </a:solidFill>
        </p:spPr>
        <p:txBody>
          <a:bodyPr wrap="square" rtlCol="0">
            <a:spAutoFit/>
          </a:bodyPr>
          <a:lstStyle/>
          <a:p>
            <a:r>
              <a:rPr lang="en-NZ" sz="1600" dirty="0" smtClean="0">
                <a:latin typeface="Calibri" pitchFamily="34" charset="0"/>
                <a:cs typeface="Calibri" pitchFamily="34" charset="0"/>
              </a:rPr>
              <a:t>Weak intermolecular bonds between alkane molecules</a:t>
            </a:r>
          </a:p>
        </p:txBody>
      </p:sp>
      <p:sp>
        <p:nvSpPr>
          <p:cNvPr id="9" name="TextBox 8"/>
          <p:cNvSpPr txBox="1"/>
          <p:nvPr/>
        </p:nvSpPr>
        <p:spPr>
          <a:xfrm>
            <a:off x="4763154" y="3942837"/>
            <a:ext cx="4032448" cy="1077218"/>
          </a:xfrm>
          <a:prstGeom prst="rect">
            <a:avLst/>
          </a:prstGeom>
          <a:solidFill>
            <a:schemeClr val="bg1"/>
          </a:solidFill>
        </p:spPr>
        <p:txBody>
          <a:bodyPr wrap="square" rtlCol="0">
            <a:spAutoFit/>
          </a:bodyPr>
          <a:lstStyle/>
          <a:p>
            <a:r>
              <a:rPr lang="en-NZ" sz="1600" dirty="0" smtClean="0">
                <a:latin typeface="Calibri" pitchFamily="34" charset="0"/>
                <a:cs typeface="Calibri" pitchFamily="34" charset="0"/>
              </a:rPr>
              <a:t>Because attractions between water and alkane molecules are different from the water – water and alkane – alkane attractions the two types of molecules stay separate</a:t>
            </a:r>
          </a:p>
        </p:txBody>
      </p:sp>
      <p:sp>
        <p:nvSpPr>
          <p:cNvPr id="3" name="Rectangle 2"/>
          <p:cNvSpPr/>
          <p:nvPr/>
        </p:nvSpPr>
        <p:spPr>
          <a:xfrm>
            <a:off x="5275431" y="3804483"/>
            <a:ext cx="2680945" cy="1383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Rectangle 9"/>
          <p:cNvSpPr/>
          <p:nvPr/>
        </p:nvSpPr>
        <p:spPr>
          <a:xfrm>
            <a:off x="2080281" y="3804483"/>
            <a:ext cx="1627623" cy="344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p:cNvSpPr txBox="1"/>
          <p:nvPr/>
        </p:nvSpPr>
        <p:spPr>
          <a:xfrm>
            <a:off x="2080281" y="3804483"/>
            <a:ext cx="1710668" cy="830997"/>
          </a:xfrm>
          <a:prstGeom prst="rect">
            <a:avLst/>
          </a:prstGeom>
          <a:noFill/>
        </p:spPr>
        <p:txBody>
          <a:bodyPr wrap="square" rtlCol="0">
            <a:spAutoFit/>
          </a:bodyPr>
          <a:lstStyle/>
          <a:p>
            <a:r>
              <a:rPr lang="en-NZ" sz="1600" dirty="0" smtClean="0">
                <a:latin typeface="Calibri" pitchFamily="34" charset="0"/>
                <a:cs typeface="Calibri" pitchFamily="34" charset="0"/>
              </a:rPr>
              <a:t>The less dense alkane floats on top of the water</a:t>
            </a:r>
          </a:p>
        </p:txBody>
      </p:sp>
    </p:spTree>
    <p:extLst>
      <p:ext uri="{BB962C8B-B14F-4D97-AF65-F5344CB8AC3E}">
        <p14:creationId xmlns:p14="http://schemas.microsoft.com/office/powerpoint/2010/main" val="3782811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404664"/>
            <a:ext cx="8712969" cy="400110"/>
          </a:xfrm>
          <a:prstGeom prst="rect">
            <a:avLst/>
          </a:prstGeom>
          <a:solidFill>
            <a:schemeClr val="bg2"/>
          </a:solidFill>
          <a:ln>
            <a:solidFill>
              <a:schemeClr val="tx1"/>
            </a:solidFill>
          </a:ln>
        </p:spPr>
        <p:txBody>
          <a:bodyPr wrap="square" rtlCol="0">
            <a:spAutoFit/>
          </a:bodyPr>
          <a:lstStyle/>
          <a:p>
            <a:pPr algn="ctr"/>
            <a:r>
              <a:rPr lang="en-NZ" sz="2000" b="1" dirty="0" smtClean="0"/>
              <a:t>Summary of solubility in </a:t>
            </a:r>
            <a:r>
              <a:rPr lang="en-NZ" sz="2000" b="1" dirty="0" smtClean="0"/>
              <a:t>Water - Alcohol</a:t>
            </a:r>
            <a:endParaRPr lang="en-NZ" sz="2000" b="1" dirty="0"/>
          </a:p>
        </p:txBody>
      </p:sp>
      <p:sp>
        <p:nvSpPr>
          <p:cNvPr id="5" name="Footer Placeholder 1"/>
          <p:cNvSpPr txBox="1">
            <a:spLocks/>
          </p:cNvSpPr>
          <p:nvPr/>
        </p:nvSpPr>
        <p:spPr>
          <a:xfrm>
            <a:off x="7250654" y="6414986"/>
            <a:ext cx="3786691"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dirty="0" smtClean="0"/>
              <a:t>NCEA L1 Science 2013 </a:t>
            </a:r>
            <a:r>
              <a:rPr lang="en-NZ" dirty="0" err="1" smtClean="0"/>
              <a:t>Chem</a:t>
            </a:r>
            <a:r>
              <a:rPr lang="en-NZ" dirty="0" smtClean="0"/>
              <a:t> 1.3</a:t>
            </a:r>
            <a:endParaRPr lang="en-NZ" dirty="0"/>
          </a:p>
        </p:txBody>
      </p:sp>
      <p:sp>
        <p:nvSpPr>
          <p:cNvPr id="7" name="TextBox 6"/>
          <p:cNvSpPr txBox="1"/>
          <p:nvPr/>
        </p:nvSpPr>
        <p:spPr>
          <a:xfrm>
            <a:off x="255810" y="1124744"/>
            <a:ext cx="8496945" cy="1015663"/>
          </a:xfrm>
          <a:prstGeom prst="rect">
            <a:avLst/>
          </a:prstGeom>
          <a:solidFill>
            <a:schemeClr val="bg1"/>
          </a:solidFill>
          <a:ln>
            <a:solidFill>
              <a:schemeClr val="tx1"/>
            </a:solidFill>
          </a:ln>
        </p:spPr>
        <p:txBody>
          <a:bodyPr wrap="square" rtlCol="0">
            <a:spAutoFit/>
          </a:bodyPr>
          <a:lstStyle/>
          <a:p>
            <a:r>
              <a:rPr lang="en-NZ" sz="2000" dirty="0" smtClean="0">
                <a:latin typeface="Calibri" pitchFamily="34" charset="0"/>
                <a:cs typeface="Calibri" pitchFamily="34" charset="0"/>
              </a:rPr>
              <a:t>Alcohols: </a:t>
            </a:r>
            <a:r>
              <a:rPr lang="en-NZ" sz="2000" b="1" dirty="0" smtClean="0">
                <a:latin typeface="Calibri" pitchFamily="34" charset="0"/>
                <a:cs typeface="Calibri" pitchFamily="34" charset="0"/>
              </a:rPr>
              <a:t>Soluble in water. </a:t>
            </a:r>
            <a:r>
              <a:rPr lang="en-NZ" sz="2000" dirty="0" smtClean="0">
                <a:latin typeface="Calibri" pitchFamily="34" charset="0"/>
                <a:cs typeface="Calibri" pitchFamily="34" charset="0"/>
              </a:rPr>
              <a:t>These molecules are polar (due to the –OH end) and water, also being polar, will bond with the alcohol. The alcohol molecules will therefore disperse and mix within the water molecules.</a:t>
            </a:r>
            <a:endParaRPr lang="en-NZ" sz="2000" dirty="0">
              <a:latin typeface="Calibri" pitchFamily="34" charset="0"/>
              <a:cs typeface="Calibri" pitchFamily="34" charset="0"/>
            </a:endParaRPr>
          </a:p>
        </p:txBody>
      </p:sp>
      <p:pic>
        <p:nvPicPr>
          <p:cNvPr id="11266" name="Picture 2" descr="http://www.mpcfaculty.net/mark_bishop/Water_Ethanol_mixing_CS.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3010" y="2564904"/>
            <a:ext cx="8045972" cy="46960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45230" y="2276872"/>
            <a:ext cx="3780420" cy="1077218"/>
          </a:xfrm>
          <a:prstGeom prst="rect">
            <a:avLst/>
          </a:prstGeom>
          <a:solidFill>
            <a:schemeClr val="bg1"/>
          </a:solidFill>
        </p:spPr>
        <p:txBody>
          <a:bodyPr wrap="square" rtlCol="0">
            <a:spAutoFit/>
          </a:bodyPr>
          <a:lstStyle/>
          <a:p>
            <a:r>
              <a:rPr lang="en-NZ" sz="1600" dirty="0" smtClean="0">
                <a:latin typeface="Calibri" pitchFamily="34" charset="0"/>
                <a:cs typeface="Calibri" pitchFamily="34" charset="0"/>
              </a:rPr>
              <a:t>At the instant ethanol and water are mixed the ethanol floats on top of the water</a:t>
            </a:r>
          </a:p>
          <a:p>
            <a:endParaRPr lang="en-NZ" sz="1600" dirty="0" smtClean="0">
              <a:latin typeface="Calibri" pitchFamily="34" charset="0"/>
              <a:cs typeface="Calibri" pitchFamily="34" charset="0"/>
            </a:endParaRPr>
          </a:p>
          <a:p>
            <a:endParaRPr lang="en-NZ" sz="1600" dirty="0">
              <a:latin typeface="Calibri" pitchFamily="34" charset="0"/>
              <a:cs typeface="Calibri" pitchFamily="34" charset="0"/>
            </a:endParaRPr>
          </a:p>
        </p:txBody>
      </p:sp>
      <p:sp>
        <p:nvSpPr>
          <p:cNvPr id="11" name="TextBox 10"/>
          <p:cNvSpPr txBox="1"/>
          <p:nvPr/>
        </p:nvSpPr>
        <p:spPr>
          <a:xfrm>
            <a:off x="4878050" y="2259623"/>
            <a:ext cx="3780420" cy="1077218"/>
          </a:xfrm>
          <a:prstGeom prst="rect">
            <a:avLst/>
          </a:prstGeom>
          <a:solidFill>
            <a:schemeClr val="bg1"/>
          </a:solidFill>
        </p:spPr>
        <p:txBody>
          <a:bodyPr wrap="square" rtlCol="0">
            <a:spAutoFit/>
          </a:bodyPr>
          <a:lstStyle/>
          <a:p>
            <a:r>
              <a:rPr lang="en-NZ" sz="1600" dirty="0" smtClean="0">
                <a:latin typeface="Calibri" pitchFamily="34" charset="0"/>
                <a:cs typeface="Calibri" pitchFamily="34" charset="0"/>
              </a:rPr>
              <a:t>Because the attractions between their molecules are similar, the molecules mix freely, allowing each substance to disperse into the other</a:t>
            </a:r>
          </a:p>
        </p:txBody>
      </p:sp>
      <p:sp>
        <p:nvSpPr>
          <p:cNvPr id="10" name="Rectangle 9"/>
          <p:cNvSpPr/>
          <p:nvPr/>
        </p:nvSpPr>
        <p:spPr>
          <a:xfrm>
            <a:off x="4878050" y="3336841"/>
            <a:ext cx="1278126"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TextBox 12"/>
          <p:cNvSpPr txBox="1"/>
          <p:nvPr/>
        </p:nvSpPr>
        <p:spPr>
          <a:xfrm>
            <a:off x="908583" y="3249675"/>
            <a:ext cx="1152128" cy="1323439"/>
          </a:xfrm>
          <a:prstGeom prst="rect">
            <a:avLst/>
          </a:prstGeom>
          <a:solidFill>
            <a:schemeClr val="bg1"/>
          </a:solidFill>
        </p:spPr>
        <p:txBody>
          <a:bodyPr wrap="square" rtlCol="0">
            <a:spAutoFit/>
          </a:bodyPr>
          <a:lstStyle/>
          <a:p>
            <a:r>
              <a:rPr lang="en-NZ" sz="1600" dirty="0" smtClean="0">
                <a:latin typeface="Calibri" pitchFamily="34" charset="0"/>
                <a:cs typeface="Calibri" pitchFamily="34" charset="0"/>
              </a:rPr>
              <a:t>Hydrogen bonds between ethanol molecules.</a:t>
            </a:r>
          </a:p>
        </p:txBody>
      </p:sp>
      <p:sp>
        <p:nvSpPr>
          <p:cNvPr id="14" name="TextBox 13"/>
          <p:cNvSpPr txBox="1"/>
          <p:nvPr/>
        </p:nvSpPr>
        <p:spPr>
          <a:xfrm>
            <a:off x="4211643" y="3717032"/>
            <a:ext cx="1152128" cy="1323439"/>
          </a:xfrm>
          <a:prstGeom prst="rect">
            <a:avLst/>
          </a:prstGeom>
          <a:solidFill>
            <a:schemeClr val="bg1"/>
          </a:solidFill>
        </p:spPr>
        <p:txBody>
          <a:bodyPr wrap="square" rtlCol="0">
            <a:spAutoFit/>
          </a:bodyPr>
          <a:lstStyle/>
          <a:p>
            <a:r>
              <a:rPr lang="en-NZ" sz="1600" dirty="0" smtClean="0">
                <a:latin typeface="Calibri" pitchFamily="34" charset="0"/>
                <a:cs typeface="Calibri" pitchFamily="34" charset="0"/>
              </a:rPr>
              <a:t>Hydrogen bonds between water molecules.</a:t>
            </a:r>
          </a:p>
        </p:txBody>
      </p:sp>
      <p:sp>
        <p:nvSpPr>
          <p:cNvPr id="15" name="TextBox 14"/>
          <p:cNvSpPr txBox="1"/>
          <p:nvPr/>
        </p:nvSpPr>
        <p:spPr>
          <a:xfrm>
            <a:off x="7740353" y="3717032"/>
            <a:ext cx="1152128" cy="1569660"/>
          </a:xfrm>
          <a:prstGeom prst="rect">
            <a:avLst/>
          </a:prstGeom>
          <a:solidFill>
            <a:schemeClr val="bg1"/>
          </a:solidFill>
        </p:spPr>
        <p:txBody>
          <a:bodyPr wrap="square" rtlCol="0">
            <a:spAutoFit/>
          </a:bodyPr>
          <a:lstStyle/>
          <a:p>
            <a:r>
              <a:rPr lang="en-NZ" sz="1600" dirty="0" smtClean="0">
                <a:latin typeface="Calibri" pitchFamily="34" charset="0"/>
                <a:cs typeface="Calibri" pitchFamily="34" charset="0"/>
              </a:rPr>
              <a:t>Hydrogen bonds between ethanol and water molecules.</a:t>
            </a:r>
          </a:p>
        </p:txBody>
      </p:sp>
      <p:sp>
        <p:nvSpPr>
          <p:cNvPr id="16" name="TextBox 15"/>
          <p:cNvSpPr txBox="1"/>
          <p:nvPr/>
        </p:nvSpPr>
        <p:spPr>
          <a:xfrm>
            <a:off x="2204577" y="6442462"/>
            <a:ext cx="2286881" cy="338554"/>
          </a:xfrm>
          <a:prstGeom prst="rect">
            <a:avLst/>
          </a:prstGeom>
          <a:noFill/>
        </p:spPr>
        <p:txBody>
          <a:bodyPr wrap="square" rtlCol="0">
            <a:spAutoFit/>
          </a:bodyPr>
          <a:lstStyle/>
          <a:p>
            <a:r>
              <a:rPr lang="en-NZ" sz="1600" dirty="0" smtClean="0">
                <a:latin typeface="Calibri" pitchFamily="34" charset="0"/>
                <a:cs typeface="Calibri" pitchFamily="34" charset="0"/>
              </a:rPr>
              <a:t>Ethanol and water mix.</a:t>
            </a:r>
          </a:p>
        </p:txBody>
      </p:sp>
      <p:sp>
        <p:nvSpPr>
          <p:cNvPr id="12" name="Rectangle 11"/>
          <p:cNvSpPr/>
          <p:nvPr/>
        </p:nvSpPr>
        <p:spPr>
          <a:xfrm>
            <a:off x="2411760" y="6093296"/>
            <a:ext cx="1799883"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16671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NCEA L1 Science 2013 Chem 1.3</a:t>
            </a:r>
            <a:endParaRPr lang="en-NZ"/>
          </a:p>
        </p:txBody>
      </p:sp>
      <p:sp>
        <p:nvSpPr>
          <p:cNvPr id="3" name="TextBox 2"/>
          <p:cNvSpPr txBox="1"/>
          <p:nvPr/>
        </p:nvSpPr>
        <p:spPr>
          <a:xfrm>
            <a:off x="179512" y="404664"/>
            <a:ext cx="8712969" cy="400110"/>
          </a:xfrm>
          <a:prstGeom prst="rect">
            <a:avLst/>
          </a:prstGeom>
          <a:solidFill>
            <a:schemeClr val="bg2"/>
          </a:solidFill>
          <a:ln>
            <a:solidFill>
              <a:schemeClr val="tx1"/>
            </a:solidFill>
          </a:ln>
        </p:spPr>
        <p:txBody>
          <a:bodyPr wrap="square" rtlCol="0">
            <a:spAutoFit/>
          </a:bodyPr>
          <a:lstStyle/>
          <a:p>
            <a:pPr algn="ctr"/>
            <a:r>
              <a:rPr lang="en-NZ" sz="2000" b="1" dirty="0" smtClean="0"/>
              <a:t>Summary of Boiling points</a:t>
            </a:r>
            <a:endParaRPr lang="en-NZ" sz="2000" b="1" dirty="0"/>
          </a:p>
        </p:txBody>
      </p:sp>
      <p:sp>
        <p:nvSpPr>
          <p:cNvPr id="4" name="TextBox 3"/>
          <p:cNvSpPr txBox="1"/>
          <p:nvPr/>
        </p:nvSpPr>
        <p:spPr>
          <a:xfrm>
            <a:off x="287523" y="980728"/>
            <a:ext cx="8496945" cy="2031325"/>
          </a:xfrm>
          <a:prstGeom prst="rect">
            <a:avLst/>
          </a:prstGeom>
          <a:solidFill>
            <a:schemeClr val="bg1"/>
          </a:solidFill>
          <a:ln>
            <a:solidFill>
              <a:schemeClr val="tx1"/>
            </a:solidFill>
          </a:ln>
        </p:spPr>
        <p:txBody>
          <a:bodyPr wrap="square" rtlCol="0">
            <a:spAutoFit/>
          </a:bodyPr>
          <a:lstStyle/>
          <a:p>
            <a:r>
              <a:rPr lang="en-NZ" dirty="0" smtClean="0">
                <a:latin typeface="Calibri" pitchFamily="34" charset="0"/>
                <a:cs typeface="Calibri" pitchFamily="34" charset="0"/>
              </a:rPr>
              <a:t>Alkanes: The smaller the alkane molecule the lower the boiling point and the more volatile (easier to combust) the alkane. As the molar mass (Mass number of all the atoms combined) increases, the boiling points also increase as the strength of the intermolecular (between molecules) attractions increases. </a:t>
            </a:r>
          </a:p>
          <a:p>
            <a:r>
              <a:rPr lang="en-NZ" dirty="0" smtClean="0">
                <a:latin typeface="Calibri" pitchFamily="34" charset="0"/>
                <a:cs typeface="Calibri" pitchFamily="34" charset="0"/>
              </a:rPr>
              <a:t>The alkanes methane to butane (C1 – C4) are all gases at room temperature</a:t>
            </a:r>
          </a:p>
          <a:p>
            <a:r>
              <a:rPr lang="en-NZ" dirty="0" smtClean="0">
                <a:latin typeface="Calibri" pitchFamily="34" charset="0"/>
                <a:cs typeface="Calibri" pitchFamily="34" charset="0"/>
              </a:rPr>
              <a:t>Alkanes with between 5C and 15C atoms are all liquids</a:t>
            </a:r>
          </a:p>
          <a:p>
            <a:r>
              <a:rPr lang="en-NZ" dirty="0" smtClean="0">
                <a:latin typeface="Calibri" pitchFamily="34" charset="0"/>
                <a:cs typeface="Calibri" pitchFamily="34" charset="0"/>
              </a:rPr>
              <a:t>Alkanes with over 15 C atoms are soft solids </a:t>
            </a:r>
            <a:endParaRPr lang="en-NZ" dirty="0">
              <a:latin typeface="Calibri" pitchFamily="34" charset="0"/>
              <a:cs typeface="Calibri" pitchFamily="34" charset="0"/>
            </a:endParaRPr>
          </a:p>
        </p:txBody>
      </p:sp>
      <p:sp>
        <p:nvSpPr>
          <p:cNvPr id="5" name="TextBox 4"/>
          <p:cNvSpPr txBox="1"/>
          <p:nvPr/>
        </p:nvSpPr>
        <p:spPr>
          <a:xfrm>
            <a:off x="287522" y="3164453"/>
            <a:ext cx="8496945" cy="923330"/>
          </a:xfrm>
          <a:prstGeom prst="rect">
            <a:avLst/>
          </a:prstGeom>
          <a:solidFill>
            <a:schemeClr val="bg1"/>
          </a:solidFill>
          <a:ln>
            <a:solidFill>
              <a:schemeClr val="tx1"/>
            </a:solidFill>
          </a:ln>
        </p:spPr>
        <p:txBody>
          <a:bodyPr wrap="square" rtlCol="0">
            <a:spAutoFit/>
          </a:bodyPr>
          <a:lstStyle/>
          <a:p>
            <a:r>
              <a:rPr lang="en-NZ" dirty="0" smtClean="0">
                <a:latin typeface="Calibri" pitchFamily="34" charset="0"/>
                <a:cs typeface="Calibri" pitchFamily="34" charset="0"/>
              </a:rPr>
              <a:t>Alkenes: The boiling point trend is similar to alkanes where the larger the number of C atoms in the chain the higher the boiling point. The equivalent length C chain alkene has a slightly higher point than that of the alkanes.</a:t>
            </a:r>
          </a:p>
        </p:txBody>
      </p:sp>
      <p:sp>
        <p:nvSpPr>
          <p:cNvPr id="6" name="TextBox 5"/>
          <p:cNvSpPr txBox="1"/>
          <p:nvPr/>
        </p:nvSpPr>
        <p:spPr>
          <a:xfrm>
            <a:off x="287523" y="4221088"/>
            <a:ext cx="8496945" cy="2031325"/>
          </a:xfrm>
          <a:prstGeom prst="rect">
            <a:avLst/>
          </a:prstGeom>
          <a:solidFill>
            <a:schemeClr val="bg1"/>
          </a:solidFill>
          <a:ln>
            <a:solidFill>
              <a:schemeClr val="tx1"/>
            </a:solidFill>
          </a:ln>
        </p:spPr>
        <p:txBody>
          <a:bodyPr wrap="square" rtlCol="0">
            <a:spAutoFit/>
          </a:bodyPr>
          <a:lstStyle/>
          <a:p>
            <a:r>
              <a:rPr lang="en-NZ" dirty="0" smtClean="0">
                <a:latin typeface="Calibri" pitchFamily="34" charset="0"/>
                <a:cs typeface="Calibri" pitchFamily="34" charset="0"/>
              </a:rPr>
              <a:t>Alcohols: </a:t>
            </a:r>
            <a:r>
              <a:rPr lang="en-NZ" dirty="0">
                <a:latin typeface="Calibri" pitchFamily="34" charset="0"/>
                <a:cs typeface="Calibri" pitchFamily="34" charset="0"/>
              </a:rPr>
              <a:t>The boiling point trend is similar to </a:t>
            </a:r>
            <a:r>
              <a:rPr lang="en-NZ" dirty="0" smtClean="0">
                <a:latin typeface="Calibri" pitchFamily="34" charset="0"/>
                <a:cs typeface="Calibri" pitchFamily="34" charset="0"/>
              </a:rPr>
              <a:t>both alkanes and alkenes where </a:t>
            </a:r>
            <a:r>
              <a:rPr lang="en-NZ" dirty="0">
                <a:latin typeface="Calibri" pitchFamily="34" charset="0"/>
                <a:cs typeface="Calibri" pitchFamily="34" charset="0"/>
              </a:rPr>
              <a:t>the larger the number of C atoms in the chain the higher the boiling point</a:t>
            </a:r>
            <a:r>
              <a:rPr lang="en-NZ" dirty="0" smtClean="0">
                <a:latin typeface="Calibri" pitchFamily="34" charset="0"/>
                <a:cs typeface="Calibri" pitchFamily="34" charset="0"/>
              </a:rPr>
              <a:t>.</a:t>
            </a:r>
          </a:p>
          <a:p>
            <a:r>
              <a:rPr lang="en-NZ" dirty="0" smtClean="0">
                <a:latin typeface="Calibri" pitchFamily="34" charset="0"/>
                <a:cs typeface="Calibri" pitchFamily="34" charset="0"/>
              </a:rPr>
              <a:t>The boiling point is higher than both alkanes and alkenes as the intermolecular bonding is stronger due to being a polar molecule– which creates a positive and negative end and hold the individual alcohol molecules together stronger and thus needs more energy to break them (heat energy)</a:t>
            </a:r>
          </a:p>
          <a:p>
            <a:r>
              <a:rPr lang="en-NZ" dirty="0" smtClean="0">
                <a:latin typeface="Calibri" pitchFamily="34" charset="0"/>
                <a:cs typeface="Calibri" pitchFamily="34" charset="0"/>
              </a:rPr>
              <a:t>Even small chain alcohols are liquid at room temperature</a:t>
            </a:r>
            <a:endParaRPr lang="en-NZ" dirty="0">
              <a:latin typeface="Calibri" pitchFamily="34" charset="0"/>
              <a:cs typeface="Calibri" pitchFamily="34" charset="0"/>
            </a:endParaRPr>
          </a:p>
        </p:txBody>
      </p:sp>
    </p:spTree>
    <p:extLst>
      <p:ext uri="{BB962C8B-B14F-4D97-AF65-F5344CB8AC3E}">
        <p14:creationId xmlns:p14="http://schemas.microsoft.com/office/powerpoint/2010/main" val="1104630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NCEA L1 Science 2013 Chem 1.3</a:t>
            </a:r>
            <a:endParaRPr lang="en-NZ"/>
          </a:p>
        </p:txBody>
      </p:sp>
      <p:pic>
        <p:nvPicPr>
          <p:cNvPr id="14338" name="Picture 2" descr="http://paraffindepositionandcontrol.wikispaces.com/file/view/AlkaneProperties.gif/182576917/484x299/AlkaneProperties.gif"/>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0755" y="1628800"/>
            <a:ext cx="8136904" cy="49919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9512" y="404664"/>
            <a:ext cx="8712969" cy="400110"/>
          </a:xfrm>
          <a:prstGeom prst="rect">
            <a:avLst/>
          </a:prstGeom>
          <a:solidFill>
            <a:schemeClr val="bg2"/>
          </a:solidFill>
          <a:ln>
            <a:solidFill>
              <a:schemeClr val="tx1"/>
            </a:solidFill>
          </a:ln>
        </p:spPr>
        <p:txBody>
          <a:bodyPr wrap="square" rtlCol="0">
            <a:spAutoFit/>
          </a:bodyPr>
          <a:lstStyle/>
          <a:p>
            <a:pPr algn="ctr"/>
            <a:r>
              <a:rPr lang="en-NZ" sz="2000" b="1" dirty="0" smtClean="0"/>
              <a:t>Summary of Boiling points</a:t>
            </a:r>
            <a:endParaRPr lang="en-NZ" sz="2000" b="1" dirty="0"/>
          </a:p>
        </p:txBody>
      </p:sp>
    </p:spTree>
    <p:extLst>
      <p:ext uri="{BB962C8B-B14F-4D97-AF65-F5344CB8AC3E}">
        <p14:creationId xmlns:p14="http://schemas.microsoft.com/office/powerpoint/2010/main" val="1196561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401719"/>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Atoms </a:t>
            </a:r>
            <a:r>
              <a:rPr lang="en-NZ" sz="2000" b="1" dirty="0"/>
              <a:t>have a particular structure – protons, electrons and neutrons</a:t>
            </a:r>
          </a:p>
        </p:txBody>
      </p:sp>
      <p:sp>
        <p:nvSpPr>
          <p:cNvPr id="4" name="Text Box 10"/>
          <p:cNvSpPr txBox="1">
            <a:spLocks noChangeArrowheads="1"/>
          </p:cNvSpPr>
          <p:nvPr/>
        </p:nvSpPr>
        <p:spPr bwMode="auto">
          <a:xfrm>
            <a:off x="252845" y="5247119"/>
            <a:ext cx="2362200" cy="6604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800" b="0" dirty="0"/>
              <a:t>This is known as the </a:t>
            </a:r>
            <a:r>
              <a:rPr lang="en-NZ" sz="1800" dirty="0"/>
              <a:t>Bohr model</a:t>
            </a:r>
            <a:r>
              <a:rPr lang="en-NZ" sz="1800" b="0" dirty="0"/>
              <a:t>. </a:t>
            </a:r>
          </a:p>
        </p:txBody>
      </p:sp>
      <p:sp>
        <p:nvSpPr>
          <p:cNvPr id="5" name="Text Box 11"/>
          <p:cNvSpPr txBox="1">
            <a:spLocks noChangeArrowheads="1"/>
          </p:cNvSpPr>
          <p:nvPr/>
        </p:nvSpPr>
        <p:spPr bwMode="auto">
          <a:xfrm>
            <a:off x="467544" y="925304"/>
            <a:ext cx="8305800" cy="646331"/>
          </a:xfrm>
          <a:prstGeom prst="rect">
            <a:avLst/>
          </a:prstGeom>
          <a:solidFill>
            <a:schemeClr val="bg1"/>
          </a:solidFill>
          <a:ln w="19050">
            <a:solidFill>
              <a:schemeClr val="tx1"/>
            </a:solidFill>
            <a:miter lim="800000"/>
            <a:headEnd/>
            <a:tailEnd/>
          </a:ln>
          <a:effectLst/>
        </p:spPr>
        <p:txBody>
          <a:bodyPr>
            <a:spAutoFit/>
          </a:bodyPr>
          <a:lstStyle/>
          <a:p>
            <a:r>
              <a:rPr lang="en-US" b="0" dirty="0" smtClean="0">
                <a:latin typeface="Calibri" pitchFamily="34" charset="0"/>
                <a:cs typeface="Calibri" pitchFamily="34" charset="0"/>
              </a:rPr>
              <a:t>Atoms have a central nucleus. The nucleus </a:t>
            </a:r>
            <a:r>
              <a:rPr lang="en-US" b="0" dirty="0">
                <a:latin typeface="Calibri" pitchFamily="34" charset="0"/>
                <a:cs typeface="Calibri" pitchFamily="34" charset="0"/>
              </a:rPr>
              <a:t>contains </a:t>
            </a:r>
            <a:r>
              <a:rPr lang="en-US" dirty="0">
                <a:latin typeface="Calibri" pitchFamily="34" charset="0"/>
                <a:cs typeface="Calibri" pitchFamily="34" charset="0"/>
              </a:rPr>
              <a:t>protons</a:t>
            </a:r>
            <a:r>
              <a:rPr lang="en-US" b="0" dirty="0">
                <a:latin typeface="Calibri" pitchFamily="34" charset="0"/>
                <a:cs typeface="Calibri" pitchFamily="34" charset="0"/>
              </a:rPr>
              <a:t> (p) and </a:t>
            </a:r>
            <a:r>
              <a:rPr lang="en-US" dirty="0">
                <a:latin typeface="Calibri" pitchFamily="34" charset="0"/>
                <a:cs typeface="Calibri" pitchFamily="34" charset="0"/>
              </a:rPr>
              <a:t>neutrons </a:t>
            </a:r>
            <a:r>
              <a:rPr lang="en-US" b="0" dirty="0">
                <a:latin typeface="Calibri" pitchFamily="34" charset="0"/>
                <a:cs typeface="Calibri" pitchFamily="34" charset="0"/>
              </a:rPr>
              <a:t>(n). </a:t>
            </a:r>
            <a:r>
              <a:rPr lang="en-US" dirty="0">
                <a:latin typeface="Calibri" pitchFamily="34" charset="0"/>
                <a:cs typeface="Calibri" pitchFamily="34" charset="0"/>
              </a:rPr>
              <a:t>Electrons</a:t>
            </a:r>
            <a:r>
              <a:rPr lang="en-US" b="0" dirty="0">
                <a:latin typeface="Calibri" pitchFamily="34" charset="0"/>
                <a:cs typeface="Calibri" pitchFamily="34" charset="0"/>
              </a:rPr>
              <a:t> (e) orbit the nucleus, arranged in shells or energy levels. </a:t>
            </a:r>
          </a:p>
        </p:txBody>
      </p:sp>
      <p:sp>
        <p:nvSpPr>
          <p:cNvPr id="6" name="Oval 12"/>
          <p:cNvSpPr>
            <a:spLocks noChangeArrowheads="1"/>
          </p:cNvSpPr>
          <p:nvPr/>
        </p:nvSpPr>
        <p:spPr bwMode="auto">
          <a:xfrm>
            <a:off x="4291445" y="3938587"/>
            <a:ext cx="381000" cy="381000"/>
          </a:xfrm>
          <a:prstGeom prst="ellipse">
            <a:avLst/>
          </a:prstGeom>
          <a:solidFill>
            <a:srgbClr val="FA320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7" name="Text Box 13"/>
          <p:cNvSpPr txBox="1">
            <a:spLocks noChangeArrowheads="1"/>
          </p:cNvSpPr>
          <p:nvPr/>
        </p:nvSpPr>
        <p:spPr bwMode="auto">
          <a:xfrm>
            <a:off x="4291445" y="3938587"/>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800" b="0">
                <a:latin typeface="Arial" pitchFamily="34" charset="0"/>
              </a:rPr>
              <a:t>P</a:t>
            </a:r>
            <a:endParaRPr lang="en-US" sz="1800" b="0">
              <a:latin typeface="Arial" pitchFamily="34" charset="0"/>
            </a:endParaRPr>
          </a:p>
        </p:txBody>
      </p:sp>
      <p:sp>
        <p:nvSpPr>
          <p:cNvPr id="8" name="Oval 14"/>
          <p:cNvSpPr>
            <a:spLocks noChangeArrowheads="1"/>
          </p:cNvSpPr>
          <p:nvPr/>
        </p:nvSpPr>
        <p:spPr bwMode="auto">
          <a:xfrm>
            <a:off x="4443845" y="4090987"/>
            <a:ext cx="381000" cy="381000"/>
          </a:xfrm>
          <a:prstGeom prst="ellipse">
            <a:avLst/>
          </a:prstGeom>
          <a:solidFill>
            <a:srgbClr val="FA320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9" name="Text Box 15"/>
          <p:cNvSpPr txBox="1">
            <a:spLocks noChangeArrowheads="1"/>
          </p:cNvSpPr>
          <p:nvPr/>
        </p:nvSpPr>
        <p:spPr bwMode="auto">
          <a:xfrm>
            <a:off x="4443845" y="4090987"/>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800" b="0">
                <a:latin typeface="Arial" pitchFamily="34" charset="0"/>
              </a:rPr>
              <a:t>P</a:t>
            </a:r>
            <a:endParaRPr lang="en-US" sz="1800" b="0">
              <a:latin typeface="Arial" pitchFamily="34" charset="0"/>
            </a:endParaRPr>
          </a:p>
        </p:txBody>
      </p:sp>
      <p:sp>
        <p:nvSpPr>
          <p:cNvPr id="10" name="Oval 16"/>
          <p:cNvSpPr>
            <a:spLocks noChangeArrowheads="1"/>
          </p:cNvSpPr>
          <p:nvPr/>
        </p:nvSpPr>
        <p:spPr bwMode="auto">
          <a:xfrm>
            <a:off x="4748645" y="3786187"/>
            <a:ext cx="381000" cy="381000"/>
          </a:xfrm>
          <a:prstGeom prst="ellipse">
            <a:avLst/>
          </a:prstGeom>
          <a:solidFill>
            <a:srgbClr val="CC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1" name="Text Box 17"/>
          <p:cNvSpPr txBox="1">
            <a:spLocks noChangeArrowheads="1"/>
          </p:cNvSpPr>
          <p:nvPr/>
        </p:nvSpPr>
        <p:spPr bwMode="auto">
          <a:xfrm>
            <a:off x="4748645" y="3786187"/>
            <a:ext cx="381000" cy="366713"/>
          </a:xfrm>
          <a:prstGeom prst="rect">
            <a:avLst/>
          </a:prstGeom>
          <a:noFill/>
          <a:ln>
            <a:noFill/>
          </a:ln>
          <a:effectLst/>
          <a:extLst>
            <a:ext uri="{909E8E84-426E-40DD-AFC4-6F175D3DCCD1}">
              <a14:hiddenFill xmlns:a14="http://schemas.microsoft.com/office/drawing/2010/main">
                <a:solidFill>
                  <a:srgbClr val="CCFF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800" b="0">
                <a:latin typeface="Arial" pitchFamily="34" charset="0"/>
              </a:rPr>
              <a:t>N</a:t>
            </a:r>
            <a:endParaRPr lang="en-US" sz="1800" b="0">
              <a:latin typeface="Arial" pitchFamily="34" charset="0"/>
            </a:endParaRPr>
          </a:p>
        </p:txBody>
      </p:sp>
      <p:sp>
        <p:nvSpPr>
          <p:cNvPr id="12" name="Oval 18"/>
          <p:cNvSpPr>
            <a:spLocks noChangeArrowheads="1"/>
          </p:cNvSpPr>
          <p:nvPr/>
        </p:nvSpPr>
        <p:spPr bwMode="auto">
          <a:xfrm>
            <a:off x="4748645" y="4167187"/>
            <a:ext cx="381000" cy="381000"/>
          </a:xfrm>
          <a:prstGeom prst="ellipse">
            <a:avLst/>
          </a:prstGeom>
          <a:solidFill>
            <a:srgbClr val="CC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3" name="Text Box 19"/>
          <p:cNvSpPr txBox="1">
            <a:spLocks noChangeArrowheads="1"/>
          </p:cNvSpPr>
          <p:nvPr/>
        </p:nvSpPr>
        <p:spPr bwMode="auto">
          <a:xfrm>
            <a:off x="4748645" y="4167187"/>
            <a:ext cx="381000" cy="366713"/>
          </a:xfrm>
          <a:prstGeom prst="rect">
            <a:avLst/>
          </a:prstGeom>
          <a:noFill/>
          <a:ln>
            <a:noFill/>
          </a:ln>
          <a:effectLst/>
          <a:extLst>
            <a:ext uri="{909E8E84-426E-40DD-AFC4-6F175D3DCCD1}">
              <a14:hiddenFill xmlns:a14="http://schemas.microsoft.com/office/drawing/2010/main">
                <a:solidFill>
                  <a:srgbClr val="CCFF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800" b="0">
                <a:latin typeface="Arial" pitchFamily="34" charset="0"/>
              </a:rPr>
              <a:t>N</a:t>
            </a:r>
            <a:endParaRPr lang="en-US" sz="1800" b="0">
              <a:latin typeface="Arial" pitchFamily="34" charset="0"/>
            </a:endParaRPr>
          </a:p>
        </p:txBody>
      </p:sp>
      <p:sp>
        <p:nvSpPr>
          <p:cNvPr id="14" name="Oval 20"/>
          <p:cNvSpPr>
            <a:spLocks noChangeArrowheads="1"/>
          </p:cNvSpPr>
          <p:nvPr/>
        </p:nvSpPr>
        <p:spPr bwMode="auto">
          <a:xfrm>
            <a:off x="4443845" y="3786187"/>
            <a:ext cx="381000" cy="381000"/>
          </a:xfrm>
          <a:prstGeom prst="ellipse">
            <a:avLst/>
          </a:prstGeom>
          <a:solidFill>
            <a:srgbClr val="CC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5" name="Text Box 21"/>
          <p:cNvSpPr txBox="1">
            <a:spLocks noChangeArrowheads="1"/>
          </p:cNvSpPr>
          <p:nvPr/>
        </p:nvSpPr>
        <p:spPr bwMode="auto">
          <a:xfrm>
            <a:off x="4443845" y="3786187"/>
            <a:ext cx="381000" cy="366713"/>
          </a:xfrm>
          <a:prstGeom prst="rect">
            <a:avLst/>
          </a:prstGeom>
          <a:noFill/>
          <a:ln>
            <a:noFill/>
          </a:ln>
          <a:effectLst/>
          <a:extLst>
            <a:ext uri="{909E8E84-426E-40DD-AFC4-6F175D3DCCD1}">
              <a14:hiddenFill xmlns:a14="http://schemas.microsoft.com/office/drawing/2010/main">
                <a:solidFill>
                  <a:srgbClr val="CCFF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800" b="0">
                <a:latin typeface="Arial" pitchFamily="34" charset="0"/>
              </a:rPr>
              <a:t>N</a:t>
            </a:r>
            <a:endParaRPr lang="en-US" sz="1800" b="0">
              <a:latin typeface="Arial" pitchFamily="34" charset="0"/>
            </a:endParaRPr>
          </a:p>
        </p:txBody>
      </p:sp>
      <p:sp>
        <p:nvSpPr>
          <p:cNvPr id="16" name="Oval 22"/>
          <p:cNvSpPr>
            <a:spLocks noChangeArrowheads="1"/>
          </p:cNvSpPr>
          <p:nvPr/>
        </p:nvSpPr>
        <p:spPr bwMode="auto">
          <a:xfrm>
            <a:off x="4901045" y="4014787"/>
            <a:ext cx="381000" cy="381000"/>
          </a:xfrm>
          <a:prstGeom prst="ellipse">
            <a:avLst/>
          </a:prstGeom>
          <a:solidFill>
            <a:srgbClr val="FA320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7" name="Text Box 23"/>
          <p:cNvSpPr txBox="1">
            <a:spLocks noChangeArrowheads="1"/>
          </p:cNvSpPr>
          <p:nvPr/>
        </p:nvSpPr>
        <p:spPr bwMode="auto">
          <a:xfrm>
            <a:off x="4901045" y="4014787"/>
            <a:ext cx="381000" cy="366713"/>
          </a:xfrm>
          <a:prstGeom prst="rect">
            <a:avLst/>
          </a:prstGeom>
          <a:noFill/>
          <a:ln>
            <a:noFill/>
          </a:ln>
          <a:effectLst/>
          <a:extLst>
            <a:ext uri="{909E8E84-426E-40DD-AFC4-6F175D3DCCD1}">
              <a14:hiddenFill xmlns:a14="http://schemas.microsoft.com/office/drawing/2010/main">
                <a:solidFill>
                  <a:srgbClr val="CCFF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800" b="0">
                <a:latin typeface="Arial" pitchFamily="34" charset="0"/>
              </a:rPr>
              <a:t>P</a:t>
            </a:r>
            <a:endParaRPr lang="en-US" sz="1800" b="0">
              <a:latin typeface="Arial" pitchFamily="34" charset="0"/>
            </a:endParaRPr>
          </a:p>
        </p:txBody>
      </p:sp>
      <p:sp>
        <p:nvSpPr>
          <p:cNvPr id="18" name="Oval 24"/>
          <p:cNvSpPr>
            <a:spLocks noChangeArrowheads="1"/>
          </p:cNvSpPr>
          <p:nvPr/>
        </p:nvSpPr>
        <p:spPr bwMode="auto">
          <a:xfrm>
            <a:off x="4367645" y="3557587"/>
            <a:ext cx="381000" cy="381000"/>
          </a:xfrm>
          <a:prstGeom prst="ellipse">
            <a:avLst/>
          </a:prstGeom>
          <a:solidFill>
            <a:srgbClr val="CC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9" name="Text Box 25"/>
          <p:cNvSpPr txBox="1">
            <a:spLocks noChangeArrowheads="1"/>
          </p:cNvSpPr>
          <p:nvPr/>
        </p:nvSpPr>
        <p:spPr bwMode="auto">
          <a:xfrm>
            <a:off x="4367645" y="3557587"/>
            <a:ext cx="381000" cy="366713"/>
          </a:xfrm>
          <a:prstGeom prst="rect">
            <a:avLst/>
          </a:prstGeom>
          <a:noFill/>
          <a:ln>
            <a:noFill/>
          </a:ln>
          <a:effectLst/>
          <a:extLst>
            <a:ext uri="{909E8E84-426E-40DD-AFC4-6F175D3DCCD1}">
              <a14:hiddenFill xmlns:a14="http://schemas.microsoft.com/office/drawing/2010/main">
                <a:solidFill>
                  <a:srgbClr val="CCFF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800" b="0">
                <a:latin typeface="Arial" pitchFamily="34" charset="0"/>
              </a:rPr>
              <a:t>N</a:t>
            </a:r>
            <a:endParaRPr lang="en-US" sz="1800" b="0">
              <a:latin typeface="Arial" pitchFamily="34" charset="0"/>
            </a:endParaRPr>
          </a:p>
        </p:txBody>
      </p:sp>
      <p:sp>
        <p:nvSpPr>
          <p:cNvPr id="20" name="Oval 26"/>
          <p:cNvSpPr>
            <a:spLocks noChangeArrowheads="1"/>
          </p:cNvSpPr>
          <p:nvPr/>
        </p:nvSpPr>
        <p:spPr bwMode="auto">
          <a:xfrm>
            <a:off x="4596245" y="3481387"/>
            <a:ext cx="381000" cy="381000"/>
          </a:xfrm>
          <a:prstGeom prst="ellipse">
            <a:avLst/>
          </a:prstGeom>
          <a:solidFill>
            <a:srgbClr val="FA320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1" name="Text Box 27"/>
          <p:cNvSpPr txBox="1">
            <a:spLocks noChangeArrowheads="1"/>
          </p:cNvSpPr>
          <p:nvPr/>
        </p:nvSpPr>
        <p:spPr bwMode="auto">
          <a:xfrm>
            <a:off x="4596245" y="3481387"/>
            <a:ext cx="381000" cy="366713"/>
          </a:xfrm>
          <a:prstGeom prst="rect">
            <a:avLst/>
          </a:prstGeom>
          <a:noFill/>
          <a:ln>
            <a:noFill/>
          </a:ln>
          <a:effectLst/>
          <a:extLst>
            <a:ext uri="{909E8E84-426E-40DD-AFC4-6F175D3DCCD1}">
              <a14:hiddenFill xmlns:a14="http://schemas.microsoft.com/office/drawing/2010/main">
                <a:solidFill>
                  <a:srgbClr val="CCFF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800" b="0">
                <a:latin typeface="Arial" pitchFamily="34" charset="0"/>
              </a:rPr>
              <a:t>P</a:t>
            </a:r>
            <a:endParaRPr lang="en-US" sz="1800" b="0">
              <a:latin typeface="Arial" pitchFamily="34" charset="0"/>
            </a:endParaRPr>
          </a:p>
        </p:txBody>
      </p:sp>
      <p:sp>
        <p:nvSpPr>
          <p:cNvPr id="22" name="Oval 28"/>
          <p:cNvSpPr>
            <a:spLocks noChangeArrowheads="1"/>
          </p:cNvSpPr>
          <p:nvPr/>
        </p:nvSpPr>
        <p:spPr bwMode="auto">
          <a:xfrm>
            <a:off x="4977245" y="3633787"/>
            <a:ext cx="381000" cy="381000"/>
          </a:xfrm>
          <a:prstGeom prst="ellipse">
            <a:avLst/>
          </a:prstGeom>
          <a:solidFill>
            <a:srgbClr val="FA320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3" name="Text Box 29"/>
          <p:cNvSpPr txBox="1">
            <a:spLocks noChangeArrowheads="1"/>
          </p:cNvSpPr>
          <p:nvPr/>
        </p:nvSpPr>
        <p:spPr bwMode="auto">
          <a:xfrm>
            <a:off x="4977245" y="3633787"/>
            <a:ext cx="381000" cy="366713"/>
          </a:xfrm>
          <a:prstGeom prst="rect">
            <a:avLst/>
          </a:prstGeom>
          <a:noFill/>
          <a:ln>
            <a:noFill/>
          </a:ln>
          <a:effectLst/>
          <a:extLst>
            <a:ext uri="{909E8E84-426E-40DD-AFC4-6F175D3DCCD1}">
              <a14:hiddenFill xmlns:a14="http://schemas.microsoft.com/office/drawing/2010/main">
                <a:solidFill>
                  <a:srgbClr val="CCFF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800" b="0">
                <a:latin typeface="Arial" pitchFamily="34" charset="0"/>
              </a:rPr>
              <a:t>P</a:t>
            </a:r>
            <a:endParaRPr lang="en-US" sz="1800" b="0">
              <a:latin typeface="Arial" pitchFamily="34" charset="0"/>
            </a:endParaRPr>
          </a:p>
        </p:txBody>
      </p:sp>
      <p:sp>
        <p:nvSpPr>
          <p:cNvPr id="24" name="Oval 30"/>
          <p:cNvSpPr>
            <a:spLocks noChangeArrowheads="1"/>
          </p:cNvSpPr>
          <p:nvPr/>
        </p:nvSpPr>
        <p:spPr bwMode="auto">
          <a:xfrm>
            <a:off x="5129645" y="4090987"/>
            <a:ext cx="381000" cy="381000"/>
          </a:xfrm>
          <a:prstGeom prst="ellipse">
            <a:avLst/>
          </a:prstGeom>
          <a:solidFill>
            <a:srgbClr val="CC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5" name="Text Box 31"/>
          <p:cNvSpPr txBox="1">
            <a:spLocks noChangeArrowheads="1"/>
          </p:cNvSpPr>
          <p:nvPr/>
        </p:nvSpPr>
        <p:spPr bwMode="auto">
          <a:xfrm>
            <a:off x="5129645" y="4090987"/>
            <a:ext cx="381000" cy="366713"/>
          </a:xfrm>
          <a:prstGeom prst="rect">
            <a:avLst/>
          </a:prstGeom>
          <a:noFill/>
          <a:ln>
            <a:noFill/>
          </a:ln>
          <a:effectLst/>
          <a:extLst>
            <a:ext uri="{909E8E84-426E-40DD-AFC4-6F175D3DCCD1}">
              <a14:hiddenFill xmlns:a14="http://schemas.microsoft.com/office/drawing/2010/main">
                <a:solidFill>
                  <a:srgbClr val="CCFF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800" b="0">
                <a:latin typeface="Arial" pitchFamily="34" charset="0"/>
              </a:rPr>
              <a:t>N</a:t>
            </a:r>
            <a:endParaRPr lang="en-US" sz="1800" b="0">
              <a:latin typeface="Arial" pitchFamily="34" charset="0"/>
            </a:endParaRPr>
          </a:p>
        </p:txBody>
      </p:sp>
      <p:sp>
        <p:nvSpPr>
          <p:cNvPr id="26" name="Oval 32"/>
          <p:cNvSpPr>
            <a:spLocks noChangeArrowheads="1"/>
          </p:cNvSpPr>
          <p:nvPr/>
        </p:nvSpPr>
        <p:spPr bwMode="auto">
          <a:xfrm>
            <a:off x="4748645" y="3405187"/>
            <a:ext cx="381000" cy="381000"/>
          </a:xfrm>
          <a:prstGeom prst="ellipse">
            <a:avLst/>
          </a:prstGeom>
          <a:solidFill>
            <a:srgbClr val="CC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7" name="Text Box 33"/>
          <p:cNvSpPr txBox="1">
            <a:spLocks noChangeArrowheads="1"/>
          </p:cNvSpPr>
          <p:nvPr/>
        </p:nvSpPr>
        <p:spPr bwMode="auto">
          <a:xfrm>
            <a:off x="4748645" y="3405187"/>
            <a:ext cx="381000" cy="366713"/>
          </a:xfrm>
          <a:prstGeom prst="rect">
            <a:avLst/>
          </a:prstGeom>
          <a:noFill/>
          <a:ln>
            <a:noFill/>
          </a:ln>
          <a:effectLst/>
          <a:extLst>
            <a:ext uri="{909E8E84-426E-40DD-AFC4-6F175D3DCCD1}">
              <a14:hiddenFill xmlns:a14="http://schemas.microsoft.com/office/drawing/2010/main">
                <a:solidFill>
                  <a:srgbClr val="CCFF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800" b="0">
                <a:latin typeface="Arial" pitchFamily="34" charset="0"/>
              </a:rPr>
              <a:t>N</a:t>
            </a:r>
            <a:endParaRPr lang="en-US" sz="1800" b="0">
              <a:latin typeface="Arial" pitchFamily="34" charset="0"/>
            </a:endParaRPr>
          </a:p>
        </p:txBody>
      </p:sp>
      <p:sp>
        <p:nvSpPr>
          <p:cNvPr id="28" name="Oval 34"/>
          <p:cNvSpPr>
            <a:spLocks noChangeArrowheads="1"/>
          </p:cNvSpPr>
          <p:nvPr/>
        </p:nvSpPr>
        <p:spPr bwMode="auto">
          <a:xfrm>
            <a:off x="5129645" y="3786187"/>
            <a:ext cx="381000" cy="381000"/>
          </a:xfrm>
          <a:prstGeom prst="ellipse">
            <a:avLst/>
          </a:prstGeom>
          <a:solidFill>
            <a:srgbClr val="FA320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9" name="Text Box 35"/>
          <p:cNvSpPr txBox="1">
            <a:spLocks noChangeArrowheads="1"/>
          </p:cNvSpPr>
          <p:nvPr/>
        </p:nvSpPr>
        <p:spPr bwMode="auto">
          <a:xfrm>
            <a:off x="5129645" y="3786187"/>
            <a:ext cx="381000" cy="366713"/>
          </a:xfrm>
          <a:prstGeom prst="rect">
            <a:avLst/>
          </a:prstGeom>
          <a:noFill/>
          <a:ln>
            <a:noFill/>
          </a:ln>
          <a:effectLst/>
          <a:extLst>
            <a:ext uri="{909E8E84-426E-40DD-AFC4-6F175D3DCCD1}">
              <a14:hiddenFill xmlns:a14="http://schemas.microsoft.com/office/drawing/2010/main">
                <a:solidFill>
                  <a:srgbClr val="CCFF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800" b="0">
                <a:latin typeface="Arial" pitchFamily="34" charset="0"/>
              </a:rPr>
              <a:t>P</a:t>
            </a:r>
            <a:endParaRPr lang="en-US" sz="1800" b="0">
              <a:latin typeface="Arial" pitchFamily="34" charset="0"/>
            </a:endParaRPr>
          </a:p>
        </p:txBody>
      </p:sp>
      <p:sp>
        <p:nvSpPr>
          <p:cNvPr id="30" name="Oval 36"/>
          <p:cNvSpPr>
            <a:spLocks noChangeArrowheads="1"/>
          </p:cNvSpPr>
          <p:nvPr/>
        </p:nvSpPr>
        <p:spPr bwMode="auto">
          <a:xfrm>
            <a:off x="3605645" y="2719387"/>
            <a:ext cx="2590800" cy="25908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1" name="Oval 37"/>
          <p:cNvSpPr>
            <a:spLocks noChangeArrowheads="1"/>
          </p:cNvSpPr>
          <p:nvPr/>
        </p:nvSpPr>
        <p:spPr bwMode="auto">
          <a:xfrm>
            <a:off x="2615045" y="1881187"/>
            <a:ext cx="4572000" cy="4419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2" name="Oval 38"/>
          <p:cNvSpPr>
            <a:spLocks noChangeArrowheads="1"/>
          </p:cNvSpPr>
          <p:nvPr/>
        </p:nvSpPr>
        <p:spPr bwMode="auto">
          <a:xfrm>
            <a:off x="5282045" y="2795587"/>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3" name="Oval 39"/>
          <p:cNvSpPr>
            <a:spLocks noChangeArrowheads="1"/>
          </p:cNvSpPr>
          <p:nvPr/>
        </p:nvSpPr>
        <p:spPr bwMode="auto">
          <a:xfrm>
            <a:off x="4062845" y="4929187"/>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4" name="Oval 40"/>
          <p:cNvSpPr>
            <a:spLocks noChangeArrowheads="1"/>
          </p:cNvSpPr>
          <p:nvPr/>
        </p:nvSpPr>
        <p:spPr bwMode="auto">
          <a:xfrm>
            <a:off x="5967845" y="2109787"/>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5" name="Oval 41"/>
          <p:cNvSpPr>
            <a:spLocks noChangeArrowheads="1"/>
          </p:cNvSpPr>
          <p:nvPr/>
        </p:nvSpPr>
        <p:spPr bwMode="auto">
          <a:xfrm>
            <a:off x="3529445" y="5767387"/>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6" name="Oval 42"/>
          <p:cNvSpPr>
            <a:spLocks noChangeArrowheads="1"/>
          </p:cNvSpPr>
          <p:nvPr/>
        </p:nvSpPr>
        <p:spPr bwMode="auto">
          <a:xfrm>
            <a:off x="2996045" y="2566987"/>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7" name="Oval 43"/>
          <p:cNvSpPr>
            <a:spLocks noChangeArrowheads="1"/>
          </p:cNvSpPr>
          <p:nvPr/>
        </p:nvSpPr>
        <p:spPr bwMode="auto">
          <a:xfrm>
            <a:off x="6806045" y="4929187"/>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8" name="Text Box 44"/>
          <p:cNvSpPr txBox="1">
            <a:spLocks noChangeArrowheads="1"/>
          </p:cNvSpPr>
          <p:nvPr/>
        </p:nvSpPr>
        <p:spPr bwMode="auto">
          <a:xfrm>
            <a:off x="6882245" y="1804987"/>
            <a:ext cx="129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800" b="0">
                <a:latin typeface="Arial" pitchFamily="34" charset="0"/>
              </a:rPr>
              <a:t>Electron    -ve</a:t>
            </a:r>
            <a:endParaRPr lang="en-US" sz="1800" b="0">
              <a:latin typeface="Arial" pitchFamily="34" charset="0"/>
            </a:endParaRPr>
          </a:p>
        </p:txBody>
      </p:sp>
      <p:sp>
        <p:nvSpPr>
          <p:cNvPr id="39" name="Line 45"/>
          <p:cNvSpPr>
            <a:spLocks noChangeShapeType="1"/>
          </p:cNvSpPr>
          <p:nvPr/>
        </p:nvSpPr>
        <p:spPr bwMode="auto">
          <a:xfrm flipH="1">
            <a:off x="6196445" y="1957387"/>
            <a:ext cx="6858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0" name="Text Box 46"/>
          <p:cNvSpPr txBox="1">
            <a:spLocks noChangeArrowheads="1"/>
          </p:cNvSpPr>
          <p:nvPr/>
        </p:nvSpPr>
        <p:spPr bwMode="auto">
          <a:xfrm>
            <a:off x="557645" y="2871787"/>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800" b="0">
                <a:latin typeface="Arial" pitchFamily="34" charset="0"/>
              </a:rPr>
              <a:t>Nucleus</a:t>
            </a:r>
            <a:endParaRPr lang="en-US" sz="1800" b="0">
              <a:latin typeface="Arial" pitchFamily="34" charset="0"/>
            </a:endParaRPr>
          </a:p>
        </p:txBody>
      </p:sp>
      <p:sp>
        <p:nvSpPr>
          <p:cNvPr id="41" name="Line 47"/>
          <p:cNvSpPr>
            <a:spLocks noChangeShapeType="1"/>
          </p:cNvSpPr>
          <p:nvPr/>
        </p:nvSpPr>
        <p:spPr bwMode="auto">
          <a:xfrm>
            <a:off x="1548245" y="3176587"/>
            <a:ext cx="23622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2" name="AutoShape 48"/>
          <p:cNvSpPr>
            <a:spLocks/>
          </p:cNvSpPr>
          <p:nvPr/>
        </p:nvSpPr>
        <p:spPr bwMode="auto">
          <a:xfrm>
            <a:off x="3910445" y="3328987"/>
            <a:ext cx="228600" cy="1295400"/>
          </a:xfrm>
          <a:prstGeom prst="leftBrace">
            <a:avLst>
              <a:gd name="adj1" fmla="val 47222"/>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43" name="Text Box 49"/>
          <p:cNvSpPr txBox="1">
            <a:spLocks noChangeArrowheads="1"/>
          </p:cNvSpPr>
          <p:nvPr/>
        </p:nvSpPr>
        <p:spPr bwMode="auto">
          <a:xfrm>
            <a:off x="7339445" y="3024187"/>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800" b="0">
                <a:latin typeface="Arial" pitchFamily="34" charset="0"/>
              </a:rPr>
              <a:t>Neutron</a:t>
            </a:r>
            <a:endParaRPr lang="en-US" sz="1800" b="0">
              <a:latin typeface="Arial" pitchFamily="34" charset="0"/>
            </a:endParaRPr>
          </a:p>
        </p:txBody>
      </p:sp>
      <p:sp>
        <p:nvSpPr>
          <p:cNvPr id="44" name="Line 50"/>
          <p:cNvSpPr>
            <a:spLocks noChangeShapeType="1"/>
          </p:cNvSpPr>
          <p:nvPr/>
        </p:nvSpPr>
        <p:spPr bwMode="auto">
          <a:xfrm flipH="1">
            <a:off x="5053445" y="3176587"/>
            <a:ext cx="23622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5" name="Text Box 51"/>
          <p:cNvSpPr txBox="1">
            <a:spLocks noChangeArrowheads="1"/>
          </p:cNvSpPr>
          <p:nvPr/>
        </p:nvSpPr>
        <p:spPr bwMode="auto">
          <a:xfrm>
            <a:off x="7568045" y="3786187"/>
            <a:ext cx="1066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800" b="0">
                <a:latin typeface="Arial" pitchFamily="34" charset="0"/>
              </a:rPr>
              <a:t>Proton +ve</a:t>
            </a:r>
            <a:endParaRPr lang="en-US" sz="1800" b="0">
              <a:latin typeface="Arial" pitchFamily="34" charset="0"/>
            </a:endParaRPr>
          </a:p>
        </p:txBody>
      </p:sp>
      <p:sp>
        <p:nvSpPr>
          <p:cNvPr id="46" name="Line 52"/>
          <p:cNvSpPr>
            <a:spLocks noChangeShapeType="1"/>
          </p:cNvSpPr>
          <p:nvPr/>
        </p:nvSpPr>
        <p:spPr bwMode="auto">
          <a:xfrm flipH="1">
            <a:off x="5434445" y="4014787"/>
            <a:ext cx="2209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7" name="Text Box 53"/>
          <p:cNvSpPr txBox="1">
            <a:spLocks noChangeArrowheads="1"/>
          </p:cNvSpPr>
          <p:nvPr/>
        </p:nvSpPr>
        <p:spPr bwMode="auto">
          <a:xfrm>
            <a:off x="7339445" y="5310187"/>
            <a:ext cx="13716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1800" b="0">
                <a:latin typeface="Arial" pitchFamily="34" charset="0"/>
              </a:rPr>
              <a:t>Shell 1</a:t>
            </a:r>
          </a:p>
          <a:p>
            <a:r>
              <a:rPr lang="en-NZ" sz="1800" b="0">
                <a:latin typeface="Arial" pitchFamily="34" charset="0"/>
              </a:rPr>
              <a:t>Shell 2</a:t>
            </a:r>
            <a:endParaRPr lang="en-US" sz="1800" b="0">
              <a:latin typeface="Arial" pitchFamily="34" charset="0"/>
            </a:endParaRPr>
          </a:p>
        </p:txBody>
      </p:sp>
      <p:sp>
        <p:nvSpPr>
          <p:cNvPr id="48" name="Line 54"/>
          <p:cNvSpPr>
            <a:spLocks noChangeShapeType="1"/>
          </p:cNvSpPr>
          <p:nvPr/>
        </p:nvSpPr>
        <p:spPr bwMode="auto">
          <a:xfrm flipH="1" flipV="1">
            <a:off x="5815445" y="5005387"/>
            <a:ext cx="15240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9" name="Line 55"/>
          <p:cNvSpPr>
            <a:spLocks noChangeShapeType="1"/>
          </p:cNvSpPr>
          <p:nvPr/>
        </p:nvSpPr>
        <p:spPr bwMode="auto">
          <a:xfrm flipH="1" flipV="1">
            <a:off x="6577445" y="5691187"/>
            <a:ext cx="8382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53" name="Footer Placeholder 52"/>
          <p:cNvSpPr>
            <a:spLocks noGrp="1"/>
          </p:cNvSpPr>
          <p:nvPr>
            <p:ph type="ftr" sz="quarter" idx="11"/>
          </p:nvPr>
        </p:nvSpPr>
        <p:spPr>
          <a:xfrm>
            <a:off x="0" y="6492875"/>
            <a:ext cx="2895600" cy="365125"/>
          </a:xfrm>
        </p:spPr>
        <p:txBody>
          <a:bodyPr/>
          <a:lstStyle/>
          <a:p>
            <a:r>
              <a:rPr lang="en-NZ" smtClean="0"/>
              <a:t>NCEA L1 Science 2013 Chem 1.3</a:t>
            </a:r>
            <a:endParaRPr lang="en-NZ" dirty="0"/>
          </a:p>
        </p:txBody>
      </p:sp>
    </p:spTree>
    <p:extLst>
      <p:ext uri="{BB962C8B-B14F-4D97-AF65-F5344CB8AC3E}">
        <p14:creationId xmlns:p14="http://schemas.microsoft.com/office/powerpoint/2010/main" val="67191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C -0.00504 -0.00463 -0.00643 -0.00347 -0.00973 0.00325 C -0.00938 0.00533 -0.01007 0.00903 -0.00851 0.00973 C 0.00104 0.01389 0.00069 0.00996 0.00243 0.00325 C 0.00034 -0.00787 -0.00052 -0.003 -0.0073 0 C -0.01077 0.01366 -0.004 0.0095 0.00364 0.00811 C 0.00191 -0.00138 0.00295 -0.00416 -0.00486 -0.00162 C -0.00608 0.00093 -0.01094 0.01135 -0.00486 0.01135 " pathEditMode="relative" ptsTypes="fffffffA">
                                      <p:cBhvr>
                                        <p:cTn id="6" dur="2000" fill="hold"/>
                                        <p:tgtEl>
                                          <p:spTgt spid="6"/>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C -0.00504 -0.00463 -0.00643 -0.00347 -0.00973 0.00325 C -0.00938 0.00533 -0.01007 0.00903 -0.00851 0.00973 C 0.00104 0.01389 0.00069 0.00996 0.00243 0.00325 C 0.00034 -0.00787 -0.00052 -0.003 -0.0073 0 C -0.01077 0.01366 -0.004 0.0095 0.00364 0.00811 C 0.00191 -0.00138 0.00295 -0.00416 -0.00486 -0.00162 C -0.00608 0.00093 -0.01094 0.01135 -0.00486 0.01135 " pathEditMode="relative" ptsTypes="fffffffA">
                                      <p:cBhvr>
                                        <p:cTn id="8" dur="2000" fill="hold"/>
                                        <p:tgtEl>
                                          <p:spTgt spid="7"/>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C -0.00504 -0.00463 -0.00643 -0.00347 -0.00973 0.00325 C -0.00938 0.00533 -0.01007 0.00903 -0.00851 0.00973 C 0.00104 0.01389 0.00069 0.00996 0.00243 0.00325 C 0.00034 -0.00787 -0.00052 -0.003 -0.0073 0 C -0.01077 0.01366 -0.004 0.0095 0.00364 0.00811 C 0.00191 -0.00138 0.00295 -0.00416 -0.00486 -0.00162 C -0.00608 0.00093 -0.01094 0.01135 -0.00486 0.01135 " pathEditMode="relative" ptsTypes="fffffffA">
                                      <p:cBhvr>
                                        <p:cTn id="10" dur="2000" fill="hold"/>
                                        <p:tgtEl>
                                          <p:spTgt spid="8"/>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C -0.00504 -0.00463 -0.00643 -0.00347 -0.00973 0.00325 C -0.00938 0.00533 -0.01007 0.00903 -0.00851 0.00973 C 0.00104 0.01389 0.00069 0.00996 0.00243 0.00325 C 0.00034 -0.00787 -0.00052 -0.003 -0.0073 0 C -0.01077 0.01366 -0.004 0.0095 0.00364 0.00811 C 0.00191 -0.00138 0.00295 -0.00416 -0.00486 -0.00162 C -0.00608 0.00093 -0.01094 0.01135 -0.00486 0.01135 " pathEditMode="relative" ptsTypes="fffffffA">
                                      <p:cBhvr>
                                        <p:cTn id="12" dur="2000" fill="hold"/>
                                        <p:tgtEl>
                                          <p:spTgt spid="9"/>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C -0.00504 -0.00463 -0.00643 -0.00347 -0.00973 0.00325 C -0.00938 0.00533 -0.01007 0.00903 -0.00851 0.00973 C 0.00104 0.01389 0.00069 0.00996 0.00243 0.00325 C 0.00034 -0.00787 -0.00052 -0.003 -0.0073 0 C -0.01077 0.01366 -0.004 0.0095 0.00364 0.00811 C 0.00191 -0.00138 0.00295 -0.00416 -0.00486 -0.00162 C -0.00608 0.00093 -0.01094 0.01135 -0.00486 0.01135 " pathEditMode="relative" ptsTypes="fffffffA">
                                      <p:cBhvr>
                                        <p:cTn id="14" dur="2000" fill="hold"/>
                                        <p:tgtEl>
                                          <p:spTgt spid="10"/>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C -0.00504 -0.00463 -0.00643 -0.00347 -0.00973 0.00325 C -0.00938 0.00533 -0.01007 0.00903 -0.00851 0.00973 C 0.00104 0.01389 0.00069 0.00996 0.00243 0.00325 C 0.00034 -0.00787 -0.00052 -0.003 -0.0073 0 C -0.01077 0.01366 -0.004 0.0095 0.00364 0.00811 C 0.00191 -0.00138 0.00295 -0.00416 -0.00486 -0.00162 C -0.00608 0.00093 -0.01094 0.01135 -0.00486 0.01135 " pathEditMode="relative" ptsTypes="fffffffA">
                                      <p:cBhvr>
                                        <p:cTn id="16" dur="2000" fill="hold"/>
                                        <p:tgtEl>
                                          <p:spTgt spid="11"/>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C -0.00504 -0.00463 -0.00643 -0.00347 -0.00973 0.00325 C -0.00938 0.00533 -0.01007 0.00903 -0.00851 0.00973 C 0.00104 0.01389 0.00069 0.00996 0.00243 0.00325 C 0.00034 -0.00787 -0.00052 -0.003 -0.0073 0 C -0.01077 0.01366 -0.004 0.0095 0.00364 0.00811 C 0.00191 -0.00138 0.00295 -0.00416 -0.00486 -0.00162 C -0.00608 0.00093 -0.01094 0.01135 -0.00486 0.01135 " pathEditMode="relative" ptsTypes="fffffffA">
                                      <p:cBhvr>
                                        <p:cTn id="18" dur="2000" fill="hold"/>
                                        <p:tgtEl>
                                          <p:spTgt spid="12"/>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C -0.00504 -0.00463 -0.00643 -0.00347 -0.00973 0.00325 C -0.00938 0.00533 -0.01007 0.00903 -0.00851 0.00973 C 0.00104 0.01389 0.00069 0.00996 0.00243 0.00325 C 0.00034 -0.00787 -0.00052 -0.003 -0.0073 0 C -0.01077 0.01366 -0.004 0.0095 0.00364 0.00811 C 0.00191 -0.00138 0.00295 -0.00416 -0.00486 -0.00162 C -0.00608 0.00093 -0.01094 0.01135 -0.00486 0.01135 " pathEditMode="relative" ptsTypes="fffffffA">
                                      <p:cBhvr>
                                        <p:cTn id="20" dur="2000" fill="hold"/>
                                        <p:tgtEl>
                                          <p:spTgt spid="13"/>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C -0.00504 -0.00463 -0.00643 -0.00347 -0.00973 0.00325 C -0.00938 0.00533 -0.01007 0.00903 -0.00851 0.00973 C 0.00104 0.01389 0.00069 0.00996 0.00243 0.00325 C 0.00034 -0.00787 -0.00052 -0.003 -0.0073 0 C -0.01077 0.01366 -0.004 0.0095 0.00364 0.00811 C 0.00191 -0.00138 0.00295 -0.00416 -0.00486 -0.00162 C -0.00608 0.00093 -0.01094 0.01135 -0.00486 0.01135 " pathEditMode="relative" ptsTypes="fffffffA">
                                      <p:cBhvr>
                                        <p:cTn id="22" dur="2000" fill="hold"/>
                                        <p:tgtEl>
                                          <p:spTgt spid="14"/>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 0 C -0.00504 -0.00463 -0.00643 -0.00347 -0.00973 0.00325 C -0.00938 0.00533 -0.01007 0.00903 -0.00851 0.00973 C 0.00104 0.01389 0.00069 0.00996 0.00243 0.00325 C 0.00034 -0.00787 -0.00052 -0.003 -0.0073 0 C -0.01077 0.01366 -0.004 0.0095 0.00364 0.00811 C 0.00191 -0.00138 0.00295 -0.00416 -0.00486 -0.00162 C -0.00608 0.00093 -0.01094 0.01135 -0.00486 0.01135 " pathEditMode="relative" ptsTypes="fffffffA">
                                      <p:cBhvr>
                                        <p:cTn id="24" dur="2000" fill="hold"/>
                                        <p:tgtEl>
                                          <p:spTgt spid="15"/>
                                        </p:tgtEl>
                                        <p:attrNameLst>
                                          <p:attrName>ppt_x</p:attrName>
                                          <p:attrName>ppt_y</p:attrName>
                                        </p:attrNameLst>
                                      </p:cBhvr>
                                    </p:animMotion>
                                  </p:childTnLst>
                                </p:cTn>
                              </p:par>
                              <p:par>
                                <p:cTn id="25" presetID="0" presetClass="path" presetSubtype="0" accel="50000" decel="50000" fill="hold" grpId="0" nodeType="withEffect">
                                  <p:stCondLst>
                                    <p:cond delay="0"/>
                                  </p:stCondLst>
                                  <p:childTnLst>
                                    <p:animMotion origin="layout" path="M 0 0 C -0.00504 -0.00463 -0.00643 -0.00347 -0.00973 0.00325 C -0.00938 0.00533 -0.01007 0.00903 -0.00851 0.00973 C 0.00104 0.01389 0.00069 0.00996 0.00243 0.00325 C 0.00034 -0.00787 -0.00052 -0.003 -0.0073 0 C -0.01077 0.01366 -0.004 0.0095 0.00364 0.00811 C 0.00191 -0.00138 0.00295 -0.00416 -0.00486 -0.00162 C -0.00608 0.00093 -0.01094 0.01135 -0.00486 0.01135 " pathEditMode="relative" ptsTypes="fffffffA">
                                      <p:cBhvr>
                                        <p:cTn id="26" dur="2000" fill="hold"/>
                                        <p:tgtEl>
                                          <p:spTgt spid="16"/>
                                        </p:tgtEl>
                                        <p:attrNameLst>
                                          <p:attrName>ppt_x</p:attrName>
                                          <p:attrName>ppt_y</p:attrName>
                                        </p:attrNameLst>
                                      </p:cBhvr>
                                    </p:animMotion>
                                  </p:childTnLst>
                                </p:cTn>
                              </p:par>
                              <p:par>
                                <p:cTn id="27" presetID="0" presetClass="path" presetSubtype="0" accel="50000" decel="50000" fill="hold" grpId="0" nodeType="withEffect">
                                  <p:stCondLst>
                                    <p:cond delay="0"/>
                                  </p:stCondLst>
                                  <p:childTnLst>
                                    <p:animMotion origin="layout" path="M 0 0 C -0.00504 -0.00463 -0.00643 -0.00347 -0.00973 0.00325 C -0.00938 0.00533 -0.01007 0.00903 -0.00851 0.00973 C 0.00104 0.01389 0.00069 0.00996 0.00243 0.00325 C 0.00034 -0.00787 -0.00052 -0.003 -0.0073 0 C -0.01077 0.01366 -0.004 0.0095 0.00364 0.00811 C 0.00191 -0.00138 0.00295 -0.00416 -0.00486 -0.00162 C -0.00608 0.00093 -0.01094 0.01135 -0.00486 0.01135 " pathEditMode="relative" ptsTypes="fffffffA">
                                      <p:cBhvr>
                                        <p:cTn id="28" dur="2000" fill="hold"/>
                                        <p:tgtEl>
                                          <p:spTgt spid="17"/>
                                        </p:tgtEl>
                                        <p:attrNameLst>
                                          <p:attrName>ppt_x</p:attrName>
                                          <p:attrName>ppt_y</p:attrName>
                                        </p:attrNameLst>
                                      </p:cBhvr>
                                    </p:animMotion>
                                  </p:childTnLst>
                                </p:cTn>
                              </p:par>
                              <p:par>
                                <p:cTn id="29" presetID="0" presetClass="path" presetSubtype="0" accel="50000" decel="50000" fill="hold" grpId="0" nodeType="withEffect">
                                  <p:stCondLst>
                                    <p:cond delay="0"/>
                                  </p:stCondLst>
                                  <p:childTnLst>
                                    <p:animMotion origin="layout" path="M 0 0 C -0.00504 -0.00463 -0.00643 -0.00347 -0.00973 0.00325 C -0.00938 0.00533 -0.01007 0.00903 -0.00851 0.00973 C 0.00104 0.01389 0.00069 0.00996 0.00243 0.00325 C 0.00034 -0.00787 -0.00052 -0.003 -0.0073 0 C -0.01077 0.01366 -0.004 0.0095 0.00364 0.00811 C 0.00191 -0.00138 0.00295 -0.00416 -0.00486 -0.00162 C -0.00608 0.00093 -0.01094 0.01135 -0.00486 0.01135 " pathEditMode="relative" ptsTypes="fffffffA">
                                      <p:cBhvr>
                                        <p:cTn id="30" dur="2000" fill="hold"/>
                                        <p:tgtEl>
                                          <p:spTgt spid="18"/>
                                        </p:tgtEl>
                                        <p:attrNameLst>
                                          <p:attrName>ppt_x</p:attrName>
                                          <p:attrName>ppt_y</p:attrName>
                                        </p:attrNameLst>
                                      </p:cBhvr>
                                    </p:animMotion>
                                  </p:childTnLst>
                                </p:cTn>
                              </p:par>
                              <p:par>
                                <p:cTn id="31" presetID="0" presetClass="path" presetSubtype="0" accel="50000" decel="50000" fill="hold" grpId="0" nodeType="withEffect">
                                  <p:stCondLst>
                                    <p:cond delay="0"/>
                                  </p:stCondLst>
                                  <p:childTnLst>
                                    <p:animMotion origin="layout" path="M 0 0 C -0.00504 -0.00463 -0.00643 -0.00347 -0.00973 0.00325 C -0.00938 0.00533 -0.01007 0.00903 -0.00851 0.00973 C 0.00104 0.01389 0.00069 0.00996 0.00243 0.00325 C 0.00034 -0.00787 -0.00052 -0.003 -0.0073 0 C -0.01077 0.01366 -0.004 0.0095 0.00364 0.00811 C 0.00191 -0.00138 0.00295 -0.00416 -0.00486 -0.00162 C -0.00608 0.00093 -0.01094 0.01135 -0.00486 0.01135 " pathEditMode="relative" ptsTypes="fffffffA">
                                      <p:cBhvr>
                                        <p:cTn id="32" dur="2000" fill="hold"/>
                                        <p:tgtEl>
                                          <p:spTgt spid="19"/>
                                        </p:tgtEl>
                                        <p:attrNameLst>
                                          <p:attrName>ppt_x</p:attrName>
                                          <p:attrName>ppt_y</p:attrName>
                                        </p:attrNameLst>
                                      </p:cBhvr>
                                    </p:animMotion>
                                  </p:childTnLst>
                                </p:cTn>
                              </p:par>
                              <p:par>
                                <p:cTn id="33" presetID="0" presetClass="path" presetSubtype="0" accel="50000" decel="50000" fill="hold" grpId="0" nodeType="withEffect">
                                  <p:stCondLst>
                                    <p:cond delay="0"/>
                                  </p:stCondLst>
                                  <p:childTnLst>
                                    <p:animMotion origin="layout" path="M 0 0 C -0.00504 -0.00463 -0.00643 -0.00347 -0.00973 0.00325 C -0.00938 0.00533 -0.01007 0.00903 -0.00851 0.00973 C 0.00104 0.01389 0.00069 0.00996 0.00243 0.00325 C 0.00034 -0.00787 -0.00052 -0.003 -0.0073 0 C -0.01077 0.01366 -0.004 0.0095 0.00364 0.00811 C 0.00191 -0.00138 0.00295 -0.00416 -0.00486 -0.00162 C -0.00608 0.00093 -0.01094 0.01135 -0.00486 0.01135 " pathEditMode="relative" ptsTypes="fffffffA">
                                      <p:cBhvr>
                                        <p:cTn id="34" dur="2000" fill="hold"/>
                                        <p:tgtEl>
                                          <p:spTgt spid="20"/>
                                        </p:tgtEl>
                                        <p:attrNameLst>
                                          <p:attrName>ppt_x</p:attrName>
                                          <p:attrName>ppt_y</p:attrName>
                                        </p:attrNameLst>
                                      </p:cBhvr>
                                    </p:animMotion>
                                  </p:childTnLst>
                                </p:cTn>
                              </p:par>
                              <p:par>
                                <p:cTn id="35" presetID="0" presetClass="path" presetSubtype="0" accel="50000" decel="50000" fill="hold" grpId="0" nodeType="withEffect">
                                  <p:stCondLst>
                                    <p:cond delay="0"/>
                                  </p:stCondLst>
                                  <p:childTnLst>
                                    <p:animMotion origin="layout" path="M 0 0 C -0.00504 -0.00463 -0.00643 -0.00347 -0.00973 0.00325 C -0.00938 0.00533 -0.01007 0.00903 -0.00851 0.00973 C 0.00104 0.01389 0.00069 0.00996 0.00243 0.00325 C 0.00034 -0.00787 -0.00052 -0.003 -0.0073 0 C -0.01077 0.01366 -0.004 0.0095 0.00364 0.00811 C 0.00191 -0.00138 0.00295 -0.00416 -0.00486 -0.00162 C -0.00608 0.00093 -0.01094 0.01135 -0.00486 0.01135 " pathEditMode="relative" ptsTypes="fffffffA">
                                      <p:cBhvr>
                                        <p:cTn id="36" dur="2000" fill="hold"/>
                                        <p:tgtEl>
                                          <p:spTgt spid="21"/>
                                        </p:tgtEl>
                                        <p:attrNameLst>
                                          <p:attrName>ppt_x</p:attrName>
                                          <p:attrName>ppt_y</p:attrName>
                                        </p:attrNameLst>
                                      </p:cBhvr>
                                    </p:animMotion>
                                  </p:childTnLst>
                                </p:cTn>
                              </p:par>
                              <p:par>
                                <p:cTn id="37" presetID="0" presetClass="path" presetSubtype="0" accel="50000" decel="50000" fill="hold" grpId="0" nodeType="withEffect">
                                  <p:stCondLst>
                                    <p:cond delay="0"/>
                                  </p:stCondLst>
                                  <p:childTnLst>
                                    <p:animMotion origin="layout" path="M 0 0 C -0.00504 -0.00463 -0.00643 -0.00347 -0.00973 0.00325 C -0.00938 0.00533 -0.01007 0.00903 -0.00851 0.00973 C 0.00104 0.01389 0.00069 0.00996 0.00243 0.00325 C 0.00034 -0.00787 -0.00052 -0.003 -0.0073 0 C -0.01077 0.01366 -0.004 0.0095 0.00364 0.00811 C 0.00191 -0.00138 0.00295 -0.00416 -0.00486 -0.00162 C -0.00608 0.00093 -0.01094 0.01135 -0.00486 0.01135 " pathEditMode="relative" ptsTypes="fffffffA">
                                      <p:cBhvr>
                                        <p:cTn id="38" dur="2000" fill="hold"/>
                                        <p:tgtEl>
                                          <p:spTgt spid="22"/>
                                        </p:tgtEl>
                                        <p:attrNameLst>
                                          <p:attrName>ppt_x</p:attrName>
                                          <p:attrName>ppt_y</p:attrName>
                                        </p:attrNameLst>
                                      </p:cBhvr>
                                    </p:animMotion>
                                  </p:childTnLst>
                                </p:cTn>
                              </p:par>
                              <p:par>
                                <p:cTn id="39" presetID="0" presetClass="path" presetSubtype="0" accel="50000" decel="50000" fill="hold" grpId="0" nodeType="withEffect">
                                  <p:stCondLst>
                                    <p:cond delay="0"/>
                                  </p:stCondLst>
                                  <p:childTnLst>
                                    <p:animMotion origin="layout" path="M 0 0 C -0.00504 -0.00463 -0.00643 -0.00347 -0.00973 0.00325 C -0.00938 0.00533 -0.01007 0.00903 -0.00851 0.00973 C 0.00104 0.01389 0.00069 0.00996 0.00243 0.00325 C 0.00034 -0.00787 -0.00052 -0.003 -0.0073 0 C -0.01077 0.01366 -0.004 0.0095 0.00364 0.00811 C 0.00191 -0.00138 0.00295 -0.00416 -0.00486 -0.00162 C -0.00608 0.00093 -0.01094 0.01135 -0.00486 0.01135 " pathEditMode="relative" ptsTypes="fffffffA">
                                      <p:cBhvr>
                                        <p:cTn id="40" dur="2000" fill="hold"/>
                                        <p:tgtEl>
                                          <p:spTgt spid="23"/>
                                        </p:tgtEl>
                                        <p:attrNameLst>
                                          <p:attrName>ppt_x</p:attrName>
                                          <p:attrName>ppt_y</p:attrName>
                                        </p:attrNameLst>
                                      </p:cBhvr>
                                    </p:animMotion>
                                  </p:childTnLst>
                                </p:cTn>
                              </p:par>
                              <p:par>
                                <p:cTn id="41" presetID="0" presetClass="path" presetSubtype="0" accel="50000" decel="50000" fill="hold" grpId="0" nodeType="withEffect">
                                  <p:stCondLst>
                                    <p:cond delay="0"/>
                                  </p:stCondLst>
                                  <p:childTnLst>
                                    <p:animMotion origin="layout" path="M 0 0 C -0.00504 -0.00463 -0.00643 -0.00347 -0.00973 0.00325 C -0.00938 0.00533 -0.01007 0.00903 -0.00851 0.00973 C 0.00104 0.01389 0.00069 0.00996 0.00243 0.00325 C 0.00034 -0.00787 -0.00052 -0.003 -0.0073 0 C -0.01077 0.01366 -0.004 0.0095 0.00364 0.00811 C 0.00191 -0.00138 0.00295 -0.00416 -0.00486 -0.00162 C -0.00608 0.00093 -0.01094 0.01135 -0.00486 0.01135 " pathEditMode="relative" ptsTypes="fffffffA">
                                      <p:cBhvr>
                                        <p:cTn id="42" dur="2000" fill="hold"/>
                                        <p:tgtEl>
                                          <p:spTgt spid="24"/>
                                        </p:tgtEl>
                                        <p:attrNameLst>
                                          <p:attrName>ppt_x</p:attrName>
                                          <p:attrName>ppt_y</p:attrName>
                                        </p:attrNameLst>
                                      </p:cBhvr>
                                    </p:animMotion>
                                  </p:childTnLst>
                                </p:cTn>
                              </p:par>
                              <p:par>
                                <p:cTn id="43" presetID="0" presetClass="path" presetSubtype="0" accel="50000" decel="50000" fill="hold" grpId="0" nodeType="withEffect">
                                  <p:stCondLst>
                                    <p:cond delay="0"/>
                                  </p:stCondLst>
                                  <p:childTnLst>
                                    <p:animMotion origin="layout" path="M 0 0 C -0.00504 -0.00463 -0.00643 -0.00347 -0.00973 0.00325 C -0.00938 0.00533 -0.01007 0.00903 -0.00851 0.00973 C 0.00104 0.01389 0.00069 0.00996 0.00243 0.00325 C 0.00034 -0.00787 -0.00052 -0.003 -0.0073 0 C -0.01077 0.01366 -0.004 0.0095 0.00364 0.00811 C 0.00191 -0.00138 0.00295 -0.00416 -0.00486 -0.00162 C -0.00608 0.00093 -0.01094 0.01135 -0.00486 0.01135 " pathEditMode="relative" ptsTypes="fffffffA">
                                      <p:cBhvr>
                                        <p:cTn id="44" dur="2000" fill="hold"/>
                                        <p:tgtEl>
                                          <p:spTgt spid="25"/>
                                        </p:tgtEl>
                                        <p:attrNameLst>
                                          <p:attrName>ppt_x</p:attrName>
                                          <p:attrName>ppt_y</p:attrName>
                                        </p:attrNameLst>
                                      </p:cBhvr>
                                    </p:animMotion>
                                  </p:childTnLst>
                                </p:cTn>
                              </p:par>
                              <p:par>
                                <p:cTn id="45" presetID="0" presetClass="path" presetSubtype="0" accel="50000" decel="50000" fill="hold" grpId="0" nodeType="withEffect">
                                  <p:stCondLst>
                                    <p:cond delay="0"/>
                                  </p:stCondLst>
                                  <p:childTnLst>
                                    <p:animMotion origin="layout" path="M 0 0 C -0.00504 -0.00463 -0.00643 -0.00347 -0.00973 0.00325 C -0.00938 0.00533 -0.01007 0.00903 -0.00851 0.00973 C 0.00104 0.01389 0.00069 0.00996 0.00243 0.00325 C 0.00034 -0.00787 -0.00052 -0.003 -0.0073 0 C -0.01077 0.01366 -0.004 0.0095 0.00364 0.00811 C 0.00191 -0.00138 0.00295 -0.00416 -0.00486 -0.00162 C -0.00608 0.00093 -0.01094 0.01135 -0.00486 0.01135 " pathEditMode="relative" ptsTypes="fffffffA">
                                      <p:cBhvr>
                                        <p:cTn id="46" dur="2000" fill="hold"/>
                                        <p:tgtEl>
                                          <p:spTgt spid="26"/>
                                        </p:tgtEl>
                                        <p:attrNameLst>
                                          <p:attrName>ppt_x</p:attrName>
                                          <p:attrName>ppt_y</p:attrName>
                                        </p:attrNameLst>
                                      </p:cBhvr>
                                    </p:animMotion>
                                  </p:childTnLst>
                                </p:cTn>
                              </p:par>
                              <p:par>
                                <p:cTn id="47" presetID="0" presetClass="path" presetSubtype="0" accel="50000" decel="50000" fill="hold" grpId="0" nodeType="withEffect">
                                  <p:stCondLst>
                                    <p:cond delay="0"/>
                                  </p:stCondLst>
                                  <p:childTnLst>
                                    <p:animMotion origin="layout" path="M 0 0 C -0.00504 -0.00463 -0.00643 -0.00347 -0.00973 0.00325 C -0.00938 0.00533 -0.01007 0.00903 -0.00851 0.00973 C 0.00104 0.01389 0.00069 0.00996 0.00243 0.00325 C 0.00034 -0.00787 -0.00052 -0.003 -0.0073 0 C -0.01077 0.01366 -0.004 0.0095 0.00364 0.00811 C 0.00191 -0.00138 0.00295 -0.00416 -0.00486 -0.00162 C -0.00608 0.00093 -0.01094 0.01135 -0.00486 0.01135 " pathEditMode="relative" ptsTypes="fffffffA">
                                      <p:cBhvr>
                                        <p:cTn id="48" dur="2000" fill="hold"/>
                                        <p:tgtEl>
                                          <p:spTgt spid="27"/>
                                        </p:tgtEl>
                                        <p:attrNameLst>
                                          <p:attrName>ppt_x</p:attrName>
                                          <p:attrName>ppt_y</p:attrName>
                                        </p:attrNameLst>
                                      </p:cBhvr>
                                    </p:animMotion>
                                  </p:childTnLst>
                                </p:cTn>
                              </p:par>
                              <p:par>
                                <p:cTn id="49" presetID="0" presetClass="path" presetSubtype="0" accel="50000" decel="50000" fill="hold" grpId="0" nodeType="withEffect">
                                  <p:stCondLst>
                                    <p:cond delay="0"/>
                                  </p:stCondLst>
                                  <p:childTnLst>
                                    <p:animMotion origin="layout" path="M 0 0 C -0.00504 -0.00463 -0.00643 -0.00347 -0.00973 0.00325 C -0.00938 0.00533 -0.01007 0.00903 -0.00851 0.00973 C 0.00104 0.01389 0.00069 0.00996 0.00243 0.00325 C 0.00034 -0.00787 -0.00052 -0.003 -0.0073 0 C -0.01077 0.01366 -0.004 0.0095 0.00364 0.00811 C 0.00191 -0.00138 0.00295 -0.00416 -0.00486 -0.00162 C -0.00608 0.00093 -0.01094 0.01135 -0.00486 0.01135 " pathEditMode="relative" ptsTypes="fffffffA">
                                      <p:cBhvr>
                                        <p:cTn id="50" dur="2000" fill="hold"/>
                                        <p:tgtEl>
                                          <p:spTgt spid="28"/>
                                        </p:tgtEl>
                                        <p:attrNameLst>
                                          <p:attrName>ppt_x</p:attrName>
                                          <p:attrName>ppt_y</p:attrName>
                                        </p:attrNameLst>
                                      </p:cBhvr>
                                    </p:animMotion>
                                  </p:childTnLst>
                                </p:cTn>
                              </p:par>
                              <p:par>
                                <p:cTn id="51" presetID="0" presetClass="path" presetSubtype="0" accel="50000" decel="50000" fill="hold" grpId="0" nodeType="withEffect">
                                  <p:stCondLst>
                                    <p:cond delay="0"/>
                                  </p:stCondLst>
                                  <p:childTnLst>
                                    <p:animMotion origin="layout" path="M 0 0 C -0.00504 -0.00463 -0.00643 -0.00347 -0.00973 0.00325 C -0.00938 0.00533 -0.01007 0.00903 -0.00851 0.00973 C 0.00104 0.01389 0.00069 0.00996 0.00243 0.00325 C 0.00034 -0.00787 -0.00052 -0.003 -0.0073 0 C -0.01077 0.01366 -0.004 0.0095 0.00364 0.00811 C 0.00191 -0.00138 0.00295 -0.00416 -0.00486 -0.00162 C -0.00608 0.00093 -0.01094 0.01135 -0.00486 0.01135 " pathEditMode="relative" ptsTypes="fffffffA">
                                      <p:cBhvr>
                                        <p:cTn id="52" dur="2000" fill="hold"/>
                                        <p:tgtEl>
                                          <p:spTgt spid="29"/>
                                        </p:tgtEl>
                                        <p:attrNameLst>
                                          <p:attrName>ppt_x</p:attrName>
                                          <p:attrName>ppt_y</p:attrName>
                                        </p:attrNameLst>
                                      </p:cBhvr>
                                    </p:animMotion>
                                  </p:childTnLst>
                                </p:cTn>
                              </p:par>
                              <p:par>
                                <p:cTn id="53" presetID="1" presetClass="path" presetSubtype="0" accel="50000" decel="50000" fill="hold" grpId="0" nodeType="withEffect">
                                  <p:stCondLst>
                                    <p:cond delay="0"/>
                                  </p:stCondLst>
                                  <p:childTnLst>
                                    <p:animMotion origin="layout" path="M -0.0033 -0.01504 C 0.06944 0.02246 0.10625 0.13172 0.07795 0.22917 C 0.05 0.32593 -0.03229 0.375 -0.10504 0.33727 C -0.17813 0.29977 -0.21441 0.19051 -0.18629 0.09352 C -0.15816 -0.00393 -0.07639 -0.05278 -0.0033 -0.01504 Z " pathEditMode="relative" rAng="1265877" ptsTypes="fffff">
                                      <p:cBhvr>
                                        <p:cTn id="54" dur="2000" fill="hold"/>
                                        <p:tgtEl>
                                          <p:spTgt spid="32"/>
                                        </p:tgtEl>
                                        <p:attrNameLst>
                                          <p:attrName>ppt_x</p:attrName>
                                          <p:attrName>ppt_y</p:attrName>
                                        </p:attrNameLst>
                                      </p:cBhvr>
                                      <p:rCtr x="-5087" y="17616"/>
                                    </p:animMotion>
                                  </p:childTnLst>
                                </p:cTn>
                              </p:par>
                              <p:par>
                                <p:cTn id="55" presetID="1" presetClass="path" presetSubtype="0" accel="50000" decel="50000" fill="hold" grpId="0" nodeType="withEffect">
                                  <p:stCondLst>
                                    <p:cond delay="0"/>
                                  </p:stCondLst>
                                  <p:childTnLst>
                                    <p:animMotion origin="layout" path="M 0.00868 0.00741 C -0.05555 -0.04977 -0.07361 -0.16597 -0.03107 -0.25347 C 0.01285 -0.33912 0.10105 -0.36389 0.16476 -0.30671 C 0.22952 -0.24861 0.24636 -0.13287 0.2033 -0.04629 C 0.1599 0.04051 0.07292 0.06505 0.00868 0.00741 Z " pathEditMode="relative" rAng="12817881" ptsTypes="fffff">
                                      <p:cBhvr>
                                        <p:cTn id="56" dur="2000" fill="hold"/>
                                        <p:tgtEl>
                                          <p:spTgt spid="33"/>
                                        </p:tgtEl>
                                        <p:attrNameLst>
                                          <p:attrName>ppt_x</p:attrName>
                                          <p:attrName>ppt_y</p:attrName>
                                        </p:attrNameLst>
                                      </p:cBhvr>
                                      <p:rCtr x="7760" y="-15741"/>
                                    </p:animMotion>
                                  </p:childTnLst>
                                </p:cTn>
                              </p:par>
                              <p:par>
                                <p:cTn id="57" presetID="1" presetClass="path" presetSubtype="0" accel="50000" decel="50000" fill="hold" grpId="0" nodeType="withEffect">
                                  <p:stCondLst>
                                    <p:cond delay="0"/>
                                  </p:stCondLst>
                                  <p:childTnLst>
                                    <p:animMotion origin="layout" path="M -0.00209 -0.00162 C 0.11493 0.09445 0.15382 0.29607 0.08385 0.44722 C 0.01423 0.59815 -0.13854 0.64306 -0.25556 0.54699 C -0.37292 0.4507 -0.41111 0.24908 -0.34132 0.09815 C -0.27136 -0.05347 -0.11927 -0.09791 -0.00209 -0.00162 Z " pathEditMode="relative" rAng="1900171" ptsTypes="fffff">
                                      <p:cBhvr>
                                        <p:cTn id="58" dur="2000" fill="hold"/>
                                        <p:tgtEl>
                                          <p:spTgt spid="34"/>
                                        </p:tgtEl>
                                        <p:attrNameLst>
                                          <p:attrName>ppt_x</p:attrName>
                                          <p:attrName>ppt_y</p:attrName>
                                        </p:attrNameLst>
                                      </p:cBhvr>
                                      <p:rCtr x="-12674" y="27431"/>
                                    </p:animMotion>
                                  </p:childTnLst>
                                </p:cTn>
                              </p:par>
                              <p:par>
                                <p:cTn id="59" presetID="1" presetClass="path" presetSubtype="0" accel="50000" decel="50000" fill="hold" grpId="0" nodeType="withEffect">
                                  <p:stCondLst>
                                    <p:cond delay="0"/>
                                  </p:stCondLst>
                                  <p:childTnLst>
                                    <p:animMotion origin="layout" path="M -0.00399 -0.00463 C -0.11545 -0.1176 -0.14062 -0.32639 -0.0592 -0.46922 C 0.0217 -0.61181 0.17969 -0.63519 0.29097 -0.52223 C 0.4033 -0.40857 0.42778 -0.20047 0.34635 -0.05764 C 0.2651 0.08495 0.10833 0.10902 -0.00399 -0.00463 Z " pathEditMode="relative" rAng="13036662" ptsTypes="fffff">
                                      <p:cBhvr>
                                        <p:cTn id="60" dur="2000" fill="hold"/>
                                        <p:tgtEl>
                                          <p:spTgt spid="35"/>
                                        </p:tgtEl>
                                        <p:attrNameLst>
                                          <p:attrName>ppt_x</p:attrName>
                                          <p:attrName>ppt_y</p:attrName>
                                        </p:attrNameLst>
                                      </p:cBhvr>
                                      <p:rCtr x="14740" y="-25880"/>
                                    </p:animMotion>
                                  </p:childTnLst>
                                </p:cTn>
                              </p:par>
                              <p:par>
                                <p:cTn id="61" presetID="1" presetClass="path" presetSubtype="0" accel="50000" decel="50000" fill="hold" grpId="0" nodeType="withEffect">
                                  <p:stCondLst>
                                    <p:cond delay="0"/>
                                  </p:stCondLst>
                                  <p:childTnLst>
                                    <p:animMotion origin="layout" path="M 1.38889E-6 3.7037E-6 C 0.07726 -0.14468 0.2283 -0.17871 0.33698 -0.07524 C 0.44548 0.02777 0.47083 0.22963 0.3934 0.37407 C 0.31597 0.51898 0.16476 0.55254 0.05642 0.4493 C -0.05226 0.34606 -0.07761 0.1449 1.38889E-6 3.7037E-6 Z " pathEditMode="relative" rAng="-3266305" ptsTypes="fffff">
                                      <p:cBhvr>
                                        <p:cTn id="62" dur="2000" fill="hold"/>
                                        <p:tgtEl>
                                          <p:spTgt spid="36"/>
                                        </p:tgtEl>
                                        <p:attrNameLst>
                                          <p:attrName>ppt_x</p:attrName>
                                          <p:attrName>ppt_y</p:attrName>
                                        </p:attrNameLst>
                                      </p:cBhvr>
                                      <p:rCtr x="19670" y="18704"/>
                                    </p:animMotion>
                                  </p:childTnLst>
                                </p:cTn>
                              </p:par>
                              <p:par>
                                <p:cTn id="63" presetID="1" presetClass="path" presetSubtype="0" accel="50000" decel="50000" fill="hold" grpId="0" nodeType="withEffect">
                                  <p:stCondLst>
                                    <p:cond delay="0"/>
                                  </p:stCondLst>
                                  <p:childTnLst>
                                    <p:animMotion origin="layout" path="M 1.38889E-6 -3.7037E-6 C -0.06181 0.16713 -0.21146 0.23959 -0.33472 0.15903 C -0.45764 0.07778 -0.50781 -0.12338 -0.44722 -0.29097 C -0.38524 -0.4581 -0.2349 -0.52893 -0.11233 -0.44884 C 0.01094 -0.36851 0.06094 -0.16713 1.38889E-6 -3.7037E-6 Z " pathEditMode="relative" rAng="6964204" ptsTypes="fffff">
                                      <p:cBhvr>
                                        <p:cTn id="64" dur="2000" fill="hold"/>
                                        <p:tgtEl>
                                          <p:spTgt spid="37"/>
                                        </p:tgtEl>
                                        <p:attrNameLst>
                                          <p:attrName>ppt_x</p:attrName>
                                          <p:attrName>ppt_y</p:attrName>
                                        </p:attrNameLst>
                                      </p:cBhvr>
                                      <p:rCtr x="-22378" y="-14514"/>
                                    </p:animMotion>
                                  </p:childTnLst>
                                </p:cTn>
                              </p:par>
                            </p:childTnLst>
                          </p:cTn>
                        </p:par>
                        <p:par>
                          <p:cTn id="65" fill="hold">
                            <p:stCondLst>
                              <p:cond delay="2000"/>
                            </p:stCondLst>
                            <p:childTnLst>
                              <p:par>
                                <p:cTn id="66" presetID="1" presetClass="entr" presetSubtype="0" fill="hold" grpId="0" nodeType="afterEffect">
                                  <p:stCondLst>
                                    <p:cond delay="0"/>
                                  </p:stCondLst>
                                  <p:childTnLst>
                                    <p:set>
                                      <p:cBhvr>
                                        <p:cTn id="67" dur="1" fill="hold">
                                          <p:stCondLst>
                                            <p:cond delay="0"/>
                                          </p:stCondLst>
                                        </p:cTn>
                                        <p:tgtEl>
                                          <p:spTgt spid="38"/>
                                        </p:tgtEl>
                                        <p:attrNameLst>
                                          <p:attrName>style.visibility</p:attrName>
                                        </p:attrNameLst>
                                      </p:cBhvr>
                                      <p:to>
                                        <p:strVal val="visible"/>
                                      </p:to>
                                    </p:set>
                                  </p:childTnLst>
                                </p:cTn>
                              </p:par>
                            </p:childTnLst>
                          </p:cTn>
                        </p:par>
                        <p:par>
                          <p:cTn id="68" fill="hold">
                            <p:stCondLst>
                              <p:cond delay="2000"/>
                            </p:stCondLst>
                            <p:childTnLst>
                              <p:par>
                                <p:cTn id="69" presetID="1" presetClass="entr" presetSubtype="0" fill="hold" grpId="0" nodeType="after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par>
                          <p:cTn id="71" fill="hold">
                            <p:stCondLst>
                              <p:cond delay="2000"/>
                            </p:stCondLst>
                            <p:childTnLst>
                              <p:par>
                                <p:cTn id="72" presetID="1" presetClass="entr" presetSubtype="0" fill="hold" grpId="0" nodeType="afterEffect">
                                  <p:stCondLst>
                                    <p:cond delay="0"/>
                                  </p:stCondLst>
                                  <p:childTnLst>
                                    <p:set>
                                      <p:cBhvr>
                                        <p:cTn id="73" dur="1" fill="hold">
                                          <p:stCondLst>
                                            <p:cond delay="0"/>
                                          </p:stCondLst>
                                        </p:cTn>
                                        <p:tgtEl>
                                          <p:spTgt spid="40"/>
                                        </p:tgtEl>
                                        <p:attrNameLst>
                                          <p:attrName>style.visibility</p:attrName>
                                        </p:attrNameLst>
                                      </p:cBhvr>
                                      <p:to>
                                        <p:strVal val="visible"/>
                                      </p:to>
                                    </p:set>
                                  </p:childTnLst>
                                </p:cTn>
                              </p:par>
                            </p:childTnLst>
                          </p:cTn>
                        </p:par>
                        <p:par>
                          <p:cTn id="74" fill="hold">
                            <p:stCondLst>
                              <p:cond delay="2000"/>
                            </p:stCondLst>
                            <p:childTnLst>
                              <p:par>
                                <p:cTn id="75" presetID="1" presetClass="entr" presetSubtype="0" fill="hold" grpId="0" nodeType="after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par>
                          <p:cTn id="79" fill="hold">
                            <p:stCondLst>
                              <p:cond delay="2000"/>
                            </p:stCondLst>
                            <p:childTnLst>
                              <p:par>
                                <p:cTn id="80" presetID="1" presetClass="entr" presetSubtype="0" fill="hold" grpId="0" nodeType="afterEffect">
                                  <p:stCondLst>
                                    <p:cond delay="0"/>
                                  </p:stCondLst>
                                  <p:childTnLst>
                                    <p:set>
                                      <p:cBhvr>
                                        <p:cTn id="81" dur="1" fill="hold">
                                          <p:stCondLst>
                                            <p:cond delay="0"/>
                                          </p:stCondLst>
                                        </p:cTn>
                                        <p:tgtEl>
                                          <p:spTgt spid="43"/>
                                        </p:tgtEl>
                                        <p:attrNameLst>
                                          <p:attrName>style.visibility</p:attrName>
                                        </p:attrNameLst>
                                      </p:cBhvr>
                                      <p:to>
                                        <p:strVal val="visible"/>
                                      </p:to>
                                    </p:set>
                                  </p:childTnLst>
                                </p:cTn>
                              </p:par>
                            </p:childTnLst>
                          </p:cTn>
                        </p:par>
                        <p:par>
                          <p:cTn id="82" fill="hold">
                            <p:stCondLst>
                              <p:cond delay="2000"/>
                            </p:stCondLst>
                            <p:childTnLst>
                              <p:par>
                                <p:cTn id="83" presetID="1" presetClass="entr" presetSubtype="0" fill="hold" grpId="0" nodeType="afterEffect">
                                  <p:stCondLst>
                                    <p:cond delay="0"/>
                                  </p:stCondLst>
                                  <p:childTnLst>
                                    <p:set>
                                      <p:cBhvr>
                                        <p:cTn id="84" dur="1" fill="hold">
                                          <p:stCondLst>
                                            <p:cond delay="0"/>
                                          </p:stCondLst>
                                        </p:cTn>
                                        <p:tgtEl>
                                          <p:spTgt spid="44"/>
                                        </p:tgtEl>
                                        <p:attrNameLst>
                                          <p:attrName>style.visibility</p:attrName>
                                        </p:attrNameLst>
                                      </p:cBhvr>
                                      <p:to>
                                        <p:strVal val="visible"/>
                                      </p:to>
                                    </p:set>
                                  </p:childTnLst>
                                </p:cTn>
                              </p:par>
                            </p:childTnLst>
                          </p:cTn>
                        </p:par>
                        <p:par>
                          <p:cTn id="85" fill="hold">
                            <p:stCondLst>
                              <p:cond delay="2000"/>
                            </p:stCondLst>
                            <p:childTnLst>
                              <p:par>
                                <p:cTn id="86" presetID="1" presetClass="entr" presetSubtype="0" fill="hold" grpId="0" nodeType="afterEffect">
                                  <p:stCondLst>
                                    <p:cond delay="0"/>
                                  </p:stCondLst>
                                  <p:childTnLst>
                                    <p:set>
                                      <p:cBhvr>
                                        <p:cTn id="87" dur="1" fill="hold">
                                          <p:stCondLst>
                                            <p:cond delay="0"/>
                                          </p:stCondLst>
                                        </p:cTn>
                                        <p:tgtEl>
                                          <p:spTgt spid="45"/>
                                        </p:tgtEl>
                                        <p:attrNameLst>
                                          <p:attrName>style.visibility</p:attrName>
                                        </p:attrNameLst>
                                      </p:cBhvr>
                                      <p:to>
                                        <p:strVal val="visible"/>
                                      </p:to>
                                    </p:set>
                                  </p:childTnLst>
                                </p:cTn>
                              </p:par>
                            </p:childTnLst>
                          </p:cTn>
                        </p:par>
                        <p:par>
                          <p:cTn id="88" fill="hold">
                            <p:stCondLst>
                              <p:cond delay="2000"/>
                            </p:stCondLst>
                            <p:childTnLst>
                              <p:par>
                                <p:cTn id="89" presetID="1" presetClass="entr" presetSubtype="0" fill="hold" grpId="0" nodeType="afterEffect">
                                  <p:stCondLst>
                                    <p:cond delay="0"/>
                                  </p:stCondLst>
                                  <p:childTnLst>
                                    <p:set>
                                      <p:cBhvr>
                                        <p:cTn id="90" dur="1" fill="hold">
                                          <p:stCondLst>
                                            <p:cond delay="0"/>
                                          </p:stCondLst>
                                        </p:cTn>
                                        <p:tgtEl>
                                          <p:spTgt spid="46"/>
                                        </p:tgtEl>
                                        <p:attrNameLst>
                                          <p:attrName>style.visibility</p:attrName>
                                        </p:attrNameLst>
                                      </p:cBhvr>
                                      <p:to>
                                        <p:strVal val="visible"/>
                                      </p:to>
                                    </p:set>
                                  </p:childTnLst>
                                </p:cTn>
                              </p:par>
                            </p:childTnLst>
                          </p:cTn>
                        </p:par>
                        <p:par>
                          <p:cTn id="91" fill="hold">
                            <p:stCondLst>
                              <p:cond delay="2000"/>
                            </p:stCondLst>
                            <p:childTnLst>
                              <p:par>
                                <p:cTn id="92" presetID="1" presetClass="entr" presetSubtype="0" fill="hold" grpId="0" nodeType="afterEffect">
                                  <p:stCondLst>
                                    <p:cond delay="0"/>
                                  </p:stCondLst>
                                  <p:childTnLst>
                                    <p:set>
                                      <p:cBhvr>
                                        <p:cTn id="93" dur="1" fill="hold">
                                          <p:stCondLst>
                                            <p:cond delay="0"/>
                                          </p:stCondLst>
                                        </p:cTn>
                                        <p:tgtEl>
                                          <p:spTgt spid="47"/>
                                        </p:tgtEl>
                                        <p:attrNameLst>
                                          <p:attrName>style.visibility</p:attrName>
                                        </p:attrNameLst>
                                      </p:cBhvr>
                                      <p:to>
                                        <p:strVal val="visible"/>
                                      </p:to>
                                    </p:set>
                                  </p:childTnLst>
                                </p:cTn>
                              </p:par>
                            </p:childTnLst>
                          </p:cTn>
                        </p:par>
                        <p:par>
                          <p:cTn id="94" fill="hold">
                            <p:stCondLst>
                              <p:cond delay="2000"/>
                            </p:stCondLst>
                            <p:childTnLst>
                              <p:par>
                                <p:cTn id="95" presetID="1" presetClass="entr" presetSubtype="0" fill="hold" grpId="0" nodeType="afterEffect">
                                  <p:stCondLst>
                                    <p:cond delay="0"/>
                                  </p:stCondLst>
                                  <p:childTnLst>
                                    <p:set>
                                      <p:cBhvr>
                                        <p:cTn id="96" dur="1" fill="hold">
                                          <p:stCondLst>
                                            <p:cond delay="0"/>
                                          </p:stCondLst>
                                        </p:cTn>
                                        <p:tgtEl>
                                          <p:spTgt spid="48"/>
                                        </p:tgtEl>
                                        <p:attrNameLst>
                                          <p:attrName>style.visibility</p:attrName>
                                        </p:attrNameLst>
                                      </p:cBhvr>
                                      <p:to>
                                        <p:strVal val="visible"/>
                                      </p:to>
                                    </p:set>
                                  </p:childTnLst>
                                </p:cTn>
                              </p:par>
                            </p:childTnLst>
                          </p:cTn>
                        </p:par>
                        <p:par>
                          <p:cTn id="97" fill="hold">
                            <p:stCondLst>
                              <p:cond delay="2000"/>
                            </p:stCondLst>
                            <p:childTnLst>
                              <p:par>
                                <p:cTn id="98" presetID="1" presetClass="entr" presetSubtype="0" fill="hold" grpId="0" nodeType="afterEffect">
                                  <p:stCondLst>
                                    <p:cond delay="0"/>
                                  </p:stCondLst>
                                  <p:childTnLst>
                                    <p:set>
                                      <p:cBhvr>
                                        <p:cTn id="99"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p:bldP spid="12" grpId="0" animBg="1"/>
      <p:bldP spid="13" grpId="0"/>
      <p:bldP spid="14" grpId="0" animBg="1"/>
      <p:bldP spid="15" grpId="0"/>
      <p:bldP spid="16" grpId="0" animBg="1"/>
      <p:bldP spid="17" grpId="0"/>
      <p:bldP spid="18" grpId="0" animBg="1"/>
      <p:bldP spid="19" grpId="0"/>
      <p:bldP spid="20" grpId="0" animBg="1"/>
      <p:bldP spid="21" grpId="0"/>
      <p:bldP spid="22" grpId="0" animBg="1"/>
      <p:bldP spid="23" grpId="0"/>
      <p:bldP spid="24" grpId="0" animBg="1"/>
      <p:bldP spid="25" grpId="0"/>
      <p:bldP spid="26" grpId="0" animBg="1"/>
      <p:bldP spid="27" grpId="0"/>
      <p:bldP spid="28" grpId="0" animBg="1"/>
      <p:bldP spid="29" grpId="0"/>
      <p:bldP spid="32" grpId="0" animBg="1"/>
      <p:bldP spid="33" grpId="0" animBg="1"/>
      <p:bldP spid="34" grpId="0" animBg="1"/>
      <p:bldP spid="35" grpId="0" animBg="1"/>
      <p:bldP spid="36" grpId="0" animBg="1"/>
      <p:bldP spid="37" grpId="0" animBg="1"/>
      <p:bldP spid="38" grpId="0"/>
      <p:bldP spid="39" grpId="0" animBg="1"/>
      <p:bldP spid="40" grpId="0"/>
      <p:bldP spid="41" grpId="0" animBg="1"/>
      <p:bldP spid="42" grpId="0" animBg="1"/>
      <p:bldP spid="43" grpId="0"/>
      <p:bldP spid="44" grpId="0" animBg="1"/>
      <p:bldP spid="45" grpId="0"/>
      <p:bldP spid="46" grpId="0" animBg="1"/>
      <p:bldP spid="47" grpId="0"/>
      <p:bldP spid="48" grpId="0" animBg="1"/>
      <p:bldP spid="4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23"/>
          <p:cNvSpPr txBox="1">
            <a:spLocks noChangeArrowheads="1"/>
          </p:cNvSpPr>
          <p:nvPr/>
        </p:nvSpPr>
        <p:spPr bwMode="auto">
          <a:xfrm>
            <a:off x="457200" y="1143000"/>
            <a:ext cx="8229600" cy="250825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AU" sz="2000" b="1">
                <a:latin typeface="Calibri" pitchFamily="34" charset="0"/>
                <a:cs typeface="Calibri" pitchFamily="34" charset="0"/>
              </a:rPr>
              <a:t>Addition polymers</a:t>
            </a:r>
            <a:r>
              <a:rPr lang="en-AU" sz="2000">
                <a:latin typeface="Calibri" pitchFamily="34" charset="0"/>
                <a:cs typeface="Calibri" pitchFamily="34" charset="0"/>
              </a:rPr>
              <a:t> are formed when alkene monomers undergo addition to form a polymer eg. polythene from ethene,  P.V.C. from vinyl chloride (chloroethene), polypropene from propene.</a:t>
            </a:r>
          </a:p>
          <a:p>
            <a:endParaRPr lang="en-NZ" sz="2000">
              <a:latin typeface="Times" pitchFamily="18" charset="0"/>
              <a:cs typeface="Times New Roman" pitchFamily="18" charset="0"/>
            </a:endParaRPr>
          </a:p>
          <a:p>
            <a:r>
              <a:rPr lang="en-AU">
                <a:cs typeface="Times New Roman" pitchFamily="18" charset="0"/>
              </a:rPr>
              <a:t>n(CH</a:t>
            </a:r>
            <a:r>
              <a:rPr lang="en-AU" baseline="-25000">
                <a:cs typeface="Times New Roman" pitchFamily="18" charset="0"/>
              </a:rPr>
              <a:t>3</a:t>
            </a:r>
            <a:r>
              <a:rPr lang="en-AU">
                <a:cs typeface="Times New Roman" pitchFamily="18" charset="0"/>
              </a:rPr>
              <a:t>CH=CH</a:t>
            </a:r>
            <a:r>
              <a:rPr lang="en-AU" baseline="-25000">
                <a:cs typeface="Times New Roman" pitchFamily="18" charset="0"/>
              </a:rPr>
              <a:t>2</a:t>
            </a:r>
            <a:r>
              <a:rPr lang="en-AU">
                <a:cs typeface="Times New Roman" pitchFamily="18" charset="0"/>
              </a:rPr>
              <a:t>)  </a:t>
            </a:r>
            <a:r>
              <a:rPr lang="en-AU">
                <a:cs typeface="Times New Roman" pitchFamily="18" charset="0"/>
                <a:sym typeface="Symbol" pitchFamily="18" charset="2"/>
              </a:rPr>
              <a:t></a:t>
            </a:r>
            <a:r>
              <a:rPr lang="en-AU">
                <a:cs typeface="Times New Roman" pitchFamily="18" charset="0"/>
              </a:rPr>
              <a:t>           </a:t>
            </a:r>
            <a:endParaRPr lang="en-NZ" sz="2000">
              <a:latin typeface="Times" pitchFamily="18" charset="0"/>
              <a:cs typeface="Times New Roman" pitchFamily="18" charset="0"/>
            </a:endParaRPr>
          </a:p>
          <a:p>
            <a:pPr>
              <a:lnSpc>
                <a:spcPct val="150000"/>
              </a:lnSpc>
            </a:pPr>
            <a:r>
              <a:rPr lang="en-AU">
                <a:cs typeface="Times New Roman" pitchFamily="18" charset="0"/>
              </a:rPr>
              <a:t>		</a:t>
            </a:r>
            <a:endParaRPr lang="en-NZ" sz="2000">
              <a:latin typeface="Times" pitchFamily="18" charset="0"/>
              <a:cs typeface="Times New Roman" pitchFamily="18" charset="0"/>
            </a:endParaRPr>
          </a:p>
          <a:p>
            <a:pPr eaLnBrk="1" hangingPunct="1">
              <a:spcBef>
                <a:spcPct val="50000"/>
              </a:spcBef>
            </a:pPr>
            <a:endParaRPr lang="en-US"/>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400300"/>
            <a:ext cx="5095875" cy="59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62138" y="3251200"/>
            <a:ext cx="5419725"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79512" y="404664"/>
            <a:ext cx="8712969" cy="400110"/>
          </a:xfrm>
          <a:prstGeom prst="rect">
            <a:avLst/>
          </a:prstGeom>
          <a:solidFill>
            <a:schemeClr val="bg2"/>
          </a:solidFill>
          <a:ln>
            <a:solidFill>
              <a:schemeClr val="tx1"/>
            </a:solidFill>
          </a:ln>
        </p:spPr>
        <p:txBody>
          <a:bodyPr wrap="square" rtlCol="0">
            <a:spAutoFit/>
          </a:bodyPr>
          <a:lstStyle/>
          <a:p>
            <a:pPr algn="ctr"/>
            <a:r>
              <a:rPr lang="en-NZ" sz="2000" b="1" dirty="0" smtClean="0"/>
              <a:t>Addition polymers</a:t>
            </a:r>
            <a:endParaRPr lang="en-NZ" sz="2000" b="1" dirty="0"/>
          </a:p>
        </p:txBody>
      </p:sp>
      <p:sp>
        <p:nvSpPr>
          <p:cNvPr id="2" name="Footer Placeholder 1"/>
          <p:cNvSpPr>
            <a:spLocks noGrp="1"/>
          </p:cNvSpPr>
          <p:nvPr>
            <p:ph type="ftr" sz="quarter" idx="11"/>
          </p:nvPr>
        </p:nvSpPr>
        <p:spPr>
          <a:xfrm>
            <a:off x="-31208" y="6437241"/>
            <a:ext cx="3786691" cy="365125"/>
          </a:xfrm>
        </p:spPr>
        <p:txBody>
          <a:bodyPr/>
          <a:lstStyle/>
          <a:p>
            <a:r>
              <a:rPr lang="en-NZ" dirty="0" smtClean="0"/>
              <a:t>NCEA L1 Science 2013 </a:t>
            </a:r>
            <a:r>
              <a:rPr lang="en-NZ" dirty="0" err="1" smtClean="0"/>
              <a:t>Chem</a:t>
            </a:r>
            <a:r>
              <a:rPr lang="en-NZ" dirty="0" smtClean="0"/>
              <a:t> 1.3</a:t>
            </a:r>
            <a:endParaRPr lang="en-NZ" dirty="0"/>
          </a:p>
        </p:txBody>
      </p:sp>
    </p:spTree>
    <p:extLst>
      <p:ext uri="{BB962C8B-B14F-4D97-AF65-F5344CB8AC3E}">
        <p14:creationId xmlns:p14="http://schemas.microsoft.com/office/powerpoint/2010/main" val="1936626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p:cNvSpPr txBox="1">
            <a:spLocks noChangeArrowheads="1"/>
          </p:cNvSpPr>
          <p:nvPr/>
        </p:nvSpPr>
        <p:spPr bwMode="auto">
          <a:xfrm>
            <a:off x="457200" y="1035050"/>
            <a:ext cx="8153400" cy="147955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dirty="0">
                <a:latin typeface="Calibri" pitchFamily="34" charset="0"/>
                <a:cs typeface="Calibri" pitchFamily="34" charset="0"/>
              </a:rPr>
              <a:t>Monomers  - smallest repeating unit with a double bond</a:t>
            </a:r>
          </a:p>
          <a:p>
            <a:pPr eaLnBrk="1" hangingPunct="1">
              <a:spcBef>
                <a:spcPct val="50000"/>
              </a:spcBef>
            </a:pPr>
            <a:r>
              <a:rPr lang="en-NZ" dirty="0">
                <a:latin typeface="Calibri" pitchFamily="34" charset="0"/>
                <a:cs typeface="Calibri" pitchFamily="34" charset="0"/>
              </a:rPr>
              <a:t>Polymers – long chains of monomers joined together</a:t>
            </a:r>
          </a:p>
          <a:p>
            <a:pPr eaLnBrk="1" hangingPunct="1">
              <a:spcBef>
                <a:spcPct val="50000"/>
              </a:spcBef>
            </a:pPr>
            <a:r>
              <a:rPr lang="en-NZ" dirty="0">
                <a:latin typeface="Calibri" pitchFamily="34" charset="0"/>
                <a:cs typeface="Calibri" pitchFamily="34" charset="0"/>
              </a:rPr>
              <a:t>Polymerisation – breaking of the double bond of each monomer and joining together with single bonds</a:t>
            </a:r>
            <a:endParaRPr lang="en-US" dirty="0">
              <a:latin typeface="Calibri" pitchFamily="34" charset="0"/>
              <a:cs typeface="Calibri" pitchFamily="34" charset="0"/>
            </a:endParaRPr>
          </a:p>
        </p:txBody>
      </p:sp>
      <p:pic>
        <p:nvPicPr>
          <p:cNvPr id="1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2971800"/>
            <a:ext cx="1524000" cy="11557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5562600"/>
            <a:ext cx="1524000" cy="11541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3429000"/>
            <a:ext cx="4546600" cy="1450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4267200"/>
            <a:ext cx="1524000" cy="11557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Line 16"/>
          <p:cNvSpPr>
            <a:spLocks noChangeShapeType="1"/>
          </p:cNvSpPr>
          <p:nvPr/>
        </p:nvSpPr>
        <p:spPr bwMode="auto">
          <a:xfrm>
            <a:off x="2971800" y="4343400"/>
            <a:ext cx="12192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5" name="Text Box 17"/>
          <p:cNvSpPr txBox="1">
            <a:spLocks noChangeArrowheads="1"/>
          </p:cNvSpPr>
          <p:nvPr/>
        </p:nvSpPr>
        <p:spPr bwMode="auto">
          <a:xfrm>
            <a:off x="685800" y="2514600"/>
            <a:ext cx="190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MONOMERS</a:t>
            </a:r>
            <a:endParaRPr lang="en-US"/>
          </a:p>
        </p:txBody>
      </p:sp>
      <p:sp>
        <p:nvSpPr>
          <p:cNvPr id="16" name="Text Box 18"/>
          <p:cNvSpPr txBox="1">
            <a:spLocks noChangeArrowheads="1"/>
          </p:cNvSpPr>
          <p:nvPr/>
        </p:nvSpPr>
        <p:spPr bwMode="auto">
          <a:xfrm>
            <a:off x="5410200" y="3124200"/>
            <a:ext cx="266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POLYMER</a:t>
            </a:r>
            <a:endParaRPr lang="en-US"/>
          </a:p>
        </p:txBody>
      </p:sp>
      <p:sp>
        <p:nvSpPr>
          <p:cNvPr id="17" name="Text Box 19"/>
          <p:cNvSpPr txBox="1">
            <a:spLocks noChangeArrowheads="1"/>
          </p:cNvSpPr>
          <p:nvPr/>
        </p:nvSpPr>
        <p:spPr bwMode="auto">
          <a:xfrm>
            <a:off x="2438400" y="3733800"/>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polymerisation</a:t>
            </a:r>
            <a:endParaRPr lang="en-US"/>
          </a:p>
        </p:txBody>
      </p:sp>
      <p:sp>
        <p:nvSpPr>
          <p:cNvPr id="19" name="TextBox 18"/>
          <p:cNvSpPr txBox="1"/>
          <p:nvPr/>
        </p:nvSpPr>
        <p:spPr>
          <a:xfrm>
            <a:off x="179512" y="404664"/>
            <a:ext cx="8712969" cy="400110"/>
          </a:xfrm>
          <a:prstGeom prst="rect">
            <a:avLst/>
          </a:prstGeom>
          <a:solidFill>
            <a:schemeClr val="bg2"/>
          </a:solidFill>
          <a:ln>
            <a:solidFill>
              <a:schemeClr val="tx1"/>
            </a:solidFill>
          </a:ln>
        </p:spPr>
        <p:txBody>
          <a:bodyPr wrap="square" rtlCol="0">
            <a:spAutoFit/>
          </a:bodyPr>
          <a:lstStyle/>
          <a:p>
            <a:pPr algn="ctr"/>
            <a:r>
              <a:rPr lang="en-NZ" sz="2000" b="1" dirty="0" smtClean="0"/>
              <a:t>Addition polymerisation</a:t>
            </a:r>
            <a:endParaRPr lang="en-NZ" sz="2000" b="1" dirty="0"/>
          </a:p>
        </p:txBody>
      </p:sp>
      <p:sp>
        <p:nvSpPr>
          <p:cNvPr id="2" name="Footer Placeholder 1"/>
          <p:cNvSpPr>
            <a:spLocks noGrp="1"/>
          </p:cNvSpPr>
          <p:nvPr>
            <p:ph type="ftr" sz="quarter" idx="11"/>
          </p:nvPr>
        </p:nvSpPr>
        <p:spPr>
          <a:xfrm>
            <a:off x="6999136" y="6351588"/>
            <a:ext cx="1893346" cy="365125"/>
          </a:xfrm>
        </p:spPr>
        <p:txBody>
          <a:bodyPr/>
          <a:lstStyle/>
          <a:p>
            <a:r>
              <a:rPr lang="en-NZ" dirty="0" smtClean="0"/>
              <a:t>NCEA L1 Science 2013 </a:t>
            </a:r>
            <a:r>
              <a:rPr lang="en-NZ" dirty="0" err="1" smtClean="0"/>
              <a:t>Chem</a:t>
            </a:r>
            <a:r>
              <a:rPr lang="en-NZ" dirty="0" smtClean="0"/>
              <a:t> 1.3</a:t>
            </a:r>
            <a:endParaRPr lang="en-NZ" dirty="0"/>
          </a:p>
        </p:txBody>
      </p:sp>
    </p:spTree>
    <p:extLst>
      <p:ext uri="{BB962C8B-B14F-4D97-AF65-F5344CB8AC3E}">
        <p14:creationId xmlns:p14="http://schemas.microsoft.com/office/powerpoint/2010/main" val="1689834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2" descr="http://blog.zintro.com/wp-content/uploads/2012/11/polymer-41.jpgw300"/>
          <p:cNvPicPr>
            <a:picLocks noChangeAspect="1" noChangeArrowheads="1"/>
          </p:cNvPicPr>
          <p:nvPr/>
        </p:nvPicPr>
        <p:blipFill rotWithShape="1">
          <a:blip r:embed="rId2">
            <a:extLst>
              <a:ext uri="{28A0092B-C50C-407E-A947-70E740481C1C}">
                <a14:useLocalDpi xmlns:a14="http://schemas.microsoft.com/office/drawing/2010/main" val="0"/>
              </a:ext>
            </a:extLst>
          </a:blip>
          <a:srcRect b="5915"/>
          <a:stretch/>
        </p:blipFill>
        <p:spPr bwMode="auto">
          <a:xfrm>
            <a:off x="0" y="405636"/>
            <a:ext cx="9144000" cy="645236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NZ" smtClean="0"/>
              <a:t>NCEA L1 Science 2013 Chem 1.3</a:t>
            </a:r>
            <a:endParaRPr lang="en-NZ"/>
          </a:p>
        </p:txBody>
      </p:sp>
      <p:sp>
        <p:nvSpPr>
          <p:cNvPr id="3" name="TextBox 2"/>
          <p:cNvSpPr txBox="1"/>
          <p:nvPr/>
        </p:nvSpPr>
        <p:spPr>
          <a:xfrm>
            <a:off x="457080" y="405636"/>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Uses and importance of </a:t>
            </a:r>
            <a:r>
              <a:rPr lang="en-NZ" sz="2000" b="1" dirty="0" smtClean="0"/>
              <a:t>polymers </a:t>
            </a:r>
            <a:r>
              <a:rPr lang="en-NZ" sz="2000" b="1" dirty="0" smtClean="0"/>
              <a:t>from </a:t>
            </a:r>
            <a:r>
              <a:rPr lang="en-NZ" sz="2000" b="1" dirty="0" err="1" smtClean="0"/>
              <a:t>ethene</a:t>
            </a:r>
            <a:r>
              <a:rPr lang="en-NZ" sz="2000" b="1" dirty="0" smtClean="0"/>
              <a:t> and propene</a:t>
            </a:r>
            <a:endParaRPr lang="en-NZ" sz="2000" b="1" dirty="0"/>
          </a:p>
        </p:txBody>
      </p:sp>
      <p:sp>
        <p:nvSpPr>
          <p:cNvPr id="4" name="Rectangle 3"/>
          <p:cNvSpPr/>
          <p:nvPr/>
        </p:nvSpPr>
        <p:spPr>
          <a:xfrm>
            <a:off x="205052" y="805746"/>
            <a:ext cx="8712968" cy="3477875"/>
          </a:xfrm>
          <a:prstGeom prst="rect">
            <a:avLst/>
          </a:prstGeom>
        </p:spPr>
        <p:txBody>
          <a:bodyPr wrap="square">
            <a:spAutoFit/>
          </a:bodyPr>
          <a:lstStyle/>
          <a:p>
            <a:r>
              <a:rPr lang="en-NZ" sz="2000" dirty="0">
                <a:latin typeface="Calibri" pitchFamily="34" charset="0"/>
                <a:cs typeface="Calibri" pitchFamily="34" charset="0"/>
              </a:rPr>
              <a:t>The alkenes are used to make </a:t>
            </a:r>
            <a:r>
              <a:rPr lang="en-NZ" sz="2000" dirty="0" smtClean="0">
                <a:latin typeface="Calibri" pitchFamily="34" charset="0"/>
                <a:cs typeface="Calibri" pitchFamily="34" charset="0"/>
              </a:rPr>
              <a:t>polymers (which we also refer </a:t>
            </a:r>
            <a:endParaRPr lang="en-NZ" sz="2000" dirty="0" smtClean="0">
              <a:latin typeface="Calibri" pitchFamily="34" charset="0"/>
              <a:cs typeface="Calibri" pitchFamily="34" charset="0"/>
            </a:endParaRPr>
          </a:p>
          <a:p>
            <a:r>
              <a:rPr lang="en-NZ" sz="2000" dirty="0" smtClean="0">
                <a:latin typeface="Calibri" pitchFamily="34" charset="0"/>
                <a:cs typeface="Calibri" pitchFamily="34" charset="0"/>
              </a:rPr>
              <a:t>to </a:t>
            </a:r>
            <a:r>
              <a:rPr lang="en-NZ" sz="2000" dirty="0" smtClean="0">
                <a:latin typeface="Calibri" pitchFamily="34" charset="0"/>
                <a:cs typeface="Calibri" pitchFamily="34" charset="0"/>
              </a:rPr>
              <a:t>generally as plastics).</a:t>
            </a:r>
          </a:p>
          <a:p>
            <a:r>
              <a:rPr lang="en-NZ" sz="2000" dirty="0" smtClean="0">
                <a:latin typeface="Calibri" pitchFamily="34" charset="0"/>
                <a:cs typeface="Calibri" pitchFamily="34" charset="0"/>
              </a:rPr>
              <a:t>The </a:t>
            </a:r>
            <a:r>
              <a:rPr lang="en-NZ" sz="2000" b="1" dirty="0" smtClean="0">
                <a:latin typeface="Calibri" pitchFamily="34" charset="0"/>
                <a:cs typeface="Calibri" pitchFamily="34" charset="0"/>
              </a:rPr>
              <a:t>chemical </a:t>
            </a:r>
            <a:r>
              <a:rPr lang="en-NZ" sz="2000" b="1" dirty="0">
                <a:latin typeface="Calibri" pitchFamily="34" charset="0"/>
                <a:cs typeface="Calibri" pitchFamily="34" charset="0"/>
              </a:rPr>
              <a:t>properties </a:t>
            </a:r>
            <a:r>
              <a:rPr lang="en-NZ" sz="2000" dirty="0" smtClean="0">
                <a:latin typeface="Calibri" pitchFamily="34" charset="0"/>
                <a:cs typeface="Calibri" pitchFamily="34" charset="0"/>
              </a:rPr>
              <a:t>of these polymers such as low </a:t>
            </a:r>
            <a:endParaRPr lang="en-NZ" sz="2000" dirty="0" smtClean="0">
              <a:latin typeface="Calibri" pitchFamily="34" charset="0"/>
              <a:cs typeface="Calibri" pitchFamily="34" charset="0"/>
            </a:endParaRPr>
          </a:p>
          <a:p>
            <a:r>
              <a:rPr lang="en-NZ" sz="2000" dirty="0" smtClean="0">
                <a:latin typeface="Calibri" pitchFamily="34" charset="0"/>
                <a:cs typeface="Calibri" pitchFamily="34" charset="0"/>
              </a:rPr>
              <a:t>chemical </a:t>
            </a:r>
            <a:r>
              <a:rPr lang="en-NZ" sz="2000" dirty="0">
                <a:latin typeface="Calibri" pitchFamily="34" charset="0"/>
                <a:cs typeface="Calibri" pitchFamily="34" charset="0"/>
              </a:rPr>
              <a:t>reactivity with air, water and many </a:t>
            </a:r>
            <a:r>
              <a:rPr lang="en-NZ" sz="2000" dirty="0" smtClean="0">
                <a:latin typeface="Calibri" pitchFamily="34" charset="0"/>
                <a:cs typeface="Calibri" pitchFamily="34" charset="0"/>
              </a:rPr>
              <a:t>chemicals </a:t>
            </a:r>
            <a:endParaRPr lang="en-NZ" sz="2000" dirty="0" smtClean="0">
              <a:latin typeface="Calibri" pitchFamily="34" charset="0"/>
              <a:cs typeface="Calibri" pitchFamily="34" charset="0"/>
            </a:endParaRPr>
          </a:p>
          <a:p>
            <a:r>
              <a:rPr lang="en-NZ" sz="2000" dirty="0" smtClean="0">
                <a:latin typeface="Calibri" pitchFamily="34" charset="0"/>
                <a:cs typeface="Calibri" pitchFamily="34" charset="0"/>
              </a:rPr>
              <a:t>make </a:t>
            </a:r>
            <a:r>
              <a:rPr lang="en-NZ" sz="2000" dirty="0" smtClean="0">
                <a:latin typeface="Calibri" pitchFamily="34" charset="0"/>
                <a:cs typeface="Calibri" pitchFamily="34" charset="0"/>
              </a:rPr>
              <a:t>them ideal as containers for liquids and chemicals </a:t>
            </a:r>
            <a:endParaRPr lang="en-NZ" sz="2000" dirty="0" smtClean="0">
              <a:latin typeface="Calibri" pitchFamily="34" charset="0"/>
              <a:cs typeface="Calibri" pitchFamily="34" charset="0"/>
            </a:endParaRPr>
          </a:p>
          <a:p>
            <a:r>
              <a:rPr lang="en-NZ" sz="2000" dirty="0">
                <a:latin typeface="Calibri" pitchFamily="34" charset="0"/>
                <a:cs typeface="Calibri" pitchFamily="34" charset="0"/>
              </a:rPr>
              <a:t> </a:t>
            </a:r>
            <a:r>
              <a:rPr lang="en-NZ" sz="2000" dirty="0" smtClean="0">
                <a:latin typeface="Calibri" pitchFamily="34" charset="0"/>
                <a:cs typeface="Calibri" pitchFamily="34" charset="0"/>
              </a:rPr>
              <a:t>                                            </a:t>
            </a:r>
            <a:r>
              <a:rPr lang="en-NZ" sz="2000" dirty="0" smtClean="0">
                <a:latin typeface="Calibri" pitchFamily="34" charset="0"/>
                <a:cs typeface="Calibri" pitchFamily="34" charset="0"/>
              </a:rPr>
              <a:t>as </a:t>
            </a:r>
            <a:r>
              <a:rPr lang="en-NZ" sz="2000" dirty="0" smtClean="0">
                <a:latin typeface="Calibri" pitchFamily="34" charset="0"/>
                <a:cs typeface="Calibri" pitchFamily="34" charset="0"/>
              </a:rPr>
              <a:t>they will not corrode or </a:t>
            </a:r>
            <a:endParaRPr lang="en-NZ" sz="2000" dirty="0" smtClean="0">
              <a:latin typeface="Calibri" pitchFamily="34" charset="0"/>
              <a:cs typeface="Calibri" pitchFamily="34" charset="0"/>
            </a:endParaRPr>
          </a:p>
          <a:p>
            <a:r>
              <a:rPr lang="en-NZ" sz="2000" dirty="0">
                <a:latin typeface="Calibri" pitchFamily="34" charset="0"/>
                <a:cs typeface="Calibri" pitchFamily="34" charset="0"/>
              </a:rPr>
              <a:t> </a:t>
            </a:r>
            <a:r>
              <a:rPr lang="en-NZ" sz="2000" dirty="0" smtClean="0">
                <a:latin typeface="Calibri" pitchFamily="34" charset="0"/>
                <a:cs typeface="Calibri" pitchFamily="34" charset="0"/>
              </a:rPr>
              <a:t>                                                 </a:t>
            </a:r>
            <a:r>
              <a:rPr lang="en-NZ" sz="2000" dirty="0" smtClean="0">
                <a:latin typeface="Calibri" pitchFamily="34" charset="0"/>
                <a:cs typeface="Calibri" pitchFamily="34" charset="0"/>
              </a:rPr>
              <a:t>decompose</a:t>
            </a:r>
            <a:r>
              <a:rPr lang="en-NZ" sz="2000" dirty="0" smtClean="0">
                <a:latin typeface="Calibri" pitchFamily="34" charset="0"/>
                <a:cs typeface="Calibri" pitchFamily="34" charset="0"/>
              </a:rPr>
              <a:t>. Polymers </a:t>
            </a:r>
            <a:endParaRPr lang="en-NZ" sz="2000" dirty="0" smtClean="0">
              <a:latin typeface="Calibri" pitchFamily="34" charset="0"/>
              <a:cs typeface="Calibri" pitchFamily="34" charset="0"/>
            </a:endParaRPr>
          </a:p>
          <a:p>
            <a:r>
              <a:rPr lang="en-NZ" sz="2000" dirty="0">
                <a:latin typeface="Calibri" pitchFamily="34" charset="0"/>
                <a:cs typeface="Calibri" pitchFamily="34" charset="0"/>
              </a:rPr>
              <a:t> </a:t>
            </a:r>
            <a:r>
              <a:rPr lang="en-NZ" sz="2000" dirty="0" smtClean="0">
                <a:latin typeface="Calibri" pitchFamily="34" charset="0"/>
                <a:cs typeface="Calibri" pitchFamily="34" charset="0"/>
              </a:rPr>
              <a:t>                                                            </a:t>
            </a:r>
            <a:r>
              <a:rPr lang="en-NZ" sz="2000" dirty="0" smtClean="0">
                <a:latin typeface="Calibri" pitchFamily="34" charset="0"/>
                <a:cs typeface="Calibri" pitchFamily="34" charset="0"/>
              </a:rPr>
              <a:t>are </a:t>
            </a:r>
            <a:r>
              <a:rPr lang="en-NZ" sz="2000" dirty="0" smtClean="0">
                <a:latin typeface="Calibri" pitchFamily="34" charset="0"/>
                <a:cs typeface="Calibri" pitchFamily="34" charset="0"/>
              </a:rPr>
              <a:t>also ideal as </a:t>
            </a:r>
            <a:endParaRPr lang="en-NZ" sz="2000" dirty="0" smtClean="0">
              <a:latin typeface="Calibri" pitchFamily="34" charset="0"/>
              <a:cs typeface="Calibri" pitchFamily="34" charset="0"/>
            </a:endParaRPr>
          </a:p>
          <a:p>
            <a:r>
              <a:rPr lang="en-NZ" sz="2000" dirty="0">
                <a:latin typeface="Calibri" pitchFamily="34" charset="0"/>
                <a:cs typeface="Calibri" pitchFamily="34" charset="0"/>
              </a:rPr>
              <a:t> </a:t>
            </a:r>
            <a:r>
              <a:rPr lang="en-NZ" sz="2000" dirty="0" smtClean="0">
                <a:latin typeface="Calibri" pitchFamily="34" charset="0"/>
                <a:cs typeface="Calibri" pitchFamily="34" charset="0"/>
              </a:rPr>
              <a:t>                                                                 </a:t>
            </a:r>
            <a:r>
              <a:rPr lang="en-NZ" sz="2000" dirty="0" smtClean="0">
                <a:latin typeface="Calibri" pitchFamily="34" charset="0"/>
                <a:cs typeface="Calibri" pitchFamily="34" charset="0"/>
              </a:rPr>
              <a:t>clothing </a:t>
            </a:r>
            <a:r>
              <a:rPr lang="en-NZ" sz="2000" dirty="0" smtClean="0">
                <a:latin typeface="Calibri" pitchFamily="34" charset="0"/>
                <a:cs typeface="Calibri" pitchFamily="34" charset="0"/>
              </a:rPr>
              <a:t>that </a:t>
            </a:r>
            <a:endParaRPr lang="en-NZ" sz="2000" dirty="0" smtClean="0">
              <a:latin typeface="Calibri" pitchFamily="34" charset="0"/>
              <a:cs typeface="Calibri" pitchFamily="34" charset="0"/>
            </a:endParaRPr>
          </a:p>
          <a:p>
            <a:r>
              <a:rPr lang="en-NZ" sz="2000" dirty="0">
                <a:latin typeface="Calibri" pitchFamily="34" charset="0"/>
                <a:cs typeface="Calibri" pitchFamily="34" charset="0"/>
              </a:rPr>
              <a:t> </a:t>
            </a:r>
            <a:r>
              <a:rPr lang="en-NZ" sz="2000" dirty="0" smtClean="0">
                <a:latin typeface="Calibri" pitchFamily="34" charset="0"/>
                <a:cs typeface="Calibri" pitchFamily="34" charset="0"/>
              </a:rPr>
              <a:t>                                                                   </a:t>
            </a:r>
            <a:r>
              <a:rPr lang="en-NZ" sz="2000" dirty="0" smtClean="0">
                <a:latin typeface="Calibri" pitchFamily="34" charset="0"/>
                <a:cs typeface="Calibri" pitchFamily="34" charset="0"/>
              </a:rPr>
              <a:t>can </a:t>
            </a:r>
            <a:r>
              <a:rPr lang="en-NZ" sz="2000" dirty="0" smtClean="0">
                <a:latin typeface="Calibri" pitchFamily="34" charset="0"/>
                <a:cs typeface="Calibri" pitchFamily="34" charset="0"/>
              </a:rPr>
              <a:t>be washed </a:t>
            </a:r>
            <a:endParaRPr lang="en-NZ" sz="2000" dirty="0" smtClean="0">
              <a:latin typeface="Calibri" pitchFamily="34" charset="0"/>
              <a:cs typeface="Calibri" pitchFamily="34" charset="0"/>
            </a:endParaRPr>
          </a:p>
          <a:p>
            <a:r>
              <a:rPr lang="en-NZ" sz="2000" dirty="0">
                <a:latin typeface="Calibri" pitchFamily="34" charset="0"/>
                <a:cs typeface="Calibri" pitchFamily="34" charset="0"/>
              </a:rPr>
              <a:t> </a:t>
            </a:r>
            <a:r>
              <a:rPr lang="en-NZ" sz="2000" dirty="0" smtClean="0">
                <a:latin typeface="Calibri" pitchFamily="34" charset="0"/>
                <a:cs typeface="Calibri" pitchFamily="34" charset="0"/>
              </a:rPr>
              <a:t>                                                                    </a:t>
            </a:r>
            <a:r>
              <a:rPr lang="en-NZ" sz="2000" dirty="0" smtClean="0">
                <a:latin typeface="Calibri" pitchFamily="34" charset="0"/>
                <a:cs typeface="Calibri" pitchFamily="34" charset="0"/>
              </a:rPr>
              <a:t>repeatedly</a:t>
            </a:r>
            <a:r>
              <a:rPr lang="en-NZ" sz="2000" dirty="0" smtClean="0">
                <a:latin typeface="Calibri" pitchFamily="34" charset="0"/>
                <a:cs typeface="Calibri" pitchFamily="34" charset="0"/>
              </a:rPr>
              <a:t>. </a:t>
            </a:r>
          </a:p>
        </p:txBody>
      </p:sp>
    </p:spTree>
    <p:extLst>
      <p:ext uri="{BB962C8B-B14F-4D97-AF65-F5344CB8AC3E}">
        <p14:creationId xmlns:p14="http://schemas.microsoft.com/office/powerpoint/2010/main" val="2789440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NCEA L1 Science 2013 Chem 1.3</a:t>
            </a:r>
            <a:endParaRPr lang="en-NZ"/>
          </a:p>
        </p:txBody>
      </p:sp>
      <p:sp>
        <p:nvSpPr>
          <p:cNvPr id="3" name="Rectangle 2"/>
          <p:cNvSpPr/>
          <p:nvPr/>
        </p:nvSpPr>
        <p:spPr>
          <a:xfrm>
            <a:off x="179512" y="1160150"/>
            <a:ext cx="8640960" cy="1323439"/>
          </a:xfrm>
          <a:prstGeom prst="rect">
            <a:avLst/>
          </a:prstGeom>
        </p:spPr>
        <p:txBody>
          <a:bodyPr wrap="square">
            <a:spAutoFit/>
          </a:bodyPr>
          <a:lstStyle/>
          <a:p>
            <a:r>
              <a:rPr lang="en-NZ" sz="2000" dirty="0">
                <a:latin typeface="Calibri" pitchFamily="34" charset="0"/>
                <a:cs typeface="Calibri" pitchFamily="34" charset="0"/>
              </a:rPr>
              <a:t>The </a:t>
            </a:r>
            <a:r>
              <a:rPr lang="en-NZ" sz="2000" b="1" dirty="0">
                <a:latin typeface="Calibri" pitchFamily="34" charset="0"/>
                <a:cs typeface="Calibri" pitchFamily="34" charset="0"/>
              </a:rPr>
              <a:t>physical properties </a:t>
            </a:r>
            <a:r>
              <a:rPr lang="en-NZ" sz="2000" dirty="0">
                <a:latin typeface="Calibri" pitchFamily="34" charset="0"/>
                <a:cs typeface="Calibri" pitchFamily="34" charset="0"/>
              </a:rPr>
              <a:t>of polymers such as their density (low) and  strength make them ideal for strong yet light containers and clothing. Their ability to be melted and shaped makes production of </a:t>
            </a:r>
            <a:r>
              <a:rPr lang="en-NZ" sz="2000" dirty="0" smtClean="0">
                <a:latin typeface="Calibri" pitchFamily="34" charset="0"/>
                <a:cs typeface="Calibri" pitchFamily="34" charset="0"/>
              </a:rPr>
              <a:t>moulded </a:t>
            </a:r>
            <a:r>
              <a:rPr lang="en-NZ" sz="2000" dirty="0">
                <a:latin typeface="Calibri" pitchFamily="34" charset="0"/>
                <a:cs typeface="Calibri" pitchFamily="34" charset="0"/>
              </a:rPr>
              <a:t>shapes efficient and cheap, as well as making polymers </a:t>
            </a:r>
            <a:r>
              <a:rPr lang="en-NZ" sz="2000" dirty="0" smtClean="0">
                <a:latin typeface="Calibri" pitchFamily="34" charset="0"/>
                <a:cs typeface="Calibri" pitchFamily="34" charset="0"/>
              </a:rPr>
              <a:t>                  easy </a:t>
            </a:r>
            <a:r>
              <a:rPr lang="en-NZ" sz="2000" dirty="0">
                <a:latin typeface="Calibri" pitchFamily="34" charset="0"/>
                <a:cs typeface="Calibri" pitchFamily="34" charset="0"/>
              </a:rPr>
              <a:t>to recycle and reuse. </a:t>
            </a:r>
            <a:endParaRPr lang="en-NZ" sz="2000" dirty="0" smtClean="0">
              <a:latin typeface="Calibri" pitchFamily="34" charset="0"/>
              <a:cs typeface="Calibri" pitchFamily="34" charset="0"/>
            </a:endParaRPr>
          </a:p>
        </p:txBody>
      </p:sp>
      <p:sp>
        <p:nvSpPr>
          <p:cNvPr id="4" name="TextBox 3"/>
          <p:cNvSpPr txBox="1"/>
          <p:nvPr/>
        </p:nvSpPr>
        <p:spPr>
          <a:xfrm>
            <a:off x="457080" y="405636"/>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Uses and importance of Polymers from </a:t>
            </a:r>
            <a:r>
              <a:rPr lang="en-NZ" sz="2000" b="1" dirty="0" err="1" smtClean="0"/>
              <a:t>ethene</a:t>
            </a:r>
            <a:r>
              <a:rPr lang="en-NZ" sz="2000" b="1" dirty="0" smtClean="0"/>
              <a:t> and propene</a:t>
            </a:r>
            <a:endParaRPr lang="en-NZ" sz="2000" b="1" dirty="0"/>
          </a:p>
        </p:txBody>
      </p:sp>
      <p:pic>
        <p:nvPicPr>
          <p:cNvPr id="18434" name="Picture 2" descr="http://health.yahoo.net/yahoohealth/images/learning_center/plastic_new.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59832" y="2214420"/>
            <a:ext cx="5981700" cy="46482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9238" y="3068960"/>
            <a:ext cx="2850593" cy="3139321"/>
          </a:xfrm>
          <a:prstGeom prst="rect">
            <a:avLst/>
          </a:prstGeom>
        </p:spPr>
        <p:txBody>
          <a:bodyPr wrap="square">
            <a:spAutoFit/>
          </a:bodyPr>
          <a:lstStyle/>
          <a:p>
            <a:r>
              <a:rPr lang="en-NZ" sz="2000" dirty="0">
                <a:latin typeface="Calibri" pitchFamily="34" charset="0"/>
                <a:cs typeface="Calibri" pitchFamily="34" charset="0"/>
              </a:rPr>
              <a:t>As polymers are insoluble in water they will not dissolve when exposed to water. </a:t>
            </a:r>
            <a:r>
              <a:rPr lang="en-NZ" sz="2000" dirty="0" smtClean="0">
                <a:latin typeface="Calibri" pitchFamily="34" charset="0"/>
                <a:cs typeface="Calibri" pitchFamily="34" charset="0"/>
              </a:rPr>
              <a:t>Polymers </a:t>
            </a:r>
            <a:r>
              <a:rPr lang="en-NZ" sz="2000" dirty="0">
                <a:latin typeface="Calibri" pitchFamily="34" charset="0"/>
                <a:cs typeface="Calibri" pitchFamily="34" charset="0"/>
              </a:rPr>
              <a:t>are thermal and electrical insulators they have many uses in electrical applications, appliances and insulating wires.</a:t>
            </a:r>
          </a:p>
          <a:p>
            <a:endParaRPr lang="en-NZ" dirty="0">
              <a:latin typeface="Calibri" pitchFamily="34" charset="0"/>
              <a:cs typeface="Calibri" pitchFamily="34" charset="0"/>
            </a:endParaRPr>
          </a:p>
        </p:txBody>
      </p:sp>
    </p:spTree>
    <p:extLst>
      <p:ext uri="{BB962C8B-B14F-4D97-AF65-F5344CB8AC3E}">
        <p14:creationId xmlns:p14="http://schemas.microsoft.com/office/powerpoint/2010/main" val="1358230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NCEA L1 Science 2013 Chem 1.3</a:t>
            </a:r>
            <a:endParaRPr lang="en-NZ"/>
          </a:p>
        </p:txBody>
      </p:sp>
      <p:sp>
        <p:nvSpPr>
          <p:cNvPr id="3" name="TextBox 2"/>
          <p:cNvSpPr txBox="1"/>
          <p:nvPr/>
        </p:nvSpPr>
        <p:spPr>
          <a:xfrm>
            <a:off x="457080" y="405636"/>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Uses and importance of Polymers from </a:t>
            </a:r>
            <a:r>
              <a:rPr lang="en-NZ" sz="2000" b="1" dirty="0" err="1" smtClean="0"/>
              <a:t>ethene</a:t>
            </a:r>
            <a:r>
              <a:rPr lang="en-NZ" sz="2000" b="1" dirty="0" smtClean="0"/>
              <a:t> and propene</a:t>
            </a:r>
            <a:endParaRPr lang="en-NZ" sz="2000" b="1" dirty="0"/>
          </a:p>
        </p:txBody>
      </p:sp>
      <p:sp>
        <p:nvSpPr>
          <p:cNvPr id="4" name="Rectangle 3"/>
          <p:cNvSpPr/>
          <p:nvPr/>
        </p:nvSpPr>
        <p:spPr>
          <a:xfrm>
            <a:off x="179512" y="1124744"/>
            <a:ext cx="4572000" cy="1631216"/>
          </a:xfrm>
          <a:prstGeom prst="rect">
            <a:avLst/>
          </a:prstGeom>
        </p:spPr>
        <p:txBody>
          <a:bodyPr>
            <a:spAutoFit/>
          </a:bodyPr>
          <a:lstStyle/>
          <a:p>
            <a:r>
              <a:rPr lang="en-NZ" sz="2000" dirty="0">
                <a:latin typeface="Calibri" pitchFamily="34" charset="0"/>
                <a:cs typeface="Calibri" pitchFamily="34" charset="0"/>
              </a:rPr>
              <a:t>Examples:</a:t>
            </a:r>
          </a:p>
          <a:p>
            <a:r>
              <a:rPr lang="en-NZ" sz="2000" b="1" dirty="0">
                <a:latin typeface="Calibri" pitchFamily="34" charset="0"/>
                <a:cs typeface="Calibri" pitchFamily="34" charset="0"/>
              </a:rPr>
              <a:t>Polythene</a:t>
            </a:r>
            <a:r>
              <a:rPr lang="en-NZ" sz="2000" dirty="0">
                <a:latin typeface="Calibri" pitchFamily="34" charset="0"/>
                <a:cs typeface="Calibri" pitchFamily="34" charset="0"/>
              </a:rPr>
              <a:t>, made from </a:t>
            </a:r>
            <a:r>
              <a:rPr lang="en-NZ" sz="2000" dirty="0" err="1">
                <a:latin typeface="Calibri" pitchFamily="34" charset="0"/>
                <a:cs typeface="Calibri" pitchFamily="34" charset="0"/>
              </a:rPr>
              <a:t>ethene</a:t>
            </a:r>
            <a:r>
              <a:rPr lang="en-NZ" sz="2000" dirty="0">
                <a:latin typeface="Calibri" pitchFamily="34" charset="0"/>
                <a:cs typeface="Calibri" pitchFamily="34" charset="0"/>
              </a:rPr>
              <a:t>, is very cheap and strong, and is easily </a:t>
            </a:r>
            <a:r>
              <a:rPr lang="en-NZ" sz="2000" dirty="0" err="1">
                <a:latin typeface="Calibri" pitchFamily="34" charset="0"/>
                <a:cs typeface="Calibri" pitchFamily="34" charset="0"/>
              </a:rPr>
              <a:t>molded</a:t>
            </a:r>
            <a:r>
              <a:rPr lang="en-NZ" sz="2000" dirty="0">
                <a:latin typeface="Calibri" pitchFamily="34" charset="0"/>
                <a:cs typeface="Calibri" pitchFamily="34" charset="0"/>
              </a:rPr>
              <a:t>. It is used to make, for example, plastic bags, bottles, and buckets</a:t>
            </a:r>
            <a:r>
              <a:rPr lang="en-NZ" sz="2000" dirty="0" smtClean="0">
                <a:latin typeface="Calibri" pitchFamily="34" charset="0"/>
                <a:cs typeface="Calibri" pitchFamily="34" charset="0"/>
              </a:rPr>
              <a:t>.</a:t>
            </a:r>
            <a:endParaRPr lang="en-NZ" sz="2000" dirty="0">
              <a:latin typeface="Calibri" pitchFamily="34" charset="0"/>
              <a:cs typeface="Calibri" pitchFamily="34" charset="0"/>
            </a:endParaRPr>
          </a:p>
        </p:txBody>
      </p:sp>
      <p:sp>
        <p:nvSpPr>
          <p:cNvPr id="5" name="Rectangle 4"/>
          <p:cNvSpPr/>
          <p:nvPr/>
        </p:nvSpPr>
        <p:spPr>
          <a:xfrm>
            <a:off x="4355976" y="5445224"/>
            <a:ext cx="4572000" cy="1323439"/>
          </a:xfrm>
          <a:prstGeom prst="rect">
            <a:avLst/>
          </a:prstGeom>
        </p:spPr>
        <p:txBody>
          <a:bodyPr>
            <a:spAutoFit/>
          </a:bodyPr>
          <a:lstStyle/>
          <a:p>
            <a:r>
              <a:rPr lang="en-NZ" sz="2000" b="1" dirty="0" err="1">
                <a:latin typeface="Calibri" pitchFamily="34" charset="0"/>
                <a:cs typeface="Calibri" pitchFamily="34" charset="0"/>
              </a:rPr>
              <a:t>Polypropene</a:t>
            </a:r>
            <a:r>
              <a:rPr lang="en-NZ" sz="2000" dirty="0">
                <a:latin typeface="Calibri" pitchFamily="34" charset="0"/>
                <a:cs typeface="Calibri" pitchFamily="34" charset="0"/>
              </a:rPr>
              <a:t>, made from propene, has strong </a:t>
            </a:r>
            <a:r>
              <a:rPr lang="en-NZ" sz="2000" dirty="0" err="1">
                <a:latin typeface="Calibri" pitchFamily="34" charset="0"/>
                <a:cs typeface="Calibri" pitchFamily="34" charset="0"/>
              </a:rPr>
              <a:t>fibers</a:t>
            </a:r>
            <a:r>
              <a:rPr lang="en-NZ" sz="2000" dirty="0">
                <a:latin typeface="Calibri" pitchFamily="34" charset="0"/>
                <a:cs typeface="Calibri" pitchFamily="34" charset="0"/>
              </a:rPr>
              <a:t> and a high elasticity. It is used, for example, in the manufacture of crates, ropes, and carpets</a:t>
            </a:r>
            <a:endParaRPr lang="en-NZ" sz="2000" dirty="0">
              <a:latin typeface="Calibri" pitchFamily="34" charset="0"/>
              <a:cs typeface="Calibri" pitchFamily="34" charset="0"/>
            </a:endParaRPr>
          </a:p>
        </p:txBody>
      </p:sp>
      <p:pic>
        <p:nvPicPr>
          <p:cNvPr id="19458" name="Picture 2" descr="http://www.wickes.co.uk/content/ebiz/wickes/invt/226579/Polythene-DPC-100mm-x-30m_large.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3992" y="2612934"/>
            <a:ext cx="3941080" cy="394108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www.foremostproducts.co.uk/wp-content/uploads/strand-hand-laid-polypropene-rope.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565"/>
          <a:stretch/>
        </p:blipFill>
        <p:spPr bwMode="auto">
          <a:xfrm>
            <a:off x="4355976" y="589422"/>
            <a:ext cx="4788024" cy="5124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6198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8047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 name="Picture 2" descr="http://2.bp.blogspot.com/-tZNMrc0u5L0/UGCC1KsK4GI/AAAAAAAACJk/YPj4DbglrcQ/s1600/fir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1410"/>
            <a:ext cx="9144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4174" y="404664"/>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Combustion of Alkanes</a:t>
            </a:r>
            <a:endParaRPr lang="en-NZ" sz="2000" b="1" dirty="0"/>
          </a:p>
        </p:txBody>
      </p:sp>
      <p:sp>
        <p:nvSpPr>
          <p:cNvPr id="10" name="Text Box 17"/>
          <p:cNvSpPr txBox="1">
            <a:spLocks noChangeArrowheads="1"/>
          </p:cNvSpPr>
          <p:nvPr/>
        </p:nvSpPr>
        <p:spPr bwMode="auto">
          <a:xfrm>
            <a:off x="457200" y="1052736"/>
            <a:ext cx="8229600" cy="1323439"/>
          </a:xfrm>
          <a:prstGeom prst="rect">
            <a:avLst/>
          </a:prstGeom>
          <a:no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dirty="0" smtClean="0">
                <a:solidFill>
                  <a:schemeClr val="bg1"/>
                </a:solidFill>
                <a:latin typeface="Calibri" pitchFamily="34" charset="0"/>
                <a:cs typeface="Calibri" pitchFamily="34" charset="0"/>
              </a:rPr>
              <a:t>Combustion </a:t>
            </a:r>
            <a:r>
              <a:rPr lang="en-NZ" sz="2000" dirty="0">
                <a:solidFill>
                  <a:schemeClr val="bg1"/>
                </a:solidFill>
                <a:latin typeface="Calibri" pitchFamily="34" charset="0"/>
                <a:cs typeface="Calibri" pitchFamily="34" charset="0"/>
              </a:rPr>
              <a:t>of hydrocarbons involves the breaking of bonds </a:t>
            </a:r>
            <a:r>
              <a:rPr lang="en-NZ" sz="2000" b="1" dirty="0">
                <a:solidFill>
                  <a:schemeClr val="bg1"/>
                </a:solidFill>
                <a:latin typeface="Calibri" pitchFamily="34" charset="0"/>
                <a:cs typeface="Calibri" pitchFamily="34" charset="0"/>
              </a:rPr>
              <a:t>between the atoms</a:t>
            </a:r>
            <a:r>
              <a:rPr lang="en-NZ" sz="2000" dirty="0">
                <a:solidFill>
                  <a:schemeClr val="bg1"/>
                </a:solidFill>
                <a:latin typeface="Calibri" pitchFamily="34" charset="0"/>
                <a:cs typeface="Calibri" pitchFamily="34" charset="0"/>
              </a:rPr>
              <a:t>, </a:t>
            </a:r>
            <a:r>
              <a:rPr lang="en-NZ" sz="2000" dirty="0" smtClean="0">
                <a:solidFill>
                  <a:schemeClr val="bg1"/>
                </a:solidFill>
                <a:latin typeface="Calibri" pitchFamily="34" charset="0"/>
                <a:cs typeface="Calibri" pitchFamily="34" charset="0"/>
              </a:rPr>
              <a:t>(as opposed to melting) either </a:t>
            </a:r>
            <a:r>
              <a:rPr lang="en-NZ" sz="2000" dirty="0">
                <a:solidFill>
                  <a:schemeClr val="bg1"/>
                </a:solidFill>
                <a:latin typeface="Calibri" pitchFamily="34" charset="0"/>
                <a:cs typeface="Calibri" pitchFamily="34" charset="0"/>
              </a:rPr>
              <a:t>with plentiful oxygen – complete combustion, or limited oxygen – incomplete combustion. The products formed are water plus CO</a:t>
            </a:r>
            <a:r>
              <a:rPr lang="en-NZ" sz="2000" baseline="-25000" dirty="0">
                <a:solidFill>
                  <a:schemeClr val="bg1"/>
                </a:solidFill>
                <a:latin typeface="Calibri" pitchFamily="34" charset="0"/>
                <a:cs typeface="Calibri" pitchFamily="34" charset="0"/>
              </a:rPr>
              <a:t>2</a:t>
            </a:r>
            <a:r>
              <a:rPr lang="en-NZ" sz="2000" dirty="0">
                <a:solidFill>
                  <a:schemeClr val="bg1"/>
                </a:solidFill>
                <a:latin typeface="Calibri" pitchFamily="34" charset="0"/>
                <a:cs typeface="Calibri" pitchFamily="34" charset="0"/>
              </a:rPr>
              <a:t> (or CO/C with limited oxygen).</a:t>
            </a:r>
            <a:endParaRPr lang="en-GB" sz="2000" dirty="0">
              <a:solidFill>
                <a:schemeClr val="bg1"/>
              </a:solidFill>
              <a:latin typeface="Calibri" pitchFamily="34" charset="0"/>
              <a:cs typeface="Calibri" pitchFamily="34" charset="0"/>
            </a:endParaRPr>
          </a:p>
        </p:txBody>
      </p:sp>
      <p:sp>
        <p:nvSpPr>
          <p:cNvPr id="2" name="Footer Placeholder 1"/>
          <p:cNvSpPr>
            <a:spLocks noGrp="1"/>
          </p:cNvSpPr>
          <p:nvPr>
            <p:ph type="ftr" sz="quarter" idx="11"/>
          </p:nvPr>
        </p:nvSpPr>
        <p:spPr/>
        <p:txBody>
          <a:bodyPr/>
          <a:lstStyle/>
          <a:p>
            <a:r>
              <a:rPr lang="en-NZ" smtClean="0"/>
              <a:t>NCEA L1 Science 2013 Chem 1.3</a:t>
            </a:r>
            <a:endParaRPr lang="en-NZ"/>
          </a:p>
        </p:txBody>
      </p:sp>
    </p:spTree>
    <p:extLst>
      <p:ext uri="{BB962C8B-B14F-4D97-AF65-F5344CB8AC3E}">
        <p14:creationId xmlns:p14="http://schemas.microsoft.com/office/powerpoint/2010/main" val="11483464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6574" y="557064"/>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Combustion of Alkanes</a:t>
            </a:r>
            <a:endParaRPr lang="en-NZ" sz="2000" b="1" dirty="0"/>
          </a:p>
        </p:txBody>
      </p:sp>
      <p:sp>
        <p:nvSpPr>
          <p:cNvPr id="5" name="Rectangle 19"/>
          <p:cNvSpPr>
            <a:spLocks noChangeArrowheads="1"/>
          </p:cNvSpPr>
          <p:nvPr/>
        </p:nvSpPr>
        <p:spPr bwMode="auto">
          <a:xfrm>
            <a:off x="566577" y="1124744"/>
            <a:ext cx="8229600" cy="2819400"/>
          </a:xfrm>
          <a:prstGeom prst="rect">
            <a:avLst/>
          </a:prstGeom>
          <a:solidFill>
            <a:schemeClr val="bg1"/>
          </a:solidFill>
          <a:ln w="9525">
            <a:solidFill>
              <a:schemeClr val="tx1"/>
            </a:solidFill>
            <a:miter lim="800000"/>
            <a:headEnd/>
            <a:tailEnd/>
          </a:ln>
          <a:effectLst/>
        </p:spPr>
        <p:txBody>
          <a:bodyPr wrap="none" anchor="ctr"/>
          <a:lstStyle/>
          <a:p>
            <a:pPr algn="ctr">
              <a:defRPr/>
            </a:pPr>
            <a:r>
              <a:rPr lang="en-NZ" sz="2000" b="1" dirty="0">
                <a:latin typeface="Calibri" pitchFamily="34" charset="0"/>
                <a:cs typeface="Calibri" pitchFamily="34" charset="0"/>
              </a:rPr>
              <a:t>Complete combustion</a:t>
            </a:r>
          </a:p>
          <a:p>
            <a:pPr algn="ctr">
              <a:defRPr/>
            </a:pPr>
            <a:r>
              <a:rPr lang="en-NZ" sz="2000" dirty="0">
                <a:latin typeface="Calibri" pitchFamily="34" charset="0"/>
                <a:cs typeface="Calibri" pitchFamily="34" charset="0"/>
              </a:rPr>
              <a:t>Alkane + Oxygen → Carbon Dioxide + water </a:t>
            </a:r>
          </a:p>
          <a:p>
            <a:pPr algn="ctr">
              <a:defRPr/>
            </a:pPr>
            <a:endParaRPr lang="en-NZ" sz="2000" dirty="0">
              <a:latin typeface="Calibri" pitchFamily="34" charset="0"/>
              <a:cs typeface="Calibri" pitchFamily="34" charset="0"/>
            </a:endParaRPr>
          </a:p>
          <a:p>
            <a:pPr algn="ctr">
              <a:defRPr/>
            </a:pPr>
            <a:endParaRPr lang="en-NZ" sz="2000" b="1" dirty="0">
              <a:latin typeface="Calibri" pitchFamily="34" charset="0"/>
              <a:cs typeface="Calibri" pitchFamily="34" charset="0"/>
            </a:endParaRPr>
          </a:p>
          <a:p>
            <a:pPr algn="ctr">
              <a:defRPr/>
            </a:pPr>
            <a:r>
              <a:rPr lang="en-NZ" sz="2000" b="1" dirty="0">
                <a:latin typeface="Calibri" pitchFamily="34" charset="0"/>
                <a:cs typeface="Calibri" pitchFamily="34" charset="0"/>
              </a:rPr>
              <a:t>Incomplete combustion</a:t>
            </a:r>
          </a:p>
          <a:p>
            <a:pPr algn="ctr">
              <a:defRPr/>
            </a:pPr>
            <a:r>
              <a:rPr lang="en-NZ" sz="2000" dirty="0">
                <a:latin typeface="Calibri" pitchFamily="34" charset="0"/>
                <a:cs typeface="Calibri" pitchFamily="34" charset="0"/>
              </a:rPr>
              <a:t>Alkane + limited oxygen → Carbon Monoxide or Soot + Water</a:t>
            </a:r>
          </a:p>
        </p:txBody>
      </p:sp>
      <p:sp>
        <p:nvSpPr>
          <p:cNvPr id="6" name="Footer Placeholder 1"/>
          <p:cNvSpPr txBox="1">
            <a:spLocks/>
          </p:cNvSpPr>
          <p:nvPr/>
        </p:nvSpPr>
        <p:spPr>
          <a:xfrm>
            <a:off x="0" y="6496907"/>
            <a:ext cx="3786691"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smtClean="0"/>
              <a:t>NCEA L1 Science 2013 Chem 1.3</a:t>
            </a:r>
            <a:endParaRPr lang="en-NZ"/>
          </a:p>
        </p:txBody>
      </p:sp>
      <p:pic>
        <p:nvPicPr>
          <p:cNvPr id="21508" name="Picture 4" descr="http://mac122.icu.ac.jp/biobk/chemrx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4035184"/>
            <a:ext cx="5442198" cy="2596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904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NCEA L1 Science 2013 Chem 1.3</a:t>
            </a:r>
            <a:endParaRPr lang="en-NZ"/>
          </a:p>
        </p:txBody>
      </p:sp>
      <p:sp>
        <p:nvSpPr>
          <p:cNvPr id="3" name="TextBox 2"/>
          <p:cNvSpPr txBox="1"/>
          <p:nvPr/>
        </p:nvSpPr>
        <p:spPr>
          <a:xfrm>
            <a:off x="300158" y="1196752"/>
            <a:ext cx="8496944" cy="1200329"/>
          </a:xfrm>
          <a:prstGeom prst="rect">
            <a:avLst/>
          </a:prstGeom>
          <a:noFill/>
        </p:spPr>
        <p:txBody>
          <a:bodyPr wrap="square" rtlCol="0">
            <a:spAutoFit/>
          </a:bodyPr>
          <a:lstStyle/>
          <a:p>
            <a:r>
              <a:rPr lang="en-NZ" b="1" dirty="0" smtClean="0">
                <a:latin typeface="Calibri" pitchFamily="34" charset="0"/>
                <a:cs typeface="Calibri" pitchFamily="34" charset="0"/>
              </a:rPr>
              <a:t>Complete combustion</a:t>
            </a:r>
            <a:r>
              <a:rPr lang="en-NZ" dirty="0" smtClean="0">
                <a:latin typeface="Calibri" pitchFamily="34" charset="0"/>
                <a:cs typeface="Calibri" pitchFamily="34" charset="0"/>
              </a:rPr>
              <a:t>: needs plentiful O</a:t>
            </a:r>
            <a:r>
              <a:rPr lang="en-NZ" baseline="-25000" dirty="0" smtClean="0">
                <a:latin typeface="Calibri" pitchFamily="34" charset="0"/>
                <a:cs typeface="Calibri" pitchFamily="34" charset="0"/>
              </a:rPr>
              <a:t>2</a:t>
            </a:r>
            <a:r>
              <a:rPr lang="en-NZ" dirty="0" smtClean="0">
                <a:latin typeface="Calibri" pitchFamily="34" charset="0"/>
                <a:cs typeface="Calibri" pitchFamily="34" charset="0"/>
              </a:rPr>
              <a:t> / good ventilation. </a:t>
            </a:r>
            <a:r>
              <a:rPr lang="en-NZ" dirty="0" smtClean="0">
                <a:latin typeface="Calibri" pitchFamily="34" charset="0"/>
                <a:cs typeface="Calibri" pitchFamily="34" charset="0"/>
              </a:rPr>
              <a:t>Flame burns clear </a:t>
            </a:r>
            <a:r>
              <a:rPr lang="en-NZ" dirty="0" smtClean="0">
                <a:latin typeface="Calibri" pitchFamily="34" charset="0"/>
                <a:cs typeface="Calibri" pitchFamily="34" charset="0"/>
              </a:rPr>
              <a:t>/ </a:t>
            </a:r>
            <a:r>
              <a:rPr lang="en-NZ" dirty="0" smtClean="0">
                <a:latin typeface="Calibri" pitchFamily="34" charset="0"/>
                <a:cs typeface="Calibri" pitchFamily="34" charset="0"/>
              </a:rPr>
              <a:t>blue. The products </a:t>
            </a:r>
            <a:r>
              <a:rPr lang="en-NZ" dirty="0" smtClean="0">
                <a:latin typeface="Calibri" pitchFamily="34" charset="0"/>
                <a:cs typeface="Calibri" pitchFamily="34" charset="0"/>
              </a:rPr>
              <a:t>are CO</a:t>
            </a:r>
            <a:r>
              <a:rPr lang="en-NZ" baseline="-25000" dirty="0" smtClean="0">
                <a:latin typeface="Calibri" pitchFamily="34" charset="0"/>
                <a:cs typeface="Calibri" pitchFamily="34" charset="0"/>
              </a:rPr>
              <a:t>2</a:t>
            </a:r>
            <a:r>
              <a:rPr lang="en-NZ" dirty="0" smtClean="0">
                <a:latin typeface="Calibri" pitchFamily="34" charset="0"/>
                <a:cs typeface="Calibri" pitchFamily="34" charset="0"/>
              </a:rPr>
              <a:t> and H</a:t>
            </a:r>
            <a:r>
              <a:rPr lang="en-NZ" baseline="-25000" dirty="0" smtClean="0">
                <a:latin typeface="Calibri" pitchFamily="34" charset="0"/>
                <a:cs typeface="Calibri" pitchFamily="34" charset="0"/>
              </a:rPr>
              <a:t>2</a:t>
            </a:r>
            <a:r>
              <a:rPr lang="en-NZ" dirty="0" smtClean="0">
                <a:latin typeface="Calibri" pitchFamily="34" charset="0"/>
                <a:cs typeface="Calibri" pitchFamily="34" charset="0"/>
              </a:rPr>
              <a:t>O</a:t>
            </a:r>
          </a:p>
          <a:p>
            <a:r>
              <a:rPr lang="en-NZ" dirty="0" smtClean="0">
                <a:latin typeface="Calibri" pitchFamily="34" charset="0"/>
                <a:cs typeface="Calibri" pitchFamily="34" charset="0"/>
              </a:rPr>
              <a:t>Energy efficient -  maximum amount of energy in hydrocarbon released</a:t>
            </a:r>
          </a:p>
          <a:p>
            <a:endParaRPr lang="en-NZ" dirty="0">
              <a:latin typeface="Calibri" pitchFamily="34" charset="0"/>
              <a:cs typeface="Calibri" pitchFamily="34" charset="0"/>
            </a:endParaRPr>
          </a:p>
        </p:txBody>
      </p:sp>
      <p:sp>
        <p:nvSpPr>
          <p:cNvPr id="4" name="TextBox 3"/>
          <p:cNvSpPr txBox="1"/>
          <p:nvPr/>
        </p:nvSpPr>
        <p:spPr>
          <a:xfrm>
            <a:off x="444174" y="404664"/>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Combustion</a:t>
            </a:r>
            <a:endParaRPr lang="en-NZ" sz="2000" b="1" dirty="0"/>
          </a:p>
        </p:txBody>
      </p:sp>
      <p:pic>
        <p:nvPicPr>
          <p:cNvPr id="20484" name="Picture 4" descr="http://blogs.triplealearning.com/wp-content/uploads/2011/03/667px-Bunsen_burner_flame_types_.jpg"/>
          <p:cNvPicPr>
            <a:picLocks noChangeAspect="1" noChangeArrowheads="1"/>
          </p:cNvPicPr>
          <p:nvPr/>
        </p:nvPicPr>
        <p:blipFill rotWithShape="1">
          <a:blip r:embed="rId2">
            <a:extLst>
              <a:ext uri="{28A0092B-C50C-407E-A947-70E740481C1C}">
                <a14:useLocalDpi xmlns:a14="http://schemas.microsoft.com/office/drawing/2010/main" val="0"/>
              </a:ext>
            </a:extLst>
          </a:blip>
          <a:srcRect b="7252"/>
          <a:stretch/>
        </p:blipFill>
        <p:spPr bwMode="auto">
          <a:xfrm flipH="1">
            <a:off x="3582527" y="2233101"/>
            <a:ext cx="5562600" cy="46379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0158" y="2132856"/>
            <a:ext cx="3097943" cy="4247317"/>
          </a:xfrm>
          <a:prstGeom prst="rect">
            <a:avLst/>
          </a:prstGeom>
        </p:spPr>
        <p:txBody>
          <a:bodyPr wrap="square">
            <a:spAutoFit/>
          </a:bodyPr>
          <a:lstStyle/>
          <a:p>
            <a:r>
              <a:rPr lang="en-NZ" b="1" dirty="0">
                <a:latin typeface="Calibri" pitchFamily="34" charset="0"/>
                <a:cs typeface="Calibri" pitchFamily="34" charset="0"/>
              </a:rPr>
              <a:t>Incomplete combustion: </a:t>
            </a:r>
            <a:r>
              <a:rPr lang="en-NZ" dirty="0">
                <a:latin typeface="Calibri" pitchFamily="34" charset="0"/>
                <a:cs typeface="Calibri" pitchFamily="34" charset="0"/>
              </a:rPr>
              <a:t>occurs in limited O</a:t>
            </a:r>
            <a:r>
              <a:rPr lang="en-NZ" baseline="-25000" dirty="0">
                <a:latin typeface="Calibri" pitchFamily="34" charset="0"/>
                <a:cs typeface="Calibri" pitchFamily="34" charset="0"/>
              </a:rPr>
              <a:t>2</a:t>
            </a:r>
            <a:r>
              <a:rPr lang="en-NZ" dirty="0">
                <a:latin typeface="Calibri" pitchFamily="34" charset="0"/>
                <a:cs typeface="Calibri" pitchFamily="34" charset="0"/>
              </a:rPr>
              <a:t> / poor ventilation. Flame burns dirty yellow/orange. The products CO and C (soot) and H</a:t>
            </a:r>
            <a:r>
              <a:rPr lang="en-NZ" baseline="-25000" dirty="0">
                <a:latin typeface="Calibri" pitchFamily="34" charset="0"/>
                <a:cs typeface="Calibri" pitchFamily="34" charset="0"/>
              </a:rPr>
              <a:t>2</a:t>
            </a:r>
            <a:r>
              <a:rPr lang="en-NZ" dirty="0">
                <a:latin typeface="Calibri" pitchFamily="34" charset="0"/>
                <a:cs typeface="Calibri" pitchFamily="34" charset="0"/>
              </a:rPr>
              <a:t>O.</a:t>
            </a:r>
          </a:p>
          <a:p>
            <a:r>
              <a:rPr lang="en-NZ" dirty="0">
                <a:latin typeface="Calibri" pitchFamily="34" charset="0"/>
                <a:cs typeface="Calibri" pitchFamily="34" charset="0"/>
              </a:rPr>
              <a:t>Reduced energy efficiency – less than the maximum amount of energy in hydrocarbon is released</a:t>
            </a:r>
          </a:p>
          <a:p>
            <a:endParaRPr lang="en-NZ" dirty="0">
              <a:latin typeface="Calibri" pitchFamily="34" charset="0"/>
              <a:cs typeface="Calibri" pitchFamily="34" charset="0"/>
            </a:endParaRPr>
          </a:p>
          <a:p>
            <a:r>
              <a:rPr lang="en-NZ" dirty="0">
                <a:latin typeface="Calibri" pitchFamily="34" charset="0"/>
                <a:cs typeface="Calibri" pitchFamily="34" charset="0"/>
              </a:rPr>
              <a:t>As C chain length increases you get more incomplete combustion occurring as bigger molecules need more O</a:t>
            </a:r>
            <a:r>
              <a:rPr lang="en-NZ" baseline="-25000" dirty="0">
                <a:latin typeface="Calibri" pitchFamily="34" charset="0"/>
                <a:cs typeface="Calibri" pitchFamily="34" charset="0"/>
              </a:rPr>
              <a:t>2</a:t>
            </a:r>
            <a:r>
              <a:rPr lang="en-NZ" dirty="0">
                <a:latin typeface="Calibri" pitchFamily="34" charset="0"/>
                <a:cs typeface="Calibri" pitchFamily="34" charset="0"/>
              </a:rPr>
              <a:t> from complete combustion</a:t>
            </a:r>
            <a:endParaRPr lang="en-NZ" dirty="0">
              <a:latin typeface="Calibri" pitchFamily="34" charset="0"/>
              <a:cs typeface="Calibri" pitchFamily="34" charset="0"/>
            </a:endParaRPr>
          </a:p>
        </p:txBody>
      </p:sp>
      <p:sp>
        <p:nvSpPr>
          <p:cNvPr id="7" name="TextBox 6"/>
          <p:cNvSpPr txBox="1"/>
          <p:nvPr/>
        </p:nvSpPr>
        <p:spPr>
          <a:xfrm>
            <a:off x="3900558" y="2358999"/>
            <a:ext cx="1296144" cy="369332"/>
          </a:xfrm>
          <a:prstGeom prst="rect">
            <a:avLst/>
          </a:prstGeom>
          <a:noFill/>
        </p:spPr>
        <p:txBody>
          <a:bodyPr wrap="square" rtlCol="0">
            <a:spAutoFit/>
          </a:bodyPr>
          <a:lstStyle/>
          <a:p>
            <a:r>
              <a:rPr lang="en-NZ" dirty="0" smtClean="0">
                <a:solidFill>
                  <a:schemeClr val="bg1"/>
                </a:solidFill>
              </a:rPr>
              <a:t>complete</a:t>
            </a:r>
            <a:endParaRPr lang="en-NZ" dirty="0">
              <a:solidFill>
                <a:schemeClr val="bg1"/>
              </a:solidFill>
            </a:endParaRPr>
          </a:p>
        </p:txBody>
      </p:sp>
      <p:sp>
        <p:nvSpPr>
          <p:cNvPr id="10" name="TextBox 9"/>
          <p:cNvSpPr txBox="1"/>
          <p:nvPr/>
        </p:nvSpPr>
        <p:spPr>
          <a:xfrm>
            <a:off x="7020272" y="2364815"/>
            <a:ext cx="1296144" cy="369332"/>
          </a:xfrm>
          <a:prstGeom prst="rect">
            <a:avLst/>
          </a:prstGeom>
          <a:noFill/>
        </p:spPr>
        <p:txBody>
          <a:bodyPr wrap="square" rtlCol="0">
            <a:spAutoFit/>
          </a:bodyPr>
          <a:lstStyle/>
          <a:p>
            <a:r>
              <a:rPr lang="en-NZ" dirty="0" smtClean="0">
                <a:solidFill>
                  <a:schemeClr val="bg1"/>
                </a:solidFill>
              </a:rPr>
              <a:t>incomplete</a:t>
            </a:r>
            <a:endParaRPr lang="en-NZ" dirty="0">
              <a:solidFill>
                <a:schemeClr val="bg1"/>
              </a:solidFill>
            </a:endParaRPr>
          </a:p>
        </p:txBody>
      </p:sp>
    </p:spTree>
    <p:extLst>
      <p:ext uri="{BB962C8B-B14F-4D97-AF65-F5344CB8AC3E}">
        <p14:creationId xmlns:p14="http://schemas.microsoft.com/office/powerpoint/2010/main" val="38964846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3"/>
          <p:cNvSpPr txBox="1">
            <a:spLocks/>
          </p:cNvSpPr>
          <p:nvPr/>
        </p:nvSpPr>
        <p:spPr>
          <a:xfrm>
            <a:off x="7000253" y="6492874"/>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733634-C35B-4CB9-8287-D9279767473E}" type="slidenum">
              <a:rPr lang="en-NZ" smtClean="0"/>
              <a:pPr/>
              <a:t>38</a:t>
            </a:fld>
            <a:endParaRPr lang="en-NZ" dirty="0"/>
          </a:p>
        </p:txBody>
      </p:sp>
      <p:sp>
        <p:nvSpPr>
          <p:cNvPr id="12" name="Text Box 6"/>
          <p:cNvSpPr txBox="1">
            <a:spLocks noChangeArrowheads="1"/>
          </p:cNvSpPr>
          <p:nvPr/>
        </p:nvSpPr>
        <p:spPr bwMode="auto">
          <a:xfrm>
            <a:off x="457200" y="914400"/>
            <a:ext cx="8229600" cy="3277820"/>
          </a:xfrm>
          <a:prstGeom prst="rect">
            <a:avLst/>
          </a:prstGeom>
          <a:solidFill>
            <a:srgbClr val="E2FFC5"/>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b="1" dirty="0">
                <a:latin typeface="Calibri" pitchFamily="34" charset="0"/>
                <a:cs typeface="Calibri" pitchFamily="34" charset="0"/>
              </a:rPr>
              <a:t>Combustion Equations</a:t>
            </a:r>
          </a:p>
          <a:p>
            <a:pPr eaLnBrk="1" hangingPunct="1">
              <a:spcBef>
                <a:spcPct val="50000"/>
              </a:spcBef>
            </a:pPr>
            <a:r>
              <a:rPr lang="en-NZ" dirty="0">
                <a:latin typeface="Calibri" pitchFamily="34" charset="0"/>
                <a:cs typeface="Calibri" pitchFamily="34" charset="0"/>
              </a:rPr>
              <a:t>Step 1. Write down the molecular formula of the alkane plus O</a:t>
            </a:r>
            <a:r>
              <a:rPr lang="en-NZ" baseline="-25000" dirty="0">
                <a:latin typeface="Calibri" pitchFamily="34" charset="0"/>
                <a:cs typeface="Calibri" pitchFamily="34" charset="0"/>
              </a:rPr>
              <a:t>2</a:t>
            </a:r>
            <a:r>
              <a:rPr lang="en-NZ" dirty="0">
                <a:latin typeface="Calibri" pitchFamily="34" charset="0"/>
                <a:cs typeface="Calibri" pitchFamily="34" charset="0"/>
              </a:rPr>
              <a:t> on the left hand side</a:t>
            </a:r>
          </a:p>
          <a:p>
            <a:pPr eaLnBrk="1" hangingPunct="1">
              <a:spcBef>
                <a:spcPct val="50000"/>
              </a:spcBef>
            </a:pPr>
            <a:r>
              <a:rPr lang="en-NZ" dirty="0">
                <a:latin typeface="Calibri" pitchFamily="34" charset="0"/>
                <a:cs typeface="Calibri" pitchFamily="34" charset="0"/>
              </a:rPr>
              <a:t>Step 2. Write down CO</a:t>
            </a:r>
            <a:r>
              <a:rPr lang="en-NZ" baseline="-25000" dirty="0">
                <a:latin typeface="Calibri" pitchFamily="34" charset="0"/>
                <a:cs typeface="Calibri" pitchFamily="34" charset="0"/>
              </a:rPr>
              <a:t>2</a:t>
            </a:r>
            <a:r>
              <a:rPr lang="en-NZ" dirty="0">
                <a:latin typeface="Calibri" pitchFamily="34" charset="0"/>
                <a:cs typeface="Calibri" pitchFamily="34" charset="0"/>
              </a:rPr>
              <a:t> plus H</a:t>
            </a:r>
            <a:r>
              <a:rPr lang="en-NZ" baseline="-25000" dirty="0">
                <a:latin typeface="Calibri" pitchFamily="34" charset="0"/>
                <a:cs typeface="Calibri" pitchFamily="34" charset="0"/>
              </a:rPr>
              <a:t>2</a:t>
            </a:r>
            <a:r>
              <a:rPr lang="en-NZ" dirty="0">
                <a:latin typeface="Calibri" pitchFamily="34" charset="0"/>
                <a:cs typeface="Calibri" pitchFamily="34" charset="0"/>
              </a:rPr>
              <a:t>O on the right hand side</a:t>
            </a:r>
          </a:p>
          <a:p>
            <a:pPr eaLnBrk="1" hangingPunct="1">
              <a:spcBef>
                <a:spcPct val="50000"/>
              </a:spcBef>
            </a:pPr>
            <a:r>
              <a:rPr lang="en-NZ" dirty="0">
                <a:latin typeface="Calibri" pitchFamily="34" charset="0"/>
                <a:cs typeface="Calibri" pitchFamily="34" charset="0"/>
              </a:rPr>
              <a:t>Step 3. Add the number of carbon atoms in the Alkane and balance the number of CO</a:t>
            </a:r>
            <a:r>
              <a:rPr lang="en-NZ" baseline="-25000" dirty="0">
                <a:latin typeface="Calibri" pitchFamily="34" charset="0"/>
                <a:cs typeface="Calibri" pitchFamily="34" charset="0"/>
              </a:rPr>
              <a:t>2</a:t>
            </a:r>
            <a:r>
              <a:rPr lang="en-NZ" dirty="0">
                <a:latin typeface="Calibri" pitchFamily="34" charset="0"/>
                <a:cs typeface="Calibri" pitchFamily="34" charset="0"/>
              </a:rPr>
              <a:t> (same as number of Cs)</a:t>
            </a:r>
          </a:p>
          <a:p>
            <a:pPr eaLnBrk="1" hangingPunct="1">
              <a:spcBef>
                <a:spcPct val="50000"/>
              </a:spcBef>
            </a:pPr>
            <a:r>
              <a:rPr lang="en-NZ" dirty="0">
                <a:latin typeface="Calibri" pitchFamily="34" charset="0"/>
                <a:cs typeface="Calibri" pitchFamily="34" charset="0"/>
              </a:rPr>
              <a:t>Step 4. Add number of Hydrogen atoms in the Alkane and balance the number of H</a:t>
            </a:r>
            <a:r>
              <a:rPr lang="en-NZ" baseline="-25000" dirty="0">
                <a:latin typeface="Calibri" pitchFamily="34" charset="0"/>
                <a:cs typeface="Calibri" pitchFamily="34" charset="0"/>
              </a:rPr>
              <a:t>2</a:t>
            </a:r>
            <a:r>
              <a:rPr lang="en-NZ" dirty="0">
                <a:latin typeface="Calibri" pitchFamily="34" charset="0"/>
                <a:cs typeface="Calibri" pitchFamily="34" charset="0"/>
              </a:rPr>
              <a:t>O (will be half number of </a:t>
            </a:r>
            <a:r>
              <a:rPr lang="en-NZ" dirty="0" err="1">
                <a:latin typeface="Calibri" pitchFamily="34" charset="0"/>
                <a:cs typeface="Calibri" pitchFamily="34" charset="0"/>
              </a:rPr>
              <a:t>Os</a:t>
            </a:r>
            <a:r>
              <a:rPr lang="en-NZ" dirty="0">
                <a:latin typeface="Calibri" pitchFamily="34" charset="0"/>
                <a:cs typeface="Calibri" pitchFamily="34" charset="0"/>
              </a:rPr>
              <a:t>)</a:t>
            </a:r>
          </a:p>
          <a:p>
            <a:pPr eaLnBrk="1" hangingPunct="1">
              <a:spcBef>
                <a:spcPct val="50000"/>
              </a:spcBef>
            </a:pPr>
            <a:r>
              <a:rPr lang="en-NZ" dirty="0">
                <a:latin typeface="Calibri" pitchFamily="34" charset="0"/>
                <a:cs typeface="Calibri" pitchFamily="34" charset="0"/>
              </a:rPr>
              <a:t>Step 5. add the total number of </a:t>
            </a:r>
            <a:r>
              <a:rPr lang="en-NZ" dirty="0" err="1">
                <a:latin typeface="Calibri" pitchFamily="34" charset="0"/>
                <a:cs typeface="Calibri" pitchFamily="34" charset="0"/>
              </a:rPr>
              <a:t>Os</a:t>
            </a:r>
            <a:r>
              <a:rPr lang="en-NZ" dirty="0">
                <a:latin typeface="Calibri" pitchFamily="34" charset="0"/>
                <a:cs typeface="Calibri" pitchFamily="34" charset="0"/>
              </a:rPr>
              <a:t> on the RHS and balance the LHS of O</a:t>
            </a:r>
            <a:r>
              <a:rPr lang="en-NZ" baseline="-25000" dirty="0">
                <a:latin typeface="Calibri" pitchFamily="34" charset="0"/>
                <a:cs typeface="Calibri" pitchFamily="34" charset="0"/>
              </a:rPr>
              <a:t>2</a:t>
            </a:r>
            <a:r>
              <a:rPr lang="en-NZ" dirty="0">
                <a:latin typeface="Calibri" pitchFamily="34" charset="0"/>
                <a:cs typeface="Calibri" pitchFamily="34" charset="0"/>
              </a:rPr>
              <a:t> (if there is an uneven number then you can use ½ </a:t>
            </a:r>
            <a:r>
              <a:rPr lang="en-NZ" dirty="0" err="1">
                <a:latin typeface="Calibri" pitchFamily="34" charset="0"/>
                <a:cs typeface="Calibri" pitchFamily="34" charset="0"/>
              </a:rPr>
              <a:t>Os</a:t>
            </a:r>
            <a:r>
              <a:rPr lang="en-NZ" dirty="0">
                <a:latin typeface="Calibri" pitchFamily="34" charset="0"/>
                <a:cs typeface="Calibri" pitchFamily="34" charset="0"/>
              </a:rPr>
              <a:t>)</a:t>
            </a:r>
            <a:endParaRPr lang="en-GB" dirty="0">
              <a:latin typeface="Calibri" pitchFamily="34" charset="0"/>
              <a:cs typeface="Calibri" pitchFamily="34" charset="0"/>
            </a:endParaRPr>
          </a:p>
        </p:txBody>
      </p:sp>
      <p:sp>
        <p:nvSpPr>
          <p:cNvPr id="13" name="Text Box 8"/>
          <p:cNvSpPr txBox="1">
            <a:spLocks noChangeArrowheads="1"/>
          </p:cNvSpPr>
          <p:nvPr/>
        </p:nvSpPr>
        <p:spPr bwMode="auto">
          <a:xfrm>
            <a:off x="457200" y="4495800"/>
            <a:ext cx="822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GB"/>
          </a:p>
        </p:txBody>
      </p:sp>
      <p:sp>
        <p:nvSpPr>
          <p:cNvPr id="14" name="Text Box 9"/>
          <p:cNvSpPr txBox="1">
            <a:spLocks noChangeArrowheads="1"/>
          </p:cNvSpPr>
          <p:nvPr/>
        </p:nvSpPr>
        <p:spPr bwMode="auto">
          <a:xfrm>
            <a:off x="457200" y="4800600"/>
            <a:ext cx="8229600" cy="1211263"/>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b="1" dirty="0">
                <a:latin typeface="Calibri" pitchFamily="34" charset="0"/>
                <a:cs typeface="Calibri" pitchFamily="34" charset="0"/>
              </a:rPr>
              <a:t>Incomplete combustion</a:t>
            </a:r>
          </a:p>
          <a:p>
            <a:pPr eaLnBrk="1" hangingPunct="1">
              <a:spcBef>
                <a:spcPct val="50000"/>
              </a:spcBef>
            </a:pPr>
            <a:r>
              <a:rPr lang="en-NZ" dirty="0">
                <a:latin typeface="Calibri" pitchFamily="34" charset="0"/>
                <a:cs typeface="Calibri" pitchFamily="34" charset="0"/>
              </a:rPr>
              <a:t>For limited oxygen replace CO</a:t>
            </a:r>
            <a:r>
              <a:rPr lang="en-NZ" baseline="-25000" dirty="0">
                <a:latin typeface="Calibri" pitchFamily="34" charset="0"/>
                <a:cs typeface="Calibri" pitchFamily="34" charset="0"/>
              </a:rPr>
              <a:t>2</a:t>
            </a:r>
            <a:r>
              <a:rPr lang="en-NZ" dirty="0">
                <a:latin typeface="Calibri" pitchFamily="34" charset="0"/>
                <a:cs typeface="Calibri" pitchFamily="34" charset="0"/>
              </a:rPr>
              <a:t> with CO and use same steps</a:t>
            </a:r>
          </a:p>
          <a:p>
            <a:pPr eaLnBrk="1" hangingPunct="1">
              <a:spcBef>
                <a:spcPct val="50000"/>
              </a:spcBef>
            </a:pPr>
            <a:r>
              <a:rPr lang="en-NZ" dirty="0">
                <a:latin typeface="Calibri" pitchFamily="34" charset="0"/>
                <a:cs typeface="Calibri" pitchFamily="34" charset="0"/>
              </a:rPr>
              <a:t>For very limited oxygen replace CO</a:t>
            </a:r>
            <a:r>
              <a:rPr lang="en-NZ" baseline="-25000" dirty="0">
                <a:latin typeface="Calibri" pitchFamily="34" charset="0"/>
                <a:cs typeface="Calibri" pitchFamily="34" charset="0"/>
              </a:rPr>
              <a:t>2</a:t>
            </a:r>
            <a:r>
              <a:rPr lang="en-NZ" dirty="0">
                <a:latin typeface="Calibri" pitchFamily="34" charset="0"/>
                <a:cs typeface="Calibri" pitchFamily="34" charset="0"/>
              </a:rPr>
              <a:t> with C and use same steps</a:t>
            </a:r>
            <a:endParaRPr lang="en-GB" dirty="0">
              <a:latin typeface="Calibri" pitchFamily="34" charset="0"/>
              <a:cs typeface="Calibri" pitchFamily="34" charset="0"/>
            </a:endParaRPr>
          </a:p>
        </p:txBody>
      </p:sp>
      <p:sp>
        <p:nvSpPr>
          <p:cNvPr id="16" name="TextBox 15"/>
          <p:cNvSpPr txBox="1"/>
          <p:nvPr/>
        </p:nvSpPr>
        <p:spPr>
          <a:xfrm>
            <a:off x="179512" y="404664"/>
            <a:ext cx="8712969" cy="400110"/>
          </a:xfrm>
          <a:prstGeom prst="rect">
            <a:avLst/>
          </a:prstGeom>
          <a:solidFill>
            <a:schemeClr val="bg2"/>
          </a:solidFill>
          <a:ln>
            <a:solidFill>
              <a:schemeClr val="tx1"/>
            </a:solidFill>
          </a:ln>
        </p:spPr>
        <p:txBody>
          <a:bodyPr wrap="square" rtlCol="0">
            <a:spAutoFit/>
          </a:bodyPr>
          <a:lstStyle/>
          <a:p>
            <a:pPr algn="ctr"/>
            <a:r>
              <a:rPr lang="en-NZ" sz="2000" b="1" dirty="0" smtClean="0"/>
              <a:t>Combustion equations</a:t>
            </a:r>
            <a:endParaRPr lang="en-NZ" sz="2000" b="1" dirty="0"/>
          </a:p>
        </p:txBody>
      </p:sp>
      <p:sp>
        <p:nvSpPr>
          <p:cNvPr id="2" name="Footer Placeholder 1"/>
          <p:cNvSpPr>
            <a:spLocks noGrp="1"/>
          </p:cNvSpPr>
          <p:nvPr>
            <p:ph type="ftr" sz="quarter" idx="11"/>
          </p:nvPr>
        </p:nvSpPr>
        <p:spPr/>
        <p:txBody>
          <a:bodyPr/>
          <a:lstStyle/>
          <a:p>
            <a:r>
              <a:rPr lang="en-NZ" smtClean="0"/>
              <a:t>NCEA L1 Science 2013 Chem 1.3</a:t>
            </a:r>
            <a:endParaRPr lang="en-NZ"/>
          </a:p>
        </p:txBody>
      </p:sp>
    </p:spTree>
    <p:extLst>
      <p:ext uri="{BB962C8B-B14F-4D97-AF65-F5344CB8AC3E}">
        <p14:creationId xmlns:p14="http://schemas.microsoft.com/office/powerpoint/2010/main" val="30268836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p:cNvSpPr txBox="1">
            <a:spLocks noChangeArrowheads="1"/>
          </p:cNvSpPr>
          <p:nvPr/>
        </p:nvSpPr>
        <p:spPr bwMode="auto">
          <a:xfrm>
            <a:off x="457200" y="838200"/>
            <a:ext cx="8229600" cy="1204913"/>
          </a:xfrm>
          <a:prstGeom prst="rect">
            <a:avLst/>
          </a:prstGeom>
          <a:solidFill>
            <a:srgbClr val="E2FFC5"/>
          </a:solidFill>
          <a:ln w="1270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b="1" u="sng" dirty="0" smtClean="0">
                <a:latin typeface="Calibri" pitchFamily="34" charset="0"/>
                <a:cs typeface="Calibri" pitchFamily="34" charset="0"/>
              </a:rPr>
              <a:t>Combustion</a:t>
            </a:r>
            <a:r>
              <a:rPr lang="en-NZ" dirty="0" smtClean="0">
                <a:latin typeface="Calibri" pitchFamily="34" charset="0"/>
                <a:cs typeface="Calibri" pitchFamily="34" charset="0"/>
              </a:rPr>
              <a:t> </a:t>
            </a:r>
            <a:endParaRPr lang="en-NZ" dirty="0">
              <a:latin typeface="Calibri" pitchFamily="34" charset="0"/>
              <a:cs typeface="Calibri" pitchFamily="34" charset="0"/>
            </a:endParaRPr>
          </a:p>
          <a:p>
            <a:pPr eaLnBrk="1" hangingPunct="1">
              <a:spcBef>
                <a:spcPct val="50000"/>
              </a:spcBef>
            </a:pPr>
            <a:r>
              <a:rPr lang="en-NZ" dirty="0">
                <a:latin typeface="Calibri" pitchFamily="34" charset="0"/>
                <a:cs typeface="Calibri" pitchFamily="34" charset="0"/>
              </a:rPr>
              <a:t>Complete              Alcohol + 1</a:t>
            </a:r>
            <a:r>
              <a:rPr lang="en-NZ" sz="1200" dirty="0">
                <a:latin typeface="Calibri" pitchFamily="34" charset="0"/>
                <a:cs typeface="Calibri" pitchFamily="34" charset="0"/>
              </a:rPr>
              <a:t>1/2</a:t>
            </a:r>
            <a:r>
              <a:rPr lang="en-NZ" dirty="0">
                <a:latin typeface="Calibri" pitchFamily="34" charset="0"/>
                <a:cs typeface="Calibri" pitchFamily="34" charset="0"/>
              </a:rPr>
              <a:t> Oxygen                CO</a:t>
            </a:r>
            <a:r>
              <a:rPr lang="en-NZ" sz="1200" dirty="0">
                <a:latin typeface="Calibri" pitchFamily="34" charset="0"/>
                <a:cs typeface="Calibri" pitchFamily="34" charset="0"/>
              </a:rPr>
              <a:t>2</a:t>
            </a:r>
            <a:r>
              <a:rPr lang="en-NZ" dirty="0">
                <a:latin typeface="Calibri" pitchFamily="34" charset="0"/>
                <a:cs typeface="Calibri" pitchFamily="34" charset="0"/>
              </a:rPr>
              <a:t> + 2H</a:t>
            </a:r>
            <a:r>
              <a:rPr lang="en-NZ" sz="1200" dirty="0">
                <a:latin typeface="Calibri" pitchFamily="34" charset="0"/>
                <a:cs typeface="Calibri" pitchFamily="34" charset="0"/>
              </a:rPr>
              <a:t>2</a:t>
            </a:r>
            <a:r>
              <a:rPr lang="en-NZ" dirty="0">
                <a:latin typeface="Calibri" pitchFamily="34" charset="0"/>
                <a:cs typeface="Calibri" pitchFamily="34" charset="0"/>
              </a:rPr>
              <a:t>O</a:t>
            </a:r>
          </a:p>
          <a:p>
            <a:pPr eaLnBrk="1" hangingPunct="1">
              <a:spcBef>
                <a:spcPct val="50000"/>
              </a:spcBef>
            </a:pPr>
            <a:r>
              <a:rPr lang="en-NZ" dirty="0">
                <a:latin typeface="Calibri" pitchFamily="34" charset="0"/>
                <a:cs typeface="Calibri" pitchFamily="34" charset="0"/>
              </a:rPr>
              <a:t>Incomplete            Alcohol + 1 Oxygen             CO  + 2H</a:t>
            </a:r>
            <a:r>
              <a:rPr lang="en-NZ" sz="1200" dirty="0">
                <a:latin typeface="Calibri" pitchFamily="34" charset="0"/>
                <a:cs typeface="Calibri" pitchFamily="34" charset="0"/>
              </a:rPr>
              <a:t>2</a:t>
            </a:r>
            <a:r>
              <a:rPr lang="en-NZ" dirty="0">
                <a:latin typeface="Calibri" pitchFamily="34" charset="0"/>
                <a:cs typeface="Calibri" pitchFamily="34" charset="0"/>
              </a:rPr>
              <a:t>O</a:t>
            </a:r>
            <a:endParaRPr lang="en-US" b="1" u="sng" dirty="0">
              <a:latin typeface="Calibri" pitchFamily="34" charset="0"/>
              <a:cs typeface="Calibri" pitchFamily="34" charset="0"/>
            </a:endParaRPr>
          </a:p>
        </p:txBody>
      </p:sp>
      <p:sp>
        <p:nvSpPr>
          <p:cNvPr id="11" name="Line 5"/>
          <p:cNvSpPr>
            <a:spLocks noChangeShapeType="1"/>
          </p:cNvSpPr>
          <p:nvPr/>
        </p:nvSpPr>
        <p:spPr bwMode="auto">
          <a:xfrm>
            <a:off x="4152900" y="182880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2" name="Line 6"/>
          <p:cNvSpPr>
            <a:spLocks noChangeShapeType="1"/>
          </p:cNvSpPr>
          <p:nvPr/>
        </p:nvSpPr>
        <p:spPr bwMode="auto">
          <a:xfrm>
            <a:off x="4343400" y="146685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pic>
        <p:nvPicPr>
          <p:cNvPr id="13" name="Picture 25" descr="2189441973_69a633aa5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362200"/>
            <a:ext cx="286385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6"/>
          <p:cNvSpPr txBox="1">
            <a:spLocks noChangeArrowheads="1"/>
          </p:cNvSpPr>
          <p:nvPr/>
        </p:nvSpPr>
        <p:spPr bwMode="auto">
          <a:xfrm>
            <a:off x="4114800" y="2895600"/>
            <a:ext cx="4343400"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dirty="0">
                <a:latin typeface="Calibri" pitchFamily="34" charset="0"/>
                <a:cs typeface="Calibri" pitchFamily="34" charset="0"/>
              </a:rPr>
              <a:t>The longer the chain of carbons in the alcohol the less vigorously the combustion reaction. Methanol and ethanol (drinking alcohol) combust more readily. </a:t>
            </a:r>
          </a:p>
          <a:p>
            <a:pPr eaLnBrk="1" hangingPunct="1">
              <a:spcBef>
                <a:spcPct val="50000"/>
              </a:spcBef>
            </a:pPr>
            <a:r>
              <a:rPr lang="en-NZ" sz="2000" dirty="0">
                <a:latin typeface="Calibri" pitchFamily="34" charset="0"/>
                <a:cs typeface="Calibri" pitchFamily="34" charset="0"/>
              </a:rPr>
              <a:t>Chefs will flambé a dish, setting alight the alcohol – this will reduce the alcohol content in the food or drink.</a:t>
            </a:r>
            <a:endParaRPr lang="en-GB" sz="2000" dirty="0">
              <a:latin typeface="Calibri" pitchFamily="34" charset="0"/>
              <a:cs typeface="Calibri" pitchFamily="34" charset="0"/>
            </a:endParaRPr>
          </a:p>
        </p:txBody>
      </p:sp>
      <p:sp>
        <p:nvSpPr>
          <p:cNvPr id="15" name="TextBox 14"/>
          <p:cNvSpPr txBox="1"/>
          <p:nvPr/>
        </p:nvSpPr>
        <p:spPr>
          <a:xfrm>
            <a:off x="179512" y="404664"/>
            <a:ext cx="8712969" cy="400110"/>
          </a:xfrm>
          <a:prstGeom prst="rect">
            <a:avLst/>
          </a:prstGeom>
          <a:solidFill>
            <a:schemeClr val="bg2"/>
          </a:solidFill>
          <a:ln>
            <a:solidFill>
              <a:schemeClr val="tx1"/>
            </a:solidFill>
          </a:ln>
        </p:spPr>
        <p:txBody>
          <a:bodyPr wrap="square" rtlCol="0">
            <a:spAutoFit/>
          </a:bodyPr>
          <a:lstStyle/>
          <a:p>
            <a:pPr algn="ctr"/>
            <a:r>
              <a:rPr lang="en-NZ" sz="2000" b="1" dirty="0" smtClean="0"/>
              <a:t>Combustion of Alcohol</a:t>
            </a:r>
            <a:endParaRPr lang="en-NZ" sz="2000" b="1" dirty="0"/>
          </a:p>
        </p:txBody>
      </p:sp>
      <p:sp>
        <p:nvSpPr>
          <p:cNvPr id="2" name="Footer Placeholder 1"/>
          <p:cNvSpPr>
            <a:spLocks noGrp="1"/>
          </p:cNvSpPr>
          <p:nvPr>
            <p:ph type="ftr" sz="quarter" idx="11"/>
          </p:nvPr>
        </p:nvSpPr>
        <p:spPr>
          <a:xfrm>
            <a:off x="148179" y="6457198"/>
            <a:ext cx="3786691" cy="365125"/>
          </a:xfrm>
        </p:spPr>
        <p:txBody>
          <a:bodyPr/>
          <a:lstStyle/>
          <a:p>
            <a:r>
              <a:rPr lang="en-NZ" dirty="0" smtClean="0"/>
              <a:t>NCEA L1 Science 2013 </a:t>
            </a:r>
            <a:r>
              <a:rPr lang="en-NZ" dirty="0" err="1" smtClean="0"/>
              <a:t>Chem</a:t>
            </a:r>
            <a:r>
              <a:rPr lang="en-NZ" dirty="0" smtClean="0"/>
              <a:t> 1.3</a:t>
            </a:r>
            <a:endParaRPr lang="en-NZ" dirty="0"/>
          </a:p>
        </p:txBody>
      </p:sp>
    </p:spTree>
    <p:extLst>
      <p:ext uri="{BB962C8B-B14F-4D97-AF65-F5344CB8AC3E}">
        <p14:creationId xmlns:p14="http://schemas.microsoft.com/office/powerpoint/2010/main" val="301767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ChangeArrowheads="1"/>
          </p:cNvSpPr>
          <p:nvPr/>
        </p:nvSpPr>
        <p:spPr bwMode="auto">
          <a:xfrm>
            <a:off x="-1136650" y="1981200"/>
            <a:ext cx="1841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0"/>
              </a:spcBef>
            </a:pPr>
            <a:r>
              <a:rPr lang="en-US" sz="2400" b="0">
                <a:latin typeface="Arial" pitchFamily="34" charset="0"/>
              </a:rPr>
              <a:t/>
            </a:r>
            <a:br>
              <a:rPr lang="en-US" sz="2400" b="0">
                <a:latin typeface="Arial" pitchFamily="34" charset="0"/>
              </a:rPr>
            </a:br>
            <a:endParaRPr lang="en-US" sz="2400" b="0">
              <a:latin typeface="Arial" pitchFamily="34" charset="0"/>
            </a:endParaRPr>
          </a:p>
        </p:txBody>
      </p:sp>
      <p:sp>
        <p:nvSpPr>
          <p:cNvPr id="10" name="Footer Placeholder 9"/>
          <p:cNvSpPr>
            <a:spLocks noGrp="1"/>
          </p:cNvSpPr>
          <p:nvPr>
            <p:ph type="ftr" sz="quarter" idx="11"/>
          </p:nvPr>
        </p:nvSpPr>
        <p:spPr>
          <a:xfrm>
            <a:off x="-2913" y="6517842"/>
            <a:ext cx="2895600" cy="365125"/>
          </a:xfrm>
        </p:spPr>
        <p:txBody>
          <a:bodyPr/>
          <a:lstStyle/>
          <a:p>
            <a:r>
              <a:rPr lang="en-NZ" smtClean="0"/>
              <a:t>NCEA L1 Science 2013 Chem 1.3</a:t>
            </a:r>
            <a:endParaRPr lang="en-NZ"/>
          </a:p>
        </p:txBody>
      </p:sp>
      <p:sp>
        <p:nvSpPr>
          <p:cNvPr id="17" name="Text Box 4"/>
          <p:cNvSpPr txBox="1">
            <a:spLocks noChangeArrowheads="1"/>
          </p:cNvSpPr>
          <p:nvPr/>
        </p:nvSpPr>
        <p:spPr bwMode="auto">
          <a:xfrm>
            <a:off x="323528" y="908720"/>
            <a:ext cx="3359150" cy="5693866"/>
          </a:xfrm>
          <a:prstGeom prst="rect">
            <a:avLst/>
          </a:prstGeom>
          <a:solidFill>
            <a:srgbClr val="FFFFFF"/>
          </a:solidFill>
          <a:ln>
            <a:noFill/>
          </a:ln>
          <a:effectLst/>
          <a:extLs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pPr>
            <a:r>
              <a:rPr lang="en-US" sz="2000" dirty="0">
                <a:latin typeface="Calibri" pitchFamily="34" charset="0"/>
                <a:cs typeface="Calibri" pitchFamily="34" charset="0"/>
              </a:rPr>
              <a:t>Carbon has four valence electrons. The electronegativity of carbon is too small for carbon to gain electrons from most elements to form C</a:t>
            </a:r>
            <a:r>
              <a:rPr lang="en-US" sz="2000" baseline="30000" dirty="0">
                <a:latin typeface="Calibri" pitchFamily="34" charset="0"/>
                <a:cs typeface="Calibri" pitchFamily="34" charset="0"/>
              </a:rPr>
              <a:t>4-</a:t>
            </a:r>
            <a:r>
              <a:rPr lang="en-US" sz="2000" dirty="0">
                <a:latin typeface="Calibri" pitchFamily="34" charset="0"/>
                <a:cs typeface="Calibri" pitchFamily="34" charset="0"/>
              </a:rPr>
              <a:t> ions, and too large for carbon to lose electrons to form C</a:t>
            </a:r>
            <a:r>
              <a:rPr lang="en-US" sz="2000" baseline="30000" dirty="0">
                <a:latin typeface="Calibri" pitchFamily="34" charset="0"/>
                <a:cs typeface="Calibri" pitchFamily="34" charset="0"/>
              </a:rPr>
              <a:t>4+</a:t>
            </a:r>
            <a:r>
              <a:rPr lang="en-US" sz="2000" dirty="0">
                <a:latin typeface="Calibri" pitchFamily="34" charset="0"/>
                <a:cs typeface="Calibri" pitchFamily="34" charset="0"/>
              </a:rPr>
              <a:t> ions. Carbon therefore forms covalent bonds with a large number of other elements, including the hydrogen, nitrogen, oxygen, phosphorus, and sulfur</a:t>
            </a:r>
            <a:r>
              <a:rPr lang="en-US" sz="2000" dirty="0" smtClean="0">
                <a:latin typeface="Calibri" pitchFamily="34" charset="0"/>
                <a:cs typeface="Calibri" pitchFamily="34" charset="0"/>
              </a:rPr>
              <a:t>.</a:t>
            </a:r>
          </a:p>
          <a:p>
            <a:pPr eaLnBrk="1" hangingPunct="1">
              <a:spcBef>
                <a:spcPct val="20000"/>
              </a:spcBef>
            </a:pPr>
            <a:r>
              <a:rPr lang="en-US" sz="2000" dirty="0" smtClean="0">
                <a:latin typeface="Calibri" pitchFamily="34" charset="0"/>
                <a:cs typeface="Calibri" pitchFamily="34" charset="0"/>
              </a:rPr>
              <a:t>Groups of compounds in which the main atom in the molecule is carbon belong to a category known as </a:t>
            </a:r>
            <a:r>
              <a:rPr lang="en-US" sz="2000" b="1" dirty="0" smtClean="0">
                <a:latin typeface="Calibri" pitchFamily="34" charset="0"/>
                <a:cs typeface="Calibri" pitchFamily="34" charset="0"/>
              </a:rPr>
              <a:t>organic compounds</a:t>
            </a:r>
            <a:r>
              <a:rPr lang="en-US" sz="2000" dirty="0" smtClean="0">
                <a:latin typeface="Calibri" pitchFamily="34" charset="0"/>
                <a:cs typeface="Calibri" pitchFamily="34" charset="0"/>
              </a:rPr>
              <a:t>.</a:t>
            </a:r>
            <a:endParaRPr lang="en-US" sz="2000" dirty="0">
              <a:latin typeface="Calibri" pitchFamily="34" charset="0"/>
              <a:cs typeface="Calibri" pitchFamily="34" charset="0"/>
            </a:endParaRPr>
          </a:p>
        </p:txBody>
      </p:sp>
      <p:pic>
        <p:nvPicPr>
          <p:cNvPr id="19"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625" y="2057400"/>
            <a:ext cx="4092575" cy="409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179512" y="404664"/>
            <a:ext cx="8712969" cy="400110"/>
          </a:xfrm>
          <a:prstGeom prst="rect">
            <a:avLst/>
          </a:prstGeom>
          <a:solidFill>
            <a:schemeClr val="bg2"/>
          </a:solidFill>
          <a:ln>
            <a:solidFill>
              <a:schemeClr val="tx1"/>
            </a:solidFill>
          </a:ln>
        </p:spPr>
        <p:txBody>
          <a:bodyPr wrap="square" rtlCol="0">
            <a:spAutoFit/>
          </a:bodyPr>
          <a:lstStyle/>
          <a:p>
            <a:pPr algn="ctr"/>
            <a:r>
              <a:rPr lang="en-NZ" sz="2000" b="1" dirty="0" smtClean="0"/>
              <a:t>Carbon chemistry</a:t>
            </a:r>
            <a:endParaRPr lang="en-NZ" sz="2000" b="1" dirty="0"/>
          </a:p>
        </p:txBody>
      </p:sp>
    </p:spTree>
    <p:extLst>
      <p:ext uri="{BB962C8B-B14F-4D97-AF65-F5344CB8AC3E}">
        <p14:creationId xmlns:p14="http://schemas.microsoft.com/office/powerpoint/2010/main" val="21447395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080" y="405636"/>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Combustion summary</a:t>
            </a:r>
            <a:endParaRPr lang="en-NZ" sz="2000" b="1" dirty="0"/>
          </a:p>
        </p:txBody>
      </p:sp>
      <p:sp>
        <p:nvSpPr>
          <p:cNvPr id="8" name="Text Box 4"/>
          <p:cNvSpPr txBox="1">
            <a:spLocks noChangeArrowheads="1"/>
          </p:cNvSpPr>
          <p:nvPr/>
        </p:nvSpPr>
        <p:spPr bwMode="auto">
          <a:xfrm>
            <a:off x="457200" y="990600"/>
            <a:ext cx="8229600" cy="4100513"/>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b="1" u="sng" dirty="0">
                <a:latin typeface="Calibri" pitchFamily="34" charset="0"/>
                <a:cs typeface="Calibri" pitchFamily="34" charset="0"/>
              </a:rPr>
              <a:t>Complete combustion – plentiful supply of Oxygen (CO</a:t>
            </a:r>
            <a:r>
              <a:rPr lang="en-NZ" sz="1200" b="1" u="sng" dirty="0">
                <a:latin typeface="Calibri" pitchFamily="34" charset="0"/>
                <a:cs typeface="Calibri" pitchFamily="34" charset="0"/>
              </a:rPr>
              <a:t>2 </a:t>
            </a:r>
            <a:r>
              <a:rPr lang="en-NZ" b="1" u="sng" dirty="0">
                <a:latin typeface="Calibri" pitchFamily="34" charset="0"/>
                <a:cs typeface="Calibri" pitchFamily="34" charset="0"/>
              </a:rPr>
              <a:t>+ H</a:t>
            </a:r>
            <a:r>
              <a:rPr lang="en-NZ" sz="1200" b="1" u="sng" dirty="0">
                <a:latin typeface="Calibri" pitchFamily="34" charset="0"/>
                <a:cs typeface="Calibri" pitchFamily="34" charset="0"/>
              </a:rPr>
              <a:t>2</a:t>
            </a:r>
            <a:r>
              <a:rPr lang="en-NZ" b="1" u="sng" dirty="0">
                <a:latin typeface="Calibri" pitchFamily="34" charset="0"/>
                <a:cs typeface="Calibri" pitchFamily="34" charset="0"/>
              </a:rPr>
              <a:t>O)</a:t>
            </a:r>
          </a:p>
          <a:p>
            <a:pPr eaLnBrk="1" hangingPunct="1">
              <a:spcBef>
                <a:spcPct val="50000"/>
              </a:spcBef>
            </a:pPr>
            <a:r>
              <a:rPr lang="en-NZ" dirty="0">
                <a:latin typeface="Calibri" pitchFamily="34" charset="0"/>
                <a:cs typeface="Calibri" pitchFamily="34" charset="0"/>
              </a:rPr>
              <a:t>Alkane     C</a:t>
            </a:r>
            <a:r>
              <a:rPr lang="en-NZ" sz="1200" dirty="0">
                <a:latin typeface="Calibri" pitchFamily="34" charset="0"/>
                <a:cs typeface="Calibri" pitchFamily="34" charset="0"/>
              </a:rPr>
              <a:t>3</a:t>
            </a:r>
            <a:r>
              <a:rPr lang="en-NZ" dirty="0">
                <a:latin typeface="Calibri" pitchFamily="34" charset="0"/>
                <a:cs typeface="Calibri" pitchFamily="34" charset="0"/>
              </a:rPr>
              <a:t>H</a:t>
            </a:r>
            <a:r>
              <a:rPr lang="en-NZ" sz="1200" dirty="0">
                <a:latin typeface="Calibri" pitchFamily="34" charset="0"/>
                <a:cs typeface="Calibri" pitchFamily="34" charset="0"/>
              </a:rPr>
              <a:t>8</a:t>
            </a:r>
            <a:r>
              <a:rPr lang="en-NZ" dirty="0">
                <a:latin typeface="Calibri" pitchFamily="34" charset="0"/>
                <a:cs typeface="Calibri" pitchFamily="34" charset="0"/>
              </a:rPr>
              <a:t>   +  5O</a:t>
            </a:r>
            <a:r>
              <a:rPr lang="en-NZ" sz="1200" dirty="0">
                <a:latin typeface="Calibri" pitchFamily="34" charset="0"/>
                <a:cs typeface="Calibri" pitchFamily="34" charset="0"/>
              </a:rPr>
              <a:t>2</a:t>
            </a:r>
            <a:r>
              <a:rPr lang="en-NZ" dirty="0">
                <a:latin typeface="Calibri" pitchFamily="34" charset="0"/>
                <a:cs typeface="Calibri" pitchFamily="34" charset="0"/>
              </a:rPr>
              <a:t>     </a:t>
            </a:r>
            <a:r>
              <a:rPr lang="en-NZ" dirty="0" smtClean="0">
                <a:latin typeface="Calibri" pitchFamily="34" charset="0"/>
                <a:cs typeface="Calibri" pitchFamily="34" charset="0"/>
              </a:rPr>
              <a:t>                 </a:t>
            </a:r>
            <a:r>
              <a:rPr lang="en-NZ" dirty="0">
                <a:latin typeface="Calibri" pitchFamily="34" charset="0"/>
                <a:cs typeface="Calibri" pitchFamily="34" charset="0"/>
              </a:rPr>
              <a:t>3CO</a:t>
            </a:r>
            <a:r>
              <a:rPr lang="en-NZ" sz="1200" dirty="0">
                <a:latin typeface="Calibri" pitchFamily="34" charset="0"/>
                <a:cs typeface="Calibri" pitchFamily="34" charset="0"/>
              </a:rPr>
              <a:t>2</a:t>
            </a:r>
            <a:r>
              <a:rPr lang="en-NZ" dirty="0">
                <a:latin typeface="Calibri" pitchFamily="34" charset="0"/>
                <a:cs typeface="Calibri" pitchFamily="34" charset="0"/>
              </a:rPr>
              <a:t>   + 4H</a:t>
            </a:r>
            <a:r>
              <a:rPr lang="en-NZ" sz="1200" dirty="0">
                <a:latin typeface="Calibri" pitchFamily="34" charset="0"/>
                <a:cs typeface="Calibri" pitchFamily="34" charset="0"/>
              </a:rPr>
              <a:t>2</a:t>
            </a:r>
            <a:r>
              <a:rPr lang="en-NZ" dirty="0">
                <a:latin typeface="Calibri" pitchFamily="34" charset="0"/>
                <a:cs typeface="Calibri" pitchFamily="34" charset="0"/>
              </a:rPr>
              <a:t>O</a:t>
            </a:r>
          </a:p>
          <a:p>
            <a:pPr eaLnBrk="1" hangingPunct="1">
              <a:spcBef>
                <a:spcPct val="50000"/>
              </a:spcBef>
            </a:pPr>
            <a:r>
              <a:rPr lang="en-NZ" dirty="0">
                <a:latin typeface="Calibri" pitchFamily="34" charset="0"/>
                <a:cs typeface="Calibri" pitchFamily="34" charset="0"/>
              </a:rPr>
              <a:t>Alkene     C</a:t>
            </a:r>
            <a:r>
              <a:rPr lang="en-NZ" sz="1200" dirty="0">
                <a:latin typeface="Calibri" pitchFamily="34" charset="0"/>
                <a:cs typeface="Calibri" pitchFamily="34" charset="0"/>
              </a:rPr>
              <a:t>3</a:t>
            </a:r>
            <a:r>
              <a:rPr lang="en-NZ" dirty="0">
                <a:latin typeface="Calibri" pitchFamily="34" charset="0"/>
                <a:cs typeface="Calibri" pitchFamily="34" charset="0"/>
              </a:rPr>
              <a:t>H</a:t>
            </a:r>
            <a:r>
              <a:rPr lang="en-NZ" sz="1200" dirty="0">
                <a:latin typeface="Calibri" pitchFamily="34" charset="0"/>
                <a:cs typeface="Calibri" pitchFamily="34" charset="0"/>
              </a:rPr>
              <a:t>6 </a:t>
            </a:r>
            <a:r>
              <a:rPr lang="en-NZ" dirty="0">
                <a:latin typeface="Calibri" pitchFamily="34" charset="0"/>
                <a:cs typeface="Calibri" pitchFamily="34" charset="0"/>
              </a:rPr>
              <a:t>  + </a:t>
            </a:r>
            <a:r>
              <a:rPr lang="en-NZ" dirty="0" smtClean="0">
                <a:latin typeface="Calibri" pitchFamily="34" charset="0"/>
                <a:cs typeface="Calibri" pitchFamily="34" charset="0"/>
              </a:rPr>
              <a:t>4</a:t>
            </a:r>
            <a:r>
              <a:rPr lang="en-NZ" sz="1200" dirty="0" smtClean="0">
                <a:latin typeface="Calibri" pitchFamily="34" charset="0"/>
                <a:cs typeface="Calibri" pitchFamily="34" charset="0"/>
              </a:rPr>
              <a:t>1/2 </a:t>
            </a:r>
            <a:r>
              <a:rPr lang="en-NZ" dirty="0">
                <a:latin typeface="Calibri" pitchFamily="34" charset="0"/>
                <a:cs typeface="Calibri" pitchFamily="34" charset="0"/>
              </a:rPr>
              <a:t>O</a:t>
            </a:r>
            <a:r>
              <a:rPr lang="en-NZ" sz="1200" dirty="0">
                <a:latin typeface="Calibri" pitchFamily="34" charset="0"/>
                <a:cs typeface="Calibri" pitchFamily="34" charset="0"/>
              </a:rPr>
              <a:t>2</a:t>
            </a:r>
            <a:r>
              <a:rPr lang="en-NZ" dirty="0">
                <a:latin typeface="Calibri" pitchFamily="34" charset="0"/>
                <a:cs typeface="Calibri" pitchFamily="34" charset="0"/>
              </a:rPr>
              <a:t>   </a:t>
            </a:r>
            <a:r>
              <a:rPr lang="en-NZ" dirty="0" smtClean="0">
                <a:latin typeface="Calibri" pitchFamily="34" charset="0"/>
                <a:cs typeface="Calibri" pitchFamily="34" charset="0"/>
              </a:rPr>
              <a:t>               </a:t>
            </a:r>
            <a:r>
              <a:rPr lang="en-NZ" dirty="0">
                <a:latin typeface="Calibri" pitchFamily="34" charset="0"/>
                <a:cs typeface="Calibri" pitchFamily="34" charset="0"/>
              </a:rPr>
              <a:t>3CO</a:t>
            </a:r>
            <a:r>
              <a:rPr lang="en-NZ" sz="1200" dirty="0">
                <a:latin typeface="Calibri" pitchFamily="34" charset="0"/>
                <a:cs typeface="Calibri" pitchFamily="34" charset="0"/>
              </a:rPr>
              <a:t>2</a:t>
            </a:r>
            <a:r>
              <a:rPr lang="en-NZ" dirty="0">
                <a:latin typeface="Calibri" pitchFamily="34" charset="0"/>
                <a:cs typeface="Calibri" pitchFamily="34" charset="0"/>
              </a:rPr>
              <a:t>   + 3H</a:t>
            </a:r>
            <a:r>
              <a:rPr lang="en-NZ" sz="1200" dirty="0">
                <a:latin typeface="Calibri" pitchFamily="34" charset="0"/>
                <a:cs typeface="Calibri" pitchFamily="34" charset="0"/>
              </a:rPr>
              <a:t>2</a:t>
            </a:r>
            <a:r>
              <a:rPr lang="en-NZ" dirty="0">
                <a:latin typeface="Calibri" pitchFamily="34" charset="0"/>
                <a:cs typeface="Calibri" pitchFamily="34" charset="0"/>
              </a:rPr>
              <a:t>O</a:t>
            </a:r>
          </a:p>
          <a:p>
            <a:pPr eaLnBrk="1" hangingPunct="1">
              <a:spcBef>
                <a:spcPct val="50000"/>
              </a:spcBef>
            </a:pPr>
            <a:r>
              <a:rPr lang="en-NZ" dirty="0" smtClean="0">
                <a:latin typeface="Calibri" pitchFamily="34" charset="0"/>
                <a:cs typeface="Calibri" pitchFamily="34" charset="0"/>
              </a:rPr>
              <a:t>Alcohol     C</a:t>
            </a:r>
            <a:r>
              <a:rPr lang="en-NZ" sz="1200" dirty="0" smtClean="0">
                <a:latin typeface="Calibri" pitchFamily="34" charset="0"/>
                <a:cs typeface="Calibri" pitchFamily="34" charset="0"/>
              </a:rPr>
              <a:t>2</a:t>
            </a:r>
            <a:r>
              <a:rPr lang="en-NZ" dirty="0" smtClean="0">
                <a:latin typeface="Calibri" pitchFamily="34" charset="0"/>
                <a:cs typeface="Calibri" pitchFamily="34" charset="0"/>
              </a:rPr>
              <a:t>H</a:t>
            </a:r>
            <a:r>
              <a:rPr lang="en-NZ" sz="1200" dirty="0" smtClean="0">
                <a:latin typeface="Calibri" pitchFamily="34" charset="0"/>
                <a:cs typeface="Calibri" pitchFamily="34" charset="0"/>
              </a:rPr>
              <a:t>6</a:t>
            </a:r>
            <a:r>
              <a:rPr lang="en-NZ" dirty="0" smtClean="0">
                <a:latin typeface="Calibri" pitchFamily="34" charset="0"/>
                <a:cs typeface="Calibri" pitchFamily="34" charset="0"/>
              </a:rPr>
              <a:t>O   </a:t>
            </a:r>
            <a:r>
              <a:rPr lang="en-NZ" dirty="0">
                <a:latin typeface="Calibri" pitchFamily="34" charset="0"/>
                <a:cs typeface="Calibri" pitchFamily="34" charset="0"/>
              </a:rPr>
              <a:t>+ </a:t>
            </a:r>
            <a:r>
              <a:rPr lang="en-NZ" dirty="0" smtClean="0">
                <a:latin typeface="Calibri" pitchFamily="34" charset="0"/>
                <a:cs typeface="Calibri" pitchFamily="34" charset="0"/>
              </a:rPr>
              <a:t>3 O</a:t>
            </a:r>
            <a:r>
              <a:rPr lang="en-NZ" sz="1200" dirty="0" smtClean="0">
                <a:latin typeface="Calibri" pitchFamily="34" charset="0"/>
                <a:cs typeface="Calibri" pitchFamily="34" charset="0"/>
              </a:rPr>
              <a:t>2</a:t>
            </a:r>
            <a:r>
              <a:rPr lang="en-NZ" dirty="0" smtClean="0">
                <a:latin typeface="Calibri" pitchFamily="34" charset="0"/>
                <a:cs typeface="Calibri" pitchFamily="34" charset="0"/>
              </a:rPr>
              <a:t>                  2CO</a:t>
            </a:r>
            <a:r>
              <a:rPr lang="en-NZ" sz="1200" dirty="0" smtClean="0">
                <a:latin typeface="Calibri" pitchFamily="34" charset="0"/>
                <a:cs typeface="Calibri" pitchFamily="34" charset="0"/>
              </a:rPr>
              <a:t>2</a:t>
            </a:r>
            <a:r>
              <a:rPr lang="en-NZ" dirty="0" smtClean="0">
                <a:latin typeface="Calibri" pitchFamily="34" charset="0"/>
                <a:cs typeface="Calibri" pitchFamily="34" charset="0"/>
              </a:rPr>
              <a:t>    </a:t>
            </a:r>
            <a:r>
              <a:rPr lang="en-NZ" dirty="0">
                <a:latin typeface="Calibri" pitchFamily="34" charset="0"/>
                <a:cs typeface="Calibri" pitchFamily="34" charset="0"/>
              </a:rPr>
              <a:t>+ </a:t>
            </a:r>
            <a:r>
              <a:rPr lang="en-NZ" dirty="0" smtClean="0">
                <a:latin typeface="Calibri" pitchFamily="34" charset="0"/>
                <a:cs typeface="Calibri" pitchFamily="34" charset="0"/>
              </a:rPr>
              <a:t>3H</a:t>
            </a:r>
            <a:r>
              <a:rPr lang="en-NZ" sz="1200" dirty="0" smtClean="0">
                <a:latin typeface="Calibri" pitchFamily="34" charset="0"/>
                <a:cs typeface="Calibri" pitchFamily="34" charset="0"/>
              </a:rPr>
              <a:t>2</a:t>
            </a:r>
            <a:r>
              <a:rPr lang="en-NZ" dirty="0" smtClean="0">
                <a:latin typeface="Calibri" pitchFamily="34" charset="0"/>
                <a:cs typeface="Calibri" pitchFamily="34" charset="0"/>
              </a:rPr>
              <a:t>O</a:t>
            </a:r>
            <a:endParaRPr lang="en-NZ" dirty="0">
              <a:latin typeface="Calibri" pitchFamily="34" charset="0"/>
              <a:cs typeface="Calibri" pitchFamily="34" charset="0"/>
            </a:endParaRPr>
          </a:p>
          <a:p>
            <a:pPr eaLnBrk="1" hangingPunct="1">
              <a:spcBef>
                <a:spcPct val="50000"/>
              </a:spcBef>
            </a:pPr>
            <a:endParaRPr lang="en-NZ" dirty="0">
              <a:latin typeface="Calibri" pitchFamily="34" charset="0"/>
              <a:cs typeface="Calibri" pitchFamily="34" charset="0"/>
            </a:endParaRPr>
          </a:p>
          <a:p>
            <a:pPr eaLnBrk="1" hangingPunct="1">
              <a:spcBef>
                <a:spcPct val="50000"/>
              </a:spcBef>
            </a:pPr>
            <a:r>
              <a:rPr lang="en-NZ" b="1" u="sng" dirty="0">
                <a:latin typeface="Calibri" pitchFamily="34" charset="0"/>
                <a:cs typeface="Calibri" pitchFamily="34" charset="0"/>
              </a:rPr>
              <a:t>Incomplete combustion – limited supply  (CO + H</a:t>
            </a:r>
            <a:r>
              <a:rPr lang="en-NZ" sz="1200" b="1" u="sng" dirty="0">
                <a:latin typeface="Calibri" pitchFamily="34" charset="0"/>
                <a:cs typeface="Calibri" pitchFamily="34" charset="0"/>
              </a:rPr>
              <a:t>2</a:t>
            </a:r>
            <a:r>
              <a:rPr lang="en-NZ" b="1" u="sng" dirty="0">
                <a:latin typeface="Calibri" pitchFamily="34" charset="0"/>
                <a:cs typeface="Calibri" pitchFamily="34" charset="0"/>
              </a:rPr>
              <a:t>O)</a:t>
            </a:r>
          </a:p>
          <a:p>
            <a:pPr eaLnBrk="1" hangingPunct="1">
              <a:spcBef>
                <a:spcPct val="50000"/>
              </a:spcBef>
            </a:pPr>
            <a:r>
              <a:rPr lang="en-NZ" dirty="0">
                <a:latin typeface="Calibri" pitchFamily="34" charset="0"/>
                <a:cs typeface="Calibri" pitchFamily="34" charset="0"/>
              </a:rPr>
              <a:t>Alkane    C</a:t>
            </a:r>
            <a:r>
              <a:rPr lang="en-NZ" sz="1200" dirty="0">
                <a:latin typeface="Calibri" pitchFamily="34" charset="0"/>
                <a:cs typeface="Calibri" pitchFamily="34" charset="0"/>
              </a:rPr>
              <a:t>3</a:t>
            </a:r>
            <a:r>
              <a:rPr lang="en-NZ" dirty="0">
                <a:latin typeface="Calibri" pitchFamily="34" charset="0"/>
                <a:cs typeface="Calibri" pitchFamily="34" charset="0"/>
              </a:rPr>
              <a:t>H</a:t>
            </a:r>
            <a:r>
              <a:rPr lang="en-NZ" sz="1200" dirty="0">
                <a:latin typeface="Calibri" pitchFamily="34" charset="0"/>
                <a:cs typeface="Calibri" pitchFamily="34" charset="0"/>
              </a:rPr>
              <a:t>8</a:t>
            </a:r>
            <a:r>
              <a:rPr lang="en-NZ" dirty="0">
                <a:latin typeface="Calibri" pitchFamily="34" charset="0"/>
                <a:cs typeface="Calibri" pitchFamily="34" charset="0"/>
              </a:rPr>
              <a:t>   + 3</a:t>
            </a:r>
            <a:r>
              <a:rPr lang="en-NZ" sz="1200" dirty="0">
                <a:latin typeface="Calibri" pitchFamily="34" charset="0"/>
                <a:cs typeface="Calibri" pitchFamily="34" charset="0"/>
              </a:rPr>
              <a:t>1/2</a:t>
            </a:r>
            <a:r>
              <a:rPr lang="en-NZ" dirty="0">
                <a:latin typeface="Calibri" pitchFamily="34" charset="0"/>
                <a:cs typeface="Calibri" pitchFamily="34" charset="0"/>
              </a:rPr>
              <a:t>O</a:t>
            </a:r>
            <a:r>
              <a:rPr lang="en-NZ" sz="1200" dirty="0">
                <a:latin typeface="Calibri" pitchFamily="34" charset="0"/>
                <a:cs typeface="Calibri" pitchFamily="34" charset="0"/>
              </a:rPr>
              <a:t>2</a:t>
            </a:r>
            <a:r>
              <a:rPr lang="en-NZ" dirty="0">
                <a:latin typeface="Calibri" pitchFamily="34" charset="0"/>
                <a:cs typeface="Calibri" pitchFamily="34" charset="0"/>
              </a:rPr>
              <a:t>    </a:t>
            </a:r>
            <a:r>
              <a:rPr lang="en-NZ" dirty="0" smtClean="0">
                <a:latin typeface="Calibri" pitchFamily="34" charset="0"/>
                <a:cs typeface="Calibri" pitchFamily="34" charset="0"/>
              </a:rPr>
              <a:t>             </a:t>
            </a:r>
            <a:r>
              <a:rPr lang="en-NZ" dirty="0">
                <a:latin typeface="Calibri" pitchFamily="34" charset="0"/>
                <a:cs typeface="Calibri" pitchFamily="34" charset="0"/>
              </a:rPr>
              <a:t>3CO   +  4H</a:t>
            </a:r>
            <a:r>
              <a:rPr lang="en-NZ" sz="1200" dirty="0">
                <a:latin typeface="Calibri" pitchFamily="34" charset="0"/>
                <a:cs typeface="Calibri" pitchFamily="34" charset="0"/>
              </a:rPr>
              <a:t>2</a:t>
            </a:r>
            <a:r>
              <a:rPr lang="en-NZ" dirty="0">
                <a:latin typeface="Calibri" pitchFamily="34" charset="0"/>
                <a:cs typeface="Calibri" pitchFamily="34" charset="0"/>
              </a:rPr>
              <a:t>O</a:t>
            </a:r>
          </a:p>
          <a:p>
            <a:pPr eaLnBrk="1" hangingPunct="1">
              <a:spcBef>
                <a:spcPct val="50000"/>
              </a:spcBef>
            </a:pPr>
            <a:endParaRPr lang="en-NZ" dirty="0">
              <a:latin typeface="Calibri" pitchFamily="34" charset="0"/>
              <a:cs typeface="Calibri" pitchFamily="34" charset="0"/>
            </a:endParaRPr>
          </a:p>
          <a:p>
            <a:pPr eaLnBrk="1" hangingPunct="1">
              <a:spcBef>
                <a:spcPct val="50000"/>
              </a:spcBef>
            </a:pPr>
            <a:r>
              <a:rPr lang="en-NZ" b="1" u="sng" dirty="0">
                <a:latin typeface="Calibri" pitchFamily="34" charset="0"/>
                <a:cs typeface="Calibri" pitchFamily="34" charset="0"/>
              </a:rPr>
              <a:t>Incomplete combustion – very limited supply (C + H</a:t>
            </a:r>
            <a:r>
              <a:rPr lang="en-NZ" sz="1200" b="1" u="sng" dirty="0">
                <a:latin typeface="Calibri" pitchFamily="34" charset="0"/>
                <a:cs typeface="Calibri" pitchFamily="34" charset="0"/>
              </a:rPr>
              <a:t>2</a:t>
            </a:r>
            <a:r>
              <a:rPr lang="en-NZ" b="1" u="sng" dirty="0">
                <a:latin typeface="Calibri" pitchFamily="34" charset="0"/>
                <a:cs typeface="Calibri" pitchFamily="34" charset="0"/>
              </a:rPr>
              <a:t>O)</a:t>
            </a:r>
          </a:p>
          <a:p>
            <a:pPr eaLnBrk="1" hangingPunct="1">
              <a:spcBef>
                <a:spcPct val="50000"/>
              </a:spcBef>
            </a:pPr>
            <a:r>
              <a:rPr lang="en-NZ" dirty="0">
                <a:latin typeface="Calibri" pitchFamily="34" charset="0"/>
                <a:cs typeface="Calibri" pitchFamily="34" charset="0"/>
              </a:rPr>
              <a:t>Alkane    C</a:t>
            </a:r>
            <a:r>
              <a:rPr lang="en-NZ" sz="1200" dirty="0">
                <a:latin typeface="Calibri" pitchFamily="34" charset="0"/>
                <a:cs typeface="Calibri" pitchFamily="34" charset="0"/>
              </a:rPr>
              <a:t>3</a:t>
            </a:r>
            <a:r>
              <a:rPr lang="en-NZ" dirty="0">
                <a:latin typeface="Calibri" pitchFamily="34" charset="0"/>
                <a:cs typeface="Calibri" pitchFamily="34" charset="0"/>
              </a:rPr>
              <a:t>H</a:t>
            </a:r>
            <a:r>
              <a:rPr lang="en-NZ" sz="1200" dirty="0">
                <a:latin typeface="Calibri" pitchFamily="34" charset="0"/>
                <a:cs typeface="Calibri" pitchFamily="34" charset="0"/>
              </a:rPr>
              <a:t>8</a:t>
            </a:r>
            <a:r>
              <a:rPr lang="en-NZ" dirty="0">
                <a:latin typeface="Calibri" pitchFamily="34" charset="0"/>
                <a:cs typeface="Calibri" pitchFamily="34" charset="0"/>
              </a:rPr>
              <a:t>   + 2O</a:t>
            </a:r>
            <a:r>
              <a:rPr lang="en-NZ" sz="1200" dirty="0">
                <a:latin typeface="Calibri" pitchFamily="34" charset="0"/>
                <a:cs typeface="Calibri" pitchFamily="34" charset="0"/>
              </a:rPr>
              <a:t>2</a:t>
            </a:r>
            <a:r>
              <a:rPr lang="en-NZ" dirty="0">
                <a:latin typeface="Calibri" pitchFamily="34" charset="0"/>
                <a:cs typeface="Calibri" pitchFamily="34" charset="0"/>
              </a:rPr>
              <a:t>      </a:t>
            </a:r>
            <a:r>
              <a:rPr lang="en-NZ" dirty="0" smtClean="0">
                <a:latin typeface="Calibri" pitchFamily="34" charset="0"/>
                <a:cs typeface="Calibri" pitchFamily="34" charset="0"/>
              </a:rPr>
              <a:t>                </a:t>
            </a:r>
            <a:r>
              <a:rPr lang="en-NZ" dirty="0">
                <a:latin typeface="Calibri" pitchFamily="34" charset="0"/>
                <a:cs typeface="Calibri" pitchFamily="34" charset="0"/>
              </a:rPr>
              <a:t>3C     +  4H</a:t>
            </a:r>
            <a:r>
              <a:rPr lang="en-NZ" sz="1200" dirty="0">
                <a:latin typeface="Calibri" pitchFamily="34" charset="0"/>
                <a:cs typeface="Calibri" pitchFamily="34" charset="0"/>
              </a:rPr>
              <a:t>2</a:t>
            </a:r>
            <a:r>
              <a:rPr lang="en-NZ" dirty="0">
                <a:latin typeface="Calibri" pitchFamily="34" charset="0"/>
                <a:cs typeface="Calibri" pitchFamily="34" charset="0"/>
              </a:rPr>
              <a:t>O</a:t>
            </a:r>
            <a:endParaRPr lang="en-US" dirty="0">
              <a:latin typeface="Calibri" pitchFamily="34" charset="0"/>
              <a:cs typeface="Calibri" pitchFamily="34" charset="0"/>
            </a:endParaRPr>
          </a:p>
        </p:txBody>
      </p:sp>
      <p:sp>
        <p:nvSpPr>
          <p:cNvPr id="11" name="Line 5"/>
          <p:cNvSpPr>
            <a:spLocks noChangeShapeType="1"/>
          </p:cNvSpPr>
          <p:nvPr/>
        </p:nvSpPr>
        <p:spPr bwMode="auto">
          <a:xfrm>
            <a:off x="2971800" y="1600200"/>
            <a:ext cx="685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2" name="Line 6"/>
          <p:cNvSpPr>
            <a:spLocks noChangeShapeType="1"/>
          </p:cNvSpPr>
          <p:nvPr/>
        </p:nvSpPr>
        <p:spPr bwMode="auto">
          <a:xfrm>
            <a:off x="3048000" y="20574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3" name="Line 7"/>
          <p:cNvSpPr>
            <a:spLocks noChangeShapeType="1"/>
          </p:cNvSpPr>
          <p:nvPr/>
        </p:nvSpPr>
        <p:spPr bwMode="auto">
          <a:xfrm>
            <a:off x="2971800" y="2438400"/>
            <a:ext cx="685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 name="Line 8"/>
          <p:cNvSpPr>
            <a:spLocks noChangeShapeType="1"/>
          </p:cNvSpPr>
          <p:nvPr/>
        </p:nvSpPr>
        <p:spPr bwMode="auto">
          <a:xfrm>
            <a:off x="3000375" y="3657600"/>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5" name="Line 9"/>
          <p:cNvSpPr>
            <a:spLocks noChangeShapeType="1"/>
          </p:cNvSpPr>
          <p:nvPr/>
        </p:nvSpPr>
        <p:spPr bwMode="auto">
          <a:xfrm>
            <a:off x="2895600" y="4876800"/>
            <a:ext cx="685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6" name="Text Box 10"/>
          <p:cNvSpPr txBox="1">
            <a:spLocks noChangeArrowheads="1"/>
          </p:cNvSpPr>
          <p:nvPr/>
        </p:nvSpPr>
        <p:spPr bwMode="auto">
          <a:xfrm>
            <a:off x="457200" y="5410200"/>
            <a:ext cx="8229600" cy="1211263"/>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dirty="0">
                <a:latin typeface="Calibri" pitchFamily="34" charset="0"/>
                <a:cs typeface="Calibri" pitchFamily="34" charset="0"/>
              </a:rPr>
              <a:t>&gt;Balance Carbon and Hydrogen on RHS</a:t>
            </a:r>
          </a:p>
          <a:p>
            <a:pPr eaLnBrk="1" hangingPunct="1">
              <a:spcBef>
                <a:spcPct val="50000"/>
              </a:spcBef>
            </a:pPr>
            <a:r>
              <a:rPr lang="en-NZ" dirty="0">
                <a:latin typeface="Calibri" pitchFamily="34" charset="0"/>
                <a:cs typeface="Calibri" pitchFamily="34" charset="0"/>
              </a:rPr>
              <a:t>&gt;Add oxygen to make CO</a:t>
            </a:r>
            <a:r>
              <a:rPr lang="en-NZ" sz="1200" dirty="0">
                <a:latin typeface="Calibri" pitchFamily="34" charset="0"/>
                <a:cs typeface="Calibri" pitchFamily="34" charset="0"/>
              </a:rPr>
              <a:t>2</a:t>
            </a:r>
            <a:r>
              <a:rPr lang="en-NZ" dirty="0">
                <a:latin typeface="Calibri" pitchFamily="34" charset="0"/>
                <a:cs typeface="Calibri" pitchFamily="34" charset="0"/>
              </a:rPr>
              <a:t>/CO/C and H</a:t>
            </a:r>
            <a:r>
              <a:rPr lang="en-NZ" sz="1200" dirty="0">
                <a:latin typeface="Calibri" pitchFamily="34" charset="0"/>
                <a:cs typeface="Calibri" pitchFamily="34" charset="0"/>
              </a:rPr>
              <a:t>2</a:t>
            </a:r>
            <a:r>
              <a:rPr lang="en-NZ" dirty="0">
                <a:latin typeface="Calibri" pitchFamily="34" charset="0"/>
                <a:cs typeface="Calibri" pitchFamily="34" charset="0"/>
              </a:rPr>
              <a:t>O on RHS</a:t>
            </a:r>
          </a:p>
          <a:p>
            <a:pPr eaLnBrk="1" hangingPunct="1">
              <a:spcBef>
                <a:spcPct val="50000"/>
              </a:spcBef>
            </a:pPr>
            <a:r>
              <a:rPr lang="en-NZ" dirty="0">
                <a:latin typeface="Calibri" pitchFamily="34" charset="0"/>
                <a:cs typeface="Calibri" pitchFamily="34" charset="0"/>
              </a:rPr>
              <a:t>&gt;Balance Oxygen by adding number of O</a:t>
            </a:r>
            <a:r>
              <a:rPr lang="en-NZ" sz="1200" dirty="0">
                <a:latin typeface="Calibri" pitchFamily="34" charset="0"/>
                <a:cs typeface="Calibri" pitchFamily="34" charset="0"/>
              </a:rPr>
              <a:t>2</a:t>
            </a:r>
            <a:r>
              <a:rPr lang="en-NZ" dirty="0">
                <a:latin typeface="Calibri" pitchFamily="34" charset="0"/>
                <a:cs typeface="Calibri" pitchFamily="34" charset="0"/>
              </a:rPr>
              <a:t> to LHS</a:t>
            </a:r>
            <a:endParaRPr lang="en-US" dirty="0">
              <a:latin typeface="Calibri" pitchFamily="34" charset="0"/>
              <a:cs typeface="Calibri" pitchFamily="34" charset="0"/>
            </a:endParaRPr>
          </a:p>
        </p:txBody>
      </p:sp>
    </p:spTree>
    <p:extLst>
      <p:ext uri="{BB962C8B-B14F-4D97-AF65-F5344CB8AC3E}">
        <p14:creationId xmlns:p14="http://schemas.microsoft.com/office/powerpoint/2010/main" val="1372637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0" y="6457762"/>
            <a:ext cx="3786691" cy="365125"/>
          </a:xfrm>
        </p:spPr>
        <p:txBody>
          <a:bodyPr/>
          <a:lstStyle/>
          <a:p>
            <a:r>
              <a:rPr lang="en-NZ" smtClean="0"/>
              <a:t>NCEA L1 Science 2013 Chem 1.3</a:t>
            </a:r>
            <a:endParaRPr lang="en-NZ" dirty="0"/>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22789"/>
          <a:stretch/>
        </p:blipFill>
        <p:spPr bwMode="auto">
          <a:xfrm>
            <a:off x="1331640" y="1052736"/>
            <a:ext cx="5456917" cy="5468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79512" y="404664"/>
            <a:ext cx="8712969" cy="400110"/>
          </a:xfrm>
          <a:prstGeom prst="rect">
            <a:avLst/>
          </a:prstGeom>
          <a:solidFill>
            <a:schemeClr val="bg2"/>
          </a:solidFill>
          <a:ln>
            <a:solidFill>
              <a:schemeClr val="tx1"/>
            </a:solidFill>
          </a:ln>
        </p:spPr>
        <p:txBody>
          <a:bodyPr wrap="square" rtlCol="0">
            <a:spAutoFit/>
          </a:bodyPr>
          <a:lstStyle/>
          <a:p>
            <a:pPr algn="ctr"/>
            <a:r>
              <a:rPr lang="en-NZ" sz="2000" b="1" dirty="0" smtClean="0"/>
              <a:t>Summary of reactions</a:t>
            </a:r>
            <a:endParaRPr lang="en-NZ" sz="2000" b="1" dirty="0"/>
          </a:p>
        </p:txBody>
      </p:sp>
      <p:sp>
        <p:nvSpPr>
          <p:cNvPr id="4" name="Rectangle 3"/>
          <p:cNvSpPr/>
          <p:nvPr/>
        </p:nvSpPr>
        <p:spPr>
          <a:xfrm>
            <a:off x="755576" y="3429000"/>
            <a:ext cx="3304522"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Rectangle 6"/>
          <p:cNvSpPr/>
          <p:nvPr/>
        </p:nvSpPr>
        <p:spPr>
          <a:xfrm>
            <a:off x="5823702" y="2780928"/>
            <a:ext cx="1828866" cy="15841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p:cNvSpPr/>
          <p:nvPr/>
        </p:nvSpPr>
        <p:spPr>
          <a:xfrm>
            <a:off x="5508104" y="2780928"/>
            <a:ext cx="504056"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697447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mygreenaustralia.com/wp-content/uploads/2011/01/ClimateChange1.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2690" y="-9517"/>
            <a:ext cx="9156689" cy="6867517"/>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a:xfrm>
            <a:off x="6948265" y="6492875"/>
            <a:ext cx="2195736" cy="365125"/>
          </a:xfrm>
        </p:spPr>
        <p:txBody>
          <a:bodyPr/>
          <a:lstStyle/>
          <a:p>
            <a:r>
              <a:rPr lang="en-NZ" dirty="0" smtClean="0"/>
              <a:t>NCEA L1 Science 2013 </a:t>
            </a:r>
            <a:r>
              <a:rPr lang="en-NZ" dirty="0" err="1" smtClean="0"/>
              <a:t>Chem</a:t>
            </a:r>
            <a:r>
              <a:rPr lang="en-NZ" dirty="0" smtClean="0"/>
              <a:t> 1.3</a:t>
            </a:r>
            <a:endParaRPr lang="en-NZ" dirty="0"/>
          </a:p>
        </p:txBody>
      </p:sp>
      <p:sp>
        <p:nvSpPr>
          <p:cNvPr id="3" name="TextBox 2"/>
          <p:cNvSpPr txBox="1"/>
          <p:nvPr/>
        </p:nvSpPr>
        <p:spPr>
          <a:xfrm>
            <a:off x="457080" y="405636"/>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Effects of Combustion products on human health and the environment</a:t>
            </a:r>
          </a:p>
          <a:p>
            <a:pPr algn="ctr"/>
            <a:r>
              <a:rPr lang="en-NZ" sz="2000" b="1" dirty="0" smtClean="0"/>
              <a:t>Carbon Dioxide</a:t>
            </a:r>
            <a:endParaRPr lang="en-NZ" sz="2000" b="1" dirty="0"/>
          </a:p>
        </p:txBody>
      </p:sp>
      <p:sp>
        <p:nvSpPr>
          <p:cNvPr id="6" name="TextBox 5"/>
          <p:cNvSpPr txBox="1"/>
          <p:nvPr/>
        </p:nvSpPr>
        <p:spPr>
          <a:xfrm>
            <a:off x="3720458" y="3933056"/>
            <a:ext cx="4824536" cy="2246769"/>
          </a:xfrm>
          <a:prstGeom prst="rect">
            <a:avLst/>
          </a:prstGeom>
          <a:noFill/>
        </p:spPr>
        <p:txBody>
          <a:bodyPr wrap="square" rtlCol="0">
            <a:spAutoFit/>
          </a:bodyPr>
          <a:lstStyle/>
          <a:p>
            <a:r>
              <a:rPr lang="en-NZ" sz="2000" dirty="0" smtClean="0">
                <a:latin typeface="Calibri" pitchFamily="34" charset="0"/>
                <a:cs typeface="Calibri" pitchFamily="34" charset="0"/>
              </a:rPr>
              <a:t>Increased levels of </a:t>
            </a:r>
            <a:r>
              <a:rPr lang="en-NZ" sz="2000" b="1" dirty="0" smtClean="0">
                <a:latin typeface="Calibri" pitchFamily="34" charset="0"/>
                <a:cs typeface="Calibri" pitchFamily="34" charset="0"/>
              </a:rPr>
              <a:t>Carbon dioxide </a:t>
            </a:r>
            <a:r>
              <a:rPr lang="en-NZ" sz="2000" dirty="0" smtClean="0">
                <a:latin typeface="Calibri" pitchFamily="34" charset="0"/>
                <a:cs typeface="Calibri" pitchFamily="34" charset="0"/>
              </a:rPr>
              <a:t>are linked to an enhanced greenhouse effect and global warming leading to climate change. Climate change has resulted in melting polar ice and less settled weather as well as causing different climates that is affecting animal and plant survival.</a:t>
            </a:r>
            <a:endParaRPr lang="en-NZ" sz="2000" dirty="0">
              <a:latin typeface="Calibri" pitchFamily="34" charset="0"/>
              <a:cs typeface="Calibri" pitchFamily="34" charset="0"/>
            </a:endParaRPr>
          </a:p>
        </p:txBody>
      </p:sp>
    </p:spTree>
    <p:extLst>
      <p:ext uri="{BB962C8B-B14F-4D97-AF65-F5344CB8AC3E}">
        <p14:creationId xmlns:p14="http://schemas.microsoft.com/office/powerpoint/2010/main" val="39200660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NCEA L1 Science 2013 Chem 1.3</a:t>
            </a:r>
            <a:endParaRPr lang="en-NZ"/>
          </a:p>
        </p:txBody>
      </p:sp>
      <p:sp>
        <p:nvSpPr>
          <p:cNvPr id="3" name="Footer Placeholder 1"/>
          <p:cNvSpPr txBox="1">
            <a:spLocks/>
          </p:cNvSpPr>
          <p:nvPr/>
        </p:nvSpPr>
        <p:spPr>
          <a:xfrm>
            <a:off x="193638" y="6250164"/>
            <a:ext cx="3786691"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smtClean="0"/>
              <a:t>Year 10 Science 2012</a:t>
            </a:r>
            <a:endParaRPr lang="en-NZ"/>
          </a:p>
        </p:txBody>
      </p:sp>
      <p:sp>
        <p:nvSpPr>
          <p:cNvPr id="4" name="Slide Number Placeholder 2"/>
          <p:cNvSpPr>
            <a:spLocks noGrp="1"/>
          </p:cNvSpPr>
          <p:nvPr>
            <p:ph type="sldNum" sz="quarter" idx="12"/>
          </p:nvPr>
        </p:nvSpPr>
        <p:spPr>
          <a:xfrm>
            <a:off x="3991088" y="6250163"/>
            <a:ext cx="1161826" cy="365125"/>
          </a:xfrm>
        </p:spPr>
        <p:txBody>
          <a:bodyPr/>
          <a:lstStyle/>
          <a:p>
            <a:fld id="{A9733634-C35B-4CB9-8287-D9279767473E}" type="slidenum">
              <a:rPr lang="en-NZ" smtClean="0"/>
              <a:t>43</a:t>
            </a:fld>
            <a:endParaRPr lang="en-NZ"/>
          </a:p>
        </p:txBody>
      </p:sp>
      <p:sp>
        <p:nvSpPr>
          <p:cNvPr id="5" name="TextBox 4"/>
          <p:cNvSpPr txBox="1"/>
          <p:nvPr/>
        </p:nvSpPr>
        <p:spPr>
          <a:xfrm>
            <a:off x="468941"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a:t>Carbon dioxide is a greenhouse gas and traps heat in the atmosphere. Without it and other greenhouse gases, Earth would be a frozen world</a:t>
            </a:r>
          </a:p>
        </p:txBody>
      </p:sp>
      <p:sp>
        <p:nvSpPr>
          <p:cNvPr id="6" name="Rectangle 5"/>
          <p:cNvSpPr/>
          <p:nvPr/>
        </p:nvSpPr>
        <p:spPr>
          <a:xfrm>
            <a:off x="111718" y="1232828"/>
            <a:ext cx="8748464" cy="2308324"/>
          </a:xfrm>
          <a:prstGeom prst="rect">
            <a:avLst/>
          </a:prstGeom>
        </p:spPr>
        <p:txBody>
          <a:bodyPr wrap="square">
            <a:spAutoFit/>
          </a:bodyPr>
          <a:lstStyle/>
          <a:p>
            <a:r>
              <a:rPr lang="en-NZ" dirty="0" smtClean="0">
                <a:latin typeface="Calibri" pitchFamily="34" charset="0"/>
                <a:cs typeface="Calibri" pitchFamily="34" charset="0"/>
              </a:rPr>
              <a:t>Earth’s climate in 4.5 </a:t>
            </a:r>
            <a:r>
              <a:rPr lang="en-NZ" dirty="0">
                <a:latin typeface="Calibri" pitchFamily="34" charset="0"/>
                <a:cs typeface="Calibri" pitchFamily="34" charset="0"/>
              </a:rPr>
              <a:t>billion-year </a:t>
            </a:r>
            <a:r>
              <a:rPr lang="en-NZ" dirty="0" smtClean="0">
                <a:latin typeface="Calibri" pitchFamily="34" charset="0"/>
                <a:cs typeface="Calibri" pitchFamily="34" charset="0"/>
              </a:rPr>
              <a:t>has </a:t>
            </a:r>
            <a:r>
              <a:rPr lang="en-NZ" dirty="0">
                <a:latin typeface="Calibri" pitchFamily="34" charset="0"/>
                <a:cs typeface="Calibri" pitchFamily="34" charset="0"/>
              </a:rPr>
              <a:t>naturally </a:t>
            </a:r>
            <a:r>
              <a:rPr lang="en-NZ" dirty="0" smtClean="0">
                <a:latin typeface="Calibri" pitchFamily="34" charset="0"/>
                <a:cs typeface="Calibri" pitchFamily="34" charset="0"/>
              </a:rPr>
              <a:t>changed </a:t>
            </a:r>
            <a:r>
              <a:rPr lang="en-NZ" dirty="0">
                <a:latin typeface="Calibri" pitchFamily="34" charset="0"/>
                <a:cs typeface="Calibri" pitchFamily="34" charset="0"/>
              </a:rPr>
              <a:t>between being very cold and covered in ice, or very hot. In the </a:t>
            </a:r>
            <a:r>
              <a:rPr lang="en-NZ" dirty="0" smtClean="0">
                <a:latin typeface="Calibri" pitchFamily="34" charset="0"/>
                <a:cs typeface="Calibri" pitchFamily="34" charset="0"/>
              </a:rPr>
              <a:t>recent </a:t>
            </a:r>
            <a:r>
              <a:rPr lang="en-NZ" dirty="0">
                <a:latin typeface="Calibri" pitchFamily="34" charset="0"/>
                <a:cs typeface="Calibri" pitchFamily="34" charset="0"/>
              </a:rPr>
              <a:t>10,000 years the planet’s climate has become much more stable, </a:t>
            </a:r>
            <a:r>
              <a:rPr lang="en-NZ" dirty="0" smtClean="0">
                <a:latin typeface="Calibri" pitchFamily="34" charset="0"/>
                <a:cs typeface="Calibri" pitchFamily="34" charset="0"/>
              </a:rPr>
              <a:t>creating an ideal environment for humans and </a:t>
            </a:r>
            <a:r>
              <a:rPr lang="en-NZ" b="1" dirty="0" smtClean="0">
                <a:latin typeface="Calibri" pitchFamily="34" charset="0"/>
                <a:cs typeface="Calibri" pitchFamily="34" charset="0"/>
              </a:rPr>
              <a:t>domestication </a:t>
            </a:r>
            <a:r>
              <a:rPr lang="en-NZ" dirty="0" smtClean="0">
                <a:latin typeface="Calibri" pitchFamily="34" charset="0"/>
                <a:cs typeface="Calibri" pitchFamily="34" charset="0"/>
              </a:rPr>
              <a:t>of plants and animals.</a:t>
            </a:r>
            <a:endParaRPr lang="en-NZ" dirty="0">
              <a:latin typeface="Calibri" pitchFamily="34" charset="0"/>
              <a:cs typeface="Calibri" pitchFamily="34" charset="0"/>
            </a:endParaRPr>
          </a:p>
          <a:p>
            <a:r>
              <a:rPr lang="en-NZ" dirty="0" smtClean="0">
                <a:latin typeface="Calibri" pitchFamily="34" charset="0"/>
                <a:cs typeface="Calibri" pitchFamily="34" charset="0"/>
              </a:rPr>
              <a:t>However</a:t>
            </a:r>
            <a:r>
              <a:rPr lang="en-NZ" dirty="0">
                <a:latin typeface="Calibri" pitchFamily="34" charset="0"/>
                <a:cs typeface="Calibri" pitchFamily="34" charset="0"/>
              </a:rPr>
              <a:t>, over the past 50-100 years, increasing </a:t>
            </a:r>
            <a:r>
              <a:rPr lang="en-NZ" dirty="0" smtClean="0">
                <a:latin typeface="Calibri" pitchFamily="34" charset="0"/>
                <a:cs typeface="Calibri" pitchFamily="34" charset="0"/>
              </a:rPr>
              <a:t>human </a:t>
            </a:r>
            <a:r>
              <a:rPr lang="en-NZ" dirty="0">
                <a:latin typeface="Calibri" pitchFamily="34" charset="0"/>
                <a:cs typeface="Calibri" pitchFamily="34" charset="0"/>
              </a:rPr>
              <a:t>activity (such as industry, agriculture and transportation) </a:t>
            </a:r>
            <a:r>
              <a:rPr lang="en-NZ" dirty="0" smtClean="0">
                <a:latin typeface="Calibri" pitchFamily="34" charset="0"/>
                <a:cs typeface="Calibri" pitchFamily="34" charset="0"/>
              </a:rPr>
              <a:t>has </a:t>
            </a:r>
            <a:r>
              <a:rPr lang="en-NZ" dirty="0">
                <a:latin typeface="Calibri" pitchFamily="34" charset="0"/>
                <a:cs typeface="Calibri" pitchFamily="34" charset="0"/>
              </a:rPr>
              <a:t>begun to affect the </a:t>
            </a:r>
            <a:r>
              <a:rPr lang="en-NZ" b="1" dirty="0">
                <a:latin typeface="Calibri" pitchFamily="34" charset="0"/>
                <a:cs typeface="Calibri" pitchFamily="34" charset="0"/>
              </a:rPr>
              <a:t>natural climate balance</a:t>
            </a:r>
            <a:r>
              <a:rPr lang="en-NZ" dirty="0">
                <a:latin typeface="Calibri" pitchFamily="34" charset="0"/>
                <a:cs typeface="Calibri" pitchFamily="34" charset="0"/>
              </a:rPr>
              <a:t>. These activities are increasing the amount of greenhouse gases in our atmosphere and causing Earth </a:t>
            </a:r>
            <a:r>
              <a:rPr lang="en-NZ" dirty="0" smtClean="0">
                <a:latin typeface="Calibri" pitchFamily="34" charset="0"/>
                <a:cs typeface="Calibri" pitchFamily="34" charset="0"/>
              </a:rPr>
              <a:t>to </a:t>
            </a:r>
            <a:r>
              <a:rPr lang="en-NZ" dirty="0">
                <a:latin typeface="Calibri" pitchFamily="34" charset="0"/>
                <a:cs typeface="Calibri" pitchFamily="34" charset="0"/>
              </a:rPr>
              <a:t>heat up </a:t>
            </a:r>
            <a:r>
              <a:rPr lang="en-NZ" dirty="0" smtClean="0">
                <a:latin typeface="Calibri" pitchFamily="34" charset="0"/>
                <a:cs typeface="Calibri" pitchFamily="34" charset="0"/>
              </a:rPr>
              <a:t>faster than ever seen before since humans have been on Earth.</a:t>
            </a:r>
            <a:endParaRPr lang="en-NZ" dirty="0">
              <a:latin typeface="Calibri" pitchFamily="34" charset="0"/>
              <a:cs typeface="Calibri" pitchFamily="34" charset="0"/>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22607"/>
          <a:stretch/>
        </p:blipFill>
        <p:spPr bwMode="auto">
          <a:xfrm>
            <a:off x="1397" y="3752410"/>
            <a:ext cx="9144000" cy="3105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27947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NCEA L1 Science 2013 Chem 1.3</a:t>
            </a:r>
            <a:endParaRPr lang="en-NZ"/>
          </a:p>
        </p:txBody>
      </p:sp>
      <p:sp>
        <p:nvSpPr>
          <p:cNvPr id="4" name="Slide Number Placeholder 2"/>
          <p:cNvSpPr>
            <a:spLocks noGrp="1"/>
          </p:cNvSpPr>
          <p:nvPr>
            <p:ph type="sldNum" sz="quarter" idx="12"/>
          </p:nvPr>
        </p:nvSpPr>
        <p:spPr>
          <a:xfrm>
            <a:off x="3991088" y="6250163"/>
            <a:ext cx="1161826" cy="365125"/>
          </a:xfrm>
        </p:spPr>
        <p:txBody>
          <a:bodyPr/>
          <a:lstStyle/>
          <a:p>
            <a:fld id="{A9733634-C35B-4CB9-8287-D9279767473E}" type="slidenum">
              <a:rPr lang="en-NZ" smtClean="0"/>
              <a:t>44</a:t>
            </a:fld>
            <a:endParaRPr lang="en-NZ"/>
          </a:p>
        </p:txBody>
      </p:sp>
      <p:sp>
        <p:nvSpPr>
          <p:cNvPr id="5" name="Rectangle 4"/>
          <p:cNvSpPr/>
          <p:nvPr/>
        </p:nvSpPr>
        <p:spPr>
          <a:xfrm>
            <a:off x="179512" y="1484784"/>
            <a:ext cx="3024336" cy="4524315"/>
          </a:xfrm>
          <a:prstGeom prst="rect">
            <a:avLst/>
          </a:prstGeom>
        </p:spPr>
        <p:txBody>
          <a:bodyPr wrap="square">
            <a:spAutoFit/>
          </a:bodyPr>
          <a:lstStyle/>
          <a:p>
            <a:r>
              <a:rPr lang="en-NZ" dirty="0" smtClean="0">
                <a:latin typeface="Calibri" pitchFamily="34" charset="0"/>
                <a:cs typeface="Calibri" pitchFamily="34" charset="0"/>
              </a:rPr>
              <a:t>Around 1750, the period of history called the</a:t>
            </a:r>
            <a:r>
              <a:rPr lang="en-NZ" b="1" dirty="0" smtClean="0">
                <a:latin typeface="Calibri" pitchFamily="34" charset="0"/>
                <a:cs typeface="Calibri" pitchFamily="34" charset="0"/>
              </a:rPr>
              <a:t> </a:t>
            </a:r>
            <a:r>
              <a:rPr lang="en-NZ" b="1" dirty="0">
                <a:latin typeface="Calibri" pitchFamily="34" charset="0"/>
                <a:cs typeface="Calibri" pitchFamily="34" charset="0"/>
              </a:rPr>
              <a:t>industrial </a:t>
            </a:r>
            <a:r>
              <a:rPr lang="en-NZ" b="1" dirty="0" smtClean="0">
                <a:latin typeface="Calibri" pitchFamily="34" charset="0"/>
                <a:cs typeface="Calibri" pitchFamily="34" charset="0"/>
              </a:rPr>
              <a:t>revolution</a:t>
            </a:r>
            <a:r>
              <a:rPr lang="en-NZ" dirty="0" smtClean="0">
                <a:latin typeface="Calibri" pitchFamily="34" charset="0"/>
                <a:cs typeface="Calibri" pitchFamily="34" charset="0"/>
              </a:rPr>
              <a:t>, humans began to burn (combust) fossil fuels and produce carbon dioxide in increasing amounts. </a:t>
            </a:r>
            <a:r>
              <a:rPr lang="en-NZ" dirty="0">
                <a:latin typeface="Calibri" pitchFamily="34" charset="0"/>
                <a:cs typeface="Calibri" pitchFamily="34" charset="0"/>
              </a:rPr>
              <a:t>T</a:t>
            </a:r>
            <a:r>
              <a:rPr lang="en-NZ" dirty="0" smtClean="0">
                <a:latin typeface="Calibri" pitchFamily="34" charset="0"/>
                <a:cs typeface="Calibri" pitchFamily="34" charset="0"/>
              </a:rPr>
              <a:t>he </a:t>
            </a:r>
            <a:r>
              <a:rPr lang="en-NZ" dirty="0">
                <a:latin typeface="Calibri" pitchFamily="34" charset="0"/>
                <a:cs typeface="Calibri" pitchFamily="34" charset="0"/>
              </a:rPr>
              <a:t>overall effect of human activities on the climate has been a warming influence. </a:t>
            </a:r>
          </a:p>
          <a:p>
            <a:r>
              <a:rPr lang="en-NZ" dirty="0" smtClean="0">
                <a:latin typeface="Calibri" pitchFamily="34" charset="0"/>
                <a:cs typeface="Calibri" pitchFamily="34" charset="0"/>
              </a:rPr>
              <a:t>According </a:t>
            </a:r>
            <a:r>
              <a:rPr lang="en-NZ" dirty="0">
                <a:latin typeface="Calibri" pitchFamily="34" charset="0"/>
                <a:cs typeface="Calibri" pitchFamily="34" charset="0"/>
              </a:rPr>
              <a:t>to scientific studies, in the past 650,000 years the planet has never had so much carbon dioxide in its atmosphere as it does today, and the levels </a:t>
            </a:r>
            <a:r>
              <a:rPr lang="en-NZ" dirty="0" smtClean="0">
                <a:latin typeface="Calibri" pitchFamily="34" charset="0"/>
                <a:cs typeface="Calibri" pitchFamily="34" charset="0"/>
              </a:rPr>
              <a:t>of the gas are </a:t>
            </a:r>
            <a:r>
              <a:rPr lang="en-NZ" dirty="0">
                <a:latin typeface="Calibri" pitchFamily="34" charset="0"/>
                <a:cs typeface="Calibri" pitchFamily="34" charset="0"/>
              </a:rPr>
              <a:t>continuing to rise. </a:t>
            </a:r>
          </a:p>
        </p:txBody>
      </p:sp>
      <p:pic>
        <p:nvPicPr>
          <p:cNvPr id="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3848" y="1628800"/>
            <a:ext cx="5715000" cy="4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68941"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a:t>Human activity is increasing the CO2 in the atmosphere and Earth is becoming a warmer place</a:t>
            </a:r>
          </a:p>
        </p:txBody>
      </p:sp>
    </p:spTree>
    <p:extLst>
      <p:ext uri="{BB962C8B-B14F-4D97-AF65-F5344CB8AC3E}">
        <p14:creationId xmlns:p14="http://schemas.microsoft.com/office/powerpoint/2010/main" val="39055282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193638" y="6432726"/>
            <a:ext cx="3786691" cy="365125"/>
          </a:xfrm>
        </p:spPr>
        <p:txBody>
          <a:bodyPr/>
          <a:lstStyle/>
          <a:p>
            <a:r>
              <a:rPr lang="en-NZ" smtClean="0"/>
              <a:t>NCEA L1 Science 2013 Chem 1.3</a:t>
            </a:r>
            <a:endParaRPr lang="en-NZ"/>
          </a:p>
        </p:txBody>
      </p:sp>
      <p:sp>
        <p:nvSpPr>
          <p:cNvPr id="4" name="Slide Number Placeholder 2"/>
          <p:cNvSpPr>
            <a:spLocks noGrp="1"/>
          </p:cNvSpPr>
          <p:nvPr>
            <p:ph type="sldNum" sz="quarter" idx="12"/>
          </p:nvPr>
        </p:nvSpPr>
        <p:spPr>
          <a:xfrm>
            <a:off x="3991088" y="6250163"/>
            <a:ext cx="1161826" cy="365125"/>
          </a:xfrm>
        </p:spPr>
        <p:txBody>
          <a:bodyPr/>
          <a:lstStyle/>
          <a:p>
            <a:fld id="{A9733634-C35B-4CB9-8287-D9279767473E}" type="slidenum">
              <a:rPr lang="en-NZ" smtClean="0"/>
              <a:t>45</a:t>
            </a:fld>
            <a:endParaRPr lang="en-NZ"/>
          </a:p>
        </p:txBody>
      </p:sp>
      <p:pic>
        <p:nvPicPr>
          <p:cNvPr id="5"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25" y="1317319"/>
            <a:ext cx="5518919" cy="5128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68941"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a:t>Human activity is accelerating climate change</a:t>
            </a:r>
          </a:p>
        </p:txBody>
      </p:sp>
      <p:sp>
        <p:nvSpPr>
          <p:cNvPr id="7" name="Rectangle 6"/>
          <p:cNvSpPr/>
          <p:nvPr/>
        </p:nvSpPr>
        <p:spPr>
          <a:xfrm>
            <a:off x="5724128" y="1988840"/>
            <a:ext cx="2502024" cy="3785652"/>
          </a:xfrm>
          <a:prstGeom prst="rect">
            <a:avLst/>
          </a:prstGeom>
        </p:spPr>
        <p:txBody>
          <a:bodyPr wrap="square">
            <a:spAutoFit/>
          </a:bodyPr>
          <a:lstStyle/>
          <a:p>
            <a:r>
              <a:rPr lang="en-NZ" sz="2000" dirty="0">
                <a:latin typeface="Calibri" pitchFamily="34" charset="0"/>
                <a:cs typeface="Calibri" pitchFamily="34" charset="0"/>
              </a:rPr>
              <a:t>Persistent human activities like driving cars, </a:t>
            </a:r>
            <a:r>
              <a:rPr lang="en-NZ" sz="2000" dirty="0" smtClean="0">
                <a:latin typeface="Calibri" pitchFamily="34" charset="0"/>
                <a:cs typeface="Calibri" pitchFamily="34" charset="0"/>
              </a:rPr>
              <a:t>farming and burning </a:t>
            </a:r>
            <a:r>
              <a:rPr lang="en-NZ" sz="2000" dirty="0">
                <a:latin typeface="Calibri" pitchFamily="34" charset="0"/>
                <a:cs typeface="Calibri" pitchFamily="34" charset="0"/>
              </a:rPr>
              <a:t>coal </a:t>
            </a:r>
            <a:r>
              <a:rPr lang="en-NZ" sz="2000" dirty="0" smtClean="0">
                <a:latin typeface="Calibri" pitchFamily="34" charset="0"/>
                <a:cs typeface="Calibri" pitchFamily="34" charset="0"/>
              </a:rPr>
              <a:t>in combustion reactions produce </a:t>
            </a:r>
            <a:r>
              <a:rPr lang="en-NZ" sz="2000" dirty="0">
                <a:latin typeface="Calibri" pitchFamily="34" charset="0"/>
                <a:cs typeface="Calibri" pitchFamily="34" charset="0"/>
              </a:rPr>
              <a:t>greenhouse gases – mainly carbon </a:t>
            </a:r>
            <a:r>
              <a:rPr lang="en-NZ" sz="2000" dirty="0" smtClean="0">
                <a:latin typeface="Calibri" pitchFamily="34" charset="0"/>
                <a:cs typeface="Calibri" pitchFamily="34" charset="0"/>
              </a:rPr>
              <a:t>dioxide. This gas gathers </a:t>
            </a:r>
            <a:r>
              <a:rPr lang="en-NZ" sz="2000" dirty="0">
                <a:latin typeface="Calibri" pitchFamily="34" charset="0"/>
                <a:cs typeface="Calibri" pitchFamily="34" charset="0"/>
              </a:rPr>
              <a:t>in the atmosphere, wrap around the earth and trap the sun's </a:t>
            </a:r>
            <a:r>
              <a:rPr lang="en-NZ" sz="2000" dirty="0" smtClean="0">
                <a:latin typeface="Calibri" pitchFamily="34" charset="0"/>
                <a:cs typeface="Calibri" pitchFamily="34" charset="0"/>
              </a:rPr>
              <a:t>heat.</a:t>
            </a:r>
            <a:endParaRPr lang="en-NZ" sz="2000" dirty="0">
              <a:latin typeface="Calibri" pitchFamily="34" charset="0"/>
              <a:cs typeface="Calibri" pitchFamily="34" charset="0"/>
            </a:endParaRPr>
          </a:p>
        </p:txBody>
      </p:sp>
    </p:spTree>
    <p:extLst>
      <p:ext uri="{BB962C8B-B14F-4D97-AF65-F5344CB8AC3E}">
        <p14:creationId xmlns:p14="http://schemas.microsoft.com/office/powerpoint/2010/main" val="20383283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999134" y="6492875"/>
            <a:ext cx="3786691" cy="365125"/>
          </a:xfrm>
        </p:spPr>
        <p:txBody>
          <a:bodyPr/>
          <a:lstStyle/>
          <a:p>
            <a:r>
              <a:rPr lang="en-NZ" dirty="0" smtClean="0"/>
              <a:t>NCEA L1 Science 2013 </a:t>
            </a:r>
            <a:r>
              <a:rPr lang="en-NZ" dirty="0" err="1" smtClean="0"/>
              <a:t>Chem</a:t>
            </a:r>
            <a:r>
              <a:rPr lang="en-NZ" dirty="0" smtClean="0"/>
              <a:t> 1.3</a:t>
            </a:r>
            <a:endParaRPr lang="en-NZ" dirty="0"/>
          </a:p>
        </p:txBody>
      </p:sp>
      <p:sp>
        <p:nvSpPr>
          <p:cNvPr id="3" name="Slide Number Placeholder 2"/>
          <p:cNvSpPr>
            <a:spLocks noGrp="1"/>
          </p:cNvSpPr>
          <p:nvPr>
            <p:ph type="sldNum" sz="quarter" idx="12"/>
          </p:nvPr>
        </p:nvSpPr>
        <p:spPr>
          <a:xfrm>
            <a:off x="3991088" y="6250163"/>
            <a:ext cx="1161826" cy="365125"/>
          </a:xfrm>
        </p:spPr>
        <p:txBody>
          <a:bodyPr/>
          <a:lstStyle/>
          <a:p>
            <a:fld id="{A9733634-C35B-4CB9-8287-D9279767473E}" type="slidenum">
              <a:rPr lang="en-NZ" smtClean="0"/>
              <a:t>46</a:t>
            </a:fld>
            <a:endParaRPr lang="en-NZ"/>
          </a:p>
        </p:txBody>
      </p:sp>
      <p:sp>
        <p:nvSpPr>
          <p:cNvPr id="4" name="TextBox 3"/>
          <p:cNvSpPr txBox="1"/>
          <p:nvPr/>
        </p:nvSpPr>
        <p:spPr>
          <a:xfrm>
            <a:off x="468941"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a:t>Human activity is increasing the CO2 in the atmosphere and Earth is becoming a warmer place</a:t>
            </a:r>
          </a:p>
        </p:txBody>
      </p:sp>
      <p:pic>
        <p:nvPicPr>
          <p:cNvPr id="5"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6816" y="1484784"/>
            <a:ext cx="5652120" cy="5167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156176" y="1700808"/>
            <a:ext cx="2736304" cy="3970318"/>
          </a:xfrm>
          <a:prstGeom prst="rect">
            <a:avLst/>
          </a:prstGeom>
          <a:noFill/>
        </p:spPr>
        <p:txBody>
          <a:bodyPr wrap="square" rtlCol="0">
            <a:spAutoFit/>
          </a:bodyPr>
          <a:lstStyle/>
          <a:p>
            <a:r>
              <a:rPr lang="en-NZ" dirty="0" smtClean="0">
                <a:latin typeface="Calibri" pitchFamily="34" charset="0"/>
                <a:cs typeface="Calibri" pitchFamily="34" charset="0"/>
              </a:rPr>
              <a:t>The carbon dioxide and other greenhouse gases in the atmosphere act as an “insulation blanket”. With not enough greenhouse gases the heat from the Sun would reach Earth but then radiate away leaving the planet to cold. With too much greenhouse gases the heat is trapped around Earth and doesn’t escape as easily making the Earth to hot. </a:t>
            </a:r>
            <a:endParaRPr lang="en-NZ" dirty="0">
              <a:latin typeface="Calibri" pitchFamily="34" charset="0"/>
              <a:cs typeface="Calibri" pitchFamily="34" charset="0"/>
            </a:endParaRPr>
          </a:p>
        </p:txBody>
      </p:sp>
    </p:spTree>
    <p:extLst>
      <p:ext uri="{BB962C8B-B14F-4D97-AF65-F5344CB8AC3E}">
        <p14:creationId xmlns:p14="http://schemas.microsoft.com/office/powerpoint/2010/main" val="38947209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NCEA L1 Science 2013 Chem 1.3</a:t>
            </a:r>
            <a:endParaRPr lang="en-NZ"/>
          </a:p>
        </p:txBody>
      </p:sp>
      <p:sp>
        <p:nvSpPr>
          <p:cNvPr id="3" name="Footer Placeholder 1"/>
          <p:cNvSpPr txBox="1">
            <a:spLocks/>
          </p:cNvSpPr>
          <p:nvPr/>
        </p:nvSpPr>
        <p:spPr>
          <a:xfrm>
            <a:off x="193638" y="6250164"/>
            <a:ext cx="3786691"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smtClean="0"/>
              <a:t>Year 10 Science 2012</a:t>
            </a:r>
            <a:endParaRPr lang="en-NZ"/>
          </a:p>
        </p:txBody>
      </p:sp>
      <p:sp>
        <p:nvSpPr>
          <p:cNvPr id="4" name="Slide Number Placeholder 2"/>
          <p:cNvSpPr>
            <a:spLocks noGrp="1"/>
          </p:cNvSpPr>
          <p:nvPr>
            <p:ph type="sldNum" sz="quarter" idx="12"/>
          </p:nvPr>
        </p:nvSpPr>
        <p:spPr>
          <a:xfrm>
            <a:off x="3991088" y="6250163"/>
            <a:ext cx="1161826" cy="365125"/>
          </a:xfrm>
        </p:spPr>
        <p:txBody>
          <a:bodyPr/>
          <a:lstStyle/>
          <a:p>
            <a:fld id="{A9733634-C35B-4CB9-8287-D9279767473E}" type="slidenum">
              <a:rPr lang="en-NZ" smtClean="0"/>
              <a:t>47</a:t>
            </a:fld>
            <a:endParaRPr lang="en-NZ"/>
          </a:p>
        </p:txBody>
      </p:sp>
      <p:sp>
        <p:nvSpPr>
          <p:cNvPr id="5" name="TextBox 4"/>
          <p:cNvSpPr txBox="1"/>
          <p:nvPr/>
        </p:nvSpPr>
        <p:spPr>
          <a:xfrm>
            <a:off x="468941"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a:t>Human activity is accelerating climate change</a:t>
            </a:r>
          </a:p>
        </p:txBody>
      </p:sp>
      <p:sp>
        <p:nvSpPr>
          <p:cNvPr id="6" name="Rectangle 5"/>
          <p:cNvSpPr/>
          <p:nvPr/>
        </p:nvSpPr>
        <p:spPr>
          <a:xfrm>
            <a:off x="6372200" y="1511439"/>
            <a:ext cx="2664295" cy="5078313"/>
          </a:xfrm>
          <a:prstGeom prst="rect">
            <a:avLst/>
          </a:prstGeom>
        </p:spPr>
        <p:txBody>
          <a:bodyPr wrap="square">
            <a:spAutoFit/>
          </a:bodyPr>
          <a:lstStyle/>
          <a:p>
            <a:r>
              <a:rPr lang="en-NZ" dirty="0"/>
              <a:t>The more greenhouse gases we </a:t>
            </a:r>
            <a:r>
              <a:rPr lang="en-NZ" dirty="0" smtClean="0"/>
              <a:t>release, </a:t>
            </a:r>
            <a:r>
              <a:rPr lang="en-NZ" dirty="0"/>
              <a:t>the faster the world's climate heats up. This process is </a:t>
            </a:r>
            <a:r>
              <a:rPr lang="en-NZ" dirty="0" smtClean="0"/>
              <a:t>called global warming </a:t>
            </a:r>
            <a:r>
              <a:rPr lang="en-NZ" dirty="0"/>
              <a:t>but it </a:t>
            </a:r>
            <a:r>
              <a:rPr lang="en-NZ" dirty="0" smtClean="0"/>
              <a:t>also leads to climate change </a:t>
            </a:r>
            <a:r>
              <a:rPr lang="en-NZ" dirty="0"/>
              <a:t>because it is </a:t>
            </a:r>
            <a:r>
              <a:rPr lang="en-NZ" dirty="0" smtClean="0"/>
              <a:t>increasing the amount of floods</a:t>
            </a:r>
            <a:r>
              <a:rPr lang="en-NZ" dirty="0"/>
              <a:t>, storms, cyclones, droughts and </a:t>
            </a:r>
            <a:r>
              <a:rPr lang="en-NZ" dirty="0" smtClean="0"/>
              <a:t>landslips. Climate </a:t>
            </a:r>
            <a:r>
              <a:rPr lang="en-NZ" dirty="0"/>
              <a:t>change </a:t>
            </a:r>
            <a:r>
              <a:rPr lang="en-NZ" dirty="0" smtClean="0"/>
              <a:t>is affecting our </a:t>
            </a:r>
            <a:r>
              <a:rPr lang="en-NZ" dirty="0"/>
              <a:t>economy, environment and the way we live – </a:t>
            </a:r>
            <a:r>
              <a:rPr lang="en-NZ" dirty="0" smtClean="0"/>
              <a:t>we are already seeing the effects and need to prepare for more changes in the future.</a:t>
            </a:r>
            <a:endParaRPr lang="en-NZ" dirty="0"/>
          </a:p>
        </p:txBody>
      </p:sp>
      <p:pic>
        <p:nvPicPr>
          <p:cNvPr id="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520" y="1052736"/>
            <a:ext cx="6661911" cy="5995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8789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NCEA L1 Science 2013 Chem 1.3</a:t>
            </a:r>
            <a:endParaRPr lang="en-NZ"/>
          </a:p>
        </p:txBody>
      </p:sp>
      <p:sp>
        <p:nvSpPr>
          <p:cNvPr id="3" name="Slide Number Placeholder 2"/>
          <p:cNvSpPr>
            <a:spLocks noGrp="1"/>
          </p:cNvSpPr>
          <p:nvPr>
            <p:ph type="sldNum" sz="quarter" idx="12"/>
          </p:nvPr>
        </p:nvSpPr>
        <p:spPr>
          <a:xfrm>
            <a:off x="3991088" y="6250163"/>
            <a:ext cx="1161826" cy="365125"/>
          </a:xfrm>
        </p:spPr>
        <p:txBody>
          <a:bodyPr/>
          <a:lstStyle/>
          <a:p>
            <a:fld id="{A9733634-C35B-4CB9-8287-D9279767473E}" type="slidenum">
              <a:rPr lang="en-NZ" smtClean="0"/>
              <a:t>48</a:t>
            </a:fld>
            <a:endParaRPr lang="en-NZ"/>
          </a:p>
        </p:txBody>
      </p:sp>
      <p:sp>
        <p:nvSpPr>
          <p:cNvPr id="4" name="Rectangle 3"/>
          <p:cNvSpPr/>
          <p:nvPr/>
        </p:nvSpPr>
        <p:spPr>
          <a:xfrm>
            <a:off x="179512" y="1052736"/>
            <a:ext cx="8640960" cy="2585323"/>
          </a:xfrm>
          <a:prstGeom prst="rect">
            <a:avLst/>
          </a:prstGeom>
        </p:spPr>
        <p:txBody>
          <a:bodyPr wrap="square">
            <a:spAutoFit/>
          </a:bodyPr>
          <a:lstStyle/>
          <a:p>
            <a:r>
              <a:rPr lang="en-NZ" dirty="0">
                <a:latin typeface="Calibri" pitchFamily="34" charset="0"/>
                <a:cs typeface="Calibri" pitchFamily="34" charset="0"/>
              </a:rPr>
              <a:t>In </a:t>
            </a:r>
            <a:r>
              <a:rPr lang="en-NZ" b="1" dirty="0">
                <a:latin typeface="Calibri" pitchFamily="34" charset="0"/>
                <a:cs typeface="Calibri" pitchFamily="34" charset="0"/>
              </a:rPr>
              <a:t>New Zealand </a:t>
            </a:r>
            <a:r>
              <a:rPr lang="en-NZ" dirty="0">
                <a:latin typeface="Calibri" pitchFamily="34" charset="0"/>
                <a:cs typeface="Calibri" pitchFamily="34" charset="0"/>
              </a:rPr>
              <a:t>likely climate change impacts </a:t>
            </a:r>
            <a:r>
              <a:rPr lang="en-NZ" dirty="0" smtClean="0">
                <a:latin typeface="Calibri" pitchFamily="34" charset="0"/>
                <a:cs typeface="Calibri" pitchFamily="34" charset="0"/>
              </a:rPr>
              <a:t>include: higher temperatures,  more droughts  in some areas and floods in others, and a </a:t>
            </a:r>
            <a:r>
              <a:rPr lang="en-NZ" dirty="0">
                <a:latin typeface="Calibri" pitchFamily="34" charset="0"/>
                <a:cs typeface="Calibri" pitchFamily="34" charset="0"/>
              </a:rPr>
              <a:t>change in </a:t>
            </a:r>
            <a:r>
              <a:rPr lang="en-NZ" dirty="0" smtClean="0">
                <a:latin typeface="Calibri" pitchFamily="34" charset="0"/>
                <a:cs typeface="Calibri" pitchFamily="34" charset="0"/>
              </a:rPr>
              <a:t>the amount of rain with higher </a:t>
            </a:r>
            <a:r>
              <a:rPr lang="en-NZ" dirty="0">
                <a:latin typeface="Calibri" pitchFamily="34" charset="0"/>
                <a:cs typeface="Calibri" pitchFamily="34" charset="0"/>
              </a:rPr>
              <a:t>rainfall in the west and less in the east.</a:t>
            </a:r>
          </a:p>
          <a:p>
            <a:endParaRPr lang="en-NZ" dirty="0">
              <a:latin typeface="Calibri" pitchFamily="34" charset="0"/>
              <a:cs typeface="Calibri" pitchFamily="34" charset="0"/>
            </a:endParaRPr>
          </a:p>
          <a:p>
            <a:r>
              <a:rPr lang="en-NZ" dirty="0">
                <a:latin typeface="Calibri" pitchFamily="34" charset="0"/>
                <a:cs typeface="Calibri" pitchFamily="34" charset="0"/>
              </a:rPr>
              <a:t>These changes </a:t>
            </a:r>
            <a:r>
              <a:rPr lang="en-NZ" dirty="0" smtClean="0">
                <a:latin typeface="Calibri" pitchFamily="34" charset="0"/>
                <a:cs typeface="Calibri" pitchFamily="34" charset="0"/>
              </a:rPr>
              <a:t>in climate will cause a range of effects including changing agricultural </a:t>
            </a:r>
            <a:r>
              <a:rPr lang="en-NZ" dirty="0">
                <a:latin typeface="Calibri" pitchFamily="34" charset="0"/>
                <a:cs typeface="Calibri" pitchFamily="34" charset="0"/>
              </a:rPr>
              <a:t>productivity </a:t>
            </a:r>
            <a:r>
              <a:rPr lang="en-NZ" dirty="0" smtClean="0">
                <a:latin typeface="Calibri" pitchFamily="34" charset="0"/>
                <a:cs typeface="Calibri" pitchFamily="34" charset="0"/>
              </a:rPr>
              <a:t>where some species will not grow as well and other warm loving species will need to be grown, warmer </a:t>
            </a:r>
            <a:r>
              <a:rPr lang="en-NZ" dirty="0">
                <a:latin typeface="Calibri" pitchFamily="34" charset="0"/>
                <a:cs typeface="Calibri" pitchFamily="34" charset="0"/>
              </a:rPr>
              <a:t>winters with fewer frosts, but hotter summers </a:t>
            </a:r>
            <a:r>
              <a:rPr lang="en-NZ" dirty="0" smtClean="0">
                <a:latin typeface="Calibri" pitchFamily="34" charset="0"/>
                <a:cs typeface="Calibri" pitchFamily="34" charset="0"/>
              </a:rPr>
              <a:t>causing heat stress and diseases in plants and animals, rising </a:t>
            </a:r>
            <a:r>
              <a:rPr lang="en-NZ" dirty="0">
                <a:latin typeface="Calibri" pitchFamily="34" charset="0"/>
                <a:cs typeface="Calibri" pitchFamily="34" charset="0"/>
              </a:rPr>
              <a:t>sea levels will </a:t>
            </a:r>
            <a:r>
              <a:rPr lang="en-NZ" dirty="0" smtClean="0">
                <a:latin typeface="Calibri" pitchFamily="34" charset="0"/>
                <a:cs typeface="Calibri" pitchFamily="34" charset="0"/>
              </a:rPr>
              <a:t>effect coastal areas and glaciers </a:t>
            </a:r>
            <a:r>
              <a:rPr lang="en-NZ" dirty="0">
                <a:latin typeface="Calibri" pitchFamily="34" charset="0"/>
                <a:cs typeface="Calibri" pitchFamily="34" charset="0"/>
              </a:rPr>
              <a:t>are expected to </a:t>
            </a:r>
            <a:r>
              <a:rPr lang="en-NZ" dirty="0" smtClean="0">
                <a:latin typeface="Calibri" pitchFamily="34" charset="0"/>
                <a:cs typeface="Calibri" pitchFamily="34" charset="0"/>
              </a:rPr>
              <a:t>retreat.</a:t>
            </a:r>
            <a:endParaRPr lang="en-NZ" dirty="0">
              <a:latin typeface="Calibri" pitchFamily="34" charset="0"/>
              <a:cs typeface="Calibri" pitchFamily="34" charset="0"/>
            </a:endParaRPr>
          </a:p>
        </p:txBody>
      </p:sp>
      <p:pic>
        <p:nvPicPr>
          <p:cNvPr id="5"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3568" y="3536315"/>
            <a:ext cx="6426972" cy="332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68941"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a:t>Human activity is accelerating climate change</a:t>
            </a:r>
          </a:p>
        </p:txBody>
      </p:sp>
    </p:spTree>
    <p:extLst>
      <p:ext uri="{BB962C8B-B14F-4D97-AF65-F5344CB8AC3E}">
        <p14:creationId xmlns:p14="http://schemas.microsoft.com/office/powerpoint/2010/main" val="11642346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110207" y="6492875"/>
            <a:ext cx="3786691" cy="365125"/>
          </a:xfrm>
        </p:spPr>
        <p:txBody>
          <a:bodyPr/>
          <a:lstStyle/>
          <a:p>
            <a:r>
              <a:rPr lang="en-NZ" dirty="0" smtClean="0"/>
              <a:t>NCEA L1 Science 2013 </a:t>
            </a:r>
            <a:r>
              <a:rPr lang="en-NZ" dirty="0" err="1" smtClean="0"/>
              <a:t>Chem</a:t>
            </a:r>
            <a:r>
              <a:rPr lang="en-NZ" dirty="0" smtClean="0"/>
              <a:t> 1.3</a:t>
            </a:r>
            <a:endParaRPr lang="en-NZ" dirty="0"/>
          </a:p>
        </p:txBody>
      </p:sp>
      <p:sp>
        <p:nvSpPr>
          <p:cNvPr id="4" name="Slide Number Placeholder 2"/>
          <p:cNvSpPr txBox="1">
            <a:spLocks/>
          </p:cNvSpPr>
          <p:nvPr/>
        </p:nvSpPr>
        <p:spPr>
          <a:xfrm>
            <a:off x="3991088" y="6250163"/>
            <a:ext cx="116182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733634-C35B-4CB9-8287-D9279767473E}" type="slidenum">
              <a:rPr lang="en-NZ" smtClean="0"/>
              <a:pPr/>
              <a:t>49</a:t>
            </a:fld>
            <a:endParaRPr lang="en-NZ"/>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049" y="0"/>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07503" y="115010"/>
            <a:ext cx="6624737" cy="707886"/>
          </a:xfrm>
          <a:prstGeom prst="rect">
            <a:avLst/>
          </a:prstGeom>
          <a:solidFill>
            <a:schemeClr val="bg2"/>
          </a:solidFill>
          <a:ln>
            <a:solidFill>
              <a:schemeClr val="tx1"/>
            </a:solidFill>
          </a:ln>
        </p:spPr>
        <p:txBody>
          <a:bodyPr wrap="square" rtlCol="0">
            <a:spAutoFit/>
          </a:bodyPr>
          <a:lstStyle/>
          <a:p>
            <a:pPr algn="ctr"/>
            <a:r>
              <a:rPr lang="en-NZ" sz="2000" b="1" dirty="0" smtClean="0"/>
              <a:t>All </a:t>
            </a:r>
            <a:r>
              <a:rPr lang="en-NZ" sz="2000" b="1" dirty="0"/>
              <a:t>living things are made of carbon and that carbon changes from one form to another in a carbon cycle</a:t>
            </a:r>
          </a:p>
        </p:txBody>
      </p:sp>
      <p:sp>
        <p:nvSpPr>
          <p:cNvPr id="7" name="TextBox 6"/>
          <p:cNvSpPr txBox="1"/>
          <p:nvPr/>
        </p:nvSpPr>
        <p:spPr>
          <a:xfrm>
            <a:off x="107503" y="982977"/>
            <a:ext cx="2195546" cy="5632311"/>
          </a:xfrm>
          <a:prstGeom prst="rect">
            <a:avLst/>
          </a:prstGeom>
          <a:noFill/>
        </p:spPr>
        <p:txBody>
          <a:bodyPr wrap="square" rtlCol="0">
            <a:spAutoFit/>
          </a:bodyPr>
          <a:lstStyle/>
          <a:p>
            <a:r>
              <a:rPr lang="en-NZ" dirty="0" smtClean="0">
                <a:latin typeface="Calibri" pitchFamily="34" charset="0"/>
                <a:cs typeface="Calibri" pitchFamily="34" charset="0"/>
              </a:rPr>
              <a:t>Carbon exists in a number of forms. It is part of a gas molecule called </a:t>
            </a:r>
            <a:r>
              <a:rPr lang="en-NZ" b="1" dirty="0" smtClean="0">
                <a:latin typeface="Calibri" pitchFamily="34" charset="0"/>
                <a:cs typeface="Calibri" pitchFamily="34" charset="0"/>
              </a:rPr>
              <a:t>carbon dioxide </a:t>
            </a:r>
            <a:r>
              <a:rPr lang="en-NZ" dirty="0" smtClean="0">
                <a:latin typeface="Calibri" pitchFamily="34" charset="0"/>
                <a:cs typeface="Calibri" pitchFamily="34" charset="0"/>
              </a:rPr>
              <a:t>found</a:t>
            </a:r>
            <a:r>
              <a:rPr lang="en-NZ" b="1" dirty="0" smtClean="0">
                <a:latin typeface="Calibri" pitchFamily="34" charset="0"/>
                <a:cs typeface="Calibri" pitchFamily="34" charset="0"/>
              </a:rPr>
              <a:t> </a:t>
            </a:r>
            <a:r>
              <a:rPr lang="en-NZ" dirty="0" smtClean="0">
                <a:latin typeface="Calibri" pitchFamily="34" charset="0"/>
                <a:cs typeface="Calibri" pitchFamily="34" charset="0"/>
              </a:rPr>
              <a:t>in the atmosphere which can be turned into carbon compounds in plants through </a:t>
            </a:r>
            <a:r>
              <a:rPr lang="en-NZ" b="1" dirty="0" smtClean="0">
                <a:latin typeface="Calibri" pitchFamily="34" charset="0"/>
                <a:cs typeface="Calibri" pitchFamily="34" charset="0"/>
              </a:rPr>
              <a:t>photosynthesis</a:t>
            </a:r>
            <a:r>
              <a:rPr lang="en-NZ" dirty="0" smtClean="0">
                <a:latin typeface="Calibri" pitchFamily="34" charset="0"/>
                <a:cs typeface="Calibri" pitchFamily="34" charset="0"/>
              </a:rPr>
              <a:t>. This carbon is then passed along to other living organisms when they are consumed and released back into the atmosphere during </a:t>
            </a:r>
            <a:r>
              <a:rPr lang="en-NZ" b="1" dirty="0" smtClean="0">
                <a:latin typeface="Calibri" pitchFamily="34" charset="0"/>
                <a:cs typeface="Calibri" pitchFamily="34" charset="0"/>
              </a:rPr>
              <a:t>respiration and combustion</a:t>
            </a:r>
            <a:endParaRPr lang="en-NZ" b="1" dirty="0">
              <a:latin typeface="Calibri" pitchFamily="34" charset="0"/>
              <a:cs typeface="Calibri" pitchFamily="34" charset="0"/>
            </a:endParaRPr>
          </a:p>
        </p:txBody>
      </p:sp>
    </p:spTree>
    <p:extLst>
      <p:ext uri="{BB962C8B-B14F-4D97-AF65-F5344CB8AC3E}">
        <p14:creationId xmlns:p14="http://schemas.microsoft.com/office/powerpoint/2010/main" val="3126173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NCEA L1 Science 2013 Chem 1.3</a:t>
            </a:r>
            <a:endParaRPr lang="en-NZ"/>
          </a:p>
        </p:txBody>
      </p:sp>
      <p:sp>
        <p:nvSpPr>
          <p:cNvPr id="3" name="TextBox 2"/>
          <p:cNvSpPr txBox="1"/>
          <p:nvPr/>
        </p:nvSpPr>
        <p:spPr>
          <a:xfrm>
            <a:off x="179512" y="404664"/>
            <a:ext cx="8712969" cy="400110"/>
          </a:xfrm>
          <a:prstGeom prst="rect">
            <a:avLst/>
          </a:prstGeom>
          <a:solidFill>
            <a:schemeClr val="bg2"/>
          </a:solidFill>
          <a:ln>
            <a:solidFill>
              <a:schemeClr val="tx1"/>
            </a:solidFill>
          </a:ln>
        </p:spPr>
        <p:txBody>
          <a:bodyPr wrap="square" rtlCol="0">
            <a:spAutoFit/>
          </a:bodyPr>
          <a:lstStyle/>
          <a:p>
            <a:pPr algn="ctr"/>
            <a:r>
              <a:rPr lang="en-NZ" sz="2000" b="1" dirty="0" smtClean="0"/>
              <a:t>Covalent bonding between atoms</a:t>
            </a:r>
            <a:endParaRPr lang="en-NZ" sz="2000" b="1" dirty="0"/>
          </a:p>
        </p:txBody>
      </p:sp>
      <p:sp>
        <p:nvSpPr>
          <p:cNvPr id="4" name="Text Box 21"/>
          <p:cNvSpPr txBox="1">
            <a:spLocks noChangeArrowheads="1"/>
          </p:cNvSpPr>
          <p:nvPr/>
        </p:nvSpPr>
        <p:spPr bwMode="auto">
          <a:xfrm>
            <a:off x="533400" y="914400"/>
            <a:ext cx="8229600" cy="2246769"/>
          </a:xfrm>
          <a:prstGeom prst="rect">
            <a:avLst/>
          </a:prstGeom>
          <a:solidFill>
            <a:srgbClr val="FFFFA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sz="2000" b="1" dirty="0" smtClean="0">
                <a:latin typeface="Calibri" pitchFamily="34" charset="0"/>
                <a:cs typeface="Calibri" pitchFamily="34" charset="0"/>
              </a:rPr>
              <a:t>Covalent  bonding</a:t>
            </a:r>
            <a:r>
              <a:rPr lang="en-NZ" sz="2000" dirty="0" smtClean="0">
                <a:latin typeface="Calibri" pitchFamily="34" charset="0"/>
                <a:cs typeface="Calibri" pitchFamily="34" charset="0"/>
              </a:rPr>
              <a:t> occurs where </a:t>
            </a:r>
            <a:r>
              <a:rPr lang="en-NZ" sz="2000" dirty="0">
                <a:latin typeface="Calibri" pitchFamily="34" charset="0"/>
                <a:cs typeface="Calibri" pitchFamily="34" charset="0"/>
              </a:rPr>
              <a:t>valence electrons </a:t>
            </a:r>
            <a:r>
              <a:rPr lang="en-NZ" sz="2000" dirty="0" smtClean="0">
                <a:latin typeface="Calibri" pitchFamily="34" charset="0"/>
                <a:cs typeface="Calibri" pitchFamily="34" charset="0"/>
              </a:rPr>
              <a:t>around atoms are </a:t>
            </a:r>
            <a:r>
              <a:rPr lang="en-NZ" sz="2000" dirty="0">
                <a:latin typeface="Calibri" pitchFamily="34" charset="0"/>
                <a:cs typeface="Calibri" pitchFamily="34" charset="0"/>
              </a:rPr>
              <a:t>shared between neighbouring atoms. </a:t>
            </a:r>
            <a:r>
              <a:rPr lang="en-NZ" sz="2000" b="1" dirty="0">
                <a:latin typeface="Calibri" pitchFamily="34" charset="0"/>
                <a:cs typeface="Calibri" pitchFamily="34" charset="0"/>
              </a:rPr>
              <a:t> </a:t>
            </a:r>
            <a:r>
              <a:rPr lang="en-US" sz="2000" dirty="0" smtClean="0">
                <a:latin typeface="Calibri" pitchFamily="34" charset="0"/>
                <a:cs typeface="Calibri" pitchFamily="34" charset="0"/>
              </a:rPr>
              <a:t>This type of bonding is found between the C and H atoms in hydrocarbons and the C, H and O atoms in alcohol and is called </a:t>
            </a:r>
            <a:r>
              <a:rPr lang="en-US" sz="2000" b="1" dirty="0" err="1" smtClean="0">
                <a:latin typeface="Calibri" pitchFamily="34" charset="0"/>
                <a:cs typeface="Calibri" pitchFamily="34" charset="0"/>
              </a:rPr>
              <a:t>intramolecular</a:t>
            </a:r>
            <a:r>
              <a:rPr lang="en-US" sz="2000" dirty="0" smtClean="0">
                <a:latin typeface="Calibri" pitchFamily="34" charset="0"/>
                <a:cs typeface="Calibri" pitchFamily="34" charset="0"/>
              </a:rPr>
              <a:t> bonding. This bonding is very strong. The bonding between molecules is called </a:t>
            </a:r>
            <a:r>
              <a:rPr lang="en-US" sz="2000" b="1" dirty="0" smtClean="0">
                <a:latin typeface="Calibri" pitchFamily="34" charset="0"/>
                <a:cs typeface="Calibri" pitchFamily="34" charset="0"/>
              </a:rPr>
              <a:t>intermolecular </a:t>
            </a:r>
            <a:r>
              <a:rPr lang="en-US" sz="2000" dirty="0" smtClean="0">
                <a:latin typeface="Calibri" pitchFamily="34" charset="0"/>
                <a:cs typeface="Calibri" pitchFamily="34" charset="0"/>
              </a:rPr>
              <a:t>bonding and this is much weaker. When hydrocarbons are heated and they change state into liquids and gases it is this bonding that is broken </a:t>
            </a:r>
            <a:r>
              <a:rPr lang="en-US" sz="2000" b="1" dirty="0" smtClean="0">
                <a:latin typeface="Calibri" pitchFamily="34" charset="0"/>
                <a:cs typeface="Calibri" pitchFamily="34" charset="0"/>
              </a:rPr>
              <a:t>not</a:t>
            </a:r>
            <a:r>
              <a:rPr lang="en-US" sz="2000" dirty="0" smtClean="0">
                <a:latin typeface="Calibri" pitchFamily="34" charset="0"/>
                <a:cs typeface="Calibri" pitchFamily="34" charset="0"/>
              </a:rPr>
              <a:t> the covalent bonding.</a:t>
            </a:r>
            <a:endParaRPr lang="en-US" sz="2000" dirty="0">
              <a:latin typeface="Calibri" pitchFamily="34" charset="0"/>
              <a:cs typeface="Calibri" pitchFamily="34" charset="0"/>
            </a:endParaRPr>
          </a:p>
        </p:txBody>
      </p:sp>
      <p:sp>
        <p:nvSpPr>
          <p:cNvPr id="10" name="Text Box 15"/>
          <p:cNvSpPr txBox="1">
            <a:spLocks noChangeArrowheads="1"/>
          </p:cNvSpPr>
          <p:nvPr/>
        </p:nvSpPr>
        <p:spPr bwMode="auto">
          <a:xfrm>
            <a:off x="533400" y="3429000"/>
            <a:ext cx="4495800" cy="2862263"/>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700">
                <a:solidFill>
                  <a:schemeClr val="tx1"/>
                </a:solidFill>
                <a:latin typeface="Arial" pitchFamily="34" charset="0"/>
                <a:cs typeface="Arial" pitchFamily="34" charset="0"/>
              </a:defRPr>
            </a:lvl1pPr>
            <a:lvl2pPr marL="742950" indent="-285750" eaLnBrk="0" hangingPunct="0">
              <a:defRPr sz="1700">
                <a:solidFill>
                  <a:schemeClr val="tx1"/>
                </a:solidFill>
                <a:latin typeface="Arial" pitchFamily="34" charset="0"/>
                <a:cs typeface="Arial" pitchFamily="34" charset="0"/>
              </a:defRPr>
            </a:lvl2pPr>
            <a:lvl3pPr marL="1143000" indent="-228600" eaLnBrk="0" hangingPunct="0">
              <a:defRPr sz="1700">
                <a:solidFill>
                  <a:schemeClr val="tx1"/>
                </a:solidFill>
                <a:latin typeface="Arial" pitchFamily="34" charset="0"/>
                <a:cs typeface="Arial" pitchFamily="34" charset="0"/>
              </a:defRPr>
            </a:lvl3pPr>
            <a:lvl4pPr marL="1600200" indent="-228600" eaLnBrk="0" hangingPunct="0">
              <a:defRPr sz="1700">
                <a:solidFill>
                  <a:schemeClr val="tx1"/>
                </a:solidFill>
                <a:latin typeface="Arial" pitchFamily="34" charset="0"/>
                <a:cs typeface="Arial" pitchFamily="34" charset="0"/>
              </a:defRPr>
            </a:lvl4pPr>
            <a:lvl5pPr marL="2057400" indent="-228600" eaLnBrk="0" hangingPunct="0">
              <a:defRPr sz="17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7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7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7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700">
                <a:solidFill>
                  <a:schemeClr val="tx1"/>
                </a:solidFill>
                <a:latin typeface="Arial" pitchFamily="34" charset="0"/>
                <a:cs typeface="Arial" pitchFamily="34" charset="0"/>
              </a:defRPr>
            </a:lvl9pPr>
          </a:lstStyle>
          <a:p>
            <a:pPr eaLnBrk="1" hangingPunct="1">
              <a:defRPr/>
            </a:pPr>
            <a:r>
              <a:rPr lang="en-US" sz="2000" b="1" dirty="0" smtClean="0">
                <a:latin typeface="Calibri" pitchFamily="34" charset="0"/>
                <a:cs typeface="Calibri" pitchFamily="34" charset="0"/>
              </a:rPr>
              <a:t>Note the distinction:</a:t>
            </a:r>
          </a:p>
          <a:p>
            <a:pPr eaLnBrk="1" hangingPunct="1">
              <a:defRPr/>
            </a:pPr>
            <a:r>
              <a:rPr lang="en-US" sz="2000" b="1" dirty="0" smtClean="0">
                <a:latin typeface="Calibri" pitchFamily="34" charset="0"/>
                <a:cs typeface="Calibri" pitchFamily="34" charset="0"/>
              </a:rPr>
              <a:t>Intra-molecular Forces</a:t>
            </a:r>
            <a:r>
              <a:rPr lang="en-US" sz="2000" dirty="0" smtClean="0">
                <a:latin typeface="Calibri" pitchFamily="34" charset="0"/>
                <a:cs typeface="Calibri" pitchFamily="34" charset="0"/>
              </a:rPr>
              <a:t>: the strong bonding forces within a molecule. i.e. the covalent bonds holding the molecule together.</a:t>
            </a:r>
            <a:endParaRPr lang="en-US" sz="2000" b="1" dirty="0" smtClean="0">
              <a:latin typeface="Calibri" pitchFamily="34" charset="0"/>
              <a:cs typeface="Calibri" pitchFamily="34" charset="0"/>
            </a:endParaRPr>
          </a:p>
          <a:p>
            <a:pPr eaLnBrk="1" hangingPunct="1">
              <a:defRPr/>
            </a:pPr>
            <a:r>
              <a:rPr lang="en-US" sz="2000" b="1" dirty="0" smtClean="0">
                <a:latin typeface="Calibri" pitchFamily="34" charset="0"/>
                <a:cs typeface="Calibri" pitchFamily="34" charset="0"/>
              </a:rPr>
              <a:t>Inter-molecular Forces:</a:t>
            </a:r>
            <a:r>
              <a:rPr lang="en-US" sz="2000" dirty="0" smtClean="0">
                <a:latin typeface="Calibri" pitchFamily="34" charset="0"/>
                <a:cs typeface="Calibri" pitchFamily="34" charset="0"/>
              </a:rPr>
              <a:t> the weak bonding forces between molecules due to the attractions between partial charges. </a:t>
            </a:r>
            <a:endParaRPr lang="en-GB" sz="2000" dirty="0" smtClean="0">
              <a:latin typeface="Calibri" pitchFamily="34" charset="0"/>
              <a:cs typeface="Calibri" pitchFamily="34" charset="0"/>
            </a:endParaRPr>
          </a:p>
        </p:txBody>
      </p:sp>
      <p:pic>
        <p:nvPicPr>
          <p:cNvPr id="11" name="Picture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71381" y="3185375"/>
            <a:ext cx="3721100" cy="37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88108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NCEA L1 Science 2013 Chem 1.3</a:t>
            </a:r>
            <a:endParaRPr lang="en-NZ"/>
          </a:p>
        </p:txBody>
      </p:sp>
      <p:sp>
        <p:nvSpPr>
          <p:cNvPr id="4" name="Footer Placeholder 1"/>
          <p:cNvSpPr txBox="1">
            <a:spLocks/>
          </p:cNvSpPr>
          <p:nvPr/>
        </p:nvSpPr>
        <p:spPr>
          <a:xfrm>
            <a:off x="193638" y="6250164"/>
            <a:ext cx="3786691"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smtClean="0"/>
              <a:t>Year 10 Science 2012</a:t>
            </a:r>
            <a:endParaRPr lang="en-NZ"/>
          </a:p>
        </p:txBody>
      </p:sp>
      <p:sp>
        <p:nvSpPr>
          <p:cNvPr id="5" name="Slide Number Placeholder 2"/>
          <p:cNvSpPr txBox="1">
            <a:spLocks/>
          </p:cNvSpPr>
          <p:nvPr/>
        </p:nvSpPr>
        <p:spPr>
          <a:xfrm>
            <a:off x="3991088" y="6250163"/>
            <a:ext cx="116182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733634-C35B-4CB9-8287-D9279767473E}" type="slidenum">
              <a:rPr lang="en-NZ" smtClean="0"/>
              <a:pPr/>
              <a:t>50</a:t>
            </a:fld>
            <a:endParaRPr lang="en-NZ"/>
          </a:p>
        </p:txBody>
      </p:sp>
      <p:sp>
        <p:nvSpPr>
          <p:cNvPr id="6" name="TextBox 5"/>
          <p:cNvSpPr txBox="1"/>
          <p:nvPr/>
        </p:nvSpPr>
        <p:spPr>
          <a:xfrm>
            <a:off x="179512" y="404664"/>
            <a:ext cx="8712969" cy="707886"/>
          </a:xfrm>
          <a:prstGeom prst="rect">
            <a:avLst/>
          </a:prstGeom>
          <a:solidFill>
            <a:schemeClr val="bg2"/>
          </a:solidFill>
          <a:ln>
            <a:solidFill>
              <a:schemeClr val="tx1"/>
            </a:solidFill>
          </a:ln>
        </p:spPr>
        <p:txBody>
          <a:bodyPr wrap="square" rtlCol="0">
            <a:spAutoFit/>
          </a:bodyPr>
          <a:lstStyle/>
          <a:p>
            <a:pPr algn="ctr"/>
            <a:r>
              <a:rPr lang="en-NZ" sz="2000" b="1" dirty="0" smtClean="0"/>
              <a:t>All </a:t>
            </a:r>
            <a:r>
              <a:rPr lang="en-NZ" sz="2000" b="1" dirty="0"/>
              <a:t>living things are made of carbon and that carbon changes from one form to another in a carbon cycle</a:t>
            </a: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11" t="2784" r="1562" b="21170"/>
          <a:stretch/>
        </p:blipFill>
        <p:spPr bwMode="auto">
          <a:xfrm>
            <a:off x="0" y="2686399"/>
            <a:ext cx="9144000" cy="4171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79512" y="1112550"/>
            <a:ext cx="8712969" cy="1477328"/>
          </a:xfrm>
          <a:prstGeom prst="rect">
            <a:avLst/>
          </a:prstGeom>
          <a:noFill/>
        </p:spPr>
        <p:txBody>
          <a:bodyPr wrap="square" rtlCol="0">
            <a:spAutoFit/>
          </a:bodyPr>
          <a:lstStyle/>
          <a:p>
            <a:r>
              <a:rPr lang="en-NZ" dirty="0" smtClean="0">
                <a:latin typeface="Calibri" pitchFamily="34" charset="0"/>
                <a:cs typeface="Calibri" pitchFamily="34" charset="0"/>
              </a:rPr>
              <a:t>Natural processes of photosynthesis and respiration (blue arrows) keep the carbon dioxide levels reasonably stable in the atmosphere – and therefore the global temperature steady. Human activity such as farming, industry and burning fossil fuels (red arrows) which have a large amount of “locked up” carbon are affecting this balance and causing the levels of Carbon Dioxide to increase.</a:t>
            </a:r>
            <a:endParaRPr lang="en-NZ" dirty="0">
              <a:latin typeface="Calibri" pitchFamily="34" charset="0"/>
              <a:cs typeface="Calibri" pitchFamily="34" charset="0"/>
            </a:endParaRPr>
          </a:p>
        </p:txBody>
      </p:sp>
    </p:spTree>
    <p:extLst>
      <p:ext uri="{BB962C8B-B14F-4D97-AF65-F5344CB8AC3E}">
        <p14:creationId xmlns:p14="http://schemas.microsoft.com/office/powerpoint/2010/main" val="17019846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NCEA L1 Science 2013 Chem 1.3</a:t>
            </a:r>
            <a:endParaRPr lang="en-NZ"/>
          </a:p>
        </p:txBody>
      </p:sp>
      <p:sp>
        <p:nvSpPr>
          <p:cNvPr id="7" name="Footer Placeholder 1"/>
          <p:cNvSpPr txBox="1">
            <a:spLocks/>
          </p:cNvSpPr>
          <p:nvPr/>
        </p:nvSpPr>
        <p:spPr>
          <a:xfrm>
            <a:off x="193638" y="6250164"/>
            <a:ext cx="3786691"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smtClean="0"/>
              <a:t>Year 10 Science 2012</a:t>
            </a:r>
            <a:endParaRPr lang="en-NZ"/>
          </a:p>
        </p:txBody>
      </p:sp>
      <p:sp>
        <p:nvSpPr>
          <p:cNvPr id="8" name="Slide Number Placeholder 2"/>
          <p:cNvSpPr txBox="1">
            <a:spLocks/>
          </p:cNvSpPr>
          <p:nvPr/>
        </p:nvSpPr>
        <p:spPr>
          <a:xfrm>
            <a:off x="3991088" y="6250163"/>
            <a:ext cx="116182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733634-C35B-4CB9-8287-D9279767473E}" type="slidenum">
              <a:rPr lang="en-NZ" smtClean="0"/>
              <a:pPr/>
              <a:t>51</a:t>
            </a:fld>
            <a:endParaRPr lang="en-NZ"/>
          </a:p>
        </p:txBody>
      </p:sp>
      <p:pic>
        <p:nvPicPr>
          <p:cNvPr id="9"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7" y="1628800"/>
            <a:ext cx="9306272" cy="5816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79512" y="404664"/>
            <a:ext cx="8712969" cy="707886"/>
          </a:xfrm>
          <a:prstGeom prst="rect">
            <a:avLst/>
          </a:prstGeom>
          <a:solidFill>
            <a:schemeClr val="bg2"/>
          </a:solidFill>
          <a:ln>
            <a:solidFill>
              <a:schemeClr val="tx1"/>
            </a:solidFill>
          </a:ln>
        </p:spPr>
        <p:txBody>
          <a:bodyPr wrap="square" rtlCol="0">
            <a:spAutoFit/>
          </a:bodyPr>
          <a:lstStyle/>
          <a:p>
            <a:pPr algn="ctr"/>
            <a:r>
              <a:rPr lang="en-NZ" sz="2000" b="1" dirty="0" smtClean="0"/>
              <a:t>Carbon can be stored in the Earth in ‘carbon sinks’ such as fossil fuels, rocks and ocean sediments </a:t>
            </a:r>
            <a:endParaRPr lang="en-NZ" sz="2000" b="1" dirty="0"/>
          </a:p>
        </p:txBody>
      </p:sp>
    </p:spTree>
    <p:extLst>
      <p:ext uri="{BB962C8B-B14F-4D97-AF65-F5344CB8AC3E}">
        <p14:creationId xmlns:p14="http://schemas.microsoft.com/office/powerpoint/2010/main" val="40006770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NCEA L1 Science 2013 Chem 1.3</a:t>
            </a:r>
            <a:endParaRPr lang="en-NZ"/>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690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34073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NCEA L1 Science 2013 Chem 1.3</a:t>
            </a:r>
            <a:endParaRPr lang="en-NZ"/>
          </a:p>
        </p:txBody>
      </p:sp>
      <p:sp>
        <p:nvSpPr>
          <p:cNvPr id="3" name="TextBox 2"/>
          <p:cNvSpPr txBox="1"/>
          <p:nvPr/>
        </p:nvSpPr>
        <p:spPr>
          <a:xfrm>
            <a:off x="457080" y="405636"/>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Effects of Combustion products on human health and the environment</a:t>
            </a:r>
          </a:p>
          <a:p>
            <a:pPr algn="ctr"/>
            <a:r>
              <a:rPr lang="en-NZ" sz="2000" b="1" dirty="0" smtClean="0"/>
              <a:t>Carbon Monoxide</a:t>
            </a:r>
            <a:endParaRPr lang="en-NZ" sz="2000" b="1" dirty="0"/>
          </a:p>
        </p:txBody>
      </p:sp>
      <p:sp>
        <p:nvSpPr>
          <p:cNvPr id="4" name="TextBox 3"/>
          <p:cNvSpPr txBox="1"/>
          <p:nvPr/>
        </p:nvSpPr>
        <p:spPr>
          <a:xfrm>
            <a:off x="395536" y="1412776"/>
            <a:ext cx="8208912" cy="1323439"/>
          </a:xfrm>
          <a:prstGeom prst="rect">
            <a:avLst/>
          </a:prstGeom>
          <a:noFill/>
        </p:spPr>
        <p:txBody>
          <a:bodyPr wrap="square" rtlCol="0">
            <a:spAutoFit/>
          </a:bodyPr>
          <a:lstStyle/>
          <a:p>
            <a:r>
              <a:rPr lang="en-NZ" sz="2000" dirty="0" smtClean="0">
                <a:latin typeface="Calibri" pitchFamily="34" charset="0"/>
                <a:cs typeface="Calibri" pitchFamily="34" charset="0"/>
              </a:rPr>
              <a:t>Carbon Monoxide (CO) is a colourless, odourless, toxic gas that is produced during incomplete combustion when not enough oxygen is available.</a:t>
            </a:r>
          </a:p>
          <a:p>
            <a:r>
              <a:rPr lang="en-NZ" sz="2000" dirty="0" smtClean="0">
                <a:latin typeface="Calibri" pitchFamily="34" charset="0"/>
                <a:cs typeface="Calibri" pitchFamily="34" charset="0"/>
              </a:rPr>
              <a:t>Carbon Monoxide stops haemoglobin in red blood cells carrying oxygen around body and so a person suffocates.</a:t>
            </a:r>
            <a:endParaRPr lang="en-NZ" sz="2000" dirty="0">
              <a:latin typeface="Calibri" pitchFamily="34" charset="0"/>
              <a:cs typeface="Calibri" pitchFamily="34" charset="0"/>
            </a:endParaRPr>
          </a:p>
        </p:txBody>
      </p:sp>
      <p:pic>
        <p:nvPicPr>
          <p:cNvPr id="24578" name="Picture 2" descr="http://www.gassaferegister.co.uk/images/student%20page%20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534" y="2850718"/>
            <a:ext cx="6798915" cy="34064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5152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NCEA L1 Science 2013 Chem 1.3</a:t>
            </a:r>
            <a:endParaRPr lang="en-NZ"/>
          </a:p>
        </p:txBody>
      </p:sp>
      <p:pic>
        <p:nvPicPr>
          <p:cNvPr id="25602" name="Picture 2" descr="http://drugline.org/img/term/hemoglobin-carbon-monoxide-6956_1.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5616" y="1183135"/>
            <a:ext cx="7189812" cy="46890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080" y="405636"/>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Effects of Combustion products on human health and the environment</a:t>
            </a:r>
          </a:p>
          <a:p>
            <a:pPr algn="ctr"/>
            <a:r>
              <a:rPr lang="en-NZ" sz="2000" b="1" dirty="0" smtClean="0"/>
              <a:t>Carbon Monoxide</a:t>
            </a:r>
            <a:endParaRPr lang="en-NZ" sz="2000" b="1" dirty="0"/>
          </a:p>
        </p:txBody>
      </p:sp>
    </p:spTree>
    <p:extLst>
      <p:ext uri="{BB962C8B-B14F-4D97-AF65-F5344CB8AC3E}">
        <p14:creationId xmlns:p14="http://schemas.microsoft.com/office/powerpoint/2010/main" val="26212290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burningsoot"/>
          <p:cNvPicPr>
            <a:picLocks noChangeAspect="1" noChangeArrowheads="1"/>
          </p:cNvPicPr>
          <p:nvPr/>
        </p:nvPicPr>
        <p:blipFill rotWithShape="1">
          <a:blip r:embed="rId2">
            <a:extLst>
              <a:ext uri="{28A0092B-C50C-407E-A947-70E740481C1C}">
                <a14:useLocalDpi xmlns:a14="http://schemas.microsoft.com/office/drawing/2010/main" val="0"/>
              </a:ext>
            </a:extLst>
          </a:blip>
          <a:srcRect r="19845"/>
          <a:stretch/>
        </p:blipFill>
        <p:spPr bwMode="auto">
          <a:xfrm>
            <a:off x="-22831" y="-6288"/>
            <a:ext cx="9166831" cy="686428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NZ" smtClean="0"/>
              <a:t>NCEA L1 Science 2013 Chem 1.3</a:t>
            </a:r>
            <a:endParaRPr lang="en-NZ"/>
          </a:p>
        </p:txBody>
      </p:sp>
      <p:sp>
        <p:nvSpPr>
          <p:cNvPr id="3" name="TextBox 2"/>
          <p:cNvSpPr txBox="1"/>
          <p:nvPr/>
        </p:nvSpPr>
        <p:spPr>
          <a:xfrm>
            <a:off x="457080" y="405636"/>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Effects of Combustion products on human health and the environment</a:t>
            </a:r>
          </a:p>
          <a:p>
            <a:pPr algn="ctr"/>
            <a:r>
              <a:rPr lang="en-NZ" sz="2000" b="1" dirty="0" smtClean="0"/>
              <a:t>Soot (carbon)</a:t>
            </a:r>
            <a:endParaRPr lang="en-NZ" sz="2000" b="1" dirty="0"/>
          </a:p>
        </p:txBody>
      </p:sp>
      <p:sp>
        <p:nvSpPr>
          <p:cNvPr id="4" name="TextBox 3"/>
          <p:cNvSpPr txBox="1"/>
          <p:nvPr/>
        </p:nvSpPr>
        <p:spPr>
          <a:xfrm>
            <a:off x="5652120" y="4601592"/>
            <a:ext cx="3644371" cy="2246769"/>
          </a:xfrm>
          <a:prstGeom prst="rect">
            <a:avLst/>
          </a:prstGeom>
          <a:noFill/>
        </p:spPr>
        <p:txBody>
          <a:bodyPr wrap="square" rtlCol="0">
            <a:spAutoFit/>
          </a:bodyPr>
          <a:lstStyle/>
          <a:p>
            <a:r>
              <a:rPr lang="en-NZ" sz="2000" dirty="0" smtClean="0">
                <a:solidFill>
                  <a:schemeClr val="bg1"/>
                </a:solidFill>
                <a:latin typeface="Calibri" pitchFamily="34" charset="0"/>
                <a:cs typeface="Calibri" pitchFamily="34" charset="0"/>
              </a:rPr>
              <a:t>Soot (C) is dirty and polluting. Soot is produced during combustion when there is very limited amounts of oxygen available. Carbon particles can cause asthma in some people and even lung cancer.</a:t>
            </a:r>
            <a:endParaRPr lang="en-NZ" sz="2000"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37083886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marineinsight.com/wp-content/uploads/2011/03/Crude-oil.jpg"/>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31840" y="1988840"/>
            <a:ext cx="6028499" cy="504886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NZ" smtClean="0"/>
              <a:t>NCEA L1 Science 2013 Chem 1.3</a:t>
            </a:r>
            <a:endParaRPr lang="en-NZ"/>
          </a:p>
        </p:txBody>
      </p:sp>
      <p:sp>
        <p:nvSpPr>
          <p:cNvPr id="3" name="TextBox 2"/>
          <p:cNvSpPr txBox="1"/>
          <p:nvPr/>
        </p:nvSpPr>
        <p:spPr>
          <a:xfrm>
            <a:off x="457080" y="405636"/>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Fuels </a:t>
            </a:r>
            <a:endParaRPr lang="en-NZ" sz="2000" b="1" dirty="0"/>
          </a:p>
        </p:txBody>
      </p:sp>
      <p:sp>
        <p:nvSpPr>
          <p:cNvPr id="4" name="TextBox 3"/>
          <p:cNvSpPr txBox="1"/>
          <p:nvPr/>
        </p:nvSpPr>
        <p:spPr>
          <a:xfrm>
            <a:off x="352128" y="1442725"/>
            <a:ext cx="8342464" cy="2308324"/>
          </a:xfrm>
          <a:prstGeom prst="rect">
            <a:avLst/>
          </a:prstGeom>
          <a:noFill/>
        </p:spPr>
        <p:txBody>
          <a:bodyPr wrap="square" rtlCol="0">
            <a:spAutoFit/>
          </a:bodyPr>
          <a:lstStyle/>
          <a:p>
            <a:r>
              <a:rPr lang="en-NZ" dirty="0" smtClean="0"/>
              <a:t>Fuels are a group of chemicals, mostly alkanes but also alkenes and alcohols, that humans use by converting the chemical energy stored in the high energy bonds between carbon and hydrogen into heat and light energy </a:t>
            </a:r>
            <a:endParaRPr lang="en-NZ" dirty="0" smtClean="0"/>
          </a:p>
          <a:p>
            <a:r>
              <a:rPr lang="en-NZ" dirty="0" smtClean="0"/>
              <a:t>through </a:t>
            </a:r>
            <a:r>
              <a:rPr lang="en-NZ" dirty="0" smtClean="0"/>
              <a:t>the process of combustion. Fuels are used </a:t>
            </a:r>
            <a:endParaRPr lang="en-NZ" dirty="0" smtClean="0"/>
          </a:p>
          <a:p>
            <a:r>
              <a:rPr lang="en-NZ" dirty="0" smtClean="0"/>
              <a:t>to </a:t>
            </a:r>
            <a:r>
              <a:rPr lang="en-NZ" dirty="0" smtClean="0"/>
              <a:t>heat homes and include coal and oil as well as </a:t>
            </a:r>
            <a:endParaRPr lang="en-NZ" dirty="0" smtClean="0"/>
          </a:p>
          <a:p>
            <a:r>
              <a:rPr lang="en-NZ" dirty="0" smtClean="0"/>
              <a:t>for </a:t>
            </a:r>
            <a:r>
              <a:rPr lang="en-NZ" dirty="0" smtClean="0"/>
              <a:t>transportation and industry using oil, petrol, </a:t>
            </a:r>
            <a:endParaRPr lang="en-NZ" dirty="0" smtClean="0"/>
          </a:p>
          <a:p>
            <a:r>
              <a:rPr lang="en-NZ" dirty="0" smtClean="0"/>
              <a:t>diesel </a:t>
            </a:r>
            <a:r>
              <a:rPr lang="en-NZ" dirty="0" smtClean="0"/>
              <a:t>and coal. Other fuels </a:t>
            </a:r>
            <a:r>
              <a:rPr lang="en-NZ" dirty="0" smtClean="0"/>
              <a:t>are</a:t>
            </a:r>
          </a:p>
          <a:p>
            <a:r>
              <a:rPr lang="en-NZ" dirty="0" smtClean="0"/>
              <a:t> </a:t>
            </a:r>
            <a:r>
              <a:rPr lang="en-NZ" dirty="0" smtClean="0"/>
              <a:t>processed into plastics.</a:t>
            </a:r>
            <a:endParaRPr lang="en-NZ" dirty="0"/>
          </a:p>
        </p:txBody>
      </p:sp>
    </p:spTree>
    <p:extLst>
      <p:ext uri="{BB962C8B-B14F-4D97-AF65-F5344CB8AC3E}">
        <p14:creationId xmlns:p14="http://schemas.microsoft.com/office/powerpoint/2010/main" val="15472974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193638" y="6432725"/>
            <a:ext cx="3786691" cy="365125"/>
          </a:xfrm>
        </p:spPr>
        <p:txBody>
          <a:bodyPr/>
          <a:lstStyle/>
          <a:p>
            <a:r>
              <a:rPr lang="en-NZ" smtClean="0"/>
              <a:t>NCEA L1 Science 2013 Chem 1.3</a:t>
            </a:r>
            <a:endParaRPr lang="en-NZ"/>
          </a:p>
        </p:txBody>
      </p:sp>
      <p:sp>
        <p:nvSpPr>
          <p:cNvPr id="5" name="Slide Number Placeholder 2"/>
          <p:cNvSpPr txBox="1">
            <a:spLocks/>
          </p:cNvSpPr>
          <p:nvPr/>
        </p:nvSpPr>
        <p:spPr>
          <a:xfrm>
            <a:off x="3991088" y="6250163"/>
            <a:ext cx="116182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733634-C35B-4CB9-8287-D9279767473E}" type="slidenum">
              <a:rPr lang="en-NZ" smtClean="0"/>
              <a:pPr/>
              <a:t>57</a:t>
            </a:fld>
            <a:endParaRPr lang="en-NZ"/>
          </a:p>
        </p:txBody>
      </p:sp>
      <p:sp>
        <p:nvSpPr>
          <p:cNvPr id="6" name="TextBox 5"/>
          <p:cNvSpPr txBox="1"/>
          <p:nvPr/>
        </p:nvSpPr>
        <p:spPr>
          <a:xfrm>
            <a:off x="468941"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Earth has a fixed amount of resources that have to be managed sustainably</a:t>
            </a:r>
          </a:p>
        </p:txBody>
      </p:sp>
      <p:sp>
        <p:nvSpPr>
          <p:cNvPr id="7" name="TextBox 6"/>
          <p:cNvSpPr txBox="1"/>
          <p:nvPr/>
        </p:nvSpPr>
        <p:spPr>
          <a:xfrm>
            <a:off x="179512" y="1340768"/>
            <a:ext cx="3096344" cy="4524315"/>
          </a:xfrm>
          <a:prstGeom prst="rect">
            <a:avLst/>
          </a:prstGeom>
          <a:noFill/>
        </p:spPr>
        <p:txBody>
          <a:bodyPr wrap="square" rtlCol="0">
            <a:spAutoFit/>
          </a:bodyPr>
          <a:lstStyle/>
          <a:p>
            <a:r>
              <a:rPr lang="en-NZ" b="1" dirty="0" smtClean="0">
                <a:latin typeface="Calibri" pitchFamily="34" charset="0"/>
                <a:cs typeface="Calibri" pitchFamily="34" charset="0"/>
              </a:rPr>
              <a:t>Sustainable</a:t>
            </a:r>
            <a:r>
              <a:rPr lang="en-NZ" dirty="0" smtClean="0">
                <a:latin typeface="Calibri" pitchFamily="34" charset="0"/>
                <a:cs typeface="Calibri" pitchFamily="34" charset="0"/>
              </a:rPr>
              <a:t> means to continue being able to do something or use something </a:t>
            </a:r>
            <a:r>
              <a:rPr lang="en-NZ" b="1" dirty="0" smtClean="0">
                <a:latin typeface="Calibri" pitchFamily="34" charset="0"/>
                <a:cs typeface="Calibri" pitchFamily="34" charset="0"/>
              </a:rPr>
              <a:t>indefinitely</a:t>
            </a:r>
            <a:r>
              <a:rPr lang="en-NZ" dirty="0" smtClean="0">
                <a:latin typeface="Calibri" pitchFamily="34" charset="0"/>
                <a:cs typeface="Calibri" pitchFamily="34" charset="0"/>
              </a:rPr>
              <a:t>. Some of our fuels on Earth are </a:t>
            </a:r>
            <a:r>
              <a:rPr lang="en-NZ" b="1" dirty="0" smtClean="0">
                <a:latin typeface="Calibri" pitchFamily="34" charset="0"/>
                <a:cs typeface="Calibri" pitchFamily="34" charset="0"/>
              </a:rPr>
              <a:t>Non-renewable</a:t>
            </a:r>
            <a:r>
              <a:rPr lang="en-NZ" dirty="0" smtClean="0">
                <a:latin typeface="Calibri" pitchFamily="34" charset="0"/>
                <a:cs typeface="Calibri" pitchFamily="34" charset="0"/>
              </a:rPr>
              <a:t> such as coal, and oil and they will be all used up eventually as the process to make more takes a very long time. Other fuels such as biofuels are </a:t>
            </a:r>
            <a:r>
              <a:rPr lang="en-NZ" b="1" dirty="0" smtClean="0">
                <a:latin typeface="Calibri" pitchFamily="34" charset="0"/>
                <a:cs typeface="Calibri" pitchFamily="34" charset="0"/>
              </a:rPr>
              <a:t>renewable</a:t>
            </a:r>
            <a:r>
              <a:rPr lang="en-NZ" dirty="0" smtClean="0">
                <a:latin typeface="Calibri" pitchFamily="34" charset="0"/>
                <a:cs typeface="Calibri" pitchFamily="34" charset="0"/>
              </a:rPr>
              <a:t>. As long as we do not take to much and replace what we use then these resources can be used for a long period of time sustainably. </a:t>
            </a:r>
            <a:endParaRPr lang="en-NZ" dirty="0">
              <a:latin typeface="Calibri" pitchFamily="34" charset="0"/>
              <a:cs typeface="Calibri" pitchFamily="34" charset="0"/>
            </a:endParaRPr>
          </a:p>
        </p:txBody>
      </p:sp>
      <p:pic>
        <p:nvPicPr>
          <p:cNvPr id="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6128" t="25942" r="26797" b="5803"/>
          <a:stretch/>
        </p:blipFill>
        <p:spPr bwMode="auto">
          <a:xfrm>
            <a:off x="3340658" y="1645538"/>
            <a:ext cx="5556171" cy="452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03229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NCEA L1 Science 2013 Chem 1.3</a:t>
            </a:r>
            <a:endParaRPr lang="en-NZ"/>
          </a:p>
        </p:txBody>
      </p:sp>
      <p:sp>
        <p:nvSpPr>
          <p:cNvPr id="4" name="Slide Number Placeholder 2"/>
          <p:cNvSpPr txBox="1">
            <a:spLocks/>
          </p:cNvSpPr>
          <p:nvPr/>
        </p:nvSpPr>
        <p:spPr>
          <a:xfrm>
            <a:off x="3991088" y="6250163"/>
            <a:ext cx="116182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733634-C35B-4CB9-8287-D9279767473E}" type="slidenum">
              <a:rPr lang="en-NZ" smtClean="0"/>
              <a:pPr/>
              <a:t>58</a:t>
            </a:fld>
            <a:endParaRPr lang="en-NZ"/>
          </a:p>
        </p:txBody>
      </p:sp>
      <p:pic>
        <p:nvPicPr>
          <p:cNvPr id="5"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497933"/>
            <a:ext cx="5484773" cy="6304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67544" y="297878"/>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Biomass energy</a:t>
            </a:r>
            <a:endParaRPr lang="en-NZ" sz="2000" b="1" dirty="0"/>
          </a:p>
        </p:txBody>
      </p:sp>
      <p:sp>
        <p:nvSpPr>
          <p:cNvPr id="7" name="TextBox 6"/>
          <p:cNvSpPr txBox="1"/>
          <p:nvPr/>
        </p:nvSpPr>
        <p:spPr>
          <a:xfrm>
            <a:off x="5858002" y="894067"/>
            <a:ext cx="2952328" cy="5940088"/>
          </a:xfrm>
          <a:prstGeom prst="rect">
            <a:avLst/>
          </a:prstGeom>
          <a:noFill/>
        </p:spPr>
        <p:txBody>
          <a:bodyPr wrap="square" rtlCol="0">
            <a:spAutoFit/>
          </a:bodyPr>
          <a:lstStyle/>
          <a:p>
            <a:r>
              <a:rPr lang="en-NZ" sz="2000" dirty="0" smtClean="0">
                <a:latin typeface="Calibri" pitchFamily="34" charset="0"/>
                <a:cs typeface="Calibri" pitchFamily="34" charset="0"/>
              </a:rPr>
              <a:t>Biomass relies on the photosynthetic ability of plants to convert solar energy into chemical energy. The chemical energy stored in plants is then broken down by </a:t>
            </a:r>
            <a:r>
              <a:rPr lang="en-NZ" sz="2000" b="1" dirty="0" smtClean="0">
                <a:latin typeface="Calibri" pitchFamily="34" charset="0"/>
                <a:cs typeface="Calibri" pitchFamily="34" charset="0"/>
              </a:rPr>
              <a:t>enzymes </a:t>
            </a:r>
            <a:r>
              <a:rPr lang="en-NZ" sz="2000" dirty="0" smtClean="0">
                <a:latin typeface="Calibri" pitchFamily="34" charset="0"/>
                <a:cs typeface="Calibri" pitchFamily="34" charset="0"/>
              </a:rPr>
              <a:t>and useful </a:t>
            </a:r>
            <a:r>
              <a:rPr lang="en-NZ" sz="2000" b="1" dirty="0" smtClean="0">
                <a:latin typeface="Calibri" pitchFamily="34" charset="0"/>
                <a:cs typeface="Calibri" pitchFamily="34" charset="0"/>
              </a:rPr>
              <a:t>bacteria</a:t>
            </a:r>
            <a:r>
              <a:rPr lang="en-NZ" sz="2000" dirty="0" smtClean="0">
                <a:latin typeface="Calibri" pitchFamily="34" charset="0"/>
                <a:cs typeface="Calibri" pitchFamily="34" charset="0"/>
              </a:rPr>
              <a:t> into  </a:t>
            </a:r>
            <a:r>
              <a:rPr lang="en-NZ" sz="2000" b="1" dirty="0" smtClean="0">
                <a:latin typeface="Calibri" pitchFamily="34" charset="0"/>
                <a:cs typeface="Calibri" pitchFamily="34" charset="0"/>
              </a:rPr>
              <a:t>biofuels</a:t>
            </a:r>
            <a:r>
              <a:rPr lang="en-NZ" sz="2000" dirty="0" smtClean="0">
                <a:latin typeface="Calibri" pitchFamily="34" charset="0"/>
                <a:cs typeface="Calibri" pitchFamily="34" charset="0"/>
              </a:rPr>
              <a:t> to be used in machinery. </a:t>
            </a:r>
          </a:p>
          <a:p>
            <a:r>
              <a:rPr lang="en-NZ" sz="2000" dirty="0" smtClean="0">
                <a:latin typeface="Calibri" pitchFamily="34" charset="0"/>
                <a:cs typeface="Calibri" pitchFamily="34" charset="0"/>
              </a:rPr>
              <a:t>This type of fuel is renewable as long as the same amount of trees are planted to replace those cut down. The carbon dioxide released when burning the fuels will also be reabsorbed by the plants as they grow.</a:t>
            </a:r>
            <a:endParaRPr lang="en-NZ" sz="2000" dirty="0">
              <a:latin typeface="Calibri" pitchFamily="34" charset="0"/>
              <a:cs typeface="Calibri" pitchFamily="34" charset="0"/>
            </a:endParaRPr>
          </a:p>
        </p:txBody>
      </p:sp>
    </p:spTree>
    <p:extLst>
      <p:ext uri="{BB962C8B-B14F-4D97-AF65-F5344CB8AC3E}">
        <p14:creationId xmlns:p14="http://schemas.microsoft.com/office/powerpoint/2010/main" val="31651616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NCEA L1 Science 2013 Chem 1.3</a:t>
            </a:r>
            <a:endParaRPr lang="en-NZ"/>
          </a:p>
        </p:txBody>
      </p:sp>
      <p:sp>
        <p:nvSpPr>
          <p:cNvPr id="5" name="Slide Number Placeholder 2"/>
          <p:cNvSpPr txBox="1">
            <a:spLocks/>
          </p:cNvSpPr>
          <p:nvPr/>
        </p:nvSpPr>
        <p:spPr>
          <a:xfrm>
            <a:off x="3991088" y="6250163"/>
            <a:ext cx="116182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733634-C35B-4CB9-8287-D9279767473E}" type="slidenum">
              <a:rPr lang="en-NZ" smtClean="0"/>
              <a:pPr/>
              <a:t>59</a:t>
            </a:fld>
            <a:endParaRPr lang="en-NZ"/>
          </a:p>
        </p:txBody>
      </p:sp>
      <p:sp>
        <p:nvSpPr>
          <p:cNvPr id="6" name="TextBox 5"/>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Non-Renewable Energy</a:t>
            </a:r>
            <a:endParaRPr lang="en-NZ" sz="2000" b="1" dirty="0"/>
          </a:p>
        </p:txBody>
      </p:sp>
      <p:pic>
        <p:nvPicPr>
          <p:cNvPr id="7" name="Picture 3" descr="C:\Users\gz\Pictures\Picture\fossil_fuel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1594176"/>
            <a:ext cx="5534546" cy="512405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79512" y="1124744"/>
            <a:ext cx="3096344" cy="4708981"/>
          </a:xfrm>
          <a:prstGeom prst="rect">
            <a:avLst/>
          </a:prstGeom>
          <a:noFill/>
        </p:spPr>
        <p:txBody>
          <a:bodyPr wrap="square" rtlCol="0">
            <a:spAutoFit/>
          </a:bodyPr>
          <a:lstStyle/>
          <a:p>
            <a:r>
              <a:rPr lang="en-NZ" sz="2000" dirty="0" smtClean="0">
                <a:latin typeface="Calibri" pitchFamily="34" charset="0"/>
                <a:cs typeface="Calibri" pitchFamily="34" charset="0"/>
              </a:rPr>
              <a:t>Non renewable </a:t>
            </a:r>
            <a:r>
              <a:rPr lang="en-NZ" sz="2000" dirty="0">
                <a:latin typeface="Calibri" pitchFamily="34" charset="0"/>
                <a:cs typeface="Calibri" pitchFamily="34" charset="0"/>
              </a:rPr>
              <a:t>energy is energy that comes from the ground and is </a:t>
            </a:r>
            <a:r>
              <a:rPr lang="en-NZ" sz="2000" dirty="0" smtClean="0">
                <a:latin typeface="Calibri" pitchFamily="34" charset="0"/>
                <a:cs typeface="Calibri" pitchFamily="34" charset="0"/>
              </a:rPr>
              <a:t>able to be not replaced within a useful period of time. </a:t>
            </a:r>
            <a:r>
              <a:rPr lang="en-NZ" sz="2000" b="1" dirty="0">
                <a:latin typeface="Calibri" pitchFamily="34" charset="0"/>
                <a:cs typeface="Calibri" pitchFamily="34" charset="0"/>
              </a:rPr>
              <a:t>Fossil fuels </a:t>
            </a:r>
            <a:r>
              <a:rPr lang="en-NZ" sz="2000" dirty="0">
                <a:latin typeface="Calibri" pitchFamily="34" charset="0"/>
                <a:cs typeface="Calibri" pitchFamily="34" charset="0"/>
              </a:rPr>
              <a:t>are the main category of </a:t>
            </a:r>
            <a:r>
              <a:rPr lang="en-NZ" sz="2000" dirty="0" smtClean="0">
                <a:latin typeface="Calibri" pitchFamily="34" charset="0"/>
                <a:cs typeface="Calibri" pitchFamily="34" charset="0"/>
              </a:rPr>
              <a:t>non renewable </a:t>
            </a:r>
            <a:r>
              <a:rPr lang="en-NZ" sz="2000" dirty="0">
                <a:latin typeface="Calibri" pitchFamily="34" charset="0"/>
                <a:cs typeface="Calibri" pitchFamily="34" charset="0"/>
              </a:rPr>
              <a:t>energy. Fossil fuels include; coal, oil and natural gas. These resources come from animals and plants that have died millions of years ago and then decomposed to create a useable source of energy for humans</a:t>
            </a:r>
            <a:r>
              <a:rPr lang="en-NZ" sz="2000" dirty="0" smtClean="0">
                <a:latin typeface="Calibri" pitchFamily="34" charset="0"/>
                <a:cs typeface="Calibri" pitchFamily="34" charset="0"/>
              </a:rPr>
              <a:t>. </a:t>
            </a:r>
          </a:p>
        </p:txBody>
      </p:sp>
    </p:spTree>
    <p:extLst>
      <p:ext uri="{BB962C8B-B14F-4D97-AF65-F5344CB8AC3E}">
        <p14:creationId xmlns:p14="http://schemas.microsoft.com/office/powerpoint/2010/main" val="2706028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NCEA L1 Science 2013 Chem 1.3</a:t>
            </a:r>
            <a:endParaRPr lang="en-NZ"/>
          </a:p>
        </p:txBody>
      </p:sp>
      <p:sp>
        <p:nvSpPr>
          <p:cNvPr id="3" name="TextBox 2"/>
          <p:cNvSpPr txBox="1"/>
          <p:nvPr/>
        </p:nvSpPr>
        <p:spPr>
          <a:xfrm>
            <a:off x="179512" y="404664"/>
            <a:ext cx="8712969" cy="400110"/>
          </a:xfrm>
          <a:prstGeom prst="rect">
            <a:avLst/>
          </a:prstGeom>
          <a:solidFill>
            <a:schemeClr val="bg2"/>
          </a:solidFill>
          <a:ln>
            <a:solidFill>
              <a:schemeClr val="tx1"/>
            </a:solidFill>
          </a:ln>
        </p:spPr>
        <p:txBody>
          <a:bodyPr wrap="square" rtlCol="0">
            <a:spAutoFit/>
          </a:bodyPr>
          <a:lstStyle/>
          <a:p>
            <a:pPr algn="ctr"/>
            <a:r>
              <a:rPr lang="en-NZ" sz="2000" b="1" dirty="0" smtClean="0"/>
              <a:t>Covalent bonding between atoms</a:t>
            </a:r>
            <a:endParaRPr lang="en-NZ" sz="2000" b="1" dirty="0"/>
          </a:p>
        </p:txBody>
      </p:sp>
      <p:sp>
        <p:nvSpPr>
          <p:cNvPr id="4" name="Rectangle 26"/>
          <p:cNvSpPr>
            <a:spLocks noChangeArrowheads="1"/>
          </p:cNvSpPr>
          <p:nvPr/>
        </p:nvSpPr>
        <p:spPr bwMode="auto">
          <a:xfrm>
            <a:off x="2676071" y="1771421"/>
            <a:ext cx="3733800" cy="27509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5" name="Text Box 27"/>
          <p:cNvSpPr txBox="1">
            <a:spLocks noChangeArrowheads="1"/>
          </p:cNvSpPr>
          <p:nvPr/>
        </p:nvSpPr>
        <p:spPr bwMode="auto">
          <a:xfrm>
            <a:off x="3057071" y="2693534"/>
            <a:ext cx="990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sz="5400" dirty="0"/>
              <a:t>H</a:t>
            </a:r>
            <a:endParaRPr lang="en-GB" sz="5400" dirty="0"/>
          </a:p>
        </p:txBody>
      </p:sp>
      <p:sp>
        <p:nvSpPr>
          <p:cNvPr id="6" name="Text Box 28"/>
          <p:cNvSpPr txBox="1">
            <a:spLocks noChangeArrowheads="1"/>
          </p:cNvSpPr>
          <p:nvPr/>
        </p:nvSpPr>
        <p:spPr bwMode="auto">
          <a:xfrm>
            <a:off x="5190671" y="2713831"/>
            <a:ext cx="990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sz="5400"/>
              <a:t>H</a:t>
            </a:r>
            <a:endParaRPr lang="en-GB" sz="5400"/>
          </a:p>
        </p:txBody>
      </p:sp>
      <p:sp>
        <p:nvSpPr>
          <p:cNvPr id="7" name="Text Box 29"/>
          <p:cNvSpPr txBox="1">
            <a:spLocks noChangeArrowheads="1"/>
          </p:cNvSpPr>
          <p:nvPr/>
        </p:nvSpPr>
        <p:spPr bwMode="auto">
          <a:xfrm>
            <a:off x="4123871" y="2693534"/>
            <a:ext cx="990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sz="5400" dirty="0" smtClean="0"/>
              <a:t>C</a:t>
            </a:r>
            <a:endParaRPr lang="en-GB" sz="5400" dirty="0"/>
          </a:p>
        </p:txBody>
      </p:sp>
      <p:sp>
        <p:nvSpPr>
          <p:cNvPr id="8" name="Oval 30"/>
          <p:cNvSpPr>
            <a:spLocks noChangeArrowheads="1"/>
          </p:cNvSpPr>
          <p:nvPr/>
        </p:nvSpPr>
        <p:spPr bwMode="auto">
          <a:xfrm>
            <a:off x="3971471" y="3226934"/>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9" name="Oval 31"/>
          <p:cNvSpPr>
            <a:spLocks noChangeArrowheads="1"/>
          </p:cNvSpPr>
          <p:nvPr/>
        </p:nvSpPr>
        <p:spPr bwMode="auto">
          <a:xfrm>
            <a:off x="4276271" y="3531734"/>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1" name="Oval 33"/>
          <p:cNvSpPr>
            <a:spLocks noChangeArrowheads="1"/>
          </p:cNvSpPr>
          <p:nvPr/>
        </p:nvSpPr>
        <p:spPr bwMode="auto">
          <a:xfrm>
            <a:off x="4809671" y="3226934"/>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3" name="Oval 35"/>
          <p:cNvSpPr>
            <a:spLocks noChangeArrowheads="1"/>
          </p:cNvSpPr>
          <p:nvPr/>
        </p:nvSpPr>
        <p:spPr bwMode="auto">
          <a:xfrm>
            <a:off x="4504871" y="2617334"/>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 name="Text Box 36"/>
          <p:cNvSpPr txBox="1">
            <a:spLocks noChangeArrowheads="1"/>
          </p:cNvSpPr>
          <p:nvPr/>
        </p:nvSpPr>
        <p:spPr bwMode="auto">
          <a:xfrm>
            <a:off x="3819071" y="2769734"/>
            <a:ext cx="38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sz="2800" b="1" dirty="0"/>
              <a:t>x</a:t>
            </a:r>
            <a:endParaRPr lang="en-GB" sz="2800" b="1" dirty="0"/>
          </a:p>
        </p:txBody>
      </p:sp>
      <p:sp>
        <p:nvSpPr>
          <p:cNvPr id="15" name="Rectangle 37"/>
          <p:cNvSpPr>
            <a:spLocks noChangeArrowheads="1"/>
          </p:cNvSpPr>
          <p:nvPr/>
        </p:nvSpPr>
        <p:spPr bwMode="auto">
          <a:xfrm>
            <a:off x="4733471" y="2722109"/>
            <a:ext cx="3825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NZ" sz="2800" b="1"/>
              <a:t>x</a:t>
            </a:r>
            <a:endParaRPr lang="en-GB" sz="2800" b="1"/>
          </a:p>
        </p:txBody>
      </p:sp>
      <p:sp>
        <p:nvSpPr>
          <p:cNvPr id="16" name="Text Box 38"/>
          <p:cNvSpPr txBox="1">
            <a:spLocks noChangeArrowheads="1"/>
          </p:cNvSpPr>
          <p:nvPr/>
        </p:nvSpPr>
        <p:spPr bwMode="auto">
          <a:xfrm>
            <a:off x="2502124" y="1200118"/>
            <a:ext cx="431029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sz="2000" b="1" dirty="0"/>
              <a:t>Lewis diagram of </a:t>
            </a:r>
            <a:r>
              <a:rPr lang="en-NZ" sz="2000" b="1" dirty="0" smtClean="0"/>
              <a:t>CH</a:t>
            </a:r>
            <a:r>
              <a:rPr lang="en-NZ" sz="2000" b="1" baseline="-25000" dirty="0" smtClean="0"/>
              <a:t>4</a:t>
            </a:r>
            <a:r>
              <a:rPr lang="en-NZ" sz="2000" b="1" dirty="0" smtClean="0"/>
              <a:t> (methane)</a:t>
            </a:r>
            <a:endParaRPr lang="en-GB" sz="2000" b="1" dirty="0"/>
          </a:p>
        </p:txBody>
      </p:sp>
      <p:sp>
        <p:nvSpPr>
          <p:cNvPr id="19" name="Text Box 41"/>
          <p:cNvSpPr txBox="1">
            <a:spLocks noChangeArrowheads="1"/>
          </p:cNvSpPr>
          <p:nvPr/>
        </p:nvSpPr>
        <p:spPr bwMode="auto">
          <a:xfrm>
            <a:off x="6714671" y="2388734"/>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sz="2000"/>
              <a:t>Bonded pair</a:t>
            </a:r>
            <a:endParaRPr lang="en-GB" sz="2000"/>
          </a:p>
        </p:txBody>
      </p:sp>
      <p:sp>
        <p:nvSpPr>
          <p:cNvPr id="20" name="Line 42"/>
          <p:cNvSpPr>
            <a:spLocks noChangeShapeType="1"/>
          </p:cNvSpPr>
          <p:nvPr/>
        </p:nvSpPr>
        <p:spPr bwMode="auto">
          <a:xfrm flipH="1">
            <a:off x="5114471" y="2617334"/>
            <a:ext cx="16002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2" name="Oval 44"/>
          <p:cNvSpPr>
            <a:spLocks noChangeArrowheads="1"/>
          </p:cNvSpPr>
          <p:nvPr/>
        </p:nvSpPr>
        <p:spPr bwMode="auto">
          <a:xfrm>
            <a:off x="4733471" y="2769734"/>
            <a:ext cx="381000" cy="762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3" name="Text Box 45"/>
          <p:cNvSpPr txBox="1">
            <a:spLocks noChangeArrowheads="1"/>
          </p:cNvSpPr>
          <p:nvPr/>
        </p:nvSpPr>
        <p:spPr bwMode="auto">
          <a:xfrm>
            <a:off x="999671" y="2160134"/>
            <a:ext cx="160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a:t>Hydrogen electron</a:t>
            </a:r>
            <a:endParaRPr lang="en-GB"/>
          </a:p>
        </p:txBody>
      </p:sp>
      <p:sp>
        <p:nvSpPr>
          <p:cNvPr id="24" name="Line 46"/>
          <p:cNvSpPr>
            <a:spLocks noChangeShapeType="1"/>
          </p:cNvSpPr>
          <p:nvPr/>
        </p:nvSpPr>
        <p:spPr bwMode="auto">
          <a:xfrm>
            <a:off x="2142671" y="2312534"/>
            <a:ext cx="17526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5" name="Text Box 47"/>
          <p:cNvSpPr txBox="1">
            <a:spLocks noChangeArrowheads="1"/>
          </p:cNvSpPr>
          <p:nvPr/>
        </p:nvSpPr>
        <p:spPr bwMode="auto">
          <a:xfrm>
            <a:off x="680356" y="3957977"/>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dirty="0" smtClean="0"/>
              <a:t>Carbon </a:t>
            </a:r>
            <a:r>
              <a:rPr lang="en-NZ" dirty="0"/>
              <a:t>electron</a:t>
            </a:r>
            <a:endParaRPr lang="en-GB" dirty="0"/>
          </a:p>
        </p:txBody>
      </p:sp>
      <p:sp>
        <p:nvSpPr>
          <p:cNvPr id="26" name="Line 48"/>
          <p:cNvSpPr>
            <a:spLocks noChangeShapeType="1"/>
          </p:cNvSpPr>
          <p:nvPr/>
        </p:nvSpPr>
        <p:spPr bwMode="auto">
          <a:xfrm flipV="1">
            <a:off x="2599871" y="3379334"/>
            <a:ext cx="1295400" cy="76199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7" name="Text Box 27"/>
          <p:cNvSpPr txBox="1">
            <a:spLocks noChangeArrowheads="1"/>
          </p:cNvSpPr>
          <p:nvPr/>
        </p:nvSpPr>
        <p:spPr bwMode="auto">
          <a:xfrm>
            <a:off x="4134530" y="3607934"/>
            <a:ext cx="990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sz="5400" dirty="0"/>
              <a:t>H</a:t>
            </a:r>
            <a:endParaRPr lang="en-GB" sz="5400" dirty="0"/>
          </a:p>
        </p:txBody>
      </p:sp>
      <p:sp>
        <p:nvSpPr>
          <p:cNvPr id="28" name="Text Box 27"/>
          <p:cNvSpPr txBox="1">
            <a:spLocks noChangeArrowheads="1"/>
          </p:cNvSpPr>
          <p:nvPr/>
        </p:nvSpPr>
        <p:spPr bwMode="auto">
          <a:xfrm>
            <a:off x="4125459" y="1702934"/>
            <a:ext cx="990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sz="5400" dirty="0"/>
              <a:t>H</a:t>
            </a:r>
            <a:endParaRPr lang="en-GB" sz="5400" dirty="0"/>
          </a:p>
        </p:txBody>
      </p:sp>
      <p:sp>
        <p:nvSpPr>
          <p:cNvPr id="29" name="Text Box 36"/>
          <p:cNvSpPr txBox="1">
            <a:spLocks noChangeArrowheads="1"/>
          </p:cNvSpPr>
          <p:nvPr/>
        </p:nvSpPr>
        <p:spPr bwMode="auto">
          <a:xfrm>
            <a:off x="4430259" y="3303134"/>
            <a:ext cx="38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sz="2800" b="1" dirty="0"/>
              <a:t>x</a:t>
            </a:r>
            <a:endParaRPr lang="en-GB" sz="2800" b="1" dirty="0"/>
          </a:p>
        </p:txBody>
      </p:sp>
      <p:sp>
        <p:nvSpPr>
          <p:cNvPr id="30" name="Text Box 36"/>
          <p:cNvSpPr txBox="1">
            <a:spLocks noChangeArrowheads="1"/>
          </p:cNvSpPr>
          <p:nvPr/>
        </p:nvSpPr>
        <p:spPr bwMode="auto">
          <a:xfrm>
            <a:off x="4125459" y="2403021"/>
            <a:ext cx="38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sz="2800" b="1" dirty="0"/>
              <a:t>x</a:t>
            </a:r>
            <a:endParaRPr lang="en-GB" sz="2800" b="1" dirty="0"/>
          </a:p>
        </p:txBody>
      </p:sp>
      <p:sp>
        <p:nvSpPr>
          <p:cNvPr id="31" name="TextBox 30"/>
          <p:cNvSpPr txBox="1"/>
          <p:nvPr/>
        </p:nvSpPr>
        <p:spPr>
          <a:xfrm>
            <a:off x="678541" y="4681176"/>
            <a:ext cx="8068108" cy="2308324"/>
          </a:xfrm>
          <a:prstGeom prst="rect">
            <a:avLst/>
          </a:prstGeom>
          <a:noFill/>
        </p:spPr>
        <p:txBody>
          <a:bodyPr wrap="square" rtlCol="0">
            <a:spAutoFit/>
          </a:bodyPr>
          <a:lstStyle/>
          <a:p>
            <a:r>
              <a:rPr lang="en-NZ" dirty="0" smtClean="0">
                <a:latin typeface="Calibri" pitchFamily="34" charset="0"/>
                <a:cs typeface="Calibri" pitchFamily="34" charset="0"/>
              </a:rPr>
              <a:t>Lewis diagrams can be used to show how atoms are arranged in a molecule and which valence electrons are used in bonding. A bonding pair of electrons can also be shown as a line:</a:t>
            </a:r>
          </a:p>
          <a:p>
            <a:r>
              <a:rPr lang="en-NZ" dirty="0" smtClean="0"/>
              <a:t>                                                                                                </a:t>
            </a:r>
            <a:r>
              <a:rPr lang="en-NZ" sz="2400" b="1" dirty="0" smtClean="0"/>
              <a:t>H</a:t>
            </a:r>
          </a:p>
          <a:p>
            <a:r>
              <a:rPr lang="en-NZ" sz="2400" b="1" dirty="0"/>
              <a:t> </a:t>
            </a:r>
            <a:r>
              <a:rPr lang="en-NZ" sz="2400" b="1" dirty="0" smtClean="0"/>
              <a:t>                                                              H     C      H</a:t>
            </a:r>
          </a:p>
          <a:p>
            <a:r>
              <a:rPr lang="en-NZ" sz="2400" b="1" dirty="0"/>
              <a:t> </a:t>
            </a:r>
            <a:r>
              <a:rPr lang="en-NZ" sz="2400" b="1" dirty="0" smtClean="0"/>
              <a:t>                                                                      H</a:t>
            </a:r>
            <a:endParaRPr lang="en-NZ" sz="2400" b="1" dirty="0"/>
          </a:p>
          <a:p>
            <a:r>
              <a:rPr lang="en-NZ" dirty="0" smtClean="0"/>
              <a:t>                                                 </a:t>
            </a:r>
            <a:endParaRPr lang="en-NZ" dirty="0"/>
          </a:p>
        </p:txBody>
      </p:sp>
      <p:cxnSp>
        <p:nvCxnSpPr>
          <p:cNvPr id="33" name="Straight Connector 32"/>
          <p:cNvCxnSpPr/>
          <p:nvPr/>
        </p:nvCxnSpPr>
        <p:spPr>
          <a:xfrm>
            <a:off x="5685971" y="6093296"/>
            <a:ext cx="32618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190671" y="6093296"/>
            <a:ext cx="32618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580112" y="5835338"/>
            <a:ext cx="0" cy="14820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5580112" y="6237312"/>
            <a:ext cx="0" cy="148208"/>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0638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txBox="1">
            <a:spLocks/>
          </p:cNvSpPr>
          <p:nvPr/>
        </p:nvSpPr>
        <p:spPr>
          <a:xfrm>
            <a:off x="3991088" y="6250163"/>
            <a:ext cx="116182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733634-C35B-4CB9-8287-D9279767473E}" type="slidenum">
              <a:rPr lang="en-NZ" smtClean="0"/>
              <a:pPr/>
              <a:t>60</a:t>
            </a:fld>
            <a:endParaRPr lang="en-NZ"/>
          </a:p>
        </p:txBody>
      </p:sp>
      <p:sp>
        <p:nvSpPr>
          <p:cNvPr id="5" name="TextBox 4"/>
          <p:cNvSpPr txBox="1"/>
          <p:nvPr/>
        </p:nvSpPr>
        <p:spPr>
          <a:xfrm>
            <a:off x="431540" y="277028"/>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Fossil Fuels - Coal</a:t>
            </a:r>
            <a:endParaRPr lang="en-NZ" sz="2000" b="1"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5" y="2753370"/>
            <a:ext cx="7476631" cy="4093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23528" y="836712"/>
            <a:ext cx="8424936" cy="2031325"/>
          </a:xfrm>
          <a:prstGeom prst="rect">
            <a:avLst/>
          </a:prstGeom>
          <a:noFill/>
        </p:spPr>
        <p:txBody>
          <a:bodyPr wrap="square" rtlCol="0">
            <a:spAutoFit/>
          </a:bodyPr>
          <a:lstStyle/>
          <a:p>
            <a:r>
              <a:rPr lang="en-NZ" dirty="0">
                <a:latin typeface="Calibri" pitchFamily="34" charset="0"/>
                <a:cs typeface="Calibri" pitchFamily="34" charset="0"/>
              </a:rPr>
              <a:t>Coal </a:t>
            </a:r>
            <a:r>
              <a:rPr lang="en-NZ" dirty="0" smtClean="0">
                <a:latin typeface="Calibri" pitchFamily="34" charset="0"/>
                <a:cs typeface="Calibri" pitchFamily="34" charset="0"/>
              </a:rPr>
              <a:t>was </a:t>
            </a:r>
            <a:r>
              <a:rPr lang="en-NZ" dirty="0">
                <a:latin typeface="Calibri" pitchFamily="34" charset="0"/>
                <a:cs typeface="Calibri" pitchFamily="34" charset="0"/>
              </a:rPr>
              <a:t>formed millions of years ago when plants fell into peat swamps and were buried by heavy earth and rocks. Over </a:t>
            </a:r>
            <a:r>
              <a:rPr lang="en-NZ" dirty="0" smtClean="0">
                <a:latin typeface="Calibri" pitchFamily="34" charset="0"/>
                <a:cs typeface="Calibri" pitchFamily="34" charset="0"/>
              </a:rPr>
              <a:t>millions of years, </a:t>
            </a:r>
            <a:r>
              <a:rPr lang="en-NZ" dirty="0">
                <a:latin typeface="Calibri" pitchFamily="34" charset="0"/>
                <a:cs typeface="Calibri" pitchFamily="34" charset="0"/>
              </a:rPr>
              <a:t>the weight of the rocks and heat in the ground turned the plants into coal</a:t>
            </a:r>
            <a:r>
              <a:rPr lang="en-NZ" dirty="0" smtClean="0">
                <a:latin typeface="Calibri" pitchFamily="34" charset="0"/>
                <a:cs typeface="Calibri" pitchFamily="34" charset="0"/>
              </a:rPr>
              <a:t>.</a:t>
            </a:r>
            <a:endParaRPr lang="en-NZ" dirty="0">
              <a:latin typeface="Calibri" pitchFamily="34" charset="0"/>
              <a:cs typeface="Calibri" pitchFamily="34" charset="0"/>
            </a:endParaRPr>
          </a:p>
          <a:p>
            <a:r>
              <a:rPr lang="en-NZ" dirty="0">
                <a:latin typeface="Calibri" pitchFamily="34" charset="0"/>
                <a:cs typeface="Calibri" pitchFamily="34" charset="0"/>
              </a:rPr>
              <a:t>Most of the world’s coal was formed 300–350 million years </a:t>
            </a:r>
            <a:r>
              <a:rPr lang="en-NZ" dirty="0" smtClean="0">
                <a:latin typeface="Calibri" pitchFamily="34" charset="0"/>
                <a:cs typeface="Calibri" pitchFamily="34" charset="0"/>
              </a:rPr>
              <a:t>ago during the </a:t>
            </a:r>
            <a:r>
              <a:rPr lang="en-NZ" b="1" dirty="0" smtClean="0">
                <a:latin typeface="Calibri" pitchFamily="34" charset="0"/>
                <a:cs typeface="Calibri" pitchFamily="34" charset="0"/>
              </a:rPr>
              <a:t>Carboniferous </a:t>
            </a:r>
            <a:r>
              <a:rPr lang="en-NZ" dirty="0" smtClean="0">
                <a:latin typeface="Calibri" pitchFamily="34" charset="0"/>
                <a:cs typeface="Calibri" pitchFamily="34" charset="0"/>
              </a:rPr>
              <a:t>period that was warm and damp, ideal for plant growth. </a:t>
            </a:r>
            <a:r>
              <a:rPr lang="en-NZ" dirty="0">
                <a:latin typeface="Calibri" pitchFamily="34" charset="0"/>
                <a:cs typeface="Calibri" pitchFamily="34" charset="0"/>
              </a:rPr>
              <a:t>New Zealand coals are much younger – they were made 30–70 million years </a:t>
            </a:r>
            <a:r>
              <a:rPr lang="en-NZ" dirty="0" smtClean="0">
                <a:latin typeface="Calibri" pitchFamily="34" charset="0"/>
                <a:cs typeface="Calibri" pitchFamily="34" charset="0"/>
              </a:rPr>
              <a:t>ago and they are a less energy rich fuel. Coal is mined either underground or in large open cast mines.</a:t>
            </a:r>
            <a:endParaRPr lang="en-NZ" dirty="0">
              <a:latin typeface="Calibri" pitchFamily="34" charset="0"/>
              <a:cs typeface="Calibri" pitchFamily="34" charset="0"/>
            </a:endParaRPr>
          </a:p>
        </p:txBody>
      </p:sp>
    </p:spTree>
    <p:extLst>
      <p:ext uri="{BB962C8B-B14F-4D97-AF65-F5344CB8AC3E}">
        <p14:creationId xmlns:p14="http://schemas.microsoft.com/office/powerpoint/2010/main" val="5225112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txBox="1">
            <a:spLocks/>
          </p:cNvSpPr>
          <p:nvPr/>
        </p:nvSpPr>
        <p:spPr>
          <a:xfrm>
            <a:off x="3991088" y="5670549"/>
            <a:ext cx="116182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733634-C35B-4CB9-8287-D9279767473E}" type="slidenum">
              <a:rPr lang="en-NZ" smtClean="0"/>
              <a:pPr/>
              <a:t>61</a:t>
            </a:fld>
            <a:endParaRPr lang="en-NZ"/>
          </a:p>
        </p:txBody>
      </p:sp>
      <p:sp>
        <p:nvSpPr>
          <p:cNvPr id="5" name="TextBox 4"/>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Fossil Fuels – Oil and Gas</a:t>
            </a:r>
            <a:endParaRPr lang="en-NZ" sz="2000" b="1" dirty="0"/>
          </a:p>
        </p:txBody>
      </p:sp>
      <p:pic>
        <p:nvPicPr>
          <p:cNvPr id="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0" y="968513"/>
            <a:ext cx="762000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Triangle 6"/>
          <p:cNvSpPr/>
          <p:nvPr/>
        </p:nvSpPr>
        <p:spPr>
          <a:xfrm>
            <a:off x="755576" y="3497458"/>
            <a:ext cx="5976664" cy="252383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TextBox 7"/>
          <p:cNvSpPr txBox="1"/>
          <p:nvPr/>
        </p:nvSpPr>
        <p:spPr>
          <a:xfrm>
            <a:off x="0" y="4516387"/>
            <a:ext cx="8886306" cy="2308324"/>
          </a:xfrm>
          <a:prstGeom prst="rect">
            <a:avLst/>
          </a:prstGeom>
          <a:noFill/>
        </p:spPr>
        <p:txBody>
          <a:bodyPr wrap="square" rtlCol="0">
            <a:spAutoFit/>
          </a:bodyPr>
          <a:lstStyle/>
          <a:p>
            <a:r>
              <a:rPr lang="en-NZ" dirty="0" smtClean="0">
                <a:latin typeface="Calibri" pitchFamily="34" charset="0"/>
                <a:cs typeface="Calibri" pitchFamily="34" charset="0"/>
              </a:rPr>
              <a:t>Oil and gas were formed</a:t>
            </a:r>
          </a:p>
          <a:p>
            <a:r>
              <a:rPr lang="en-NZ" dirty="0" smtClean="0">
                <a:latin typeface="Calibri" pitchFamily="34" charset="0"/>
                <a:cs typeface="Calibri" pitchFamily="34" charset="0"/>
              </a:rPr>
              <a:t>many millions of years ago from</a:t>
            </a:r>
          </a:p>
          <a:p>
            <a:r>
              <a:rPr lang="en-NZ" dirty="0" smtClean="0">
                <a:latin typeface="Calibri" pitchFamily="34" charset="0"/>
                <a:cs typeface="Calibri" pitchFamily="34" charset="0"/>
              </a:rPr>
              <a:t>dead sea organisms falling to the sea floor</a:t>
            </a:r>
          </a:p>
          <a:p>
            <a:r>
              <a:rPr lang="en-NZ" dirty="0" smtClean="0">
                <a:latin typeface="Calibri" pitchFamily="34" charset="0"/>
                <a:cs typeface="Calibri" pitchFamily="34" charset="0"/>
              </a:rPr>
              <a:t>and being covered by sediment. Over time the</a:t>
            </a:r>
          </a:p>
          <a:p>
            <a:r>
              <a:rPr lang="en-NZ" dirty="0" smtClean="0">
                <a:latin typeface="Calibri" pitchFamily="34" charset="0"/>
                <a:cs typeface="Calibri" pitchFamily="34" charset="0"/>
              </a:rPr>
              <a:t>sediment that covered these dead creatures was compressed </a:t>
            </a:r>
          </a:p>
          <a:p>
            <a:r>
              <a:rPr lang="en-NZ" dirty="0" smtClean="0">
                <a:latin typeface="Calibri" pitchFamily="34" charset="0"/>
                <a:cs typeface="Calibri" pitchFamily="34" charset="0"/>
              </a:rPr>
              <a:t>and formed rock. The carbon and hydrogen atoms that used to be </a:t>
            </a:r>
          </a:p>
          <a:p>
            <a:r>
              <a:rPr lang="en-NZ" dirty="0" smtClean="0">
                <a:latin typeface="Calibri" pitchFamily="34" charset="0"/>
                <a:cs typeface="Calibri" pitchFamily="34" charset="0"/>
              </a:rPr>
              <a:t>part of the dead organisms bodies reformed into fuel – the liquid form called oil and the gas form. Oil and gas are mined by drilling deep into the ground from oil rigs.</a:t>
            </a:r>
            <a:endParaRPr lang="en-NZ" dirty="0">
              <a:latin typeface="Calibri" pitchFamily="34" charset="0"/>
              <a:cs typeface="Calibri" pitchFamily="34" charset="0"/>
            </a:endParaRPr>
          </a:p>
        </p:txBody>
      </p:sp>
    </p:spTree>
    <p:extLst>
      <p:ext uri="{BB962C8B-B14F-4D97-AF65-F5344CB8AC3E}">
        <p14:creationId xmlns:p14="http://schemas.microsoft.com/office/powerpoint/2010/main" val="42379330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txBox="1">
            <a:spLocks/>
          </p:cNvSpPr>
          <p:nvPr/>
        </p:nvSpPr>
        <p:spPr>
          <a:xfrm>
            <a:off x="4260915" y="6424116"/>
            <a:ext cx="116182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733634-C35B-4CB9-8287-D9279767473E}" type="slidenum">
              <a:rPr lang="en-NZ" smtClean="0"/>
              <a:pPr/>
              <a:t>62</a:t>
            </a:fld>
            <a:endParaRPr lang="en-NZ"/>
          </a:p>
        </p:txBody>
      </p:sp>
      <p:sp>
        <p:nvSpPr>
          <p:cNvPr id="5" name="TextBox 4"/>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limits of fossil fuels and the unlimited energy of the sun</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596"/>
          <a:stretch/>
        </p:blipFill>
        <p:spPr bwMode="auto">
          <a:xfrm>
            <a:off x="1025403" y="2784901"/>
            <a:ext cx="7249197" cy="4063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321547" y="3818977"/>
            <a:ext cx="1224136" cy="830997"/>
          </a:xfrm>
          <a:prstGeom prst="rect">
            <a:avLst/>
          </a:prstGeom>
          <a:solidFill>
            <a:schemeClr val="bg1"/>
          </a:solidFill>
        </p:spPr>
        <p:txBody>
          <a:bodyPr wrap="square" rtlCol="0">
            <a:spAutoFit/>
          </a:bodyPr>
          <a:lstStyle/>
          <a:p>
            <a:r>
              <a:rPr lang="en-NZ" sz="2400" dirty="0" smtClean="0"/>
              <a:t>Fossil fuels</a:t>
            </a:r>
            <a:endParaRPr lang="en-NZ" sz="2400" dirty="0"/>
          </a:p>
        </p:txBody>
      </p:sp>
      <p:sp>
        <p:nvSpPr>
          <p:cNvPr id="8" name="TextBox 7"/>
          <p:cNvSpPr txBox="1"/>
          <p:nvPr/>
        </p:nvSpPr>
        <p:spPr>
          <a:xfrm>
            <a:off x="5849939" y="3867915"/>
            <a:ext cx="1656184" cy="830997"/>
          </a:xfrm>
          <a:prstGeom prst="rect">
            <a:avLst/>
          </a:prstGeom>
          <a:solidFill>
            <a:schemeClr val="bg1"/>
          </a:solidFill>
        </p:spPr>
        <p:txBody>
          <a:bodyPr wrap="square" rtlCol="0">
            <a:spAutoFit/>
          </a:bodyPr>
          <a:lstStyle/>
          <a:p>
            <a:r>
              <a:rPr lang="en-NZ" sz="2400" dirty="0" smtClean="0"/>
              <a:t>Renewable energy</a:t>
            </a:r>
            <a:endParaRPr lang="en-NZ" sz="2400" dirty="0"/>
          </a:p>
        </p:txBody>
      </p:sp>
      <p:pic>
        <p:nvPicPr>
          <p:cNvPr id="9"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07572" y="2784902"/>
            <a:ext cx="1284734" cy="1284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72510" y="4043538"/>
            <a:ext cx="1354857" cy="1826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23528" y="1028286"/>
            <a:ext cx="8568952" cy="2031325"/>
          </a:xfrm>
          <a:prstGeom prst="rect">
            <a:avLst/>
          </a:prstGeom>
          <a:noFill/>
        </p:spPr>
        <p:txBody>
          <a:bodyPr wrap="square" rtlCol="0">
            <a:spAutoFit/>
          </a:bodyPr>
          <a:lstStyle/>
          <a:p>
            <a:r>
              <a:rPr lang="en-NZ" dirty="0" smtClean="0">
                <a:latin typeface="Calibri" pitchFamily="34" charset="0"/>
                <a:cs typeface="Calibri" pitchFamily="34" charset="0"/>
              </a:rPr>
              <a:t>Fossil fuels are a limited resource. Extraction and mining can be expensive and can damage the surrounding area. Carbon dioxide gas that is released upon burning the fuels are contributing to the warming of the climate. Human society has a dependence on fossil fuels for energy but needs to consider alternative renewable energy sources to replace decreasing  coal, gas and oil supply. Renewable energy  is sustainable and in many cases  produces little or no harm to the environment.  As new technology develops to collect the energy it will become cheaper.</a:t>
            </a:r>
            <a:endParaRPr lang="en-NZ" dirty="0">
              <a:latin typeface="Calibri" pitchFamily="34" charset="0"/>
              <a:cs typeface="Calibri" pitchFamily="34" charset="0"/>
            </a:endParaRPr>
          </a:p>
        </p:txBody>
      </p:sp>
      <p:sp>
        <p:nvSpPr>
          <p:cNvPr id="2" name="Footer Placeholder 1"/>
          <p:cNvSpPr>
            <a:spLocks noGrp="1"/>
          </p:cNvSpPr>
          <p:nvPr>
            <p:ph type="ftr" sz="quarter" idx="11"/>
          </p:nvPr>
        </p:nvSpPr>
        <p:spPr>
          <a:xfrm>
            <a:off x="29862" y="6471709"/>
            <a:ext cx="3786691" cy="365125"/>
          </a:xfrm>
        </p:spPr>
        <p:txBody>
          <a:bodyPr/>
          <a:lstStyle/>
          <a:p>
            <a:r>
              <a:rPr lang="en-NZ" dirty="0" smtClean="0"/>
              <a:t>NCEA L1 Science 2013 </a:t>
            </a:r>
            <a:r>
              <a:rPr lang="en-NZ" dirty="0" err="1" smtClean="0"/>
              <a:t>Chem</a:t>
            </a:r>
            <a:r>
              <a:rPr lang="en-NZ" dirty="0" smtClean="0"/>
              <a:t> 1.3</a:t>
            </a:r>
            <a:endParaRPr lang="en-NZ" dirty="0"/>
          </a:p>
        </p:txBody>
      </p:sp>
    </p:spTree>
    <p:extLst>
      <p:ext uri="{BB962C8B-B14F-4D97-AF65-F5344CB8AC3E}">
        <p14:creationId xmlns:p14="http://schemas.microsoft.com/office/powerpoint/2010/main" val="37468035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www.nzhistory.net.nz/files/styles/fullsize/public/images/westport-cardiff-train.jpg"/>
          <p:cNvPicPr>
            <a:picLocks noChangeAspect="1" noChangeArrowheads="1"/>
          </p:cNvPicPr>
          <p:nvPr/>
        </p:nvPicPr>
        <p:blipFill rotWithShape="1">
          <a:blip r:embed="rId2">
            <a:extLst>
              <a:ext uri="{28A0092B-C50C-407E-A947-70E740481C1C}">
                <a14:useLocalDpi xmlns:a14="http://schemas.microsoft.com/office/drawing/2010/main" val="0"/>
              </a:ext>
            </a:extLst>
          </a:blip>
          <a:srcRect b="24938"/>
          <a:stretch/>
        </p:blipFill>
        <p:spPr bwMode="auto">
          <a:xfrm>
            <a:off x="0" y="27721"/>
            <a:ext cx="9144000" cy="44281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080" y="405636"/>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Production of fuels – New Zealand </a:t>
            </a:r>
            <a:r>
              <a:rPr lang="en-NZ" sz="2000" b="1" dirty="0" smtClean="0"/>
              <a:t>Fuels</a:t>
            </a:r>
            <a:endParaRPr lang="en-NZ" sz="2000" b="1" dirty="0"/>
          </a:p>
        </p:txBody>
      </p:sp>
      <p:sp>
        <p:nvSpPr>
          <p:cNvPr id="4" name="TextBox 3"/>
          <p:cNvSpPr txBox="1"/>
          <p:nvPr/>
        </p:nvSpPr>
        <p:spPr>
          <a:xfrm>
            <a:off x="0" y="4533438"/>
            <a:ext cx="9144000" cy="2031325"/>
          </a:xfrm>
          <a:prstGeom prst="rect">
            <a:avLst/>
          </a:prstGeom>
          <a:noFill/>
        </p:spPr>
        <p:txBody>
          <a:bodyPr wrap="square" rtlCol="0">
            <a:spAutoFit/>
          </a:bodyPr>
          <a:lstStyle/>
          <a:p>
            <a:r>
              <a:rPr lang="en-NZ" dirty="0" smtClean="0">
                <a:latin typeface="Calibri" pitchFamily="34" charset="0"/>
                <a:cs typeface="Calibri" pitchFamily="34" charset="0"/>
              </a:rPr>
              <a:t>Due to new Zealand’s geological history and </a:t>
            </a:r>
            <a:r>
              <a:rPr lang="en-NZ" dirty="0" smtClean="0">
                <a:latin typeface="Calibri" pitchFamily="34" charset="0"/>
                <a:cs typeface="Calibri" pitchFamily="34" charset="0"/>
              </a:rPr>
              <a:t> the </a:t>
            </a:r>
            <a:r>
              <a:rPr lang="en-NZ" dirty="0" smtClean="0">
                <a:latin typeface="Calibri" pitchFamily="34" charset="0"/>
                <a:cs typeface="Calibri" pitchFamily="34" charset="0"/>
              </a:rPr>
              <a:t>processes involved  to create fossil fuels we do not </a:t>
            </a:r>
            <a:r>
              <a:rPr lang="en-NZ" dirty="0" smtClean="0">
                <a:latin typeface="Calibri" pitchFamily="34" charset="0"/>
                <a:cs typeface="Calibri" pitchFamily="34" charset="0"/>
              </a:rPr>
              <a:t> have </a:t>
            </a:r>
            <a:r>
              <a:rPr lang="en-NZ" dirty="0" smtClean="0">
                <a:latin typeface="Calibri" pitchFamily="34" charset="0"/>
                <a:cs typeface="Calibri" pitchFamily="34" charset="0"/>
              </a:rPr>
              <a:t>large fields of crude oil (unprocessed oil) but we do have sources of coal (but not the very black and old  high energy coal) and natural gas (mostly methane). </a:t>
            </a:r>
          </a:p>
          <a:p>
            <a:r>
              <a:rPr lang="en-NZ" dirty="0" smtClean="0">
                <a:latin typeface="Calibri" pitchFamily="34" charset="0"/>
                <a:cs typeface="Calibri" pitchFamily="34" charset="0"/>
              </a:rPr>
              <a:t>Coal can be used directly by combusting  it in power stations such as </a:t>
            </a:r>
            <a:r>
              <a:rPr lang="en-NZ" dirty="0" err="1" smtClean="0">
                <a:latin typeface="Calibri" pitchFamily="34" charset="0"/>
                <a:cs typeface="Calibri" pitchFamily="34" charset="0"/>
              </a:rPr>
              <a:t>Huntly</a:t>
            </a:r>
            <a:r>
              <a:rPr lang="en-NZ" dirty="0" smtClean="0">
                <a:latin typeface="Calibri" pitchFamily="34" charset="0"/>
                <a:cs typeface="Calibri" pitchFamily="34" charset="0"/>
              </a:rPr>
              <a:t> to heat water into steam and power turbines. It is also used in homes for heating. Combusting and mining coal is very polluting and its use is becoming more limited in New Zealand. </a:t>
            </a:r>
            <a:r>
              <a:rPr lang="en-NZ" dirty="0" smtClean="0">
                <a:latin typeface="Calibri" pitchFamily="34" charset="0"/>
                <a:cs typeface="Calibri" pitchFamily="34" charset="0"/>
              </a:rPr>
              <a:t> Recent disasters (pike river) in coal mining have also reflected badly on the coal mining industry.</a:t>
            </a:r>
            <a:endParaRPr lang="en-NZ" dirty="0" smtClean="0">
              <a:latin typeface="Calibri" pitchFamily="34" charset="0"/>
              <a:cs typeface="Calibri" pitchFamily="34" charset="0"/>
            </a:endParaRPr>
          </a:p>
        </p:txBody>
      </p:sp>
      <p:sp>
        <p:nvSpPr>
          <p:cNvPr id="5" name="Rectangle 4"/>
          <p:cNvSpPr/>
          <p:nvPr/>
        </p:nvSpPr>
        <p:spPr>
          <a:xfrm>
            <a:off x="-16528" y="4117332"/>
            <a:ext cx="5956679" cy="307777"/>
          </a:xfrm>
          <a:prstGeom prst="rect">
            <a:avLst/>
          </a:prstGeom>
        </p:spPr>
        <p:txBody>
          <a:bodyPr wrap="square">
            <a:spAutoFit/>
          </a:bodyPr>
          <a:lstStyle/>
          <a:p>
            <a:r>
              <a:rPr lang="en-NZ" sz="1400" b="1" dirty="0"/>
              <a:t>A fully laden coal train about to leave </a:t>
            </a:r>
            <a:r>
              <a:rPr lang="en-NZ" sz="1400" b="1" dirty="0" err="1"/>
              <a:t>Seddonville</a:t>
            </a:r>
            <a:r>
              <a:rPr lang="en-NZ" sz="1400" b="1" dirty="0"/>
              <a:t> for Westport</a:t>
            </a:r>
            <a:r>
              <a:rPr lang="en-NZ" sz="1400" b="1" dirty="0" smtClean="0"/>
              <a:t>. (1898)</a:t>
            </a:r>
            <a:endParaRPr lang="en-NZ" sz="1400" b="1" dirty="0"/>
          </a:p>
        </p:txBody>
      </p:sp>
    </p:spTree>
    <p:extLst>
      <p:ext uri="{BB962C8B-B14F-4D97-AF65-F5344CB8AC3E}">
        <p14:creationId xmlns:p14="http://schemas.microsoft.com/office/powerpoint/2010/main" val="32954334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beca.com/%7E/media/Images/Projects/Industrial/Kupe/Kupe_Hero.ashx?as=0&amp;dmc=0&amp;thn=0&amp;w=5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3578" cy="514299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a:xfrm>
            <a:off x="2389" y="6492875"/>
            <a:ext cx="3786691" cy="365125"/>
          </a:xfrm>
        </p:spPr>
        <p:txBody>
          <a:bodyPr/>
          <a:lstStyle/>
          <a:p>
            <a:r>
              <a:rPr lang="en-NZ" smtClean="0"/>
              <a:t>NCEA L1 Science 2013 Chem 1.3</a:t>
            </a:r>
            <a:endParaRPr lang="en-NZ"/>
          </a:p>
        </p:txBody>
      </p:sp>
      <p:sp>
        <p:nvSpPr>
          <p:cNvPr id="3" name="Rectangle 2"/>
          <p:cNvSpPr/>
          <p:nvPr/>
        </p:nvSpPr>
        <p:spPr>
          <a:xfrm>
            <a:off x="114613" y="5301208"/>
            <a:ext cx="8579416" cy="1200329"/>
          </a:xfrm>
          <a:prstGeom prst="rect">
            <a:avLst/>
          </a:prstGeom>
        </p:spPr>
        <p:txBody>
          <a:bodyPr wrap="square">
            <a:spAutoFit/>
          </a:bodyPr>
          <a:lstStyle/>
          <a:p>
            <a:r>
              <a:rPr lang="en-NZ" b="1" dirty="0">
                <a:latin typeface="Calibri" pitchFamily="34" charset="0"/>
                <a:cs typeface="Calibri" pitchFamily="34" charset="0"/>
              </a:rPr>
              <a:t>Natural gas </a:t>
            </a:r>
            <a:r>
              <a:rPr lang="en-NZ" dirty="0">
                <a:latin typeface="Calibri" pitchFamily="34" charset="0"/>
                <a:cs typeface="Calibri" pitchFamily="34" charset="0"/>
              </a:rPr>
              <a:t>is extracted at fields around New Zealand, mostly off the coast out at sea, and this can be further processed into methanol (an alcohol fuel). </a:t>
            </a:r>
          </a:p>
          <a:p>
            <a:r>
              <a:rPr lang="en-NZ" dirty="0">
                <a:latin typeface="Calibri" pitchFamily="34" charset="0"/>
                <a:cs typeface="Calibri" pitchFamily="34" charset="0"/>
              </a:rPr>
              <a:t>We can also produce </a:t>
            </a:r>
            <a:r>
              <a:rPr lang="en-NZ" b="1" dirty="0">
                <a:latin typeface="Calibri" pitchFamily="34" charset="0"/>
                <a:cs typeface="Calibri" pitchFamily="34" charset="0"/>
              </a:rPr>
              <a:t>Ethanol</a:t>
            </a:r>
            <a:r>
              <a:rPr lang="en-NZ" dirty="0">
                <a:latin typeface="Calibri" pitchFamily="34" charset="0"/>
                <a:cs typeface="Calibri" pitchFamily="34" charset="0"/>
              </a:rPr>
              <a:t> (an alcohol fuel) through the process of fermentation – anaerobic respiration of yeast.</a:t>
            </a:r>
            <a:endParaRPr lang="en-NZ" dirty="0">
              <a:latin typeface="Calibri" pitchFamily="34" charset="0"/>
              <a:cs typeface="Calibri" pitchFamily="34" charset="0"/>
            </a:endParaRPr>
          </a:p>
        </p:txBody>
      </p:sp>
      <p:sp>
        <p:nvSpPr>
          <p:cNvPr id="4" name="TextBox 3"/>
          <p:cNvSpPr txBox="1"/>
          <p:nvPr/>
        </p:nvSpPr>
        <p:spPr>
          <a:xfrm>
            <a:off x="457080" y="405636"/>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Production of fuels – New Zealand </a:t>
            </a:r>
            <a:r>
              <a:rPr lang="en-NZ" sz="2000" b="1" dirty="0" smtClean="0"/>
              <a:t>Fuels</a:t>
            </a:r>
            <a:endParaRPr lang="en-NZ" sz="2000" b="1" dirty="0"/>
          </a:p>
        </p:txBody>
      </p:sp>
      <p:sp>
        <p:nvSpPr>
          <p:cNvPr id="5" name="TextBox 4"/>
          <p:cNvSpPr txBox="1"/>
          <p:nvPr/>
        </p:nvSpPr>
        <p:spPr>
          <a:xfrm>
            <a:off x="5652120" y="6501536"/>
            <a:ext cx="3312368" cy="307777"/>
          </a:xfrm>
          <a:prstGeom prst="rect">
            <a:avLst/>
          </a:prstGeom>
          <a:noFill/>
        </p:spPr>
        <p:txBody>
          <a:bodyPr wrap="square" rtlCol="0">
            <a:spAutoFit/>
          </a:bodyPr>
          <a:lstStyle/>
          <a:p>
            <a:r>
              <a:rPr lang="en-NZ" sz="1400" b="1" dirty="0" smtClean="0">
                <a:latin typeface="Calibri" pitchFamily="34" charset="0"/>
                <a:cs typeface="Calibri" pitchFamily="34" charset="0"/>
              </a:rPr>
              <a:t>Above: </a:t>
            </a:r>
            <a:r>
              <a:rPr lang="en-NZ" sz="1400" b="1" dirty="0" err="1" smtClean="0">
                <a:latin typeface="Calibri" pitchFamily="34" charset="0"/>
                <a:cs typeface="Calibri" pitchFamily="34" charset="0"/>
              </a:rPr>
              <a:t>Kupe</a:t>
            </a:r>
            <a:r>
              <a:rPr lang="en-NZ" sz="1400" b="1" dirty="0" smtClean="0">
                <a:latin typeface="Calibri" pitchFamily="34" charset="0"/>
                <a:cs typeface="Calibri" pitchFamily="34" charset="0"/>
              </a:rPr>
              <a:t> Gas platform in </a:t>
            </a:r>
            <a:r>
              <a:rPr lang="en-NZ" sz="1400" b="1" dirty="0" err="1" smtClean="0">
                <a:latin typeface="Calibri" pitchFamily="34" charset="0"/>
                <a:cs typeface="Calibri" pitchFamily="34" charset="0"/>
              </a:rPr>
              <a:t>Taranaki</a:t>
            </a:r>
            <a:endParaRPr lang="en-NZ" sz="1400" b="1" dirty="0">
              <a:latin typeface="Calibri" pitchFamily="34" charset="0"/>
              <a:cs typeface="Calibri" pitchFamily="34" charset="0"/>
            </a:endParaRPr>
          </a:p>
        </p:txBody>
      </p:sp>
    </p:spTree>
    <p:extLst>
      <p:ext uri="{BB962C8B-B14F-4D97-AF65-F5344CB8AC3E}">
        <p14:creationId xmlns:p14="http://schemas.microsoft.com/office/powerpoint/2010/main" val="28504700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energy.gov.tt/media/capture.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1800" y="2570986"/>
            <a:ext cx="6486525"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a:xfrm>
            <a:off x="43887" y="6470949"/>
            <a:ext cx="3786691" cy="365125"/>
          </a:xfrm>
        </p:spPr>
        <p:txBody>
          <a:bodyPr/>
          <a:lstStyle/>
          <a:p>
            <a:r>
              <a:rPr lang="en-NZ" dirty="0" smtClean="0"/>
              <a:t>NCEA L1 Science 2013 </a:t>
            </a:r>
            <a:r>
              <a:rPr lang="en-NZ" dirty="0" err="1" smtClean="0"/>
              <a:t>Chem</a:t>
            </a:r>
            <a:r>
              <a:rPr lang="en-NZ" dirty="0" smtClean="0"/>
              <a:t> 1.3</a:t>
            </a:r>
            <a:endParaRPr lang="en-NZ" dirty="0"/>
          </a:p>
        </p:txBody>
      </p:sp>
      <p:sp>
        <p:nvSpPr>
          <p:cNvPr id="3" name="TextBox 2"/>
          <p:cNvSpPr txBox="1"/>
          <p:nvPr/>
        </p:nvSpPr>
        <p:spPr>
          <a:xfrm>
            <a:off x="457080" y="405636"/>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Methanol from Natural gas</a:t>
            </a:r>
            <a:endParaRPr lang="en-NZ" sz="2000" b="1" dirty="0"/>
          </a:p>
        </p:txBody>
      </p:sp>
      <p:sp>
        <p:nvSpPr>
          <p:cNvPr id="4" name="TextBox 3"/>
          <p:cNvSpPr txBox="1"/>
          <p:nvPr/>
        </p:nvSpPr>
        <p:spPr>
          <a:xfrm>
            <a:off x="435773" y="1197580"/>
            <a:ext cx="5000323" cy="5262979"/>
          </a:xfrm>
          <a:prstGeom prst="rect">
            <a:avLst/>
          </a:prstGeom>
          <a:noFill/>
        </p:spPr>
        <p:txBody>
          <a:bodyPr wrap="square" rtlCol="0">
            <a:spAutoFit/>
          </a:bodyPr>
          <a:lstStyle/>
          <a:p>
            <a:r>
              <a:rPr lang="en-NZ" dirty="0" smtClean="0">
                <a:latin typeface="Calibri" pitchFamily="34" charset="0"/>
                <a:cs typeface="Calibri" pitchFamily="34" charset="0"/>
              </a:rPr>
              <a:t>Producing methanol (an alcohol CH</a:t>
            </a:r>
            <a:r>
              <a:rPr lang="en-NZ" baseline="-25000" dirty="0" smtClean="0">
                <a:latin typeface="Calibri" pitchFamily="34" charset="0"/>
                <a:cs typeface="Calibri" pitchFamily="34" charset="0"/>
              </a:rPr>
              <a:t>3</a:t>
            </a:r>
            <a:r>
              <a:rPr lang="en-NZ" dirty="0" smtClean="0">
                <a:latin typeface="Calibri" pitchFamily="34" charset="0"/>
                <a:cs typeface="Calibri" pitchFamily="34" charset="0"/>
              </a:rPr>
              <a:t>OH) from Natural gas (an alkane CH</a:t>
            </a:r>
            <a:r>
              <a:rPr lang="en-NZ" baseline="-25000" dirty="0" smtClean="0">
                <a:latin typeface="Calibri" pitchFamily="34" charset="0"/>
                <a:cs typeface="Calibri" pitchFamily="34" charset="0"/>
              </a:rPr>
              <a:t>4</a:t>
            </a:r>
            <a:r>
              <a:rPr lang="en-NZ" dirty="0" smtClean="0">
                <a:latin typeface="Calibri" pitchFamily="34" charset="0"/>
                <a:cs typeface="Calibri" pitchFamily="34" charset="0"/>
              </a:rPr>
              <a:t>) is a three step process.</a:t>
            </a:r>
          </a:p>
          <a:p>
            <a:endParaRPr lang="en-NZ" dirty="0">
              <a:latin typeface="Calibri" pitchFamily="34" charset="0"/>
              <a:cs typeface="Calibri" pitchFamily="34" charset="0"/>
            </a:endParaRPr>
          </a:p>
          <a:p>
            <a:pPr marL="400050" indent="-400050">
              <a:buAutoNum type="romanLcParenBoth"/>
            </a:pPr>
            <a:r>
              <a:rPr lang="en-NZ" b="1" dirty="0" smtClean="0">
                <a:latin typeface="Calibri" pitchFamily="34" charset="0"/>
                <a:cs typeface="Calibri" pitchFamily="34" charset="0"/>
              </a:rPr>
              <a:t>Steam reforming </a:t>
            </a:r>
            <a:r>
              <a:rPr lang="en-NZ" dirty="0" smtClean="0">
                <a:latin typeface="Calibri" pitchFamily="34" charset="0"/>
                <a:cs typeface="Calibri" pitchFamily="34" charset="0"/>
              </a:rPr>
              <a:t>where methane reacts with steam </a:t>
            </a:r>
          </a:p>
          <a:p>
            <a:r>
              <a:rPr lang="en-NZ" dirty="0" smtClean="0">
                <a:latin typeface="Calibri" pitchFamily="34" charset="0"/>
                <a:cs typeface="Calibri" pitchFamily="34" charset="0"/>
              </a:rPr>
              <a:t>       CH</a:t>
            </a:r>
            <a:r>
              <a:rPr lang="en-NZ" baseline="-25000" dirty="0" smtClean="0">
                <a:latin typeface="Calibri" pitchFamily="34" charset="0"/>
                <a:cs typeface="Calibri" pitchFamily="34" charset="0"/>
              </a:rPr>
              <a:t>4</a:t>
            </a:r>
            <a:r>
              <a:rPr lang="en-NZ" dirty="0" smtClean="0">
                <a:latin typeface="Calibri" pitchFamily="34" charset="0"/>
                <a:cs typeface="Calibri" pitchFamily="34" charset="0"/>
              </a:rPr>
              <a:t> + H</a:t>
            </a:r>
            <a:r>
              <a:rPr lang="en-NZ" baseline="-25000" dirty="0" smtClean="0">
                <a:latin typeface="Calibri" pitchFamily="34" charset="0"/>
                <a:cs typeface="Calibri" pitchFamily="34" charset="0"/>
              </a:rPr>
              <a:t>2</a:t>
            </a:r>
            <a:r>
              <a:rPr lang="en-NZ" dirty="0" smtClean="0">
                <a:latin typeface="Calibri" pitchFamily="34" charset="0"/>
                <a:cs typeface="Calibri" pitchFamily="34" charset="0"/>
              </a:rPr>
              <a:t>O  → CO + 3H</a:t>
            </a:r>
            <a:r>
              <a:rPr lang="en-NZ" baseline="-25000" dirty="0" smtClean="0">
                <a:latin typeface="Calibri" pitchFamily="34" charset="0"/>
                <a:cs typeface="Calibri" pitchFamily="34" charset="0"/>
              </a:rPr>
              <a:t>2</a:t>
            </a:r>
          </a:p>
          <a:p>
            <a:endParaRPr lang="en-NZ" baseline="-25000" dirty="0" smtClean="0">
              <a:latin typeface="Calibri" pitchFamily="34" charset="0"/>
              <a:cs typeface="Calibri" pitchFamily="34" charset="0"/>
            </a:endParaRPr>
          </a:p>
          <a:p>
            <a:endParaRPr lang="en-NZ" dirty="0" smtClean="0">
              <a:latin typeface="Calibri" pitchFamily="34" charset="0"/>
              <a:cs typeface="Calibri" pitchFamily="34" charset="0"/>
            </a:endParaRPr>
          </a:p>
          <a:p>
            <a:endParaRPr lang="en-NZ" dirty="0" smtClean="0">
              <a:latin typeface="Calibri" pitchFamily="34" charset="0"/>
              <a:cs typeface="Calibri" pitchFamily="34" charset="0"/>
            </a:endParaRPr>
          </a:p>
          <a:p>
            <a:pPr marL="400050" indent="-400050">
              <a:buAutoNum type="romanLcParenBoth" startAt="3"/>
            </a:pPr>
            <a:r>
              <a:rPr lang="en-NZ" b="1" dirty="0" smtClean="0">
                <a:latin typeface="Calibri" pitchFamily="34" charset="0"/>
                <a:cs typeface="Calibri" pitchFamily="34" charset="0"/>
              </a:rPr>
              <a:t>Synthesis reaction </a:t>
            </a:r>
          </a:p>
          <a:p>
            <a:r>
              <a:rPr lang="en-NZ" b="1" dirty="0">
                <a:latin typeface="Calibri" pitchFamily="34" charset="0"/>
                <a:cs typeface="Calibri" pitchFamily="34" charset="0"/>
              </a:rPr>
              <a:t> </a:t>
            </a:r>
            <a:r>
              <a:rPr lang="en-NZ" b="1" dirty="0" smtClean="0">
                <a:latin typeface="Calibri" pitchFamily="34" charset="0"/>
                <a:cs typeface="Calibri" pitchFamily="34" charset="0"/>
              </a:rPr>
              <a:t>       </a:t>
            </a:r>
            <a:r>
              <a:rPr lang="en-NZ" dirty="0" smtClean="0">
                <a:latin typeface="Calibri" pitchFamily="34" charset="0"/>
                <a:cs typeface="Calibri" pitchFamily="34" charset="0"/>
              </a:rPr>
              <a:t>2H</a:t>
            </a:r>
            <a:r>
              <a:rPr lang="en-NZ" baseline="-25000" dirty="0" smtClean="0">
                <a:latin typeface="Calibri" pitchFamily="34" charset="0"/>
                <a:cs typeface="Calibri" pitchFamily="34" charset="0"/>
              </a:rPr>
              <a:t>2</a:t>
            </a:r>
            <a:r>
              <a:rPr lang="en-NZ" dirty="0" smtClean="0">
                <a:latin typeface="Calibri" pitchFamily="34" charset="0"/>
                <a:cs typeface="Calibri" pitchFamily="34" charset="0"/>
              </a:rPr>
              <a:t> + CO  →  CH</a:t>
            </a:r>
            <a:r>
              <a:rPr lang="en-NZ" baseline="-25000" dirty="0" smtClean="0">
                <a:latin typeface="Calibri" pitchFamily="34" charset="0"/>
                <a:cs typeface="Calibri" pitchFamily="34" charset="0"/>
              </a:rPr>
              <a:t>3</a:t>
            </a:r>
            <a:r>
              <a:rPr lang="en-NZ" dirty="0" smtClean="0">
                <a:latin typeface="Calibri" pitchFamily="34" charset="0"/>
                <a:cs typeface="Calibri" pitchFamily="34" charset="0"/>
              </a:rPr>
              <a:t>OH</a:t>
            </a:r>
          </a:p>
          <a:p>
            <a:endParaRPr lang="en-NZ" dirty="0" smtClean="0">
              <a:latin typeface="Calibri" pitchFamily="34" charset="0"/>
              <a:cs typeface="Calibri" pitchFamily="34" charset="0"/>
            </a:endParaRPr>
          </a:p>
          <a:p>
            <a:endParaRPr lang="en-NZ" dirty="0">
              <a:latin typeface="Calibri" pitchFamily="34" charset="0"/>
              <a:cs typeface="Calibri" pitchFamily="34" charset="0"/>
            </a:endParaRPr>
          </a:p>
          <a:p>
            <a:endParaRPr lang="en-NZ" dirty="0" smtClean="0">
              <a:latin typeface="Calibri" pitchFamily="34" charset="0"/>
              <a:cs typeface="Calibri" pitchFamily="34" charset="0"/>
            </a:endParaRPr>
          </a:p>
          <a:p>
            <a:endParaRPr lang="en-NZ" dirty="0">
              <a:latin typeface="Calibri" pitchFamily="34" charset="0"/>
              <a:cs typeface="Calibri" pitchFamily="34" charset="0"/>
            </a:endParaRPr>
          </a:p>
          <a:p>
            <a:endParaRPr lang="en-NZ" dirty="0">
              <a:latin typeface="Calibri" pitchFamily="34" charset="0"/>
              <a:cs typeface="Calibri" pitchFamily="34" charset="0"/>
            </a:endParaRPr>
          </a:p>
          <a:p>
            <a:r>
              <a:rPr lang="en-NZ" dirty="0" smtClean="0">
                <a:latin typeface="Calibri" pitchFamily="34" charset="0"/>
                <a:cs typeface="Calibri" pitchFamily="34" charset="0"/>
              </a:rPr>
              <a:t>Methanol is used to make other chemicals that are used in making paints, plastics and explosives and in methylated sprits</a:t>
            </a:r>
            <a:endParaRPr lang="en-NZ" dirty="0">
              <a:latin typeface="Calibri" pitchFamily="34" charset="0"/>
              <a:cs typeface="Calibri" pitchFamily="34" charset="0"/>
            </a:endParaRPr>
          </a:p>
        </p:txBody>
      </p:sp>
      <p:sp>
        <p:nvSpPr>
          <p:cNvPr id="5" name="Rectangle 4"/>
          <p:cNvSpPr/>
          <p:nvPr/>
        </p:nvSpPr>
        <p:spPr>
          <a:xfrm>
            <a:off x="5537263" y="2109321"/>
            <a:ext cx="3131840" cy="923330"/>
          </a:xfrm>
          <a:prstGeom prst="rect">
            <a:avLst/>
          </a:prstGeom>
        </p:spPr>
        <p:txBody>
          <a:bodyPr wrap="square">
            <a:spAutoFit/>
          </a:bodyPr>
          <a:lstStyle/>
          <a:p>
            <a:pPr marL="400050" indent="-400050">
              <a:buAutoNum type="romanLcParenBoth" startAt="2"/>
            </a:pPr>
            <a:r>
              <a:rPr lang="en-NZ" b="1" dirty="0">
                <a:latin typeface="Calibri" pitchFamily="34" charset="0"/>
                <a:cs typeface="Calibri" pitchFamily="34" charset="0"/>
              </a:rPr>
              <a:t>Water shift reaction </a:t>
            </a:r>
            <a:r>
              <a:rPr lang="en-NZ" dirty="0">
                <a:latin typeface="Calibri" pitchFamily="34" charset="0"/>
                <a:cs typeface="Calibri" pitchFamily="34" charset="0"/>
              </a:rPr>
              <a:t>– a reaction that adjusts</a:t>
            </a:r>
          </a:p>
          <a:p>
            <a:r>
              <a:rPr lang="en-NZ" dirty="0">
                <a:latin typeface="Calibri" pitchFamily="34" charset="0"/>
                <a:cs typeface="Calibri" pitchFamily="34" charset="0"/>
              </a:rPr>
              <a:t>        the ratio of CO: H</a:t>
            </a:r>
            <a:r>
              <a:rPr lang="en-NZ" baseline="-25000" dirty="0">
                <a:latin typeface="Calibri" pitchFamily="34" charset="0"/>
                <a:cs typeface="Calibri" pitchFamily="34" charset="0"/>
              </a:rPr>
              <a:t>2</a:t>
            </a:r>
            <a:r>
              <a:rPr lang="en-NZ" dirty="0">
                <a:latin typeface="Calibri" pitchFamily="34" charset="0"/>
                <a:cs typeface="Calibri" pitchFamily="34" charset="0"/>
              </a:rPr>
              <a:t> gas</a:t>
            </a:r>
          </a:p>
        </p:txBody>
      </p:sp>
    </p:spTree>
    <p:extLst>
      <p:ext uri="{BB962C8B-B14F-4D97-AF65-F5344CB8AC3E}">
        <p14:creationId xmlns:p14="http://schemas.microsoft.com/office/powerpoint/2010/main" val="38581886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833" y="6492875"/>
            <a:ext cx="3786691" cy="365125"/>
          </a:xfrm>
        </p:spPr>
        <p:txBody>
          <a:bodyPr/>
          <a:lstStyle/>
          <a:p>
            <a:r>
              <a:rPr lang="en-NZ" dirty="0" smtClean="0"/>
              <a:t>NCEA L1 Science 2013 </a:t>
            </a:r>
            <a:r>
              <a:rPr lang="en-NZ" dirty="0" err="1" smtClean="0"/>
              <a:t>Chem</a:t>
            </a:r>
            <a:r>
              <a:rPr lang="en-NZ" dirty="0" smtClean="0"/>
              <a:t> 1.3</a:t>
            </a:r>
            <a:endParaRPr lang="en-NZ" dirty="0"/>
          </a:p>
        </p:txBody>
      </p:sp>
      <p:sp>
        <p:nvSpPr>
          <p:cNvPr id="3" name="TextBox 2"/>
          <p:cNvSpPr txBox="1"/>
          <p:nvPr/>
        </p:nvSpPr>
        <p:spPr>
          <a:xfrm>
            <a:off x="457080" y="405636"/>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Fermentation to produce fuel (ethanol)</a:t>
            </a:r>
            <a:endParaRPr lang="en-NZ" sz="2000" b="1" dirty="0"/>
          </a:p>
        </p:txBody>
      </p:sp>
      <p:sp>
        <p:nvSpPr>
          <p:cNvPr id="4" name="TextBox 3"/>
          <p:cNvSpPr txBox="1"/>
          <p:nvPr/>
        </p:nvSpPr>
        <p:spPr>
          <a:xfrm>
            <a:off x="637100" y="1556792"/>
            <a:ext cx="7848872" cy="1477328"/>
          </a:xfrm>
          <a:prstGeom prst="rect">
            <a:avLst/>
          </a:prstGeom>
          <a:noFill/>
        </p:spPr>
        <p:txBody>
          <a:bodyPr wrap="square" rtlCol="0">
            <a:spAutoFit/>
          </a:bodyPr>
          <a:lstStyle/>
          <a:p>
            <a:r>
              <a:rPr lang="en-NZ" dirty="0" smtClean="0">
                <a:latin typeface="Calibri" pitchFamily="34" charset="0"/>
                <a:cs typeface="Calibri" pitchFamily="34" charset="0"/>
              </a:rPr>
              <a:t>Fermentation is </a:t>
            </a:r>
            <a:r>
              <a:rPr lang="en-NZ" b="1" dirty="0" smtClean="0">
                <a:latin typeface="Calibri" pitchFamily="34" charset="0"/>
                <a:cs typeface="Calibri" pitchFamily="34" charset="0"/>
              </a:rPr>
              <a:t>anaerobic respiration</a:t>
            </a:r>
            <a:r>
              <a:rPr lang="en-NZ" dirty="0" smtClean="0">
                <a:latin typeface="Calibri" pitchFamily="34" charset="0"/>
                <a:cs typeface="Calibri" pitchFamily="34" charset="0"/>
              </a:rPr>
              <a:t>. Enzymes in yeast turn sugar solution (</a:t>
            </a:r>
            <a:r>
              <a:rPr lang="en-NZ" dirty="0" err="1" smtClean="0">
                <a:latin typeface="Calibri" pitchFamily="34" charset="0"/>
                <a:cs typeface="Calibri" pitchFamily="34" charset="0"/>
              </a:rPr>
              <a:t>eg</a:t>
            </a:r>
            <a:r>
              <a:rPr lang="en-NZ" dirty="0" smtClean="0">
                <a:latin typeface="Calibri" pitchFamily="34" charset="0"/>
                <a:cs typeface="Calibri" pitchFamily="34" charset="0"/>
              </a:rPr>
              <a:t> glucose) into ethanol and carbon dioxide (in the absence of oxygen).</a:t>
            </a:r>
          </a:p>
          <a:p>
            <a:endParaRPr lang="en-NZ" dirty="0">
              <a:latin typeface="Calibri" pitchFamily="34" charset="0"/>
              <a:cs typeface="Calibri" pitchFamily="34" charset="0"/>
            </a:endParaRPr>
          </a:p>
          <a:p>
            <a:pPr algn="ctr"/>
            <a:r>
              <a:rPr lang="en-NZ" dirty="0" smtClean="0">
                <a:latin typeface="Calibri" pitchFamily="34" charset="0"/>
                <a:cs typeface="Calibri" pitchFamily="34" charset="0"/>
              </a:rPr>
              <a:t>C</a:t>
            </a:r>
            <a:r>
              <a:rPr lang="en-NZ" baseline="-25000" dirty="0" smtClean="0">
                <a:latin typeface="Calibri" pitchFamily="34" charset="0"/>
                <a:cs typeface="Calibri" pitchFamily="34" charset="0"/>
              </a:rPr>
              <a:t>6</a:t>
            </a:r>
            <a:r>
              <a:rPr lang="en-NZ" dirty="0" smtClean="0">
                <a:latin typeface="Calibri" pitchFamily="34" charset="0"/>
                <a:cs typeface="Calibri" pitchFamily="34" charset="0"/>
              </a:rPr>
              <a:t>H</a:t>
            </a:r>
            <a:r>
              <a:rPr lang="en-NZ" baseline="-25000" dirty="0" smtClean="0">
                <a:latin typeface="Calibri" pitchFamily="34" charset="0"/>
                <a:cs typeface="Calibri" pitchFamily="34" charset="0"/>
              </a:rPr>
              <a:t>12</a:t>
            </a:r>
            <a:r>
              <a:rPr lang="en-NZ" dirty="0" smtClean="0">
                <a:latin typeface="Calibri" pitchFamily="34" charset="0"/>
                <a:cs typeface="Calibri" pitchFamily="34" charset="0"/>
              </a:rPr>
              <a:t>O</a:t>
            </a:r>
            <a:r>
              <a:rPr lang="en-NZ" baseline="-25000" dirty="0" smtClean="0">
                <a:latin typeface="Calibri" pitchFamily="34" charset="0"/>
                <a:cs typeface="Calibri" pitchFamily="34" charset="0"/>
              </a:rPr>
              <a:t>6</a:t>
            </a:r>
            <a:r>
              <a:rPr lang="en-NZ" dirty="0" smtClean="0">
                <a:latin typeface="Calibri" pitchFamily="34" charset="0"/>
                <a:cs typeface="Calibri" pitchFamily="34" charset="0"/>
              </a:rPr>
              <a:t>   →           CO</a:t>
            </a:r>
            <a:r>
              <a:rPr lang="en-NZ" baseline="-25000" dirty="0" smtClean="0">
                <a:latin typeface="Calibri" pitchFamily="34" charset="0"/>
                <a:cs typeface="Calibri" pitchFamily="34" charset="0"/>
              </a:rPr>
              <a:t>2</a:t>
            </a:r>
            <a:r>
              <a:rPr lang="en-NZ" dirty="0" smtClean="0">
                <a:latin typeface="Calibri" pitchFamily="34" charset="0"/>
                <a:cs typeface="Calibri" pitchFamily="34" charset="0"/>
              </a:rPr>
              <a:t>                 +     CH</a:t>
            </a:r>
            <a:r>
              <a:rPr lang="en-NZ" baseline="-25000" dirty="0" smtClean="0">
                <a:latin typeface="Calibri" pitchFamily="34" charset="0"/>
                <a:cs typeface="Calibri" pitchFamily="34" charset="0"/>
              </a:rPr>
              <a:t>3</a:t>
            </a:r>
            <a:r>
              <a:rPr lang="en-NZ" dirty="0" smtClean="0">
                <a:latin typeface="Calibri" pitchFamily="34" charset="0"/>
                <a:cs typeface="Calibri" pitchFamily="34" charset="0"/>
              </a:rPr>
              <a:t>CH</a:t>
            </a:r>
            <a:r>
              <a:rPr lang="en-NZ" baseline="-25000" dirty="0" smtClean="0">
                <a:latin typeface="Calibri" pitchFamily="34" charset="0"/>
                <a:cs typeface="Calibri" pitchFamily="34" charset="0"/>
              </a:rPr>
              <a:t>2</a:t>
            </a:r>
            <a:r>
              <a:rPr lang="en-NZ" dirty="0" smtClean="0">
                <a:latin typeface="Calibri" pitchFamily="34" charset="0"/>
                <a:cs typeface="Calibri" pitchFamily="34" charset="0"/>
              </a:rPr>
              <a:t>OH</a:t>
            </a:r>
          </a:p>
          <a:p>
            <a:pPr algn="ctr"/>
            <a:r>
              <a:rPr lang="en-NZ" dirty="0" smtClean="0">
                <a:latin typeface="Calibri" pitchFamily="34" charset="0"/>
                <a:cs typeface="Calibri" pitchFamily="34" charset="0"/>
              </a:rPr>
              <a:t>Glucose            carbon dioxide            ethanol</a:t>
            </a:r>
            <a:endParaRPr lang="en-NZ" dirty="0">
              <a:latin typeface="Calibri" pitchFamily="34" charset="0"/>
              <a:cs typeface="Calibri" pitchFamily="34" charset="0"/>
            </a:endParaRPr>
          </a:p>
        </p:txBody>
      </p:sp>
      <p:pic>
        <p:nvPicPr>
          <p:cNvPr id="31746" name="Picture 2" descr="http://demoplants.bioenergy2020.eu/img/pics_sheets_logos/coskata_process.jpg"/>
          <p:cNvPicPr>
            <a:picLocks noChangeAspect="1" noChangeArrowheads="1"/>
          </p:cNvPicPr>
          <p:nvPr/>
        </p:nvPicPr>
        <p:blipFill>
          <a:blip r:embed="rId2">
            <a:clrChange>
              <a:clrFrom>
                <a:srgbClr val="F4F4F4"/>
              </a:clrFrom>
              <a:clrTo>
                <a:srgbClr val="F4F4F4">
                  <a:alpha val="0"/>
                </a:srgbClr>
              </a:clrTo>
            </a:clrChange>
            <a:extLst>
              <a:ext uri="{28A0092B-C50C-407E-A947-70E740481C1C}">
                <a14:useLocalDpi xmlns:a14="http://schemas.microsoft.com/office/drawing/2010/main" val="0"/>
              </a:ext>
            </a:extLst>
          </a:blip>
          <a:srcRect/>
          <a:stretch>
            <a:fillRect/>
          </a:stretch>
        </p:blipFill>
        <p:spPr bwMode="auto">
          <a:xfrm>
            <a:off x="1054996" y="2847231"/>
            <a:ext cx="7013079" cy="404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7587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0847" y="6480056"/>
            <a:ext cx="3786691" cy="365125"/>
          </a:xfrm>
        </p:spPr>
        <p:txBody>
          <a:bodyPr/>
          <a:lstStyle/>
          <a:p>
            <a:r>
              <a:rPr lang="en-NZ" smtClean="0"/>
              <a:t>NCEA L1 Science 2013 Chem 1.3</a:t>
            </a:r>
            <a:endParaRPr lang="en-NZ"/>
          </a:p>
        </p:txBody>
      </p:sp>
      <p:sp>
        <p:nvSpPr>
          <p:cNvPr id="3" name="TextBox 2"/>
          <p:cNvSpPr txBox="1"/>
          <p:nvPr/>
        </p:nvSpPr>
        <p:spPr>
          <a:xfrm>
            <a:off x="457080" y="405636"/>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Production of fuels – imported Fuels</a:t>
            </a:r>
            <a:endParaRPr lang="en-NZ" sz="2000" b="1" dirty="0"/>
          </a:p>
        </p:txBody>
      </p:sp>
      <p:sp>
        <p:nvSpPr>
          <p:cNvPr id="4" name="TextBox 3"/>
          <p:cNvSpPr txBox="1"/>
          <p:nvPr/>
        </p:nvSpPr>
        <p:spPr>
          <a:xfrm>
            <a:off x="179512" y="1124744"/>
            <a:ext cx="2880320" cy="5355312"/>
          </a:xfrm>
          <a:prstGeom prst="rect">
            <a:avLst/>
          </a:prstGeom>
          <a:noFill/>
        </p:spPr>
        <p:txBody>
          <a:bodyPr wrap="square" rtlCol="0">
            <a:spAutoFit/>
          </a:bodyPr>
          <a:lstStyle/>
          <a:p>
            <a:r>
              <a:rPr lang="en-NZ" dirty="0" smtClean="0"/>
              <a:t>New Zealand needs to import crude oil from </a:t>
            </a:r>
          </a:p>
          <a:p>
            <a:r>
              <a:rPr lang="en-NZ" dirty="0" smtClean="0"/>
              <a:t>other countries and then further refine it (or process it) into other types such as petrol, diesel and motor oil in order to provide fuel for our cars, trucks and industries. </a:t>
            </a:r>
          </a:p>
          <a:p>
            <a:r>
              <a:rPr lang="en-NZ" dirty="0" smtClean="0"/>
              <a:t>These processes of refining include </a:t>
            </a:r>
            <a:r>
              <a:rPr lang="en-NZ" b="1" dirty="0" smtClean="0"/>
              <a:t>fractional distillation </a:t>
            </a:r>
            <a:r>
              <a:rPr lang="en-NZ" dirty="0" smtClean="0"/>
              <a:t>to separate out the mixed length carbon chain alkanes into distinct types of fuel as well as </a:t>
            </a:r>
            <a:r>
              <a:rPr lang="en-NZ" b="1" dirty="0" smtClean="0"/>
              <a:t>cracking </a:t>
            </a:r>
            <a:r>
              <a:rPr lang="en-NZ" dirty="0" smtClean="0"/>
              <a:t>which breaks the long carbon chained alkanes into shorter, more useful fuels.</a:t>
            </a:r>
            <a:endParaRPr lang="en-NZ" dirty="0"/>
          </a:p>
        </p:txBody>
      </p:sp>
      <p:pic>
        <p:nvPicPr>
          <p:cNvPr id="32770" name="Picture 2" descr="http://3.bp.blogspot.com/_TZ7XcJdf7ng/TGVYkOuzRQI/AAAAAAAAAKY/QW1wcWqikDk/s1600/oil+tanker-25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8516" y="1124744"/>
            <a:ext cx="5955483" cy="5373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4210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NCEA L1 Science 2013 Chem 1.3</a:t>
            </a:r>
            <a:endParaRPr lang="en-NZ"/>
          </a:p>
        </p:txBody>
      </p:sp>
      <p:sp>
        <p:nvSpPr>
          <p:cNvPr id="3" name="TextBox 2"/>
          <p:cNvSpPr txBox="1"/>
          <p:nvPr/>
        </p:nvSpPr>
        <p:spPr>
          <a:xfrm>
            <a:off x="457080" y="405636"/>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Fractional distillation of crude oil</a:t>
            </a:r>
            <a:endParaRPr lang="en-NZ" sz="2000" b="1" dirty="0"/>
          </a:p>
        </p:txBody>
      </p:sp>
      <p:sp>
        <p:nvSpPr>
          <p:cNvPr id="4" name="TextBox 3"/>
          <p:cNvSpPr txBox="1"/>
          <p:nvPr/>
        </p:nvSpPr>
        <p:spPr>
          <a:xfrm>
            <a:off x="315566" y="1268760"/>
            <a:ext cx="3176314" cy="5078313"/>
          </a:xfrm>
          <a:prstGeom prst="rect">
            <a:avLst/>
          </a:prstGeom>
          <a:noFill/>
        </p:spPr>
        <p:txBody>
          <a:bodyPr wrap="square" rtlCol="0">
            <a:spAutoFit/>
          </a:bodyPr>
          <a:lstStyle/>
          <a:p>
            <a:r>
              <a:rPr lang="en-NZ" b="1" dirty="0" smtClean="0">
                <a:latin typeface="Calibri" pitchFamily="34" charset="0"/>
                <a:cs typeface="Calibri" pitchFamily="34" charset="0"/>
              </a:rPr>
              <a:t>Fractional column</a:t>
            </a:r>
          </a:p>
          <a:p>
            <a:endParaRPr lang="en-NZ" dirty="0" smtClean="0">
              <a:latin typeface="Calibri" pitchFamily="34" charset="0"/>
              <a:cs typeface="Calibri" pitchFamily="34" charset="0"/>
            </a:endParaRPr>
          </a:p>
          <a:p>
            <a:r>
              <a:rPr lang="en-NZ" dirty="0" smtClean="0">
                <a:latin typeface="Calibri" pitchFamily="34" charset="0"/>
                <a:cs typeface="Calibri" pitchFamily="34" charset="0"/>
              </a:rPr>
              <a:t>Coolest at the top, gases (Carbon chains 1 – 4) collected at the top – they have the lowest boiling points which is why they don’t condense – they stay as gases</a:t>
            </a:r>
          </a:p>
          <a:p>
            <a:endParaRPr lang="en-NZ" dirty="0" smtClean="0">
              <a:latin typeface="Calibri" pitchFamily="34" charset="0"/>
              <a:cs typeface="Calibri" pitchFamily="34" charset="0"/>
            </a:endParaRPr>
          </a:p>
          <a:p>
            <a:r>
              <a:rPr lang="en-NZ" dirty="0">
                <a:latin typeface="Calibri" pitchFamily="34" charset="0"/>
                <a:cs typeface="Calibri" pitchFamily="34" charset="0"/>
              </a:rPr>
              <a:t>Cooler as you go up, smaller molecules condense higher up as they have lower boiling </a:t>
            </a:r>
            <a:r>
              <a:rPr lang="en-NZ" dirty="0" smtClean="0">
                <a:latin typeface="Calibri" pitchFamily="34" charset="0"/>
                <a:cs typeface="Calibri" pitchFamily="34" charset="0"/>
              </a:rPr>
              <a:t>points</a:t>
            </a:r>
          </a:p>
          <a:p>
            <a:endParaRPr lang="en-NZ" dirty="0">
              <a:latin typeface="Calibri" pitchFamily="34" charset="0"/>
              <a:cs typeface="Calibri" pitchFamily="34" charset="0"/>
            </a:endParaRPr>
          </a:p>
          <a:p>
            <a:r>
              <a:rPr lang="en-NZ" dirty="0" smtClean="0">
                <a:latin typeface="Calibri" pitchFamily="34" charset="0"/>
                <a:cs typeface="Calibri" pitchFamily="34" charset="0"/>
              </a:rPr>
              <a:t>Hottest </a:t>
            </a:r>
            <a:r>
              <a:rPr lang="en-NZ" dirty="0">
                <a:latin typeface="Calibri" pitchFamily="34" charset="0"/>
                <a:cs typeface="Calibri" pitchFamily="34" charset="0"/>
              </a:rPr>
              <a:t>at bottom. Large molecules condense here as have highest boiling points</a:t>
            </a:r>
          </a:p>
          <a:p>
            <a:endParaRPr lang="en-NZ" dirty="0"/>
          </a:p>
        </p:txBody>
      </p:sp>
      <p:pic>
        <p:nvPicPr>
          <p:cNvPr id="1026"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8701" t="14088" r="51921" b="10714"/>
          <a:stretch/>
        </p:blipFill>
        <p:spPr bwMode="auto">
          <a:xfrm>
            <a:off x="3491880" y="1293032"/>
            <a:ext cx="5174112" cy="5555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7336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wiki.uiowa.edu/download/attachments/19956751/Picture1.jpg?version=1&amp;modificationDate=123782471936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8495" y="1196752"/>
            <a:ext cx="7409259" cy="54989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080" y="405636"/>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Fractional distillation of crude oil</a:t>
            </a:r>
            <a:endParaRPr lang="en-NZ" sz="2000" b="1" dirty="0"/>
          </a:p>
        </p:txBody>
      </p:sp>
    </p:spTree>
    <p:extLst>
      <p:ext uri="{BB962C8B-B14F-4D97-AF65-F5344CB8AC3E}">
        <p14:creationId xmlns:p14="http://schemas.microsoft.com/office/powerpoint/2010/main" val="42019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a:xfrm>
            <a:off x="484188" y="1143000"/>
            <a:ext cx="8229600" cy="5059363"/>
          </a:xfrm>
          <a:prstGeom prst="rect">
            <a:avLst/>
          </a:prstGeom>
          <a:solidFill>
            <a:srgbClr val="FFFFFF"/>
          </a:solidFill>
          <a:ln w="19050">
            <a:solidFill>
              <a:schemeClr val="tx1"/>
            </a:solidFill>
            <a:miter lim="800000"/>
            <a:headEnd/>
            <a:tailEnd/>
          </a:ln>
        </p:spPr>
        <p:txBody>
          <a:bodyPr vert="horz" lIns="91440" tIns="45720" rIns="91440" bIns="45720" rtlCol="0">
            <a:normAutofit fontScale="92500" lnSpcReduction="1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nSpc>
                <a:spcPct val="80000"/>
              </a:lnSpc>
              <a:buFontTx/>
              <a:buNone/>
            </a:pPr>
            <a:endParaRPr lang="en-US" b="1" dirty="0" smtClean="0">
              <a:latin typeface="Calibri" pitchFamily="34" charset="0"/>
              <a:cs typeface="Calibri" pitchFamily="34" charset="0"/>
            </a:endParaRPr>
          </a:p>
          <a:p>
            <a:pPr>
              <a:lnSpc>
                <a:spcPct val="80000"/>
              </a:lnSpc>
              <a:buFontTx/>
              <a:buNone/>
            </a:pPr>
            <a:r>
              <a:rPr lang="en-US" b="1" dirty="0" smtClean="0">
                <a:latin typeface="Calibri" pitchFamily="34" charset="0"/>
                <a:cs typeface="Calibri" pitchFamily="34" charset="0"/>
              </a:rPr>
              <a:t>Molecular Formula</a:t>
            </a:r>
            <a:r>
              <a:rPr lang="en-US" dirty="0" smtClean="0">
                <a:latin typeface="Calibri" pitchFamily="34" charset="0"/>
                <a:cs typeface="Calibri" pitchFamily="34" charset="0"/>
              </a:rPr>
              <a:t> – type and number of each atom.</a:t>
            </a:r>
          </a:p>
          <a:p>
            <a:pPr>
              <a:lnSpc>
                <a:spcPct val="80000"/>
              </a:lnSpc>
              <a:buFontTx/>
              <a:buNone/>
            </a:pPr>
            <a:r>
              <a:rPr lang="en-US" dirty="0" smtClean="0">
                <a:latin typeface="Calibri" pitchFamily="34" charset="0"/>
                <a:cs typeface="Calibri" pitchFamily="34" charset="0"/>
              </a:rPr>
              <a:t>i.e.  Propane  C</a:t>
            </a:r>
            <a:r>
              <a:rPr lang="en-US" sz="1400" dirty="0" smtClean="0">
                <a:latin typeface="Calibri" pitchFamily="34" charset="0"/>
                <a:cs typeface="Calibri" pitchFamily="34" charset="0"/>
              </a:rPr>
              <a:t>3</a:t>
            </a:r>
            <a:r>
              <a:rPr lang="en-US" dirty="0" smtClean="0">
                <a:latin typeface="Calibri" pitchFamily="34" charset="0"/>
                <a:cs typeface="Calibri" pitchFamily="34" charset="0"/>
              </a:rPr>
              <a:t>H</a:t>
            </a:r>
            <a:r>
              <a:rPr lang="en-US" sz="1400" dirty="0" smtClean="0">
                <a:latin typeface="Calibri" pitchFamily="34" charset="0"/>
                <a:cs typeface="Calibri" pitchFamily="34" charset="0"/>
              </a:rPr>
              <a:t>8 </a:t>
            </a:r>
          </a:p>
          <a:p>
            <a:pPr>
              <a:lnSpc>
                <a:spcPct val="80000"/>
              </a:lnSpc>
              <a:buFontTx/>
              <a:buNone/>
            </a:pPr>
            <a:r>
              <a:rPr lang="en-US" b="1" dirty="0" smtClean="0">
                <a:latin typeface="Calibri" pitchFamily="34" charset="0"/>
                <a:cs typeface="Calibri" pitchFamily="34" charset="0"/>
              </a:rPr>
              <a:t>Structural Formula</a:t>
            </a:r>
            <a:r>
              <a:rPr lang="en-US" dirty="0" smtClean="0">
                <a:latin typeface="Calibri" pitchFamily="34" charset="0"/>
                <a:cs typeface="Calibri" pitchFamily="34" charset="0"/>
              </a:rPr>
              <a:t> – placement of each atom.</a:t>
            </a:r>
          </a:p>
          <a:p>
            <a:pPr>
              <a:lnSpc>
                <a:spcPct val="80000"/>
              </a:lnSpc>
              <a:buFontTx/>
              <a:buNone/>
            </a:pPr>
            <a:endParaRPr lang="en-US" dirty="0" smtClean="0">
              <a:latin typeface="Calibri" pitchFamily="34" charset="0"/>
              <a:cs typeface="Calibri" pitchFamily="34" charset="0"/>
            </a:endParaRPr>
          </a:p>
          <a:p>
            <a:pPr>
              <a:lnSpc>
                <a:spcPct val="80000"/>
              </a:lnSpc>
              <a:buFontTx/>
              <a:buNone/>
            </a:pPr>
            <a:r>
              <a:rPr lang="en-US" b="1" dirty="0" smtClean="0">
                <a:latin typeface="Calibri" pitchFamily="34" charset="0"/>
                <a:cs typeface="Calibri" pitchFamily="34" charset="0"/>
              </a:rPr>
              <a:t>Condensed Structural Formula</a:t>
            </a:r>
            <a:r>
              <a:rPr lang="en-US" dirty="0" smtClean="0">
                <a:latin typeface="Calibri" pitchFamily="34" charset="0"/>
                <a:cs typeface="Calibri" pitchFamily="34" charset="0"/>
              </a:rPr>
              <a:t> </a:t>
            </a:r>
          </a:p>
          <a:p>
            <a:pPr>
              <a:lnSpc>
                <a:spcPct val="80000"/>
              </a:lnSpc>
              <a:buFontTx/>
              <a:buNone/>
            </a:pPr>
            <a:r>
              <a:rPr lang="en-US" dirty="0" smtClean="0">
                <a:latin typeface="Calibri" pitchFamily="34" charset="0"/>
                <a:cs typeface="Calibri" pitchFamily="34" charset="0"/>
              </a:rPr>
              <a:t>  CH</a:t>
            </a:r>
            <a:r>
              <a:rPr lang="en-US" sz="1400" dirty="0" smtClean="0">
                <a:latin typeface="Calibri" pitchFamily="34" charset="0"/>
                <a:cs typeface="Calibri" pitchFamily="34" charset="0"/>
              </a:rPr>
              <a:t>3</a:t>
            </a:r>
            <a:r>
              <a:rPr lang="en-US" dirty="0" smtClean="0">
                <a:latin typeface="Calibri" pitchFamily="34" charset="0"/>
                <a:cs typeface="Calibri" pitchFamily="34" charset="0"/>
              </a:rPr>
              <a:t>-CH</a:t>
            </a:r>
            <a:r>
              <a:rPr lang="en-US" sz="1400" dirty="0" smtClean="0">
                <a:latin typeface="Calibri" pitchFamily="34" charset="0"/>
                <a:cs typeface="Calibri" pitchFamily="34" charset="0"/>
              </a:rPr>
              <a:t>2</a:t>
            </a:r>
            <a:r>
              <a:rPr lang="en-US" dirty="0" smtClean="0">
                <a:latin typeface="Calibri" pitchFamily="34" charset="0"/>
                <a:cs typeface="Calibri" pitchFamily="34" charset="0"/>
              </a:rPr>
              <a:t>-CH</a:t>
            </a:r>
            <a:r>
              <a:rPr lang="en-US" sz="1400" dirty="0" smtClean="0">
                <a:latin typeface="Calibri" pitchFamily="34" charset="0"/>
                <a:cs typeface="Calibri" pitchFamily="34" charset="0"/>
              </a:rPr>
              <a:t>3</a:t>
            </a:r>
          </a:p>
          <a:p>
            <a:pPr>
              <a:lnSpc>
                <a:spcPct val="80000"/>
              </a:lnSpc>
              <a:buFontTx/>
              <a:buNone/>
            </a:pPr>
            <a:endParaRPr lang="en-US" sz="1400" dirty="0" smtClean="0">
              <a:latin typeface="Calibri" pitchFamily="34" charset="0"/>
              <a:cs typeface="Calibri" pitchFamily="34" charset="0"/>
            </a:endParaRPr>
          </a:p>
          <a:p>
            <a:pPr>
              <a:lnSpc>
                <a:spcPct val="80000"/>
              </a:lnSpc>
              <a:buFontTx/>
              <a:buNone/>
            </a:pPr>
            <a:endParaRPr lang="en-US" sz="1400" dirty="0" smtClean="0">
              <a:latin typeface="Calibri" pitchFamily="34" charset="0"/>
              <a:cs typeface="Calibri" pitchFamily="34" charset="0"/>
            </a:endParaRPr>
          </a:p>
          <a:p>
            <a:pPr>
              <a:lnSpc>
                <a:spcPct val="80000"/>
              </a:lnSpc>
              <a:buFontTx/>
              <a:buNone/>
            </a:pPr>
            <a:endParaRPr lang="en-US" sz="1400" dirty="0" smtClean="0">
              <a:latin typeface="Calibri" pitchFamily="34" charset="0"/>
              <a:cs typeface="Calibri" pitchFamily="34" charset="0"/>
            </a:endParaRPr>
          </a:p>
          <a:p>
            <a:pPr>
              <a:lnSpc>
                <a:spcPct val="80000"/>
              </a:lnSpc>
              <a:buFontTx/>
              <a:buNone/>
            </a:pPr>
            <a:endParaRPr lang="en-US" dirty="0" smtClean="0">
              <a:latin typeface="Calibri" pitchFamily="34" charset="0"/>
              <a:cs typeface="Calibri" pitchFamily="34" charset="0"/>
            </a:endParaRPr>
          </a:p>
          <a:p>
            <a:pPr>
              <a:lnSpc>
                <a:spcPct val="80000"/>
              </a:lnSpc>
              <a:buFontTx/>
              <a:buNone/>
            </a:pPr>
            <a:r>
              <a:rPr lang="en-US" dirty="0" smtClean="0">
                <a:latin typeface="Calibri" pitchFamily="34" charset="0"/>
                <a:cs typeface="Calibri" pitchFamily="34" charset="0"/>
              </a:rPr>
              <a:t>Structural </a:t>
            </a:r>
            <a:r>
              <a:rPr lang="en-US" b="1" dirty="0" smtClean="0">
                <a:latin typeface="Calibri" pitchFamily="34" charset="0"/>
                <a:cs typeface="Calibri" pitchFamily="34" charset="0"/>
              </a:rPr>
              <a:t>isomers</a:t>
            </a:r>
            <a:r>
              <a:rPr lang="en-US" dirty="0" smtClean="0">
                <a:latin typeface="Calibri" pitchFamily="34" charset="0"/>
                <a:cs typeface="Calibri" pitchFamily="34" charset="0"/>
              </a:rPr>
              <a:t> are molecules with </a:t>
            </a:r>
          </a:p>
          <a:p>
            <a:pPr>
              <a:lnSpc>
                <a:spcPct val="80000"/>
              </a:lnSpc>
              <a:buFontTx/>
              <a:buNone/>
            </a:pPr>
            <a:r>
              <a:rPr lang="en-US" dirty="0" smtClean="0">
                <a:latin typeface="Calibri" pitchFamily="34" charset="0"/>
                <a:cs typeface="Calibri" pitchFamily="34" charset="0"/>
              </a:rPr>
              <a:t>the same molecular formula but </a:t>
            </a:r>
            <a:r>
              <a:rPr lang="en-US" b="1" dirty="0" smtClean="0">
                <a:latin typeface="Calibri" pitchFamily="34" charset="0"/>
                <a:cs typeface="Calibri" pitchFamily="34" charset="0"/>
              </a:rPr>
              <a:t>different</a:t>
            </a:r>
            <a:r>
              <a:rPr lang="en-US" dirty="0" smtClean="0">
                <a:latin typeface="Calibri" pitchFamily="34" charset="0"/>
                <a:cs typeface="Calibri" pitchFamily="34" charset="0"/>
              </a:rPr>
              <a:t> </a:t>
            </a:r>
          </a:p>
          <a:p>
            <a:pPr>
              <a:lnSpc>
                <a:spcPct val="80000"/>
              </a:lnSpc>
              <a:buFontTx/>
              <a:buNone/>
            </a:pPr>
            <a:r>
              <a:rPr lang="en-US" dirty="0" smtClean="0">
                <a:latin typeface="Calibri" pitchFamily="34" charset="0"/>
                <a:cs typeface="Calibri" pitchFamily="34" charset="0"/>
              </a:rPr>
              <a:t>structural formula.</a:t>
            </a:r>
          </a:p>
          <a:p>
            <a:pPr>
              <a:lnSpc>
                <a:spcPct val="80000"/>
              </a:lnSpc>
              <a:buFontTx/>
              <a:buNone/>
            </a:pPr>
            <a:endParaRPr lang="en-US" dirty="0" smtClean="0">
              <a:latin typeface="Calibri" pitchFamily="34" charset="0"/>
              <a:cs typeface="Calibri" pitchFamily="34" charset="0"/>
            </a:endParaRPr>
          </a:p>
          <a:p>
            <a:pPr>
              <a:lnSpc>
                <a:spcPct val="80000"/>
              </a:lnSpc>
              <a:buFontTx/>
              <a:buNone/>
            </a:pPr>
            <a:r>
              <a:rPr lang="en-US" dirty="0" smtClean="0">
                <a:latin typeface="Calibri" pitchFamily="34" charset="0"/>
                <a:cs typeface="Calibri" pitchFamily="34" charset="0"/>
              </a:rPr>
              <a:t>How many ways can you draw C</a:t>
            </a:r>
            <a:r>
              <a:rPr lang="en-US" baseline="-25000" dirty="0" smtClean="0">
                <a:latin typeface="Calibri" pitchFamily="34" charset="0"/>
                <a:cs typeface="Calibri" pitchFamily="34" charset="0"/>
              </a:rPr>
              <a:t>6</a:t>
            </a:r>
            <a:r>
              <a:rPr lang="en-US" dirty="0" smtClean="0">
                <a:latin typeface="Calibri" pitchFamily="34" charset="0"/>
                <a:cs typeface="Calibri" pitchFamily="34" charset="0"/>
              </a:rPr>
              <a:t>H</a:t>
            </a:r>
            <a:r>
              <a:rPr lang="en-US" baseline="-25000" dirty="0" smtClean="0">
                <a:latin typeface="Calibri" pitchFamily="34" charset="0"/>
                <a:cs typeface="Calibri" pitchFamily="34" charset="0"/>
              </a:rPr>
              <a:t>14 ?</a:t>
            </a:r>
          </a:p>
          <a:p>
            <a:pPr>
              <a:lnSpc>
                <a:spcPct val="80000"/>
              </a:lnSpc>
              <a:buFontTx/>
              <a:buNone/>
            </a:pPr>
            <a:r>
              <a:rPr lang="en-US" dirty="0" smtClean="0"/>
              <a:t>   </a:t>
            </a:r>
          </a:p>
        </p:txBody>
      </p:sp>
      <p:pic>
        <p:nvPicPr>
          <p:cNvPr id="14" name="Picture 6" descr="C:\Users\gz\Pictures\Picture\hexa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4428" y="2060848"/>
            <a:ext cx="5211846" cy="248273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79512" y="404664"/>
            <a:ext cx="8712969" cy="400110"/>
          </a:xfrm>
          <a:prstGeom prst="rect">
            <a:avLst/>
          </a:prstGeom>
          <a:solidFill>
            <a:schemeClr val="bg2"/>
          </a:solidFill>
          <a:ln>
            <a:solidFill>
              <a:schemeClr val="tx1"/>
            </a:solidFill>
          </a:ln>
        </p:spPr>
        <p:txBody>
          <a:bodyPr wrap="square" rtlCol="0">
            <a:spAutoFit/>
          </a:bodyPr>
          <a:lstStyle/>
          <a:p>
            <a:pPr algn="ctr"/>
            <a:r>
              <a:rPr lang="en-NZ" sz="2000" b="1" dirty="0" smtClean="0"/>
              <a:t>Organic chemistry formula</a:t>
            </a:r>
            <a:endParaRPr lang="en-NZ" sz="2000" b="1" dirty="0"/>
          </a:p>
        </p:txBody>
      </p:sp>
      <p:sp>
        <p:nvSpPr>
          <p:cNvPr id="2" name="Footer Placeholder 1"/>
          <p:cNvSpPr>
            <a:spLocks noGrp="1"/>
          </p:cNvSpPr>
          <p:nvPr>
            <p:ph type="ftr" sz="quarter" idx="11"/>
          </p:nvPr>
        </p:nvSpPr>
        <p:spPr/>
        <p:txBody>
          <a:bodyPr/>
          <a:lstStyle/>
          <a:p>
            <a:r>
              <a:rPr lang="en-NZ" smtClean="0"/>
              <a:t>NCEA L1 Science 2013 Chem 1.3</a:t>
            </a:r>
            <a:endParaRPr lang="en-NZ"/>
          </a:p>
        </p:txBody>
      </p:sp>
    </p:spTree>
    <p:extLst>
      <p:ext uri="{BB962C8B-B14F-4D97-AF65-F5344CB8AC3E}">
        <p14:creationId xmlns:p14="http://schemas.microsoft.com/office/powerpoint/2010/main" val="16531751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upload.wikimedia.org/wikipedia/commons/6/6f/HAZMAT_Class_3_Gasoli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988840"/>
            <a:ext cx="3394348" cy="339434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a:xfrm>
            <a:off x="86499" y="6444964"/>
            <a:ext cx="3786691" cy="365125"/>
          </a:xfrm>
        </p:spPr>
        <p:txBody>
          <a:bodyPr/>
          <a:lstStyle/>
          <a:p>
            <a:r>
              <a:rPr lang="en-NZ" dirty="0" smtClean="0"/>
              <a:t>NCEA L1 Science 2013 </a:t>
            </a:r>
            <a:r>
              <a:rPr lang="en-NZ" dirty="0" err="1" smtClean="0"/>
              <a:t>Chem</a:t>
            </a:r>
            <a:r>
              <a:rPr lang="en-NZ" dirty="0" smtClean="0"/>
              <a:t> 1.3</a:t>
            </a:r>
            <a:endParaRPr lang="en-NZ" dirty="0"/>
          </a:p>
        </p:txBody>
      </p:sp>
      <p:sp>
        <p:nvSpPr>
          <p:cNvPr id="3" name="Rectangle 2"/>
          <p:cNvSpPr/>
          <p:nvPr/>
        </p:nvSpPr>
        <p:spPr>
          <a:xfrm>
            <a:off x="90173" y="1268760"/>
            <a:ext cx="8712968" cy="5262979"/>
          </a:xfrm>
          <a:prstGeom prst="rect">
            <a:avLst/>
          </a:prstGeom>
        </p:spPr>
        <p:txBody>
          <a:bodyPr wrap="square">
            <a:spAutoFit/>
          </a:bodyPr>
          <a:lstStyle/>
          <a:p>
            <a:r>
              <a:rPr lang="en-NZ" sz="1600" b="1" dirty="0" smtClean="0">
                <a:latin typeface="Calibri" pitchFamily="34" charset="0"/>
                <a:cs typeface="Calibri" pitchFamily="34" charset="0"/>
              </a:rPr>
              <a:t>Petroleum </a:t>
            </a:r>
            <a:r>
              <a:rPr lang="en-NZ" sz="1600" b="1" dirty="0">
                <a:latin typeface="Calibri" pitchFamily="34" charset="0"/>
                <a:cs typeface="Calibri" pitchFamily="34" charset="0"/>
              </a:rPr>
              <a:t>Gas</a:t>
            </a:r>
            <a:r>
              <a:rPr lang="en-NZ" sz="1600" dirty="0">
                <a:latin typeface="Calibri" pitchFamily="34" charset="0"/>
                <a:cs typeface="Calibri" pitchFamily="34" charset="0"/>
              </a:rPr>
              <a:t> - Used for heating, cooking, and making plastics</a:t>
            </a:r>
            <a:br>
              <a:rPr lang="en-NZ" sz="1600" dirty="0">
                <a:latin typeface="Calibri" pitchFamily="34" charset="0"/>
                <a:cs typeface="Calibri" pitchFamily="34" charset="0"/>
              </a:rPr>
            </a:br>
            <a:r>
              <a:rPr lang="en-NZ" sz="1600" dirty="0">
                <a:latin typeface="Calibri" pitchFamily="34" charset="0"/>
                <a:cs typeface="Calibri" pitchFamily="34" charset="0"/>
              </a:rPr>
              <a:t>  -small alkanes (1 to 4 carbon atoms)</a:t>
            </a:r>
            <a:br>
              <a:rPr lang="en-NZ" sz="1600" dirty="0">
                <a:latin typeface="Calibri" pitchFamily="34" charset="0"/>
                <a:cs typeface="Calibri" pitchFamily="34" charset="0"/>
              </a:rPr>
            </a:br>
            <a:r>
              <a:rPr lang="en-NZ" sz="1600" dirty="0">
                <a:latin typeface="Calibri" pitchFamily="34" charset="0"/>
                <a:cs typeface="Calibri" pitchFamily="34" charset="0"/>
              </a:rPr>
              <a:t>  -commonly known by the names methane, ethane, propane, butane</a:t>
            </a:r>
            <a:br>
              <a:rPr lang="en-NZ" sz="1600" dirty="0">
                <a:latin typeface="Calibri" pitchFamily="34" charset="0"/>
                <a:cs typeface="Calibri" pitchFamily="34" charset="0"/>
              </a:rPr>
            </a:br>
            <a:r>
              <a:rPr lang="en-NZ" sz="1600" dirty="0">
                <a:latin typeface="Calibri" pitchFamily="34" charset="0"/>
                <a:cs typeface="Calibri" pitchFamily="34" charset="0"/>
              </a:rPr>
              <a:t>  -boiling range = less than 104 degrees Fahrenheit / 40 degrees Celsius</a:t>
            </a:r>
            <a:br>
              <a:rPr lang="en-NZ" sz="1600" dirty="0">
                <a:latin typeface="Calibri" pitchFamily="34" charset="0"/>
                <a:cs typeface="Calibri" pitchFamily="34" charset="0"/>
              </a:rPr>
            </a:br>
            <a:r>
              <a:rPr lang="en-NZ" sz="1600" dirty="0">
                <a:latin typeface="Calibri" pitchFamily="34" charset="0"/>
                <a:cs typeface="Calibri" pitchFamily="34" charset="0"/>
              </a:rPr>
              <a:t>  -often </a:t>
            </a:r>
            <a:r>
              <a:rPr lang="en-NZ" sz="1600" dirty="0" err="1">
                <a:latin typeface="Calibri" pitchFamily="34" charset="0"/>
                <a:cs typeface="Calibri" pitchFamily="34" charset="0"/>
              </a:rPr>
              <a:t>liquified</a:t>
            </a:r>
            <a:r>
              <a:rPr lang="en-NZ" sz="1600" dirty="0">
                <a:latin typeface="Calibri" pitchFamily="34" charset="0"/>
                <a:cs typeface="Calibri" pitchFamily="34" charset="0"/>
              </a:rPr>
              <a:t> under pressure to create LPG (</a:t>
            </a:r>
            <a:r>
              <a:rPr lang="en-NZ" sz="1600" dirty="0" err="1">
                <a:latin typeface="Calibri" pitchFamily="34" charset="0"/>
                <a:cs typeface="Calibri" pitchFamily="34" charset="0"/>
              </a:rPr>
              <a:t>liquified</a:t>
            </a:r>
            <a:r>
              <a:rPr lang="en-NZ" sz="1600" dirty="0">
                <a:latin typeface="Calibri" pitchFamily="34" charset="0"/>
                <a:cs typeface="Calibri" pitchFamily="34" charset="0"/>
              </a:rPr>
              <a:t> petroleum gas)</a:t>
            </a:r>
            <a:br>
              <a:rPr lang="en-NZ" sz="1600" dirty="0">
                <a:latin typeface="Calibri" pitchFamily="34" charset="0"/>
                <a:cs typeface="Calibri" pitchFamily="34" charset="0"/>
              </a:rPr>
            </a:br>
            <a:endParaRPr lang="en-NZ" sz="1600" dirty="0">
              <a:latin typeface="Calibri" pitchFamily="34" charset="0"/>
              <a:cs typeface="Calibri" pitchFamily="34" charset="0"/>
            </a:endParaRPr>
          </a:p>
          <a:p>
            <a:r>
              <a:rPr lang="en-NZ" sz="1600" b="1" dirty="0">
                <a:latin typeface="Calibri" pitchFamily="34" charset="0"/>
                <a:cs typeface="Calibri" pitchFamily="34" charset="0"/>
              </a:rPr>
              <a:t>Naphtha</a:t>
            </a:r>
            <a:r>
              <a:rPr lang="en-NZ" sz="1600" dirty="0">
                <a:latin typeface="Calibri" pitchFamily="34" charset="0"/>
                <a:cs typeface="Calibri" pitchFamily="34" charset="0"/>
              </a:rPr>
              <a:t> - intermediate that will be further processed to make gasoline</a:t>
            </a:r>
            <a:br>
              <a:rPr lang="en-NZ" sz="1600" dirty="0">
                <a:latin typeface="Calibri" pitchFamily="34" charset="0"/>
                <a:cs typeface="Calibri" pitchFamily="34" charset="0"/>
              </a:rPr>
            </a:br>
            <a:r>
              <a:rPr lang="en-NZ" sz="1600" dirty="0">
                <a:latin typeface="Calibri" pitchFamily="34" charset="0"/>
                <a:cs typeface="Calibri" pitchFamily="34" charset="0"/>
              </a:rPr>
              <a:t>  -mix of 5 to 9 carbon atom alkanes</a:t>
            </a:r>
            <a:br>
              <a:rPr lang="en-NZ" sz="1600" dirty="0">
                <a:latin typeface="Calibri" pitchFamily="34" charset="0"/>
                <a:cs typeface="Calibri" pitchFamily="34" charset="0"/>
              </a:rPr>
            </a:br>
            <a:r>
              <a:rPr lang="en-NZ" sz="1600" dirty="0">
                <a:latin typeface="Calibri" pitchFamily="34" charset="0"/>
                <a:cs typeface="Calibri" pitchFamily="34" charset="0"/>
              </a:rPr>
              <a:t>  -boiling range = 140 to 212 degrees Fahrenheit / 60 to 100 degrees </a:t>
            </a:r>
            <a:endParaRPr lang="en-NZ" sz="1600" dirty="0" smtClean="0">
              <a:latin typeface="Calibri" pitchFamily="34" charset="0"/>
              <a:cs typeface="Calibri" pitchFamily="34" charset="0"/>
            </a:endParaRPr>
          </a:p>
          <a:p>
            <a:r>
              <a:rPr lang="en-NZ" sz="1600" dirty="0" smtClean="0">
                <a:latin typeface="Calibri" pitchFamily="34" charset="0"/>
                <a:cs typeface="Calibri" pitchFamily="34" charset="0"/>
              </a:rPr>
              <a:t>Celsius</a:t>
            </a:r>
            <a:r>
              <a:rPr lang="en-NZ" sz="1600" dirty="0">
                <a:latin typeface="Calibri" pitchFamily="34" charset="0"/>
                <a:cs typeface="Calibri" pitchFamily="34" charset="0"/>
              </a:rPr>
              <a:t/>
            </a:r>
            <a:br>
              <a:rPr lang="en-NZ" sz="1600" dirty="0">
                <a:latin typeface="Calibri" pitchFamily="34" charset="0"/>
                <a:cs typeface="Calibri" pitchFamily="34" charset="0"/>
              </a:rPr>
            </a:br>
            <a:endParaRPr lang="en-NZ" sz="1600" dirty="0">
              <a:latin typeface="Calibri" pitchFamily="34" charset="0"/>
              <a:cs typeface="Calibri" pitchFamily="34" charset="0"/>
            </a:endParaRPr>
          </a:p>
          <a:p>
            <a:r>
              <a:rPr lang="en-NZ" sz="1600" b="1" dirty="0">
                <a:latin typeface="Calibri" pitchFamily="34" charset="0"/>
                <a:cs typeface="Calibri" pitchFamily="34" charset="0"/>
              </a:rPr>
              <a:t>Gasoline</a:t>
            </a:r>
            <a:r>
              <a:rPr lang="en-NZ" sz="1600" dirty="0">
                <a:latin typeface="Calibri" pitchFamily="34" charset="0"/>
                <a:cs typeface="Calibri" pitchFamily="34" charset="0"/>
              </a:rPr>
              <a:t> - motor fuel</a:t>
            </a:r>
            <a:br>
              <a:rPr lang="en-NZ" sz="1600" dirty="0">
                <a:latin typeface="Calibri" pitchFamily="34" charset="0"/>
                <a:cs typeface="Calibri" pitchFamily="34" charset="0"/>
              </a:rPr>
            </a:br>
            <a:r>
              <a:rPr lang="en-NZ" sz="1600" dirty="0">
                <a:latin typeface="Calibri" pitchFamily="34" charset="0"/>
                <a:cs typeface="Calibri" pitchFamily="34" charset="0"/>
              </a:rPr>
              <a:t>  -liquid</a:t>
            </a:r>
            <a:br>
              <a:rPr lang="en-NZ" sz="1600" dirty="0">
                <a:latin typeface="Calibri" pitchFamily="34" charset="0"/>
                <a:cs typeface="Calibri" pitchFamily="34" charset="0"/>
              </a:rPr>
            </a:br>
            <a:r>
              <a:rPr lang="en-NZ" sz="1600" dirty="0">
                <a:latin typeface="Calibri" pitchFamily="34" charset="0"/>
                <a:cs typeface="Calibri" pitchFamily="34" charset="0"/>
              </a:rPr>
              <a:t>  -mix of alkanes and cycloalkanes (5 to 12 carbon atoms)</a:t>
            </a:r>
            <a:br>
              <a:rPr lang="en-NZ" sz="1600" dirty="0">
                <a:latin typeface="Calibri" pitchFamily="34" charset="0"/>
                <a:cs typeface="Calibri" pitchFamily="34" charset="0"/>
              </a:rPr>
            </a:br>
            <a:r>
              <a:rPr lang="en-NZ" sz="1600" dirty="0">
                <a:latin typeface="Calibri" pitchFamily="34" charset="0"/>
                <a:cs typeface="Calibri" pitchFamily="34" charset="0"/>
              </a:rPr>
              <a:t>  -boiling range = 104 to 401 degrees Fahrenheit / 40 to 205 degrees Celsius  * </a:t>
            </a:r>
            <a:br>
              <a:rPr lang="en-NZ" sz="1600" dirty="0">
                <a:latin typeface="Calibri" pitchFamily="34" charset="0"/>
                <a:cs typeface="Calibri" pitchFamily="34" charset="0"/>
              </a:rPr>
            </a:br>
            <a:endParaRPr lang="en-NZ" sz="1600" dirty="0">
              <a:latin typeface="Calibri" pitchFamily="34" charset="0"/>
              <a:cs typeface="Calibri" pitchFamily="34" charset="0"/>
            </a:endParaRPr>
          </a:p>
          <a:p>
            <a:r>
              <a:rPr lang="en-NZ" sz="1600" b="1" dirty="0">
                <a:latin typeface="Calibri" pitchFamily="34" charset="0"/>
                <a:cs typeface="Calibri" pitchFamily="34" charset="0"/>
              </a:rPr>
              <a:t>Kerosene</a:t>
            </a:r>
            <a:r>
              <a:rPr lang="en-NZ" sz="1600" dirty="0">
                <a:latin typeface="Calibri" pitchFamily="34" charset="0"/>
                <a:cs typeface="Calibri" pitchFamily="34" charset="0"/>
              </a:rPr>
              <a:t> - fuel for jet engines and tractors; starting materials for making other </a:t>
            </a:r>
            <a:endParaRPr lang="en-NZ" sz="1600" dirty="0" smtClean="0">
              <a:latin typeface="Calibri" pitchFamily="34" charset="0"/>
              <a:cs typeface="Calibri" pitchFamily="34" charset="0"/>
            </a:endParaRPr>
          </a:p>
          <a:p>
            <a:r>
              <a:rPr lang="en-NZ" sz="1600" dirty="0" smtClean="0">
                <a:latin typeface="Calibri" pitchFamily="34" charset="0"/>
                <a:cs typeface="Calibri" pitchFamily="34" charset="0"/>
              </a:rPr>
              <a:t>products</a:t>
            </a:r>
            <a:r>
              <a:rPr lang="en-NZ" sz="1600" dirty="0">
                <a:latin typeface="Calibri" pitchFamily="34" charset="0"/>
                <a:cs typeface="Calibri" pitchFamily="34" charset="0"/>
              </a:rPr>
              <a:t/>
            </a:r>
            <a:br>
              <a:rPr lang="en-NZ" sz="1600" dirty="0">
                <a:latin typeface="Calibri" pitchFamily="34" charset="0"/>
                <a:cs typeface="Calibri" pitchFamily="34" charset="0"/>
              </a:rPr>
            </a:br>
            <a:r>
              <a:rPr lang="en-NZ" sz="1600" dirty="0">
                <a:latin typeface="Calibri" pitchFamily="34" charset="0"/>
                <a:cs typeface="Calibri" pitchFamily="34" charset="0"/>
              </a:rPr>
              <a:t>  -liquid</a:t>
            </a:r>
            <a:br>
              <a:rPr lang="en-NZ" sz="1600" dirty="0">
                <a:latin typeface="Calibri" pitchFamily="34" charset="0"/>
                <a:cs typeface="Calibri" pitchFamily="34" charset="0"/>
              </a:rPr>
            </a:br>
            <a:r>
              <a:rPr lang="en-NZ" sz="1600" dirty="0">
                <a:latin typeface="Calibri" pitchFamily="34" charset="0"/>
                <a:cs typeface="Calibri" pitchFamily="34" charset="0"/>
              </a:rPr>
              <a:t>  -mix of alkanes (10 to 18 carbons) and aromatics</a:t>
            </a:r>
            <a:br>
              <a:rPr lang="en-NZ" sz="1600" dirty="0">
                <a:latin typeface="Calibri" pitchFamily="34" charset="0"/>
                <a:cs typeface="Calibri" pitchFamily="34" charset="0"/>
              </a:rPr>
            </a:br>
            <a:r>
              <a:rPr lang="en-NZ" sz="1600" dirty="0">
                <a:latin typeface="Calibri" pitchFamily="34" charset="0"/>
                <a:cs typeface="Calibri" pitchFamily="34" charset="0"/>
              </a:rPr>
              <a:t>  -boiling range = 350 to 617 degrees Fahrenheit / 175 to 325 degrees Celsius  * </a:t>
            </a:r>
            <a:endParaRPr lang="en-NZ" sz="1600" dirty="0"/>
          </a:p>
        </p:txBody>
      </p:sp>
      <p:sp>
        <p:nvSpPr>
          <p:cNvPr id="4" name="TextBox 3"/>
          <p:cNvSpPr txBox="1"/>
          <p:nvPr/>
        </p:nvSpPr>
        <p:spPr>
          <a:xfrm>
            <a:off x="457080" y="405636"/>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Different hydrocarbons and their boiling points</a:t>
            </a:r>
            <a:endParaRPr lang="en-NZ" sz="2000" b="1" dirty="0"/>
          </a:p>
        </p:txBody>
      </p:sp>
    </p:spTree>
    <p:extLst>
      <p:ext uri="{BB962C8B-B14F-4D97-AF65-F5344CB8AC3E}">
        <p14:creationId xmlns:p14="http://schemas.microsoft.com/office/powerpoint/2010/main" val="2807833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earth911.com/wp-content/uploads/2008/10/motor-oil.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22144"/>
          <a:stretch/>
        </p:blipFill>
        <p:spPr bwMode="auto">
          <a:xfrm>
            <a:off x="5580112" y="2095500"/>
            <a:ext cx="3707904"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8325" y="1595021"/>
            <a:ext cx="8559937" cy="5016758"/>
          </a:xfrm>
          <a:prstGeom prst="rect">
            <a:avLst/>
          </a:prstGeom>
        </p:spPr>
        <p:txBody>
          <a:bodyPr wrap="square">
            <a:spAutoFit/>
          </a:bodyPr>
          <a:lstStyle/>
          <a:p>
            <a:r>
              <a:rPr lang="en-NZ" sz="1600" dirty="0">
                <a:latin typeface="Calibri" pitchFamily="34" charset="0"/>
                <a:cs typeface="Calibri" pitchFamily="34" charset="0"/>
              </a:rPr>
              <a:t> </a:t>
            </a:r>
            <a:r>
              <a:rPr lang="en-NZ" sz="1600" b="1" dirty="0">
                <a:latin typeface="Calibri" pitchFamily="34" charset="0"/>
                <a:cs typeface="Calibri" pitchFamily="34" charset="0"/>
              </a:rPr>
              <a:t>Gas oil</a:t>
            </a:r>
            <a:r>
              <a:rPr lang="en-NZ" sz="1600" dirty="0">
                <a:latin typeface="Calibri" pitchFamily="34" charset="0"/>
                <a:cs typeface="Calibri" pitchFamily="34" charset="0"/>
              </a:rPr>
              <a:t> - used for diesel fuel and heating oil; starting material for making other products</a:t>
            </a:r>
            <a:br>
              <a:rPr lang="en-NZ" sz="1600" dirty="0">
                <a:latin typeface="Calibri" pitchFamily="34" charset="0"/>
                <a:cs typeface="Calibri" pitchFamily="34" charset="0"/>
              </a:rPr>
            </a:br>
            <a:r>
              <a:rPr lang="en-NZ" sz="1600" dirty="0">
                <a:latin typeface="Calibri" pitchFamily="34" charset="0"/>
                <a:cs typeface="Calibri" pitchFamily="34" charset="0"/>
              </a:rPr>
              <a:t>  -liquid</a:t>
            </a:r>
            <a:br>
              <a:rPr lang="en-NZ" sz="1600" dirty="0">
                <a:latin typeface="Calibri" pitchFamily="34" charset="0"/>
                <a:cs typeface="Calibri" pitchFamily="34" charset="0"/>
              </a:rPr>
            </a:br>
            <a:r>
              <a:rPr lang="en-NZ" sz="1600" dirty="0">
                <a:latin typeface="Calibri" pitchFamily="34" charset="0"/>
                <a:cs typeface="Calibri" pitchFamily="34" charset="0"/>
              </a:rPr>
              <a:t>  -alkanes containing 12 or more carbon atoms</a:t>
            </a:r>
            <a:br>
              <a:rPr lang="en-NZ" sz="1600" dirty="0">
                <a:latin typeface="Calibri" pitchFamily="34" charset="0"/>
                <a:cs typeface="Calibri" pitchFamily="34" charset="0"/>
              </a:rPr>
            </a:br>
            <a:r>
              <a:rPr lang="en-NZ" sz="1600" dirty="0">
                <a:latin typeface="Calibri" pitchFamily="34" charset="0"/>
                <a:cs typeface="Calibri" pitchFamily="34" charset="0"/>
              </a:rPr>
              <a:t>  -boiling range = 482 to 662 degrees Fahrenheit / 250 to 350 degrees Celsius  * </a:t>
            </a:r>
            <a:br>
              <a:rPr lang="en-NZ" sz="1600" dirty="0">
                <a:latin typeface="Calibri" pitchFamily="34" charset="0"/>
                <a:cs typeface="Calibri" pitchFamily="34" charset="0"/>
              </a:rPr>
            </a:br>
            <a:endParaRPr lang="en-NZ" sz="1600" dirty="0">
              <a:latin typeface="Calibri" pitchFamily="34" charset="0"/>
              <a:cs typeface="Calibri" pitchFamily="34" charset="0"/>
            </a:endParaRPr>
          </a:p>
          <a:p>
            <a:r>
              <a:rPr lang="en-NZ" sz="1600" b="1" dirty="0">
                <a:latin typeface="Calibri" pitchFamily="34" charset="0"/>
                <a:cs typeface="Calibri" pitchFamily="34" charset="0"/>
              </a:rPr>
              <a:t>Lubricating oil</a:t>
            </a:r>
            <a:r>
              <a:rPr lang="en-NZ" sz="1600" dirty="0">
                <a:latin typeface="Calibri" pitchFamily="34" charset="0"/>
                <a:cs typeface="Calibri" pitchFamily="34" charset="0"/>
              </a:rPr>
              <a:t> - used for motor oil, grease, other lubricants</a:t>
            </a:r>
            <a:br>
              <a:rPr lang="en-NZ" sz="1600" dirty="0">
                <a:latin typeface="Calibri" pitchFamily="34" charset="0"/>
                <a:cs typeface="Calibri" pitchFamily="34" charset="0"/>
              </a:rPr>
            </a:br>
            <a:r>
              <a:rPr lang="en-NZ" sz="1600" dirty="0">
                <a:latin typeface="Calibri" pitchFamily="34" charset="0"/>
                <a:cs typeface="Calibri" pitchFamily="34" charset="0"/>
              </a:rPr>
              <a:t>  -liquid</a:t>
            </a:r>
            <a:br>
              <a:rPr lang="en-NZ" sz="1600" dirty="0">
                <a:latin typeface="Calibri" pitchFamily="34" charset="0"/>
                <a:cs typeface="Calibri" pitchFamily="34" charset="0"/>
              </a:rPr>
            </a:br>
            <a:r>
              <a:rPr lang="en-NZ" sz="1600" dirty="0">
                <a:latin typeface="Calibri" pitchFamily="34" charset="0"/>
                <a:cs typeface="Calibri" pitchFamily="34" charset="0"/>
              </a:rPr>
              <a:t>  -long chain (20 to 50 carbon atoms) alkanes, cycloalkanes, aromatics</a:t>
            </a:r>
            <a:br>
              <a:rPr lang="en-NZ" sz="1600" dirty="0">
                <a:latin typeface="Calibri" pitchFamily="34" charset="0"/>
                <a:cs typeface="Calibri" pitchFamily="34" charset="0"/>
              </a:rPr>
            </a:br>
            <a:r>
              <a:rPr lang="en-NZ" sz="1600" dirty="0">
                <a:latin typeface="Calibri" pitchFamily="34" charset="0"/>
                <a:cs typeface="Calibri" pitchFamily="34" charset="0"/>
              </a:rPr>
              <a:t>  -boiling range = 572 to 700 degrees Fahrenheit / 300 to 370 degrees Celsius  * </a:t>
            </a:r>
            <a:br>
              <a:rPr lang="en-NZ" sz="1600" dirty="0">
                <a:latin typeface="Calibri" pitchFamily="34" charset="0"/>
                <a:cs typeface="Calibri" pitchFamily="34" charset="0"/>
              </a:rPr>
            </a:br>
            <a:endParaRPr lang="en-NZ" sz="1600" dirty="0">
              <a:latin typeface="Calibri" pitchFamily="34" charset="0"/>
              <a:cs typeface="Calibri" pitchFamily="34" charset="0"/>
            </a:endParaRPr>
          </a:p>
          <a:p>
            <a:r>
              <a:rPr lang="en-NZ" sz="1600" dirty="0">
                <a:latin typeface="Calibri" pitchFamily="34" charset="0"/>
                <a:cs typeface="Calibri" pitchFamily="34" charset="0"/>
              </a:rPr>
              <a:t> </a:t>
            </a:r>
            <a:r>
              <a:rPr lang="en-NZ" sz="1600" b="1" dirty="0">
                <a:latin typeface="Calibri" pitchFamily="34" charset="0"/>
                <a:cs typeface="Calibri" pitchFamily="34" charset="0"/>
              </a:rPr>
              <a:t>Heavy gas or fuel oil</a:t>
            </a:r>
            <a:r>
              <a:rPr lang="en-NZ" sz="1600" dirty="0">
                <a:latin typeface="Calibri" pitchFamily="34" charset="0"/>
                <a:cs typeface="Calibri" pitchFamily="34" charset="0"/>
              </a:rPr>
              <a:t> - used for industrial fuel; starting material for other </a:t>
            </a:r>
            <a:endParaRPr lang="en-NZ" sz="1600" dirty="0" smtClean="0">
              <a:latin typeface="Calibri" pitchFamily="34" charset="0"/>
              <a:cs typeface="Calibri" pitchFamily="34" charset="0"/>
            </a:endParaRPr>
          </a:p>
          <a:p>
            <a:r>
              <a:rPr lang="en-NZ" sz="1600" dirty="0" smtClean="0">
                <a:latin typeface="Calibri" pitchFamily="34" charset="0"/>
                <a:cs typeface="Calibri" pitchFamily="34" charset="0"/>
              </a:rPr>
              <a:t>products</a:t>
            </a:r>
            <a:r>
              <a:rPr lang="en-NZ" sz="1600" dirty="0">
                <a:latin typeface="Calibri" pitchFamily="34" charset="0"/>
                <a:cs typeface="Calibri" pitchFamily="34" charset="0"/>
              </a:rPr>
              <a:t/>
            </a:r>
            <a:br>
              <a:rPr lang="en-NZ" sz="1600" dirty="0">
                <a:latin typeface="Calibri" pitchFamily="34" charset="0"/>
                <a:cs typeface="Calibri" pitchFamily="34" charset="0"/>
              </a:rPr>
            </a:br>
            <a:r>
              <a:rPr lang="en-NZ" sz="1600" dirty="0">
                <a:latin typeface="Calibri" pitchFamily="34" charset="0"/>
                <a:cs typeface="Calibri" pitchFamily="34" charset="0"/>
              </a:rPr>
              <a:t>  -liquid</a:t>
            </a:r>
            <a:br>
              <a:rPr lang="en-NZ" sz="1600" dirty="0">
                <a:latin typeface="Calibri" pitchFamily="34" charset="0"/>
                <a:cs typeface="Calibri" pitchFamily="34" charset="0"/>
              </a:rPr>
            </a:br>
            <a:r>
              <a:rPr lang="en-NZ" sz="1600" dirty="0">
                <a:latin typeface="Calibri" pitchFamily="34" charset="0"/>
                <a:cs typeface="Calibri" pitchFamily="34" charset="0"/>
              </a:rPr>
              <a:t>  -long chain (20 to 70 carbon atoms) alkanes, cycloalkanes, aromatics</a:t>
            </a:r>
            <a:br>
              <a:rPr lang="en-NZ" sz="1600" dirty="0">
                <a:latin typeface="Calibri" pitchFamily="34" charset="0"/>
                <a:cs typeface="Calibri" pitchFamily="34" charset="0"/>
              </a:rPr>
            </a:br>
            <a:r>
              <a:rPr lang="en-NZ" sz="1600" dirty="0">
                <a:latin typeface="Calibri" pitchFamily="34" charset="0"/>
                <a:cs typeface="Calibri" pitchFamily="34" charset="0"/>
              </a:rPr>
              <a:t>  -boiling range = 700 to 1112 degrees Fahrenheit / 370 to 600 degrees Celsius  * </a:t>
            </a:r>
            <a:br>
              <a:rPr lang="en-NZ" sz="1600" dirty="0">
                <a:latin typeface="Calibri" pitchFamily="34" charset="0"/>
                <a:cs typeface="Calibri" pitchFamily="34" charset="0"/>
              </a:rPr>
            </a:br>
            <a:endParaRPr lang="en-NZ" sz="1600" dirty="0">
              <a:latin typeface="Calibri" pitchFamily="34" charset="0"/>
              <a:cs typeface="Calibri" pitchFamily="34" charset="0"/>
            </a:endParaRPr>
          </a:p>
          <a:p>
            <a:r>
              <a:rPr lang="en-NZ" sz="1600" dirty="0">
                <a:latin typeface="Calibri" pitchFamily="34" charset="0"/>
                <a:cs typeface="Calibri" pitchFamily="34" charset="0"/>
              </a:rPr>
              <a:t> </a:t>
            </a:r>
            <a:r>
              <a:rPr lang="en-NZ" sz="1600" b="1" dirty="0">
                <a:latin typeface="Calibri" pitchFamily="34" charset="0"/>
                <a:cs typeface="Calibri" pitchFamily="34" charset="0"/>
              </a:rPr>
              <a:t>Residuals</a:t>
            </a:r>
            <a:r>
              <a:rPr lang="en-NZ" sz="1600" dirty="0">
                <a:latin typeface="Calibri" pitchFamily="34" charset="0"/>
                <a:cs typeface="Calibri" pitchFamily="34" charset="0"/>
              </a:rPr>
              <a:t> - coke, asphalt, tar, waxes; starting material for other products</a:t>
            </a:r>
            <a:br>
              <a:rPr lang="en-NZ" sz="1600" dirty="0">
                <a:latin typeface="Calibri" pitchFamily="34" charset="0"/>
                <a:cs typeface="Calibri" pitchFamily="34" charset="0"/>
              </a:rPr>
            </a:br>
            <a:r>
              <a:rPr lang="en-NZ" sz="1600" dirty="0">
                <a:latin typeface="Calibri" pitchFamily="34" charset="0"/>
                <a:cs typeface="Calibri" pitchFamily="34" charset="0"/>
              </a:rPr>
              <a:t>  -solid</a:t>
            </a:r>
            <a:br>
              <a:rPr lang="en-NZ" sz="1600" dirty="0">
                <a:latin typeface="Calibri" pitchFamily="34" charset="0"/>
                <a:cs typeface="Calibri" pitchFamily="34" charset="0"/>
              </a:rPr>
            </a:br>
            <a:r>
              <a:rPr lang="en-NZ" sz="1600" dirty="0">
                <a:latin typeface="Calibri" pitchFamily="34" charset="0"/>
                <a:cs typeface="Calibri" pitchFamily="34" charset="0"/>
              </a:rPr>
              <a:t>  -multiple-ringed compounds with 70 or more carbon atoms</a:t>
            </a:r>
            <a:br>
              <a:rPr lang="en-NZ" sz="1600" dirty="0">
                <a:latin typeface="Calibri" pitchFamily="34" charset="0"/>
                <a:cs typeface="Calibri" pitchFamily="34" charset="0"/>
              </a:rPr>
            </a:br>
            <a:r>
              <a:rPr lang="en-NZ" sz="1600" dirty="0">
                <a:latin typeface="Calibri" pitchFamily="34" charset="0"/>
                <a:cs typeface="Calibri" pitchFamily="34" charset="0"/>
              </a:rPr>
              <a:t>  -boiling range = greater than 1112 degrees Fahrenheit / 600 degrees </a:t>
            </a:r>
            <a:r>
              <a:rPr lang="en-NZ" sz="1600" dirty="0" smtClean="0">
                <a:latin typeface="Calibri" pitchFamily="34" charset="0"/>
                <a:cs typeface="Calibri" pitchFamily="34" charset="0"/>
              </a:rPr>
              <a:t>Celsius</a:t>
            </a:r>
            <a:endParaRPr lang="en-NZ" dirty="0"/>
          </a:p>
        </p:txBody>
      </p:sp>
      <p:sp>
        <p:nvSpPr>
          <p:cNvPr id="4" name="TextBox 3"/>
          <p:cNvSpPr txBox="1"/>
          <p:nvPr/>
        </p:nvSpPr>
        <p:spPr>
          <a:xfrm>
            <a:off x="457080" y="405636"/>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Different hydrocarbons and their boiling points</a:t>
            </a:r>
            <a:endParaRPr lang="en-NZ" sz="2000" b="1" dirty="0"/>
          </a:p>
        </p:txBody>
      </p:sp>
    </p:spTree>
    <p:extLst>
      <p:ext uri="{BB962C8B-B14F-4D97-AF65-F5344CB8AC3E}">
        <p14:creationId xmlns:p14="http://schemas.microsoft.com/office/powerpoint/2010/main" val="38938874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NCEA L1 Science 2013 Chem 1.3</a:t>
            </a:r>
            <a:endParaRPr lang="en-NZ"/>
          </a:p>
        </p:txBody>
      </p:sp>
      <p:sp>
        <p:nvSpPr>
          <p:cNvPr id="3" name="TextBox 2"/>
          <p:cNvSpPr txBox="1"/>
          <p:nvPr/>
        </p:nvSpPr>
        <p:spPr>
          <a:xfrm>
            <a:off x="457080" y="405636"/>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Cracking of fractions</a:t>
            </a:r>
            <a:endParaRPr lang="en-NZ" sz="2000" b="1" dirty="0"/>
          </a:p>
        </p:txBody>
      </p:sp>
      <p:sp>
        <p:nvSpPr>
          <p:cNvPr id="4" name="TextBox 3"/>
          <p:cNvSpPr txBox="1"/>
          <p:nvPr/>
        </p:nvSpPr>
        <p:spPr>
          <a:xfrm>
            <a:off x="457080" y="1268760"/>
            <a:ext cx="8208912" cy="923330"/>
          </a:xfrm>
          <a:prstGeom prst="rect">
            <a:avLst/>
          </a:prstGeom>
          <a:noFill/>
        </p:spPr>
        <p:txBody>
          <a:bodyPr wrap="square" rtlCol="0">
            <a:spAutoFit/>
          </a:bodyPr>
          <a:lstStyle/>
          <a:p>
            <a:r>
              <a:rPr lang="en-NZ" dirty="0" smtClean="0">
                <a:latin typeface="Calibri" pitchFamily="34" charset="0"/>
                <a:cs typeface="Calibri" pitchFamily="34" charset="0"/>
              </a:rPr>
              <a:t>The </a:t>
            </a:r>
            <a:r>
              <a:rPr lang="en-NZ" b="1" dirty="0" smtClean="0">
                <a:latin typeface="Calibri" pitchFamily="34" charset="0"/>
                <a:cs typeface="Calibri" pitchFamily="34" charset="0"/>
              </a:rPr>
              <a:t>cracking process </a:t>
            </a:r>
            <a:r>
              <a:rPr lang="en-NZ" dirty="0" smtClean="0">
                <a:latin typeface="Calibri" pitchFamily="34" charset="0"/>
                <a:cs typeface="Calibri" pitchFamily="34" charset="0"/>
              </a:rPr>
              <a:t>uses heat and/or catalyst to break long less useful alkenes e.g. </a:t>
            </a:r>
            <a:r>
              <a:rPr lang="en-NZ" dirty="0" err="1" smtClean="0">
                <a:latin typeface="Calibri" pitchFamily="34" charset="0"/>
                <a:cs typeface="Calibri" pitchFamily="34" charset="0"/>
              </a:rPr>
              <a:t>naptha</a:t>
            </a:r>
            <a:r>
              <a:rPr lang="en-NZ" dirty="0" smtClean="0">
                <a:latin typeface="Calibri" pitchFamily="34" charset="0"/>
                <a:cs typeface="Calibri" pitchFamily="34" charset="0"/>
              </a:rPr>
              <a:t> fraction, into smaller more useful ones such as to make petrol or to make </a:t>
            </a:r>
            <a:r>
              <a:rPr lang="en-NZ" dirty="0" err="1" smtClean="0">
                <a:latin typeface="Calibri" pitchFamily="34" charset="0"/>
                <a:cs typeface="Calibri" pitchFamily="34" charset="0"/>
              </a:rPr>
              <a:t>ethene</a:t>
            </a:r>
            <a:r>
              <a:rPr lang="en-NZ" dirty="0" smtClean="0">
                <a:latin typeface="Calibri" pitchFamily="34" charset="0"/>
                <a:cs typeface="Calibri" pitchFamily="34" charset="0"/>
              </a:rPr>
              <a:t> (that can be made into plastics)</a:t>
            </a:r>
            <a:endParaRPr lang="en-NZ" dirty="0">
              <a:latin typeface="Calibri" pitchFamily="34" charset="0"/>
              <a:cs typeface="Calibri" pitchFamily="34" charset="0"/>
            </a:endParaRPr>
          </a:p>
        </p:txBody>
      </p:sp>
      <p:sp>
        <p:nvSpPr>
          <p:cNvPr id="5" name="Text Box 6"/>
          <p:cNvSpPr txBox="1">
            <a:spLocks noChangeArrowheads="1"/>
          </p:cNvSpPr>
          <p:nvPr/>
        </p:nvSpPr>
        <p:spPr bwMode="auto">
          <a:xfrm>
            <a:off x="1315841" y="2202728"/>
            <a:ext cx="6477000" cy="12954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NZ" sz="1000" dirty="0">
              <a:latin typeface="Calibri" pitchFamily="34" charset="0"/>
              <a:cs typeface="Calibri" pitchFamily="34" charset="0"/>
            </a:endParaRPr>
          </a:p>
          <a:p>
            <a:pPr eaLnBrk="1" hangingPunct="1"/>
            <a:r>
              <a:rPr lang="en-NZ" sz="2000" dirty="0">
                <a:latin typeface="Calibri" pitchFamily="34" charset="0"/>
                <a:cs typeface="Calibri" pitchFamily="34" charset="0"/>
              </a:rPr>
              <a:t>	          Temp, pressure, catalyst</a:t>
            </a:r>
          </a:p>
          <a:p>
            <a:pPr eaLnBrk="1" hangingPunct="1"/>
            <a:r>
              <a:rPr lang="en-NZ" sz="2000" dirty="0">
                <a:latin typeface="Calibri" pitchFamily="34" charset="0"/>
                <a:cs typeface="Calibri" pitchFamily="34" charset="0"/>
              </a:rPr>
              <a:t>          C</a:t>
            </a:r>
            <a:r>
              <a:rPr lang="en-NZ" sz="2000" baseline="-25000" dirty="0">
                <a:latin typeface="Calibri" pitchFamily="34" charset="0"/>
                <a:cs typeface="Calibri" pitchFamily="34" charset="0"/>
              </a:rPr>
              <a:t>10</a:t>
            </a:r>
            <a:r>
              <a:rPr lang="en-NZ" sz="2000" dirty="0">
                <a:latin typeface="Calibri" pitchFamily="34" charset="0"/>
                <a:cs typeface="Calibri" pitchFamily="34" charset="0"/>
              </a:rPr>
              <a:t>H</a:t>
            </a:r>
            <a:r>
              <a:rPr lang="en-NZ" sz="2000" baseline="-25000" dirty="0">
                <a:latin typeface="Calibri" pitchFamily="34" charset="0"/>
                <a:cs typeface="Calibri" pitchFamily="34" charset="0"/>
              </a:rPr>
              <a:t>22</a:t>
            </a:r>
            <a:r>
              <a:rPr lang="en-NZ" sz="2000" dirty="0">
                <a:latin typeface="Calibri" pitchFamily="34" charset="0"/>
                <a:cs typeface="Calibri" pitchFamily="34" charset="0"/>
              </a:rPr>
              <a:t>     ----------------------</a:t>
            </a:r>
            <a:r>
              <a:rPr lang="en-NZ" sz="2000" dirty="0">
                <a:latin typeface="Calibri" pitchFamily="34" charset="0"/>
                <a:cs typeface="Calibri" pitchFamily="34" charset="0"/>
                <a:sym typeface="Wingdings" pitchFamily="2" charset="2"/>
              </a:rPr>
              <a:t></a:t>
            </a:r>
            <a:r>
              <a:rPr lang="en-NZ" sz="2000" dirty="0">
                <a:latin typeface="Calibri" pitchFamily="34" charset="0"/>
                <a:cs typeface="Calibri" pitchFamily="34" charset="0"/>
              </a:rPr>
              <a:t>   C</a:t>
            </a:r>
            <a:r>
              <a:rPr lang="en-NZ" sz="2000" baseline="-25000" dirty="0">
                <a:latin typeface="Calibri" pitchFamily="34" charset="0"/>
                <a:cs typeface="Calibri" pitchFamily="34" charset="0"/>
              </a:rPr>
              <a:t>8</a:t>
            </a:r>
            <a:r>
              <a:rPr lang="en-NZ" sz="2000" dirty="0">
                <a:latin typeface="Calibri" pitchFamily="34" charset="0"/>
                <a:cs typeface="Calibri" pitchFamily="34" charset="0"/>
              </a:rPr>
              <a:t>H</a:t>
            </a:r>
            <a:r>
              <a:rPr lang="en-NZ" sz="2000" baseline="-25000" dirty="0">
                <a:latin typeface="Calibri" pitchFamily="34" charset="0"/>
                <a:cs typeface="Calibri" pitchFamily="34" charset="0"/>
              </a:rPr>
              <a:t>18</a:t>
            </a:r>
            <a:r>
              <a:rPr lang="en-NZ" sz="2000" dirty="0">
                <a:latin typeface="Calibri" pitchFamily="34" charset="0"/>
                <a:cs typeface="Calibri" pitchFamily="34" charset="0"/>
              </a:rPr>
              <a:t>   +   C</a:t>
            </a:r>
            <a:r>
              <a:rPr lang="en-NZ" sz="2000" baseline="-25000" dirty="0">
                <a:latin typeface="Calibri" pitchFamily="34" charset="0"/>
                <a:cs typeface="Calibri" pitchFamily="34" charset="0"/>
              </a:rPr>
              <a:t>2</a:t>
            </a:r>
            <a:r>
              <a:rPr lang="en-NZ" sz="2000" dirty="0">
                <a:latin typeface="Calibri" pitchFamily="34" charset="0"/>
                <a:cs typeface="Calibri" pitchFamily="34" charset="0"/>
              </a:rPr>
              <a:t>H</a:t>
            </a:r>
            <a:r>
              <a:rPr lang="en-NZ" sz="2000" baseline="-25000" dirty="0">
                <a:latin typeface="Calibri" pitchFamily="34" charset="0"/>
                <a:cs typeface="Calibri" pitchFamily="34" charset="0"/>
              </a:rPr>
              <a:t>4</a:t>
            </a:r>
            <a:endParaRPr lang="en-NZ" sz="2000" dirty="0">
              <a:latin typeface="Calibri" pitchFamily="34" charset="0"/>
              <a:cs typeface="Calibri" pitchFamily="34" charset="0"/>
            </a:endParaRPr>
          </a:p>
          <a:p>
            <a:pPr eaLnBrk="1" hangingPunct="1"/>
            <a:r>
              <a:rPr lang="en-NZ" sz="2000" dirty="0">
                <a:latin typeface="Calibri" pitchFamily="34" charset="0"/>
                <a:cs typeface="Calibri" pitchFamily="34" charset="0"/>
              </a:rPr>
              <a:t>     Long hydrocarbon chain             alkane   +   alkene</a:t>
            </a:r>
            <a:endParaRPr lang="en-GB" sz="2000" dirty="0">
              <a:latin typeface="Calibri" pitchFamily="34" charset="0"/>
              <a:cs typeface="Calibri" pitchFamily="34" charset="0"/>
            </a:endParaRPr>
          </a:p>
        </p:txBody>
      </p:sp>
      <p:pic>
        <p:nvPicPr>
          <p:cNvPr id="33794" name="Picture 2" descr="http://www.chemguide.co.uk/organicprops/alkanes/crackmod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3633769"/>
            <a:ext cx="5464074" cy="3224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73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NCEA L1 Science 2013 Chem 1.3</a:t>
            </a:r>
            <a:endParaRPr lang="en-NZ"/>
          </a:p>
        </p:txBody>
      </p:sp>
      <p:sp>
        <p:nvSpPr>
          <p:cNvPr id="3" name="Rectangle 11"/>
          <p:cNvSpPr>
            <a:spLocks noChangeArrowheads="1"/>
          </p:cNvSpPr>
          <p:nvPr/>
        </p:nvSpPr>
        <p:spPr bwMode="auto">
          <a:xfrm>
            <a:off x="641350" y="388938"/>
            <a:ext cx="7770813" cy="520700"/>
          </a:xfrm>
          <a:prstGeom prst="rect">
            <a:avLst/>
          </a:prstGeom>
          <a:solidFill>
            <a:schemeClr val="bg2"/>
          </a:solidFill>
          <a:ln w="19050">
            <a:solidFill>
              <a:schemeClr val="tx1"/>
            </a:solidFill>
            <a:miter lim="800000"/>
            <a:headEnd/>
            <a:tailEnd/>
          </a:ln>
          <a:effectLst/>
        </p:spPr>
        <p:txBody>
          <a:bodyPr lIns="91418" tIns="45709" rIns="91418" bIns="45709" anchor="ctr"/>
          <a:lstStyle/>
          <a:p>
            <a:pPr algn="ctr">
              <a:defRPr/>
            </a:pPr>
            <a:r>
              <a:rPr lang="en-NZ" sz="2400" b="1" dirty="0">
                <a:latin typeface="Candara" pitchFamily="34" charset="0"/>
                <a:cs typeface="Arial" pitchFamily="34" charset="0"/>
              </a:rPr>
              <a:t>Alkanes</a:t>
            </a:r>
            <a:endParaRPr lang="en-US" sz="2400" b="1" dirty="0">
              <a:latin typeface="Candara" pitchFamily="34" charset="0"/>
              <a:cs typeface="Arial" pitchFamily="34" charset="0"/>
            </a:endParaRPr>
          </a:p>
        </p:txBody>
      </p:sp>
      <p:sp>
        <p:nvSpPr>
          <p:cNvPr id="4" name="Text Box 4"/>
          <p:cNvSpPr txBox="1">
            <a:spLocks noChangeArrowheads="1"/>
          </p:cNvSpPr>
          <p:nvPr/>
        </p:nvSpPr>
        <p:spPr bwMode="auto">
          <a:xfrm>
            <a:off x="381000" y="1219200"/>
            <a:ext cx="8305800" cy="1015663"/>
          </a:xfrm>
          <a:prstGeom prst="rect">
            <a:avLst/>
          </a:prstGeom>
          <a:solidFill>
            <a:srgbClr val="FFFF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latin typeface="Calibri" pitchFamily="34" charset="0"/>
                <a:cs typeface="Calibri" pitchFamily="34" charset="0"/>
              </a:rPr>
              <a:t>Compounds that contain only carbon and hydrogen are known  </a:t>
            </a:r>
            <a:r>
              <a:rPr lang="en-US" sz="2000" dirty="0" smtClean="0">
                <a:latin typeface="Calibri" pitchFamily="34" charset="0"/>
                <a:cs typeface="Calibri" pitchFamily="34" charset="0"/>
              </a:rPr>
              <a:t>                                                 as </a:t>
            </a:r>
            <a:r>
              <a:rPr lang="en-US" sz="2000" b="1" dirty="0">
                <a:latin typeface="Calibri" pitchFamily="34" charset="0"/>
                <a:cs typeface="Calibri" pitchFamily="34" charset="0"/>
              </a:rPr>
              <a:t>hydrocarbons</a:t>
            </a:r>
            <a:r>
              <a:rPr lang="en-US" sz="2000" dirty="0">
                <a:latin typeface="Calibri" pitchFamily="34" charset="0"/>
                <a:cs typeface="Calibri" pitchFamily="34" charset="0"/>
              </a:rPr>
              <a:t>. Those that contain as many hydrogen atoms as possible are said to be </a:t>
            </a:r>
            <a:r>
              <a:rPr lang="en-US" sz="2000" i="1" dirty="0">
                <a:latin typeface="Calibri" pitchFamily="34" charset="0"/>
                <a:cs typeface="Calibri" pitchFamily="34" charset="0"/>
              </a:rPr>
              <a:t>saturated</a:t>
            </a:r>
            <a:r>
              <a:rPr lang="en-US" sz="2000" dirty="0">
                <a:latin typeface="Calibri" pitchFamily="34" charset="0"/>
                <a:cs typeface="Calibri" pitchFamily="34" charset="0"/>
              </a:rPr>
              <a:t>. The saturated hydrocarbons are also known as </a:t>
            </a:r>
            <a:r>
              <a:rPr lang="en-US" sz="2000" b="1" dirty="0">
                <a:latin typeface="Calibri" pitchFamily="34" charset="0"/>
                <a:cs typeface="Calibri" pitchFamily="34" charset="0"/>
              </a:rPr>
              <a:t>alkanes</a:t>
            </a:r>
            <a:r>
              <a:rPr lang="en-US" sz="2000" dirty="0">
                <a:latin typeface="Calibri" pitchFamily="34" charset="0"/>
                <a:cs typeface="Calibri" pitchFamily="34" charset="0"/>
              </a:rPr>
              <a:t>.</a:t>
            </a:r>
          </a:p>
        </p:txBody>
      </p:sp>
      <p:pic>
        <p:nvPicPr>
          <p:cNvPr id="1026" name="Picture 2" descr="http://www.scientificamerican.com/media/inline/fossil-fuels-without-the-fossils_1.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06396" y="2234863"/>
            <a:ext cx="4637604" cy="46376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popularmechanics.com/cm/popularmechanics/images/an/canned-fuel-0411-md.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1350" y="2401008"/>
            <a:ext cx="4305315" cy="4305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772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4"/>
          <p:cNvSpPr txBox="1">
            <a:spLocks noChangeArrowheads="1"/>
          </p:cNvSpPr>
          <p:nvPr/>
        </p:nvSpPr>
        <p:spPr bwMode="auto">
          <a:xfrm>
            <a:off x="381000" y="1644097"/>
            <a:ext cx="8305800" cy="3847207"/>
          </a:xfrm>
          <a:prstGeom prst="rect">
            <a:avLst/>
          </a:prstGeom>
          <a:solidFill>
            <a:srgbClr val="FFFFFF"/>
          </a:solidFill>
          <a:ln w="1905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dirty="0">
                <a:latin typeface="Calibri" pitchFamily="34" charset="0"/>
                <a:cs typeface="Calibri" pitchFamily="34" charset="0"/>
              </a:rPr>
              <a:t>Straight-chain hydrocarbons</a:t>
            </a:r>
            <a:r>
              <a:rPr lang="en-US" sz="2000" dirty="0">
                <a:latin typeface="Calibri" pitchFamily="34" charset="0"/>
                <a:cs typeface="Calibri" pitchFamily="34" charset="0"/>
              </a:rPr>
              <a:t>, in which the carbon atoms form a chain that runs from one end of the molecule to the other  .i.e. butane</a:t>
            </a:r>
          </a:p>
          <a:p>
            <a:pPr eaLnBrk="1" hangingPunct="1">
              <a:spcBef>
                <a:spcPct val="50000"/>
              </a:spcBef>
            </a:pPr>
            <a:r>
              <a:rPr lang="en-US" sz="2000" dirty="0">
                <a:latin typeface="Calibri" pitchFamily="34" charset="0"/>
                <a:cs typeface="Calibri" pitchFamily="34" charset="0"/>
              </a:rPr>
              <a:t> </a:t>
            </a:r>
          </a:p>
          <a:p>
            <a:pPr eaLnBrk="1" hangingPunct="1">
              <a:spcBef>
                <a:spcPct val="50000"/>
              </a:spcBef>
            </a:pPr>
            <a:endParaRPr lang="en-US" sz="2000" dirty="0">
              <a:latin typeface="Calibri" pitchFamily="34" charset="0"/>
              <a:cs typeface="Calibri" pitchFamily="34" charset="0"/>
            </a:endParaRPr>
          </a:p>
          <a:p>
            <a:pPr eaLnBrk="1" hangingPunct="1">
              <a:spcBef>
                <a:spcPct val="50000"/>
              </a:spcBef>
            </a:pPr>
            <a:r>
              <a:rPr lang="en-US" sz="2000" dirty="0" smtClean="0">
                <a:latin typeface="Calibri" pitchFamily="34" charset="0"/>
                <a:cs typeface="Calibri" pitchFamily="34" charset="0"/>
              </a:rPr>
              <a:t>Alkanes </a:t>
            </a:r>
            <a:r>
              <a:rPr lang="en-US" sz="2000" dirty="0">
                <a:latin typeface="Calibri" pitchFamily="34" charset="0"/>
                <a:cs typeface="Calibri" pitchFamily="34" charset="0"/>
              </a:rPr>
              <a:t>also form </a:t>
            </a:r>
            <a:r>
              <a:rPr lang="en-US" sz="2000" b="1" dirty="0">
                <a:latin typeface="Calibri" pitchFamily="34" charset="0"/>
                <a:cs typeface="Calibri" pitchFamily="34" charset="0"/>
              </a:rPr>
              <a:t>branched</a:t>
            </a:r>
            <a:r>
              <a:rPr lang="en-US" sz="2000" dirty="0">
                <a:latin typeface="Calibri" pitchFamily="34" charset="0"/>
                <a:cs typeface="Calibri" pitchFamily="34" charset="0"/>
              </a:rPr>
              <a:t> structures. The smallest hydrocarbon in which a branch can occur has four carbon atoms. This compound has the same formula as butane (C</a:t>
            </a:r>
            <a:r>
              <a:rPr lang="en-US" sz="2000" baseline="-25000" dirty="0">
                <a:latin typeface="Calibri" pitchFamily="34" charset="0"/>
                <a:cs typeface="Calibri" pitchFamily="34" charset="0"/>
              </a:rPr>
              <a:t>4</a:t>
            </a:r>
            <a:r>
              <a:rPr lang="en-US" sz="2000" dirty="0">
                <a:latin typeface="Calibri" pitchFamily="34" charset="0"/>
                <a:cs typeface="Calibri" pitchFamily="34" charset="0"/>
              </a:rPr>
              <a:t>H</a:t>
            </a:r>
            <a:r>
              <a:rPr lang="en-US" sz="2000" baseline="-25000" dirty="0">
                <a:latin typeface="Calibri" pitchFamily="34" charset="0"/>
                <a:cs typeface="Calibri" pitchFamily="34" charset="0"/>
              </a:rPr>
              <a:t>10</a:t>
            </a:r>
            <a:r>
              <a:rPr lang="en-US" sz="2000" dirty="0">
                <a:latin typeface="Calibri" pitchFamily="34" charset="0"/>
                <a:cs typeface="Calibri" pitchFamily="34" charset="0"/>
              </a:rPr>
              <a:t>), but a different structure. Compounds with the same formula and different </a:t>
            </a:r>
            <a:r>
              <a:rPr lang="en-US" sz="2000" dirty="0" smtClean="0">
                <a:latin typeface="Calibri" pitchFamily="34" charset="0"/>
                <a:cs typeface="Calibri" pitchFamily="34" charset="0"/>
              </a:rPr>
              <a:t>structure are called </a:t>
            </a:r>
            <a:r>
              <a:rPr lang="en-US" sz="2000" b="1" dirty="0" smtClean="0">
                <a:latin typeface="Calibri" pitchFamily="34" charset="0"/>
                <a:cs typeface="Calibri" pitchFamily="34" charset="0"/>
              </a:rPr>
              <a:t>structural isomers</a:t>
            </a:r>
            <a:r>
              <a:rPr lang="en-US" sz="2000" dirty="0" smtClean="0">
                <a:latin typeface="Calibri" pitchFamily="34" charset="0"/>
                <a:cs typeface="Calibri" pitchFamily="34" charset="0"/>
              </a:rPr>
              <a:t>.</a:t>
            </a:r>
            <a:endParaRPr lang="en-US" sz="2000" dirty="0">
              <a:latin typeface="Calibri" pitchFamily="34" charset="0"/>
              <a:cs typeface="Calibri" pitchFamily="34" charset="0"/>
            </a:endParaRPr>
          </a:p>
          <a:p>
            <a:pPr eaLnBrk="1" hangingPunct="1">
              <a:spcBef>
                <a:spcPct val="50000"/>
              </a:spcBef>
            </a:pPr>
            <a:endParaRPr lang="en-US" dirty="0"/>
          </a:p>
          <a:p>
            <a:pPr eaLnBrk="1" hangingPunct="1">
              <a:spcBef>
                <a:spcPct val="50000"/>
              </a:spcBef>
            </a:pPr>
            <a:endParaRPr lang="en-US" dirty="0"/>
          </a:p>
        </p:txBody>
      </p:sp>
      <p:pic>
        <p:nvPicPr>
          <p:cNvPr id="18" name="Picture 30" descr="buta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938" y="2129873"/>
            <a:ext cx="2582862" cy="131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9550" y="2297423"/>
            <a:ext cx="2282825" cy="97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3" descr="isobuta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249" y="4948478"/>
            <a:ext cx="1571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4871484"/>
            <a:ext cx="1908175" cy="135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11"/>
          <p:cNvSpPr>
            <a:spLocks noChangeArrowheads="1"/>
          </p:cNvSpPr>
          <p:nvPr/>
        </p:nvSpPr>
        <p:spPr bwMode="auto">
          <a:xfrm>
            <a:off x="641350" y="388938"/>
            <a:ext cx="7770813" cy="520700"/>
          </a:xfrm>
          <a:prstGeom prst="rect">
            <a:avLst/>
          </a:prstGeom>
          <a:solidFill>
            <a:schemeClr val="bg2"/>
          </a:solidFill>
          <a:ln w="19050">
            <a:solidFill>
              <a:schemeClr val="tx1"/>
            </a:solidFill>
            <a:miter lim="800000"/>
            <a:headEnd/>
            <a:tailEnd/>
          </a:ln>
          <a:effectLst/>
        </p:spPr>
        <p:txBody>
          <a:bodyPr lIns="91418" tIns="45709" rIns="91418" bIns="45709" anchor="ctr"/>
          <a:lstStyle/>
          <a:p>
            <a:pPr algn="ctr">
              <a:defRPr/>
            </a:pPr>
            <a:r>
              <a:rPr lang="en-NZ" sz="2400" b="1" dirty="0">
                <a:latin typeface="Candara" pitchFamily="34" charset="0"/>
                <a:cs typeface="Arial" pitchFamily="34" charset="0"/>
              </a:rPr>
              <a:t>Alkanes</a:t>
            </a:r>
            <a:endParaRPr lang="en-US" sz="2400" b="1" dirty="0">
              <a:latin typeface="Candara" pitchFamily="34" charset="0"/>
              <a:cs typeface="Arial" pitchFamily="34" charset="0"/>
            </a:endParaRPr>
          </a:p>
        </p:txBody>
      </p:sp>
      <p:sp>
        <p:nvSpPr>
          <p:cNvPr id="23" name="Text Box 5"/>
          <p:cNvSpPr txBox="1">
            <a:spLocks noChangeArrowheads="1"/>
          </p:cNvSpPr>
          <p:nvPr/>
        </p:nvSpPr>
        <p:spPr bwMode="auto">
          <a:xfrm>
            <a:off x="674688" y="4948478"/>
            <a:ext cx="2362200" cy="841375"/>
          </a:xfrm>
          <a:prstGeom prst="rect">
            <a:avLst/>
          </a:prstGeom>
          <a:solidFill>
            <a:schemeClr val="bg2">
              <a:lumMod val="75000"/>
            </a:schemeClr>
          </a:solidFill>
          <a:ln w="19050">
            <a:solidFill>
              <a:schemeClr val="tx1"/>
            </a:solidFill>
            <a:miter lim="800000"/>
            <a:headEnd/>
            <a:tailEnd/>
          </a:ln>
          <a:effec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defRPr/>
            </a:pPr>
            <a:r>
              <a:rPr lang="en-US" sz="2400" dirty="0" smtClean="0">
                <a:latin typeface="Calibri" pitchFamily="34" charset="0"/>
                <a:cs typeface="Calibri" pitchFamily="34" charset="0"/>
              </a:rPr>
              <a:t>generic formula C</a:t>
            </a:r>
            <a:r>
              <a:rPr lang="en-US" sz="2400" i="1" baseline="-25000" dirty="0" smtClean="0">
                <a:latin typeface="Calibri" pitchFamily="34" charset="0"/>
                <a:cs typeface="Calibri" pitchFamily="34" charset="0"/>
              </a:rPr>
              <a:t>n</a:t>
            </a:r>
            <a:r>
              <a:rPr lang="en-US" sz="2400" dirty="0" smtClean="0">
                <a:latin typeface="Calibri" pitchFamily="34" charset="0"/>
                <a:cs typeface="Calibri" pitchFamily="34" charset="0"/>
              </a:rPr>
              <a:t>H</a:t>
            </a:r>
            <a:r>
              <a:rPr lang="en-US" sz="2400" baseline="-25000" dirty="0" smtClean="0">
                <a:latin typeface="Calibri" pitchFamily="34" charset="0"/>
                <a:cs typeface="Calibri" pitchFamily="34" charset="0"/>
              </a:rPr>
              <a:t>2</a:t>
            </a:r>
            <a:r>
              <a:rPr lang="en-US" sz="2400" i="1" baseline="-25000" dirty="0" smtClean="0">
                <a:latin typeface="Calibri" pitchFamily="34" charset="0"/>
                <a:cs typeface="Calibri" pitchFamily="34" charset="0"/>
              </a:rPr>
              <a:t>n</a:t>
            </a:r>
            <a:r>
              <a:rPr lang="en-US" sz="2400" baseline="-25000" dirty="0" smtClean="0">
                <a:latin typeface="Calibri" pitchFamily="34" charset="0"/>
                <a:cs typeface="Calibri" pitchFamily="34" charset="0"/>
              </a:rPr>
              <a:t>+2</a:t>
            </a:r>
            <a:r>
              <a:rPr lang="en-US" dirty="0" smtClean="0">
                <a:latin typeface="Calibri" pitchFamily="34" charset="0"/>
                <a:cs typeface="Calibri" pitchFamily="34" charset="0"/>
              </a:rPr>
              <a:t> </a:t>
            </a:r>
          </a:p>
        </p:txBody>
      </p:sp>
      <p:pic>
        <p:nvPicPr>
          <p:cNvPr id="24"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8628" y="46857"/>
            <a:ext cx="2444062" cy="1317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a:xfrm>
            <a:off x="118559" y="6381328"/>
            <a:ext cx="3786691" cy="365125"/>
          </a:xfrm>
        </p:spPr>
        <p:txBody>
          <a:bodyPr/>
          <a:lstStyle/>
          <a:p>
            <a:r>
              <a:rPr lang="en-NZ" dirty="0" smtClean="0"/>
              <a:t>NCEA L1 Science 2013 </a:t>
            </a:r>
            <a:r>
              <a:rPr lang="en-NZ" dirty="0" err="1" smtClean="0"/>
              <a:t>Chem</a:t>
            </a:r>
            <a:r>
              <a:rPr lang="en-NZ" dirty="0" smtClean="0"/>
              <a:t> 1.3</a:t>
            </a:r>
            <a:endParaRPr lang="en-NZ" dirty="0"/>
          </a:p>
        </p:txBody>
      </p:sp>
    </p:spTree>
    <p:extLst>
      <p:ext uri="{BB962C8B-B14F-4D97-AF65-F5344CB8AC3E}">
        <p14:creationId xmlns:p14="http://schemas.microsoft.com/office/powerpoint/2010/main" val="281152373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15410</TotalTime>
  <Words>5622</Words>
  <Application>Microsoft Office PowerPoint</Application>
  <PresentationFormat>On-screen Show (4:3)</PresentationFormat>
  <Paragraphs>482</Paragraphs>
  <Slides>72</Slides>
  <Notes>2</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Waveform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Cambridge High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175</cp:revision>
  <cp:lastPrinted>2012-03-08T22:47:07Z</cp:lastPrinted>
  <dcterms:created xsi:type="dcterms:W3CDTF">2012-02-15T01:02:31Z</dcterms:created>
  <dcterms:modified xsi:type="dcterms:W3CDTF">2013-01-14T02:28:53Z</dcterms:modified>
</cp:coreProperties>
</file>