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8" r:id="rId1"/>
  </p:sldMasterIdLst>
  <p:notesMasterIdLst>
    <p:notesMasterId r:id="rId26"/>
  </p:notesMasterIdLst>
  <p:sldIdLst>
    <p:sldId id="256" r:id="rId2"/>
    <p:sldId id="275" r:id="rId3"/>
    <p:sldId id="271" r:id="rId4"/>
    <p:sldId id="272" r:id="rId5"/>
    <p:sldId id="273" r:id="rId6"/>
    <p:sldId id="257" r:id="rId7"/>
    <p:sldId id="258" r:id="rId8"/>
    <p:sldId id="259" r:id="rId9"/>
    <p:sldId id="260" r:id="rId10"/>
    <p:sldId id="261" r:id="rId11"/>
    <p:sldId id="262" r:id="rId12"/>
    <p:sldId id="269" r:id="rId13"/>
    <p:sldId id="263" r:id="rId14"/>
    <p:sldId id="264" r:id="rId15"/>
    <p:sldId id="268" r:id="rId16"/>
    <p:sldId id="270" r:id="rId17"/>
    <p:sldId id="281" r:id="rId18"/>
    <p:sldId id="267" r:id="rId19"/>
    <p:sldId id="276" r:id="rId20"/>
    <p:sldId id="279" r:id="rId21"/>
    <p:sldId id="266" r:id="rId22"/>
    <p:sldId id="278" r:id="rId23"/>
    <p:sldId id="277" r:id="rId24"/>
    <p:sldId id="280" r:id="rId25"/>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74" autoAdjust="0"/>
    <p:restoredTop sz="94671" autoAdjust="0"/>
  </p:normalViewPr>
  <p:slideViewPr>
    <p:cSldViewPr>
      <p:cViewPr varScale="1">
        <p:scale>
          <a:sx n="73" d="100"/>
          <a:sy n="73" d="100"/>
        </p:scale>
        <p:origin x="1212" y="54"/>
      </p:cViewPr>
      <p:guideLst>
        <p:guide orient="horz" pos="2160"/>
        <p:guide pos="2880"/>
      </p:guideLst>
    </p:cSldViewPr>
  </p:slideViewPr>
  <p:notesTextViewPr>
    <p:cViewPr>
      <p:scale>
        <a:sx n="1" d="1"/>
        <a:sy n="1" d="1"/>
      </p:scale>
      <p:origin x="0" y="0"/>
    </p:cViewPr>
  </p:notesTextViewPr>
  <p:sorterViewPr>
    <p:cViewPr>
      <p:scale>
        <a:sx n="100" d="100"/>
        <a:sy n="100" d="100"/>
      </p:scale>
      <p:origin x="0" y="109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3633"/>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0445" y="0"/>
            <a:ext cx="2945659" cy="493633"/>
          </a:xfrm>
          <a:prstGeom prst="rect">
            <a:avLst/>
          </a:prstGeom>
        </p:spPr>
        <p:txBody>
          <a:bodyPr vert="horz" lIns="91440" tIns="45720" rIns="91440" bIns="45720" rtlCol="0"/>
          <a:lstStyle>
            <a:lvl1pPr algn="r">
              <a:defRPr sz="1200"/>
            </a:lvl1pPr>
          </a:lstStyle>
          <a:p>
            <a:fld id="{DF87118E-F95A-4CE2-8373-9C056DF30DBD}" type="datetimeFigureOut">
              <a:rPr lang="en-NZ" smtClean="0"/>
              <a:t>19/02/2017</a:t>
            </a:fld>
            <a:endParaRPr lang="en-NZ"/>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1" y="9377316"/>
            <a:ext cx="2945659" cy="493633"/>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0445" y="9377316"/>
            <a:ext cx="2945659" cy="493633"/>
          </a:xfrm>
          <a:prstGeom prst="rect">
            <a:avLst/>
          </a:prstGeom>
        </p:spPr>
        <p:txBody>
          <a:bodyPr vert="horz" lIns="91440" tIns="45720" rIns="91440" bIns="45720" rtlCol="0" anchor="b"/>
          <a:lstStyle>
            <a:lvl1pPr algn="r">
              <a:defRPr sz="1200"/>
            </a:lvl1pPr>
          </a:lstStyle>
          <a:p>
            <a:fld id="{F8A1EBA5-B23D-48A2-8252-FF5ED3AA11DE}" type="slidenum">
              <a:rPr lang="en-NZ" smtClean="0"/>
              <a:t>‹#›</a:t>
            </a:fld>
            <a:endParaRPr lang="en-NZ"/>
          </a:p>
        </p:txBody>
      </p:sp>
    </p:spTree>
    <p:extLst>
      <p:ext uri="{BB962C8B-B14F-4D97-AF65-F5344CB8AC3E}">
        <p14:creationId xmlns:p14="http://schemas.microsoft.com/office/powerpoint/2010/main" val="129911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F8A1EBA5-B23D-48A2-8252-FF5ED3AA11DE}" type="slidenum">
              <a:rPr lang="en-NZ" smtClean="0"/>
              <a:t>1</a:t>
            </a:fld>
            <a:endParaRPr lang="en-NZ"/>
          </a:p>
        </p:txBody>
      </p:sp>
    </p:spTree>
    <p:extLst>
      <p:ext uri="{BB962C8B-B14F-4D97-AF65-F5344CB8AC3E}">
        <p14:creationId xmlns:p14="http://schemas.microsoft.com/office/powerpoint/2010/main" val="3251409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D6FADB-484D-451C-B500-B32293EDC6D1}" type="datetime1">
              <a:rPr lang="en-NZ" smtClean="0"/>
              <a:t>19/02/2017</a:t>
            </a:fld>
            <a:endParaRPr lang="en-NZ"/>
          </a:p>
        </p:txBody>
      </p:sp>
      <p:sp>
        <p:nvSpPr>
          <p:cNvPr id="5" name="Footer Placeholder 4"/>
          <p:cNvSpPr>
            <a:spLocks noGrp="1"/>
          </p:cNvSpPr>
          <p:nvPr>
            <p:ph type="ftr" sz="quarter" idx="11"/>
          </p:nvPr>
        </p:nvSpPr>
        <p:spPr/>
        <p:txBody>
          <a:bodyPr/>
          <a:lstStyle/>
          <a:p>
            <a:r>
              <a:rPr lang="en-NZ" smtClean="0"/>
              <a:t>GZ Science Resources 2012</a:t>
            </a:r>
            <a:endParaRPr lang="en-NZ"/>
          </a:p>
        </p:txBody>
      </p:sp>
      <p:sp>
        <p:nvSpPr>
          <p:cNvPr id="6" name="Slide Number Placeholder 5"/>
          <p:cNvSpPr>
            <a:spLocks noGrp="1"/>
          </p:cNvSpPr>
          <p:nvPr>
            <p:ph type="sldNum" sz="quarter" idx="12"/>
          </p:nvPr>
        </p:nvSpPr>
        <p:spPr/>
        <p:txBody>
          <a:bodyPr/>
          <a:lstStyle/>
          <a:p>
            <a:fld id="{A9733634-C35B-4CB9-8287-D9279767473E}" type="slidenum">
              <a:rPr lang="en-NZ" smtClean="0"/>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CCDD6-2060-4F2C-9279-8110C3730763}" type="datetime1">
              <a:rPr lang="en-NZ" smtClean="0"/>
              <a:t>19/02/2017</a:t>
            </a:fld>
            <a:endParaRPr lang="en-NZ"/>
          </a:p>
        </p:txBody>
      </p:sp>
      <p:sp>
        <p:nvSpPr>
          <p:cNvPr id="5" name="Footer Placeholder 4"/>
          <p:cNvSpPr>
            <a:spLocks noGrp="1"/>
          </p:cNvSpPr>
          <p:nvPr>
            <p:ph type="ftr" sz="quarter" idx="11"/>
          </p:nvPr>
        </p:nvSpPr>
        <p:spPr/>
        <p:txBody>
          <a:bodyPr/>
          <a:lstStyle/>
          <a:p>
            <a:r>
              <a:rPr lang="en-NZ" smtClean="0"/>
              <a:t>GZ Science Resources 2012</a:t>
            </a:r>
            <a:endParaRPr lang="en-NZ"/>
          </a:p>
        </p:txBody>
      </p:sp>
      <p:sp>
        <p:nvSpPr>
          <p:cNvPr id="6" name="Slide Number Placeholder 5"/>
          <p:cNvSpPr>
            <a:spLocks noGrp="1"/>
          </p:cNvSpPr>
          <p:nvPr>
            <p:ph type="sldNum" sz="quarter" idx="12"/>
          </p:nvPr>
        </p:nvSpPr>
        <p:spPr/>
        <p:txBody>
          <a:bodyPr/>
          <a:lstStyle/>
          <a:p>
            <a:fld id="{A9733634-C35B-4CB9-8287-D9279767473E}" type="slidenum">
              <a:rPr lang="en-NZ" smtClean="0"/>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F6FB23B-9AD4-4A6B-A6FD-BD969C58CB4D}" type="datetime1">
              <a:rPr lang="en-NZ" smtClean="0"/>
              <a:t>19/02/2017</a:t>
            </a:fld>
            <a:endParaRPr lang="en-NZ"/>
          </a:p>
        </p:txBody>
      </p:sp>
      <p:sp>
        <p:nvSpPr>
          <p:cNvPr id="5" name="Footer Placeholder 4"/>
          <p:cNvSpPr>
            <a:spLocks noGrp="1"/>
          </p:cNvSpPr>
          <p:nvPr>
            <p:ph type="ftr" sz="quarter" idx="11"/>
          </p:nvPr>
        </p:nvSpPr>
        <p:spPr/>
        <p:txBody>
          <a:bodyPr/>
          <a:lstStyle/>
          <a:p>
            <a:r>
              <a:rPr lang="en-NZ" smtClean="0"/>
              <a:t>GZ Science Resources 2012</a:t>
            </a:r>
            <a:endParaRPr lang="en-NZ"/>
          </a:p>
        </p:txBody>
      </p:sp>
      <p:sp>
        <p:nvSpPr>
          <p:cNvPr id="6" name="Slide Number Placeholder 5"/>
          <p:cNvSpPr>
            <a:spLocks noGrp="1"/>
          </p:cNvSpPr>
          <p:nvPr>
            <p:ph type="sldNum" sz="quarter" idx="12"/>
          </p:nvPr>
        </p:nvSpPr>
        <p:spPr/>
        <p:txBody>
          <a:bodyPr/>
          <a:lstStyle/>
          <a:p>
            <a:fld id="{A9733634-C35B-4CB9-8287-D9279767473E}" type="slidenum">
              <a:rPr lang="en-NZ" smtClean="0"/>
              <a:t>‹#›</a:t>
            </a:fld>
            <a:endParaRPr lang="en-NZ"/>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BBABB3-3522-4795-A15C-FDBA0FC409EA}" type="datetime1">
              <a:rPr lang="en-NZ" smtClean="0"/>
              <a:t>19/02/2017</a:t>
            </a:fld>
            <a:endParaRPr lang="en-NZ"/>
          </a:p>
        </p:txBody>
      </p:sp>
      <p:sp>
        <p:nvSpPr>
          <p:cNvPr id="5" name="Footer Placeholder 4"/>
          <p:cNvSpPr>
            <a:spLocks noGrp="1"/>
          </p:cNvSpPr>
          <p:nvPr>
            <p:ph type="ftr" sz="quarter" idx="11"/>
          </p:nvPr>
        </p:nvSpPr>
        <p:spPr/>
        <p:txBody>
          <a:bodyPr/>
          <a:lstStyle/>
          <a:p>
            <a:r>
              <a:rPr lang="en-NZ" smtClean="0"/>
              <a:t>GZ Science Resources 2012</a:t>
            </a:r>
            <a:endParaRPr lang="en-NZ"/>
          </a:p>
        </p:txBody>
      </p:sp>
      <p:sp>
        <p:nvSpPr>
          <p:cNvPr id="6" name="Slide Number Placeholder 5"/>
          <p:cNvSpPr>
            <a:spLocks noGrp="1"/>
          </p:cNvSpPr>
          <p:nvPr>
            <p:ph type="sldNum" sz="quarter" idx="12"/>
          </p:nvPr>
        </p:nvSpPr>
        <p:spPr/>
        <p:txBody>
          <a:bodyPr/>
          <a:lstStyle/>
          <a:p>
            <a:fld id="{A9733634-C35B-4CB9-8287-D9279767473E}" type="slidenum">
              <a:rPr lang="en-NZ" smtClean="0"/>
              <a:t>‹#›</a:t>
            </a:fld>
            <a:endParaRPr lang="en-NZ"/>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5B322B-11C8-4A83-BFE0-13BB227B88D9}" type="datetime1">
              <a:rPr lang="en-NZ" smtClean="0"/>
              <a:t>19/02/2017</a:t>
            </a:fld>
            <a:endParaRPr lang="en-NZ"/>
          </a:p>
        </p:txBody>
      </p:sp>
      <p:sp>
        <p:nvSpPr>
          <p:cNvPr id="5" name="Footer Placeholder 4"/>
          <p:cNvSpPr>
            <a:spLocks noGrp="1"/>
          </p:cNvSpPr>
          <p:nvPr>
            <p:ph type="ftr" sz="quarter" idx="11"/>
          </p:nvPr>
        </p:nvSpPr>
        <p:spPr/>
        <p:txBody>
          <a:bodyPr/>
          <a:lstStyle/>
          <a:p>
            <a:r>
              <a:rPr lang="en-NZ" smtClean="0"/>
              <a:t>GZ Science Resources 2012</a:t>
            </a:r>
            <a:endParaRPr lang="en-NZ"/>
          </a:p>
        </p:txBody>
      </p:sp>
      <p:sp>
        <p:nvSpPr>
          <p:cNvPr id="6" name="Slide Number Placeholder 5"/>
          <p:cNvSpPr>
            <a:spLocks noGrp="1"/>
          </p:cNvSpPr>
          <p:nvPr>
            <p:ph type="sldNum" sz="quarter" idx="12"/>
          </p:nvPr>
        </p:nvSpPr>
        <p:spPr/>
        <p:txBody>
          <a:bodyPr/>
          <a:lstStyle/>
          <a:p>
            <a:fld id="{A9733634-C35B-4CB9-8287-D9279767473E}" type="slidenum">
              <a:rPr lang="en-NZ" smtClean="0"/>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0CA4016-729D-4B17-B3BA-E3E9C7BE0109}" type="datetime1">
              <a:rPr lang="en-NZ" smtClean="0"/>
              <a:t>19/02/2017</a:t>
            </a:fld>
            <a:endParaRPr lang="en-NZ"/>
          </a:p>
        </p:txBody>
      </p:sp>
      <p:sp>
        <p:nvSpPr>
          <p:cNvPr id="6" name="Footer Placeholder 5"/>
          <p:cNvSpPr>
            <a:spLocks noGrp="1"/>
          </p:cNvSpPr>
          <p:nvPr>
            <p:ph type="ftr" sz="quarter" idx="11"/>
          </p:nvPr>
        </p:nvSpPr>
        <p:spPr/>
        <p:txBody>
          <a:bodyPr/>
          <a:lstStyle/>
          <a:p>
            <a:r>
              <a:rPr lang="en-NZ" smtClean="0"/>
              <a:t>GZ Science Resources 2012</a:t>
            </a:r>
            <a:endParaRPr lang="en-NZ"/>
          </a:p>
        </p:txBody>
      </p:sp>
      <p:sp>
        <p:nvSpPr>
          <p:cNvPr id="7" name="Slide Number Placeholder 6"/>
          <p:cNvSpPr>
            <a:spLocks noGrp="1"/>
          </p:cNvSpPr>
          <p:nvPr>
            <p:ph type="sldNum" sz="quarter" idx="12"/>
          </p:nvPr>
        </p:nvSpPr>
        <p:spPr/>
        <p:txBody>
          <a:bodyPr/>
          <a:lstStyle/>
          <a:p>
            <a:fld id="{A9733634-C35B-4CB9-8287-D9279767473E}" type="slidenum">
              <a:rPr lang="en-NZ" smtClean="0"/>
              <a:t>‹#›</a:t>
            </a:fld>
            <a:endParaRPr lang="en-NZ"/>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ACB1D5-8756-4C9E-A983-9AEF8C809208}" type="datetime1">
              <a:rPr lang="en-NZ" smtClean="0"/>
              <a:t>19/02/2017</a:t>
            </a:fld>
            <a:endParaRPr lang="en-NZ"/>
          </a:p>
        </p:txBody>
      </p:sp>
      <p:sp>
        <p:nvSpPr>
          <p:cNvPr id="8" name="Footer Placeholder 7"/>
          <p:cNvSpPr>
            <a:spLocks noGrp="1"/>
          </p:cNvSpPr>
          <p:nvPr>
            <p:ph type="ftr" sz="quarter" idx="11"/>
          </p:nvPr>
        </p:nvSpPr>
        <p:spPr/>
        <p:txBody>
          <a:bodyPr/>
          <a:lstStyle/>
          <a:p>
            <a:r>
              <a:rPr lang="en-NZ" smtClean="0"/>
              <a:t>GZ Science Resources 2012</a:t>
            </a:r>
            <a:endParaRPr lang="en-NZ"/>
          </a:p>
        </p:txBody>
      </p:sp>
      <p:sp>
        <p:nvSpPr>
          <p:cNvPr id="9" name="Slide Number Placeholder 8"/>
          <p:cNvSpPr>
            <a:spLocks noGrp="1"/>
          </p:cNvSpPr>
          <p:nvPr>
            <p:ph type="sldNum" sz="quarter" idx="12"/>
          </p:nvPr>
        </p:nvSpPr>
        <p:spPr/>
        <p:txBody>
          <a:bodyPr/>
          <a:lstStyle/>
          <a:p>
            <a:fld id="{A9733634-C35B-4CB9-8287-D9279767473E}" type="slidenum">
              <a:rPr lang="en-NZ" smtClean="0"/>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F6CFCC-27C1-4A5A-8A40-91E9FFC444E9}" type="datetime1">
              <a:rPr lang="en-NZ" smtClean="0"/>
              <a:t>19/02/2017</a:t>
            </a:fld>
            <a:endParaRPr lang="en-NZ"/>
          </a:p>
        </p:txBody>
      </p:sp>
      <p:sp>
        <p:nvSpPr>
          <p:cNvPr id="4" name="Footer Placeholder 3"/>
          <p:cNvSpPr>
            <a:spLocks noGrp="1"/>
          </p:cNvSpPr>
          <p:nvPr>
            <p:ph type="ftr" sz="quarter" idx="11"/>
          </p:nvPr>
        </p:nvSpPr>
        <p:spPr/>
        <p:txBody>
          <a:bodyPr/>
          <a:lstStyle/>
          <a:p>
            <a:r>
              <a:rPr lang="en-NZ" smtClean="0"/>
              <a:t>GZ Science Resources 2012</a:t>
            </a:r>
            <a:endParaRPr lang="en-NZ"/>
          </a:p>
        </p:txBody>
      </p:sp>
      <p:sp>
        <p:nvSpPr>
          <p:cNvPr id="5" name="Slide Number Placeholder 4"/>
          <p:cNvSpPr>
            <a:spLocks noGrp="1"/>
          </p:cNvSpPr>
          <p:nvPr>
            <p:ph type="sldNum" sz="quarter" idx="12"/>
          </p:nvPr>
        </p:nvSpPr>
        <p:spPr/>
        <p:txBody>
          <a:bodyPr/>
          <a:lstStyle/>
          <a:p>
            <a:fld id="{A9733634-C35B-4CB9-8287-D9279767473E}" type="slidenum">
              <a:rPr lang="en-NZ" smtClean="0"/>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81C97598-8EEF-4948-B640-607CD4977252}" type="datetime1">
              <a:rPr lang="en-NZ" smtClean="0"/>
              <a:t>19/02/2017</a:t>
            </a:fld>
            <a:endParaRPr lang="en-NZ"/>
          </a:p>
        </p:txBody>
      </p:sp>
      <p:sp>
        <p:nvSpPr>
          <p:cNvPr id="3" name="Footer Placeholder 2"/>
          <p:cNvSpPr>
            <a:spLocks noGrp="1"/>
          </p:cNvSpPr>
          <p:nvPr>
            <p:ph type="ftr" sz="quarter" idx="11"/>
          </p:nvPr>
        </p:nvSpPr>
        <p:spPr/>
        <p:txBody>
          <a:bodyPr/>
          <a:lstStyle/>
          <a:p>
            <a:r>
              <a:rPr lang="en-NZ" smtClean="0"/>
              <a:t>GZ Science Resources 2012</a:t>
            </a:r>
            <a:endParaRPr lang="en-NZ"/>
          </a:p>
        </p:txBody>
      </p:sp>
      <p:sp>
        <p:nvSpPr>
          <p:cNvPr id="4" name="Slide Number Placeholder 3"/>
          <p:cNvSpPr>
            <a:spLocks noGrp="1"/>
          </p:cNvSpPr>
          <p:nvPr>
            <p:ph type="sldNum" sz="quarter" idx="12"/>
          </p:nvPr>
        </p:nvSpPr>
        <p:spPr/>
        <p:txBody>
          <a:bodyPr/>
          <a:lstStyle/>
          <a:p>
            <a:fld id="{A9733634-C35B-4CB9-8287-D9279767473E}" type="slidenum">
              <a:rPr lang="en-NZ" smtClean="0"/>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F1ABBAF-461C-4A5D-B186-801194963832}" type="datetime1">
              <a:rPr lang="en-NZ" smtClean="0"/>
              <a:t>19/02/2017</a:t>
            </a:fld>
            <a:endParaRPr lang="en-NZ"/>
          </a:p>
        </p:txBody>
      </p:sp>
      <p:sp>
        <p:nvSpPr>
          <p:cNvPr id="6" name="Footer Placeholder 5"/>
          <p:cNvSpPr>
            <a:spLocks noGrp="1"/>
          </p:cNvSpPr>
          <p:nvPr>
            <p:ph type="ftr" sz="quarter" idx="11"/>
          </p:nvPr>
        </p:nvSpPr>
        <p:spPr/>
        <p:txBody>
          <a:bodyPr/>
          <a:lstStyle/>
          <a:p>
            <a:r>
              <a:rPr lang="en-NZ" smtClean="0"/>
              <a:t>GZ Science Resources 2012</a:t>
            </a:r>
            <a:endParaRPr lang="en-NZ"/>
          </a:p>
        </p:txBody>
      </p:sp>
      <p:sp>
        <p:nvSpPr>
          <p:cNvPr id="7" name="Slide Number Placeholder 6"/>
          <p:cNvSpPr>
            <a:spLocks noGrp="1"/>
          </p:cNvSpPr>
          <p:nvPr>
            <p:ph type="sldNum" sz="quarter" idx="12"/>
          </p:nvPr>
        </p:nvSpPr>
        <p:spPr/>
        <p:txBody>
          <a:bodyPr/>
          <a:lstStyle/>
          <a:p>
            <a:fld id="{A9733634-C35B-4CB9-8287-D9279767473E}" type="slidenum">
              <a:rPr lang="en-NZ" smtClean="0"/>
              <a:t>‹#›</a:t>
            </a:fld>
            <a:endParaRPr lang="en-NZ"/>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56DAF9-1D8A-42B5-9089-F0293B916159}" type="datetime1">
              <a:rPr lang="en-NZ" smtClean="0"/>
              <a:t>19/02/2017</a:t>
            </a:fld>
            <a:endParaRPr lang="en-NZ"/>
          </a:p>
        </p:txBody>
      </p:sp>
      <p:sp>
        <p:nvSpPr>
          <p:cNvPr id="6" name="Footer Placeholder 5"/>
          <p:cNvSpPr>
            <a:spLocks noGrp="1"/>
          </p:cNvSpPr>
          <p:nvPr>
            <p:ph type="ftr" sz="quarter" idx="11"/>
          </p:nvPr>
        </p:nvSpPr>
        <p:spPr/>
        <p:txBody>
          <a:bodyPr/>
          <a:lstStyle/>
          <a:p>
            <a:r>
              <a:rPr lang="en-NZ" smtClean="0"/>
              <a:t>GZ Science Resources 2012</a:t>
            </a:r>
            <a:endParaRPr lang="en-NZ"/>
          </a:p>
        </p:txBody>
      </p:sp>
      <p:sp>
        <p:nvSpPr>
          <p:cNvPr id="7" name="Slide Number Placeholder 6"/>
          <p:cNvSpPr>
            <a:spLocks noGrp="1"/>
          </p:cNvSpPr>
          <p:nvPr>
            <p:ph type="sldNum" sz="quarter" idx="12"/>
          </p:nvPr>
        </p:nvSpPr>
        <p:spPr/>
        <p:txBody>
          <a:bodyPr/>
          <a:lstStyle/>
          <a:p>
            <a:fld id="{A9733634-C35B-4CB9-8287-D9279767473E}" type="slidenum">
              <a:rPr lang="en-NZ" smtClean="0"/>
              <a:t>‹#›</a:t>
            </a:fld>
            <a:endParaRPr lang="en-NZ"/>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009F7AC-A45A-49B4-8839-D23D6BA2DEDD}" type="datetime1">
              <a:rPr lang="en-NZ" smtClean="0"/>
              <a:t>19/02/2017</a:t>
            </a:fld>
            <a:endParaRPr lang="en-NZ"/>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r>
              <a:rPr lang="en-NZ" smtClean="0"/>
              <a:t>GZ Science Resources 2012</a:t>
            </a:r>
            <a:endParaRPr lang="en-NZ"/>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A9733634-C35B-4CB9-8287-D9279767473E}" type="slidenum">
              <a:rPr lang="en-NZ" smtClean="0"/>
              <a:t>‹#›</a:t>
            </a:fld>
            <a:endParaRPr lang="en-NZ"/>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5.gi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machprinciple.files.wordpress.com/2013/11/bouncing-ball-adam-hart-davis1.jpg"/>
          <p:cNvPicPr>
            <a:picLocks noChangeAspect="1" noChangeArrowheads="1"/>
          </p:cNvPicPr>
          <p:nvPr/>
        </p:nvPicPr>
        <p:blipFill rotWithShape="1">
          <a:blip r:embed="rId3">
            <a:extLst>
              <a:ext uri="{28A0092B-C50C-407E-A947-70E740481C1C}">
                <a14:useLocalDpi xmlns:a14="http://schemas.microsoft.com/office/drawing/2010/main" val="0"/>
              </a:ext>
            </a:extLst>
          </a:blip>
          <a:srcRect t="3066" r="440" b="239"/>
          <a:stretch/>
        </p:blipFill>
        <p:spPr bwMode="auto">
          <a:xfrm>
            <a:off x="-4802" y="12082"/>
            <a:ext cx="9144000" cy="684591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802" y="692696"/>
            <a:ext cx="9144000" cy="1508105"/>
          </a:xfrm>
          <a:prstGeom prst="rect">
            <a:avLst/>
          </a:prstGeom>
          <a:gradFill flip="none" rotWithShape="1">
            <a:gsLst>
              <a:gs pos="0">
                <a:schemeClr val="bg2">
                  <a:lumMod val="40000"/>
                  <a:lumOff val="60000"/>
                </a:schemeClr>
              </a:gs>
              <a:gs pos="64999">
                <a:srgbClr val="F0EBD5"/>
              </a:gs>
              <a:gs pos="100000">
                <a:srgbClr val="D1C39F"/>
              </a:gs>
            </a:gsLst>
            <a:lin ang="16200000" scaled="0"/>
            <a:tileRect/>
          </a:gradFill>
          <a:ln w="28575">
            <a:solidFill>
              <a:schemeClr val="tx1"/>
            </a:solidFill>
          </a:ln>
        </p:spPr>
        <p:txBody>
          <a:bodyPr wrap="square" rtlCol="0">
            <a:spAutoFit/>
          </a:bodyPr>
          <a:lstStyle/>
          <a:p>
            <a:pPr algn="ctr"/>
            <a:r>
              <a:rPr lang="en-NZ" sz="4400" b="1" dirty="0" smtClean="0"/>
              <a:t>NCEA Physics </a:t>
            </a:r>
            <a:r>
              <a:rPr lang="en-NZ" sz="4800" b="1" dirty="0" smtClean="0"/>
              <a:t>1.1</a:t>
            </a:r>
            <a:endParaRPr lang="en-NZ" sz="4800" dirty="0" smtClean="0"/>
          </a:p>
          <a:p>
            <a:pPr algn="ctr"/>
            <a:r>
              <a:rPr lang="en-NZ" sz="4400" dirty="0" smtClean="0"/>
              <a:t>Linear Relationship Investigation</a:t>
            </a:r>
            <a:endParaRPr lang="en-NZ" sz="4400" dirty="0"/>
          </a:p>
        </p:txBody>
      </p:sp>
      <p:pic>
        <p:nvPicPr>
          <p:cNvPr id="9" name="Picture 8"/>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95897" y="6109797"/>
            <a:ext cx="802399" cy="679291"/>
          </a:xfrm>
          <a:prstGeom prst="rect">
            <a:avLst/>
          </a:prstGeom>
        </p:spPr>
      </p:pic>
    </p:spTree>
    <p:extLst>
      <p:ext uri="{BB962C8B-B14F-4D97-AF65-F5344CB8AC3E}">
        <p14:creationId xmlns:p14="http://schemas.microsoft.com/office/powerpoint/2010/main" val="556958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9788" y="471125"/>
            <a:ext cx="8208912" cy="400110"/>
          </a:xfrm>
          <a:prstGeom prst="rect">
            <a:avLst/>
          </a:prstGeom>
          <a:solidFill>
            <a:schemeClr val="bg1">
              <a:lumMod val="95000"/>
            </a:schemeClr>
          </a:solidFill>
          <a:ln>
            <a:solidFill>
              <a:schemeClr val="tx1"/>
            </a:solidFill>
          </a:ln>
        </p:spPr>
        <p:txBody>
          <a:bodyPr wrap="square" rtlCol="0">
            <a:spAutoFit/>
          </a:bodyPr>
          <a:lstStyle/>
          <a:p>
            <a:pPr algn="ctr"/>
            <a:r>
              <a:rPr lang="en-NZ" sz="2000" b="1" dirty="0" smtClean="0">
                <a:latin typeface="+mn-lt"/>
              </a:rPr>
              <a:t>Writing the Method</a:t>
            </a:r>
            <a:endParaRPr lang="en-NZ" sz="2000" b="1" dirty="0">
              <a:latin typeface="+mn-lt"/>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405132"/>
            <a:ext cx="365760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4" name="TextBox 3"/>
          <p:cNvSpPr txBox="1"/>
          <p:nvPr/>
        </p:nvSpPr>
        <p:spPr>
          <a:xfrm>
            <a:off x="2339752" y="1174829"/>
            <a:ext cx="6593887" cy="4801314"/>
          </a:xfrm>
          <a:prstGeom prst="rect">
            <a:avLst/>
          </a:prstGeom>
          <a:solidFill>
            <a:schemeClr val="bg1"/>
          </a:solidFill>
          <a:ln>
            <a:solidFill>
              <a:schemeClr val="tx1"/>
            </a:solidFill>
          </a:ln>
        </p:spPr>
        <p:txBody>
          <a:bodyPr wrap="square" rtlCol="0">
            <a:spAutoFit/>
          </a:bodyPr>
          <a:lstStyle/>
          <a:p>
            <a:r>
              <a:rPr lang="en-NZ" dirty="0" smtClean="0">
                <a:latin typeface="Calibri" panose="020F0502020204030204" pitchFamily="34" charset="0"/>
                <a:cs typeface="Calibri" panose="020F0502020204030204" pitchFamily="34" charset="0"/>
              </a:rPr>
              <a:t>A method must be written so that an investigation is </a:t>
            </a:r>
            <a:r>
              <a:rPr lang="en-NZ" b="1" dirty="0" smtClean="0">
                <a:latin typeface="Calibri" panose="020F0502020204030204" pitchFamily="34" charset="0"/>
                <a:cs typeface="Calibri" panose="020F0502020204030204" pitchFamily="34" charset="0"/>
              </a:rPr>
              <a:t>repeatable</a:t>
            </a:r>
            <a:r>
              <a:rPr lang="en-NZ" dirty="0" smtClean="0">
                <a:latin typeface="Calibri" panose="020F0502020204030204" pitchFamily="34" charset="0"/>
                <a:cs typeface="Calibri" panose="020F0502020204030204" pitchFamily="34" charset="0"/>
              </a:rPr>
              <a:t> by another person.</a:t>
            </a:r>
          </a:p>
          <a:p>
            <a:endParaRPr lang="en-NZ" dirty="0">
              <a:latin typeface="Calibri" panose="020F0502020204030204" pitchFamily="34" charset="0"/>
              <a:cs typeface="Calibri" panose="020F0502020204030204" pitchFamily="34" charset="0"/>
            </a:endParaRPr>
          </a:p>
          <a:p>
            <a:r>
              <a:rPr lang="en-NZ" dirty="0" smtClean="0">
                <a:latin typeface="Calibri" panose="020F0502020204030204" pitchFamily="34" charset="0"/>
                <a:cs typeface="Calibri" panose="020F0502020204030204" pitchFamily="34" charset="0"/>
              </a:rPr>
              <a:t>In order for results from an investigation to be </a:t>
            </a:r>
            <a:r>
              <a:rPr lang="en-NZ" b="1" dirty="0" smtClean="0">
                <a:latin typeface="Calibri" panose="020F0502020204030204" pitchFamily="34" charset="0"/>
                <a:cs typeface="Calibri" panose="020F0502020204030204" pitchFamily="34" charset="0"/>
              </a:rPr>
              <a:t>reliable</a:t>
            </a:r>
            <a:r>
              <a:rPr lang="en-NZ" dirty="0" smtClean="0">
                <a:latin typeface="Calibri" panose="020F0502020204030204" pitchFamily="34" charset="0"/>
                <a:cs typeface="Calibri" panose="020F0502020204030204" pitchFamily="34" charset="0"/>
              </a:rPr>
              <a:t> an investigation must be able to be repeated exactly the same way following the method. The results gained from each repeat must show the same pattern each time for the conclusion to be valid (or if not an explanation or fault in following the method given).</a:t>
            </a:r>
          </a:p>
          <a:p>
            <a:endParaRPr lang="en-NZ" dirty="0">
              <a:latin typeface="Calibri" panose="020F0502020204030204" pitchFamily="34" charset="0"/>
              <a:cs typeface="Calibri" panose="020F0502020204030204" pitchFamily="34" charset="0"/>
            </a:endParaRPr>
          </a:p>
          <a:p>
            <a:r>
              <a:rPr lang="en-NZ" dirty="0" smtClean="0">
                <a:latin typeface="Calibri" panose="020F0502020204030204" pitchFamily="34" charset="0"/>
                <a:cs typeface="Calibri" panose="020F0502020204030204" pitchFamily="34" charset="0"/>
              </a:rPr>
              <a:t>Your method </a:t>
            </a:r>
            <a:r>
              <a:rPr lang="en-NZ" dirty="0">
                <a:latin typeface="Calibri" panose="020F0502020204030204" pitchFamily="34" charset="0"/>
                <a:cs typeface="Calibri" panose="020F0502020204030204" pitchFamily="34" charset="0"/>
              </a:rPr>
              <a:t>must be repeatable by another person </a:t>
            </a:r>
            <a:r>
              <a:rPr lang="en-NZ" dirty="0" smtClean="0">
                <a:latin typeface="Calibri" panose="020F0502020204030204" pitchFamily="34" charset="0"/>
                <a:cs typeface="Calibri" panose="020F0502020204030204" pitchFamily="34" charset="0"/>
              </a:rPr>
              <a:t>and include:</a:t>
            </a:r>
          </a:p>
          <a:p>
            <a:r>
              <a:rPr lang="en-NZ" dirty="0" smtClean="0">
                <a:latin typeface="Calibri" panose="020F0502020204030204" pitchFamily="34" charset="0"/>
                <a:cs typeface="Calibri" panose="020F0502020204030204" pitchFamily="34" charset="0"/>
              </a:rPr>
              <a:t>&gt;independent (variable changed) and dependent (variable measured) variables that are clearly stated with units given.</a:t>
            </a:r>
          </a:p>
          <a:p>
            <a:r>
              <a:rPr lang="en-NZ" dirty="0" smtClean="0">
                <a:latin typeface="Calibri" panose="020F0502020204030204" pitchFamily="34" charset="0"/>
                <a:cs typeface="Calibri" panose="020F0502020204030204" pitchFamily="34" charset="0"/>
              </a:rPr>
              <a:t>&gt;All variables listed that must be controlled (kept the same) </a:t>
            </a:r>
            <a:r>
              <a:rPr lang="en-NZ" b="1" dirty="0" smtClean="0">
                <a:latin typeface="Calibri" panose="020F0502020204030204" pitchFamily="34" charset="0"/>
                <a:cs typeface="Calibri" panose="020F0502020204030204" pitchFamily="34" charset="0"/>
              </a:rPr>
              <a:t>AND</a:t>
            </a:r>
            <a:r>
              <a:rPr lang="en-NZ" dirty="0" smtClean="0">
                <a:latin typeface="Calibri" panose="020F0502020204030204" pitchFamily="34" charset="0"/>
                <a:cs typeface="Calibri" panose="020F0502020204030204" pitchFamily="34" charset="0"/>
              </a:rPr>
              <a:t> how they are controlled </a:t>
            </a:r>
          </a:p>
          <a:p>
            <a:r>
              <a:rPr lang="en-NZ" dirty="0" smtClean="0">
                <a:latin typeface="Calibri" panose="020F0502020204030204" pitchFamily="34" charset="0"/>
                <a:cs typeface="Calibri" panose="020F0502020204030204" pitchFamily="34" charset="0"/>
              </a:rPr>
              <a:t>&gt;Techniques used to increase </a:t>
            </a:r>
            <a:r>
              <a:rPr lang="en-NZ" b="1" dirty="0" smtClean="0">
                <a:latin typeface="Calibri" panose="020F0502020204030204" pitchFamily="34" charset="0"/>
                <a:cs typeface="Calibri" panose="020F0502020204030204" pitchFamily="34" charset="0"/>
              </a:rPr>
              <a:t>accuracy </a:t>
            </a:r>
            <a:r>
              <a:rPr lang="en-NZ" dirty="0" smtClean="0">
                <a:latin typeface="Calibri" panose="020F0502020204030204" pitchFamily="34" charset="0"/>
                <a:cs typeface="Calibri" panose="020F0502020204030204" pitchFamily="34" charset="0"/>
              </a:rPr>
              <a:t>(closer to actual value) and </a:t>
            </a:r>
            <a:r>
              <a:rPr lang="en-NZ" b="1" dirty="0" smtClean="0">
                <a:latin typeface="Calibri" panose="020F0502020204030204" pitchFamily="34" charset="0"/>
                <a:cs typeface="Calibri" panose="020F0502020204030204" pitchFamily="34" charset="0"/>
              </a:rPr>
              <a:t>reliability</a:t>
            </a:r>
            <a:r>
              <a:rPr lang="en-NZ" dirty="0" smtClean="0">
                <a:latin typeface="Calibri" panose="020F0502020204030204" pitchFamily="34" charset="0"/>
                <a:cs typeface="Calibri" panose="020F0502020204030204" pitchFamily="34" charset="0"/>
              </a:rPr>
              <a:t> (consistently the same when repeated)</a:t>
            </a:r>
          </a:p>
          <a:p>
            <a:endParaRPr lang="en-NZ"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14680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12879"/>
            <a:ext cx="9164638" cy="21336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www.freevectorvip.com/images/4000/No3917%20Material%20of%20vector%20of%20flowers%20and%20pla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79295"/>
            <a:ext cx="9168685" cy="27970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9788" y="586385"/>
            <a:ext cx="8208912" cy="400110"/>
          </a:xfrm>
          <a:prstGeom prst="rect">
            <a:avLst/>
          </a:prstGeom>
          <a:solidFill>
            <a:schemeClr val="bg1">
              <a:lumMod val="95000"/>
            </a:schemeClr>
          </a:solidFill>
          <a:ln>
            <a:solidFill>
              <a:schemeClr val="tx1"/>
            </a:solidFill>
          </a:ln>
        </p:spPr>
        <p:txBody>
          <a:bodyPr wrap="square" rtlCol="0">
            <a:spAutoFit/>
          </a:bodyPr>
          <a:lstStyle/>
          <a:p>
            <a:pPr algn="ctr"/>
            <a:r>
              <a:rPr lang="en-NZ" sz="2000" b="1" dirty="0" smtClean="0">
                <a:latin typeface="+mn-lt"/>
              </a:rPr>
              <a:t>Collecting Data</a:t>
            </a:r>
            <a:endParaRPr lang="en-NZ" sz="2000" b="1" dirty="0">
              <a:latin typeface="+mn-lt"/>
            </a:endParaRPr>
          </a:p>
        </p:txBody>
      </p:sp>
      <p:sp>
        <p:nvSpPr>
          <p:cNvPr id="4" name="TextBox 3"/>
          <p:cNvSpPr txBox="1"/>
          <p:nvPr/>
        </p:nvSpPr>
        <p:spPr>
          <a:xfrm>
            <a:off x="415341" y="1556403"/>
            <a:ext cx="4326204" cy="2862322"/>
          </a:xfrm>
          <a:prstGeom prst="rect">
            <a:avLst/>
          </a:prstGeom>
          <a:noFill/>
          <a:ln>
            <a:solidFill>
              <a:schemeClr val="tx1"/>
            </a:solidFill>
          </a:ln>
        </p:spPr>
        <p:txBody>
          <a:bodyPr wrap="square" rtlCol="0">
            <a:spAutoFit/>
          </a:bodyPr>
          <a:lstStyle/>
          <a:p>
            <a:r>
              <a:rPr lang="en-NZ" dirty="0" smtClean="0">
                <a:latin typeface="Calibri" panose="020F0502020204030204" pitchFamily="34" charset="0"/>
                <a:cs typeface="Calibri" panose="020F0502020204030204" pitchFamily="34" charset="0"/>
              </a:rPr>
              <a:t>Data that is collected from an investigation can be analysed easier if placed into a clearly labelled and laid out </a:t>
            </a:r>
            <a:r>
              <a:rPr lang="en-NZ" b="1" dirty="0" smtClean="0">
                <a:latin typeface="Calibri" panose="020F0502020204030204" pitchFamily="34" charset="0"/>
                <a:cs typeface="Calibri" panose="020F0502020204030204" pitchFamily="34" charset="0"/>
              </a:rPr>
              <a:t>data table</a:t>
            </a:r>
            <a:r>
              <a:rPr lang="en-NZ" dirty="0" smtClean="0">
                <a:latin typeface="Calibri" panose="020F0502020204030204" pitchFamily="34" charset="0"/>
                <a:cs typeface="Calibri" panose="020F0502020204030204" pitchFamily="34" charset="0"/>
              </a:rPr>
              <a:t>.</a:t>
            </a:r>
          </a:p>
          <a:p>
            <a:r>
              <a:rPr lang="en-NZ" dirty="0" smtClean="0">
                <a:latin typeface="Calibri" panose="020F0502020204030204" pitchFamily="34" charset="0"/>
                <a:cs typeface="Calibri" panose="020F0502020204030204" pitchFamily="34" charset="0"/>
              </a:rPr>
              <a:t>The table must have: </a:t>
            </a:r>
          </a:p>
          <a:p>
            <a:r>
              <a:rPr lang="en-NZ" b="1" dirty="0" smtClean="0">
                <a:latin typeface="Calibri" panose="020F0502020204030204" pitchFamily="34" charset="0"/>
                <a:cs typeface="Calibri" panose="020F0502020204030204" pitchFamily="34" charset="0"/>
              </a:rPr>
              <a:t>A heading linked to the aim/hypothesis</a:t>
            </a:r>
          </a:p>
          <a:p>
            <a:r>
              <a:rPr lang="en-NZ" dirty="0" smtClean="0">
                <a:latin typeface="Calibri" panose="020F0502020204030204" pitchFamily="34" charset="0"/>
                <a:cs typeface="Calibri" panose="020F0502020204030204" pitchFamily="34" charset="0"/>
              </a:rPr>
              <a:t>Labelled quantities, units and symbols</a:t>
            </a:r>
          </a:p>
          <a:p>
            <a:r>
              <a:rPr lang="en-NZ" dirty="0" smtClean="0">
                <a:latin typeface="Calibri" panose="020F0502020204030204" pitchFamily="34" charset="0"/>
                <a:cs typeface="Calibri" panose="020F0502020204030204" pitchFamily="34" charset="0"/>
              </a:rPr>
              <a:t>Values (often  numerical) of data collected</a:t>
            </a:r>
          </a:p>
          <a:p>
            <a:r>
              <a:rPr lang="en-NZ" dirty="0" smtClean="0">
                <a:latin typeface="Calibri" panose="020F0502020204030204" pitchFamily="34" charset="0"/>
                <a:cs typeface="Calibri" panose="020F0502020204030204" pitchFamily="34" charset="0"/>
              </a:rPr>
              <a:t>Data tables can also contain </a:t>
            </a:r>
            <a:r>
              <a:rPr lang="en-NZ" b="1" dirty="0" smtClean="0">
                <a:latin typeface="Calibri" panose="020F0502020204030204" pitchFamily="34" charset="0"/>
                <a:cs typeface="Calibri" panose="020F0502020204030204" pitchFamily="34" charset="0"/>
              </a:rPr>
              <a:t>processed data </a:t>
            </a:r>
            <a:r>
              <a:rPr lang="en-NZ" dirty="0" smtClean="0">
                <a:latin typeface="Calibri" panose="020F0502020204030204" pitchFamily="34" charset="0"/>
                <a:cs typeface="Calibri" panose="020F0502020204030204" pitchFamily="34" charset="0"/>
              </a:rPr>
              <a:t>such as results from multiple trials that have been averaged to give a more reliable value.</a:t>
            </a:r>
            <a:endParaRPr lang="en-NZ" dirty="0">
              <a:latin typeface="Calibri" panose="020F0502020204030204" pitchFamily="34" charset="0"/>
              <a:cs typeface="Calibri" panose="020F0502020204030204" pitchFamily="34" charset="0"/>
            </a:endParaRPr>
          </a:p>
        </p:txBody>
      </p:sp>
      <p:pic>
        <p:nvPicPr>
          <p:cNvPr id="7170" name="Picture 2" descr="http://ritter.tea.state.tx.us/student.assessment/resources/online/2009/taks_g10_science/images/54graphicaa.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185576"/>
            <a:ext cx="3702623" cy="34205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5">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extLst>
      <p:ext uri="{BB962C8B-B14F-4D97-AF65-F5344CB8AC3E}">
        <p14:creationId xmlns:p14="http://schemas.microsoft.com/office/powerpoint/2010/main" val="915534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7" name="Pentagon 6"/>
          <p:cNvSpPr/>
          <p:nvPr/>
        </p:nvSpPr>
        <p:spPr>
          <a:xfrm>
            <a:off x="323528" y="3284984"/>
            <a:ext cx="4284476" cy="2952328"/>
          </a:xfrm>
          <a:prstGeom prst="homePlat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extBox 3"/>
          <p:cNvSpPr txBox="1"/>
          <p:nvPr/>
        </p:nvSpPr>
        <p:spPr>
          <a:xfrm>
            <a:off x="467544" y="477083"/>
            <a:ext cx="8208912" cy="707886"/>
          </a:xfrm>
          <a:prstGeom prst="rect">
            <a:avLst/>
          </a:prstGeom>
          <a:solidFill>
            <a:schemeClr val="bg2"/>
          </a:solidFill>
          <a:ln>
            <a:solidFill>
              <a:schemeClr val="tx1"/>
            </a:solidFill>
          </a:ln>
        </p:spPr>
        <p:txBody>
          <a:bodyPr wrap="square" rtlCol="0">
            <a:spAutoFit/>
          </a:bodyPr>
          <a:lstStyle/>
          <a:p>
            <a:pPr algn="ctr"/>
            <a:r>
              <a:rPr lang="en-NZ" sz="2000" b="1" dirty="0"/>
              <a:t> </a:t>
            </a:r>
            <a:r>
              <a:rPr lang="en-NZ" sz="2000" b="1" dirty="0" smtClean="0"/>
              <a:t>Errors may occur in </a:t>
            </a:r>
            <a:r>
              <a:rPr lang="en-NZ" sz="2000" b="1" dirty="0"/>
              <a:t>measurements </a:t>
            </a:r>
            <a:r>
              <a:rPr lang="en-NZ" sz="2000" b="1" dirty="0" smtClean="0"/>
              <a:t>may </a:t>
            </a:r>
            <a:r>
              <a:rPr lang="en-NZ" sz="2000" b="1" dirty="0"/>
              <a:t>be reduced by taking the average of a number of readings</a:t>
            </a:r>
          </a:p>
        </p:txBody>
      </p:sp>
      <p:sp>
        <p:nvSpPr>
          <p:cNvPr id="5" name="TextBox 4"/>
          <p:cNvSpPr txBox="1"/>
          <p:nvPr/>
        </p:nvSpPr>
        <p:spPr>
          <a:xfrm>
            <a:off x="323528" y="1628800"/>
            <a:ext cx="8568952" cy="1477328"/>
          </a:xfrm>
          <a:prstGeom prst="rect">
            <a:avLst/>
          </a:prstGeom>
          <a:noFill/>
        </p:spPr>
        <p:txBody>
          <a:bodyPr wrap="square" rtlCol="0">
            <a:spAutoFit/>
          </a:bodyPr>
          <a:lstStyle/>
          <a:p>
            <a:r>
              <a:rPr lang="en-NZ" dirty="0" smtClean="0">
                <a:latin typeface="Calibri" panose="020F0502020204030204" pitchFamily="34" charset="0"/>
                <a:cs typeface="Calibri" panose="020F0502020204030204" pitchFamily="34" charset="0"/>
              </a:rPr>
              <a:t>When collecting and measuring data  in investigations, such as that for calculating speed, errors </a:t>
            </a:r>
            <a:r>
              <a:rPr lang="en-NZ" dirty="0">
                <a:latin typeface="Calibri" panose="020F0502020204030204" pitchFamily="34" charset="0"/>
                <a:cs typeface="Calibri" panose="020F0502020204030204" pitchFamily="34" charset="0"/>
              </a:rPr>
              <a:t>can </a:t>
            </a:r>
            <a:r>
              <a:rPr lang="en-NZ" dirty="0" smtClean="0">
                <a:latin typeface="Calibri" panose="020F0502020204030204" pitchFamily="34" charset="0"/>
                <a:cs typeface="Calibri" panose="020F0502020204030204" pitchFamily="34" charset="0"/>
              </a:rPr>
              <a:t>occur. This may be </a:t>
            </a:r>
            <a:r>
              <a:rPr lang="en-NZ" dirty="0">
                <a:latin typeface="Calibri" panose="020F0502020204030204" pitchFamily="34" charset="0"/>
                <a:cs typeface="Calibri" panose="020F0502020204030204" pitchFamily="34" charset="0"/>
              </a:rPr>
              <a:t>due to the measuring instrument and the way it is </a:t>
            </a:r>
            <a:r>
              <a:rPr lang="en-NZ" dirty="0" smtClean="0">
                <a:latin typeface="Calibri" panose="020F0502020204030204" pitchFamily="34" charset="0"/>
                <a:cs typeface="Calibri" panose="020F0502020204030204" pitchFamily="34" charset="0"/>
              </a:rPr>
              <a:t>used. Data can also be recorded incorrectly.</a:t>
            </a:r>
            <a:endParaRPr lang="en-NZ" dirty="0">
              <a:latin typeface="Calibri" panose="020F0502020204030204" pitchFamily="34" charset="0"/>
              <a:cs typeface="Calibri" panose="020F0502020204030204" pitchFamily="34" charset="0"/>
            </a:endParaRPr>
          </a:p>
          <a:p>
            <a:r>
              <a:rPr lang="en-NZ" dirty="0" smtClean="0">
                <a:latin typeface="Calibri" panose="020F0502020204030204" pitchFamily="34" charset="0"/>
                <a:cs typeface="Calibri" panose="020F0502020204030204" pitchFamily="34" charset="0"/>
              </a:rPr>
              <a:t>Repeating the  investigation a number of times and averaging </a:t>
            </a:r>
            <a:r>
              <a:rPr lang="en-NZ" dirty="0">
                <a:latin typeface="Calibri" panose="020F0502020204030204" pitchFamily="34" charset="0"/>
                <a:cs typeface="Calibri" panose="020F0502020204030204" pitchFamily="34" charset="0"/>
              </a:rPr>
              <a:t>out </a:t>
            </a:r>
            <a:r>
              <a:rPr lang="en-NZ" dirty="0" smtClean="0">
                <a:latin typeface="Calibri" panose="020F0502020204030204" pitchFamily="34" charset="0"/>
                <a:cs typeface="Calibri" panose="020F0502020204030204" pitchFamily="34" charset="0"/>
              </a:rPr>
              <a:t>the measurements can </a:t>
            </a:r>
            <a:r>
              <a:rPr lang="en-NZ" dirty="0">
                <a:latin typeface="Calibri" panose="020F0502020204030204" pitchFamily="34" charset="0"/>
                <a:cs typeface="Calibri" panose="020F0502020204030204" pitchFamily="34" charset="0"/>
              </a:rPr>
              <a:t>help </a:t>
            </a:r>
            <a:r>
              <a:rPr lang="en-NZ" dirty="0" smtClean="0">
                <a:latin typeface="Calibri" panose="020F0502020204030204" pitchFamily="34" charset="0"/>
                <a:cs typeface="Calibri" panose="020F0502020204030204" pitchFamily="34" charset="0"/>
              </a:rPr>
              <a:t>reduce </a:t>
            </a:r>
            <a:r>
              <a:rPr lang="en-NZ" dirty="0">
                <a:latin typeface="Calibri" panose="020F0502020204030204" pitchFamily="34" charset="0"/>
                <a:cs typeface="Calibri" panose="020F0502020204030204" pitchFamily="34" charset="0"/>
              </a:rPr>
              <a:t>random </a:t>
            </a:r>
            <a:r>
              <a:rPr lang="en-NZ" dirty="0" smtClean="0">
                <a:latin typeface="Calibri" panose="020F0502020204030204" pitchFamily="34" charset="0"/>
                <a:cs typeface="Calibri" panose="020F0502020204030204" pitchFamily="34" charset="0"/>
              </a:rPr>
              <a:t>errors. This value is called the </a:t>
            </a:r>
            <a:r>
              <a:rPr lang="en-NZ" b="1" dirty="0" smtClean="0">
                <a:latin typeface="Calibri" panose="020F0502020204030204" pitchFamily="34" charset="0"/>
                <a:cs typeface="Calibri" panose="020F0502020204030204" pitchFamily="34" charset="0"/>
              </a:rPr>
              <a:t>mean</a:t>
            </a:r>
            <a:r>
              <a:rPr lang="en-NZ" dirty="0" smtClean="0">
                <a:latin typeface="Calibri" panose="020F0502020204030204" pitchFamily="34" charset="0"/>
                <a:cs typeface="Calibri" panose="020F0502020204030204" pitchFamily="34" charset="0"/>
              </a:rPr>
              <a:t>.</a:t>
            </a:r>
            <a:endParaRPr lang="en-NZ" dirty="0">
              <a:latin typeface="Calibri" panose="020F0502020204030204" pitchFamily="34" charset="0"/>
              <a:cs typeface="Calibri" panose="020F0502020204030204" pitchFamily="34" charset="0"/>
            </a:endParaRPr>
          </a:p>
        </p:txBody>
      </p:sp>
      <p:sp>
        <p:nvSpPr>
          <p:cNvPr id="6" name="Rectangle 5"/>
          <p:cNvSpPr/>
          <p:nvPr/>
        </p:nvSpPr>
        <p:spPr>
          <a:xfrm>
            <a:off x="384244" y="3289605"/>
            <a:ext cx="3107636" cy="2862322"/>
          </a:xfrm>
          <a:prstGeom prst="rect">
            <a:avLst/>
          </a:prstGeom>
        </p:spPr>
        <p:txBody>
          <a:bodyPr wrap="square">
            <a:spAutoFit/>
          </a:bodyPr>
          <a:lstStyle/>
          <a:p>
            <a:r>
              <a:rPr lang="en-NZ" sz="2000" dirty="0" smtClean="0">
                <a:latin typeface="Calibri" panose="020F0502020204030204" pitchFamily="34" charset="0"/>
                <a:cs typeface="Calibri" panose="020F0502020204030204" pitchFamily="34" charset="0"/>
              </a:rPr>
              <a:t>The </a:t>
            </a:r>
            <a:r>
              <a:rPr lang="en-NZ" sz="2000" dirty="0">
                <a:latin typeface="Calibri" panose="020F0502020204030204" pitchFamily="34" charset="0"/>
                <a:cs typeface="Calibri" panose="020F0502020204030204" pitchFamily="34" charset="0"/>
              </a:rPr>
              <a:t>mean is the most common measure of average. </a:t>
            </a:r>
          </a:p>
          <a:p>
            <a:r>
              <a:rPr lang="en-NZ" sz="2000" dirty="0">
                <a:latin typeface="Calibri" panose="020F0502020204030204" pitchFamily="34" charset="0"/>
                <a:cs typeface="Calibri" panose="020F0502020204030204" pitchFamily="34" charset="0"/>
              </a:rPr>
              <a:t>To calculate the mean add the numbers together and divide the total by the amount of numbers: </a:t>
            </a:r>
          </a:p>
          <a:p>
            <a:r>
              <a:rPr lang="en-NZ" sz="2000" b="1" dirty="0">
                <a:latin typeface="Calibri" panose="020F0502020204030204" pitchFamily="34" charset="0"/>
                <a:cs typeface="Calibri" panose="020F0502020204030204" pitchFamily="34" charset="0"/>
              </a:rPr>
              <a:t>Mean = sum of numbers ÷ amount of numbers</a:t>
            </a:r>
            <a:r>
              <a:rPr lang="en-NZ" sz="2000" dirty="0">
                <a:latin typeface="Calibri" panose="020F0502020204030204" pitchFamily="34" charset="0"/>
                <a:cs typeface="Calibri" panose="020F0502020204030204" pitchFamily="34" charset="0"/>
              </a:rPr>
              <a:t> </a:t>
            </a:r>
          </a:p>
        </p:txBody>
      </p:sp>
      <p:cxnSp>
        <p:nvCxnSpPr>
          <p:cNvPr id="9" name="Straight Connector 8"/>
          <p:cNvCxnSpPr/>
          <p:nvPr/>
        </p:nvCxnSpPr>
        <p:spPr>
          <a:xfrm>
            <a:off x="5724128" y="3683338"/>
            <a:ext cx="0" cy="132981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292080" y="4149080"/>
            <a:ext cx="295232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220072" y="3112674"/>
            <a:ext cx="3672408" cy="369332"/>
          </a:xfrm>
          <a:prstGeom prst="rect">
            <a:avLst/>
          </a:prstGeom>
          <a:noFill/>
        </p:spPr>
        <p:txBody>
          <a:bodyPr wrap="square" rtlCol="0">
            <a:spAutoFit/>
          </a:bodyPr>
          <a:lstStyle/>
          <a:p>
            <a:r>
              <a:rPr lang="en-NZ" dirty="0" smtClean="0"/>
              <a:t>Distance walked in 1 minute</a:t>
            </a:r>
            <a:endParaRPr lang="en-NZ" dirty="0"/>
          </a:p>
        </p:txBody>
      </p:sp>
      <p:sp>
        <p:nvSpPr>
          <p:cNvPr id="14" name="Rectangle 13"/>
          <p:cNvSpPr/>
          <p:nvPr/>
        </p:nvSpPr>
        <p:spPr>
          <a:xfrm>
            <a:off x="4716016" y="3106128"/>
            <a:ext cx="4176464" cy="33472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5" name="TextBox 14"/>
          <p:cNvSpPr txBox="1"/>
          <p:nvPr/>
        </p:nvSpPr>
        <p:spPr>
          <a:xfrm>
            <a:off x="5724128" y="3713801"/>
            <a:ext cx="792088" cy="338554"/>
          </a:xfrm>
          <a:prstGeom prst="rect">
            <a:avLst/>
          </a:prstGeom>
          <a:noFill/>
        </p:spPr>
        <p:txBody>
          <a:bodyPr wrap="square" rtlCol="0">
            <a:spAutoFit/>
          </a:bodyPr>
          <a:lstStyle/>
          <a:p>
            <a:r>
              <a:rPr lang="en-NZ" sz="1600" dirty="0" smtClean="0"/>
              <a:t>Trial 1</a:t>
            </a:r>
            <a:endParaRPr lang="en-NZ" sz="1600" dirty="0"/>
          </a:p>
        </p:txBody>
      </p:sp>
      <p:sp>
        <p:nvSpPr>
          <p:cNvPr id="16" name="TextBox 15"/>
          <p:cNvSpPr txBox="1"/>
          <p:nvPr/>
        </p:nvSpPr>
        <p:spPr>
          <a:xfrm>
            <a:off x="6408204" y="3713801"/>
            <a:ext cx="792088" cy="338554"/>
          </a:xfrm>
          <a:prstGeom prst="rect">
            <a:avLst/>
          </a:prstGeom>
          <a:noFill/>
        </p:spPr>
        <p:txBody>
          <a:bodyPr wrap="square" rtlCol="0">
            <a:spAutoFit/>
          </a:bodyPr>
          <a:lstStyle/>
          <a:p>
            <a:r>
              <a:rPr lang="en-NZ" sz="1600" dirty="0" smtClean="0"/>
              <a:t>Trial 2</a:t>
            </a:r>
            <a:endParaRPr lang="en-NZ" sz="1600" dirty="0"/>
          </a:p>
        </p:txBody>
      </p:sp>
      <p:sp>
        <p:nvSpPr>
          <p:cNvPr id="17" name="TextBox 16"/>
          <p:cNvSpPr txBox="1"/>
          <p:nvPr/>
        </p:nvSpPr>
        <p:spPr>
          <a:xfrm>
            <a:off x="7190015" y="3715152"/>
            <a:ext cx="792088" cy="338554"/>
          </a:xfrm>
          <a:prstGeom prst="rect">
            <a:avLst/>
          </a:prstGeom>
          <a:noFill/>
        </p:spPr>
        <p:txBody>
          <a:bodyPr wrap="square" rtlCol="0">
            <a:spAutoFit/>
          </a:bodyPr>
          <a:lstStyle/>
          <a:p>
            <a:r>
              <a:rPr lang="en-NZ" sz="1600" dirty="0" smtClean="0"/>
              <a:t>Trial 3</a:t>
            </a:r>
            <a:endParaRPr lang="en-NZ" sz="1600" dirty="0"/>
          </a:p>
        </p:txBody>
      </p:sp>
      <p:sp>
        <p:nvSpPr>
          <p:cNvPr id="18" name="TextBox 17"/>
          <p:cNvSpPr txBox="1"/>
          <p:nvPr/>
        </p:nvSpPr>
        <p:spPr>
          <a:xfrm>
            <a:off x="4932040" y="4428378"/>
            <a:ext cx="1008112" cy="584775"/>
          </a:xfrm>
          <a:prstGeom prst="rect">
            <a:avLst/>
          </a:prstGeom>
          <a:noFill/>
        </p:spPr>
        <p:txBody>
          <a:bodyPr wrap="square" rtlCol="0">
            <a:spAutoFit/>
          </a:bodyPr>
          <a:lstStyle/>
          <a:p>
            <a:r>
              <a:rPr lang="en-NZ" sz="1400" dirty="0" smtClean="0"/>
              <a:t>Distance (m</a:t>
            </a:r>
            <a:r>
              <a:rPr lang="en-NZ" dirty="0" smtClean="0"/>
              <a:t>)</a:t>
            </a:r>
            <a:endParaRPr lang="en-NZ" dirty="0"/>
          </a:p>
        </p:txBody>
      </p:sp>
      <p:sp>
        <p:nvSpPr>
          <p:cNvPr id="19" name="TextBox 18"/>
          <p:cNvSpPr txBox="1"/>
          <p:nvPr/>
        </p:nvSpPr>
        <p:spPr>
          <a:xfrm>
            <a:off x="5832140" y="4392831"/>
            <a:ext cx="2844316" cy="369332"/>
          </a:xfrm>
          <a:prstGeom prst="rect">
            <a:avLst/>
          </a:prstGeom>
          <a:noFill/>
        </p:spPr>
        <p:txBody>
          <a:bodyPr wrap="square" rtlCol="0">
            <a:spAutoFit/>
          </a:bodyPr>
          <a:lstStyle/>
          <a:p>
            <a:r>
              <a:rPr lang="en-NZ" dirty="0" smtClean="0"/>
              <a:t>113         121           119      </a:t>
            </a:r>
            <a:endParaRPr lang="en-NZ" dirty="0"/>
          </a:p>
        </p:txBody>
      </p:sp>
      <p:sp>
        <p:nvSpPr>
          <p:cNvPr id="21" name="TextBox 20"/>
          <p:cNvSpPr txBox="1"/>
          <p:nvPr/>
        </p:nvSpPr>
        <p:spPr>
          <a:xfrm>
            <a:off x="4932040" y="5373216"/>
            <a:ext cx="3744416" cy="646331"/>
          </a:xfrm>
          <a:prstGeom prst="rect">
            <a:avLst/>
          </a:prstGeom>
          <a:noFill/>
        </p:spPr>
        <p:txBody>
          <a:bodyPr wrap="square" rtlCol="0">
            <a:spAutoFit/>
          </a:bodyPr>
          <a:lstStyle/>
          <a:p>
            <a:r>
              <a:rPr lang="en-NZ" dirty="0" smtClean="0"/>
              <a:t>Mean = (113 + 121 + 119 )</a:t>
            </a:r>
            <a:r>
              <a:rPr lang="en-NZ" b="1" dirty="0"/>
              <a:t> </a:t>
            </a:r>
            <a:r>
              <a:rPr lang="en-NZ" b="1" dirty="0" smtClean="0"/>
              <a:t>÷ 3</a:t>
            </a:r>
          </a:p>
          <a:p>
            <a:r>
              <a:rPr lang="en-NZ" b="1" dirty="0"/>
              <a:t> </a:t>
            </a:r>
            <a:r>
              <a:rPr lang="en-NZ" b="1" dirty="0" smtClean="0"/>
              <a:t>            =  117.7</a:t>
            </a:r>
            <a:r>
              <a:rPr lang="en-NZ" dirty="0" smtClean="0"/>
              <a:t> m </a:t>
            </a:r>
            <a:endParaRPr lang="en-NZ" dirty="0"/>
          </a:p>
        </p:txBody>
      </p:sp>
      <p:pic>
        <p:nvPicPr>
          <p:cNvPr id="22" name="Picture 21"/>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extLst>
      <p:ext uri="{BB962C8B-B14F-4D97-AF65-F5344CB8AC3E}">
        <p14:creationId xmlns:p14="http://schemas.microsoft.com/office/powerpoint/2010/main" val="32942972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7888" y="381000"/>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Measuring in Science</a:t>
            </a:r>
            <a:endParaRPr lang="en-NZ" sz="2000" b="1" dirty="0">
              <a:latin typeface="+mn-lt"/>
            </a:endParaRPr>
          </a:p>
        </p:txBody>
      </p:sp>
      <p:graphicFrame>
        <p:nvGraphicFramePr>
          <p:cNvPr id="4" name="Table 3"/>
          <p:cNvGraphicFramePr>
            <a:graphicFrameLocks noGrp="1"/>
          </p:cNvGraphicFramePr>
          <p:nvPr>
            <p:extLst/>
          </p:nvPr>
        </p:nvGraphicFramePr>
        <p:xfrm>
          <a:off x="914400" y="1219200"/>
          <a:ext cx="7543800" cy="3235960"/>
        </p:xfrm>
        <a:graphic>
          <a:graphicData uri="http://schemas.openxmlformats.org/drawingml/2006/table">
            <a:tbl>
              <a:tblPr firstRow="1" bandRow="1">
                <a:tableStyleId>{5940675A-B579-460E-94D1-54222C63F5DA}</a:tableStyleId>
              </a:tblPr>
              <a:tblGrid>
                <a:gridCol w="1885950">
                  <a:extLst>
                    <a:ext uri="{9D8B030D-6E8A-4147-A177-3AD203B41FA5}">
                      <a16:colId xmlns:a16="http://schemas.microsoft.com/office/drawing/2014/main" val="20000"/>
                    </a:ext>
                  </a:extLst>
                </a:gridCol>
                <a:gridCol w="1885950">
                  <a:extLst>
                    <a:ext uri="{9D8B030D-6E8A-4147-A177-3AD203B41FA5}">
                      <a16:colId xmlns:a16="http://schemas.microsoft.com/office/drawing/2014/main" val="20001"/>
                    </a:ext>
                  </a:extLst>
                </a:gridCol>
                <a:gridCol w="1885950">
                  <a:extLst>
                    <a:ext uri="{9D8B030D-6E8A-4147-A177-3AD203B41FA5}">
                      <a16:colId xmlns:a16="http://schemas.microsoft.com/office/drawing/2014/main" val="20002"/>
                    </a:ext>
                  </a:extLst>
                </a:gridCol>
                <a:gridCol w="1885950">
                  <a:extLst>
                    <a:ext uri="{9D8B030D-6E8A-4147-A177-3AD203B41FA5}">
                      <a16:colId xmlns:a16="http://schemas.microsoft.com/office/drawing/2014/main" val="20003"/>
                    </a:ext>
                  </a:extLst>
                </a:gridCol>
              </a:tblGrid>
              <a:tr h="370840">
                <a:tc>
                  <a:txBody>
                    <a:bodyPr/>
                    <a:lstStyle/>
                    <a:p>
                      <a:r>
                        <a:rPr lang="en-NZ" b="1" dirty="0" smtClean="0">
                          <a:latin typeface="Calibri" panose="020F0502020204030204" pitchFamily="34" charset="0"/>
                          <a:cs typeface="Calibri" panose="020F0502020204030204" pitchFamily="34" charset="0"/>
                        </a:rPr>
                        <a:t>Quantity</a:t>
                      </a:r>
                      <a:endParaRPr lang="en-NZ" b="1" dirty="0">
                        <a:latin typeface="Calibri" panose="020F0502020204030204" pitchFamily="34" charset="0"/>
                        <a:cs typeface="Calibri" panose="020F0502020204030204" pitchFamily="34" charset="0"/>
                      </a:endParaRPr>
                    </a:p>
                  </a:txBody>
                  <a:tcPr>
                    <a:solidFill>
                      <a:schemeClr val="accent3">
                        <a:lumMod val="40000"/>
                        <a:lumOff val="60000"/>
                      </a:schemeClr>
                    </a:solidFill>
                  </a:tcPr>
                </a:tc>
                <a:tc>
                  <a:txBody>
                    <a:bodyPr/>
                    <a:lstStyle/>
                    <a:p>
                      <a:r>
                        <a:rPr lang="en-NZ" b="1" dirty="0" smtClean="0">
                          <a:latin typeface="Calibri" panose="020F0502020204030204" pitchFamily="34" charset="0"/>
                          <a:cs typeface="Calibri" panose="020F0502020204030204" pitchFamily="34" charset="0"/>
                        </a:rPr>
                        <a:t>Unit</a:t>
                      </a:r>
                      <a:endParaRPr lang="en-NZ" b="1" dirty="0">
                        <a:latin typeface="Calibri" panose="020F0502020204030204" pitchFamily="34" charset="0"/>
                        <a:cs typeface="Calibri" panose="020F0502020204030204" pitchFamily="34" charset="0"/>
                      </a:endParaRPr>
                    </a:p>
                  </a:txBody>
                  <a:tcPr>
                    <a:solidFill>
                      <a:schemeClr val="accent3">
                        <a:lumMod val="40000"/>
                        <a:lumOff val="60000"/>
                      </a:schemeClr>
                    </a:solidFill>
                  </a:tcPr>
                </a:tc>
                <a:tc>
                  <a:txBody>
                    <a:bodyPr/>
                    <a:lstStyle/>
                    <a:p>
                      <a:r>
                        <a:rPr lang="en-NZ" b="1" dirty="0" smtClean="0">
                          <a:latin typeface="Calibri" panose="020F0502020204030204" pitchFamily="34" charset="0"/>
                          <a:cs typeface="Calibri" panose="020F0502020204030204" pitchFamily="34" charset="0"/>
                        </a:rPr>
                        <a:t>Symbol</a:t>
                      </a:r>
                      <a:endParaRPr lang="en-NZ" b="1" dirty="0">
                        <a:latin typeface="Calibri" panose="020F0502020204030204" pitchFamily="34" charset="0"/>
                        <a:cs typeface="Calibri" panose="020F0502020204030204" pitchFamily="34" charset="0"/>
                      </a:endParaRPr>
                    </a:p>
                  </a:txBody>
                  <a:tcPr>
                    <a:solidFill>
                      <a:schemeClr val="accent3">
                        <a:lumMod val="40000"/>
                        <a:lumOff val="60000"/>
                      </a:schemeClr>
                    </a:solidFill>
                  </a:tcPr>
                </a:tc>
                <a:tc>
                  <a:txBody>
                    <a:bodyPr/>
                    <a:lstStyle/>
                    <a:p>
                      <a:r>
                        <a:rPr lang="en-NZ" b="1" dirty="0" smtClean="0">
                          <a:latin typeface="Calibri" panose="020F0502020204030204" pitchFamily="34" charset="0"/>
                          <a:cs typeface="Calibri" panose="020F0502020204030204" pitchFamily="34" charset="0"/>
                        </a:rPr>
                        <a:t>Equipment used</a:t>
                      </a:r>
                      <a:endParaRPr lang="en-NZ" b="1" dirty="0">
                        <a:latin typeface="Calibri" panose="020F0502020204030204" pitchFamily="34" charset="0"/>
                        <a:cs typeface="Calibri" panose="020F0502020204030204" pitchFamily="34" charset="0"/>
                      </a:endParaRPr>
                    </a:p>
                  </a:txBody>
                  <a:tcPr>
                    <a:solidFill>
                      <a:schemeClr val="accent3">
                        <a:lumMod val="40000"/>
                        <a:lumOff val="60000"/>
                      </a:schemeClr>
                    </a:solidFill>
                  </a:tcPr>
                </a:tc>
                <a:extLst>
                  <a:ext uri="{0D108BD9-81ED-4DB2-BD59-A6C34878D82A}">
                    <a16:rowId xmlns:a16="http://schemas.microsoft.com/office/drawing/2014/main" val="10000"/>
                  </a:ext>
                </a:extLst>
              </a:tr>
              <a:tr h="370840">
                <a:tc rowSpan="2">
                  <a:txBody>
                    <a:bodyPr/>
                    <a:lstStyle/>
                    <a:p>
                      <a:r>
                        <a:rPr lang="en-NZ" dirty="0" smtClean="0">
                          <a:latin typeface="Calibri" panose="020F0502020204030204" pitchFamily="34" charset="0"/>
                          <a:cs typeface="Calibri" panose="020F0502020204030204" pitchFamily="34" charset="0"/>
                        </a:rPr>
                        <a:t>Volume</a:t>
                      </a:r>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litre</a:t>
                      </a:r>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L</a:t>
                      </a:r>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Flask</a:t>
                      </a:r>
                      <a:endParaRPr lang="en-NZ"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370840">
                <a:tc vMerge="1">
                  <a:txBody>
                    <a:bodyPr/>
                    <a:lstStyle/>
                    <a:p>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Millilitre</a:t>
                      </a:r>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mL</a:t>
                      </a:r>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Measuring cylinder</a:t>
                      </a:r>
                      <a:endParaRPr lang="en-NZ"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370840">
                <a:tc>
                  <a:txBody>
                    <a:bodyPr/>
                    <a:lstStyle/>
                    <a:p>
                      <a:r>
                        <a:rPr lang="en-NZ" dirty="0" smtClean="0">
                          <a:latin typeface="Calibri" panose="020F0502020204030204" pitchFamily="34" charset="0"/>
                          <a:cs typeface="Calibri" panose="020F0502020204030204" pitchFamily="34" charset="0"/>
                        </a:rPr>
                        <a:t>Temperature</a:t>
                      </a:r>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Celsius</a:t>
                      </a:r>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°C</a:t>
                      </a:r>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thermometer</a:t>
                      </a:r>
                      <a:endParaRPr lang="en-NZ"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r h="370840">
                <a:tc rowSpan="2">
                  <a:txBody>
                    <a:bodyPr/>
                    <a:lstStyle/>
                    <a:p>
                      <a:r>
                        <a:rPr lang="en-NZ" dirty="0" smtClean="0">
                          <a:latin typeface="Calibri" panose="020F0502020204030204" pitchFamily="34" charset="0"/>
                          <a:cs typeface="Calibri" panose="020F0502020204030204" pitchFamily="34" charset="0"/>
                        </a:rPr>
                        <a:t>Mass</a:t>
                      </a:r>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kilograms</a:t>
                      </a:r>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Kg</a:t>
                      </a:r>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Scales</a:t>
                      </a:r>
                      <a:endParaRPr lang="en-NZ"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4"/>
                  </a:ext>
                </a:extLst>
              </a:tr>
              <a:tr h="370840">
                <a:tc vMerge="1">
                  <a:txBody>
                    <a:bodyPr/>
                    <a:lstStyle/>
                    <a:p>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grams</a:t>
                      </a:r>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g</a:t>
                      </a:r>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Scales</a:t>
                      </a:r>
                      <a:endParaRPr lang="en-NZ"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5"/>
                  </a:ext>
                </a:extLst>
              </a:tr>
              <a:tr h="370840">
                <a:tc rowSpan="2">
                  <a:txBody>
                    <a:bodyPr/>
                    <a:lstStyle/>
                    <a:p>
                      <a:r>
                        <a:rPr lang="en-NZ" dirty="0" smtClean="0">
                          <a:latin typeface="Calibri" panose="020F0502020204030204" pitchFamily="34" charset="0"/>
                          <a:cs typeface="Calibri" panose="020F0502020204030204" pitchFamily="34" charset="0"/>
                        </a:rPr>
                        <a:t>         Length</a:t>
                      </a:r>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Metres</a:t>
                      </a:r>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m</a:t>
                      </a:r>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Metre ruler</a:t>
                      </a:r>
                      <a:endParaRPr lang="en-NZ"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6"/>
                  </a:ext>
                </a:extLst>
              </a:tr>
              <a:tr h="370840">
                <a:tc vMerge="1">
                  <a:txBody>
                    <a:bodyPr/>
                    <a:lstStyle/>
                    <a:p>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millimetres</a:t>
                      </a:r>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mm</a:t>
                      </a:r>
                      <a:endParaRPr lang="en-NZ" dirty="0">
                        <a:latin typeface="Calibri" panose="020F0502020204030204" pitchFamily="34" charset="0"/>
                        <a:cs typeface="Calibri" panose="020F0502020204030204" pitchFamily="34" charset="0"/>
                      </a:endParaRPr>
                    </a:p>
                  </a:txBody>
                  <a:tcPr/>
                </a:tc>
                <a:tc>
                  <a:txBody>
                    <a:bodyPr/>
                    <a:lstStyle/>
                    <a:p>
                      <a:r>
                        <a:rPr lang="en-NZ" dirty="0" smtClean="0">
                          <a:latin typeface="Calibri" panose="020F0502020204030204" pitchFamily="34" charset="0"/>
                          <a:cs typeface="Calibri" panose="020F0502020204030204" pitchFamily="34" charset="0"/>
                        </a:rPr>
                        <a:t>Hand ruler</a:t>
                      </a:r>
                      <a:endParaRPr lang="en-NZ"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7"/>
                  </a:ext>
                </a:extLst>
              </a:tr>
            </a:tbl>
          </a:graphicData>
        </a:graphic>
      </p:graphicFrame>
      <p:sp>
        <p:nvSpPr>
          <p:cNvPr id="5" name="TextBox 4"/>
          <p:cNvSpPr txBox="1"/>
          <p:nvPr/>
        </p:nvSpPr>
        <p:spPr>
          <a:xfrm>
            <a:off x="3802380" y="4856254"/>
            <a:ext cx="3124200" cy="1477328"/>
          </a:xfrm>
          <a:prstGeom prst="rect">
            <a:avLst/>
          </a:prstGeom>
          <a:noFill/>
        </p:spPr>
        <p:txBody>
          <a:bodyPr wrap="square" rtlCol="0">
            <a:spAutoFit/>
          </a:bodyPr>
          <a:lstStyle/>
          <a:p>
            <a:r>
              <a:rPr lang="en-NZ" dirty="0" smtClean="0">
                <a:latin typeface="Calibri" panose="020F0502020204030204" pitchFamily="34" charset="0"/>
                <a:cs typeface="Calibri" panose="020F0502020204030204" pitchFamily="34" charset="0"/>
              </a:rPr>
              <a:t>Note: </a:t>
            </a:r>
            <a:r>
              <a:rPr lang="en-NZ" b="1" dirty="0" smtClean="0">
                <a:latin typeface="Calibri" panose="020F0502020204030204" pitchFamily="34" charset="0"/>
                <a:cs typeface="Calibri" panose="020F0502020204030204" pitchFamily="34" charset="0"/>
              </a:rPr>
              <a:t>Weight</a:t>
            </a:r>
            <a:r>
              <a:rPr lang="en-NZ" dirty="0" smtClean="0">
                <a:latin typeface="Calibri" panose="020F0502020204030204" pitchFamily="34" charset="0"/>
                <a:cs typeface="Calibri" panose="020F0502020204030204" pitchFamily="34" charset="0"/>
              </a:rPr>
              <a:t> is the result of force (gravity) acting on mass and is measured in Newton’s using a spring balance. Weight and Mass are often confused.</a:t>
            </a:r>
            <a:endParaRPr lang="en-NZ" dirty="0">
              <a:latin typeface="Calibri" panose="020F0502020204030204" pitchFamily="34" charset="0"/>
              <a:cs typeface="Calibri" panose="020F0502020204030204" pitchFamily="34" charset="0"/>
            </a:endParaRPr>
          </a:p>
        </p:txBody>
      </p:sp>
      <p:pic>
        <p:nvPicPr>
          <p:cNvPr id="3076" name="Picture 4" descr="https://encrypted-tbn0.gstatic.com/images?q=tbn:ANd9GcQD9GpuN3bSQr6hpvpBDArcWkkpBCMYtGqelxgC0YWDHwXitvXbvw"/>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 y="3627120"/>
            <a:ext cx="2267774" cy="3276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extLst>
      <p:ext uri="{BB962C8B-B14F-4D97-AF65-F5344CB8AC3E}">
        <p14:creationId xmlns:p14="http://schemas.microsoft.com/office/powerpoint/2010/main" val="32393640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abc.net.au/reslib/201012/r693056_52393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0174" y="2819517"/>
            <a:ext cx="5393826" cy="40453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exchange.nathaly.ru/i/1291511_2702191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7888" y="381000"/>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Converting measurements</a:t>
            </a:r>
            <a:endParaRPr lang="en-NZ" sz="2000" b="1" dirty="0">
              <a:latin typeface="+mn-lt"/>
            </a:endParaRPr>
          </a:p>
        </p:txBody>
      </p:sp>
      <p:sp>
        <p:nvSpPr>
          <p:cNvPr id="5" name="TextBox 4"/>
          <p:cNvSpPr txBox="1"/>
          <p:nvPr/>
        </p:nvSpPr>
        <p:spPr>
          <a:xfrm>
            <a:off x="304800" y="1591415"/>
            <a:ext cx="4191000" cy="2308324"/>
          </a:xfrm>
          <a:prstGeom prst="rect">
            <a:avLst/>
          </a:prstGeom>
          <a:noFill/>
        </p:spPr>
        <p:txBody>
          <a:bodyPr wrap="square" rtlCol="0">
            <a:spAutoFit/>
          </a:bodyPr>
          <a:lstStyle/>
          <a:p>
            <a:r>
              <a:rPr lang="en-NZ" dirty="0" smtClean="0">
                <a:latin typeface="Calibri" panose="020F0502020204030204" pitchFamily="34" charset="0"/>
                <a:cs typeface="Calibri" panose="020F0502020204030204" pitchFamily="34" charset="0"/>
              </a:rPr>
              <a:t>Quantities are often measured in different </a:t>
            </a:r>
            <a:r>
              <a:rPr lang="en-NZ" b="1" dirty="0" smtClean="0">
                <a:latin typeface="Calibri" panose="020F0502020204030204" pitchFamily="34" charset="0"/>
                <a:cs typeface="Calibri" panose="020F0502020204030204" pitchFamily="34" charset="0"/>
              </a:rPr>
              <a:t>scales</a:t>
            </a:r>
            <a:r>
              <a:rPr lang="en-NZ" dirty="0" smtClean="0">
                <a:latin typeface="Calibri" panose="020F0502020204030204" pitchFamily="34" charset="0"/>
                <a:cs typeface="Calibri" panose="020F0502020204030204" pitchFamily="34" charset="0"/>
              </a:rPr>
              <a:t> depending upon what is most appropriate for the original size. In Science (and Mathematics) we use common </a:t>
            </a:r>
            <a:r>
              <a:rPr lang="en-NZ" b="1" dirty="0" smtClean="0">
                <a:latin typeface="Calibri" panose="020F0502020204030204" pitchFamily="34" charset="0"/>
                <a:cs typeface="Calibri" panose="020F0502020204030204" pitchFamily="34" charset="0"/>
              </a:rPr>
              <a:t>prefixes</a:t>
            </a:r>
            <a:r>
              <a:rPr lang="en-NZ" dirty="0" smtClean="0">
                <a:latin typeface="Calibri" panose="020F0502020204030204" pitchFamily="34" charset="0"/>
                <a:cs typeface="Calibri" panose="020F0502020204030204" pitchFamily="34" charset="0"/>
              </a:rPr>
              <a:t> to indicate the scale used. </a:t>
            </a:r>
          </a:p>
          <a:p>
            <a:r>
              <a:rPr lang="en-NZ" dirty="0" smtClean="0">
                <a:latin typeface="Calibri" panose="020F0502020204030204" pitchFamily="34" charset="0"/>
                <a:cs typeface="Calibri" panose="020F0502020204030204" pitchFamily="34" charset="0"/>
              </a:rPr>
              <a:t>We sometimes want to convert scales from one to another to compare data or to place the measurements into equations.</a:t>
            </a:r>
            <a:endParaRPr lang="en-NZ" dirty="0">
              <a:latin typeface="Calibri" panose="020F0502020204030204" pitchFamily="34" charset="0"/>
              <a:cs typeface="Calibri" panose="020F0502020204030204" pitchFamily="34" charset="0"/>
            </a:endParaRPr>
          </a:p>
        </p:txBody>
      </p:sp>
      <p:sp>
        <p:nvSpPr>
          <p:cNvPr id="6" name="TextBox 5"/>
          <p:cNvSpPr txBox="1"/>
          <p:nvPr/>
        </p:nvSpPr>
        <p:spPr>
          <a:xfrm>
            <a:off x="334183" y="4242697"/>
            <a:ext cx="3419739" cy="2585323"/>
          </a:xfrm>
          <a:prstGeom prst="rect">
            <a:avLst/>
          </a:prstGeom>
          <a:solidFill>
            <a:schemeClr val="bg1"/>
          </a:solidFill>
          <a:ln>
            <a:solidFill>
              <a:schemeClr val="tx1"/>
            </a:solidFill>
          </a:ln>
        </p:spPr>
        <p:txBody>
          <a:bodyPr wrap="square" rtlCol="0">
            <a:spAutoFit/>
          </a:bodyPr>
          <a:lstStyle/>
          <a:p>
            <a:r>
              <a:rPr lang="en-NZ" b="1" dirty="0" smtClean="0">
                <a:latin typeface="Calibri" panose="020F0502020204030204" pitchFamily="34" charset="0"/>
                <a:cs typeface="Calibri" panose="020F0502020204030204" pitchFamily="34" charset="0"/>
              </a:rPr>
              <a:t>Prefix         Scale</a:t>
            </a:r>
          </a:p>
          <a:p>
            <a:r>
              <a:rPr lang="en-NZ" dirty="0" smtClean="0">
                <a:latin typeface="Calibri" panose="020F0502020204030204" pitchFamily="34" charset="0"/>
                <a:cs typeface="Calibri" panose="020F0502020204030204" pitchFamily="34" charset="0"/>
              </a:rPr>
              <a:t>Kilo     =     1000</a:t>
            </a:r>
          </a:p>
          <a:p>
            <a:r>
              <a:rPr lang="en-NZ" dirty="0" err="1" smtClean="0">
                <a:latin typeface="Calibri" panose="020F0502020204030204" pitchFamily="34" charset="0"/>
                <a:cs typeface="Calibri" panose="020F0502020204030204" pitchFamily="34" charset="0"/>
              </a:rPr>
              <a:t>Centi</a:t>
            </a:r>
            <a:r>
              <a:rPr lang="en-NZ" dirty="0" smtClean="0">
                <a:latin typeface="Calibri" panose="020F0502020204030204" pitchFamily="34" charset="0"/>
                <a:cs typeface="Calibri" panose="020F0502020204030204" pitchFamily="34" charset="0"/>
              </a:rPr>
              <a:t>   =    1/100</a:t>
            </a:r>
            <a:r>
              <a:rPr lang="en-NZ" baseline="30000" dirty="0" smtClean="0">
                <a:latin typeface="Calibri" panose="020F0502020204030204" pitchFamily="34" charset="0"/>
                <a:cs typeface="Calibri" panose="020F0502020204030204" pitchFamily="34" charset="0"/>
              </a:rPr>
              <a:t>th</a:t>
            </a:r>
            <a:r>
              <a:rPr lang="en-NZ" dirty="0" smtClean="0">
                <a:latin typeface="Calibri" panose="020F0502020204030204" pitchFamily="34" charset="0"/>
                <a:cs typeface="Calibri" panose="020F0502020204030204" pitchFamily="34" charset="0"/>
              </a:rPr>
              <a:t> </a:t>
            </a:r>
          </a:p>
          <a:p>
            <a:r>
              <a:rPr lang="en-NZ" dirty="0" err="1" smtClean="0">
                <a:latin typeface="Calibri" panose="020F0502020204030204" pitchFamily="34" charset="0"/>
                <a:cs typeface="Calibri" panose="020F0502020204030204" pitchFamily="34" charset="0"/>
              </a:rPr>
              <a:t>Milli</a:t>
            </a:r>
            <a:r>
              <a:rPr lang="en-NZ" dirty="0" smtClean="0">
                <a:latin typeface="Calibri" panose="020F0502020204030204" pitchFamily="34" charset="0"/>
                <a:cs typeface="Calibri" panose="020F0502020204030204" pitchFamily="34" charset="0"/>
              </a:rPr>
              <a:t>    =     1/1000</a:t>
            </a:r>
            <a:r>
              <a:rPr lang="en-NZ" baseline="30000" dirty="0" smtClean="0">
                <a:latin typeface="Calibri" panose="020F0502020204030204" pitchFamily="34" charset="0"/>
                <a:cs typeface="Calibri" panose="020F0502020204030204" pitchFamily="34" charset="0"/>
              </a:rPr>
              <a:t>th</a:t>
            </a:r>
          </a:p>
          <a:p>
            <a:endParaRPr lang="en-NZ" dirty="0" smtClean="0">
              <a:latin typeface="Calibri" panose="020F0502020204030204" pitchFamily="34" charset="0"/>
              <a:cs typeface="Calibri" panose="020F0502020204030204" pitchFamily="34" charset="0"/>
            </a:endParaRPr>
          </a:p>
          <a:p>
            <a:endParaRPr lang="en-NZ" dirty="0">
              <a:latin typeface="Calibri" panose="020F0502020204030204" pitchFamily="34" charset="0"/>
              <a:cs typeface="Calibri" panose="020F0502020204030204" pitchFamily="34" charset="0"/>
            </a:endParaRPr>
          </a:p>
          <a:p>
            <a:r>
              <a:rPr lang="en-NZ" dirty="0" smtClean="0">
                <a:latin typeface="Calibri" panose="020F0502020204030204" pitchFamily="34" charset="0"/>
                <a:cs typeface="Calibri" panose="020F0502020204030204" pitchFamily="34" charset="0"/>
              </a:rPr>
              <a:t>So 1 kilometre = 1000 metres</a:t>
            </a:r>
          </a:p>
          <a:p>
            <a:r>
              <a:rPr lang="en-NZ" dirty="0" smtClean="0">
                <a:latin typeface="Calibri" panose="020F0502020204030204" pitchFamily="34" charset="0"/>
                <a:cs typeface="Calibri" panose="020F0502020204030204" pitchFamily="34" charset="0"/>
              </a:rPr>
              <a:t>1 metre contains 100 centimetres</a:t>
            </a:r>
          </a:p>
          <a:p>
            <a:r>
              <a:rPr lang="en-NZ" dirty="0" smtClean="0">
                <a:latin typeface="Calibri" panose="020F0502020204030204" pitchFamily="34" charset="0"/>
                <a:cs typeface="Calibri" panose="020F0502020204030204" pitchFamily="34" charset="0"/>
              </a:rPr>
              <a:t>1 metre contains 1000 millimetres </a:t>
            </a:r>
            <a:endParaRPr lang="en-NZ" dirty="0">
              <a:latin typeface="Calibri" panose="020F0502020204030204" pitchFamily="34" charset="0"/>
              <a:cs typeface="Calibri" panose="020F0502020204030204" pitchFamily="34" charset="0"/>
            </a:endParaRPr>
          </a:p>
        </p:txBody>
      </p:sp>
      <p:sp>
        <p:nvSpPr>
          <p:cNvPr id="7" name="TextBox 6"/>
          <p:cNvSpPr txBox="1"/>
          <p:nvPr/>
        </p:nvSpPr>
        <p:spPr>
          <a:xfrm>
            <a:off x="4821238" y="1227069"/>
            <a:ext cx="3865562" cy="2308324"/>
          </a:xfrm>
          <a:prstGeom prst="rect">
            <a:avLst/>
          </a:prstGeom>
          <a:noFill/>
          <a:ln>
            <a:solidFill>
              <a:schemeClr val="tx1"/>
            </a:solidFill>
          </a:ln>
        </p:spPr>
        <p:txBody>
          <a:bodyPr wrap="square" rtlCol="0">
            <a:spAutoFit/>
          </a:bodyPr>
          <a:lstStyle/>
          <a:p>
            <a:r>
              <a:rPr lang="en-NZ" dirty="0" smtClean="0">
                <a:latin typeface="Calibri" panose="020F0502020204030204" pitchFamily="34" charset="0"/>
                <a:cs typeface="Calibri" panose="020F0502020204030204" pitchFamily="34" charset="0"/>
              </a:rPr>
              <a:t>To convert from grams to kilograms </a:t>
            </a:r>
            <a:r>
              <a:rPr lang="en-NZ" b="1" dirty="0" smtClean="0">
                <a:latin typeface="Calibri" panose="020F0502020204030204" pitchFamily="34" charset="0"/>
                <a:cs typeface="Calibri" panose="020F0502020204030204" pitchFamily="34" charset="0"/>
              </a:rPr>
              <a:t>divide</a:t>
            </a:r>
            <a:r>
              <a:rPr lang="en-NZ" dirty="0" smtClean="0">
                <a:latin typeface="Calibri" panose="020F0502020204030204" pitchFamily="34" charset="0"/>
                <a:cs typeface="Calibri" panose="020F0502020204030204" pitchFamily="34" charset="0"/>
              </a:rPr>
              <a:t> by 1000</a:t>
            </a:r>
          </a:p>
          <a:p>
            <a:r>
              <a:rPr lang="en-NZ" dirty="0" smtClean="0">
                <a:latin typeface="Calibri" panose="020F0502020204030204" pitchFamily="34" charset="0"/>
                <a:cs typeface="Calibri" panose="020F0502020204030204" pitchFamily="34" charset="0"/>
              </a:rPr>
              <a:t>(or metres to kilometres and  millilitres to litres)</a:t>
            </a:r>
          </a:p>
          <a:p>
            <a:r>
              <a:rPr lang="en-NZ" dirty="0" smtClean="0">
                <a:latin typeface="Calibri" panose="020F0502020204030204" pitchFamily="34" charset="0"/>
                <a:cs typeface="Calibri" panose="020F0502020204030204" pitchFamily="34" charset="0"/>
              </a:rPr>
              <a:t>To convert from kilograms to grams </a:t>
            </a:r>
            <a:r>
              <a:rPr lang="en-NZ" b="1" dirty="0" smtClean="0">
                <a:latin typeface="Calibri" panose="020F0502020204030204" pitchFamily="34" charset="0"/>
                <a:cs typeface="Calibri" panose="020F0502020204030204" pitchFamily="34" charset="0"/>
              </a:rPr>
              <a:t>multiply</a:t>
            </a:r>
            <a:r>
              <a:rPr lang="en-NZ" dirty="0" smtClean="0">
                <a:latin typeface="Calibri" panose="020F0502020204030204" pitchFamily="34" charset="0"/>
                <a:cs typeface="Calibri" panose="020F0502020204030204" pitchFamily="34" charset="0"/>
              </a:rPr>
              <a:t> by 1000</a:t>
            </a:r>
          </a:p>
          <a:p>
            <a:r>
              <a:rPr lang="en-NZ" dirty="0" smtClean="0">
                <a:latin typeface="Calibri" panose="020F0502020204030204" pitchFamily="34" charset="0"/>
                <a:cs typeface="Calibri" panose="020F0502020204030204" pitchFamily="34" charset="0"/>
              </a:rPr>
              <a:t>(or kilometres to metres and litres to millilitres) </a:t>
            </a:r>
            <a:endParaRPr lang="en-NZ" dirty="0">
              <a:latin typeface="Calibri" panose="020F0502020204030204" pitchFamily="34" charset="0"/>
              <a:cs typeface="Calibri" panose="020F0502020204030204" pitchFamily="34" charset="0"/>
            </a:endParaRPr>
          </a:p>
        </p:txBody>
      </p:sp>
      <p:pic>
        <p:nvPicPr>
          <p:cNvPr id="9" name="Picture 8"/>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153400" y="6148729"/>
            <a:ext cx="802399" cy="679291"/>
          </a:xfrm>
          <a:prstGeom prst="rect">
            <a:avLst/>
          </a:prstGeom>
        </p:spPr>
      </p:pic>
    </p:spTree>
    <p:extLst>
      <p:ext uri="{BB962C8B-B14F-4D97-AF65-F5344CB8AC3E}">
        <p14:creationId xmlns:p14="http://schemas.microsoft.com/office/powerpoint/2010/main" val="14341600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10246" name="Text Box 8"/>
          <p:cNvSpPr txBox="1">
            <a:spLocks noChangeArrowheads="1"/>
          </p:cNvSpPr>
          <p:nvPr/>
        </p:nvSpPr>
        <p:spPr bwMode="auto">
          <a:xfrm>
            <a:off x="5594523" y="1628800"/>
            <a:ext cx="3009280" cy="4385816"/>
          </a:xfrm>
          <a:prstGeom prst="rect">
            <a:avLst/>
          </a:prstGeom>
          <a:solidFill>
            <a:schemeClr val="bg1">
              <a:lumMod val="95000"/>
            </a:schemeClr>
          </a:solidFill>
          <a:ln w="12700">
            <a:solidFill>
              <a:schemeClr val="tx1"/>
            </a:solidFill>
            <a:miter lim="800000"/>
            <a:headEnd/>
            <a:tailEnd/>
          </a:ln>
          <a:effec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dirty="0" smtClean="0">
                <a:latin typeface="Calibri" pitchFamily="34" charset="0"/>
                <a:cs typeface="Calibri" pitchFamily="34" charset="0"/>
              </a:rPr>
              <a:t>When a line graph is used to </a:t>
            </a:r>
            <a:r>
              <a:rPr lang="en-US" dirty="0" err="1" smtClean="0">
                <a:latin typeface="Calibri" pitchFamily="34" charset="0"/>
                <a:cs typeface="Calibri" pitchFamily="34" charset="0"/>
              </a:rPr>
              <a:t>analyse</a:t>
            </a:r>
            <a:r>
              <a:rPr lang="en-US" dirty="0" smtClean="0">
                <a:latin typeface="Calibri" pitchFamily="34" charset="0"/>
                <a:cs typeface="Calibri" pitchFamily="34" charset="0"/>
              </a:rPr>
              <a:t> data from a fair test the </a:t>
            </a:r>
            <a:r>
              <a:rPr lang="en-US" b="1" dirty="0" smtClean="0">
                <a:latin typeface="Calibri" pitchFamily="34" charset="0"/>
                <a:cs typeface="Calibri" pitchFamily="34" charset="0"/>
              </a:rPr>
              <a:t>dependent variable (variable measured) must be placed on the y axis </a:t>
            </a:r>
            <a:r>
              <a:rPr lang="en-US" dirty="0" smtClean="0">
                <a:latin typeface="Calibri" pitchFamily="34" charset="0"/>
                <a:cs typeface="Calibri" pitchFamily="34" charset="0"/>
              </a:rPr>
              <a:t>and the </a:t>
            </a:r>
            <a:r>
              <a:rPr lang="en-US" b="1" dirty="0" smtClean="0">
                <a:latin typeface="Calibri" pitchFamily="34" charset="0"/>
                <a:cs typeface="Calibri" pitchFamily="34" charset="0"/>
              </a:rPr>
              <a:t>independent variable (variable changed) must be on the x axis</a:t>
            </a:r>
            <a:r>
              <a:rPr lang="en-US" dirty="0" smtClean="0">
                <a:latin typeface="Calibri" pitchFamily="34" charset="0"/>
                <a:cs typeface="Calibri" pitchFamily="34" charset="0"/>
              </a:rPr>
              <a:t>.</a:t>
            </a:r>
          </a:p>
          <a:p>
            <a:pPr eaLnBrk="1" hangingPunct="1">
              <a:spcBef>
                <a:spcPct val="50000"/>
              </a:spcBef>
            </a:pPr>
            <a:endParaRPr lang="en-US" dirty="0" smtClean="0">
              <a:latin typeface="Calibri" pitchFamily="34" charset="0"/>
              <a:cs typeface="Calibri" pitchFamily="34" charset="0"/>
            </a:endParaRPr>
          </a:p>
          <a:p>
            <a:pPr eaLnBrk="1" hangingPunct="1">
              <a:spcBef>
                <a:spcPct val="50000"/>
              </a:spcBef>
            </a:pPr>
            <a:r>
              <a:rPr lang="en-US" dirty="0" smtClean="0">
                <a:latin typeface="Calibri" pitchFamily="34" charset="0"/>
                <a:cs typeface="Calibri" pitchFamily="34" charset="0"/>
              </a:rPr>
              <a:t>A</a:t>
            </a:r>
            <a:r>
              <a:rPr lang="en-US" b="1" dirty="0" smtClean="0">
                <a:latin typeface="Calibri" pitchFamily="34" charset="0"/>
                <a:cs typeface="Calibri" pitchFamily="34" charset="0"/>
              </a:rPr>
              <a:t> line of best fit </a:t>
            </a:r>
            <a:r>
              <a:rPr lang="en-US" dirty="0" smtClean="0">
                <a:latin typeface="Calibri" pitchFamily="34" charset="0"/>
                <a:cs typeface="Calibri" pitchFamily="34" charset="0"/>
              </a:rPr>
              <a:t>is used to generate a straight line – this shows the trend and allows a gradient to be calculated.</a:t>
            </a:r>
          </a:p>
          <a:p>
            <a:pPr eaLnBrk="1" hangingPunct="1">
              <a:spcBef>
                <a:spcPct val="50000"/>
              </a:spcBef>
            </a:pPr>
            <a:r>
              <a:rPr lang="en-US" b="1" dirty="0" smtClean="0">
                <a:latin typeface="Calibri" pitchFamily="34" charset="0"/>
                <a:cs typeface="Calibri" pitchFamily="34" charset="0"/>
              </a:rPr>
              <a:t>Do not join the points</a:t>
            </a:r>
            <a:endParaRPr lang="en-US" b="1" dirty="0">
              <a:latin typeface="Calibri" pitchFamily="34" charset="0"/>
              <a:cs typeface="Calibri" pitchFamily="34" charset="0"/>
            </a:endParaRPr>
          </a:p>
        </p:txBody>
      </p:sp>
      <p:sp>
        <p:nvSpPr>
          <p:cNvPr id="11" name="TextBox 10"/>
          <p:cNvSpPr txBox="1"/>
          <p:nvPr/>
        </p:nvSpPr>
        <p:spPr>
          <a:xfrm>
            <a:off x="483729" y="240725"/>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Drawing a line Graph</a:t>
            </a:r>
            <a:endParaRPr lang="en-NZ" sz="2000" b="1" dirty="0">
              <a:latin typeface="+mn-lt"/>
            </a:endParaRPr>
          </a:p>
        </p:txBody>
      </p:sp>
      <p:pic>
        <p:nvPicPr>
          <p:cNvPr id="10" name="Picture 9"/>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pic>
        <p:nvPicPr>
          <p:cNvPr id="2050" name="Picture 2" descr="http://revisionworld.com/sites/revisionworld.com/files/imce/scatter.gif"/>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105" y="1210476"/>
            <a:ext cx="5788791" cy="4556776"/>
          </a:xfrm>
          <a:prstGeom prst="rect">
            <a:avLst/>
          </a:prstGeom>
          <a:noFill/>
          <a:extLst>
            <a:ext uri="{909E8E84-426E-40DD-AFC4-6F175D3DCCD1}">
              <a14:hiddenFill xmlns:a14="http://schemas.microsoft.com/office/drawing/2010/main">
                <a:solidFill>
                  <a:srgbClr val="FFFFFF"/>
                </a:solidFill>
              </a14:hiddenFill>
            </a:ext>
          </a:extLst>
        </p:spPr>
      </p:pic>
      <p:sp>
        <p:nvSpPr>
          <p:cNvPr id="7" name="Oval Callout 6"/>
          <p:cNvSpPr/>
          <p:nvPr/>
        </p:nvSpPr>
        <p:spPr>
          <a:xfrm rot="10342775">
            <a:off x="777600" y="4779461"/>
            <a:ext cx="2033557" cy="1927045"/>
          </a:xfrm>
          <a:prstGeom prst="wedgeEllipseCallout">
            <a:avLst>
              <a:gd name="adj1" fmla="val -21913"/>
              <a:gd name="adj2" fmla="val 117081"/>
            </a:avLst>
          </a:prstGeom>
          <a:solidFill>
            <a:srgbClr val="C2F6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984628" y="5081263"/>
            <a:ext cx="1619500" cy="1323439"/>
          </a:xfrm>
          <a:prstGeom prst="rect">
            <a:avLst/>
          </a:prstGeom>
          <a:noFill/>
        </p:spPr>
        <p:txBody>
          <a:bodyPr wrap="square" rtlCol="0">
            <a:spAutoFit/>
          </a:bodyPr>
          <a:lstStyle/>
          <a:p>
            <a:r>
              <a:rPr lang="en-NZ" sz="1600" dirty="0" smtClean="0">
                <a:latin typeface="Calibri" panose="020F0502020204030204" pitchFamily="34" charset="0"/>
              </a:rPr>
              <a:t>A line of best fit gives the smallest distance from all plotted points to the line</a:t>
            </a:r>
            <a:endParaRPr lang="en-NZ" sz="1600" dirty="0">
              <a:latin typeface="Calibri" panose="020F0502020204030204" pitchFamily="34" charset="0"/>
            </a:endParaRPr>
          </a:p>
        </p:txBody>
      </p:sp>
    </p:spTree>
    <p:extLst>
      <p:ext uri="{BB962C8B-B14F-4D97-AF65-F5344CB8AC3E}">
        <p14:creationId xmlns:p14="http://schemas.microsoft.com/office/powerpoint/2010/main" val="2794750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4620" y="1574396"/>
            <a:ext cx="5503557" cy="338554"/>
          </a:xfrm>
          <a:prstGeom prst="rect">
            <a:avLst/>
          </a:prstGeom>
          <a:noFill/>
        </p:spPr>
        <p:txBody>
          <a:bodyPr wrap="square" rtlCol="0">
            <a:spAutoFit/>
          </a:bodyPr>
          <a:lstStyle/>
          <a:p>
            <a:r>
              <a:rPr lang="en-NZ" sz="1600" b="1" dirty="0" smtClean="0">
                <a:latin typeface="Calibri" panose="020F0502020204030204" pitchFamily="34" charset="0"/>
                <a:cs typeface="Calibri" panose="020F0502020204030204" pitchFamily="34" charset="0"/>
              </a:rPr>
              <a:t>Independent variable verses Dependent variable graph</a:t>
            </a:r>
            <a:endParaRPr lang="en-NZ" sz="1600" b="1" dirty="0">
              <a:latin typeface="Calibri" panose="020F0502020204030204" pitchFamily="34" charset="0"/>
              <a:cs typeface="Calibri" panose="020F0502020204030204" pitchFamily="34" charset="0"/>
            </a:endParaRPr>
          </a:p>
        </p:txBody>
      </p:sp>
      <p:sp>
        <p:nvSpPr>
          <p:cNvPr id="6" name="TextBox 5"/>
          <p:cNvSpPr txBox="1"/>
          <p:nvPr/>
        </p:nvSpPr>
        <p:spPr>
          <a:xfrm>
            <a:off x="459287" y="283879"/>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Calculating Gradient</a:t>
            </a:r>
            <a:endParaRPr lang="en-NZ" sz="2000" b="1" dirty="0"/>
          </a:p>
        </p:txBody>
      </p:sp>
      <p:pic>
        <p:nvPicPr>
          <p:cNvPr id="5122" name="Picture 2" descr="http://www.excellup.com/classnine/sciencenine/ImageMotion/9_sc_motion_VelocityTimeGraph2.png"/>
          <p:cNvPicPr>
            <a:picLocks noChangeAspect="1" noChangeArrowheads="1"/>
          </p:cNvPicPr>
          <p:nvPr/>
        </p:nvPicPr>
        <p:blipFill rotWithShape="1">
          <a:blip r:embed="rId3">
            <a:extLst>
              <a:ext uri="{28A0092B-C50C-407E-A947-70E740481C1C}">
                <a14:useLocalDpi xmlns:a14="http://schemas.microsoft.com/office/drawing/2010/main" val="0"/>
              </a:ext>
            </a:extLst>
          </a:blip>
          <a:srcRect l="8063" b="5891"/>
          <a:stretch/>
        </p:blipFill>
        <p:spPr bwMode="auto">
          <a:xfrm>
            <a:off x="293975" y="1920245"/>
            <a:ext cx="5067357" cy="40053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82365" y="5742120"/>
            <a:ext cx="2304256" cy="646331"/>
          </a:xfrm>
          <a:prstGeom prst="rect">
            <a:avLst/>
          </a:prstGeom>
          <a:solidFill>
            <a:schemeClr val="bg1"/>
          </a:solidFill>
        </p:spPr>
        <p:txBody>
          <a:bodyPr wrap="square" rtlCol="0">
            <a:spAutoFit/>
          </a:bodyPr>
          <a:lstStyle/>
          <a:p>
            <a:r>
              <a:rPr lang="en-NZ" dirty="0" smtClean="0"/>
              <a:t>Height ball dropped (cm) - independent</a:t>
            </a:r>
            <a:endParaRPr lang="en-NZ" dirty="0"/>
          </a:p>
        </p:txBody>
      </p:sp>
      <p:sp>
        <p:nvSpPr>
          <p:cNvPr id="11" name="TextBox 10"/>
          <p:cNvSpPr txBox="1"/>
          <p:nvPr/>
        </p:nvSpPr>
        <p:spPr>
          <a:xfrm rot="16200000">
            <a:off x="-1869334" y="3816756"/>
            <a:ext cx="4287908" cy="369332"/>
          </a:xfrm>
          <a:prstGeom prst="rect">
            <a:avLst/>
          </a:prstGeom>
          <a:solidFill>
            <a:schemeClr val="bg1"/>
          </a:solidFill>
        </p:spPr>
        <p:txBody>
          <a:bodyPr wrap="square" rtlCol="0">
            <a:spAutoFit/>
          </a:bodyPr>
          <a:lstStyle/>
          <a:p>
            <a:r>
              <a:rPr lang="en-NZ" dirty="0" smtClean="0"/>
              <a:t>Height ball bounces (cm) - dependant</a:t>
            </a:r>
            <a:endParaRPr lang="en-NZ" dirty="0"/>
          </a:p>
        </p:txBody>
      </p:sp>
      <p:sp>
        <p:nvSpPr>
          <p:cNvPr id="4" name="TextBox 3"/>
          <p:cNvSpPr txBox="1"/>
          <p:nvPr/>
        </p:nvSpPr>
        <p:spPr>
          <a:xfrm>
            <a:off x="5076044" y="1029836"/>
            <a:ext cx="4067956" cy="5786199"/>
          </a:xfrm>
          <a:prstGeom prst="rect">
            <a:avLst/>
          </a:prstGeom>
          <a:noFill/>
        </p:spPr>
        <p:txBody>
          <a:bodyPr wrap="square" rtlCol="0">
            <a:spAutoFit/>
          </a:bodyPr>
          <a:lstStyle/>
          <a:p>
            <a:r>
              <a:rPr lang="en-NZ" dirty="0" smtClean="0">
                <a:latin typeface="Calibri" panose="020F0502020204030204" pitchFamily="34" charset="0"/>
                <a:cs typeface="Calibri" panose="020F0502020204030204" pitchFamily="34" charset="0"/>
              </a:rPr>
              <a:t>A line graph can be used to </a:t>
            </a:r>
          </a:p>
          <a:p>
            <a:r>
              <a:rPr lang="en-NZ" dirty="0" smtClean="0">
                <a:latin typeface="Calibri" panose="020F0502020204030204" pitchFamily="34" charset="0"/>
                <a:cs typeface="Calibri" panose="020F0502020204030204" pitchFamily="34" charset="0"/>
              </a:rPr>
              <a:t>calculate gradient. The co-ordinates </a:t>
            </a:r>
          </a:p>
          <a:p>
            <a:r>
              <a:rPr lang="en-NZ" dirty="0" smtClean="0">
                <a:latin typeface="Calibri" panose="020F0502020204030204" pitchFamily="34" charset="0"/>
                <a:cs typeface="Calibri" panose="020F0502020204030204" pitchFamily="34" charset="0"/>
              </a:rPr>
              <a:t>of a straight line in the graph are taken (for example from A to B) by projecting back to the x and y axis.</a:t>
            </a:r>
          </a:p>
          <a:p>
            <a:endParaRPr lang="en-NZ" dirty="0">
              <a:latin typeface="Calibri" panose="020F0502020204030204" pitchFamily="34" charset="0"/>
              <a:cs typeface="Calibri" panose="020F0502020204030204" pitchFamily="34" charset="0"/>
            </a:endParaRPr>
          </a:p>
          <a:p>
            <a:r>
              <a:rPr lang="en-NZ" dirty="0" smtClean="0">
                <a:latin typeface="Calibri" panose="020F0502020204030204" pitchFamily="34" charset="0"/>
                <a:cs typeface="Calibri" panose="020F0502020204030204" pitchFamily="34" charset="0"/>
              </a:rPr>
              <a:t>To calculate the value for x find the difference between t1 and t2 by </a:t>
            </a:r>
            <a:r>
              <a:rPr lang="en-NZ" b="1" dirty="0" smtClean="0">
                <a:latin typeface="Calibri" panose="020F0502020204030204" pitchFamily="34" charset="0"/>
                <a:cs typeface="Calibri" panose="020F0502020204030204" pitchFamily="34" charset="0"/>
              </a:rPr>
              <a:t>subtracting the smallest value from the largest value</a:t>
            </a:r>
            <a:r>
              <a:rPr lang="en-NZ" dirty="0" smtClean="0">
                <a:latin typeface="Calibri" panose="020F0502020204030204" pitchFamily="34" charset="0"/>
                <a:cs typeface="Calibri" panose="020F0502020204030204" pitchFamily="34" charset="0"/>
              </a:rPr>
              <a:t>. This will be your ∆x.</a:t>
            </a:r>
          </a:p>
          <a:p>
            <a:r>
              <a:rPr lang="en-NZ" dirty="0" smtClean="0">
                <a:latin typeface="Calibri" panose="020F0502020204030204" pitchFamily="34" charset="0"/>
                <a:cs typeface="Calibri" panose="020F0502020204030204" pitchFamily="34" charset="0"/>
              </a:rPr>
              <a:t>Repeat on the y axis. This will be your ∆y.</a:t>
            </a:r>
          </a:p>
          <a:p>
            <a:endParaRPr lang="en-NZ" dirty="0">
              <a:latin typeface="Calibri" panose="020F0502020204030204" pitchFamily="34" charset="0"/>
              <a:cs typeface="Calibri" panose="020F0502020204030204" pitchFamily="34" charset="0"/>
            </a:endParaRPr>
          </a:p>
          <a:p>
            <a:r>
              <a:rPr lang="en-NZ" dirty="0" smtClean="0">
                <a:latin typeface="Calibri" panose="020F0502020204030204" pitchFamily="34" charset="0"/>
                <a:cs typeface="Calibri" panose="020F0502020204030204" pitchFamily="34" charset="0"/>
              </a:rPr>
              <a:t>Gradient = </a:t>
            </a:r>
            <a:r>
              <a:rPr lang="en-NZ" u="sng" dirty="0" smtClean="0">
                <a:latin typeface="Calibri" panose="020F0502020204030204" pitchFamily="34" charset="0"/>
                <a:cs typeface="Calibri" panose="020F0502020204030204" pitchFamily="34" charset="0"/>
              </a:rPr>
              <a:t>rise </a:t>
            </a:r>
            <a:r>
              <a:rPr lang="en-NZ" dirty="0" smtClean="0">
                <a:latin typeface="Calibri" panose="020F0502020204030204" pitchFamily="34" charset="0"/>
                <a:cs typeface="Calibri" panose="020F0502020204030204" pitchFamily="34" charset="0"/>
              </a:rPr>
              <a:t> = </a:t>
            </a:r>
            <a:r>
              <a:rPr lang="en-NZ" u="sng" dirty="0" smtClean="0">
                <a:latin typeface="Calibri" panose="020F0502020204030204" pitchFamily="34" charset="0"/>
                <a:cs typeface="Calibri" panose="020F0502020204030204" pitchFamily="34" charset="0"/>
              </a:rPr>
              <a:t> ∆y </a:t>
            </a:r>
          </a:p>
          <a:p>
            <a:r>
              <a:rPr lang="en-NZ" dirty="0" smtClean="0">
                <a:latin typeface="Calibri" panose="020F0502020204030204" pitchFamily="34" charset="0"/>
                <a:cs typeface="Calibri" panose="020F0502020204030204" pitchFamily="34" charset="0"/>
              </a:rPr>
              <a:t>                    run      ∆x</a:t>
            </a:r>
          </a:p>
          <a:p>
            <a:endParaRPr lang="en-NZ" dirty="0">
              <a:latin typeface="Calibri" panose="020F0502020204030204" pitchFamily="34" charset="0"/>
              <a:cs typeface="Calibri" panose="020F0502020204030204" pitchFamily="34" charset="0"/>
            </a:endParaRPr>
          </a:p>
          <a:p>
            <a:r>
              <a:rPr lang="en-AU" dirty="0" smtClean="0">
                <a:latin typeface="Calibri" panose="020F0502020204030204" pitchFamily="34" charset="0"/>
              </a:rPr>
              <a:t>The relationship </a:t>
            </a:r>
            <a:r>
              <a:rPr lang="en-AU" dirty="0">
                <a:latin typeface="Calibri" panose="020F0502020204030204" pitchFamily="34" charset="0"/>
              </a:rPr>
              <a:t>of the variables is stated as a </a:t>
            </a:r>
            <a:r>
              <a:rPr lang="en-AU" dirty="0" smtClean="0">
                <a:latin typeface="Calibri" panose="020F0502020204030204" pitchFamily="34" charset="0"/>
              </a:rPr>
              <a:t>mathematical </a:t>
            </a:r>
            <a:r>
              <a:rPr lang="en-AU" dirty="0">
                <a:latin typeface="Calibri" panose="020F0502020204030204" pitchFamily="34" charset="0"/>
              </a:rPr>
              <a:t>equation  </a:t>
            </a:r>
            <a:endParaRPr lang="en-AU" dirty="0" smtClean="0">
              <a:latin typeface="Calibri" panose="020F0502020204030204" pitchFamily="34" charset="0"/>
            </a:endParaRPr>
          </a:p>
          <a:p>
            <a:r>
              <a:rPr lang="en-NZ" b="1" dirty="0" smtClean="0">
                <a:latin typeface="Calibri" panose="020F0502020204030204" pitchFamily="34" charset="0"/>
                <a:cs typeface="Calibri" panose="020F0502020204030204" pitchFamily="34" charset="0"/>
              </a:rPr>
              <a:t>Y = gradient x </a:t>
            </a:r>
            <a:r>
              <a:rPr lang="en-NZ" b="1" dirty="0" err="1" smtClean="0">
                <a:latin typeface="Calibri" panose="020F0502020204030204" pitchFamily="34" charset="0"/>
                <a:cs typeface="Calibri" panose="020F0502020204030204" pitchFamily="34" charset="0"/>
              </a:rPr>
              <a:t>X</a:t>
            </a:r>
            <a:r>
              <a:rPr lang="en-NZ" b="1" dirty="0" smtClean="0">
                <a:latin typeface="Calibri" panose="020F0502020204030204" pitchFamily="34" charset="0"/>
                <a:cs typeface="Calibri" panose="020F0502020204030204" pitchFamily="34" charset="0"/>
              </a:rPr>
              <a:t>  + intercept   </a:t>
            </a:r>
          </a:p>
          <a:p>
            <a:r>
              <a:rPr lang="en-NZ" dirty="0" smtClean="0">
                <a:latin typeface="Calibri" panose="020F0502020204030204" pitchFamily="34" charset="0"/>
                <a:cs typeface="Calibri" panose="020F0502020204030204" pitchFamily="34" charset="0"/>
              </a:rPr>
              <a:t>for example:</a:t>
            </a:r>
          </a:p>
          <a:p>
            <a:r>
              <a:rPr lang="en-NZ" sz="1400" dirty="0" smtClean="0">
                <a:latin typeface="Calibri" panose="020F0502020204030204" pitchFamily="34" charset="0"/>
                <a:cs typeface="Calibri" panose="020F0502020204030204" pitchFamily="34" charset="0"/>
              </a:rPr>
              <a:t>Height ball bounces(cm) = gradient x height ball dropped(cm)</a:t>
            </a:r>
          </a:p>
        </p:txBody>
      </p:sp>
      <p:pic>
        <p:nvPicPr>
          <p:cNvPr id="12" name="Picture 11"/>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0" y="6178709"/>
            <a:ext cx="802399" cy="679291"/>
          </a:xfrm>
          <a:prstGeom prst="rect">
            <a:avLst/>
          </a:prstGeom>
        </p:spPr>
      </p:pic>
      <p:cxnSp>
        <p:nvCxnSpPr>
          <p:cNvPr id="3" name="Straight Arrow Connector 2"/>
          <p:cNvCxnSpPr/>
          <p:nvPr/>
        </p:nvCxnSpPr>
        <p:spPr>
          <a:xfrm>
            <a:off x="683568" y="2996952"/>
            <a:ext cx="0" cy="144016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98795" y="3383862"/>
            <a:ext cx="471604" cy="369332"/>
          </a:xfrm>
          <a:prstGeom prst="rect">
            <a:avLst/>
          </a:prstGeom>
        </p:spPr>
        <p:txBody>
          <a:bodyPr wrap="none">
            <a:spAutoFit/>
          </a:bodyPr>
          <a:lstStyle/>
          <a:p>
            <a:r>
              <a:rPr lang="en-NZ" u="sng" dirty="0">
                <a:latin typeface="Calibri" panose="020F0502020204030204" pitchFamily="34" charset="0"/>
                <a:cs typeface="Calibri" panose="020F0502020204030204" pitchFamily="34" charset="0"/>
              </a:rPr>
              <a:t>∆y </a:t>
            </a:r>
          </a:p>
        </p:txBody>
      </p:sp>
      <p:cxnSp>
        <p:nvCxnSpPr>
          <p:cNvPr id="13" name="Straight Arrow Connector 12"/>
          <p:cNvCxnSpPr/>
          <p:nvPr/>
        </p:nvCxnSpPr>
        <p:spPr>
          <a:xfrm flipH="1" flipV="1">
            <a:off x="1835696" y="5363095"/>
            <a:ext cx="1800200" cy="10121"/>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494204" y="4929092"/>
            <a:ext cx="466794" cy="369332"/>
          </a:xfrm>
          <a:prstGeom prst="rect">
            <a:avLst/>
          </a:prstGeom>
        </p:spPr>
        <p:txBody>
          <a:bodyPr wrap="none">
            <a:spAutoFit/>
          </a:bodyPr>
          <a:lstStyle/>
          <a:p>
            <a:r>
              <a:rPr lang="en-NZ" dirty="0">
                <a:latin typeface="Calibri" panose="020F0502020204030204" pitchFamily="34" charset="0"/>
                <a:cs typeface="Calibri" panose="020F0502020204030204" pitchFamily="34" charset="0"/>
              </a:rPr>
              <a:t> ∆x</a:t>
            </a:r>
          </a:p>
        </p:txBody>
      </p:sp>
    </p:spTree>
    <p:extLst>
      <p:ext uri="{BB962C8B-B14F-4D97-AF65-F5344CB8AC3E}">
        <p14:creationId xmlns:p14="http://schemas.microsoft.com/office/powerpoint/2010/main" val="25454095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45250" y="1845120"/>
            <a:ext cx="3289268" cy="584775"/>
          </a:xfrm>
          <a:prstGeom prst="rect">
            <a:avLst/>
          </a:prstGeom>
          <a:noFill/>
        </p:spPr>
        <p:txBody>
          <a:bodyPr wrap="square" rtlCol="0">
            <a:spAutoFit/>
          </a:bodyPr>
          <a:lstStyle/>
          <a:p>
            <a:r>
              <a:rPr lang="en-NZ" sz="1600" b="1" dirty="0" smtClean="0">
                <a:latin typeface="Calibri" panose="020F0502020204030204" pitchFamily="34" charset="0"/>
                <a:cs typeface="Calibri" panose="020F0502020204030204" pitchFamily="34" charset="0"/>
              </a:rPr>
              <a:t>Independent variable verses Dependent variable graph</a:t>
            </a:r>
            <a:endParaRPr lang="en-NZ" sz="1600" b="1" dirty="0">
              <a:latin typeface="Calibri" panose="020F0502020204030204" pitchFamily="34" charset="0"/>
              <a:cs typeface="Calibri" panose="020F0502020204030204" pitchFamily="34" charset="0"/>
            </a:endParaRPr>
          </a:p>
        </p:txBody>
      </p:sp>
      <p:sp>
        <p:nvSpPr>
          <p:cNvPr id="6" name="TextBox 5"/>
          <p:cNvSpPr txBox="1"/>
          <p:nvPr/>
        </p:nvSpPr>
        <p:spPr>
          <a:xfrm>
            <a:off x="478010" y="269776"/>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Intercept in a line graph</a:t>
            </a:r>
            <a:endParaRPr lang="en-NZ" sz="2000" b="1" dirty="0"/>
          </a:p>
        </p:txBody>
      </p:sp>
      <p:sp>
        <p:nvSpPr>
          <p:cNvPr id="4" name="TextBox 3"/>
          <p:cNvSpPr txBox="1"/>
          <p:nvPr/>
        </p:nvSpPr>
        <p:spPr>
          <a:xfrm>
            <a:off x="5055327" y="1354277"/>
            <a:ext cx="4067956" cy="3416320"/>
          </a:xfrm>
          <a:prstGeom prst="rect">
            <a:avLst/>
          </a:prstGeom>
          <a:noFill/>
        </p:spPr>
        <p:txBody>
          <a:bodyPr wrap="square" rtlCol="0">
            <a:spAutoFit/>
          </a:bodyPr>
          <a:lstStyle/>
          <a:p>
            <a:r>
              <a:rPr lang="en-AU" dirty="0" smtClean="0">
                <a:latin typeface="Calibri" panose="020F0502020204030204" pitchFamily="34" charset="0"/>
              </a:rPr>
              <a:t>The </a:t>
            </a:r>
            <a:r>
              <a:rPr lang="en-AU" dirty="0" smtClean="0">
                <a:latin typeface="Calibri" panose="020F0502020204030204" pitchFamily="34" charset="0"/>
              </a:rPr>
              <a:t>relationship </a:t>
            </a:r>
            <a:r>
              <a:rPr lang="en-AU" dirty="0">
                <a:latin typeface="Calibri" panose="020F0502020204030204" pitchFamily="34" charset="0"/>
              </a:rPr>
              <a:t>of the variables </a:t>
            </a:r>
            <a:endParaRPr lang="en-AU" dirty="0" smtClean="0">
              <a:latin typeface="Calibri" panose="020F0502020204030204" pitchFamily="34" charset="0"/>
            </a:endParaRPr>
          </a:p>
          <a:p>
            <a:r>
              <a:rPr lang="en-AU" dirty="0" smtClean="0">
                <a:latin typeface="Calibri" panose="020F0502020204030204" pitchFamily="34" charset="0"/>
              </a:rPr>
              <a:t>is </a:t>
            </a:r>
            <a:r>
              <a:rPr lang="en-AU" dirty="0">
                <a:latin typeface="Calibri" panose="020F0502020204030204" pitchFamily="34" charset="0"/>
              </a:rPr>
              <a:t>stated as a </a:t>
            </a:r>
            <a:r>
              <a:rPr lang="en-AU" dirty="0" smtClean="0">
                <a:latin typeface="Calibri" panose="020F0502020204030204" pitchFamily="34" charset="0"/>
              </a:rPr>
              <a:t>mathematical </a:t>
            </a:r>
            <a:r>
              <a:rPr lang="en-AU" dirty="0">
                <a:latin typeface="Calibri" panose="020F0502020204030204" pitchFamily="34" charset="0"/>
              </a:rPr>
              <a:t>equation  </a:t>
            </a:r>
            <a:endParaRPr lang="en-AU" dirty="0" smtClean="0">
              <a:latin typeface="Calibri" panose="020F0502020204030204" pitchFamily="34" charset="0"/>
            </a:endParaRPr>
          </a:p>
          <a:p>
            <a:r>
              <a:rPr lang="en-NZ" dirty="0" smtClean="0">
                <a:latin typeface="Calibri" panose="020F0502020204030204" pitchFamily="34" charset="0"/>
                <a:cs typeface="Calibri" panose="020F0502020204030204" pitchFamily="34" charset="0"/>
              </a:rPr>
              <a:t>Y = gradient x </a:t>
            </a:r>
            <a:r>
              <a:rPr lang="en-NZ" dirty="0" err="1" smtClean="0">
                <a:latin typeface="Calibri" panose="020F0502020204030204" pitchFamily="34" charset="0"/>
                <a:cs typeface="Calibri" panose="020F0502020204030204" pitchFamily="34" charset="0"/>
              </a:rPr>
              <a:t>X</a:t>
            </a:r>
            <a:r>
              <a:rPr lang="en-NZ" dirty="0" smtClean="0">
                <a:latin typeface="Calibri" panose="020F0502020204030204" pitchFamily="34" charset="0"/>
                <a:cs typeface="Calibri" panose="020F0502020204030204" pitchFamily="34" charset="0"/>
              </a:rPr>
              <a:t>  </a:t>
            </a:r>
            <a:r>
              <a:rPr lang="en-NZ" b="1" dirty="0" smtClean="0">
                <a:latin typeface="Calibri" panose="020F0502020204030204" pitchFamily="34" charset="0"/>
                <a:cs typeface="Calibri" panose="020F0502020204030204" pitchFamily="34" charset="0"/>
              </a:rPr>
              <a:t>+ intercept   </a:t>
            </a:r>
          </a:p>
          <a:p>
            <a:endParaRPr lang="en-NZ" dirty="0">
              <a:latin typeface="Calibri" panose="020F0502020204030204" pitchFamily="34" charset="0"/>
              <a:cs typeface="Calibri" panose="020F0502020204030204" pitchFamily="34" charset="0"/>
            </a:endParaRPr>
          </a:p>
          <a:p>
            <a:r>
              <a:rPr lang="en-NZ" dirty="0" smtClean="0">
                <a:latin typeface="Calibri" panose="020F0502020204030204" pitchFamily="34" charset="0"/>
                <a:cs typeface="Calibri" panose="020F0502020204030204" pitchFamily="34" charset="0"/>
              </a:rPr>
              <a:t>If the line intercepts the y axis at 0,0 (where the x and y axis cross) then the intercept will be 0</a:t>
            </a:r>
          </a:p>
          <a:p>
            <a:endParaRPr lang="en-NZ" dirty="0">
              <a:latin typeface="Calibri" panose="020F0502020204030204" pitchFamily="34" charset="0"/>
              <a:cs typeface="Calibri" panose="020F0502020204030204" pitchFamily="34" charset="0"/>
            </a:endParaRPr>
          </a:p>
          <a:p>
            <a:r>
              <a:rPr lang="en-NZ" dirty="0" smtClean="0">
                <a:latin typeface="Calibri" panose="020F0502020204030204" pitchFamily="34" charset="0"/>
                <a:cs typeface="Calibri" panose="020F0502020204030204" pitchFamily="34" charset="0"/>
              </a:rPr>
              <a:t>If the </a:t>
            </a:r>
            <a:r>
              <a:rPr lang="en-NZ" b="1" dirty="0" smtClean="0">
                <a:latin typeface="Calibri" panose="020F0502020204030204" pitchFamily="34" charset="0"/>
                <a:cs typeface="Calibri" panose="020F0502020204030204" pitchFamily="34" charset="0"/>
              </a:rPr>
              <a:t>line crosses the y axis </a:t>
            </a:r>
            <a:r>
              <a:rPr lang="en-NZ" dirty="0" smtClean="0">
                <a:latin typeface="Calibri" panose="020F0502020204030204" pitchFamily="34" charset="0"/>
                <a:cs typeface="Calibri" panose="020F0502020204030204" pitchFamily="34" charset="0"/>
              </a:rPr>
              <a:t>at any other point than the intercept will have a value</a:t>
            </a:r>
          </a:p>
          <a:p>
            <a:pPr marL="285750" indent="-285750">
              <a:buFont typeface="Wingdings" panose="05000000000000000000" pitchFamily="2" charset="2"/>
              <a:buChar char="q"/>
            </a:pPr>
            <a:r>
              <a:rPr lang="en-NZ" dirty="0" smtClean="0">
                <a:latin typeface="Calibri" panose="020F0502020204030204" pitchFamily="34" charset="0"/>
                <a:cs typeface="Calibri" panose="020F0502020204030204" pitchFamily="34" charset="0"/>
              </a:rPr>
              <a:t>A positive value if above the x axis</a:t>
            </a:r>
          </a:p>
          <a:p>
            <a:pPr marL="285750" indent="-285750">
              <a:buFont typeface="Wingdings" panose="05000000000000000000" pitchFamily="2" charset="2"/>
              <a:buChar char="q"/>
            </a:pPr>
            <a:r>
              <a:rPr lang="en-NZ" dirty="0" smtClean="0">
                <a:latin typeface="Calibri" panose="020F0502020204030204" pitchFamily="34" charset="0"/>
                <a:cs typeface="Calibri" panose="020F0502020204030204" pitchFamily="34" charset="0"/>
              </a:rPr>
              <a:t>A negative value if below the x axis</a:t>
            </a:r>
            <a:endParaRPr lang="en-NZ" dirty="0" smtClean="0">
              <a:latin typeface="Calibri" panose="020F0502020204030204" pitchFamily="34" charset="0"/>
              <a:cs typeface="Calibri" panose="020F0502020204030204" pitchFamily="34" charset="0"/>
            </a:endParaRPr>
          </a:p>
        </p:txBody>
      </p:sp>
      <p:pic>
        <p:nvPicPr>
          <p:cNvPr id="12" name="Picture 11"/>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170137" y="5923518"/>
            <a:ext cx="802399" cy="679291"/>
          </a:xfrm>
          <a:prstGeom prst="rect">
            <a:avLst/>
          </a:prstGeom>
        </p:spPr>
      </p:pic>
      <p:sp>
        <p:nvSpPr>
          <p:cNvPr id="8" name="Rectangle 7"/>
          <p:cNvSpPr/>
          <p:nvPr/>
        </p:nvSpPr>
        <p:spPr>
          <a:xfrm>
            <a:off x="1321578" y="2411596"/>
            <a:ext cx="692305" cy="369332"/>
          </a:xfrm>
          <a:prstGeom prst="rect">
            <a:avLst/>
          </a:prstGeom>
        </p:spPr>
        <p:txBody>
          <a:bodyPr wrap="none">
            <a:spAutoFit/>
          </a:bodyPr>
          <a:lstStyle/>
          <a:p>
            <a:r>
              <a:rPr lang="en-NZ" u="sng" dirty="0" smtClean="0">
                <a:latin typeface="Calibri" panose="020F0502020204030204" pitchFamily="34" charset="0"/>
                <a:cs typeface="Calibri" panose="020F0502020204030204" pitchFamily="34" charset="0"/>
              </a:rPr>
              <a:t>y axis</a:t>
            </a:r>
            <a:endParaRPr lang="en-NZ" u="sng" dirty="0">
              <a:latin typeface="Calibri" panose="020F0502020204030204" pitchFamily="34" charset="0"/>
              <a:cs typeface="Calibri" panose="020F0502020204030204" pitchFamily="34" charset="0"/>
            </a:endParaRPr>
          </a:p>
        </p:txBody>
      </p:sp>
      <p:sp>
        <p:nvSpPr>
          <p:cNvPr id="14" name="Rectangle 13"/>
          <p:cNvSpPr/>
          <p:nvPr/>
        </p:nvSpPr>
        <p:spPr>
          <a:xfrm>
            <a:off x="3786046" y="4401113"/>
            <a:ext cx="740395" cy="369332"/>
          </a:xfrm>
          <a:prstGeom prst="rect">
            <a:avLst/>
          </a:prstGeom>
        </p:spPr>
        <p:txBody>
          <a:bodyPr wrap="none">
            <a:spAutoFit/>
          </a:bodyPr>
          <a:lstStyle/>
          <a:p>
            <a:r>
              <a:rPr lang="en-NZ" dirty="0">
                <a:latin typeface="Calibri" panose="020F0502020204030204" pitchFamily="34" charset="0"/>
                <a:cs typeface="Calibri" panose="020F0502020204030204" pitchFamily="34" charset="0"/>
              </a:rPr>
              <a:t> </a:t>
            </a:r>
            <a:r>
              <a:rPr lang="en-NZ" dirty="0" smtClean="0">
                <a:latin typeface="Calibri" panose="020F0502020204030204" pitchFamily="34" charset="0"/>
                <a:cs typeface="Calibri" panose="020F0502020204030204" pitchFamily="34" charset="0"/>
              </a:rPr>
              <a:t>x axis</a:t>
            </a:r>
            <a:endParaRPr lang="en-NZ" dirty="0">
              <a:latin typeface="Calibri" panose="020F0502020204030204" pitchFamily="34" charset="0"/>
              <a:cs typeface="Calibri" panose="020F0502020204030204" pitchFamily="34" charset="0"/>
            </a:endParaRPr>
          </a:p>
        </p:txBody>
      </p:sp>
      <p:pic>
        <p:nvPicPr>
          <p:cNvPr id="16" name="Picture 15"/>
          <p:cNvPicPr>
            <a:picLocks noChangeAspect="1"/>
          </p:cNvPicPr>
          <p:nvPr/>
        </p:nvPicPr>
        <p:blipFill rotWithShape="1">
          <a:blip r:embed="rId4"/>
          <a:srcRect t="12922" b="10326"/>
          <a:stretch/>
        </p:blipFill>
        <p:spPr>
          <a:xfrm>
            <a:off x="478010" y="2780928"/>
            <a:ext cx="3444539" cy="2592288"/>
          </a:xfrm>
          <a:prstGeom prst="rect">
            <a:avLst/>
          </a:prstGeom>
        </p:spPr>
      </p:pic>
      <p:cxnSp>
        <p:nvCxnSpPr>
          <p:cNvPr id="18" name="Straight Connector 17"/>
          <p:cNvCxnSpPr/>
          <p:nvPr/>
        </p:nvCxnSpPr>
        <p:spPr>
          <a:xfrm flipV="1">
            <a:off x="1526855" y="2780928"/>
            <a:ext cx="0" cy="2448272"/>
          </a:xfrm>
          <a:prstGeom prst="line">
            <a:avLst/>
          </a:prstGeom>
          <a:ln w="38100">
            <a:solidFill>
              <a:schemeClr val="tx2">
                <a:lumMod val="50000"/>
              </a:schemeClr>
            </a:solidFill>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878783" y="4585779"/>
            <a:ext cx="2952328" cy="0"/>
          </a:xfrm>
          <a:prstGeom prst="line">
            <a:avLst/>
          </a:prstGeom>
          <a:ln w="38100">
            <a:solidFill>
              <a:schemeClr val="tx2">
                <a:lumMod val="50000"/>
              </a:schemeClr>
            </a:solidFill>
          </a:ln>
        </p:spPr>
        <p:style>
          <a:lnRef idx="1">
            <a:schemeClr val="dk1"/>
          </a:lnRef>
          <a:fillRef idx="0">
            <a:schemeClr val="dk1"/>
          </a:fillRef>
          <a:effectRef idx="0">
            <a:schemeClr val="dk1"/>
          </a:effectRef>
          <a:fontRef idx="minor">
            <a:schemeClr val="tx1"/>
          </a:fontRef>
        </p:style>
      </p:cxnSp>
      <p:cxnSp>
        <p:nvCxnSpPr>
          <p:cNvPr id="22" name="Straight Arrow Connector 21"/>
          <p:cNvCxnSpPr/>
          <p:nvPr/>
        </p:nvCxnSpPr>
        <p:spPr>
          <a:xfrm flipH="1" flipV="1">
            <a:off x="1667732" y="4811249"/>
            <a:ext cx="1947355" cy="53199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615087" y="5048595"/>
            <a:ext cx="3312368" cy="646331"/>
          </a:xfrm>
          <a:prstGeom prst="rect">
            <a:avLst/>
          </a:prstGeom>
          <a:noFill/>
        </p:spPr>
        <p:txBody>
          <a:bodyPr wrap="square" rtlCol="0">
            <a:spAutoFit/>
          </a:bodyPr>
          <a:lstStyle/>
          <a:p>
            <a:r>
              <a:rPr lang="en-NZ" b="1" dirty="0" smtClean="0">
                <a:latin typeface="Calibri" panose="020F0502020204030204" pitchFamily="34" charset="0"/>
                <a:cs typeface="Calibri" panose="020F0502020204030204" pitchFamily="34" charset="0"/>
              </a:rPr>
              <a:t>The intercept for this graph would be -5 (unit)</a:t>
            </a:r>
            <a:endParaRPr lang="en-NZ" b="1" dirty="0">
              <a:latin typeface="Calibri" panose="020F0502020204030204" pitchFamily="34" charset="0"/>
              <a:cs typeface="Calibri" panose="020F0502020204030204" pitchFamily="34" charset="0"/>
            </a:endParaRPr>
          </a:p>
        </p:txBody>
      </p:sp>
      <p:sp>
        <p:nvSpPr>
          <p:cNvPr id="28" name="TextBox 27"/>
          <p:cNvSpPr txBox="1"/>
          <p:nvPr/>
        </p:nvSpPr>
        <p:spPr>
          <a:xfrm>
            <a:off x="1186448" y="5836031"/>
            <a:ext cx="6480720" cy="830997"/>
          </a:xfrm>
          <a:prstGeom prst="rect">
            <a:avLst/>
          </a:prstGeom>
          <a:solidFill>
            <a:srgbClr val="FFFF00"/>
          </a:solidFill>
          <a:ln>
            <a:solidFill>
              <a:schemeClr val="tx1"/>
            </a:solidFill>
          </a:ln>
        </p:spPr>
        <p:txBody>
          <a:bodyPr wrap="square" rtlCol="0">
            <a:spAutoFit/>
          </a:bodyPr>
          <a:lstStyle/>
          <a:p>
            <a:r>
              <a:rPr lang="en-NZ" sz="1600" dirty="0" smtClean="0">
                <a:latin typeface="Calibri" panose="020F0502020204030204" pitchFamily="34" charset="0"/>
                <a:cs typeface="Calibri" panose="020F0502020204030204" pitchFamily="34" charset="0"/>
              </a:rPr>
              <a:t>Y is the </a:t>
            </a:r>
            <a:r>
              <a:rPr lang="en-NZ" sz="1600" b="1" dirty="0" smtClean="0">
                <a:latin typeface="Calibri" panose="020F0502020204030204" pitchFamily="34" charset="0"/>
                <a:cs typeface="Calibri" panose="020F0502020204030204" pitchFamily="34" charset="0"/>
              </a:rPr>
              <a:t>dependent variable </a:t>
            </a:r>
            <a:r>
              <a:rPr lang="en-NZ" sz="1600" dirty="0" smtClean="0">
                <a:latin typeface="Calibri" panose="020F0502020204030204" pitchFamily="34" charset="0"/>
                <a:cs typeface="Calibri" panose="020F0502020204030204" pitchFamily="34" charset="0"/>
              </a:rPr>
              <a:t>that you are measuring</a:t>
            </a:r>
          </a:p>
          <a:p>
            <a:r>
              <a:rPr lang="en-NZ" sz="1600" dirty="0" smtClean="0">
                <a:latin typeface="Calibri" panose="020F0502020204030204" pitchFamily="34" charset="0"/>
                <a:cs typeface="Calibri" panose="020F0502020204030204" pitchFamily="34" charset="0"/>
              </a:rPr>
              <a:t>X is the </a:t>
            </a:r>
            <a:r>
              <a:rPr lang="en-NZ" sz="1600" b="1" dirty="0" smtClean="0">
                <a:latin typeface="Calibri" panose="020F0502020204030204" pitchFamily="34" charset="0"/>
                <a:cs typeface="Calibri" panose="020F0502020204030204" pitchFamily="34" charset="0"/>
              </a:rPr>
              <a:t>independent variable </a:t>
            </a:r>
            <a:r>
              <a:rPr lang="en-NZ" sz="1600" dirty="0" smtClean="0">
                <a:latin typeface="Calibri" panose="020F0502020204030204" pitchFamily="34" charset="0"/>
                <a:cs typeface="Calibri" panose="020F0502020204030204" pitchFamily="34" charset="0"/>
              </a:rPr>
              <a:t>that you are changing</a:t>
            </a:r>
          </a:p>
          <a:p>
            <a:r>
              <a:rPr lang="en-NZ" sz="1600" dirty="0" smtClean="0">
                <a:latin typeface="Calibri" panose="020F0502020204030204" pitchFamily="34" charset="0"/>
                <a:cs typeface="Calibri" panose="020F0502020204030204" pitchFamily="34" charset="0"/>
              </a:rPr>
              <a:t>Gradient </a:t>
            </a:r>
            <a:r>
              <a:rPr lang="en-NZ" sz="1600" dirty="0">
                <a:latin typeface="Calibri" panose="020F0502020204030204" pitchFamily="34" charset="0"/>
                <a:cs typeface="Calibri" panose="020F0502020204030204" pitchFamily="34" charset="0"/>
              </a:rPr>
              <a:t>= </a:t>
            </a:r>
            <a:r>
              <a:rPr lang="en-NZ" sz="1600" dirty="0" smtClean="0">
                <a:latin typeface="Calibri" panose="020F0502020204030204" pitchFamily="34" charset="0"/>
                <a:cs typeface="Calibri" panose="020F0502020204030204" pitchFamily="34" charset="0"/>
              </a:rPr>
              <a:t>rise / run  </a:t>
            </a:r>
            <a:r>
              <a:rPr lang="en-NZ" sz="1600" dirty="0">
                <a:latin typeface="Calibri" panose="020F0502020204030204" pitchFamily="34" charset="0"/>
                <a:cs typeface="Calibri" panose="020F0502020204030204" pitchFamily="34" charset="0"/>
              </a:rPr>
              <a:t>=  ∆y </a:t>
            </a:r>
            <a:r>
              <a:rPr lang="en-NZ" sz="1600" dirty="0" smtClean="0">
                <a:latin typeface="Calibri" panose="020F0502020204030204" pitchFamily="34" charset="0"/>
                <a:cs typeface="Calibri" panose="020F0502020204030204" pitchFamily="34" charset="0"/>
              </a:rPr>
              <a:t>/∆x</a:t>
            </a:r>
            <a:endParaRPr lang="en-NZ"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39449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2269" y="341525"/>
            <a:ext cx="8208912" cy="400110"/>
          </a:xfrm>
          <a:prstGeom prst="rect">
            <a:avLst/>
          </a:prstGeom>
          <a:solidFill>
            <a:schemeClr val="bg1">
              <a:lumMod val="95000"/>
            </a:schemeClr>
          </a:solidFill>
          <a:ln>
            <a:solidFill>
              <a:schemeClr val="tx1"/>
            </a:solidFill>
          </a:ln>
        </p:spPr>
        <p:txBody>
          <a:bodyPr wrap="square" rtlCol="0">
            <a:spAutoFit/>
          </a:bodyPr>
          <a:lstStyle/>
          <a:p>
            <a:pPr algn="ctr"/>
            <a:r>
              <a:rPr lang="en-NZ" sz="2000" b="1" dirty="0" smtClean="0">
                <a:latin typeface="+mn-lt"/>
              </a:rPr>
              <a:t>Writing a conclusion</a:t>
            </a:r>
            <a:endParaRPr lang="en-NZ" sz="2000" b="1" dirty="0">
              <a:latin typeface="+mn-lt"/>
            </a:endParaRPr>
          </a:p>
        </p:txBody>
      </p:sp>
      <p:sp>
        <p:nvSpPr>
          <p:cNvPr id="4" name="TextBox 3"/>
          <p:cNvSpPr txBox="1"/>
          <p:nvPr/>
        </p:nvSpPr>
        <p:spPr>
          <a:xfrm>
            <a:off x="187760" y="1533221"/>
            <a:ext cx="8712968" cy="1477328"/>
          </a:xfrm>
          <a:prstGeom prst="rect">
            <a:avLst/>
          </a:prstGeom>
          <a:noFill/>
          <a:ln>
            <a:noFill/>
          </a:ln>
        </p:spPr>
        <p:txBody>
          <a:bodyPr wrap="square" rtlCol="0">
            <a:spAutoFit/>
          </a:bodyPr>
          <a:lstStyle/>
          <a:p>
            <a:r>
              <a:rPr lang="en-NZ" dirty="0" smtClean="0">
                <a:latin typeface="Calibri" panose="020F0502020204030204" pitchFamily="34" charset="0"/>
                <a:cs typeface="Calibri" panose="020F0502020204030204" pitchFamily="34" charset="0"/>
              </a:rPr>
              <a:t>A conclusion looks for patterns in collected data from an investigation.</a:t>
            </a:r>
          </a:p>
          <a:p>
            <a:r>
              <a:rPr lang="en-NZ" dirty="0" smtClean="0">
                <a:latin typeface="Calibri" panose="020F0502020204030204" pitchFamily="34" charset="0"/>
                <a:cs typeface="Calibri" panose="020F0502020204030204" pitchFamily="34" charset="0"/>
              </a:rPr>
              <a:t>Both the variable that is changed (independent) and the variable that is measured (dependant) </a:t>
            </a:r>
            <a:r>
              <a:rPr lang="en-NZ" b="1" dirty="0" smtClean="0">
                <a:latin typeface="Calibri" panose="020F0502020204030204" pitchFamily="34" charset="0"/>
                <a:cs typeface="Calibri" panose="020F0502020204030204" pitchFamily="34" charset="0"/>
              </a:rPr>
              <a:t>must be included in the conclusion statement</a:t>
            </a:r>
            <a:r>
              <a:rPr lang="en-NZ" dirty="0" smtClean="0">
                <a:latin typeface="Calibri" panose="020F0502020204030204" pitchFamily="34" charset="0"/>
                <a:cs typeface="Calibri" panose="020F0502020204030204" pitchFamily="34" charset="0"/>
              </a:rPr>
              <a:t>.</a:t>
            </a:r>
          </a:p>
          <a:p>
            <a:r>
              <a:rPr lang="en-NZ" dirty="0" smtClean="0">
                <a:latin typeface="Calibri" panose="020F0502020204030204" pitchFamily="34" charset="0"/>
                <a:cs typeface="Calibri" panose="020F0502020204030204" pitchFamily="34" charset="0"/>
              </a:rPr>
              <a:t>The </a:t>
            </a:r>
            <a:r>
              <a:rPr lang="en-NZ" b="1" dirty="0" smtClean="0">
                <a:latin typeface="Calibri" panose="020F0502020204030204" pitchFamily="34" charset="0"/>
                <a:cs typeface="Calibri" panose="020F0502020204030204" pitchFamily="34" charset="0"/>
              </a:rPr>
              <a:t>data is used as evidence </a:t>
            </a:r>
            <a:r>
              <a:rPr lang="en-NZ" dirty="0" smtClean="0">
                <a:latin typeface="Calibri" panose="020F0502020204030204" pitchFamily="34" charset="0"/>
                <a:cs typeface="Calibri" panose="020F0502020204030204" pitchFamily="34" charset="0"/>
              </a:rPr>
              <a:t>in the conclusion. </a:t>
            </a:r>
          </a:p>
          <a:p>
            <a:r>
              <a:rPr lang="en-NZ" dirty="0" smtClean="0">
                <a:latin typeface="Calibri" panose="020F0502020204030204" pitchFamily="34" charset="0"/>
                <a:cs typeface="Calibri" panose="020F0502020204030204" pitchFamily="34" charset="0"/>
              </a:rPr>
              <a:t>The conclusion can also be used to answer the original aim</a:t>
            </a:r>
            <a:endParaRPr lang="en-NZ" dirty="0">
              <a:latin typeface="Calibri" panose="020F0502020204030204" pitchFamily="34" charset="0"/>
              <a:cs typeface="Calibri" panose="020F0502020204030204" pitchFamily="34" charset="0"/>
            </a:endParaRPr>
          </a:p>
        </p:txBody>
      </p:sp>
      <p:pic>
        <p:nvPicPr>
          <p:cNvPr id="10" name="Picture 9"/>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pic>
        <p:nvPicPr>
          <p:cNvPr id="1026" name="Picture 2" descr="http://www1.appstate.edu/%7Egoodmanj/4401/labnotes/bouncingballs/actual.jpg"/>
          <p:cNvPicPr>
            <a:picLocks noChangeAspect="1" noChangeArrowheads="1"/>
          </p:cNvPicPr>
          <p:nvPr/>
        </p:nvPicPr>
        <p:blipFill rotWithShape="1">
          <a:blip r:embed="rId4">
            <a:extLst>
              <a:ext uri="{28A0092B-C50C-407E-A947-70E740481C1C}">
                <a14:useLocalDpi xmlns:a14="http://schemas.microsoft.com/office/drawing/2010/main" val="0"/>
              </a:ext>
            </a:extLst>
          </a:blip>
          <a:srcRect l="1149" t="4963" r="1360" b="6398"/>
          <a:stretch/>
        </p:blipFill>
        <p:spPr bwMode="auto">
          <a:xfrm>
            <a:off x="611560" y="3846349"/>
            <a:ext cx="5158891" cy="22322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11560" y="3297491"/>
            <a:ext cx="2160240" cy="369332"/>
          </a:xfrm>
          <a:prstGeom prst="rect">
            <a:avLst/>
          </a:prstGeom>
          <a:solidFill>
            <a:schemeClr val="bg2">
              <a:lumMod val="90000"/>
            </a:schemeClr>
          </a:solidFill>
          <a:ln>
            <a:solidFill>
              <a:schemeClr val="accent1"/>
            </a:solidFill>
          </a:ln>
        </p:spPr>
        <p:txBody>
          <a:bodyPr wrap="square" rtlCol="0">
            <a:spAutoFit/>
          </a:bodyPr>
          <a:lstStyle/>
          <a:p>
            <a:pPr algn="ctr"/>
            <a:r>
              <a:rPr lang="en-NZ" dirty="0" smtClean="0"/>
              <a:t>EXAMPLE</a:t>
            </a:r>
            <a:endParaRPr lang="en-NZ" dirty="0"/>
          </a:p>
        </p:txBody>
      </p:sp>
      <p:pic>
        <p:nvPicPr>
          <p:cNvPr id="5" name="Picture 4"/>
          <p:cNvPicPr>
            <a:picLocks noChangeAspect="1"/>
          </p:cNvPicPr>
          <p:nvPr/>
        </p:nvPicPr>
        <p:blipFill>
          <a:blip r:embed="rId5"/>
          <a:stretch>
            <a:fillRect/>
          </a:stretch>
        </p:blipFill>
        <p:spPr>
          <a:xfrm rot="20839926">
            <a:off x="5353756" y="2364262"/>
            <a:ext cx="3353091" cy="4359018"/>
          </a:xfrm>
          <a:prstGeom prst="rect">
            <a:avLst/>
          </a:prstGeom>
        </p:spPr>
      </p:pic>
    </p:spTree>
    <p:extLst>
      <p:ext uri="{BB962C8B-B14F-4D97-AF65-F5344CB8AC3E}">
        <p14:creationId xmlns:p14="http://schemas.microsoft.com/office/powerpoint/2010/main" val="25383704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a:xfrm>
            <a:off x="8479521" y="9449645"/>
            <a:ext cx="1161826" cy="365125"/>
          </a:xfrm>
        </p:spPr>
        <p:txBody>
          <a:bodyPr/>
          <a:lstStyle/>
          <a:p>
            <a:fld id="{A9733634-C35B-4CB9-8287-D9279767473E}" type="slidenum">
              <a:rPr lang="en-NZ" smtClean="0"/>
              <a:t>19</a:t>
            </a:fld>
            <a:endParaRPr lang="en-NZ"/>
          </a:p>
        </p:txBody>
      </p:sp>
      <p:pic>
        <p:nvPicPr>
          <p:cNvPr id="3074" name="Picture 2" descr="http://www.umasocialmedia.com/socialnetworks/wp-content/uploads/2012/10/positiverelationship.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3085" y="1193570"/>
            <a:ext cx="3240360" cy="32403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3085" y="297510"/>
            <a:ext cx="8208912" cy="400110"/>
          </a:xfrm>
          <a:prstGeom prst="rect">
            <a:avLst/>
          </a:prstGeom>
          <a:solidFill>
            <a:schemeClr val="bg1">
              <a:lumMod val="95000"/>
            </a:schemeClr>
          </a:solidFill>
          <a:ln>
            <a:solidFill>
              <a:schemeClr val="tx1"/>
            </a:solidFill>
          </a:ln>
        </p:spPr>
        <p:txBody>
          <a:bodyPr wrap="square" rtlCol="0">
            <a:spAutoFit/>
          </a:bodyPr>
          <a:lstStyle/>
          <a:p>
            <a:pPr algn="ctr"/>
            <a:r>
              <a:rPr lang="en-NZ" sz="2000" b="1" dirty="0" smtClean="0">
                <a:latin typeface="+mn-lt"/>
              </a:rPr>
              <a:t>Writing a conclusion based on the gradient</a:t>
            </a:r>
            <a:endParaRPr lang="en-NZ" sz="2000" b="1" dirty="0">
              <a:latin typeface="+mn-lt"/>
            </a:endParaRPr>
          </a:p>
        </p:txBody>
      </p:sp>
      <p:pic>
        <p:nvPicPr>
          <p:cNvPr id="3076" name="Picture 4" descr="http://www.umasocialmedia.com/socialnetworks/wp-content/uploads/2012/10/negativerelationship.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38619" y="986495"/>
            <a:ext cx="3447435" cy="34474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9788" y="4611571"/>
            <a:ext cx="8524700" cy="2031325"/>
          </a:xfrm>
          <a:prstGeom prst="rect">
            <a:avLst/>
          </a:prstGeom>
          <a:noFill/>
        </p:spPr>
        <p:txBody>
          <a:bodyPr wrap="square" rtlCol="0">
            <a:spAutoFit/>
          </a:bodyPr>
          <a:lstStyle/>
          <a:p>
            <a:r>
              <a:rPr lang="en-NZ" dirty="0" smtClean="0">
                <a:latin typeface="Calibri" panose="020F0502020204030204" pitchFamily="34" charset="0"/>
              </a:rPr>
              <a:t>A gradient of a line will be </a:t>
            </a:r>
            <a:r>
              <a:rPr lang="en-NZ" b="1" dirty="0" smtClean="0">
                <a:latin typeface="Calibri" panose="020F0502020204030204" pitchFamily="34" charset="0"/>
              </a:rPr>
              <a:t>positive</a:t>
            </a:r>
            <a:r>
              <a:rPr lang="en-NZ" dirty="0" smtClean="0">
                <a:latin typeface="Calibri" panose="020F0502020204030204" pitchFamily="34" charset="0"/>
              </a:rPr>
              <a:t> when the </a:t>
            </a:r>
            <a:r>
              <a:rPr lang="en-NZ" b="1" dirty="0" smtClean="0">
                <a:latin typeface="Calibri" panose="020F0502020204030204" pitchFamily="34" charset="0"/>
              </a:rPr>
              <a:t>rise</a:t>
            </a:r>
            <a:r>
              <a:rPr lang="en-NZ" dirty="0" smtClean="0">
                <a:latin typeface="Calibri" panose="020F0502020204030204" pitchFamily="34" charset="0"/>
              </a:rPr>
              <a:t> of the variable changed causes the </a:t>
            </a:r>
            <a:r>
              <a:rPr lang="en-NZ" b="1" dirty="0" smtClean="0">
                <a:latin typeface="Calibri" panose="020F0502020204030204" pitchFamily="34" charset="0"/>
              </a:rPr>
              <a:t>rise</a:t>
            </a:r>
            <a:r>
              <a:rPr lang="en-NZ" dirty="0" smtClean="0">
                <a:latin typeface="Calibri" panose="020F0502020204030204" pitchFamily="34" charset="0"/>
              </a:rPr>
              <a:t> of the variable measured. </a:t>
            </a:r>
          </a:p>
          <a:p>
            <a:r>
              <a:rPr lang="en-NZ" dirty="0" smtClean="0">
                <a:latin typeface="Calibri" panose="020F0502020204030204" pitchFamily="34" charset="0"/>
              </a:rPr>
              <a:t>A gradient of a line will be </a:t>
            </a:r>
            <a:r>
              <a:rPr lang="en-NZ" b="1" dirty="0" smtClean="0">
                <a:latin typeface="Calibri" panose="020F0502020204030204" pitchFamily="34" charset="0"/>
              </a:rPr>
              <a:t>negative </a:t>
            </a:r>
            <a:r>
              <a:rPr lang="en-NZ" dirty="0" smtClean="0">
                <a:latin typeface="Calibri" panose="020F0502020204030204" pitchFamily="34" charset="0"/>
              </a:rPr>
              <a:t>when the </a:t>
            </a:r>
            <a:r>
              <a:rPr lang="en-NZ" b="1" dirty="0" smtClean="0">
                <a:latin typeface="Calibri" panose="020F0502020204030204" pitchFamily="34" charset="0"/>
              </a:rPr>
              <a:t>rise</a:t>
            </a:r>
            <a:r>
              <a:rPr lang="en-NZ" dirty="0" smtClean="0">
                <a:latin typeface="Calibri" panose="020F0502020204030204" pitchFamily="34" charset="0"/>
              </a:rPr>
              <a:t> of the variable changed caused the </a:t>
            </a:r>
            <a:r>
              <a:rPr lang="en-NZ" b="1" dirty="0" smtClean="0">
                <a:latin typeface="Calibri" panose="020F0502020204030204" pitchFamily="34" charset="0"/>
              </a:rPr>
              <a:t>fall</a:t>
            </a:r>
            <a:r>
              <a:rPr lang="en-NZ" dirty="0" smtClean="0">
                <a:latin typeface="Calibri" panose="020F0502020204030204" pitchFamily="34" charset="0"/>
              </a:rPr>
              <a:t> of the variable measured.</a:t>
            </a:r>
          </a:p>
          <a:p>
            <a:endParaRPr lang="en-NZ" dirty="0">
              <a:latin typeface="Calibri" panose="020F0502020204030204" pitchFamily="34" charset="0"/>
            </a:endParaRPr>
          </a:p>
          <a:p>
            <a:r>
              <a:rPr lang="en-NZ" b="1" dirty="0" smtClean="0">
                <a:latin typeface="Calibri" panose="020F0502020204030204" pitchFamily="34" charset="0"/>
              </a:rPr>
              <a:t>You must include either statement (positive or negative) in your conclusion based on your results</a:t>
            </a:r>
            <a:endParaRPr lang="en-NZ" b="1" dirty="0">
              <a:latin typeface="Calibri" panose="020F0502020204030204" pitchFamily="34" charset="0"/>
            </a:endParaRPr>
          </a:p>
        </p:txBody>
      </p:sp>
    </p:spTree>
    <p:extLst>
      <p:ext uri="{BB962C8B-B14F-4D97-AF65-F5344CB8AC3E}">
        <p14:creationId xmlns:p14="http://schemas.microsoft.com/office/powerpoint/2010/main" val="7933986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A9733634-C35B-4CB9-8287-D9279767473E}" type="slidenum">
              <a:rPr lang="en-NZ" smtClean="0"/>
              <a:t>2</a:t>
            </a:fld>
            <a:endParaRPr lang="en-NZ"/>
          </a:p>
        </p:txBody>
      </p:sp>
      <p:sp>
        <p:nvSpPr>
          <p:cNvPr id="4" name="TextBox 3"/>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What is a NCEA Achievement Standard?</a:t>
            </a:r>
            <a:endParaRPr lang="en-NZ" sz="2000" b="1"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163" t="6522" r="32176" b="6250"/>
          <a:stretch/>
        </p:blipFill>
        <p:spPr bwMode="auto">
          <a:xfrm rot="1609338">
            <a:off x="3933706" y="1981401"/>
            <a:ext cx="4536111" cy="406981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79512" y="1514226"/>
            <a:ext cx="3240360" cy="5355312"/>
          </a:xfrm>
          <a:prstGeom prst="rect">
            <a:avLst/>
          </a:prstGeom>
          <a:noFill/>
        </p:spPr>
        <p:txBody>
          <a:bodyPr wrap="square" rtlCol="0">
            <a:spAutoFit/>
          </a:bodyPr>
          <a:lstStyle/>
          <a:p>
            <a:r>
              <a:rPr lang="en-NZ" dirty="0">
                <a:latin typeface="Calibri" panose="020F0502020204030204" pitchFamily="34" charset="0"/>
              </a:rPr>
              <a:t>When a student achieves a standard, they gain a number of credits. Students must achieve a certain number of credits to gain an NCEA </a:t>
            </a:r>
            <a:r>
              <a:rPr lang="en-NZ" dirty="0" smtClean="0">
                <a:latin typeface="Calibri" panose="020F0502020204030204" pitchFamily="34" charset="0"/>
              </a:rPr>
              <a:t>certificate (80 for Level 1)</a:t>
            </a:r>
          </a:p>
          <a:p>
            <a:endParaRPr lang="en-NZ" dirty="0">
              <a:latin typeface="Calibri" panose="020F0502020204030204" pitchFamily="34" charset="0"/>
            </a:endParaRPr>
          </a:p>
          <a:p>
            <a:r>
              <a:rPr lang="en-NZ" dirty="0" smtClean="0">
                <a:latin typeface="Calibri" panose="020F0502020204030204" pitchFamily="34" charset="0"/>
              </a:rPr>
              <a:t>The standard you will be assessed on is called </a:t>
            </a:r>
            <a:r>
              <a:rPr lang="en-NZ" b="1" dirty="0" smtClean="0">
                <a:latin typeface="Calibri" panose="020F0502020204030204" pitchFamily="34" charset="0"/>
              </a:rPr>
              <a:t>Physics 1.1 </a:t>
            </a:r>
            <a:r>
              <a:rPr lang="en-GB" b="1" dirty="0">
                <a:latin typeface="Calibri" panose="020F0502020204030204" pitchFamily="34" charset="0"/>
              </a:rPr>
              <a:t>Carry out a practical physics investigation that leads to a linear mathematical relationship, with </a:t>
            </a:r>
            <a:r>
              <a:rPr lang="en-GB" b="1" dirty="0" smtClean="0">
                <a:latin typeface="Calibri" panose="020F0502020204030204" pitchFamily="34" charset="0"/>
              </a:rPr>
              <a:t>direction</a:t>
            </a:r>
          </a:p>
          <a:p>
            <a:endParaRPr lang="en-NZ" b="1" dirty="0">
              <a:latin typeface="Calibri" panose="020F0502020204030204" pitchFamily="34" charset="0"/>
            </a:endParaRPr>
          </a:p>
          <a:p>
            <a:r>
              <a:rPr lang="en-NZ" dirty="0" smtClean="0">
                <a:latin typeface="Calibri" panose="020F0502020204030204" pitchFamily="34" charset="0"/>
              </a:rPr>
              <a:t>It will be internally (in Class) assessed as part of a </a:t>
            </a:r>
            <a:r>
              <a:rPr lang="en-NZ" b="1" dirty="0" smtClean="0">
                <a:latin typeface="Calibri" panose="020F0502020204030204" pitchFamily="34" charset="0"/>
              </a:rPr>
              <a:t>Investigation </a:t>
            </a:r>
            <a:r>
              <a:rPr lang="en-NZ" dirty="0" smtClean="0">
                <a:latin typeface="Calibri" panose="020F0502020204030204" pitchFamily="34" charset="0"/>
              </a:rPr>
              <a:t>and will count towards </a:t>
            </a:r>
            <a:r>
              <a:rPr lang="en-NZ" b="1" dirty="0" smtClean="0">
                <a:latin typeface="Calibri" panose="020F0502020204030204" pitchFamily="34" charset="0"/>
              </a:rPr>
              <a:t>4 credits </a:t>
            </a:r>
            <a:r>
              <a:rPr lang="en-NZ" dirty="0" smtClean="0">
                <a:latin typeface="Calibri" panose="020F0502020204030204" pitchFamily="34" charset="0"/>
              </a:rPr>
              <a:t>for your Level 1 NCEA</a:t>
            </a:r>
            <a:endParaRPr lang="en-NZ" dirty="0">
              <a:latin typeface="Calibri" panose="020F0502020204030204" pitchFamily="34" charset="0"/>
            </a:endParaRPr>
          </a:p>
        </p:txBody>
      </p:sp>
      <p:pic>
        <p:nvPicPr>
          <p:cNvPr id="6" name="Picture 5"/>
          <p:cNvPicPr>
            <a:picLocks noChangeAspect="1"/>
          </p:cNvPicPr>
          <p:nvPr/>
        </p:nvPicPr>
        <p:blipFill>
          <a:blip r:embed="rId4">
            <a:lum bright="70000" contrast="-70000"/>
          </a:blip>
          <a:stretch>
            <a:fillRect/>
          </a:stretch>
        </p:blipFill>
        <p:spPr>
          <a:xfrm>
            <a:off x="8275256" y="6151867"/>
            <a:ext cx="802399" cy="679291"/>
          </a:xfrm>
          <a:prstGeom prst="rect">
            <a:avLst/>
          </a:prstGeom>
        </p:spPr>
      </p:pic>
    </p:spTree>
    <p:extLst>
      <p:ext uri="{BB962C8B-B14F-4D97-AF65-F5344CB8AC3E}">
        <p14:creationId xmlns:p14="http://schemas.microsoft.com/office/powerpoint/2010/main" val="29445256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9788" y="586385"/>
            <a:ext cx="8208912" cy="400110"/>
          </a:xfrm>
          <a:prstGeom prst="rect">
            <a:avLst/>
          </a:prstGeom>
          <a:solidFill>
            <a:schemeClr val="bg1">
              <a:lumMod val="95000"/>
            </a:schemeClr>
          </a:solidFill>
          <a:ln>
            <a:solidFill>
              <a:schemeClr val="tx1"/>
            </a:solidFill>
          </a:ln>
        </p:spPr>
        <p:txBody>
          <a:bodyPr wrap="square" rtlCol="0">
            <a:spAutoFit/>
          </a:bodyPr>
          <a:lstStyle/>
          <a:p>
            <a:pPr algn="ctr"/>
            <a:r>
              <a:rPr lang="en-NZ" sz="2000" b="1" dirty="0" smtClean="0">
                <a:latin typeface="+mn-lt"/>
              </a:rPr>
              <a:t>Discussion</a:t>
            </a:r>
            <a:endParaRPr lang="en-NZ" sz="2000" b="1" dirty="0">
              <a:latin typeface="+mn-lt"/>
            </a:endParaRPr>
          </a:p>
        </p:txBody>
      </p:sp>
      <p:sp>
        <p:nvSpPr>
          <p:cNvPr id="4" name="TextBox 3"/>
          <p:cNvSpPr txBox="1"/>
          <p:nvPr/>
        </p:nvSpPr>
        <p:spPr>
          <a:xfrm>
            <a:off x="554599" y="1572881"/>
            <a:ext cx="7979290" cy="5016758"/>
          </a:xfrm>
          <a:prstGeom prst="rect">
            <a:avLst/>
          </a:prstGeom>
          <a:solidFill>
            <a:schemeClr val="bg1"/>
          </a:solidFill>
          <a:ln>
            <a:noFill/>
          </a:ln>
        </p:spPr>
        <p:txBody>
          <a:bodyPr wrap="square" rtlCol="0">
            <a:spAutoFit/>
          </a:bodyPr>
          <a:lstStyle/>
          <a:p>
            <a:r>
              <a:rPr lang="en-NZ" sz="2000" dirty="0" smtClean="0">
                <a:latin typeface="Calibri" panose="020F0502020204030204" pitchFamily="34" charset="0"/>
              </a:rPr>
              <a:t>This part of an investigation covers what you did to</a:t>
            </a:r>
            <a:r>
              <a:rPr lang="en-NZ" sz="2000" b="1" dirty="0" smtClean="0">
                <a:latin typeface="Calibri" panose="020F0502020204030204" pitchFamily="34" charset="0"/>
              </a:rPr>
              <a:t> increase reliability with repeats</a:t>
            </a:r>
            <a:r>
              <a:rPr lang="en-NZ" sz="2000" dirty="0" smtClean="0">
                <a:latin typeface="Calibri" panose="020F0502020204030204" pitchFamily="34" charset="0"/>
              </a:rPr>
              <a:t>, and discussion how you </a:t>
            </a:r>
            <a:r>
              <a:rPr lang="en-NZ" sz="2000" b="1" dirty="0" smtClean="0">
                <a:latin typeface="Calibri" panose="020F0502020204030204" pitchFamily="34" charset="0"/>
              </a:rPr>
              <a:t>kept all other variables controlled</a:t>
            </a:r>
            <a:r>
              <a:rPr lang="en-NZ" sz="2000" dirty="0" smtClean="0">
                <a:latin typeface="Calibri" panose="020F0502020204030204" pitchFamily="34" charset="0"/>
              </a:rPr>
              <a:t>. Accuracy is discussed along with the </a:t>
            </a:r>
            <a:r>
              <a:rPr lang="en-NZ" sz="2000" b="1" dirty="0" smtClean="0">
                <a:latin typeface="Calibri" panose="020F0502020204030204" pitchFamily="34" charset="0"/>
              </a:rPr>
              <a:t>techniques used to ensure accuracy </a:t>
            </a:r>
            <a:r>
              <a:rPr lang="en-NZ" sz="2000" dirty="0" smtClean="0">
                <a:latin typeface="Calibri" panose="020F0502020204030204" pitchFamily="34" charset="0"/>
              </a:rPr>
              <a:t>such as </a:t>
            </a:r>
            <a:r>
              <a:rPr lang="en-NZ" sz="2000" b="1" dirty="0" smtClean="0">
                <a:latin typeface="Calibri" panose="020F0502020204030204" pitchFamily="34" charset="0"/>
              </a:rPr>
              <a:t>reducing parallax errors </a:t>
            </a:r>
            <a:r>
              <a:rPr lang="en-NZ" sz="2000" dirty="0" smtClean="0">
                <a:latin typeface="Calibri" panose="020F0502020204030204" pitchFamily="34" charset="0"/>
              </a:rPr>
              <a:t>and anything else to make sure your data was collected without error, such as </a:t>
            </a:r>
            <a:r>
              <a:rPr lang="en-NZ" sz="2000" b="1" dirty="0" smtClean="0">
                <a:latin typeface="Calibri" panose="020F0502020204030204" pitchFamily="34" charset="0"/>
              </a:rPr>
              <a:t>correcting for zero error</a:t>
            </a:r>
            <a:r>
              <a:rPr lang="en-NZ" sz="2000" dirty="0" smtClean="0">
                <a:latin typeface="Calibri" panose="020F0502020204030204" pitchFamily="34" charset="0"/>
              </a:rPr>
              <a:t>.</a:t>
            </a:r>
          </a:p>
          <a:p>
            <a:r>
              <a:rPr lang="en-NZ" sz="2000" b="1" dirty="0" smtClean="0">
                <a:latin typeface="Calibri" panose="020F0502020204030204" pitchFamily="34" charset="0"/>
                <a:cs typeface="Calibri" panose="020F0502020204030204" pitchFamily="34" charset="0"/>
              </a:rPr>
              <a:t>Areas of the investigation that could have been improved </a:t>
            </a:r>
            <a:r>
              <a:rPr lang="en-NZ" sz="2000" dirty="0" smtClean="0">
                <a:latin typeface="Calibri" panose="020F0502020204030204" pitchFamily="34" charset="0"/>
                <a:cs typeface="Calibri" panose="020F0502020204030204" pitchFamily="34" charset="0"/>
              </a:rPr>
              <a:t>(and were modified to improve them) are discussed as well as known unavoidable errors are made.</a:t>
            </a:r>
          </a:p>
          <a:p>
            <a:r>
              <a:rPr lang="en-NZ" sz="2000" dirty="0" smtClean="0">
                <a:latin typeface="Calibri" panose="020F0502020204030204" pitchFamily="34" charset="0"/>
                <a:cs typeface="Calibri" panose="020F0502020204030204" pitchFamily="34" charset="0"/>
              </a:rPr>
              <a:t>Unexpected random results and outliers in the data can be explained, and the method used to discard them from averages.</a:t>
            </a:r>
          </a:p>
          <a:p>
            <a:r>
              <a:rPr lang="en-NZ" sz="2000" b="1" dirty="0" smtClean="0">
                <a:latin typeface="Calibri" panose="020F0502020204030204" pitchFamily="34" charset="0"/>
                <a:cs typeface="Calibri" panose="020F0502020204030204" pitchFamily="34" charset="0"/>
              </a:rPr>
              <a:t>Science ideas that could explain the results </a:t>
            </a:r>
            <a:r>
              <a:rPr lang="en-NZ" sz="2000" dirty="0" smtClean="0">
                <a:latin typeface="Calibri" panose="020F0502020204030204" pitchFamily="34" charset="0"/>
                <a:cs typeface="Calibri" panose="020F0502020204030204" pitchFamily="34" charset="0"/>
              </a:rPr>
              <a:t>and conclusion are discussed here. Any relevant equations (including the mathematical relationship equation from the graph) can be included and further explained. </a:t>
            </a:r>
          </a:p>
          <a:p>
            <a:r>
              <a:rPr lang="en-NZ" sz="2000" dirty="0" smtClean="0">
                <a:latin typeface="Calibri" panose="020F0502020204030204" pitchFamily="34" charset="0"/>
                <a:cs typeface="Calibri" panose="020F0502020204030204" pitchFamily="34" charset="0"/>
              </a:rPr>
              <a:t>Any differences between your results and expected results based on known Science ideas can be discussed. </a:t>
            </a:r>
          </a:p>
          <a:p>
            <a:r>
              <a:rPr lang="en-NZ" sz="2000" dirty="0" smtClean="0">
                <a:latin typeface="Calibri" panose="020F0502020204030204" pitchFamily="34" charset="0"/>
                <a:cs typeface="Calibri" panose="020F0502020204030204" pitchFamily="34" charset="0"/>
              </a:rPr>
              <a:t>The discussion is an </a:t>
            </a:r>
            <a:r>
              <a:rPr lang="en-NZ" sz="2000" b="1" dirty="0" smtClean="0">
                <a:latin typeface="Calibri" panose="020F0502020204030204" pitchFamily="34" charset="0"/>
                <a:cs typeface="Calibri" panose="020F0502020204030204" pitchFamily="34" charset="0"/>
              </a:rPr>
              <a:t>in-depth report on your investigation</a:t>
            </a:r>
            <a:r>
              <a:rPr lang="en-NZ" sz="2000" dirty="0" smtClean="0">
                <a:latin typeface="Calibri" panose="020F0502020204030204" pitchFamily="34" charset="0"/>
                <a:cs typeface="Calibri" panose="020F0502020204030204" pitchFamily="34" charset="0"/>
              </a:rPr>
              <a:t>.</a:t>
            </a:r>
            <a:endParaRPr lang="en-NZ" sz="2000" dirty="0">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extLst>
      <p:ext uri="{BB962C8B-B14F-4D97-AF65-F5344CB8AC3E}">
        <p14:creationId xmlns:p14="http://schemas.microsoft.com/office/powerpoint/2010/main" val="16508649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9788" y="586385"/>
            <a:ext cx="8208912" cy="400110"/>
          </a:xfrm>
          <a:prstGeom prst="rect">
            <a:avLst/>
          </a:prstGeom>
          <a:solidFill>
            <a:schemeClr val="bg1">
              <a:lumMod val="95000"/>
            </a:schemeClr>
          </a:solidFill>
          <a:ln>
            <a:solidFill>
              <a:schemeClr val="tx1"/>
            </a:solidFill>
          </a:ln>
        </p:spPr>
        <p:txBody>
          <a:bodyPr wrap="square" rtlCol="0">
            <a:spAutoFit/>
          </a:bodyPr>
          <a:lstStyle/>
          <a:p>
            <a:pPr algn="ctr"/>
            <a:r>
              <a:rPr lang="en-NZ" sz="2000" b="1" dirty="0" smtClean="0">
                <a:latin typeface="+mn-lt"/>
              </a:rPr>
              <a:t>Reliability and Accuracy in the Discussion</a:t>
            </a:r>
            <a:endParaRPr lang="en-NZ" sz="2000" b="1" dirty="0">
              <a:latin typeface="+mn-lt"/>
            </a:endParaRPr>
          </a:p>
        </p:txBody>
      </p:sp>
      <p:sp>
        <p:nvSpPr>
          <p:cNvPr id="4" name="TextBox 3"/>
          <p:cNvSpPr txBox="1"/>
          <p:nvPr/>
        </p:nvSpPr>
        <p:spPr>
          <a:xfrm>
            <a:off x="554599" y="1295400"/>
            <a:ext cx="7979290" cy="2554545"/>
          </a:xfrm>
          <a:prstGeom prst="rect">
            <a:avLst/>
          </a:prstGeom>
          <a:solidFill>
            <a:schemeClr val="bg1"/>
          </a:solidFill>
          <a:ln>
            <a:solidFill>
              <a:schemeClr val="tx1"/>
            </a:solidFill>
          </a:ln>
        </p:spPr>
        <p:txBody>
          <a:bodyPr wrap="square" rtlCol="0">
            <a:spAutoFit/>
          </a:bodyPr>
          <a:lstStyle/>
          <a:p>
            <a:r>
              <a:rPr lang="en-NZ" sz="2000" b="1" dirty="0" smtClean="0">
                <a:latin typeface="Calibri" panose="020F0502020204030204" pitchFamily="34" charset="0"/>
                <a:cs typeface="Calibri" panose="020F0502020204030204" pitchFamily="34" charset="0"/>
              </a:rPr>
              <a:t>Reliability</a:t>
            </a:r>
            <a:r>
              <a:rPr lang="en-NZ" sz="2000" dirty="0" smtClean="0">
                <a:latin typeface="Calibri" panose="020F0502020204030204" pitchFamily="34" charset="0"/>
                <a:cs typeface="Calibri" panose="020F0502020204030204" pitchFamily="34" charset="0"/>
              </a:rPr>
              <a:t> means that </a:t>
            </a:r>
            <a:r>
              <a:rPr lang="en-NZ" sz="2000" dirty="0">
                <a:latin typeface="Calibri" panose="020F0502020204030204" pitchFamily="34" charset="0"/>
                <a:cs typeface="Calibri" panose="020F0502020204030204" pitchFamily="34" charset="0"/>
              </a:rPr>
              <a:t>that any </a:t>
            </a:r>
            <a:r>
              <a:rPr lang="en-NZ" sz="2000" dirty="0" smtClean="0">
                <a:latin typeface="Calibri" panose="020F0502020204030204" pitchFamily="34" charset="0"/>
                <a:cs typeface="Calibri" panose="020F0502020204030204" pitchFamily="34" charset="0"/>
              </a:rPr>
              <a:t>results produced in a scientific investigation must </a:t>
            </a:r>
            <a:r>
              <a:rPr lang="en-NZ" sz="2000" dirty="0">
                <a:latin typeface="Calibri" panose="020F0502020204030204" pitchFamily="34" charset="0"/>
                <a:cs typeface="Calibri" panose="020F0502020204030204" pitchFamily="34" charset="0"/>
              </a:rPr>
              <a:t>be more than a one-off finding and be </a:t>
            </a:r>
            <a:r>
              <a:rPr lang="en-NZ" sz="2000" dirty="0" smtClean="0">
                <a:latin typeface="Calibri" panose="020F0502020204030204" pitchFamily="34" charset="0"/>
                <a:cs typeface="Calibri" panose="020F0502020204030204" pitchFamily="34" charset="0"/>
              </a:rPr>
              <a:t>repeatable.</a:t>
            </a:r>
            <a:endParaRPr lang="en-NZ" sz="2000" dirty="0">
              <a:latin typeface="Calibri" panose="020F0502020204030204" pitchFamily="34" charset="0"/>
              <a:cs typeface="Calibri" panose="020F0502020204030204" pitchFamily="34" charset="0"/>
            </a:endParaRPr>
          </a:p>
          <a:p>
            <a:r>
              <a:rPr lang="en-NZ" sz="2000" dirty="0">
                <a:latin typeface="Calibri" panose="020F0502020204030204" pitchFamily="34" charset="0"/>
                <a:cs typeface="Calibri" panose="020F0502020204030204" pitchFamily="34" charset="0"/>
              </a:rPr>
              <a:t>Other </a:t>
            </a:r>
            <a:r>
              <a:rPr lang="en-NZ" sz="2000" dirty="0" smtClean="0">
                <a:latin typeface="Calibri" panose="020F0502020204030204" pitchFamily="34" charset="0"/>
                <a:cs typeface="Calibri" panose="020F0502020204030204" pitchFamily="34" charset="0"/>
              </a:rPr>
              <a:t>scientists must </a:t>
            </a:r>
            <a:r>
              <a:rPr lang="en-NZ" sz="2000" dirty="0">
                <a:latin typeface="Calibri" panose="020F0502020204030204" pitchFamily="34" charset="0"/>
                <a:cs typeface="Calibri" panose="020F0502020204030204" pitchFamily="34" charset="0"/>
              </a:rPr>
              <a:t>be able to perform exactly the same </a:t>
            </a:r>
            <a:r>
              <a:rPr lang="en-NZ" sz="2000" dirty="0" smtClean="0">
                <a:latin typeface="Calibri" panose="020F0502020204030204" pitchFamily="34" charset="0"/>
                <a:cs typeface="Calibri" panose="020F0502020204030204" pitchFamily="34" charset="0"/>
              </a:rPr>
              <a:t>investigation using the same method and </a:t>
            </a:r>
            <a:r>
              <a:rPr lang="en-NZ" sz="2000" dirty="0">
                <a:latin typeface="Calibri" panose="020F0502020204030204" pitchFamily="34" charset="0"/>
                <a:cs typeface="Calibri" panose="020F0502020204030204" pitchFamily="34" charset="0"/>
              </a:rPr>
              <a:t>generate the same results. </a:t>
            </a:r>
          </a:p>
          <a:p>
            <a:r>
              <a:rPr lang="en-NZ" sz="2000" b="1" dirty="0" smtClean="0">
                <a:latin typeface="Calibri" panose="020F0502020204030204" pitchFamily="34" charset="0"/>
                <a:cs typeface="Calibri" panose="020F0502020204030204" pitchFamily="34" charset="0"/>
              </a:rPr>
              <a:t>Accuracy</a:t>
            </a:r>
            <a:r>
              <a:rPr lang="en-NZ" sz="2000" dirty="0" smtClean="0">
                <a:latin typeface="Calibri" panose="020F0502020204030204" pitchFamily="34" charset="0"/>
                <a:cs typeface="Calibri" panose="020F0502020204030204" pitchFamily="34" charset="0"/>
              </a:rPr>
              <a:t> </a:t>
            </a:r>
            <a:r>
              <a:rPr lang="en-NZ" sz="2000" dirty="0">
                <a:latin typeface="Calibri" panose="020F0502020204030204" pitchFamily="34" charset="0"/>
                <a:cs typeface="Calibri" panose="020F0502020204030204" pitchFamily="34" charset="0"/>
              </a:rPr>
              <a:t>is the extent to which a </a:t>
            </a:r>
            <a:r>
              <a:rPr lang="en-NZ" sz="2000" dirty="0" smtClean="0">
                <a:latin typeface="Calibri" panose="020F0502020204030204" pitchFamily="34" charset="0"/>
                <a:cs typeface="Calibri" panose="020F0502020204030204" pitchFamily="34" charset="0"/>
              </a:rPr>
              <a:t>investigation measures </a:t>
            </a:r>
            <a:r>
              <a:rPr lang="en-NZ" sz="2000" dirty="0">
                <a:latin typeface="Calibri" panose="020F0502020204030204" pitchFamily="34" charset="0"/>
                <a:cs typeface="Calibri" panose="020F0502020204030204" pitchFamily="34" charset="0"/>
              </a:rPr>
              <a:t>what it is supposed to </a:t>
            </a:r>
            <a:r>
              <a:rPr lang="en-NZ" sz="2000" dirty="0" smtClean="0">
                <a:latin typeface="Calibri" panose="020F0502020204030204" pitchFamily="34" charset="0"/>
                <a:cs typeface="Calibri" panose="020F0502020204030204" pitchFamily="34" charset="0"/>
              </a:rPr>
              <a:t>measure. In a valid investigation the results gained will be as close to reality as possible if only one variable is changed and all other variables are kept the same.</a:t>
            </a:r>
            <a:endParaRPr lang="en-NZ" sz="2000" dirty="0">
              <a:latin typeface="Calibri" panose="020F0502020204030204" pitchFamily="34" charset="0"/>
              <a:cs typeface="Calibri" panose="020F0502020204030204" pitchFamily="34" charset="0"/>
            </a:endParaRPr>
          </a:p>
        </p:txBody>
      </p:sp>
      <p:pic>
        <p:nvPicPr>
          <p:cNvPr id="10242" name="Picture 2" descr="http://explorable.com/images/validity-and-reliability.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5024"/>
          <a:stretch/>
        </p:blipFill>
        <p:spPr bwMode="auto">
          <a:xfrm>
            <a:off x="308243" y="3717032"/>
            <a:ext cx="7940044" cy="294420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2" name="TextBox 1"/>
          <p:cNvSpPr txBox="1"/>
          <p:nvPr/>
        </p:nvSpPr>
        <p:spPr>
          <a:xfrm>
            <a:off x="557935" y="6014904"/>
            <a:ext cx="1497121" cy="646331"/>
          </a:xfrm>
          <a:prstGeom prst="rect">
            <a:avLst/>
          </a:prstGeom>
          <a:solidFill>
            <a:schemeClr val="bg1"/>
          </a:solidFill>
        </p:spPr>
        <p:txBody>
          <a:bodyPr wrap="square" rtlCol="0">
            <a:spAutoFit/>
          </a:bodyPr>
          <a:lstStyle/>
          <a:p>
            <a:r>
              <a:rPr lang="en-NZ" b="1" dirty="0" smtClean="0">
                <a:latin typeface="Calibri" panose="020F0502020204030204" pitchFamily="34" charset="0"/>
              </a:rPr>
              <a:t>Reliable </a:t>
            </a:r>
          </a:p>
          <a:p>
            <a:r>
              <a:rPr lang="en-NZ" b="1" dirty="0">
                <a:latin typeface="Calibri" panose="020F0502020204030204" pitchFamily="34" charset="0"/>
              </a:rPr>
              <a:t>N</a:t>
            </a:r>
            <a:r>
              <a:rPr lang="en-NZ" b="1" dirty="0" smtClean="0">
                <a:latin typeface="Calibri" panose="020F0502020204030204" pitchFamily="34" charset="0"/>
              </a:rPr>
              <a:t>ot Accurate</a:t>
            </a:r>
            <a:endParaRPr lang="en-NZ" b="1" dirty="0">
              <a:latin typeface="Calibri" panose="020F0502020204030204" pitchFamily="34" charset="0"/>
            </a:endParaRPr>
          </a:p>
        </p:txBody>
      </p:sp>
      <p:sp>
        <p:nvSpPr>
          <p:cNvPr id="10" name="TextBox 9"/>
          <p:cNvSpPr txBox="1"/>
          <p:nvPr/>
        </p:nvSpPr>
        <p:spPr>
          <a:xfrm>
            <a:off x="2555776" y="6014903"/>
            <a:ext cx="1584176" cy="646331"/>
          </a:xfrm>
          <a:prstGeom prst="rect">
            <a:avLst/>
          </a:prstGeom>
          <a:solidFill>
            <a:schemeClr val="bg1"/>
          </a:solidFill>
        </p:spPr>
        <p:txBody>
          <a:bodyPr wrap="square" rtlCol="0">
            <a:spAutoFit/>
          </a:bodyPr>
          <a:lstStyle/>
          <a:p>
            <a:r>
              <a:rPr lang="en-NZ" b="1" dirty="0" smtClean="0">
                <a:latin typeface="Calibri" panose="020F0502020204030204" pitchFamily="34" charset="0"/>
              </a:rPr>
              <a:t>Low Reliability </a:t>
            </a:r>
          </a:p>
          <a:p>
            <a:r>
              <a:rPr lang="en-NZ" b="1" dirty="0" smtClean="0">
                <a:latin typeface="Calibri" panose="020F0502020204030204" pitchFamily="34" charset="0"/>
              </a:rPr>
              <a:t>Low Accuracy</a:t>
            </a:r>
            <a:endParaRPr lang="en-NZ" b="1" dirty="0">
              <a:latin typeface="Calibri" panose="020F0502020204030204" pitchFamily="34" charset="0"/>
            </a:endParaRPr>
          </a:p>
        </p:txBody>
      </p:sp>
      <p:sp>
        <p:nvSpPr>
          <p:cNvPr id="13" name="TextBox 12"/>
          <p:cNvSpPr txBox="1"/>
          <p:nvPr/>
        </p:nvSpPr>
        <p:spPr>
          <a:xfrm>
            <a:off x="4624492" y="6046946"/>
            <a:ext cx="1497121" cy="646331"/>
          </a:xfrm>
          <a:prstGeom prst="rect">
            <a:avLst/>
          </a:prstGeom>
          <a:solidFill>
            <a:schemeClr val="bg1"/>
          </a:solidFill>
        </p:spPr>
        <p:txBody>
          <a:bodyPr wrap="square" rtlCol="0">
            <a:spAutoFit/>
          </a:bodyPr>
          <a:lstStyle/>
          <a:p>
            <a:r>
              <a:rPr lang="en-NZ" b="1" dirty="0" smtClean="0">
                <a:latin typeface="Calibri" panose="020F0502020204030204" pitchFamily="34" charset="0"/>
              </a:rPr>
              <a:t>Not Reliable </a:t>
            </a:r>
          </a:p>
          <a:p>
            <a:r>
              <a:rPr lang="en-NZ" b="1" dirty="0">
                <a:latin typeface="Calibri" panose="020F0502020204030204" pitchFamily="34" charset="0"/>
              </a:rPr>
              <a:t>N</a:t>
            </a:r>
            <a:r>
              <a:rPr lang="en-NZ" b="1" dirty="0" smtClean="0">
                <a:latin typeface="Calibri" panose="020F0502020204030204" pitchFamily="34" charset="0"/>
              </a:rPr>
              <a:t>ot </a:t>
            </a:r>
            <a:r>
              <a:rPr lang="en-NZ" b="1" dirty="0">
                <a:latin typeface="Calibri" panose="020F0502020204030204" pitchFamily="34" charset="0"/>
              </a:rPr>
              <a:t>A</a:t>
            </a:r>
            <a:r>
              <a:rPr lang="en-NZ" b="1" dirty="0" smtClean="0">
                <a:latin typeface="Calibri" panose="020F0502020204030204" pitchFamily="34" charset="0"/>
              </a:rPr>
              <a:t>ccurate</a:t>
            </a:r>
            <a:endParaRPr lang="en-NZ" b="1" dirty="0">
              <a:latin typeface="Calibri" panose="020F0502020204030204" pitchFamily="34" charset="0"/>
            </a:endParaRPr>
          </a:p>
        </p:txBody>
      </p:sp>
      <p:sp>
        <p:nvSpPr>
          <p:cNvPr id="14" name="TextBox 13"/>
          <p:cNvSpPr txBox="1"/>
          <p:nvPr/>
        </p:nvSpPr>
        <p:spPr>
          <a:xfrm>
            <a:off x="6606153" y="6009972"/>
            <a:ext cx="1566247" cy="646331"/>
          </a:xfrm>
          <a:prstGeom prst="rect">
            <a:avLst/>
          </a:prstGeom>
          <a:solidFill>
            <a:schemeClr val="bg1"/>
          </a:solidFill>
        </p:spPr>
        <p:txBody>
          <a:bodyPr wrap="square" rtlCol="0">
            <a:spAutoFit/>
          </a:bodyPr>
          <a:lstStyle/>
          <a:p>
            <a:r>
              <a:rPr lang="en-NZ" b="1" dirty="0" smtClean="0">
                <a:latin typeface="Calibri" panose="020F0502020204030204" pitchFamily="34" charset="0"/>
              </a:rPr>
              <a:t>Both Reliable </a:t>
            </a:r>
          </a:p>
          <a:p>
            <a:r>
              <a:rPr lang="en-NZ" b="1" dirty="0" smtClean="0">
                <a:latin typeface="Calibri" panose="020F0502020204030204" pitchFamily="34" charset="0"/>
              </a:rPr>
              <a:t>And  Accurate</a:t>
            </a:r>
            <a:endParaRPr lang="en-NZ" b="1" dirty="0">
              <a:latin typeface="Calibri" panose="020F0502020204030204" pitchFamily="34" charset="0"/>
            </a:endParaRPr>
          </a:p>
        </p:txBody>
      </p:sp>
    </p:spTree>
    <p:extLst>
      <p:ext uri="{BB962C8B-B14F-4D97-AF65-F5344CB8AC3E}">
        <p14:creationId xmlns:p14="http://schemas.microsoft.com/office/powerpoint/2010/main" val="28323074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9788" y="586385"/>
            <a:ext cx="8208912" cy="400110"/>
          </a:xfrm>
          <a:prstGeom prst="rect">
            <a:avLst/>
          </a:prstGeom>
          <a:solidFill>
            <a:schemeClr val="bg1">
              <a:lumMod val="95000"/>
            </a:schemeClr>
          </a:solidFill>
          <a:ln>
            <a:solidFill>
              <a:schemeClr val="tx1"/>
            </a:solidFill>
          </a:ln>
        </p:spPr>
        <p:txBody>
          <a:bodyPr wrap="square" rtlCol="0">
            <a:spAutoFit/>
          </a:bodyPr>
          <a:lstStyle/>
          <a:p>
            <a:pPr algn="ctr"/>
            <a:r>
              <a:rPr lang="en-NZ" sz="2000" b="1" dirty="0" smtClean="0">
                <a:latin typeface="+mn-lt"/>
              </a:rPr>
              <a:t>Errors in the Investigation</a:t>
            </a:r>
            <a:endParaRPr lang="en-NZ" sz="2000" b="1" dirty="0">
              <a:latin typeface="+mn-lt"/>
            </a:endParaRPr>
          </a:p>
        </p:txBody>
      </p:sp>
      <p:pic>
        <p:nvPicPr>
          <p:cNvPr id="11" name="Picture 10"/>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pic>
        <p:nvPicPr>
          <p:cNvPr id="4098" name="Picture 2" descr="http://www.clipartlord.com/wp-content/uploads/2013/07/ruler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34794">
            <a:off x="-1812356" y="-280196"/>
            <a:ext cx="12713201" cy="60546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54599" y="1295400"/>
            <a:ext cx="7979290" cy="5016758"/>
          </a:xfrm>
          <a:prstGeom prst="rect">
            <a:avLst/>
          </a:prstGeom>
          <a:solidFill>
            <a:schemeClr val="bg1"/>
          </a:solidFill>
          <a:ln>
            <a:solidFill>
              <a:schemeClr val="tx1"/>
            </a:solidFill>
          </a:ln>
        </p:spPr>
        <p:txBody>
          <a:bodyPr wrap="square" rtlCol="0">
            <a:spAutoFit/>
          </a:bodyPr>
          <a:lstStyle/>
          <a:p>
            <a:r>
              <a:rPr lang="en-NZ" sz="2000" dirty="0">
                <a:latin typeface="Calibri" panose="020F0502020204030204" pitchFamily="34" charset="0"/>
              </a:rPr>
              <a:t>Whenever we </a:t>
            </a:r>
            <a:r>
              <a:rPr lang="en-NZ" sz="2000" b="1" dirty="0">
                <a:latin typeface="Calibri" panose="020F0502020204030204" pitchFamily="34" charset="0"/>
              </a:rPr>
              <a:t>measure</a:t>
            </a:r>
            <a:r>
              <a:rPr lang="en-NZ" sz="2000" dirty="0">
                <a:latin typeface="Calibri" panose="020F0502020204030204" pitchFamily="34" charset="0"/>
              </a:rPr>
              <a:t> something the measurement is never exact, it is an estimate of the value of a physical quantity. </a:t>
            </a:r>
            <a:endParaRPr lang="en-NZ" sz="2000" dirty="0" smtClean="0">
              <a:latin typeface="Calibri" panose="020F0502020204030204" pitchFamily="34" charset="0"/>
            </a:endParaRPr>
          </a:p>
          <a:p>
            <a:r>
              <a:rPr lang="en-NZ" sz="2000" dirty="0" smtClean="0">
                <a:latin typeface="Calibri" panose="020F0502020204030204" pitchFamily="34" charset="0"/>
              </a:rPr>
              <a:t>Errors (not mistakes) can be caused </a:t>
            </a:r>
            <a:r>
              <a:rPr lang="en-NZ" sz="2000" dirty="0">
                <a:latin typeface="Calibri" panose="020F0502020204030204" pitchFamily="34" charset="0"/>
              </a:rPr>
              <a:t>by limitations to the accuracy of measurement.</a:t>
            </a:r>
          </a:p>
          <a:p>
            <a:r>
              <a:rPr lang="en-NZ" sz="2000" dirty="0" smtClean="0">
                <a:latin typeface="Calibri" panose="020F0502020204030204" pitchFamily="34" charset="0"/>
              </a:rPr>
              <a:t>There are two </a:t>
            </a:r>
            <a:r>
              <a:rPr lang="en-NZ" sz="2000" dirty="0">
                <a:latin typeface="Calibri" panose="020F0502020204030204" pitchFamily="34" charset="0"/>
              </a:rPr>
              <a:t>kinds of </a:t>
            </a:r>
            <a:r>
              <a:rPr lang="en-NZ" sz="2000" dirty="0" smtClean="0">
                <a:latin typeface="Calibri" panose="020F0502020204030204" pitchFamily="34" charset="0"/>
              </a:rPr>
              <a:t>error:</a:t>
            </a:r>
            <a:endParaRPr lang="en-NZ" sz="2000" dirty="0">
              <a:latin typeface="Calibri" panose="020F0502020204030204" pitchFamily="34" charset="0"/>
            </a:endParaRPr>
          </a:p>
          <a:p>
            <a:r>
              <a:rPr lang="en-NZ" sz="2000" b="1" dirty="0">
                <a:latin typeface="Calibri" panose="020F0502020204030204" pitchFamily="34" charset="0"/>
              </a:rPr>
              <a:t>Systematic</a:t>
            </a:r>
            <a:endParaRPr lang="en-NZ" sz="2000" dirty="0">
              <a:latin typeface="Calibri" panose="020F0502020204030204" pitchFamily="34" charset="0"/>
            </a:endParaRPr>
          </a:p>
          <a:p>
            <a:r>
              <a:rPr lang="en-NZ" sz="2000" dirty="0">
                <a:latin typeface="Calibri" panose="020F0502020204030204" pitchFamily="34" charset="0"/>
              </a:rPr>
              <a:t>Caused by faulty equipment or experimental design, often </a:t>
            </a:r>
            <a:r>
              <a:rPr lang="en-NZ" sz="2000" b="1" dirty="0">
                <a:latin typeface="Calibri" panose="020F0502020204030204" pitchFamily="34" charset="0"/>
              </a:rPr>
              <a:t>affect all results to the same extent</a:t>
            </a:r>
            <a:r>
              <a:rPr lang="en-NZ" sz="2000" dirty="0">
                <a:latin typeface="Calibri" panose="020F0502020204030204" pitchFamily="34" charset="0"/>
              </a:rPr>
              <a:t>.</a:t>
            </a:r>
          </a:p>
          <a:p>
            <a:r>
              <a:rPr lang="en-NZ" sz="2000" dirty="0">
                <a:latin typeface="Calibri" panose="020F0502020204030204" pitchFamily="34" charset="0"/>
              </a:rPr>
              <a:t>e.g. Friction causes an object not to accelerate as quickly as expected or </a:t>
            </a:r>
            <a:r>
              <a:rPr lang="en-NZ" sz="2000" dirty="0" smtClean="0">
                <a:latin typeface="Calibri" panose="020F0502020204030204" pitchFamily="34" charset="0"/>
              </a:rPr>
              <a:t>a ruler may </a:t>
            </a:r>
            <a:r>
              <a:rPr lang="en-NZ" sz="2000" dirty="0">
                <a:latin typeface="Calibri" panose="020F0502020204030204" pitchFamily="34" charset="0"/>
              </a:rPr>
              <a:t>be incorrectly </a:t>
            </a:r>
            <a:r>
              <a:rPr lang="en-NZ" sz="2000" dirty="0" smtClean="0">
                <a:latin typeface="Calibri" panose="020F0502020204030204" pitchFamily="34" charset="0"/>
              </a:rPr>
              <a:t>used.</a:t>
            </a:r>
            <a:endParaRPr lang="en-NZ" sz="2000" dirty="0">
              <a:latin typeface="Calibri" panose="020F0502020204030204" pitchFamily="34" charset="0"/>
            </a:endParaRPr>
          </a:p>
          <a:p>
            <a:r>
              <a:rPr lang="en-NZ" sz="2000" dirty="0" smtClean="0">
                <a:latin typeface="Calibri" panose="020F0502020204030204" pitchFamily="34" charset="0"/>
              </a:rPr>
              <a:t>constant </a:t>
            </a:r>
            <a:r>
              <a:rPr lang="en-NZ" sz="2000" dirty="0">
                <a:latin typeface="Calibri" panose="020F0502020204030204" pitchFamily="34" charset="0"/>
              </a:rPr>
              <a:t>attention to detail is needed to avoid systematic </a:t>
            </a:r>
            <a:r>
              <a:rPr lang="en-NZ" sz="2000" dirty="0" smtClean="0">
                <a:latin typeface="Calibri" panose="020F0502020204030204" pitchFamily="34" charset="0"/>
              </a:rPr>
              <a:t>errors</a:t>
            </a:r>
            <a:endParaRPr lang="en-NZ" sz="2000" dirty="0">
              <a:latin typeface="Calibri" panose="020F0502020204030204" pitchFamily="34" charset="0"/>
            </a:endParaRPr>
          </a:p>
          <a:p>
            <a:r>
              <a:rPr lang="en-NZ" sz="2000" b="1" dirty="0">
                <a:latin typeface="Calibri" panose="020F0502020204030204" pitchFamily="34" charset="0"/>
              </a:rPr>
              <a:t>Random</a:t>
            </a:r>
            <a:endParaRPr lang="en-NZ" sz="2000" dirty="0">
              <a:latin typeface="Calibri" panose="020F0502020204030204" pitchFamily="34" charset="0"/>
            </a:endParaRPr>
          </a:p>
          <a:p>
            <a:r>
              <a:rPr lang="en-NZ" sz="2000" dirty="0" smtClean="0">
                <a:latin typeface="Calibri" panose="020F0502020204030204" pitchFamily="34" charset="0"/>
              </a:rPr>
              <a:t>These </a:t>
            </a:r>
            <a:r>
              <a:rPr lang="en-NZ" sz="2000" dirty="0">
                <a:latin typeface="Calibri" panose="020F0502020204030204" pitchFamily="34" charset="0"/>
              </a:rPr>
              <a:t>result from the </a:t>
            </a:r>
            <a:r>
              <a:rPr lang="en-NZ" sz="2000" b="1" dirty="0">
                <a:latin typeface="Calibri" panose="020F0502020204030204" pitchFamily="34" charset="0"/>
              </a:rPr>
              <a:t>limits of the accuracy of all measuring devices</a:t>
            </a:r>
            <a:r>
              <a:rPr lang="en-NZ" sz="2000" dirty="0">
                <a:latin typeface="Calibri" panose="020F0502020204030204" pitchFamily="34" charset="0"/>
              </a:rPr>
              <a:t>. They can be reduced but can never be eliminated. 	</a:t>
            </a:r>
            <a:endParaRPr lang="en-NZ" sz="2000" dirty="0" smtClean="0">
              <a:latin typeface="Calibri" panose="020F0502020204030204" pitchFamily="34" charset="0"/>
            </a:endParaRPr>
          </a:p>
          <a:p>
            <a:r>
              <a:rPr lang="en-NZ" sz="2000" dirty="0" smtClean="0">
                <a:latin typeface="Calibri" panose="020F0502020204030204" pitchFamily="34" charset="0"/>
              </a:rPr>
              <a:t>e.g</a:t>
            </a:r>
            <a:r>
              <a:rPr lang="en-NZ" sz="2000" dirty="0">
                <a:latin typeface="Calibri" panose="020F0502020204030204" pitchFamily="34" charset="0"/>
              </a:rPr>
              <a:t>.  Reaction time, sensitivity of measuring apparatus or observer error/parallax error</a:t>
            </a:r>
            <a:r>
              <a:rPr lang="en-NZ" sz="2000" dirty="0" smtClean="0">
                <a:latin typeface="Calibri" panose="020F0502020204030204" pitchFamily="34" charset="0"/>
              </a:rPr>
              <a:t>.</a:t>
            </a:r>
            <a:r>
              <a:rPr lang="en-NZ" sz="2000" dirty="0">
                <a:latin typeface="Calibri" panose="020F0502020204030204" pitchFamily="34" charset="0"/>
              </a:rPr>
              <a:t>	</a:t>
            </a:r>
          </a:p>
        </p:txBody>
      </p:sp>
    </p:spTree>
    <p:extLst>
      <p:ext uri="{BB962C8B-B14F-4D97-AF65-F5344CB8AC3E}">
        <p14:creationId xmlns:p14="http://schemas.microsoft.com/office/powerpoint/2010/main" val="3600659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9788" y="586385"/>
            <a:ext cx="8208912" cy="400110"/>
          </a:xfrm>
          <a:prstGeom prst="rect">
            <a:avLst/>
          </a:prstGeom>
          <a:solidFill>
            <a:schemeClr val="bg1">
              <a:lumMod val="95000"/>
            </a:schemeClr>
          </a:solidFill>
          <a:ln>
            <a:solidFill>
              <a:schemeClr val="tx1"/>
            </a:solidFill>
          </a:ln>
        </p:spPr>
        <p:txBody>
          <a:bodyPr wrap="square" rtlCol="0">
            <a:spAutoFit/>
          </a:bodyPr>
          <a:lstStyle/>
          <a:p>
            <a:pPr algn="ctr"/>
            <a:r>
              <a:rPr lang="en-NZ" sz="2000" b="1" dirty="0" smtClean="0">
                <a:latin typeface="+mn-lt"/>
              </a:rPr>
              <a:t>Accuracy and Parallax</a:t>
            </a:r>
            <a:endParaRPr lang="en-NZ" sz="2000" b="1" dirty="0">
              <a:latin typeface="+mn-lt"/>
            </a:endParaRPr>
          </a:p>
        </p:txBody>
      </p:sp>
      <p:sp>
        <p:nvSpPr>
          <p:cNvPr id="4" name="TextBox 3"/>
          <p:cNvSpPr txBox="1"/>
          <p:nvPr/>
        </p:nvSpPr>
        <p:spPr>
          <a:xfrm>
            <a:off x="554599" y="1539244"/>
            <a:ext cx="7979290" cy="2246769"/>
          </a:xfrm>
          <a:prstGeom prst="rect">
            <a:avLst/>
          </a:prstGeom>
          <a:solidFill>
            <a:schemeClr val="bg1"/>
          </a:solidFill>
          <a:ln>
            <a:noFill/>
          </a:ln>
        </p:spPr>
        <p:txBody>
          <a:bodyPr wrap="square" rtlCol="0">
            <a:spAutoFit/>
          </a:bodyPr>
          <a:lstStyle/>
          <a:p>
            <a:r>
              <a:rPr lang="en-NZ" sz="2000" dirty="0">
                <a:latin typeface="Calibri" panose="020F0502020204030204" pitchFamily="34" charset="0"/>
              </a:rPr>
              <a:t>The </a:t>
            </a:r>
            <a:r>
              <a:rPr lang="en-NZ" sz="2000" dirty="0" smtClean="0">
                <a:latin typeface="Calibri" panose="020F0502020204030204" pitchFamily="34" charset="0"/>
              </a:rPr>
              <a:t>direct </a:t>
            </a:r>
            <a:r>
              <a:rPr lang="en-NZ" sz="2000" dirty="0">
                <a:latin typeface="Calibri" panose="020F0502020204030204" pitchFamily="34" charset="0"/>
              </a:rPr>
              <a:t>line of sight </a:t>
            </a:r>
            <a:r>
              <a:rPr lang="en-NZ" sz="2000" dirty="0" smtClean="0">
                <a:latin typeface="Calibri" panose="020F0502020204030204" pitchFamily="34" charset="0"/>
              </a:rPr>
              <a:t>when making a reading from a ruler needs </a:t>
            </a:r>
            <a:r>
              <a:rPr lang="en-NZ" sz="2000" dirty="0">
                <a:latin typeface="Calibri" panose="020F0502020204030204" pitchFamily="34" charset="0"/>
              </a:rPr>
              <a:t>to be used to avoid </a:t>
            </a:r>
            <a:r>
              <a:rPr lang="en-NZ" sz="2000" b="1" dirty="0">
                <a:latin typeface="Calibri" panose="020F0502020204030204" pitchFamily="34" charset="0"/>
              </a:rPr>
              <a:t>parallax error</a:t>
            </a:r>
            <a:r>
              <a:rPr lang="en-NZ" sz="2000" dirty="0">
                <a:latin typeface="Calibri" panose="020F0502020204030204" pitchFamily="34" charset="0"/>
              </a:rPr>
              <a:t>. Measurements made by viewing the position of </a:t>
            </a:r>
            <a:r>
              <a:rPr lang="en-NZ" sz="2000" dirty="0" smtClean="0">
                <a:latin typeface="Calibri" panose="020F0502020204030204" pitchFamily="34" charset="0"/>
              </a:rPr>
              <a:t>a ruler (or meter) </a:t>
            </a:r>
            <a:r>
              <a:rPr lang="en-NZ" sz="2000" dirty="0">
                <a:latin typeface="Calibri" panose="020F0502020204030204" pitchFamily="34" charset="0"/>
              </a:rPr>
              <a:t>relative to something to be measured are subject to </a:t>
            </a:r>
            <a:r>
              <a:rPr lang="en-NZ" sz="2000" b="1" dirty="0">
                <a:latin typeface="Calibri" panose="020F0502020204030204" pitchFamily="34" charset="0"/>
              </a:rPr>
              <a:t>parallax error</a:t>
            </a:r>
            <a:r>
              <a:rPr lang="en-NZ" sz="2000" dirty="0">
                <a:latin typeface="Calibri" panose="020F0502020204030204" pitchFamily="34" charset="0"/>
              </a:rPr>
              <a:t> if the </a:t>
            </a:r>
            <a:r>
              <a:rPr lang="en-NZ" sz="2000" dirty="0" smtClean="0">
                <a:latin typeface="Calibri" panose="020F0502020204030204" pitchFamily="34" charset="0"/>
              </a:rPr>
              <a:t>ruler </a:t>
            </a:r>
            <a:r>
              <a:rPr lang="en-NZ" sz="2000" dirty="0">
                <a:latin typeface="Calibri" panose="020F0502020204030204" pitchFamily="34" charset="0"/>
              </a:rPr>
              <a:t>is some distance away from the object of measurement and not viewed from </a:t>
            </a:r>
            <a:r>
              <a:rPr lang="en-NZ" sz="2000" dirty="0" smtClean="0">
                <a:latin typeface="Calibri" panose="020F0502020204030204" pitchFamily="34" charset="0"/>
              </a:rPr>
              <a:t>directly on.</a:t>
            </a:r>
          </a:p>
          <a:p>
            <a:r>
              <a:rPr lang="en-NZ" sz="2000" dirty="0" smtClean="0">
                <a:latin typeface="Calibri" panose="020F0502020204030204" pitchFamily="34" charset="0"/>
                <a:cs typeface="Calibri" panose="020F0502020204030204" pitchFamily="34" charset="0"/>
              </a:rPr>
              <a:t>To avoid parallax error read the ruler straight on and level, as well as holding the ruler as close to the object as possible.</a:t>
            </a:r>
            <a:endParaRPr lang="en-NZ" sz="2000" dirty="0">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pic>
        <p:nvPicPr>
          <p:cNvPr id="3074" name="Picture 2" descr="https://s3.amazonaws.com/engrade-myfiles/4058658344486075/Parallax_Erro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9792" y="3843977"/>
            <a:ext cx="3528392" cy="3014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8968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9788" y="586385"/>
            <a:ext cx="8208912" cy="400110"/>
          </a:xfrm>
          <a:prstGeom prst="rect">
            <a:avLst/>
          </a:prstGeom>
          <a:solidFill>
            <a:schemeClr val="bg1">
              <a:lumMod val="95000"/>
            </a:schemeClr>
          </a:solidFill>
          <a:ln>
            <a:solidFill>
              <a:schemeClr val="tx1"/>
            </a:solidFill>
          </a:ln>
        </p:spPr>
        <p:txBody>
          <a:bodyPr wrap="square" rtlCol="0">
            <a:spAutoFit/>
          </a:bodyPr>
          <a:lstStyle/>
          <a:p>
            <a:pPr algn="ctr"/>
            <a:r>
              <a:rPr lang="en-NZ" sz="2000" b="1" dirty="0" smtClean="0">
                <a:latin typeface="+mn-lt"/>
              </a:rPr>
              <a:t>Accuracy and Zero error</a:t>
            </a:r>
            <a:endParaRPr lang="en-NZ" sz="2000" b="1" dirty="0">
              <a:latin typeface="+mn-lt"/>
            </a:endParaRPr>
          </a:p>
        </p:txBody>
      </p:sp>
      <p:sp>
        <p:nvSpPr>
          <p:cNvPr id="4" name="TextBox 3"/>
          <p:cNvSpPr txBox="1"/>
          <p:nvPr/>
        </p:nvSpPr>
        <p:spPr>
          <a:xfrm>
            <a:off x="554599" y="1702241"/>
            <a:ext cx="7979290" cy="1938992"/>
          </a:xfrm>
          <a:prstGeom prst="rect">
            <a:avLst/>
          </a:prstGeom>
          <a:solidFill>
            <a:schemeClr val="bg1"/>
          </a:solidFill>
          <a:ln>
            <a:noFill/>
          </a:ln>
        </p:spPr>
        <p:txBody>
          <a:bodyPr wrap="square" rtlCol="0">
            <a:spAutoFit/>
          </a:bodyPr>
          <a:lstStyle/>
          <a:p>
            <a:r>
              <a:rPr lang="en-NZ" sz="2000" dirty="0" smtClean="0">
                <a:latin typeface="Calibri" panose="020F0502020204030204" pitchFamily="34" charset="0"/>
              </a:rPr>
              <a:t>Many rulers do not start at zero. When you are measuring with a ruler you need to account for this error, called </a:t>
            </a:r>
            <a:r>
              <a:rPr lang="en-NZ" sz="2000" b="1" dirty="0" smtClean="0">
                <a:latin typeface="Calibri" panose="020F0502020204030204" pitchFamily="34" charset="0"/>
              </a:rPr>
              <a:t>zero error</a:t>
            </a:r>
            <a:r>
              <a:rPr lang="en-NZ" sz="2000" dirty="0" smtClean="0">
                <a:latin typeface="Calibri" panose="020F0502020204030204" pitchFamily="34" charset="0"/>
              </a:rPr>
              <a:t>. You will need to measure the gap from the end of the ruler to the start of measuring (the zero line) and deduct that amount away from each measurement. </a:t>
            </a:r>
          </a:p>
          <a:p>
            <a:r>
              <a:rPr lang="en-NZ" sz="2000" dirty="0" smtClean="0">
                <a:latin typeface="Calibri" panose="020F0502020204030204" pitchFamily="34" charset="0"/>
                <a:cs typeface="Calibri" panose="020F0502020204030204" pitchFamily="34" charset="0"/>
              </a:rPr>
              <a:t>This normally occurs when you are measuring a height from the floor upwards. </a:t>
            </a:r>
            <a:endParaRPr lang="en-NZ" sz="2000" dirty="0">
              <a:latin typeface="Calibri" panose="020F0502020204030204" pitchFamily="34" charset="0"/>
              <a:cs typeface="Calibri" panose="020F0502020204030204" pitchFamily="34" charset="0"/>
            </a:endParaRPr>
          </a:p>
        </p:txBody>
      </p:sp>
      <p:pic>
        <p:nvPicPr>
          <p:cNvPr id="11" name="Picture 10"/>
          <p:cNvPicPr>
            <a:picLocks noChangeAspect="1"/>
          </p:cNvPicPr>
          <p:nvPr/>
        </p:nvPicPr>
        <p:blipFill>
          <a:blip r:embed="rId3">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pic>
        <p:nvPicPr>
          <p:cNvPr id="2052" name="Picture 4" descr="http://ak1.ostkcdn.com/images/products/7784800/Westcott-30cm-Metric-and-1-16-inch-Scale-with-Single-Metal-Edge-Wood-Ruler-6b811d85-0766-4b54-ab8f-543934fb9fad_600.jpg"/>
          <p:cNvPicPr>
            <a:picLocks noChangeAspect="1" noChangeArrowheads="1"/>
          </p:cNvPicPr>
          <p:nvPr/>
        </p:nvPicPr>
        <p:blipFill rotWithShape="1">
          <a:blip r:embed="rId4">
            <a:extLst>
              <a:ext uri="{28A0092B-C50C-407E-A947-70E740481C1C}">
                <a14:useLocalDpi xmlns:a14="http://schemas.microsoft.com/office/drawing/2010/main" val="0"/>
              </a:ext>
            </a:extLst>
          </a:blip>
          <a:srcRect t="30085" b="33366"/>
          <a:stretch/>
        </p:blipFill>
        <p:spPr bwMode="auto">
          <a:xfrm>
            <a:off x="1115616" y="3633638"/>
            <a:ext cx="6538241" cy="23896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5584" y="5994043"/>
            <a:ext cx="1713145" cy="369332"/>
          </a:xfrm>
          <a:prstGeom prst="rect">
            <a:avLst/>
          </a:prstGeom>
          <a:noFill/>
        </p:spPr>
        <p:txBody>
          <a:bodyPr wrap="square" rtlCol="0">
            <a:spAutoFit/>
          </a:bodyPr>
          <a:lstStyle/>
          <a:p>
            <a:r>
              <a:rPr lang="en-NZ" b="1" dirty="0" smtClean="0">
                <a:latin typeface="Calibri" panose="020F0502020204030204" pitchFamily="34" charset="0"/>
              </a:rPr>
              <a:t>Zero error</a:t>
            </a:r>
            <a:endParaRPr lang="en-NZ" b="1" dirty="0">
              <a:latin typeface="Calibri" panose="020F0502020204030204" pitchFamily="34" charset="0"/>
            </a:endParaRPr>
          </a:p>
        </p:txBody>
      </p:sp>
      <p:cxnSp>
        <p:nvCxnSpPr>
          <p:cNvPr id="6" name="Straight Arrow Connector 5"/>
          <p:cNvCxnSpPr/>
          <p:nvPr/>
        </p:nvCxnSpPr>
        <p:spPr>
          <a:xfrm flipV="1">
            <a:off x="554599" y="5013176"/>
            <a:ext cx="741761" cy="9808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0978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A9733634-C35B-4CB9-8287-D9279767473E}" type="slidenum">
              <a:rPr lang="en-NZ" smtClean="0"/>
              <a:t>3</a:t>
            </a:fld>
            <a:endParaRPr lang="en-NZ"/>
          </a:p>
        </p:txBody>
      </p:sp>
      <p:sp>
        <p:nvSpPr>
          <p:cNvPr id="4" name="Rectangle 3"/>
          <p:cNvSpPr/>
          <p:nvPr/>
        </p:nvSpPr>
        <p:spPr>
          <a:xfrm>
            <a:off x="478494" y="1707284"/>
            <a:ext cx="8496944" cy="4339650"/>
          </a:xfrm>
          <a:prstGeom prst="rect">
            <a:avLst/>
          </a:prstGeom>
        </p:spPr>
        <p:txBody>
          <a:bodyPr wrap="square">
            <a:spAutoFit/>
          </a:bodyPr>
          <a:lstStyle/>
          <a:p>
            <a:r>
              <a:rPr lang="en-NZ" b="1" dirty="0">
                <a:latin typeface="Calibri" panose="020F0502020204030204" pitchFamily="34" charset="0"/>
              </a:rPr>
              <a:t>AS90935 Carry out a practical physics investigation that leads </a:t>
            </a:r>
            <a:endParaRPr lang="en-NZ" b="1" dirty="0" smtClean="0">
              <a:latin typeface="Calibri" panose="020F0502020204030204" pitchFamily="34" charset="0"/>
            </a:endParaRPr>
          </a:p>
          <a:p>
            <a:r>
              <a:rPr lang="en-NZ" b="1" dirty="0" smtClean="0">
                <a:latin typeface="Calibri" panose="020F0502020204030204" pitchFamily="34" charset="0"/>
              </a:rPr>
              <a:t>to </a:t>
            </a:r>
            <a:r>
              <a:rPr lang="en-NZ" b="1" dirty="0">
                <a:latin typeface="Calibri" panose="020F0502020204030204" pitchFamily="34" charset="0"/>
              </a:rPr>
              <a:t>a linear mathematical relationship, with direction</a:t>
            </a:r>
          </a:p>
          <a:p>
            <a:endParaRPr lang="en-NZ" b="1" dirty="0" smtClean="0">
              <a:latin typeface="Calibri" panose="020F0502020204030204" pitchFamily="34" charset="0"/>
            </a:endParaRPr>
          </a:p>
          <a:p>
            <a:r>
              <a:rPr lang="en-NZ" sz="2400" b="1" dirty="0" smtClean="0">
                <a:latin typeface="Calibri" panose="020F0502020204030204" pitchFamily="34" charset="0"/>
              </a:rPr>
              <a:t>The </a:t>
            </a:r>
            <a:r>
              <a:rPr lang="en-NZ" sz="2400" b="1" dirty="0">
                <a:latin typeface="Calibri" panose="020F0502020204030204" pitchFamily="34" charset="0"/>
              </a:rPr>
              <a:t>method</a:t>
            </a:r>
          </a:p>
          <a:p>
            <a:r>
              <a:rPr lang="en-NZ" dirty="0">
                <a:latin typeface="Calibri" panose="020F0502020204030204" pitchFamily="34" charset="0"/>
              </a:rPr>
              <a:t>The teacher may provide a suitable aim and an outline of a method. Students are able to </a:t>
            </a:r>
            <a:r>
              <a:rPr lang="en-NZ" b="1" dirty="0">
                <a:latin typeface="Calibri" panose="020F0502020204030204" pitchFamily="34" charset="0"/>
              </a:rPr>
              <a:t>gather data in small groups</a:t>
            </a:r>
            <a:r>
              <a:rPr lang="en-NZ" dirty="0">
                <a:latin typeface="Calibri" panose="020F0502020204030204" pitchFamily="34" charset="0"/>
              </a:rPr>
              <a:t>, but it is expected that each student is involved in making measurements. </a:t>
            </a:r>
            <a:r>
              <a:rPr lang="en-NZ" dirty="0" smtClean="0">
                <a:latin typeface="Calibri" panose="020F0502020204030204" pitchFamily="34" charset="0"/>
              </a:rPr>
              <a:t>The investigation </a:t>
            </a:r>
            <a:r>
              <a:rPr lang="en-NZ" b="1" dirty="0" smtClean="0">
                <a:latin typeface="Calibri" panose="020F0502020204030204" pitchFamily="34" charset="0"/>
              </a:rPr>
              <a:t>write up is done individually </a:t>
            </a:r>
            <a:r>
              <a:rPr lang="en-NZ" dirty="0" smtClean="0">
                <a:latin typeface="Calibri" panose="020F0502020204030204" pitchFamily="34" charset="0"/>
              </a:rPr>
              <a:t>by each student.</a:t>
            </a:r>
          </a:p>
          <a:p>
            <a:endParaRPr lang="en-NZ" dirty="0" smtClean="0">
              <a:latin typeface="Calibri" panose="020F0502020204030204" pitchFamily="34" charset="0"/>
            </a:endParaRPr>
          </a:p>
          <a:p>
            <a:r>
              <a:rPr lang="en-NZ" dirty="0" smtClean="0">
                <a:latin typeface="Calibri" panose="020F0502020204030204" pitchFamily="34" charset="0"/>
              </a:rPr>
              <a:t>Evidence </a:t>
            </a:r>
            <a:r>
              <a:rPr lang="en-NZ" dirty="0">
                <a:latin typeface="Calibri" panose="020F0502020204030204" pitchFamily="34" charset="0"/>
              </a:rPr>
              <a:t>that an appropriate method has been developed may be presented by either a </a:t>
            </a:r>
            <a:r>
              <a:rPr lang="en-NZ" b="1" dirty="0">
                <a:latin typeface="Calibri" panose="020F0502020204030204" pitchFamily="34" charset="0"/>
              </a:rPr>
              <a:t>suitably described method </a:t>
            </a:r>
            <a:r>
              <a:rPr lang="en-NZ" dirty="0">
                <a:latin typeface="Calibri" panose="020F0502020204030204" pitchFamily="34" charset="0"/>
              </a:rPr>
              <a:t>or from evidence that appropriate data has been gathered. </a:t>
            </a:r>
            <a:endParaRPr lang="en-NZ" dirty="0" smtClean="0">
              <a:latin typeface="Calibri" panose="020F0502020204030204" pitchFamily="34" charset="0"/>
            </a:endParaRPr>
          </a:p>
          <a:p>
            <a:endParaRPr lang="en-NZ" dirty="0">
              <a:latin typeface="Calibri" panose="020F0502020204030204" pitchFamily="34" charset="0"/>
            </a:endParaRPr>
          </a:p>
          <a:p>
            <a:r>
              <a:rPr lang="en-NZ" dirty="0">
                <a:latin typeface="Calibri" panose="020F0502020204030204" pitchFamily="34" charset="0"/>
              </a:rPr>
              <a:t>Evidence that the </a:t>
            </a:r>
            <a:r>
              <a:rPr lang="en-NZ" b="1" dirty="0">
                <a:latin typeface="Calibri" panose="020F0502020204030204" pitchFamily="34" charset="0"/>
              </a:rPr>
              <a:t>appropriate variables have been changed and measured </a:t>
            </a:r>
            <a:r>
              <a:rPr lang="en-NZ" dirty="0">
                <a:latin typeface="Calibri" panose="020F0502020204030204" pitchFamily="34" charset="0"/>
              </a:rPr>
              <a:t>may be presented in the method or the results table. Students are not required to specifically define which variable is the independent and which one is the </a:t>
            </a:r>
            <a:r>
              <a:rPr lang="en-NZ" dirty="0" smtClean="0">
                <a:latin typeface="Calibri" panose="020F0502020204030204" pitchFamily="34" charset="0"/>
              </a:rPr>
              <a:t>dependent but need to clearly identify which variable is changed and which variable is measured. </a:t>
            </a:r>
            <a:endParaRPr lang="en-NZ" dirty="0">
              <a:latin typeface="Calibri" panose="020F0502020204030204" pitchFamily="34" charset="0"/>
            </a:endParaRPr>
          </a:p>
        </p:txBody>
      </p:sp>
      <p:sp>
        <p:nvSpPr>
          <p:cNvPr id="7" name="TextBox 6"/>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smtClean="0"/>
              <a:t>What are the main steps required in this Internal Assessment? </a:t>
            </a:r>
            <a:endParaRPr lang="en-NZ" sz="2000" b="1" dirty="0"/>
          </a:p>
        </p:txBody>
      </p:sp>
      <p:pic>
        <p:nvPicPr>
          <p:cNvPr id="6146" name="Picture 2" descr="http://1.bp.blogspot.com/-q9PMeRHWrbQ/UJ95qKdbFXI/AAAAAAAAKzw/_s8u9hD9GYA/s1600/penci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78703"/>
            <a:ext cx="2535134" cy="2535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178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A9733634-C35B-4CB9-8287-D9279767473E}" type="slidenum">
              <a:rPr lang="en-NZ" smtClean="0"/>
              <a:t>4</a:t>
            </a:fld>
            <a:endParaRPr lang="en-NZ"/>
          </a:p>
        </p:txBody>
      </p:sp>
      <p:sp>
        <p:nvSpPr>
          <p:cNvPr id="5" name="TextBox 4"/>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a:t>Gathering data and drawing a graph</a:t>
            </a:r>
          </a:p>
        </p:txBody>
      </p:sp>
      <p:pic>
        <p:nvPicPr>
          <p:cNvPr id="2050" name="Picture 2" descr="http://content.mycutegraphics.com/graphics/science/science-noteboo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551216"/>
            <a:ext cx="3258988" cy="30640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3528" y="2060848"/>
            <a:ext cx="8496944" cy="3970318"/>
          </a:xfrm>
          <a:prstGeom prst="rect">
            <a:avLst/>
          </a:prstGeom>
        </p:spPr>
        <p:txBody>
          <a:bodyPr wrap="square">
            <a:spAutoFit/>
          </a:bodyPr>
          <a:lstStyle/>
          <a:p>
            <a:pPr>
              <a:buFont typeface="Arial" panose="020B0604020202020204" pitchFamily="34" charset="0"/>
              <a:buChar char="•"/>
            </a:pPr>
            <a:r>
              <a:rPr lang="en-NZ" b="1" dirty="0" smtClean="0">
                <a:latin typeface="Calibri" panose="020F0502020204030204" pitchFamily="34" charset="0"/>
              </a:rPr>
              <a:t>Appropriate </a:t>
            </a:r>
            <a:r>
              <a:rPr lang="en-NZ" b="1" dirty="0">
                <a:latin typeface="Calibri" panose="020F0502020204030204" pitchFamily="34" charset="0"/>
              </a:rPr>
              <a:t>units </a:t>
            </a:r>
            <a:r>
              <a:rPr lang="en-NZ" dirty="0">
                <a:latin typeface="Calibri" panose="020F0502020204030204" pitchFamily="34" charset="0"/>
              </a:rPr>
              <a:t>need to be stated for each variable. Evidence for this may come from anywhere in the report</a:t>
            </a:r>
            <a:r>
              <a:rPr lang="en-NZ" dirty="0" smtClean="0">
                <a:latin typeface="Calibri" panose="020F0502020204030204" pitchFamily="34" charset="0"/>
              </a:rPr>
              <a:t>.</a:t>
            </a:r>
          </a:p>
          <a:p>
            <a:endParaRPr lang="en-NZ" dirty="0">
              <a:latin typeface="Calibri" panose="020F0502020204030204" pitchFamily="34" charset="0"/>
            </a:endParaRPr>
          </a:p>
          <a:p>
            <a:pPr>
              <a:buFont typeface="Arial" panose="020B0604020202020204" pitchFamily="34" charset="0"/>
              <a:buChar char="•"/>
            </a:pPr>
            <a:r>
              <a:rPr lang="en-NZ" dirty="0">
                <a:latin typeface="Calibri" panose="020F0502020204030204" pitchFamily="34" charset="0"/>
              </a:rPr>
              <a:t>A reasonable number of values is considered to be </a:t>
            </a:r>
            <a:r>
              <a:rPr lang="en-NZ" b="1" dirty="0">
                <a:latin typeface="Calibri" panose="020F0502020204030204" pitchFamily="34" charset="0"/>
              </a:rPr>
              <a:t>at least four measurements </a:t>
            </a:r>
            <a:r>
              <a:rPr lang="en-NZ" dirty="0">
                <a:latin typeface="Calibri" panose="020F0502020204030204" pitchFamily="34" charset="0"/>
              </a:rPr>
              <a:t>of different values. A zero value is not normally considered to be one of these measurements. </a:t>
            </a:r>
            <a:r>
              <a:rPr lang="en-NZ" b="1" dirty="0">
                <a:latin typeface="Calibri" panose="020F0502020204030204" pitchFamily="34" charset="0"/>
              </a:rPr>
              <a:t>A suitable range </a:t>
            </a:r>
            <a:r>
              <a:rPr lang="en-NZ" dirty="0">
                <a:latin typeface="Calibri" panose="020F0502020204030204" pitchFamily="34" charset="0"/>
              </a:rPr>
              <a:t>is as needed to determine </a:t>
            </a:r>
            <a:endParaRPr lang="en-NZ" dirty="0" smtClean="0">
              <a:latin typeface="Calibri" panose="020F0502020204030204" pitchFamily="34" charset="0"/>
            </a:endParaRPr>
          </a:p>
          <a:p>
            <a:r>
              <a:rPr lang="en-NZ" dirty="0" smtClean="0">
                <a:latin typeface="Calibri" panose="020F0502020204030204" pitchFamily="34" charset="0"/>
              </a:rPr>
              <a:t>a </a:t>
            </a:r>
            <a:r>
              <a:rPr lang="en-NZ" dirty="0">
                <a:latin typeface="Calibri" panose="020F0502020204030204" pitchFamily="34" charset="0"/>
              </a:rPr>
              <a:t>linear relationship. </a:t>
            </a:r>
            <a:endParaRPr lang="en-NZ" dirty="0" smtClean="0">
              <a:latin typeface="Calibri" panose="020F0502020204030204" pitchFamily="34" charset="0"/>
            </a:endParaRPr>
          </a:p>
          <a:p>
            <a:endParaRPr lang="en-NZ" dirty="0">
              <a:latin typeface="Calibri" panose="020F0502020204030204" pitchFamily="34" charset="0"/>
            </a:endParaRPr>
          </a:p>
          <a:p>
            <a:pPr>
              <a:buFont typeface="Arial" panose="020B0604020202020204" pitchFamily="34" charset="0"/>
              <a:buChar char="•"/>
            </a:pPr>
            <a:r>
              <a:rPr lang="en-NZ" dirty="0">
                <a:latin typeface="Calibri" panose="020F0502020204030204" pitchFamily="34" charset="0"/>
              </a:rPr>
              <a:t>A graph based on the data is considered to be plotted </a:t>
            </a:r>
            <a:endParaRPr lang="en-NZ" dirty="0" smtClean="0">
              <a:latin typeface="Calibri" panose="020F0502020204030204" pitchFamily="34" charset="0"/>
            </a:endParaRPr>
          </a:p>
          <a:p>
            <a:r>
              <a:rPr lang="en-NZ" dirty="0" smtClean="0">
                <a:latin typeface="Calibri" panose="020F0502020204030204" pitchFamily="34" charset="0"/>
              </a:rPr>
              <a:t>points </a:t>
            </a:r>
            <a:r>
              <a:rPr lang="en-NZ" dirty="0">
                <a:latin typeface="Calibri" panose="020F0502020204030204" pitchFamily="34" charset="0"/>
              </a:rPr>
              <a:t>with</a:t>
            </a:r>
            <a:r>
              <a:rPr lang="en-NZ" b="1" dirty="0">
                <a:latin typeface="Calibri" panose="020F0502020204030204" pitchFamily="34" charset="0"/>
              </a:rPr>
              <a:t> a single best fit straight line</a:t>
            </a:r>
            <a:r>
              <a:rPr lang="en-NZ" dirty="0">
                <a:latin typeface="Calibri" panose="020F0502020204030204" pitchFamily="34" charset="0"/>
              </a:rPr>
              <a:t>, ruled to </a:t>
            </a:r>
            <a:endParaRPr lang="en-NZ" dirty="0" smtClean="0">
              <a:latin typeface="Calibri" panose="020F0502020204030204" pitchFamily="34" charset="0"/>
            </a:endParaRPr>
          </a:p>
          <a:p>
            <a:r>
              <a:rPr lang="en-NZ" dirty="0" smtClean="0">
                <a:latin typeface="Calibri" panose="020F0502020204030204" pitchFamily="34" charset="0"/>
              </a:rPr>
              <a:t>represent </a:t>
            </a:r>
            <a:r>
              <a:rPr lang="en-NZ" dirty="0">
                <a:latin typeface="Calibri" panose="020F0502020204030204" pitchFamily="34" charset="0"/>
              </a:rPr>
              <a:t>the trend. It is not appropriate to simply rule </a:t>
            </a:r>
            <a:endParaRPr lang="en-NZ" dirty="0" smtClean="0">
              <a:latin typeface="Calibri" panose="020F0502020204030204" pitchFamily="34" charset="0"/>
            </a:endParaRPr>
          </a:p>
          <a:p>
            <a:r>
              <a:rPr lang="en-NZ" dirty="0" smtClean="0">
                <a:latin typeface="Calibri" panose="020F0502020204030204" pitchFamily="34" charset="0"/>
              </a:rPr>
              <a:t>lines </a:t>
            </a:r>
            <a:r>
              <a:rPr lang="en-NZ" dirty="0">
                <a:latin typeface="Calibri" panose="020F0502020204030204" pitchFamily="34" charset="0"/>
              </a:rPr>
              <a:t>to connect each plotted point, or force the best </a:t>
            </a:r>
            <a:r>
              <a:rPr lang="en-NZ" dirty="0" smtClean="0">
                <a:latin typeface="Calibri" panose="020F0502020204030204" pitchFamily="34" charset="0"/>
              </a:rPr>
              <a:t>fit</a:t>
            </a:r>
          </a:p>
          <a:p>
            <a:r>
              <a:rPr lang="en-NZ" dirty="0" smtClean="0">
                <a:latin typeface="Calibri" panose="020F0502020204030204" pitchFamily="34" charset="0"/>
              </a:rPr>
              <a:t>line </a:t>
            </a:r>
            <a:r>
              <a:rPr lang="en-NZ" dirty="0">
                <a:latin typeface="Calibri" panose="020F0502020204030204" pitchFamily="34" charset="0"/>
              </a:rPr>
              <a:t>to go through the origin if that point does not </a:t>
            </a:r>
            <a:endParaRPr lang="en-NZ" dirty="0" smtClean="0">
              <a:latin typeface="Calibri" panose="020F0502020204030204" pitchFamily="34" charset="0"/>
            </a:endParaRPr>
          </a:p>
          <a:p>
            <a:r>
              <a:rPr lang="en-NZ" dirty="0" smtClean="0">
                <a:latin typeface="Calibri" panose="020F0502020204030204" pitchFamily="34" charset="0"/>
              </a:rPr>
              <a:t>represent </a:t>
            </a:r>
            <a:r>
              <a:rPr lang="en-NZ" dirty="0">
                <a:latin typeface="Calibri" panose="020F0502020204030204" pitchFamily="34" charset="0"/>
              </a:rPr>
              <a:t>the trend of the plotted points</a:t>
            </a:r>
            <a:r>
              <a:rPr lang="en-NZ" dirty="0" smtClean="0">
                <a:latin typeface="Calibri" panose="020F0502020204030204" pitchFamily="34" charset="0"/>
              </a:rPr>
              <a:t>.</a:t>
            </a:r>
            <a:endParaRPr lang="en-NZ" dirty="0">
              <a:latin typeface="Calibri" panose="020F0502020204030204" pitchFamily="34" charset="0"/>
            </a:endParaRPr>
          </a:p>
        </p:txBody>
      </p:sp>
    </p:spTree>
    <p:extLst>
      <p:ext uri="{BB962C8B-B14F-4D97-AF65-F5344CB8AC3E}">
        <p14:creationId xmlns:p14="http://schemas.microsoft.com/office/powerpoint/2010/main" val="1531180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A9733634-C35B-4CB9-8287-D9279767473E}" type="slidenum">
              <a:rPr lang="en-NZ" smtClean="0"/>
              <a:t>5</a:t>
            </a:fld>
            <a:endParaRPr lang="en-NZ"/>
          </a:p>
        </p:txBody>
      </p:sp>
      <p:sp>
        <p:nvSpPr>
          <p:cNvPr id="4" name="Rectangle 3"/>
          <p:cNvSpPr/>
          <p:nvPr/>
        </p:nvSpPr>
        <p:spPr>
          <a:xfrm>
            <a:off x="467544" y="1772816"/>
            <a:ext cx="8262664" cy="4708981"/>
          </a:xfrm>
          <a:prstGeom prst="rect">
            <a:avLst/>
          </a:prstGeom>
        </p:spPr>
        <p:txBody>
          <a:bodyPr wrap="square">
            <a:spAutoFit/>
          </a:bodyPr>
          <a:lstStyle/>
          <a:p>
            <a:r>
              <a:rPr lang="en-NZ" sz="2400" b="1" dirty="0" smtClean="0">
                <a:latin typeface="Calibri" panose="020F0502020204030204" pitchFamily="34" charset="0"/>
              </a:rPr>
              <a:t>Interpretation </a:t>
            </a:r>
            <a:r>
              <a:rPr lang="en-NZ" sz="2400" b="1" dirty="0">
                <a:latin typeface="Calibri" panose="020F0502020204030204" pitchFamily="34" charset="0"/>
              </a:rPr>
              <a:t>of evidence for Merit</a:t>
            </a:r>
          </a:p>
          <a:p>
            <a:r>
              <a:rPr lang="en-NZ" dirty="0">
                <a:latin typeface="Calibri" panose="020F0502020204030204" pitchFamily="34" charset="0"/>
              </a:rPr>
              <a:t>Describing variables that would not affect the results does not contribute evidence.</a:t>
            </a:r>
          </a:p>
          <a:p>
            <a:r>
              <a:rPr lang="en-NZ" dirty="0">
                <a:latin typeface="Calibri" panose="020F0502020204030204" pitchFamily="34" charset="0"/>
              </a:rPr>
              <a:t>The linear graph must be a reasonable representation of the plotted points. The </a:t>
            </a:r>
            <a:r>
              <a:rPr lang="en-NZ" b="1" dirty="0">
                <a:latin typeface="Calibri" panose="020F0502020204030204" pitchFamily="34" charset="0"/>
              </a:rPr>
              <a:t>equation of the relationship should be stated in terms of the variables being investigated</a:t>
            </a:r>
            <a:r>
              <a:rPr lang="en-NZ" dirty="0">
                <a:latin typeface="Calibri" panose="020F0502020204030204" pitchFamily="34" charset="0"/>
              </a:rPr>
              <a:t>, rather than using y and x, unless these have been defined</a:t>
            </a:r>
            <a:r>
              <a:rPr lang="en-NZ" dirty="0" smtClean="0">
                <a:latin typeface="Calibri" panose="020F0502020204030204" pitchFamily="34" charset="0"/>
              </a:rPr>
              <a:t>. y is the variable being measured and x is the variable being changed. </a:t>
            </a:r>
          </a:p>
          <a:p>
            <a:r>
              <a:rPr lang="en-NZ" b="1" dirty="0" smtClean="0">
                <a:latin typeface="Calibri" panose="020F0502020204030204" pitchFamily="34" charset="0"/>
              </a:rPr>
              <a:t>Dependant variable = gradient  </a:t>
            </a:r>
            <a:r>
              <a:rPr lang="en-NZ" sz="1400" b="1" dirty="0" smtClean="0">
                <a:latin typeface="Calibri" panose="020F0502020204030204" pitchFamily="34" charset="0"/>
              </a:rPr>
              <a:t>x</a:t>
            </a:r>
            <a:r>
              <a:rPr lang="en-NZ" b="1" dirty="0" smtClean="0">
                <a:latin typeface="Calibri" panose="020F0502020204030204" pitchFamily="34" charset="0"/>
              </a:rPr>
              <a:t>  independent variable</a:t>
            </a:r>
          </a:p>
          <a:p>
            <a:endParaRPr lang="en-NZ" dirty="0">
              <a:latin typeface="Calibri" panose="020F0502020204030204" pitchFamily="34" charset="0"/>
            </a:endParaRPr>
          </a:p>
          <a:p>
            <a:r>
              <a:rPr lang="en-NZ" sz="2400" b="1" dirty="0">
                <a:latin typeface="Calibri" panose="020F0502020204030204" pitchFamily="34" charset="0"/>
              </a:rPr>
              <a:t>Interpretation of evidence for Excellence</a:t>
            </a:r>
          </a:p>
          <a:p>
            <a:r>
              <a:rPr lang="en-NZ" dirty="0">
                <a:latin typeface="Calibri" panose="020F0502020204030204" pitchFamily="34" charset="0"/>
              </a:rPr>
              <a:t>When describing accuracy improving techniques, the student needs to </a:t>
            </a:r>
            <a:r>
              <a:rPr lang="en-NZ" b="1" dirty="0">
                <a:latin typeface="Calibri" panose="020F0502020204030204" pitchFamily="34" charset="0"/>
              </a:rPr>
              <a:t>explain how each technique made measurements more reliable</a:t>
            </a:r>
            <a:r>
              <a:rPr lang="en-NZ" dirty="0">
                <a:latin typeface="Calibri" panose="020F0502020204030204" pitchFamily="34" charset="0"/>
              </a:rPr>
              <a:t>.</a:t>
            </a:r>
          </a:p>
          <a:p>
            <a:r>
              <a:rPr lang="en-NZ" dirty="0">
                <a:latin typeface="Calibri" panose="020F0502020204030204" pitchFamily="34" charset="0"/>
              </a:rPr>
              <a:t>Any reasons given, for the limits to either end of the value chosen for the independent variable, or descriptions of how any difficulties were overcome, need to be related to the reliability of measurements rather than limitations of the equipment.  For example, stating that the maximum length of the string was chosen to be 1 meter because that’s all that was supplied is not sufficient</a:t>
            </a:r>
            <a:r>
              <a:rPr lang="en-NZ" dirty="0" smtClean="0">
                <a:latin typeface="Calibri" panose="020F0502020204030204" pitchFamily="34" charset="0"/>
              </a:rPr>
              <a:t>.</a:t>
            </a:r>
            <a:endParaRPr lang="en-NZ" dirty="0">
              <a:latin typeface="Calibri" panose="020F0502020204030204" pitchFamily="34" charset="0"/>
            </a:endParaRPr>
          </a:p>
        </p:txBody>
      </p:sp>
      <p:sp>
        <p:nvSpPr>
          <p:cNvPr id="5" name="TextBox 4"/>
          <p:cNvSpPr txBox="1"/>
          <p:nvPr/>
        </p:nvSpPr>
        <p:spPr>
          <a:xfrm>
            <a:off x="467544" y="477083"/>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t>Aiming for Merit and Excellence</a:t>
            </a:r>
            <a:endParaRPr lang="en-NZ" sz="2000" b="1" dirty="0"/>
          </a:p>
        </p:txBody>
      </p:sp>
      <p:pic>
        <p:nvPicPr>
          <p:cNvPr id="5122" name="Picture 2" descr="http://www.southdownsheep.org.nz/blog/wp-content/uploads/2011/06/excellence-ribbon-107x150.png"/>
          <p:cNvPicPr>
            <a:picLocks noChangeAspect="1" noChangeArrowheads="1"/>
          </p:cNvPicPr>
          <p:nvPr/>
        </p:nvPicPr>
        <p:blipFill>
          <a:blip r:embed="rId3">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rot="700806">
            <a:off x="7252888" y="6869"/>
            <a:ext cx="1512168" cy="2119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15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9241" y="1268760"/>
            <a:ext cx="8424936" cy="3416320"/>
          </a:xfrm>
          <a:prstGeom prst="rect">
            <a:avLst/>
          </a:prstGeom>
          <a:solidFill>
            <a:schemeClr val="bg1"/>
          </a:solidFill>
          <a:ln>
            <a:solidFill>
              <a:schemeClr val="tx1"/>
            </a:solidFill>
          </a:ln>
        </p:spPr>
        <p:txBody>
          <a:bodyPr wrap="square" rtlCol="0">
            <a:spAutoFit/>
          </a:bodyPr>
          <a:lstStyle/>
          <a:p>
            <a:r>
              <a:rPr lang="en-NZ" dirty="0" smtClean="0">
                <a:latin typeface="Calibri" panose="020F0502020204030204" pitchFamily="34" charset="0"/>
                <a:cs typeface="Calibri" panose="020F0502020204030204" pitchFamily="34" charset="0"/>
              </a:rPr>
              <a:t>Scientists ask questions to help work out what is occurring in the natural world around them. They then create testable ideas which they think may answer the question.</a:t>
            </a:r>
          </a:p>
          <a:p>
            <a:r>
              <a:rPr lang="en-NZ" dirty="0" smtClean="0">
                <a:latin typeface="Calibri" panose="020F0502020204030204" pitchFamily="34" charset="0"/>
                <a:cs typeface="Calibri" panose="020F0502020204030204" pitchFamily="34" charset="0"/>
              </a:rPr>
              <a:t>Scientists </a:t>
            </a:r>
            <a:r>
              <a:rPr lang="en-NZ" dirty="0">
                <a:latin typeface="Calibri" panose="020F0502020204030204" pitchFamily="34" charset="0"/>
                <a:cs typeface="Calibri" panose="020F0502020204030204" pitchFamily="34" charset="0"/>
              </a:rPr>
              <a:t>test their ideas by predicting what they would expect to observe if their idea were true </a:t>
            </a:r>
            <a:r>
              <a:rPr lang="en-NZ" dirty="0" smtClean="0">
                <a:latin typeface="Calibri" panose="020F0502020204030204" pitchFamily="34" charset="0"/>
                <a:cs typeface="Calibri" panose="020F0502020204030204" pitchFamily="34" charset="0"/>
              </a:rPr>
              <a:t>(called a </a:t>
            </a:r>
            <a:r>
              <a:rPr lang="en-NZ" b="1" dirty="0" smtClean="0">
                <a:latin typeface="Calibri" panose="020F0502020204030204" pitchFamily="34" charset="0"/>
                <a:cs typeface="Calibri" panose="020F0502020204030204" pitchFamily="34" charset="0"/>
              </a:rPr>
              <a:t>hypothesis</a:t>
            </a:r>
            <a:r>
              <a:rPr lang="en-NZ" dirty="0" smtClean="0">
                <a:latin typeface="Calibri" panose="020F0502020204030204" pitchFamily="34" charset="0"/>
                <a:cs typeface="Calibri" panose="020F0502020204030204" pitchFamily="34" charset="0"/>
              </a:rPr>
              <a:t>) and </a:t>
            </a:r>
            <a:r>
              <a:rPr lang="en-NZ" dirty="0">
                <a:latin typeface="Calibri" panose="020F0502020204030204" pitchFamily="34" charset="0"/>
                <a:cs typeface="Calibri" panose="020F0502020204030204" pitchFamily="34" charset="0"/>
              </a:rPr>
              <a:t>then seeing if that prediction is correct. </a:t>
            </a:r>
          </a:p>
          <a:p>
            <a:r>
              <a:rPr lang="en-NZ" dirty="0">
                <a:latin typeface="Calibri" panose="020F0502020204030204" pitchFamily="34" charset="0"/>
                <a:cs typeface="Calibri" panose="020F0502020204030204" pitchFamily="34" charset="0"/>
              </a:rPr>
              <a:t>Scientists look for patterns in their observations and data.	</a:t>
            </a:r>
          </a:p>
          <a:p>
            <a:r>
              <a:rPr lang="en-NZ" dirty="0">
                <a:latin typeface="Calibri" panose="020F0502020204030204" pitchFamily="34" charset="0"/>
                <a:cs typeface="Calibri" panose="020F0502020204030204" pitchFamily="34" charset="0"/>
              </a:rPr>
              <a:t>Analysis of data usually involves putting data into a more easily accessible format </a:t>
            </a:r>
            <a:r>
              <a:rPr lang="en-NZ" dirty="0" smtClean="0">
                <a:latin typeface="Calibri" panose="020F0502020204030204" pitchFamily="34" charset="0"/>
                <a:cs typeface="Calibri" panose="020F0502020204030204" pitchFamily="34" charset="0"/>
              </a:rPr>
              <a:t>(graphs, tables, </a:t>
            </a:r>
            <a:r>
              <a:rPr lang="en-NZ" dirty="0">
                <a:latin typeface="Calibri" panose="020F0502020204030204" pitchFamily="34" charset="0"/>
                <a:cs typeface="Calibri" panose="020F0502020204030204" pitchFamily="34" charset="0"/>
              </a:rPr>
              <a:t>or </a:t>
            </a:r>
            <a:r>
              <a:rPr lang="en-NZ" dirty="0" smtClean="0">
                <a:latin typeface="Calibri" panose="020F0502020204030204" pitchFamily="34" charset="0"/>
                <a:cs typeface="Calibri" panose="020F0502020204030204" pitchFamily="34" charset="0"/>
              </a:rPr>
              <a:t>by using statistical calculations).</a:t>
            </a:r>
          </a:p>
          <a:p>
            <a:endParaRPr lang="en-NZ" dirty="0">
              <a:latin typeface="Calibri" panose="020F0502020204030204" pitchFamily="34" charset="0"/>
              <a:cs typeface="Calibri" panose="020F0502020204030204" pitchFamily="34" charset="0"/>
            </a:endParaRPr>
          </a:p>
          <a:p>
            <a:r>
              <a:rPr lang="en-NZ" dirty="0" smtClean="0">
                <a:latin typeface="Calibri" panose="020F0502020204030204" pitchFamily="34" charset="0"/>
                <a:cs typeface="Calibri" panose="020F0502020204030204" pitchFamily="34" charset="0"/>
              </a:rPr>
              <a:t>The process of creating a question, developing a hypothesis and carrying out a test to collect data which is then analysed to see if their hypothesis is proved or disproved is called a </a:t>
            </a:r>
            <a:r>
              <a:rPr lang="en-NZ" b="1" dirty="0" smtClean="0">
                <a:latin typeface="Calibri" panose="020F0502020204030204" pitchFamily="34" charset="0"/>
                <a:cs typeface="Calibri" panose="020F0502020204030204" pitchFamily="34" charset="0"/>
              </a:rPr>
              <a:t>scientific investigation</a:t>
            </a:r>
            <a:r>
              <a:rPr lang="en-NZ" dirty="0" smtClean="0">
                <a:latin typeface="Calibri" panose="020F0502020204030204" pitchFamily="34" charset="0"/>
                <a:cs typeface="Calibri" panose="020F0502020204030204" pitchFamily="34" charset="0"/>
              </a:rPr>
              <a:t>.</a:t>
            </a:r>
            <a:r>
              <a:rPr lang="en-NZ" dirty="0"/>
              <a:t>	</a:t>
            </a:r>
          </a:p>
          <a:p>
            <a:r>
              <a:rPr lang="en-NZ" dirty="0"/>
              <a:t>	</a:t>
            </a:r>
          </a:p>
        </p:txBody>
      </p:sp>
      <p:sp>
        <p:nvSpPr>
          <p:cNvPr id="5" name="TextBox 4"/>
          <p:cNvSpPr txBox="1"/>
          <p:nvPr/>
        </p:nvSpPr>
        <p:spPr>
          <a:xfrm>
            <a:off x="490588" y="380999"/>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An investigation is used to collect data for evidence </a:t>
            </a:r>
            <a:endParaRPr lang="en-NZ" sz="2000" dirty="0"/>
          </a:p>
        </p:txBody>
      </p:sp>
      <p:pic>
        <p:nvPicPr>
          <p:cNvPr id="4098" name="Picture 2" descr="http://2.bp.blogspot.com/-4RZHHGgsfqU/Tt6m-l-XIfI/AAAAAAAAAH8/jfxQlw7UaUM/s1600/424571-chemical-experiment.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7200" y="3994240"/>
            <a:ext cx="381000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extLst>
      <p:ext uri="{BB962C8B-B14F-4D97-AF65-F5344CB8AC3E}">
        <p14:creationId xmlns:p14="http://schemas.microsoft.com/office/powerpoint/2010/main" val="2028312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cache2.asset-cache.net/xc/511869597.jpg?v=2&amp;c=IWSAsset&amp;k=2&amp;d=ujYJxaM4SGZbZT-T_WsOWLCUSetKkP6a8iQFiiRxy0E1"/>
          <p:cNvPicPr>
            <a:picLocks noChangeAspect="1" noChangeArrowheads="1"/>
          </p:cNvPicPr>
          <p:nvPr/>
        </p:nvPicPr>
        <p:blipFill rotWithShape="1">
          <a:blip r:embed="rId2">
            <a:extLst>
              <a:ext uri="{28A0092B-C50C-407E-A947-70E740481C1C}">
                <a14:useLocalDpi xmlns:a14="http://schemas.microsoft.com/office/drawing/2010/main" val="0"/>
              </a:ext>
            </a:extLst>
          </a:blip>
          <a:srcRect b="43175"/>
          <a:stretch/>
        </p:blipFill>
        <p:spPr bwMode="auto">
          <a:xfrm>
            <a:off x="8731" y="2959266"/>
            <a:ext cx="9135269" cy="38987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exchange.nathaly.ru/i/1291511_2702191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09241" y="1492313"/>
            <a:ext cx="8424936" cy="3970318"/>
          </a:xfrm>
          <a:prstGeom prst="rect">
            <a:avLst/>
          </a:prstGeom>
          <a:noFill/>
          <a:ln>
            <a:noFill/>
          </a:ln>
        </p:spPr>
        <p:txBody>
          <a:bodyPr wrap="square" rtlCol="0">
            <a:spAutoFit/>
          </a:bodyPr>
          <a:lstStyle/>
          <a:p>
            <a:r>
              <a:rPr lang="en-NZ" b="1" dirty="0" smtClean="0">
                <a:latin typeface="Calibri" pitchFamily="34" charset="0"/>
                <a:cs typeface="Calibri" pitchFamily="34" charset="0"/>
              </a:rPr>
              <a:t>Variables</a:t>
            </a:r>
            <a:r>
              <a:rPr lang="en-NZ" dirty="0" smtClean="0">
                <a:latin typeface="Calibri" pitchFamily="34" charset="0"/>
                <a:cs typeface="Calibri" pitchFamily="34" charset="0"/>
              </a:rPr>
              <a:t> </a:t>
            </a:r>
            <a:r>
              <a:rPr lang="en-NZ" dirty="0">
                <a:latin typeface="Calibri" pitchFamily="34" charset="0"/>
                <a:cs typeface="Calibri" pitchFamily="34" charset="0"/>
              </a:rPr>
              <a:t>are all the things that could change during an investigation.</a:t>
            </a:r>
          </a:p>
          <a:p>
            <a:r>
              <a:rPr lang="en-NZ" dirty="0" smtClean="0">
                <a:latin typeface="Calibri" pitchFamily="34" charset="0"/>
                <a:cs typeface="Calibri" pitchFamily="34" charset="0"/>
              </a:rPr>
              <a:t>In </a:t>
            </a:r>
            <a:r>
              <a:rPr lang="en-NZ" dirty="0">
                <a:latin typeface="Calibri" pitchFamily="34" charset="0"/>
                <a:cs typeface="Calibri" pitchFamily="34" charset="0"/>
              </a:rPr>
              <a:t>a bouncing ball </a:t>
            </a:r>
            <a:r>
              <a:rPr lang="en-NZ" dirty="0" smtClean="0">
                <a:latin typeface="Calibri" pitchFamily="34" charset="0"/>
                <a:cs typeface="Calibri" pitchFamily="34" charset="0"/>
              </a:rPr>
              <a:t>investigation,  where the height a ball bounces to is measured after it is dropped at different heights, many </a:t>
            </a:r>
            <a:r>
              <a:rPr lang="en-NZ" dirty="0">
                <a:latin typeface="Calibri" pitchFamily="34" charset="0"/>
                <a:cs typeface="Calibri" pitchFamily="34" charset="0"/>
              </a:rPr>
              <a:t>things could </a:t>
            </a:r>
            <a:r>
              <a:rPr lang="en-NZ" dirty="0" smtClean="0">
                <a:latin typeface="Calibri" pitchFamily="34" charset="0"/>
                <a:cs typeface="Calibri" pitchFamily="34" charset="0"/>
              </a:rPr>
              <a:t>affect the results from </a:t>
            </a:r>
            <a:r>
              <a:rPr lang="en-NZ" dirty="0">
                <a:latin typeface="Calibri" pitchFamily="34" charset="0"/>
                <a:cs typeface="Calibri" pitchFamily="34" charset="0"/>
              </a:rPr>
              <a:t>one experiment to the </a:t>
            </a:r>
            <a:r>
              <a:rPr lang="en-NZ" dirty="0" smtClean="0">
                <a:latin typeface="Calibri" pitchFamily="34" charset="0"/>
                <a:cs typeface="Calibri" pitchFamily="34" charset="0"/>
              </a:rPr>
              <a:t>next such as</a:t>
            </a:r>
            <a:r>
              <a:rPr lang="en-NZ" dirty="0">
                <a:latin typeface="Calibri" pitchFamily="34" charset="0"/>
                <a:cs typeface="Calibri" pitchFamily="34" charset="0"/>
              </a:rPr>
              <a:t> </a:t>
            </a:r>
            <a:r>
              <a:rPr lang="en-NZ" dirty="0" smtClean="0">
                <a:latin typeface="Calibri" pitchFamily="34" charset="0"/>
                <a:cs typeface="Calibri" pitchFamily="34" charset="0"/>
              </a:rPr>
              <a:t>using a </a:t>
            </a:r>
            <a:r>
              <a:rPr lang="en-NZ" dirty="0">
                <a:latin typeface="Calibri" pitchFamily="34" charset="0"/>
                <a:cs typeface="Calibri" pitchFamily="34" charset="0"/>
              </a:rPr>
              <a:t>different </a:t>
            </a:r>
            <a:r>
              <a:rPr lang="en-NZ" dirty="0" smtClean="0">
                <a:latin typeface="Calibri" pitchFamily="34" charset="0"/>
                <a:cs typeface="Calibri" pitchFamily="34" charset="0"/>
              </a:rPr>
              <a:t>ball, a </a:t>
            </a:r>
            <a:r>
              <a:rPr lang="en-NZ" dirty="0">
                <a:latin typeface="Calibri" pitchFamily="34" charset="0"/>
                <a:cs typeface="Calibri" pitchFamily="34" charset="0"/>
              </a:rPr>
              <a:t>different drop </a:t>
            </a:r>
            <a:r>
              <a:rPr lang="en-NZ" dirty="0" smtClean="0">
                <a:latin typeface="Calibri" pitchFamily="34" charset="0"/>
                <a:cs typeface="Calibri" pitchFamily="34" charset="0"/>
              </a:rPr>
              <a:t>height or a different surface which the ball is dropped on.</a:t>
            </a:r>
            <a:endParaRPr lang="en-NZ" dirty="0">
              <a:latin typeface="Calibri" pitchFamily="34" charset="0"/>
              <a:cs typeface="Calibri" pitchFamily="34" charset="0"/>
            </a:endParaRPr>
          </a:p>
          <a:p>
            <a:endParaRPr lang="en-NZ" dirty="0" smtClean="0">
              <a:latin typeface="Calibri" pitchFamily="34" charset="0"/>
              <a:cs typeface="Calibri" pitchFamily="34" charset="0"/>
            </a:endParaRPr>
          </a:p>
          <a:p>
            <a:r>
              <a:rPr lang="en-NZ" dirty="0" smtClean="0">
                <a:latin typeface="Calibri" pitchFamily="34" charset="0"/>
                <a:cs typeface="Calibri" pitchFamily="34" charset="0"/>
              </a:rPr>
              <a:t>You </a:t>
            </a:r>
            <a:r>
              <a:rPr lang="en-NZ" dirty="0">
                <a:latin typeface="Calibri" pitchFamily="34" charset="0"/>
                <a:cs typeface="Calibri" pitchFamily="34" charset="0"/>
              </a:rPr>
              <a:t>should only change one thing </a:t>
            </a:r>
            <a:r>
              <a:rPr lang="en-NZ" dirty="0" smtClean="0">
                <a:latin typeface="Calibri" pitchFamily="34" charset="0"/>
                <a:cs typeface="Calibri" pitchFamily="34" charset="0"/>
              </a:rPr>
              <a:t>at a time in </a:t>
            </a:r>
            <a:r>
              <a:rPr lang="en-NZ" dirty="0">
                <a:latin typeface="Calibri" pitchFamily="34" charset="0"/>
                <a:cs typeface="Calibri" pitchFamily="34" charset="0"/>
              </a:rPr>
              <a:t>your </a:t>
            </a:r>
            <a:r>
              <a:rPr lang="en-NZ" dirty="0" smtClean="0">
                <a:latin typeface="Calibri" pitchFamily="34" charset="0"/>
                <a:cs typeface="Calibri" pitchFamily="34" charset="0"/>
              </a:rPr>
              <a:t>investigation. </a:t>
            </a:r>
            <a:r>
              <a:rPr lang="en-NZ" dirty="0">
                <a:latin typeface="Calibri" pitchFamily="34" charset="0"/>
                <a:cs typeface="Calibri" pitchFamily="34" charset="0"/>
              </a:rPr>
              <a:t>This called the </a:t>
            </a:r>
            <a:r>
              <a:rPr lang="en-NZ" b="1" dirty="0">
                <a:latin typeface="Calibri" pitchFamily="34" charset="0"/>
                <a:cs typeface="Calibri" pitchFamily="34" charset="0"/>
              </a:rPr>
              <a:t>independent variable</a:t>
            </a:r>
            <a:r>
              <a:rPr lang="en-NZ" dirty="0" smtClean="0">
                <a:latin typeface="Calibri" pitchFamily="34" charset="0"/>
                <a:cs typeface="Calibri" pitchFamily="34" charset="0"/>
              </a:rPr>
              <a:t>.(The height the ball is dropped at)</a:t>
            </a:r>
            <a:endParaRPr lang="en-NZ" dirty="0">
              <a:latin typeface="Calibri" pitchFamily="34" charset="0"/>
              <a:cs typeface="Calibri" pitchFamily="34" charset="0"/>
            </a:endParaRPr>
          </a:p>
          <a:p>
            <a:r>
              <a:rPr lang="en-NZ" dirty="0" smtClean="0">
                <a:latin typeface="Calibri" pitchFamily="34" charset="0"/>
                <a:cs typeface="Calibri" pitchFamily="34" charset="0"/>
              </a:rPr>
              <a:t>During your investigation you should be able to measure                                                  something changing which is </a:t>
            </a:r>
            <a:r>
              <a:rPr lang="en-NZ" dirty="0">
                <a:latin typeface="Calibri" pitchFamily="34" charset="0"/>
                <a:cs typeface="Calibri" pitchFamily="34" charset="0"/>
              </a:rPr>
              <a:t>called </a:t>
            </a:r>
            <a:r>
              <a:rPr lang="en-NZ" dirty="0" smtClean="0">
                <a:latin typeface="Calibri" pitchFamily="34" charset="0"/>
                <a:cs typeface="Calibri" pitchFamily="34" charset="0"/>
              </a:rPr>
              <a:t>the </a:t>
            </a:r>
            <a:r>
              <a:rPr lang="en-NZ" b="1" dirty="0" smtClean="0">
                <a:latin typeface="Calibri" pitchFamily="34" charset="0"/>
                <a:cs typeface="Calibri" pitchFamily="34" charset="0"/>
              </a:rPr>
              <a:t>dependent</a:t>
            </a:r>
            <a:r>
              <a:rPr lang="en-NZ" dirty="0" smtClean="0">
                <a:latin typeface="Calibri" pitchFamily="34" charset="0"/>
                <a:cs typeface="Calibri" pitchFamily="34" charset="0"/>
              </a:rPr>
              <a:t>                                                                                       variable. (</a:t>
            </a:r>
            <a:r>
              <a:rPr lang="en-NZ" dirty="0">
                <a:latin typeface="Calibri" pitchFamily="34" charset="0"/>
                <a:cs typeface="Calibri" pitchFamily="34" charset="0"/>
              </a:rPr>
              <a:t>How high the ball bounces </a:t>
            </a:r>
            <a:r>
              <a:rPr lang="en-NZ" dirty="0" smtClean="0">
                <a:latin typeface="Calibri" pitchFamily="34" charset="0"/>
                <a:cs typeface="Calibri" pitchFamily="34" charset="0"/>
              </a:rPr>
              <a:t>after being                                                                     dropped)</a:t>
            </a:r>
            <a:endParaRPr lang="en-NZ" dirty="0">
              <a:latin typeface="Calibri" pitchFamily="34" charset="0"/>
              <a:cs typeface="Calibri" pitchFamily="34" charset="0"/>
            </a:endParaRPr>
          </a:p>
          <a:p>
            <a:r>
              <a:rPr lang="en-NZ" dirty="0" smtClean="0">
                <a:latin typeface="Calibri" pitchFamily="34" charset="0"/>
                <a:cs typeface="Calibri" pitchFamily="34" charset="0"/>
              </a:rPr>
              <a:t>The </a:t>
            </a:r>
            <a:r>
              <a:rPr lang="en-NZ" dirty="0">
                <a:latin typeface="Calibri" pitchFamily="34" charset="0"/>
                <a:cs typeface="Calibri" pitchFamily="34" charset="0"/>
              </a:rPr>
              <a:t>factors you keep the same in your experiments </a:t>
            </a:r>
            <a:r>
              <a:rPr lang="en-NZ" dirty="0" smtClean="0">
                <a:latin typeface="Calibri" pitchFamily="34" charset="0"/>
                <a:cs typeface="Calibri" pitchFamily="34" charset="0"/>
              </a:rPr>
              <a:t>                                                                                         (</a:t>
            </a:r>
            <a:r>
              <a:rPr lang="en-NZ" dirty="0">
                <a:latin typeface="Calibri" pitchFamily="34" charset="0"/>
                <a:cs typeface="Calibri" pitchFamily="34" charset="0"/>
              </a:rPr>
              <a:t>fair test) are called </a:t>
            </a:r>
            <a:r>
              <a:rPr lang="en-NZ" b="1" dirty="0">
                <a:latin typeface="Calibri" pitchFamily="34" charset="0"/>
                <a:cs typeface="Calibri" pitchFamily="34" charset="0"/>
              </a:rPr>
              <a:t>control variables</a:t>
            </a:r>
          </a:p>
        </p:txBody>
      </p:sp>
      <p:sp>
        <p:nvSpPr>
          <p:cNvPr id="8" name="TextBox 7"/>
          <p:cNvSpPr txBox="1"/>
          <p:nvPr/>
        </p:nvSpPr>
        <p:spPr>
          <a:xfrm>
            <a:off x="517253" y="420325"/>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A </a:t>
            </a:r>
            <a:r>
              <a:rPr lang="en-NZ" sz="2000" b="1" dirty="0">
                <a:latin typeface="+mn-lt"/>
              </a:rPr>
              <a:t>'fair test' is one in which you only change one thing (variable</a:t>
            </a:r>
            <a:r>
              <a:rPr lang="en-NZ" sz="2000" b="1" dirty="0" smtClean="0">
                <a:latin typeface="+mn-lt"/>
              </a:rPr>
              <a:t>).</a:t>
            </a:r>
            <a:endParaRPr lang="en-NZ" sz="2000" b="1" dirty="0">
              <a:latin typeface="+mn-lt"/>
            </a:endParaRPr>
          </a:p>
        </p:txBody>
      </p:sp>
      <p:pic>
        <p:nvPicPr>
          <p:cNvPr id="11" name="Picture 10"/>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extLst>
      <p:ext uri="{BB962C8B-B14F-4D97-AF65-F5344CB8AC3E}">
        <p14:creationId xmlns:p14="http://schemas.microsoft.com/office/powerpoint/2010/main" val="2733444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09241" y="990600"/>
            <a:ext cx="8424936" cy="3693319"/>
          </a:xfrm>
          <a:prstGeom prst="rect">
            <a:avLst/>
          </a:prstGeom>
          <a:solidFill>
            <a:schemeClr val="bg1"/>
          </a:solidFill>
          <a:ln>
            <a:solidFill>
              <a:schemeClr val="tx1"/>
            </a:solidFill>
          </a:ln>
        </p:spPr>
        <p:txBody>
          <a:bodyPr wrap="square" rtlCol="0">
            <a:spAutoFit/>
          </a:bodyPr>
          <a:lstStyle/>
          <a:p>
            <a:r>
              <a:rPr lang="en-NZ" dirty="0" smtClean="0">
                <a:latin typeface="Calibri" pitchFamily="34" charset="0"/>
                <a:cs typeface="Calibri" pitchFamily="34" charset="0"/>
              </a:rPr>
              <a:t>Scientific investigations </a:t>
            </a:r>
            <a:r>
              <a:rPr lang="en-NZ" dirty="0">
                <a:latin typeface="Calibri" pitchFamily="34" charset="0"/>
                <a:cs typeface="Calibri" pitchFamily="34" charset="0"/>
              </a:rPr>
              <a:t>are </a:t>
            </a:r>
            <a:r>
              <a:rPr lang="en-NZ" dirty="0" smtClean="0">
                <a:latin typeface="Calibri" pitchFamily="34" charset="0"/>
                <a:cs typeface="Calibri" pitchFamily="34" charset="0"/>
              </a:rPr>
              <a:t>typically written </a:t>
            </a:r>
            <a:r>
              <a:rPr lang="en-NZ" dirty="0">
                <a:latin typeface="Calibri" pitchFamily="34" charset="0"/>
                <a:cs typeface="Calibri" pitchFamily="34" charset="0"/>
              </a:rPr>
              <a:t>up in a standard way under the following headings:</a:t>
            </a:r>
          </a:p>
          <a:p>
            <a:endParaRPr lang="en-NZ" dirty="0">
              <a:latin typeface="Calibri" pitchFamily="34" charset="0"/>
              <a:cs typeface="Calibri" pitchFamily="34" charset="0"/>
            </a:endParaRPr>
          </a:p>
          <a:p>
            <a:r>
              <a:rPr lang="en-NZ" b="1" dirty="0" smtClean="0">
                <a:latin typeface="Calibri" pitchFamily="34" charset="0"/>
                <a:cs typeface="Calibri" pitchFamily="34" charset="0"/>
              </a:rPr>
              <a:t>Aim (focus question): </a:t>
            </a:r>
            <a:r>
              <a:rPr lang="en-NZ" dirty="0">
                <a:latin typeface="Calibri" pitchFamily="34" charset="0"/>
                <a:cs typeface="Calibri" pitchFamily="34" charset="0"/>
              </a:rPr>
              <a:t>what you are trying to find out or prove by doing the </a:t>
            </a:r>
            <a:r>
              <a:rPr lang="en-NZ" dirty="0" smtClean="0">
                <a:latin typeface="Calibri" pitchFamily="34" charset="0"/>
                <a:cs typeface="Calibri" pitchFamily="34" charset="0"/>
              </a:rPr>
              <a:t>investigation </a:t>
            </a:r>
          </a:p>
          <a:p>
            <a:r>
              <a:rPr lang="en-NZ" b="1" dirty="0" smtClean="0">
                <a:latin typeface="Calibri" pitchFamily="34" charset="0"/>
                <a:cs typeface="Calibri" pitchFamily="34" charset="0"/>
              </a:rPr>
              <a:t>Hypothesis:</a:t>
            </a:r>
            <a:r>
              <a:rPr lang="en-NZ" dirty="0" smtClean="0">
                <a:latin typeface="Calibri" pitchFamily="34" charset="0"/>
                <a:cs typeface="Calibri" pitchFamily="34" charset="0"/>
              </a:rPr>
              <a:t> what you think will occur when an investigation is carried out</a:t>
            </a:r>
            <a:endParaRPr lang="en-NZ" dirty="0">
              <a:latin typeface="Calibri" pitchFamily="34" charset="0"/>
              <a:cs typeface="Calibri" pitchFamily="34" charset="0"/>
            </a:endParaRPr>
          </a:p>
          <a:p>
            <a:r>
              <a:rPr lang="en-NZ" b="1" dirty="0" smtClean="0">
                <a:latin typeface="Calibri" pitchFamily="34" charset="0"/>
                <a:cs typeface="Calibri" pitchFamily="34" charset="0"/>
              </a:rPr>
              <a:t>Equipment  (or materials): </a:t>
            </a:r>
            <a:r>
              <a:rPr lang="en-NZ" dirty="0">
                <a:latin typeface="Calibri" pitchFamily="34" charset="0"/>
                <a:cs typeface="Calibri" pitchFamily="34" charset="0"/>
              </a:rPr>
              <a:t>the things that you need to do the </a:t>
            </a:r>
            <a:r>
              <a:rPr lang="en-NZ" dirty="0" smtClean="0">
                <a:latin typeface="Calibri" pitchFamily="34" charset="0"/>
                <a:cs typeface="Calibri" pitchFamily="34" charset="0"/>
              </a:rPr>
              <a:t>investigation</a:t>
            </a:r>
            <a:endParaRPr lang="en-NZ" dirty="0">
              <a:latin typeface="Calibri" pitchFamily="34" charset="0"/>
              <a:cs typeface="Calibri" pitchFamily="34" charset="0"/>
            </a:endParaRPr>
          </a:p>
          <a:p>
            <a:r>
              <a:rPr lang="en-NZ" b="1" dirty="0" smtClean="0">
                <a:latin typeface="Calibri" pitchFamily="34" charset="0"/>
                <a:cs typeface="Calibri" pitchFamily="34" charset="0"/>
              </a:rPr>
              <a:t>Method </a:t>
            </a:r>
            <a:r>
              <a:rPr lang="en-NZ" b="1" dirty="0">
                <a:latin typeface="Calibri" pitchFamily="34" charset="0"/>
                <a:cs typeface="Calibri" pitchFamily="34" charset="0"/>
              </a:rPr>
              <a:t>: </a:t>
            </a:r>
            <a:r>
              <a:rPr lang="en-NZ" dirty="0">
                <a:latin typeface="Calibri" pitchFamily="34" charset="0"/>
                <a:cs typeface="Calibri" pitchFamily="34" charset="0"/>
              </a:rPr>
              <a:t>A simple, clear statement of what you will do – and can be repeated by another person</a:t>
            </a:r>
          </a:p>
          <a:p>
            <a:r>
              <a:rPr lang="en-NZ" b="1" dirty="0" smtClean="0">
                <a:latin typeface="Calibri" pitchFamily="34" charset="0"/>
                <a:cs typeface="Calibri" pitchFamily="34" charset="0"/>
              </a:rPr>
              <a:t>Results </a:t>
            </a:r>
            <a:r>
              <a:rPr lang="en-NZ" b="1" dirty="0">
                <a:latin typeface="Calibri" pitchFamily="34" charset="0"/>
                <a:cs typeface="Calibri" pitchFamily="34" charset="0"/>
              </a:rPr>
              <a:t>: </a:t>
            </a:r>
            <a:r>
              <a:rPr lang="en-NZ" dirty="0">
                <a:latin typeface="Calibri" pitchFamily="34" charset="0"/>
                <a:cs typeface="Calibri" pitchFamily="34" charset="0"/>
              </a:rPr>
              <a:t>data, tables and graphs collected from </a:t>
            </a:r>
            <a:r>
              <a:rPr lang="en-NZ" dirty="0" smtClean="0">
                <a:latin typeface="Calibri" pitchFamily="34" charset="0"/>
                <a:cs typeface="Calibri" pitchFamily="34" charset="0"/>
              </a:rPr>
              <a:t>investigation</a:t>
            </a:r>
            <a:endParaRPr lang="en-NZ" dirty="0">
              <a:latin typeface="Calibri" pitchFamily="34" charset="0"/>
              <a:cs typeface="Calibri" pitchFamily="34" charset="0"/>
            </a:endParaRPr>
          </a:p>
          <a:p>
            <a:r>
              <a:rPr lang="en-NZ" b="1" dirty="0" smtClean="0">
                <a:latin typeface="Calibri" pitchFamily="34" charset="0"/>
                <a:cs typeface="Calibri" pitchFamily="34" charset="0"/>
              </a:rPr>
              <a:t>Conclusion </a:t>
            </a:r>
            <a:r>
              <a:rPr lang="en-NZ" b="1" dirty="0">
                <a:latin typeface="Calibri" pitchFamily="34" charset="0"/>
                <a:cs typeface="Calibri" pitchFamily="34" charset="0"/>
              </a:rPr>
              <a:t>: </a:t>
            </a:r>
            <a:r>
              <a:rPr lang="en-NZ" dirty="0">
                <a:latin typeface="Calibri" pitchFamily="34" charset="0"/>
                <a:cs typeface="Calibri" pitchFamily="34" charset="0"/>
              </a:rPr>
              <a:t>what your results tell you  </a:t>
            </a:r>
            <a:r>
              <a:rPr lang="en-NZ" dirty="0" smtClean="0">
                <a:latin typeface="Calibri" pitchFamily="34" charset="0"/>
                <a:cs typeface="Calibri" pitchFamily="34" charset="0"/>
              </a:rPr>
              <a:t>– </a:t>
            </a:r>
            <a:r>
              <a:rPr lang="en-NZ" dirty="0">
                <a:latin typeface="Calibri" pitchFamily="34" charset="0"/>
                <a:cs typeface="Calibri" pitchFamily="34" charset="0"/>
              </a:rPr>
              <a:t>linked back to the </a:t>
            </a:r>
            <a:r>
              <a:rPr lang="en-NZ" dirty="0" smtClean="0">
                <a:latin typeface="Calibri" pitchFamily="34" charset="0"/>
                <a:cs typeface="Calibri" pitchFamily="34" charset="0"/>
              </a:rPr>
              <a:t>aim and hypothesis</a:t>
            </a:r>
            <a:endParaRPr lang="en-NZ" dirty="0">
              <a:latin typeface="Calibri" pitchFamily="34" charset="0"/>
              <a:cs typeface="Calibri" pitchFamily="34" charset="0"/>
            </a:endParaRPr>
          </a:p>
          <a:p>
            <a:r>
              <a:rPr lang="en-NZ" b="1" dirty="0" smtClean="0">
                <a:latin typeface="Calibri" pitchFamily="34" charset="0"/>
                <a:cs typeface="Calibri" pitchFamily="34" charset="0"/>
              </a:rPr>
              <a:t>Discussion </a:t>
            </a:r>
            <a:r>
              <a:rPr lang="en-NZ" b="1" dirty="0">
                <a:latin typeface="Calibri" pitchFamily="34" charset="0"/>
                <a:cs typeface="Calibri" pitchFamily="34" charset="0"/>
              </a:rPr>
              <a:t>: </a:t>
            </a:r>
            <a:r>
              <a:rPr lang="en-NZ" dirty="0">
                <a:latin typeface="Calibri" pitchFamily="34" charset="0"/>
                <a:cs typeface="Calibri" pitchFamily="34" charset="0"/>
              </a:rPr>
              <a:t>Science ideas to explain </a:t>
            </a:r>
            <a:r>
              <a:rPr lang="en-NZ" dirty="0" smtClean="0">
                <a:latin typeface="Calibri" pitchFamily="34" charset="0"/>
                <a:cs typeface="Calibri" pitchFamily="34" charset="0"/>
              </a:rPr>
              <a:t>your results, </a:t>
            </a:r>
            <a:r>
              <a:rPr lang="en-NZ" dirty="0">
                <a:latin typeface="Calibri" pitchFamily="34" charset="0"/>
                <a:cs typeface="Calibri" pitchFamily="34" charset="0"/>
              </a:rPr>
              <a:t>possible improvements </a:t>
            </a:r>
            <a:r>
              <a:rPr lang="en-NZ" dirty="0" smtClean="0">
                <a:latin typeface="Calibri" pitchFamily="34" charset="0"/>
                <a:cs typeface="Calibri" pitchFamily="34" charset="0"/>
              </a:rPr>
              <a:t>to </a:t>
            </a:r>
            <a:r>
              <a:rPr lang="en-NZ" dirty="0">
                <a:latin typeface="Calibri" pitchFamily="34" charset="0"/>
                <a:cs typeface="Calibri" pitchFamily="34" charset="0"/>
              </a:rPr>
              <a:t>the </a:t>
            </a:r>
            <a:r>
              <a:rPr lang="en-NZ" dirty="0" smtClean="0">
                <a:latin typeface="Calibri" pitchFamily="34" charset="0"/>
                <a:cs typeface="Calibri" pitchFamily="34" charset="0"/>
              </a:rPr>
              <a:t>investigation, how you managed to control the other variables.</a:t>
            </a:r>
            <a:endParaRPr lang="en-NZ" dirty="0">
              <a:latin typeface="Calibri" pitchFamily="34" charset="0"/>
              <a:cs typeface="Calibri" pitchFamily="34" charset="0"/>
            </a:endParaRPr>
          </a:p>
          <a:p>
            <a:endParaRPr lang="en-NZ" dirty="0"/>
          </a:p>
        </p:txBody>
      </p:sp>
      <p:sp>
        <p:nvSpPr>
          <p:cNvPr id="5" name="TextBox 4"/>
          <p:cNvSpPr txBox="1"/>
          <p:nvPr/>
        </p:nvSpPr>
        <p:spPr>
          <a:xfrm>
            <a:off x="439788" y="394925"/>
            <a:ext cx="8208912" cy="400110"/>
          </a:xfrm>
          <a:prstGeom prst="rect">
            <a:avLst/>
          </a:prstGeom>
          <a:solidFill>
            <a:schemeClr val="bg2"/>
          </a:solidFill>
          <a:ln>
            <a:solidFill>
              <a:schemeClr val="tx1"/>
            </a:solidFill>
          </a:ln>
        </p:spPr>
        <p:txBody>
          <a:bodyPr wrap="square" rtlCol="0">
            <a:spAutoFit/>
          </a:bodyPr>
          <a:lstStyle/>
          <a:p>
            <a:pPr algn="ctr"/>
            <a:r>
              <a:rPr lang="en-NZ" sz="2000" b="1" dirty="0" smtClean="0">
                <a:latin typeface="+mn-lt"/>
              </a:rPr>
              <a:t>The </a:t>
            </a:r>
            <a:r>
              <a:rPr lang="en-NZ" sz="2000" b="1" dirty="0">
                <a:latin typeface="+mn-lt"/>
              </a:rPr>
              <a:t>typical way that scientists work is called the Scientific method</a:t>
            </a:r>
            <a:r>
              <a:rPr lang="en-NZ" sz="2000" dirty="0" smtClean="0"/>
              <a:t>.</a:t>
            </a:r>
            <a:endParaRPr lang="en-NZ" sz="2000" dirty="0"/>
          </a:p>
        </p:txBody>
      </p:sp>
      <p:pic>
        <p:nvPicPr>
          <p:cNvPr id="5122" name="Picture 2" descr="http://www.stgeorgeschool-hermann.com/eighth/science_scientificmethod.gif"/>
          <p:cNvPicPr>
            <a:picLocks noChangeAspect="1" noChangeArrowheads="1"/>
          </p:cNvPicPr>
          <p:nvPr/>
        </p:nvPicPr>
        <p:blipFill rotWithShape="1">
          <a:blip r:embed="rId3">
            <a:extLst>
              <a:ext uri="{28A0092B-C50C-407E-A947-70E740481C1C}">
                <a14:useLocalDpi xmlns:a14="http://schemas.microsoft.com/office/drawing/2010/main" val="0"/>
              </a:ext>
            </a:extLst>
          </a:blip>
          <a:srcRect b="6849"/>
          <a:stretch/>
        </p:blipFill>
        <p:spPr bwMode="auto">
          <a:xfrm>
            <a:off x="3200399" y="4267200"/>
            <a:ext cx="4791075" cy="2590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Tree>
    <p:extLst>
      <p:ext uri="{BB962C8B-B14F-4D97-AF65-F5344CB8AC3E}">
        <p14:creationId xmlns:p14="http://schemas.microsoft.com/office/powerpoint/2010/main" val="20815243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exchange.nathaly.ru/i/1291511_2702191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2296" b="34446"/>
          <a:stretch/>
        </p:blipFill>
        <p:spPr bwMode="auto">
          <a:xfrm rot="10800000">
            <a:off x="-20638" y="0"/>
            <a:ext cx="9164638" cy="2133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39788" y="386330"/>
            <a:ext cx="8208912" cy="400110"/>
          </a:xfrm>
          <a:prstGeom prst="rect">
            <a:avLst/>
          </a:prstGeom>
          <a:solidFill>
            <a:schemeClr val="bg1">
              <a:lumMod val="95000"/>
            </a:schemeClr>
          </a:solidFill>
          <a:ln>
            <a:solidFill>
              <a:schemeClr val="tx1"/>
            </a:solidFill>
          </a:ln>
        </p:spPr>
        <p:txBody>
          <a:bodyPr wrap="square" rtlCol="0">
            <a:spAutoFit/>
          </a:bodyPr>
          <a:lstStyle/>
          <a:p>
            <a:pPr algn="ctr"/>
            <a:r>
              <a:rPr lang="en-NZ" sz="2000" b="1" dirty="0" smtClean="0">
                <a:latin typeface="+mn-lt"/>
              </a:rPr>
              <a:t>Focus Question / Aim</a:t>
            </a:r>
            <a:endParaRPr lang="en-NZ" sz="2000" b="1" dirty="0">
              <a:latin typeface="+mn-lt"/>
            </a:endParaRPr>
          </a:p>
        </p:txBody>
      </p:sp>
      <p:sp>
        <p:nvSpPr>
          <p:cNvPr id="4" name="TextBox 3"/>
          <p:cNvSpPr txBox="1"/>
          <p:nvPr/>
        </p:nvSpPr>
        <p:spPr>
          <a:xfrm>
            <a:off x="409241" y="1268760"/>
            <a:ext cx="8424936" cy="1754326"/>
          </a:xfrm>
          <a:prstGeom prst="rect">
            <a:avLst/>
          </a:prstGeom>
          <a:solidFill>
            <a:schemeClr val="bg1"/>
          </a:solidFill>
          <a:ln>
            <a:solidFill>
              <a:schemeClr val="tx1"/>
            </a:solidFill>
          </a:ln>
        </p:spPr>
        <p:txBody>
          <a:bodyPr wrap="square" rtlCol="0">
            <a:spAutoFit/>
          </a:bodyPr>
          <a:lstStyle/>
          <a:p>
            <a:r>
              <a:rPr lang="en-NZ" dirty="0" smtClean="0">
                <a:latin typeface="Calibri" pitchFamily="34" charset="0"/>
                <a:ea typeface="Adobe Kaiti Std R" pitchFamily="18" charset="-128"/>
                <a:cs typeface="Calibri" pitchFamily="34" charset="0"/>
              </a:rPr>
              <a:t>Your Aim or focus question </a:t>
            </a:r>
            <a:r>
              <a:rPr lang="en-NZ" b="1" dirty="0" smtClean="0">
                <a:latin typeface="Calibri" pitchFamily="34" charset="0"/>
                <a:ea typeface="Adobe Kaiti Std R" pitchFamily="18" charset="-128"/>
                <a:cs typeface="Calibri" pitchFamily="34" charset="0"/>
              </a:rPr>
              <a:t>must include both variables</a:t>
            </a:r>
            <a:r>
              <a:rPr lang="en-NZ" dirty="0" smtClean="0">
                <a:latin typeface="Calibri" pitchFamily="34" charset="0"/>
                <a:ea typeface="Adobe Kaiti Std R" pitchFamily="18" charset="-128"/>
                <a:cs typeface="Calibri" pitchFamily="34" charset="0"/>
              </a:rPr>
              <a:t>.</a:t>
            </a:r>
          </a:p>
          <a:p>
            <a:r>
              <a:rPr lang="en-NZ" dirty="0" smtClean="0">
                <a:latin typeface="Calibri" pitchFamily="34" charset="0"/>
                <a:ea typeface="Adobe Kaiti Std R" pitchFamily="18" charset="-128"/>
                <a:cs typeface="Calibri" pitchFamily="34" charset="0"/>
              </a:rPr>
              <a:t>For example: If I change (independent variable) how will it affect (dependant variable)</a:t>
            </a:r>
          </a:p>
          <a:p>
            <a:endParaRPr lang="en-NZ" dirty="0">
              <a:latin typeface="Calibri" pitchFamily="34" charset="0"/>
              <a:ea typeface="Adobe Kaiti Std R" pitchFamily="18" charset="-128"/>
              <a:cs typeface="Calibri" pitchFamily="34" charset="0"/>
            </a:endParaRPr>
          </a:p>
          <a:p>
            <a:r>
              <a:rPr lang="en-NZ" dirty="0" smtClean="0">
                <a:latin typeface="Calibri" pitchFamily="34" charset="0"/>
                <a:ea typeface="Adobe Kaiti Std R" pitchFamily="18" charset="-128"/>
                <a:cs typeface="Calibri" pitchFamily="34" charset="0"/>
              </a:rPr>
              <a:t>Such as: If I change the </a:t>
            </a:r>
            <a:r>
              <a:rPr lang="en-NZ" b="1" dirty="0" smtClean="0">
                <a:latin typeface="Calibri" pitchFamily="34" charset="0"/>
                <a:ea typeface="Adobe Kaiti Std R" pitchFamily="18" charset="-128"/>
                <a:cs typeface="Calibri" pitchFamily="34" charset="0"/>
              </a:rPr>
              <a:t>temperature of the water </a:t>
            </a:r>
            <a:r>
              <a:rPr lang="en-NZ" dirty="0" smtClean="0">
                <a:latin typeface="Calibri" pitchFamily="34" charset="0"/>
                <a:ea typeface="Adobe Kaiti Std R" pitchFamily="18" charset="-128"/>
                <a:cs typeface="Calibri" pitchFamily="34" charset="0"/>
              </a:rPr>
              <a:t>(independent) how will it affect </a:t>
            </a:r>
            <a:r>
              <a:rPr lang="en-NZ" b="1" dirty="0" smtClean="0">
                <a:latin typeface="Calibri" pitchFamily="34" charset="0"/>
                <a:ea typeface="Adobe Kaiti Std R" pitchFamily="18" charset="-128"/>
                <a:cs typeface="Calibri" pitchFamily="34" charset="0"/>
              </a:rPr>
              <a:t>how much sugar I can dissolve  into the water </a:t>
            </a:r>
            <a:r>
              <a:rPr lang="en-NZ" dirty="0" smtClean="0">
                <a:latin typeface="Calibri" pitchFamily="34" charset="0"/>
                <a:ea typeface="Adobe Kaiti Std R" pitchFamily="18" charset="-128"/>
                <a:cs typeface="Calibri" pitchFamily="34" charset="0"/>
              </a:rPr>
              <a:t>(dependant)</a:t>
            </a:r>
            <a:endParaRPr lang="en-NZ" dirty="0">
              <a:latin typeface="Calibri" pitchFamily="34" charset="0"/>
              <a:ea typeface="Adobe Kaiti Std R" pitchFamily="18" charset="-128"/>
              <a:cs typeface="Calibri" pitchFamily="34" charset="0"/>
            </a:endParaRPr>
          </a:p>
          <a:p>
            <a:endParaRPr lang="en-NZ"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6514" y="3438736"/>
            <a:ext cx="381952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77888" y="3657600"/>
            <a:ext cx="3988196" cy="2308324"/>
          </a:xfrm>
          <a:prstGeom prst="rect">
            <a:avLst/>
          </a:prstGeom>
          <a:noFill/>
        </p:spPr>
        <p:txBody>
          <a:bodyPr wrap="square" rtlCol="0">
            <a:spAutoFit/>
          </a:bodyPr>
          <a:lstStyle/>
          <a:p>
            <a:r>
              <a:rPr lang="en-NZ" b="1" dirty="0" smtClean="0">
                <a:latin typeface="Calibri" pitchFamily="34" charset="0"/>
                <a:cs typeface="Calibri" pitchFamily="34" charset="0"/>
              </a:rPr>
              <a:t>Independent variable </a:t>
            </a:r>
            <a:r>
              <a:rPr lang="en-NZ" dirty="0" smtClean="0">
                <a:latin typeface="Calibri" pitchFamily="34" charset="0"/>
                <a:cs typeface="Calibri" pitchFamily="34" charset="0"/>
              </a:rPr>
              <a:t>– amount of light a plant receives</a:t>
            </a:r>
          </a:p>
          <a:p>
            <a:r>
              <a:rPr lang="en-NZ" b="1" dirty="0" smtClean="0">
                <a:latin typeface="Calibri" pitchFamily="34" charset="0"/>
                <a:cs typeface="Calibri" pitchFamily="34" charset="0"/>
              </a:rPr>
              <a:t>Dependant variable </a:t>
            </a:r>
            <a:r>
              <a:rPr lang="en-NZ" dirty="0" smtClean="0">
                <a:latin typeface="Calibri" pitchFamily="34" charset="0"/>
                <a:cs typeface="Calibri" pitchFamily="34" charset="0"/>
              </a:rPr>
              <a:t>-  height that plant grows</a:t>
            </a:r>
          </a:p>
          <a:p>
            <a:endParaRPr lang="en-NZ" dirty="0">
              <a:latin typeface="Calibri" pitchFamily="34" charset="0"/>
              <a:cs typeface="Calibri" pitchFamily="34" charset="0"/>
            </a:endParaRPr>
          </a:p>
          <a:p>
            <a:r>
              <a:rPr lang="en-NZ" b="1" dirty="0" smtClean="0">
                <a:latin typeface="Calibri" pitchFamily="34" charset="0"/>
                <a:cs typeface="Calibri" pitchFamily="34" charset="0"/>
              </a:rPr>
              <a:t>Focus Question: </a:t>
            </a:r>
            <a:r>
              <a:rPr lang="en-NZ" dirty="0" smtClean="0">
                <a:latin typeface="Calibri" pitchFamily="34" charset="0"/>
                <a:cs typeface="Calibri" pitchFamily="34" charset="0"/>
              </a:rPr>
              <a:t>How does the amount of light a plant receives affect the height it grows to</a:t>
            </a:r>
            <a:endParaRPr lang="en-NZ" dirty="0">
              <a:latin typeface="Calibri" pitchFamily="34" charset="0"/>
              <a:cs typeface="Calibri" pitchFamily="34" charset="0"/>
            </a:endParaRPr>
          </a:p>
        </p:txBody>
      </p:sp>
      <p:sp>
        <p:nvSpPr>
          <p:cNvPr id="7" name="Rectangle 6"/>
          <p:cNvSpPr/>
          <p:nvPr/>
        </p:nvSpPr>
        <p:spPr>
          <a:xfrm>
            <a:off x="409241" y="3304456"/>
            <a:ext cx="8424936" cy="3240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pic>
        <p:nvPicPr>
          <p:cNvPr id="10" name="Picture 9"/>
          <p:cNvPicPr>
            <a:picLocks noChangeAspect="1"/>
          </p:cNvPicPr>
          <p:nvPr/>
        </p:nvPicPr>
        <p:blipFill>
          <a:blip r:embed="rId4">
            <a:clrChange>
              <a:clrFrom>
                <a:srgbClr val="FFFFFF"/>
              </a:clrFrom>
              <a:clrTo>
                <a:srgbClr val="FFFFFF">
                  <a:alpha val="0"/>
                </a:srgbClr>
              </a:clrTo>
            </a:clrChange>
            <a:duotone>
              <a:schemeClr val="bg2">
                <a:shade val="45000"/>
                <a:satMod val="135000"/>
              </a:schemeClr>
              <a:prstClr val="white"/>
            </a:duotone>
          </a:blip>
          <a:stretch>
            <a:fillRect/>
          </a:stretch>
        </p:blipFill>
        <p:spPr>
          <a:xfrm>
            <a:off x="8275256" y="6178709"/>
            <a:ext cx="802399" cy="679291"/>
          </a:xfrm>
          <a:prstGeom prst="rect">
            <a:avLst/>
          </a:prstGeom>
        </p:spPr>
      </p:pic>
      <p:sp>
        <p:nvSpPr>
          <p:cNvPr id="2" name="TextBox 1"/>
          <p:cNvSpPr txBox="1"/>
          <p:nvPr/>
        </p:nvSpPr>
        <p:spPr>
          <a:xfrm>
            <a:off x="611560" y="3140968"/>
            <a:ext cx="2160240" cy="369332"/>
          </a:xfrm>
          <a:prstGeom prst="rect">
            <a:avLst/>
          </a:prstGeom>
          <a:solidFill>
            <a:schemeClr val="bg2">
              <a:lumMod val="90000"/>
            </a:schemeClr>
          </a:solidFill>
          <a:ln>
            <a:solidFill>
              <a:schemeClr val="accent1"/>
            </a:solidFill>
          </a:ln>
        </p:spPr>
        <p:txBody>
          <a:bodyPr wrap="square" rtlCol="0">
            <a:spAutoFit/>
          </a:bodyPr>
          <a:lstStyle/>
          <a:p>
            <a:pPr algn="ctr"/>
            <a:r>
              <a:rPr lang="en-NZ" dirty="0" smtClean="0"/>
              <a:t>EXAMPLE</a:t>
            </a:r>
            <a:endParaRPr lang="en-NZ" dirty="0"/>
          </a:p>
        </p:txBody>
      </p:sp>
    </p:spTree>
    <p:extLst>
      <p:ext uri="{BB962C8B-B14F-4D97-AF65-F5344CB8AC3E}">
        <p14:creationId xmlns:p14="http://schemas.microsoft.com/office/powerpoint/2010/main" val="26609884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17656</TotalTime>
  <Words>2680</Words>
  <Application>Microsoft Office PowerPoint</Application>
  <PresentationFormat>On-screen Show (4:3)</PresentationFormat>
  <Paragraphs>248</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Adobe Kaiti Std R</vt:lpstr>
      <vt:lpstr>Arial</vt:lpstr>
      <vt:lpstr>Calibri</vt:lpstr>
      <vt:lpstr>Candara</vt:lpstr>
      <vt:lpstr>Symbol</vt:lpstr>
      <vt:lpstr>Wingdings</vt:lpstr>
      <vt:lpstr>Waveform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Cambridge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Sarah Gaze</cp:lastModifiedBy>
  <cp:revision>304</cp:revision>
  <cp:lastPrinted>2013-12-16T03:05:48Z</cp:lastPrinted>
  <dcterms:created xsi:type="dcterms:W3CDTF">2012-02-15T01:02:31Z</dcterms:created>
  <dcterms:modified xsi:type="dcterms:W3CDTF">2017-02-18T19:48:31Z</dcterms:modified>
</cp:coreProperties>
</file>