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256" r:id="rId2"/>
    <p:sldId id="316" r:id="rId3"/>
    <p:sldId id="317" r:id="rId4"/>
    <p:sldId id="318" r:id="rId5"/>
    <p:sldId id="338" r:id="rId6"/>
    <p:sldId id="348" r:id="rId7"/>
    <p:sldId id="349" r:id="rId8"/>
    <p:sldId id="337" r:id="rId9"/>
    <p:sldId id="319" r:id="rId10"/>
    <p:sldId id="321" r:id="rId11"/>
    <p:sldId id="322" r:id="rId12"/>
    <p:sldId id="323" r:id="rId13"/>
    <p:sldId id="324" r:id="rId14"/>
    <p:sldId id="339" r:id="rId15"/>
    <p:sldId id="347" r:id="rId16"/>
    <p:sldId id="340" r:id="rId17"/>
    <p:sldId id="341" r:id="rId18"/>
    <p:sldId id="342" r:id="rId19"/>
    <p:sldId id="343"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46" r:id="rId33"/>
    <p:sldId id="315" r:id="rId34"/>
    <p:sldId id="305" r:id="rId35"/>
    <p:sldId id="30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CB17A9"/>
    <a:srgbClr val="FF0000"/>
    <a:srgbClr val="EAEFAF"/>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NZ"/>
              <a:t>Standard</a:t>
            </a:r>
            <a:r>
              <a:rPr lang="en-NZ" baseline="0"/>
              <a:t> Curve</a:t>
            </a:r>
            <a:r>
              <a:rPr lang="en-NZ"/>
              <a:t> </a:t>
            </a:r>
          </a:p>
        </c:rich>
      </c:tx>
      <c:layout/>
      <c:overlay val="0"/>
    </c:title>
    <c:autoTitleDeleted val="0"/>
    <c:plotArea>
      <c:layout/>
      <c:scatterChart>
        <c:scatterStyle val="lineMarker"/>
        <c:varyColors val="0"/>
        <c:ser>
          <c:idx val="0"/>
          <c:order val="0"/>
          <c:tx>
            <c:strRef>
              <c:f>Sheet2!$C$6</c:f>
              <c:strCache>
                <c:ptCount val="1"/>
                <c:pt idx="0">
                  <c:v>Absorbency </c:v>
                </c:pt>
              </c:strCache>
            </c:strRef>
          </c:tx>
          <c:spPr>
            <a:ln w="28575">
              <a:noFill/>
            </a:ln>
          </c:spPr>
          <c:trendline>
            <c:trendlineType val="linear"/>
            <c:dispRSqr val="0"/>
            <c:dispEq val="0"/>
          </c:trendline>
          <c:xVal>
            <c:numRef>
              <c:f>Sheet2!$B$7:$B$10</c:f>
              <c:numCache>
                <c:formatCode>General</c:formatCode>
                <c:ptCount val="4"/>
                <c:pt idx="0">
                  <c:v>5.7999999999999996E-3</c:v>
                </c:pt>
                <c:pt idx="1">
                  <c:v>4.3499999999999997E-3</c:v>
                </c:pt>
                <c:pt idx="2">
                  <c:v>2.8999999999999998E-3</c:v>
                </c:pt>
                <c:pt idx="3">
                  <c:v>1.4499999999999999E-3</c:v>
                </c:pt>
              </c:numCache>
            </c:numRef>
          </c:xVal>
          <c:yVal>
            <c:numRef>
              <c:f>Sheet2!$C$7:$C$10</c:f>
              <c:numCache>
                <c:formatCode>General</c:formatCode>
                <c:ptCount val="4"/>
                <c:pt idx="0">
                  <c:v>0.97</c:v>
                </c:pt>
                <c:pt idx="1">
                  <c:v>0.61</c:v>
                </c:pt>
                <c:pt idx="2">
                  <c:v>0.32</c:v>
                </c:pt>
                <c:pt idx="3">
                  <c:v>0.13</c:v>
                </c:pt>
              </c:numCache>
            </c:numRef>
          </c:yVal>
          <c:smooth val="0"/>
        </c:ser>
        <c:dLbls>
          <c:showLegendKey val="0"/>
          <c:showVal val="0"/>
          <c:showCatName val="0"/>
          <c:showSerName val="0"/>
          <c:showPercent val="0"/>
          <c:showBubbleSize val="0"/>
        </c:dLbls>
        <c:axId val="558040128"/>
        <c:axId val="558040520"/>
      </c:scatterChart>
      <c:valAx>
        <c:axId val="558040128"/>
        <c:scaling>
          <c:orientation val="minMax"/>
        </c:scaling>
        <c:delete val="0"/>
        <c:axPos val="b"/>
        <c:majorGridlines/>
        <c:minorGridlines/>
        <c:title>
          <c:tx>
            <c:rich>
              <a:bodyPr/>
              <a:lstStyle/>
              <a:p>
                <a:pPr>
                  <a:defRPr/>
                </a:pPr>
                <a:r>
                  <a:rPr lang="en-NZ"/>
                  <a:t>Concentration of Salicylic Acid</a:t>
                </a:r>
              </a:p>
            </c:rich>
          </c:tx>
          <c:layout/>
          <c:overlay val="0"/>
        </c:title>
        <c:numFmt formatCode="General" sourceLinked="1"/>
        <c:majorTickMark val="out"/>
        <c:minorTickMark val="none"/>
        <c:tickLblPos val="nextTo"/>
        <c:crossAx val="558040520"/>
        <c:crosses val="autoZero"/>
        <c:crossBetween val="midCat"/>
      </c:valAx>
      <c:valAx>
        <c:axId val="558040520"/>
        <c:scaling>
          <c:orientation val="minMax"/>
        </c:scaling>
        <c:delete val="0"/>
        <c:axPos val="l"/>
        <c:majorGridlines/>
        <c:minorGridlines/>
        <c:title>
          <c:tx>
            <c:rich>
              <a:bodyPr/>
              <a:lstStyle/>
              <a:p>
                <a:pPr>
                  <a:defRPr/>
                </a:pPr>
                <a:r>
                  <a:rPr lang="en-NZ"/>
                  <a:t>Absorbency</a:t>
                </a:r>
              </a:p>
            </c:rich>
          </c:tx>
          <c:layout/>
          <c:overlay val="0"/>
        </c:title>
        <c:numFmt formatCode="General" sourceLinked="1"/>
        <c:majorTickMark val="out"/>
        <c:minorTickMark val="none"/>
        <c:tickLblPos val="nextTo"/>
        <c:crossAx val="558040128"/>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87609-647B-4EB5-9567-5EA9C4C11ADB}" type="datetimeFigureOut">
              <a:rPr lang="en-NZ" smtClean="0"/>
              <a:t>23/01/2016</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CE922-E675-461E-8B73-5F77D8D71314}" type="slidenum">
              <a:rPr lang="en-NZ" smtClean="0"/>
              <a:t>‹#›</a:t>
            </a:fld>
            <a:endParaRPr lang="en-NZ"/>
          </a:p>
        </p:txBody>
      </p:sp>
    </p:spTree>
    <p:extLst>
      <p:ext uri="{BB962C8B-B14F-4D97-AF65-F5344CB8AC3E}">
        <p14:creationId xmlns:p14="http://schemas.microsoft.com/office/powerpoint/2010/main" val="138585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9DCE922-E675-461E-8B73-5F77D8D71314}" type="slidenum">
              <a:rPr lang="en-NZ" smtClean="0"/>
              <a:t>8</a:t>
            </a:fld>
            <a:endParaRPr lang="en-NZ"/>
          </a:p>
        </p:txBody>
      </p:sp>
    </p:spTree>
    <p:extLst>
      <p:ext uri="{BB962C8B-B14F-4D97-AF65-F5344CB8AC3E}">
        <p14:creationId xmlns:p14="http://schemas.microsoft.com/office/powerpoint/2010/main" val="371444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9DCE922-E675-461E-8B73-5F77D8D71314}" type="slidenum">
              <a:rPr lang="en-NZ" smtClean="0"/>
              <a:t>9</a:t>
            </a:fld>
            <a:endParaRPr lang="en-NZ"/>
          </a:p>
        </p:txBody>
      </p:sp>
    </p:spTree>
    <p:extLst>
      <p:ext uri="{BB962C8B-B14F-4D97-AF65-F5344CB8AC3E}">
        <p14:creationId xmlns:p14="http://schemas.microsoft.com/office/powerpoint/2010/main" val="38254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
        <p:nvSpPr>
          <p:cNvPr id="6" name="Slide Number Placeholder 5"/>
          <p:cNvSpPr>
            <a:spLocks noGrp="1"/>
          </p:cNvSpPr>
          <p:nvPr>
            <p:ph type="sldNum" sz="quarter" idx="12"/>
          </p:nvPr>
        </p:nvSpPr>
        <p:spPr/>
        <p:txBody>
          <a:bodyPr/>
          <a:lstStyle/>
          <a:p>
            <a:pPr>
              <a:defRPr/>
            </a:pPr>
            <a:fld id="{F9DFC444-20A7-4415-B6EE-B0343F06F80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
        <p:nvSpPr>
          <p:cNvPr id="6" name="Slide Number Placeholder 5"/>
          <p:cNvSpPr>
            <a:spLocks noGrp="1"/>
          </p:cNvSpPr>
          <p:nvPr>
            <p:ph type="sldNum" sz="quarter" idx="12"/>
          </p:nvPr>
        </p:nvSpPr>
        <p:spPr/>
        <p:txBody>
          <a:bodyPr/>
          <a:lstStyle/>
          <a:p>
            <a:pPr>
              <a:defRPr/>
            </a:pPr>
            <a:fld id="{B0815297-9574-4E44-AF33-A89A72274E4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
        <p:nvSpPr>
          <p:cNvPr id="6" name="Slide Number Placeholder 5"/>
          <p:cNvSpPr>
            <a:spLocks noGrp="1"/>
          </p:cNvSpPr>
          <p:nvPr>
            <p:ph type="sldNum" sz="quarter" idx="12"/>
          </p:nvPr>
        </p:nvSpPr>
        <p:spPr/>
        <p:txBody>
          <a:bodyPr/>
          <a:lstStyle/>
          <a:p>
            <a:pPr>
              <a:defRPr/>
            </a:pPr>
            <a:fld id="{D3C9BE25-F1EE-46DC-AF92-5996CA226ECC}" type="slidenum">
              <a:rPr lang="en-US" smtClean="0"/>
              <a:pPr>
                <a:defRPr/>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
        <p:nvSpPr>
          <p:cNvPr id="6" name="Slide Number Placeholder 5"/>
          <p:cNvSpPr>
            <a:spLocks noGrp="1"/>
          </p:cNvSpPr>
          <p:nvPr>
            <p:ph type="sldNum" sz="quarter" idx="12"/>
          </p:nvPr>
        </p:nvSpPr>
        <p:spPr/>
        <p:txBody>
          <a:bodyPr/>
          <a:lstStyle/>
          <a:p>
            <a:pPr>
              <a:defRPr/>
            </a:pPr>
            <a:fld id="{ADCEFCFD-82EB-418C-98DB-CE3019DA9C73}"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GZ Science resources 2013</a:t>
            </a:r>
            <a:endParaRPr lang="en-US"/>
          </a:p>
        </p:txBody>
      </p:sp>
      <p:sp>
        <p:nvSpPr>
          <p:cNvPr id="6" name="Slide Number Placeholder 5"/>
          <p:cNvSpPr>
            <a:spLocks noGrp="1"/>
          </p:cNvSpPr>
          <p:nvPr>
            <p:ph type="sldNum" sz="quarter" idx="12"/>
          </p:nvPr>
        </p:nvSpPr>
        <p:spPr/>
        <p:txBody>
          <a:bodyPr/>
          <a:lstStyle/>
          <a:p>
            <a:pPr>
              <a:defRPr/>
            </a:pPr>
            <a:fld id="{2A6FC2C9-B0F5-4BDA-93C0-1802B546463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GZ Science resources 2013</a:t>
            </a:r>
            <a:endParaRPr lang="en-US"/>
          </a:p>
        </p:txBody>
      </p:sp>
      <p:sp>
        <p:nvSpPr>
          <p:cNvPr id="7" name="Slide Number Placeholder 6"/>
          <p:cNvSpPr>
            <a:spLocks noGrp="1"/>
          </p:cNvSpPr>
          <p:nvPr>
            <p:ph type="sldNum" sz="quarter" idx="12"/>
          </p:nvPr>
        </p:nvSpPr>
        <p:spPr/>
        <p:txBody>
          <a:bodyPr/>
          <a:lstStyle/>
          <a:p>
            <a:pPr>
              <a:defRPr/>
            </a:pPr>
            <a:fld id="{6D363CFA-8D36-4D91-9586-602FECB81F68}" type="slidenum">
              <a:rPr lang="en-US" smtClean="0"/>
              <a:pPr>
                <a:defRPr/>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GZ Science resources 2013</a:t>
            </a:r>
            <a:endParaRPr lang="en-US"/>
          </a:p>
        </p:txBody>
      </p:sp>
      <p:sp>
        <p:nvSpPr>
          <p:cNvPr id="9" name="Slide Number Placeholder 8"/>
          <p:cNvSpPr>
            <a:spLocks noGrp="1"/>
          </p:cNvSpPr>
          <p:nvPr>
            <p:ph type="sldNum" sz="quarter" idx="12"/>
          </p:nvPr>
        </p:nvSpPr>
        <p:spPr/>
        <p:txBody>
          <a:bodyPr/>
          <a:lstStyle/>
          <a:p>
            <a:pPr>
              <a:defRPr/>
            </a:pPr>
            <a:fld id="{FDCF620B-A992-467B-8DE5-ED2E13ACAE6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GZ Science resources 2013</a:t>
            </a:r>
            <a:endParaRPr lang="en-US"/>
          </a:p>
        </p:txBody>
      </p:sp>
      <p:sp>
        <p:nvSpPr>
          <p:cNvPr id="5" name="Slide Number Placeholder 4"/>
          <p:cNvSpPr>
            <a:spLocks noGrp="1"/>
          </p:cNvSpPr>
          <p:nvPr>
            <p:ph type="sldNum" sz="quarter" idx="12"/>
          </p:nvPr>
        </p:nvSpPr>
        <p:spPr/>
        <p:txBody>
          <a:bodyPr/>
          <a:lstStyle/>
          <a:p>
            <a:pPr>
              <a:defRPr/>
            </a:pPr>
            <a:fld id="{42F694A0-9D04-48A9-9349-B2E46F59A30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GZ Science resources 2013</a:t>
            </a:r>
            <a:endParaRPr lang="en-US"/>
          </a:p>
        </p:txBody>
      </p:sp>
      <p:sp>
        <p:nvSpPr>
          <p:cNvPr id="4" name="Slide Number Placeholder 3"/>
          <p:cNvSpPr>
            <a:spLocks noGrp="1"/>
          </p:cNvSpPr>
          <p:nvPr>
            <p:ph type="sldNum" sz="quarter" idx="12"/>
          </p:nvPr>
        </p:nvSpPr>
        <p:spPr/>
        <p:txBody>
          <a:bodyPr/>
          <a:lstStyle/>
          <a:p>
            <a:pPr>
              <a:defRPr/>
            </a:pPr>
            <a:fld id="{977E8ACC-6A6F-44B9-A409-DFFBF615393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GZ Science resources 2013</a:t>
            </a:r>
            <a:endParaRPr lang="en-US"/>
          </a:p>
        </p:txBody>
      </p:sp>
      <p:sp>
        <p:nvSpPr>
          <p:cNvPr id="7" name="Slide Number Placeholder 6"/>
          <p:cNvSpPr>
            <a:spLocks noGrp="1"/>
          </p:cNvSpPr>
          <p:nvPr>
            <p:ph type="sldNum" sz="quarter" idx="12"/>
          </p:nvPr>
        </p:nvSpPr>
        <p:spPr/>
        <p:txBody>
          <a:bodyPr/>
          <a:lstStyle/>
          <a:p>
            <a:pPr>
              <a:defRPr/>
            </a:pPr>
            <a:fld id="{F5DCA007-C1DD-49CA-98E8-BDD76D3C9AC5}" type="slidenum">
              <a:rPr lang="en-US" smtClean="0"/>
              <a:pPr>
                <a:defRPr/>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GZ Science resources 2013</a:t>
            </a:r>
            <a:endParaRPr lang="en-US"/>
          </a:p>
        </p:txBody>
      </p:sp>
      <p:sp>
        <p:nvSpPr>
          <p:cNvPr id="7" name="Slide Number Placeholder 6"/>
          <p:cNvSpPr>
            <a:spLocks noGrp="1"/>
          </p:cNvSpPr>
          <p:nvPr>
            <p:ph type="sldNum" sz="quarter" idx="12"/>
          </p:nvPr>
        </p:nvSpPr>
        <p:spPr/>
        <p:txBody>
          <a:bodyPr/>
          <a:lstStyle/>
          <a:p>
            <a:pPr>
              <a:defRPr/>
            </a:pPr>
            <a:fld id="{D03A8269-92A9-49FE-BB4A-D04BB010AE44}" type="slidenum">
              <a:rPr lang="en-US" smtClean="0"/>
              <a:pPr>
                <a:defRPr/>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r>
              <a:rPr lang="en-US" smtClean="0"/>
              <a:t>GZ Science resources 2013</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98015046-4F7A-48DD-A1C9-897C2F408EFE}" type="slidenum">
              <a:rPr lang="en-US" smtClean="0"/>
              <a:pPr>
                <a:defRPr/>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thsisfun.com/index-notation-powers.html"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hemicals"/>
          <p:cNvPicPr>
            <a:picLocks noChangeAspect="1" noChangeArrowheads="1"/>
          </p:cNvPicPr>
          <p:nvPr/>
        </p:nvPicPr>
        <p:blipFill>
          <a:blip r:embed="rId2">
            <a:extLst>
              <a:ext uri="{28A0092B-C50C-407E-A947-70E740481C1C}">
                <a14:useLocalDpi xmlns:a14="http://schemas.microsoft.com/office/drawing/2010/main" val="0"/>
              </a:ext>
            </a:extLst>
          </a:blip>
          <a:srcRect b="10062"/>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4419600"/>
            <a:ext cx="9144000" cy="1446550"/>
          </a:xfrm>
          <a:prstGeom prst="rect">
            <a:avLst/>
          </a:prstGeom>
          <a:gradFill flip="none" rotWithShape="1">
            <a:gsLst>
              <a:gs pos="0">
                <a:schemeClr val="accent2">
                  <a:lumMod val="50000"/>
                </a:schemeClr>
              </a:gs>
              <a:gs pos="53000">
                <a:schemeClr val="accent3">
                  <a:lumMod val="20000"/>
                  <a:lumOff val="80000"/>
                </a:schemeClr>
              </a:gs>
              <a:gs pos="83000">
                <a:srgbClr val="D2CB6C">
                  <a:lumMod val="20000"/>
                  <a:lumOff val="80000"/>
                </a:srgbClr>
              </a:gs>
              <a:gs pos="100000">
                <a:srgbClr val="9CBEBD">
                  <a:lumMod val="20000"/>
                  <a:lumOff val="80000"/>
                </a:srgbClr>
              </a:gs>
            </a:gsLst>
            <a:lin ang="16200000" scaled="0"/>
            <a:tileRect/>
          </a:gradFill>
          <a:ln w="28575">
            <a:solidFill>
              <a:srgbClr val="2F2B2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44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Chemistry </a:t>
            </a:r>
            <a:r>
              <a:rPr kumimoji="0" lang="en-NZ" sz="4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NCEA </a:t>
            </a:r>
            <a:r>
              <a:rPr kumimoji="0" lang="en-NZ" sz="4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L3</a:t>
            </a:r>
            <a:endParaRPr kumimoji="0" lang="en-NZ" sz="4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4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3.1 </a:t>
            </a:r>
            <a:r>
              <a:rPr kumimoji="0" lang="en-NZ" sz="4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Quantitative </a:t>
            </a:r>
            <a:r>
              <a:rPr kumimoji="0" lang="en-NZ" sz="4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Investigation</a:t>
            </a:r>
            <a:endParaRPr kumimoji="0" lang="en-NZ" sz="4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ache2.asset-cache.net/xc/511869597.jpg?v=2&amp;c=IWSAsset&amp;k=2&amp;d=ujYJxaM4SGZbZT-T_WsOWLCUSetKkP6a8iQFiiRxy0E1"/>
          <p:cNvPicPr>
            <a:picLocks noChangeAspect="1" noChangeArrowheads="1"/>
          </p:cNvPicPr>
          <p:nvPr/>
        </p:nvPicPr>
        <p:blipFill rotWithShape="1">
          <a:blip r:embed="rId2">
            <a:extLst>
              <a:ext uri="{28A0092B-C50C-407E-A947-70E740481C1C}">
                <a14:useLocalDpi xmlns:a14="http://schemas.microsoft.com/office/drawing/2010/main" val="0"/>
              </a:ext>
            </a:extLst>
          </a:blip>
          <a:srcRect b="43175"/>
          <a:stretch/>
        </p:blipFill>
        <p:spPr bwMode="auto">
          <a:xfrm>
            <a:off x="8731" y="2959266"/>
            <a:ext cx="9135269" cy="38987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exchange.nathaly.ru/i/1291511_270219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9241" y="1492313"/>
            <a:ext cx="8424936" cy="3970318"/>
          </a:xfrm>
          <a:prstGeom prst="rect">
            <a:avLst/>
          </a:prstGeom>
          <a:noFill/>
          <a:ln>
            <a:noFill/>
          </a:ln>
        </p:spPr>
        <p:txBody>
          <a:bodyPr wrap="square" rtlCol="0">
            <a:spAutoFit/>
          </a:bodyPr>
          <a:lstStyle/>
          <a:p>
            <a:r>
              <a:rPr lang="en-NZ" b="1" dirty="0" smtClean="0">
                <a:latin typeface="Calibri" pitchFamily="34" charset="0"/>
                <a:cs typeface="Calibri" pitchFamily="34" charset="0"/>
              </a:rPr>
              <a:t>Variables</a:t>
            </a:r>
            <a:r>
              <a:rPr lang="en-NZ" dirty="0" smtClean="0">
                <a:latin typeface="Calibri" pitchFamily="34" charset="0"/>
                <a:cs typeface="Calibri" pitchFamily="34" charset="0"/>
              </a:rPr>
              <a:t> </a:t>
            </a:r>
            <a:r>
              <a:rPr lang="en-NZ" dirty="0">
                <a:latin typeface="Calibri" pitchFamily="34" charset="0"/>
                <a:cs typeface="Calibri" pitchFamily="34" charset="0"/>
              </a:rPr>
              <a:t>are all the things that could change during an investigation.</a:t>
            </a:r>
          </a:p>
          <a:p>
            <a:r>
              <a:rPr lang="en-NZ" dirty="0" smtClean="0">
                <a:latin typeface="Calibri" pitchFamily="34" charset="0"/>
                <a:cs typeface="Calibri" pitchFamily="34" charset="0"/>
              </a:rPr>
              <a:t>In </a:t>
            </a:r>
            <a:r>
              <a:rPr lang="en-NZ" dirty="0">
                <a:latin typeface="Calibri" pitchFamily="34" charset="0"/>
                <a:cs typeface="Calibri" pitchFamily="34" charset="0"/>
              </a:rPr>
              <a:t>a bouncing ball </a:t>
            </a:r>
            <a:r>
              <a:rPr lang="en-NZ" dirty="0" smtClean="0">
                <a:latin typeface="Calibri" pitchFamily="34" charset="0"/>
                <a:cs typeface="Calibri" pitchFamily="34" charset="0"/>
              </a:rPr>
              <a:t>investigation,  where the height a ball bounces to is measured after it is dropped at different heights, many </a:t>
            </a:r>
            <a:r>
              <a:rPr lang="en-NZ" dirty="0">
                <a:latin typeface="Calibri" pitchFamily="34" charset="0"/>
                <a:cs typeface="Calibri" pitchFamily="34" charset="0"/>
              </a:rPr>
              <a:t>things could </a:t>
            </a:r>
            <a:r>
              <a:rPr lang="en-NZ" dirty="0" smtClean="0">
                <a:latin typeface="Calibri" pitchFamily="34" charset="0"/>
                <a:cs typeface="Calibri" pitchFamily="34" charset="0"/>
              </a:rPr>
              <a:t>affect the results from </a:t>
            </a:r>
            <a:r>
              <a:rPr lang="en-NZ" dirty="0">
                <a:latin typeface="Calibri" pitchFamily="34" charset="0"/>
                <a:cs typeface="Calibri" pitchFamily="34" charset="0"/>
              </a:rPr>
              <a:t>one experiment to the </a:t>
            </a:r>
            <a:r>
              <a:rPr lang="en-NZ" dirty="0" smtClean="0">
                <a:latin typeface="Calibri" pitchFamily="34" charset="0"/>
                <a:cs typeface="Calibri" pitchFamily="34" charset="0"/>
              </a:rPr>
              <a:t>next such as</a:t>
            </a:r>
            <a:r>
              <a:rPr lang="en-NZ" dirty="0">
                <a:latin typeface="Calibri" pitchFamily="34" charset="0"/>
                <a:cs typeface="Calibri" pitchFamily="34" charset="0"/>
              </a:rPr>
              <a:t> </a:t>
            </a:r>
            <a:r>
              <a:rPr lang="en-NZ" dirty="0" smtClean="0">
                <a:latin typeface="Calibri" pitchFamily="34" charset="0"/>
                <a:cs typeface="Calibri" pitchFamily="34" charset="0"/>
              </a:rPr>
              <a:t>using a </a:t>
            </a:r>
            <a:r>
              <a:rPr lang="en-NZ" dirty="0">
                <a:latin typeface="Calibri" pitchFamily="34" charset="0"/>
                <a:cs typeface="Calibri" pitchFamily="34" charset="0"/>
              </a:rPr>
              <a:t>different </a:t>
            </a:r>
            <a:r>
              <a:rPr lang="en-NZ" dirty="0" smtClean="0">
                <a:latin typeface="Calibri" pitchFamily="34" charset="0"/>
                <a:cs typeface="Calibri" pitchFamily="34" charset="0"/>
              </a:rPr>
              <a:t>ball, a </a:t>
            </a:r>
            <a:r>
              <a:rPr lang="en-NZ" dirty="0">
                <a:latin typeface="Calibri" pitchFamily="34" charset="0"/>
                <a:cs typeface="Calibri" pitchFamily="34" charset="0"/>
              </a:rPr>
              <a:t>different drop </a:t>
            </a:r>
            <a:r>
              <a:rPr lang="en-NZ" dirty="0" smtClean="0">
                <a:latin typeface="Calibri" pitchFamily="34" charset="0"/>
                <a:cs typeface="Calibri" pitchFamily="34" charset="0"/>
              </a:rPr>
              <a:t>height or a different surface which the ball is dropped on.</a:t>
            </a:r>
            <a:endParaRPr lang="en-NZ" dirty="0">
              <a:latin typeface="Calibri" pitchFamily="34" charset="0"/>
              <a:cs typeface="Calibri" pitchFamily="34" charset="0"/>
            </a:endParaRPr>
          </a:p>
          <a:p>
            <a:endParaRPr lang="en-NZ" dirty="0" smtClean="0">
              <a:latin typeface="Calibri" pitchFamily="34" charset="0"/>
              <a:cs typeface="Calibri" pitchFamily="34" charset="0"/>
            </a:endParaRPr>
          </a:p>
          <a:p>
            <a:r>
              <a:rPr lang="en-NZ" dirty="0" smtClean="0">
                <a:latin typeface="Calibri" pitchFamily="34" charset="0"/>
                <a:cs typeface="Calibri" pitchFamily="34" charset="0"/>
              </a:rPr>
              <a:t>You </a:t>
            </a:r>
            <a:r>
              <a:rPr lang="en-NZ" dirty="0">
                <a:latin typeface="Calibri" pitchFamily="34" charset="0"/>
                <a:cs typeface="Calibri" pitchFamily="34" charset="0"/>
              </a:rPr>
              <a:t>should only change one thing </a:t>
            </a:r>
            <a:r>
              <a:rPr lang="en-NZ" dirty="0" smtClean="0">
                <a:latin typeface="Calibri" pitchFamily="34" charset="0"/>
                <a:cs typeface="Calibri" pitchFamily="34" charset="0"/>
              </a:rPr>
              <a:t>at a time in </a:t>
            </a:r>
            <a:r>
              <a:rPr lang="en-NZ" dirty="0">
                <a:latin typeface="Calibri" pitchFamily="34" charset="0"/>
                <a:cs typeface="Calibri" pitchFamily="34" charset="0"/>
              </a:rPr>
              <a:t>your </a:t>
            </a:r>
            <a:r>
              <a:rPr lang="en-NZ" dirty="0" smtClean="0">
                <a:latin typeface="Calibri" pitchFamily="34" charset="0"/>
                <a:cs typeface="Calibri" pitchFamily="34" charset="0"/>
              </a:rPr>
              <a:t>investigation. </a:t>
            </a:r>
            <a:r>
              <a:rPr lang="en-NZ" dirty="0">
                <a:latin typeface="Calibri" pitchFamily="34" charset="0"/>
                <a:cs typeface="Calibri" pitchFamily="34" charset="0"/>
              </a:rPr>
              <a:t>This called the </a:t>
            </a:r>
            <a:r>
              <a:rPr lang="en-NZ" b="1" dirty="0">
                <a:latin typeface="Calibri" pitchFamily="34" charset="0"/>
                <a:cs typeface="Calibri" pitchFamily="34" charset="0"/>
              </a:rPr>
              <a:t>independent variable</a:t>
            </a:r>
            <a:r>
              <a:rPr lang="en-NZ" dirty="0" smtClean="0">
                <a:latin typeface="Calibri" pitchFamily="34" charset="0"/>
                <a:cs typeface="Calibri" pitchFamily="34" charset="0"/>
              </a:rPr>
              <a:t>.(The height the ball is dropped at)</a:t>
            </a:r>
            <a:endParaRPr lang="en-NZ" dirty="0">
              <a:latin typeface="Calibri" pitchFamily="34" charset="0"/>
              <a:cs typeface="Calibri" pitchFamily="34" charset="0"/>
            </a:endParaRPr>
          </a:p>
          <a:p>
            <a:r>
              <a:rPr lang="en-NZ" dirty="0" smtClean="0">
                <a:latin typeface="Calibri" pitchFamily="34" charset="0"/>
                <a:cs typeface="Calibri" pitchFamily="34" charset="0"/>
              </a:rPr>
              <a:t>During your investigation you should be able to measure                                                  something changing which is </a:t>
            </a:r>
            <a:r>
              <a:rPr lang="en-NZ" dirty="0">
                <a:latin typeface="Calibri" pitchFamily="34" charset="0"/>
                <a:cs typeface="Calibri" pitchFamily="34" charset="0"/>
              </a:rPr>
              <a:t>called </a:t>
            </a:r>
            <a:r>
              <a:rPr lang="en-NZ" dirty="0" smtClean="0">
                <a:latin typeface="Calibri" pitchFamily="34" charset="0"/>
                <a:cs typeface="Calibri" pitchFamily="34" charset="0"/>
              </a:rPr>
              <a:t>the </a:t>
            </a:r>
            <a:r>
              <a:rPr lang="en-NZ" b="1" dirty="0" smtClean="0">
                <a:latin typeface="Calibri" pitchFamily="34" charset="0"/>
                <a:cs typeface="Calibri" pitchFamily="34" charset="0"/>
              </a:rPr>
              <a:t>dependent</a:t>
            </a:r>
            <a:r>
              <a:rPr lang="en-NZ" dirty="0" smtClean="0">
                <a:latin typeface="Calibri" pitchFamily="34" charset="0"/>
                <a:cs typeface="Calibri" pitchFamily="34" charset="0"/>
              </a:rPr>
              <a:t>                                                                                       variable. (</a:t>
            </a:r>
            <a:r>
              <a:rPr lang="en-NZ" dirty="0">
                <a:latin typeface="Calibri" pitchFamily="34" charset="0"/>
                <a:cs typeface="Calibri" pitchFamily="34" charset="0"/>
              </a:rPr>
              <a:t>How high the ball bounces </a:t>
            </a:r>
            <a:r>
              <a:rPr lang="en-NZ" dirty="0" smtClean="0">
                <a:latin typeface="Calibri" pitchFamily="34" charset="0"/>
                <a:cs typeface="Calibri" pitchFamily="34" charset="0"/>
              </a:rPr>
              <a:t>after being                                                                     dropped)</a:t>
            </a:r>
            <a:endParaRPr lang="en-NZ" dirty="0">
              <a:latin typeface="Calibri" pitchFamily="34" charset="0"/>
              <a:cs typeface="Calibri" pitchFamily="34" charset="0"/>
            </a:endParaRPr>
          </a:p>
          <a:p>
            <a:r>
              <a:rPr lang="en-NZ" dirty="0" smtClean="0">
                <a:latin typeface="Calibri" pitchFamily="34" charset="0"/>
                <a:cs typeface="Calibri" pitchFamily="34" charset="0"/>
              </a:rPr>
              <a:t>The </a:t>
            </a:r>
            <a:r>
              <a:rPr lang="en-NZ" dirty="0">
                <a:latin typeface="Calibri" pitchFamily="34" charset="0"/>
                <a:cs typeface="Calibri" pitchFamily="34" charset="0"/>
              </a:rPr>
              <a:t>factors you keep the same in your experiments </a:t>
            </a:r>
            <a:r>
              <a:rPr lang="en-NZ" dirty="0" smtClean="0">
                <a:latin typeface="Calibri" pitchFamily="34" charset="0"/>
                <a:cs typeface="Calibri" pitchFamily="34" charset="0"/>
              </a:rPr>
              <a:t>                                                                                         (</a:t>
            </a:r>
            <a:r>
              <a:rPr lang="en-NZ" dirty="0">
                <a:latin typeface="Calibri" pitchFamily="34" charset="0"/>
                <a:cs typeface="Calibri" pitchFamily="34" charset="0"/>
              </a:rPr>
              <a:t>fair test) are called </a:t>
            </a:r>
            <a:r>
              <a:rPr lang="en-NZ" b="1" dirty="0">
                <a:latin typeface="Calibri" pitchFamily="34" charset="0"/>
                <a:cs typeface="Calibri" pitchFamily="34" charset="0"/>
              </a:rPr>
              <a:t>control variables</a:t>
            </a:r>
          </a:p>
        </p:txBody>
      </p:sp>
      <p:sp>
        <p:nvSpPr>
          <p:cNvPr id="8" name="TextBox 7"/>
          <p:cNvSpPr txBox="1"/>
          <p:nvPr/>
        </p:nvSpPr>
        <p:spPr>
          <a:xfrm>
            <a:off x="517253" y="42032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A </a:t>
            </a:r>
            <a:r>
              <a:rPr lang="en-NZ" sz="2000" b="1" dirty="0">
                <a:latin typeface="+mn-lt"/>
              </a:rPr>
              <a:t>'fair test' is one in which you only change one thing (variable</a:t>
            </a:r>
            <a:r>
              <a:rPr lang="en-NZ" sz="2000" b="1" dirty="0" smtClean="0">
                <a:latin typeface="+mn-lt"/>
              </a:rPr>
              <a:t>).</a:t>
            </a:r>
            <a:endParaRPr lang="en-NZ" sz="2000" b="1" dirty="0">
              <a:latin typeface="+mn-lt"/>
            </a:endParaRPr>
          </a:p>
        </p:txBody>
      </p:sp>
      <p:pic>
        <p:nvPicPr>
          <p:cNvPr id="11" name="Picture 1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912192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9241" y="990600"/>
            <a:ext cx="8424936" cy="3693319"/>
          </a:xfrm>
          <a:prstGeom prst="rect">
            <a:avLst/>
          </a:prstGeom>
          <a:solidFill>
            <a:schemeClr val="bg1"/>
          </a:solidFill>
          <a:ln>
            <a:solidFill>
              <a:schemeClr val="tx1"/>
            </a:solidFill>
          </a:ln>
        </p:spPr>
        <p:txBody>
          <a:bodyPr wrap="square" rtlCol="0">
            <a:spAutoFit/>
          </a:bodyPr>
          <a:lstStyle/>
          <a:p>
            <a:r>
              <a:rPr lang="en-NZ" dirty="0" smtClean="0">
                <a:latin typeface="Calibri" pitchFamily="34" charset="0"/>
                <a:cs typeface="Calibri" pitchFamily="34" charset="0"/>
              </a:rPr>
              <a:t>Scientific investigations </a:t>
            </a:r>
            <a:r>
              <a:rPr lang="en-NZ" dirty="0">
                <a:latin typeface="Calibri" pitchFamily="34" charset="0"/>
                <a:cs typeface="Calibri" pitchFamily="34" charset="0"/>
              </a:rPr>
              <a:t>are </a:t>
            </a:r>
            <a:r>
              <a:rPr lang="en-NZ" dirty="0" smtClean="0">
                <a:latin typeface="Calibri" pitchFamily="34" charset="0"/>
                <a:cs typeface="Calibri" pitchFamily="34" charset="0"/>
              </a:rPr>
              <a:t>typically written </a:t>
            </a:r>
            <a:r>
              <a:rPr lang="en-NZ" dirty="0">
                <a:latin typeface="Calibri" pitchFamily="34" charset="0"/>
                <a:cs typeface="Calibri" pitchFamily="34" charset="0"/>
              </a:rPr>
              <a:t>up in a standard way under the following headings:</a:t>
            </a:r>
          </a:p>
          <a:p>
            <a:endParaRPr lang="en-NZ" dirty="0">
              <a:latin typeface="Calibri" pitchFamily="34" charset="0"/>
              <a:cs typeface="Calibri" pitchFamily="34" charset="0"/>
            </a:endParaRPr>
          </a:p>
          <a:p>
            <a:r>
              <a:rPr lang="en-NZ" b="1" dirty="0" smtClean="0">
                <a:latin typeface="Calibri" pitchFamily="34" charset="0"/>
                <a:cs typeface="Calibri" pitchFamily="34" charset="0"/>
              </a:rPr>
              <a:t>Aim (focus question): </a:t>
            </a:r>
            <a:r>
              <a:rPr lang="en-NZ" dirty="0">
                <a:latin typeface="Calibri" pitchFamily="34" charset="0"/>
                <a:cs typeface="Calibri" pitchFamily="34" charset="0"/>
              </a:rPr>
              <a:t>what you are trying to find out or prove by doing the </a:t>
            </a:r>
            <a:r>
              <a:rPr lang="en-NZ" dirty="0" smtClean="0">
                <a:latin typeface="Calibri" pitchFamily="34" charset="0"/>
                <a:cs typeface="Calibri" pitchFamily="34" charset="0"/>
              </a:rPr>
              <a:t>investigation </a:t>
            </a:r>
          </a:p>
          <a:p>
            <a:r>
              <a:rPr lang="en-NZ" b="1" dirty="0" smtClean="0">
                <a:latin typeface="Calibri" pitchFamily="34" charset="0"/>
                <a:cs typeface="Calibri" pitchFamily="34" charset="0"/>
              </a:rPr>
              <a:t>Hypothesis:</a:t>
            </a:r>
            <a:r>
              <a:rPr lang="en-NZ" dirty="0" smtClean="0">
                <a:latin typeface="Calibri" pitchFamily="34" charset="0"/>
                <a:cs typeface="Calibri" pitchFamily="34" charset="0"/>
              </a:rPr>
              <a:t> what you think will occur when an investigation is carried out</a:t>
            </a:r>
            <a:endParaRPr lang="en-NZ" dirty="0">
              <a:latin typeface="Calibri" pitchFamily="34" charset="0"/>
              <a:cs typeface="Calibri" pitchFamily="34" charset="0"/>
            </a:endParaRPr>
          </a:p>
          <a:p>
            <a:r>
              <a:rPr lang="en-NZ" b="1" dirty="0" smtClean="0">
                <a:latin typeface="Calibri" pitchFamily="34" charset="0"/>
                <a:cs typeface="Calibri" pitchFamily="34" charset="0"/>
              </a:rPr>
              <a:t>Equipment  (or materials): </a:t>
            </a:r>
            <a:r>
              <a:rPr lang="en-NZ" dirty="0">
                <a:latin typeface="Calibri" pitchFamily="34" charset="0"/>
                <a:cs typeface="Calibri" pitchFamily="34" charset="0"/>
              </a:rPr>
              <a:t>the things that you need to do the </a:t>
            </a:r>
            <a:r>
              <a:rPr lang="en-NZ" dirty="0" smtClean="0">
                <a:latin typeface="Calibri" pitchFamily="34" charset="0"/>
                <a:cs typeface="Calibri" pitchFamily="34" charset="0"/>
              </a:rPr>
              <a:t>investigation</a:t>
            </a:r>
            <a:endParaRPr lang="en-NZ" dirty="0">
              <a:latin typeface="Calibri" pitchFamily="34" charset="0"/>
              <a:cs typeface="Calibri" pitchFamily="34" charset="0"/>
            </a:endParaRPr>
          </a:p>
          <a:p>
            <a:r>
              <a:rPr lang="en-NZ" b="1" dirty="0" smtClean="0">
                <a:latin typeface="Calibri" pitchFamily="34" charset="0"/>
                <a:cs typeface="Calibri" pitchFamily="34" charset="0"/>
              </a:rPr>
              <a:t>Method </a:t>
            </a:r>
            <a:r>
              <a:rPr lang="en-NZ" b="1" dirty="0">
                <a:latin typeface="Calibri" pitchFamily="34" charset="0"/>
                <a:cs typeface="Calibri" pitchFamily="34" charset="0"/>
              </a:rPr>
              <a:t>: </a:t>
            </a:r>
            <a:r>
              <a:rPr lang="en-NZ" dirty="0">
                <a:latin typeface="Calibri" pitchFamily="34" charset="0"/>
                <a:cs typeface="Calibri" pitchFamily="34" charset="0"/>
              </a:rPr>
              <a:t>A simple, clear statement of what you will do – and can be repeated by another person</a:t>
            </a:r>
          </a:p>
          <a:p>
            <a:r>
              <a:rPr lang="en-NZ" b="1" dirty="0" smtClean="0">
                <a:latin typeface="Calibri" pitchFamily="34" charset="0"/>
                <a:cs typeface="Calibri" pitchFamily="34" charset="0"/>
              </a:rPr>
              <a:t>Results </a:t>
            </a:r>
            <a:r>
              <a:rPr lang="en-NZ" b="1" dirty="0">
                <a:latin typeface="Calibri" pitchFamily="34" charset="0"/>
                <a:cs typeface="Calibri" pitchFamily="34" charset="0"/>
              </a:rPr>
              <a:t>: </a:t>
            </a:r>
            <a:r>
              <a:rPr lang="en-NZ" dirty="0">
                <a:latin typeface="Calibri" pitchFamily="34" charset="0"/>
                <a:cs typeface="Calibri" pitchFamily="34" charset="0"/>
              </a:rPr>
              <a:t>data, tables and graphs collected from </a:t>
            </a:r>
            <a:r>
              <a:rPr lang="en-NZ" dirty="0" smtClean="0">
                <a:latin typeface="Calibri" pitchFamily="34" charset="0"/>
                <a:cs typeface="Calibri" pitchFamily="34" charset="0"/>
              </a:rPr>
              <a:t>investigation</a:t>
            </a:r>
            <a:endParaRPr lang="en-NZ" dirty="0">
              <a:latin typeface="Calibri" pitchFamily="34" charset="0"/>
              <a:cs typeface="Calibri" pitchFamily="34" charset="0"/>
            </a:endParaRPr>
          </a:p>
          <a:p>
            <a:r>
              <a:rPr lang="en-NZ" b="1" dirty="0" smtClean="0">
                <a:latin typeface="Calibri" pitchFamily="34" charset="0"/>
                <a:cs typeface="Calibri" pitchFamily="34" charset="0"/>
              </a:rPr>
              <a:t>Conclusion </a:t>
            </a:r>
            <a:r>
              <a:rPr lang="en-NZ" b="1" dirty="0">
                <a:latin typeface="Calibri" pitchFamily="34" charset="0"/>
                <a:cs typeface="Calibri" pitchFamily="34" charset="0"/>
              </a:rPr>
              <a:t>: </a:t>
            </a:r>
            <a:r>
              <a:rPr lang="en-NZ" dirty="0">
                <a:latin typeface="Calibri" pitchFamily="34" charset="0"/>
                <a:cs typeface="Calibri" pitchFamily="34" charset="0"/>
              </a:rPr>
              <a:t>what your results tell you  </a:t>
            </a:r>
            <a:r>
              <a:rPr lang="en-NZ" dirty="0" smtClean="0">
                <a:latin typeface="Calibri" pitchFamily="34" charset="0"/>
                <a:cs typeface="Calibri" pitchFamily="34" charset="0"/>
              </a:rPr>
              <a:t>– </a:t>
            </a:r>
            <a:r>
              <a:rPr lang="en-NZ" dirty="0">
                <a:latin typeface="Calibri" pitchFamily="34" charset="0"/>
                <a:cs typeface="Calibri" pitchFamily="34" charset="0"/>
              </a:rPr>
              <a:t>linked back to the </a:t>
            </a:r>
            <a:r>
              <a:rPr lang="en-NZ" dirty="0" smtClean="0">
                <a:latin typeface="Calibri" pitchFamily="34" charset="0"/>
                <a:cs typeface="Calibri" pitchFamily="34" charset="0"/>
              </a:rPr>
              <a:t>aim and hypothesis</a:t>
            </a:r>
            <a:endParaRPr lang="en-NZ" dirty="0">
              <a:latin typeface="Calibri" pitchFamily="34" charset="0"/>
              <a:cs typeface="Calibri" pitchFamily="34" charset="0"/>
            </a:endParaRPr>
          </a:p>
          <a:p>
            <a:r>
              <a:rPr lang="en-NZ" b="1" dirty="0" smtClean="0">
                <a:latin typeface="Calibri" pitchFamily="34" charset="0"/>
                <a:cs typeface="Calibri" pitchFamily="34" charset="0"/>
              </a:rPr>
              <a:t>Discussion </a:t>
            </a:r>
            <a:r>
              <a:rPr lang="en-NZ" b="1" dirty="0">
                <a:latin typeface="Calibri" pitchFamily="34" charset="0"/>
                <a:cs typeface="Calibri" pitchFamily="34" charset="0"/>
              </a:rPr>
              <a:t>: </a:t>
            </a:r>
            <a:r>
              <a:rPr lang="en-NZ" dirty="0">
                <a:latin typeface="Calibri" pitchFamily="34" charset="0"/>
                <a:cs typeface="Calibri" pitchFamily="34" charset="0"/>
              </a:rPr>
              <a:t>Science ideas to explain </a:t>
            </a:r>
            <a:r>
              <a:rPr lang="en-NZ" dirty="0" smtClean="0">
                <a:latin typeface="Calibri" pitchFamily="34" charset="0"/>
                <a:cs typeface="Calibri" pitchFamily="34" charset="0"/>
              </a:rPr>
              <a:t>your results, </a:t>
            </a:r>
            <a:r>
              <a:rPr lang="en-NZ" dirty="0">
                <a:latin typeface="Calibri" pitchFamily="34" charset="0"/>
                <a:cs typeface="Calibri" pitchFamily="34" charset="0"/>
              </a:rPr>
              <a:t>possible improvements </a:t>
            </a:r>
            <a:r>
              <a:rPr lang="en-NZ" dirty="0" smtClean="0">
                <a:latin typeface="Calibri" pitchFamily="34" charset="0"/>
                <a:cs typeface="Calibri" pitchFamily="34" charset="0"/>
              </a:rPr>
              <a:t>to </a:t>
            </a:r>
            <a:r>
              <a:rPr lang="en-NZ" dirty="0">
                <a:latin typeface="Calibri" pitchFamily="34" charset="0"/>
                <a:cs typeface="Calibri" pitchFamily="34" charset="0"/>
              </a:rPr>
              <a:t>the </a:t>
            </a:r>
            <a:r>
              <a:rPr lang="en-NZ" dirty="0" smtClean="0">
                <a:latin typeface="Calibri" pitchFamily="34" charset="0"/>
                <a:cs typeface="Calibri" pitchFamily="34" charset="0"/>
              </a:rPr>
              <a:t>investigation, how you managed to control the other variables.</a:t>
            </a:r>
            <a:endParaRPr lang="en-NZ" dirty="0">
              <a:latin typeface="Calibri" pitchFamily="34" charset="0"/>
              <a:cs typeface="Calibri" pitchFamily="34" charset="0"/>
            </a:endParaRPr>
          </a:p>
          <a:p>
            <a:endParaRPr lang="en-NZ" dirty="0"/>
          </a:p>
        </p:txBody>
      </p:sp>
      <p:sp>
        <p:nvSpPr>
          <p:cNvPr id="5" name="TextBox 4"/>
          <p:cNvSpPr txBox="1"/>
          <p:nvPr/>
        </p:nvSpPr>
        <p:spPr>
          <a:xfrm>
            <a:off x="439788" y="39492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The </a:t>
            </a:r>
            <a:r>
              <a:rPr lang="en-NZ" sz="2000" b="1" dirty="0">
                <a:latin typeface="+mn-lt"/>
              </a:rPr>
              <a:t>typical way that scientists work is called the Scientific method</a:t>
            </a:r>
            <a:r>
              <a:rPr lang="en-NZ" sz="2000" dirty="0" smtClean="0"/>
              <a:t>.</a:t>
            </a:r>
            <a:endParaRPr lang="en-NZ" sz="2000" dirty="0"/>
          </a:p>
        </p:txBody>
      </p:sp>
      <p:pic>
        <p:nvPicPr>
          <p:cNvPr id="5122" name="Picture 2" descr="http://www.stgeorgeschool-hermann.com/eighth/science_scientificmethod.gif"/>
          <p:cNvPicPr>
            <a:picLocks noChangeAspect="1" noChangeArrowheads="1"/>
          </p:cNvPicPr>
          <p:nvPr/>
        </p:nvPicPr>
        <p:blipFill rotWithShape="1">
          <a:blip r:embed="rId3">
            <a:extLst>
              <a:ext uri="{28A0092B-C50C-407E-A947-70E740481C1C}">
                <a14:useLocalDpi xmlns:a14="http://schemas.microsoft.com/office/drawing/2010/main" val="0"/>
              </a:ext>
            </a:extLst>
          </a:blip>
          <a:srcRect b="6849"/>
          <a:stretch/>
        </p:blipFill>
        <p:spPr bwMode="auto">
          <a:xfrm>
            <a:off x="3200399" y="4267200"/>
            <a:ext cx="47910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458613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386330"/>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a:latin typeface="+mn-lt"/>
              </a:rPr>
              <a:t>statement of the purpose of the investigation</a:t>
            </a:r>
            <a:endParaRPr lang="en-NZ" sz="2000" b="1" dirty="0">
              <a:latin typeface="+mn-lt"/>
            </a:endParaRPr>
          </a:p>
        </p:txBody>
      </p:sp>
      <p:sp>
        <p:nvSpPr>
          <p:cNvPr id="4" name="TextBox 3"/>
          <p:cNvSpPr txBox="1"/>
          <p:nvPr/>
        </p:nvSpPr>
        <p:spPr>
          <a:xfrm>
            <a:off x="409241" y="1268760"/>
            <a:ext cx="8424936" cy="1754326"/>
          </a:xfrm>
          <a:prstGeom prst="rect">
            <a:avLst/>
          </a:prstGeom>
          <a:solidFill>
            <a:schemeClr val="bg1"/>
          </a:solidFill>
          <a:ln>
            <a:solidFill>
              <a:schemeClr val="tx1"/>
            </a:solidFill>
          </a:ln>
        </p:spPr>
        <p:txBody>
          <a:bodyPr wrap="square" rtlCol="0">
            <a:spAutoFit/>
          </a:bodyPr>
          <a:lstStyle/>
          <a:p>
            <a:r>
              <a:rPr lang="en-NZ" dirty="0" smtClean="0">
                <a:latin typeface="Calibri" pitchFamily="34" charset="0"/>
                <a:ea typeface="Adobe Kaiti Std R" pitchFamily="18" charset="-128"/>
                <a:cs typeface="Calibri" pitchFamily="34" charset="0"/>
              </a:rPr>
              <a:t>Your </a:t>
            </a:r>
            <a:r>
              <a:rPr lang="en-NZ" dirty="0">
                <a:latin typeface="Calibri" panose="020F0502020204030204" pitchFamily="34" charset="0"/>
              </a:rPr>
              <a:t>statement of the </a:t>
            </a:r>
            <a:r>
              <a:rPr lang="en-NZ" b="1" dirty="0">
                <a:latin typeface="Calibri" panose="020F0502020204030204" pitchFamily="34" charset="0"/>
              </a:rPr>
              <a:t>purpose</a:t>
            </a:r>
            <a:r>
              <a:rPr lang="en-NZ" dirty="0">
                <a:latin typeface="Calibri" panose="020F0502020204030204" pitchFamily="34" charset="0"/>
              </a:rPr>
              <a:t> of the </a:t>
            </a:r>
            <a:r>
              <a:rPr lang="en-NZ" dirty="0" smtClean="0">
                <a:latin typeface="Calibri" panose="020F0502020204030204" pitchFamily="34" charset="0"/>
              </a:rPr>
              <a:t>investigation </a:t>
            </a:r>
            <a:r>
              <a:rPr lang="en-NZ" b="1" dirty="0" smtClean="0">
                <a:latin typeface="Calibri" pitchFamily="34" charset="0"/>
                <a:ea typeface="Adobe Kaiti Std R" pitchFamily="18" charset="-128"/>
                <a:cs typeface="Calibri" pitchFamily="34" charset="0"/>
              </a:rPr>
              <a:t>must </a:t>
            </a:r>
            <a:r>
              <a:rPr lang="en-NZ" b="1" dirty="0" smtClean="0">
                <a:latin typeface="Calibri" pitchFamily="34" charset="0"/>
                <a:ea typeface="Adobe Kaiti Std R" pitchFamily="18" charset="-128"/>
                <a:cs typeface="Calibri" pitchFamily="34" charset="0"/>
              </a:rPr>
              <a:t>include both variables</a:t>
            </a:r>
            <a:r>
              <a:rPr lang="en-NZ" dirty="0" smtClean="0">
                <a:latin typeface="Calibri" pitchFamily="34" charset="0"/>
                <a:ea typeface="Adobe Kaiti Std R" pitchFamily="18" charset="-128"/>
                <a:cs typeface="Calibri" pitchFamily="34" charset="0"/>
              </a:rPr>
              <a:t>.</a:t>
            </a:r>
          </a:p>
          <a:p>
            <a:r>
              <a:rPr lang="en-NZ" dirty="0" smtClean="0">
                <a:latin typeface="Calibri" pitchFamily="34" charset="0"/>
                <a:ea typeface="Adobe Kaiti Std R" pitchFamily="18" charset="-128"/>
                <a:cs typeface="Calibri" pitchFamily="34" charset="0"/>
              </a:rPr>
              <a:t>For example: If I change (independent variable) how will it affect (dependant variable)</a:t>
            </a:r>
          </a:p>
          <a:p>
            <a:endParaRPr lang="en-NZ" dirty="0">
              <a:latin typeface="Calibri" pitchFamily="34" charset="0"/>
              <a:ea typeface="Adobe Kaiti Std R" pitchFamily="18" charset="-128"/>
              <a:cs typeface="Calibri" pitchFamily="34" charset="0"/>
            </a:endParaRPr>
          </a:p>
          <a:p>
            <a:r>
              <a:rPr lang="en-NZ" dirty="0" smtClean="0">
                <a:latin typeface="Calibri" pitchFamily="34" charset="0"/>
                <a:ea typeface="Adobe Kaiti Std R" pitchFamily="18" charset="-128"/>
                <a:cs typeface="Calibri" pitchFamily="34" charset="0"/>
              </a:rPr>
              <a:t>Such as: If I change the </a:t>
            </a:r>
            <a:r>
              <a:rPr lang="en-NZ" b="1" dirty="0" smtClean="0">
                <a:latin typeface="Calibri" pitchFamily="34" charset="0"/>
                <a:ea typeface="Adobe Kaiti Std R" pitchFamily="18" charset="-128"/>
                <a:cs typeface="Calibri" pitchFamily="34" charset="0"/>
              </a:rPr>
              <a:t>temperature of the water </a:t>
            </a:r>
            <a:r>
              <a:rPr lang="en-NZ" dirty="0" smtClean="0">
                <a:latin typeface="Calibri" pitchFamily="34" charset="0"/>
                <a:ea typeface="Adobe Kaiti Std R" pitchFamily="18" charset="-128"/>
                <a:cs typeface="Calibri" pitchFamily="34" charset="0"/>
              </a:rPr>
              <a:t>(independent) how will it affect </a:t>
            </a:r>
            <a:r>
              <a:rPr lang="en-NZ" b="1" dirty="0" smtClean="0">
                <a:latin typeface="Calibri" pitchFamily="34" charset="0"/>
                <a:ea typeface="Adobe Kaiti Std R" pitchFamily="18" charset="-128"/>
                <a:cs typeface="Calibri" pitchFamily="34" charset="0"/>
              </a:rPr>
              <a:t>how much sugar I can dissolve  into the water </a:t>
            </a:r>
            <a:r>
              <a:rPr lang="en-NZ" dirty="0" smtClean="0">
                <a:latin typeface="Calibri" pitchFamily="34" charset="0"/>
                <a:ea typeface="Adobe Kaiti Std R" pitchFamily="18" charset="-128"/>
                <a:cs typeface="Calibri" pitchFamily="34" charset="0"/>
              </a:rPr>
              <a:t>(dependant)</a:t>
            </a:r>
            <a:endParaRPr lang="en-NZ" dirty="0">
              <a:latin typeface="Calibri" pitchFamily="34" charset="0"/>
              <a:ea typeface="Adobe Kaiti Std R" pitchFamily="18" charset="-128"/>
              <a:cs typeface="Calibri" pitchFamily="34" charset="0"/>
            </a:endParaRPr>
          </a:p>
          <a:p>
            <a:endParaRPr lang="en-N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514" y="3438736"/>
            <a:ext cx="38195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7888" y="3657600"/>
            <a:ext cx="3988196" cy="2646878"/>
          </a:xfrm>
          <a:prstGeom prst="rect">
            <a:avLst/>
          </a:prstGeom>
          <a:noFill/>
        </p:spPr>
        <p:txBody>
          <a:bodyPr wrap="square" rtlCol="0">
            <a:spAutoFit/>
          </a:bodyPr>
          <a:lstStyle/>
          <a:p>
            <a:r>
              <a:rPr lang="en-NZ" b="1" dirty="0" smtClean="0">
                <a:latin typeface="Calibri" pitchFamily="34" charset="0"/>
                <a:cs typeface="Calibri" pitchFamily="34" charset="0"/>
              </a:rPr>
              <a:t>Independent variable </a:t>
            </a:r>
            <a:r>
              <a:rPr lang="en-NZ" dirty="0" smtClean="0">
                <a:latin typeface="Calibri" pitchFamily="34" charset="0"/>
                <a:cs typeface="Calibri" pitchFamily="34" charset="0"/>
              </a:rPr>
              <a:t>– amount of light a plant receives</a:t>
            </a:r>
          </a:p>
          <a:p>
            <a:r>
              <a:rPr lang="en-NZ" b="1" dirty="0" smtClean="0">
                <a:latin typeface="Calibri" pitchFamily="34" charset="0"/>
                <a:cs typeface="Calibri" pitchFamily="34" charset="0"/>
              </a:rPr>
              <a:t>Dependant variable </a:t>
            </a:r>
            <a:r>
              <a:rPr lang="en-NZ" dirty="0" smtClean="0">
                <a:latin typeface="Calibri" pitchFamily="34" charset="0"/>
                <a:cs typeface="Calibri" pitchFamily="34" charset="0"/>
              </a:rPr>
              <a:t>-  height that plant grows</a:t>
            </a:r>
          </a:p>
          <a:p>
            <a:endParaRPr lang="en-NZ" dirty="0">
              <a:latin typeface="Calibri" pitchFamily="34" charset="0"/>
              <a:cs typeface="Calibri" pitchFamily="34" charset="0"/>
            </a:endParaRPr>
          </a:p>
          <a:p>
            <a:r>
              <a:rPr lang="en-NZ" dirty="0">
                <a:latin typeface="Calibri" panose="020F0502020204030204" pitchFamily="34" charset="0"/>
              </a:rPr>
              <a:t>statement of the </a:t>
            </a:r>
            <a:r>
              <a:rPr lang="en-NZ" b="1" dirty="0">
                <a:latin typeface="Calibri" panose="020F0502020204030204" pitchFamily="34" charset="0"/>
              </a:rPr>
              <a:t>purpose</a:t>
            </a:r>
            <a:r>
              <a:rPr lang="en-NZ" dirty="0">
                <a:latin typeface="Calibri" panose="020F0502020204030204" pitchFamily="34" charset="0"/>
              </a:rPr>
              <a:t> of the </a:t>
            </a:r>
            <a:r>
              <a:rPr lang="en-NZ" dirty="0" smtClean="0">
                <a:latin typeface="Calibri" panose="020F0502020204030204" pitchFamily="34" charset="0"/>
              </a:rPr>
              <a:t>investigation</a:t>
            </a:r>
            <a:r>
              <a:rPr lang="en-NZ" b="1" dirty="0" smtClean="0">
                <a:latin typeface="Calibri" pitchFamily="34" charset="0"/>
                <a:cs typeface="Calibri" pitchFamily="34" charset="0"/>
              </a:rPr>
              <a:t>: </a:t>
            </a:r>
            <a:r>
              <a:rPr lang="en-NZ" dirty="0" smtClean="0">
                <a:latin typeface="Calibri" pitchFamily="34" charset="0"/>
                <a:cs typeface="Calibri" pitchFamily="34" charset="0"/>
              </a:rPr>
              <a:t>How does the amount of light a plant receives affect the height it grows to</a:t>
            </a:r>
            <a:endParaRPr lang="en-NZ" dirty="0">
              <a:latin typeface="Calibri" pitchFamily="34" charset="0"/>
              <a:cs typeface="Calibri" pitchFamily="34" charset="0"/>
            </a:endParaRPr>
          </a:p>
        </p:txBody>
      </p:sp>
      <p:sp>
        <p:nvSpPr>
          <p:cNvPr id="7" name="Rectangle 6"/>
          <p:cNvSpPr/>
          <p:nvPr/>
        </p:nvSpPr>
        <p:spPr>
          <a:xfrm>
            <a:off x="409241" y="3304456"/>
            <a:ext cx="8424936"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0" name="Picture 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 name="TextBox 1"/>
          <p:cNvSpPr txBox="1"/>
          <p:nvPr/>
        </p:nvSpPr>
        <p:spPr>
          <a:xfrm>
            <a:off x="611560" y="3140968"/>
            <a:ext cx="2160240" cy="369332"/>
          </a:xfrm>
          <a:prstGeom prst="rect">
            <a:avLst/>
          </a:prstGeom>
          <a:solidFill>
            <a:schemeClr val="bg2">
              <a:lumMod val="90000"/>
            </a:schemeClr>
          </a:solidFill>
          <a:ln>
            <a:solidFill>
              <a:schemeClr val="accent1"/>
            </a:solidFill>
          </a:ln>
        </p:spPr>
        <p:txBody>
          <a:bodyPr wrap="square" rtlCol="0">
            <a:spAutoFit/>
          </a:bodyPr>
          <a:lstStyle/>
          <a:p>
            <a:pPr algn="ctr"/>
            <a:r>
              <a:rPr lang="en-NZ" dirty="0" smtClean="0"/>
              <a:t>EXAMPLE</a:t>
            </a:r>
            <a:endParaRPr lang="en-NZ" dirty="0"/>
          </a:p>
        </p:txBody>
      </p:sp>
    </p:spTree>
    <p:extLst>
      <p:ext uri="{BB962C8B-B14F-4D97-AF65-F5344CB8AC3E}">
        <p14:creationId xmlns:p14="http://schemas.microsoft.com/office/powerpoint/2010/main" val="2113895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47112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Writing the Method</a:t>
            </a:r>
            <a:endParaRPr lang="en-NZ" sz="2000" b="1" dirty="0">
              <a:latin typeface="+mn-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05132"/>
            <a:ext cx="3657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4" name="TextBox 3"/>
          <p:cNvSpPr txBox="1"/>
          <p:nvPr/>
        </p:nvSpPr>
        <p:spPr>
          <a:xfrm>
            <a:off x="2339752" y="1174829"/>
            <a:ext cx="6593887" cy="4801314"/>
          </a:xfrm>
          <a:prstGeom prst="rect">
            <a:avLst/>
          </a:prstGeom>
          <a:solidFill>
            <a:schemeClr val="bg1"/>
          </a:solidFill>
          <a:ln>
            <a:solidFill>
              <a:schemeClr val="tx1"/>
            </a:solidFill>
          </a:ln>
        </p:spPr>
        <p:txBody>
          <a:bodyPr wrap="square" rtlCol="0">
            <a:spAutoFit/>
          </a:bodyPr>
          <a:lstStyle/>
          <a:p>
            <a:r>
              <a:rPr lang="en-NZ" dirty="0" smtClean="0">
                <a:latin typeface="Calibri" panose="020F0502020204030204" pitchFamily="34" charset="0"/>
                <a:cs typeface="Calibri" panose="020F0502020204030204" pitchFamily="34" charset="0"/>
              </a:rPr>
              <a:t>A method must be written so that an investigation is </a:t>
            </a:r>
            <a:r>
              <a:rPr lang="en-NZ" b="1" dirty="0" smtClean="0">
                <a:latin typeface="Calibri" panose="020F0502020204030204" pitchFamily="34" charset="0"/>
                <a:cs typeface="Calibri" panose="020F0502020204030204" pitchFamily="34" charset="0"/>
              </a:rPr>
              <a:t>repeatable</a:t>
            </a:r>
            <a:r>
              <a:rPr lang="en-NZ" dirty="0" smtClean="0">
                <a:latin typeface="Calibri" panose="020F0502020204030204" pitchFamily="34" charset="0"/>
                <a:cs typeface="Calibri" panose="020F0502020204030204" pitchFamily="34" charset="0"/>
              </a:rPr>
              <a:t> by another person.</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In order for results from an investigation to be </a:t>
            </a:r>
            <a:r>
              <a:rPr lang="en-NZ" b="1" dirty="0" smtClean="0">
                <a:latin typeface="Calibri" panose="020F0502020204030204" pitchFamily="34" charset="0"/>
                <a:cs typeface="Calibri" panose="020F0502020204030204" pitchFamily="34" charset="0"/>
              </a:rPr>
              <a:t>reliable</a:t>
            </a:r>
            <a:r>
              <a:rPr lang="en-NZ" dirty="0" smtClean="0">
                <a:latin typeface="Calibri" panose="020F0502020204030204" pitchFamily="34" charset="0"/>
                <a:cs typeface="Calibri" panose="020F0502020204030204" pitchFamily="34" charset="0"/>
              </a:rPr>
              <a:t> an investigation must be able to be repeated exactly the same way following the method. The results gained from each repeat must show the same pattern each time for the conclusion to be valid (or if not an explanation or fault in following the method given).</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Your method </a:t>
            </a:r>
            <a:r>
              <a:rPr lang="en-NZ" dirty="0">
                <a:latin typeface="Calibri" panose="020F0502020204030204" pitchFamily="34" charset="0"/>
                <a:cs typeface="Calibri" panose="020F0502020204030204" pitchFamily="34" charset="0"/>
              </a:rPr>
              <a:t>must be repeatable by another person </a:t>
            </a:r>
            <a:r>
              <a:rPr lang="en-NZ" dirty="0" smtClean="0">
                <a:latin typeface="Calibri" panose="020F0502020204030204" pitchFamily="34" charset="0"/>
                <a:cs typeface="Calibri" panose="020F0502020204030204" pitchFamily="34" charset="0"/>
              </a:rPr>
              <a:t>and include:</a:t>
            </a:r>
          </a:p>
          <a:p>
            <a:r>
              <a:rPr lang="en-NZ" dirty="0" smtClean="0">
                <a:latin typeface="Calibri" panose="020F0502020204030204" pitchFamily="34" charset="0"/>
                <a:cs typeface="Calibri" panose="020F0502020204030204" pitchFamily="34" charset="0"/>
              </a:rPr>
              <a:t>&gt;independent (variable changed) and dependent (variable measured) variables that are clearly stated with units given.</a:t>
            </a:r>
          </a:p>
          <a:p>
            <a:r>
              <a:rPr lang="en-NZ" dirty="0" smtClean="0">
                <a:latin typeface="Calibri" panose="020F0502020204030204" pitchFamily="34" charset="0"/>
                <a:cs typeface="Calibri" panose="020F0502020204030204" pitchFamily="34" charset="0"/>
              </a:rPr>
              <a:t>&gt;All variables listed that must be controlled (kept the same) </a:t>
            </a:r>
            <a:r>
              <a:rPr lang="en-NZ" b="1" dirty="0" smtClean="0">
                <a:latin typeface="Calibri" panose="020F0502020204030204" pitchFamily="34" charset="0"/>
                <a:cs typeface="Calibri" panose="020F0502020204030204" pitchFamily="34" charset="0"/>
              </a:rPr>
              <a:t>AND</a:t>
            </a:r>
            <a:r>
              <a:rPr lang="en-NZ" dirty="0" smtClean="0">
                <a:latin typeface="Calibri" panose="020F0502020204030204" pitchFamily="34" charset="0"/>
                <a:cs typeface="Calibri" panose="020F0502020204030204" pitchFamily="34" charset="0"/>
              </a:rPr>
              <a:t> how they are controlled </a:t>
            </a:r>
          </a:p>
          <a:p>
            <a:r>
              <a:rPr lang="en-NZ" dirty="0" smtClean="0">
                <a:latin typeface="Calibri" panose="020F0502020204030204" pitchFamily="34" charset="0"/>
                <a:cs typeface="Calibri" panose="020F0502020204030204" pitchFamily="34" charset="0"/>
              </a:rPr>
              <a:t>&gt;Techniques used to increase </a:t>
            </a:r>
            <a:r>
              <a:rPr lang="en-NZ" b="1" dirty="0" smtClean="0">
                <a:latin typeface="Calibri" panose="020F0502020204030204" pitchFamily="34" charset="0"/>
                <a:cs typeface="Calibri" panose="020F0502020204030204" pitchFamily="34" charset="0"/>
              </a:rPr>
              <a:t>accuracy </a:t>
            </a:r>
            <a:r>
              <a:rPr lang="en-NZ" dirty="0" smtClean="0">
                <a:latin typeface="Calibri" panose="020F0502020204030204" pitchFamily="34" charset="0"/>
                <a:cs typeface="Calibri" panose="020F0502020204030204" pitchFamily="34" charset="0"/>
              </a:rPr>
              <a:t>(closer to actual value) and </a:t>
            </a:r>
            <a:r>
              <a:rPr lang="en-NZ" b="1" dirty="0" smtClean="0">
                <a:latin typeface="Calibri" panose="020F0502020204030204" pitchFamily="34" charset="0"/>
                <a:cs typeface="Calibri" panose="020F0502020204030204" pitchFamily="34" charset="0"/>
              </a:rPr>
              <a:t>reliability</a:t>
            </a:r>
            <a:r>
              <a:rPr lang="en-NZ" dirty="0" smtClean="0">
                <a:latin typeface="Calibri" panose="020F0502020204030204" pitchFamily="34" charset="0"/>
                <a:cs typeface="Calibri" panose="020F0502020204030204" pitchFamily="34" charset="0"/>
              </a:rPr>
              <a:t> (consistently the same when repeated)</a:t>
            </a:r>
          </a:p>
          <a:p>
            <a:endParaRPr lang="en-N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0180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47112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a:latin typeface="+mn-lt"/>
              </a:rPr>
              <a:t>Test the colorimetric absorbance of an aspirin sample</a:t>
            </a:r>
            <a:endParaRPr lang="en-NZ" sz="2000" dirty="0">
              <a:latin typeface="+mn-lt"/>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4" name="TextBox 3"/>
          <p:cNvSpPr txBox="1"/>
          <p:nvPr/>
        </p:nvSpPr>
        <p:spPr>
          <a:xfrm>
            <a:off x="191724" y="1044054"/>
            <a:ext cx="8705039" cy="3139321"/>
          </a:xfrm>
          <a:prstGeom prst="rect">
            <a:avLst/>
          </a:prstGeom>
          <a:solidFill>
            <a:schemeClr val="bg1"/>
          </a:solidFill>
          <a:ln>
            <a:solidFill>
              <a:schemeClr val="tx1"/>
            </a:solidFill>
          </a:ln>
        </p:spPr>
        <p:txBody>
          <a:bodyPr wrap="square" rtlCol="0">
            <a:spAutoFit/>
          </a:bodyPr>
          <a:lstStyle/>
          <a:p>
            <a:r>
              <a:rPr lang="en-NZ" dirty="0">
                <a:latin typeface="Calibri" panose="020F0502020204030204" pitchFamily="34" charset="0"/>
              </a:rPr>
              <a:t>Instructions </a:t>
            </a:r>
            <a:r>
              <a:rPr lang="en-NZ" dirty="0" smtClean="0">
                <a:latin typeface="Calibri" panose="020F0502020204030204" pitchFamily="34" charset="0"/>
              </a:rPr>
              <a:t>are provided </a:t>
            </a:r>
            <a:r>
              <a:rPr lang="en-NZ" dirty="0">
                <a:latin typeface="Calibri" panose="020F0502020204030204" pitchFamily="34" charset="0"/>
              </a:rPr>
              <a:t>for an analytical technique that may be used in a </a:t>
            </a:r>
            <a:r>
              <a:rPr lang="en-NZ" dirty="0" smtClean="0">
                <a:latin typeface="Calibri" panose="020F0502020204030204" pitchFamily="34" charset="0"/>
              </a:rPr>
              <a:t>school laboratory</a:t>
            </a:r>
          </a:p>
          <a:p>
            <a:r>
              <a:rPr lang="en-NZ" dirty="0" smtClean="0">
                <a:latin typeface="Calibri" panose="020F0502020204030204" pitchFamily="34" charset="0"/>
              </a:rPr>
              <a:t>This investigation </a:t>
            </a:r>
            <a:r>
              <a:rPr lang="en-NZ" dirty="0">
                <a:latin typeface="Calibri" panose="020F0502020204030204" pitchFamily="34" charset="0"/>
              </a:rPr>
              <a:t>is based on an analytical technique </a:t>
            </a:r>
            <a:r>
              <a:rPr lang="en-NZ" dirty="0" smtClean="0">
                <a:latin typeface="Calibri" panose="020F0502020204030204" pitchFamily="34" charset="0"/>
              </a:rPr>
              <a:t>of colorimetry</a:t>
            </a:r>
            <a:r>
              <a:rPr lang="en-NZ" dirty="0">
                <a:latin typeface="Calibri" panose="020F0502020204030204" pitchFamily="34" charset="0"/>
              </a:rPr>
              <a:t>.</a:t>
            </a:r>
          </a:p>
          <a:p>
            <a:r>
              <a:rPr lang="en-NZ" dirty="0" smtClean="0">
                <a:latin typeface="Calibri" panose="020F0502020204030204" pitchFamily="34" charset="0"/>
              </a:rPr>
              <a:t>To </a:t>
            </a:r>
            <a:r>
              <a:rPr lang="en-NZ" dirty="0">
                <a:latin typeface="Calibri" panose="020F0502020204030204" pitchFamily="34" charset="0"/>
              </a:rPr>
              <a:t>enable a conclusion to be reached </a:t>
            </a:r>
            <a:r>
              <a:rPr lang="en-NZ" dirty="0" smtClean="0">
                <a:latin typeface="Calibri" panose="020F0502020204030204" pitchFamily="34" charset="0"/>
              </a:rPr>
              <a:t>for </a:t>
            </a:r>
            <a:r>
              <a:rPr lang="en-NZ" dirty="0">
                <a:latin typeface="Calibri" panose="020F0502020204030204" pitchFamily="34" charset="0"/>
              </a:rPr>
              <a:t>colorimetry the range of the standard curve must be appropriate</a:t>
            </a:r>
            <a:r>
              <a:rPr lang="en-NZ" dirty="0" smtClean="0">
                <a:latin typeface="Calibri" panose="020F0502020204030204" pitchFamily="34" charset="0"/>
              </a:rPr>
              <a:t>.</a:t>
            </a:r>
          </a:p>
          <a:p>
            <a:r>
              <a:rPr lang="en-NZ" dirty="0" smtClean="0">
                <a:latin typeface="Calibri" panose="020F0502020204030204" pitchFamily="34" charset="0"/>
              </a:rPr>
              <a:t>Salicylic </a:t>
            </a:r>
            <a:r>
              <a:rPr lang="en-NZ" dirty="0">
                <a:latin typeface="Calibri" panose="020F0502020204030204" pitchFamily="34" charset="0"/>
              </a:rPr>
              <a:t>acid reacts with acidified iron (III) nitrate to produce a violet complex, </a:t>
            </a:r>
            <a:r>
              <a:rPr lang="en-NZ" dirty="0" err="1">
                <a:latin typeface="Calibri" panose="020F0502020204030204" pitchFamily="34" charset="0"/>
              </a:rPr>
              <a:t>tetraaquosalicylatroiron</a:t>
            </a:r>
            <a:r>
              <a:rPr lang="en-NZ" dirty="0">
                <a:latin typeface="Calibri" panose="020F0502020204030204" pitchFamily="34" charset="0"/>
              </a:rPr>
              <a:t> (III).</a:t>
            </a:r>
          </a:p>
          <a:p>
            <a:r>
              <a:rPr lang="en-NZ" dirty="0">
                <a:latin typeface="Calibri" panose="020F0502020204030204" pitchFamily="34" charset="0"/>
              </a:rPr>
              <a:t>You will prepare a set of standard solutions of the violet complex, </a:t>
            </a:r>
            <a:r>
              <a:rPr lang="en-NZ" dirty="0" err="1">
                <a:latin typeface="Calibri" panose="020F0502020204030204" pitchFamily="34" charset="0"/>
              </a:rPr>
              <a:t>tetraaquosalicylatroiron</a:t>
            </a:r>
            <a:r>
              <a:rPr lang="en-NZ" dirty="0">
                <a:latin typeface="Calibri" panose="020F0502020204030204" pitchFamily="34" charset="0"/>
              </a:rPr>
              <a:t> (III). The absorbance of the standard solutions can be determined using a colorimeter. A standard curve can then be created and used to determine the amount of salicylic acid in the aspirin tablets</a:t>
            </a:r>
            <a:r>
              <a:rPr lang="en-NZ" dirty="0" smtClean="0">
                <a:latin typeface="Calibri" panose="020F0502020204030204" pitchFamily="34" charset="0"/>
              </a:rPr>
              <a:t>.</a:t>
            </a:r>
            <a:endParaRPr lang="en-NZ" dirty="0">
              <a:latin typeface="Calibri" panose="020F0502020204030204" pitchFamily="34" charset="0"/>
            </a:endParaRPr>
          </a:p>
        </p:txBody>
      </p:sp>
      <p:pic>
        <p:nvPicPr>
          <p:cNvPr id="23554" name="Picture 2" descr="http://www.globalspec.com/ImageRepository/LearnMore/201311/spectrophotometer_structure37f98ed0ae314883a39f1e0b28c744e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356194"/>
            <a:ext cx="67437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88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47112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Analytical technique - Colorimetry</a:t>
            </a:r>
            <a:endParaRPr lang="en-NZ" sz="2000" b="1" dirty="0">
              <a:latin typeface="+mn-lt"/>
            </a:endParaRPr>
          </a:p>
        </p:txBody>
      </p:sp>
      <p:sp>
        <p:nvSpPr>
          <p:cNvPr id="4" name="TextBox 3"/>
          <p:cNvSpPr txBox="1"/>
          <p:nvPr/>
        </p:nvSpPr>
        <p:spPr>
          <a:xfrm>
            <a:off x="4953000" y="1174829"/>
            <a:ext cx="3980639" cy="5632311"/>
          </a:xfrm>
          <a:prstGeom prst="rect">
            <a:avLst/>
          </a:prstGeom>
          <a:solidFill>
            <a:schemeClr val="bg1"/>
          </a:solidFill>
          <a:ln>
            <a:solidFill>
              <a:schemeClr val="tx1"/>
            </a:solidFill>
          </a:ln>
        </p:spPr>
        <p:txBody>
          <a:bodyPr wrap="square" rtlCol="0">
            <a:spAutoFit/>
          </a:bodyPr>
          <a:lstStyle/>
          <a:p>
            <a:r>
              <a:rPr lang="en-NZ" b="1" dirty="0">
                <a:latin typeface="Calibri" panose="020F0502020204030204" pitchFamily="34" charset="0"/>
              </a:rPr>
              <a:t>To prepare salicylic acid standard solutions and standard curve</a:t>
            </a:r>
            <a:r>
              <a:rPr lang="en-NZ" b="1" dirty="0" smtClean="0">
                <a:latin typeface="Calibri" panose="020F0502020204030204" pitchFamily="34" charset="0"/>
              </a:rPr>
              <a:t>:</a:t>
            </a:r>
          </a:p>
          <a:p>
            <a:endParaRPr lang="en-NZ" dirty="0">
              <a:latin typeface="Calibri" panose="020F0502020204030204" pitchFamily="34" charset="0"/>
            </a:endParaRPr>
          </a:p>
          <a:p>
            <a:r>
              <a:rPr lang="en-NZ" dirty="0" smtClean="0">
                <a:latin typeface="Calibri" panose="020F0502020204030204" pitchFamily="34" charset="0"/>
              </a:rPr>
              <a:t>1. Measure </a:t>
            </a:r>
            <a:r>
              <a:rPr lang="en-NZ" dirty="0">
                <a:latin typeface="Calibri" panose="020F0502020204030204" pitchFamily="34" charset="0"/>
              </a:rPr>
              <a:t>out 0.200g of salicylic acid. Record the precise mass you got so you can work out the concentration of salicylic acid using, n=m/M and c=</a:t>
            </a:r>
            <a:r>
              <a:rPr lang="en-NZ" dirty="0" err="1">
                <a:latin typeface="Calibri" panose="020F0502020204030204" pitchFamily="34" charset="0"/>
              </a:rPr>
              <a:t>nv</a:t>
            </a:r>
            <a:r>
              <a:rPr lang="en-NZ" dirty="0">
                <a:latin typeface="Calibri" panose="020F0502020204030204" pitchFamily="34" charset="0"/>
              </a:rPr>
              <a:t>.</a:t>
            </a:r>
          </a:p>
          <a:p>
            <a:r>
              <a:rPr lang="en-NZ" dirty="0" smtClean="0">
                <a:latin typeface="Calibri" panose="020F0502020204030204" pitchFamily="34" charset="0"/>
              </a:rPr>
              <a:t>2. Transfer </a:t>
            </a:r>
            <a:r>
              <a:rPr lang="en-NZ" dirty="0">
                <a:latin typeface="Calibri" panose="020F0502020204030204" pitchFamily="34" charset="0"/>
              </a:rPr>
              <a:t>the salicylic acid to a 250ml beaker, add </a:t>
            </a:r>
            <a:r>
              <a:rPr lang="en-NZ" dirty="0" smtClean="0">
                <a:latin typeface="Calibri" panose="020F0502020204030204" pitchFamily="34" charset="0"/>
              </a:rPr>
              <a:t>10mL </a:t>
            </a:r>
            <a:r>
              <a:rPr lang="en-NZ" dirty="0">
                <a:latin typeface="Calibri" panose="020F0502020204030204" pitchFamily="34" charset="0"/>
              </a:rPr>
              <a:t>of 95% ethanol and swirl the beaker to dissolve the solid. </a:t>
            </a:r>
          </a:p>
          <a:p>
            <a:r>
              <a:rPr lang="en-NZ" dirty="0" smtClean="0">
                <a:latin typeface="Calibri" panose="020F0502020204030204" pitchFamily="34" charset="0"/>
              </a:rPr>
              <a:t>3. Add 150mL </a:t>
            </a:r>
            <a:r>
              <a:rPr lang="en-NZ" dirty="0">
                <a:latin typeface="Calibri" panose="020F0502020204030204" pitchFamily="34" charset="0"/>
              </a:rPr>
              <a:t>of distilled to the beaker and mix the solution.</a:t>
            </a:r>
          </a:p>
          <a:p>
            <a:r>
              <a:rPr lang="en-NZ" dirty="0" smtClean="0">
                <a:latin typeface="Calibri" panose="020F0502020204030204" pitchFamily="34" charset="0"/>
              </a:rPr>
              <a:t>4. Transfer </a:t>
            </a:r>
            <a:r>
              <a:rPr lang="en-NZ" dirty="0">
                <a:latin typeface="Calibri" panose="020F0502020204030204" pitchFamily="34" charset="0"/>
              </a:rPr>
              <a:t>the solution from the beaker to a </a:t>
            </a:r>
            <a:r>
              <a:rPr lang="en-NZ" dirty="0" smtClean="0">
                <a:latin typeface="Calibri" panose="020F0502020204030204" pitchFamily="34" charset="0"/>
              </a:rPr>
              <a:t>250mL </a:t>
            </a:r>
            <a:r>
              <a:rPr lang="en-NZ" dirty="0">
                <a:latin typeface="Calibri" panose="020F0502020204030204" pitchFamily="34" charset="0"/>
              </a:rPr>
              <a:t>volumetric flask and make up to the mark with distilled water, making sure that you have transferred all the salicylic acid to the flask and mix. </a:t>
            </a:r>
          </a:p>
          <a:p>
            <a:r>
              <a:rPr lang="en-NZ" dirty="0" smtClean="0">
                <a:latin typeface="Calibri" panose="020F0502020204030204" pitchFamily="34" charset="0"/>
              </a:rPr>
              <a:t>5. Calculate </a:t>
            </a:r>
            <a:r>
              <a:rPr lang="en-NZ" dirty="0">
                <a:latin typeface="Calibri" panose="020F0502020204030204" pitchFamily="34" charset="0"/>
              </a:rPr>
              <a:t>the concentration of your stock solution. </a:t>
            </a:r>
            <a:r>
              <a:rPr lang="en-NZ" dirty="0" smtClean="0">
                <a:latin typeface="Calibri" panose="020F0502020204030204" pitchFamily="34" charset="0"/>
              </a:rPr>
              <a:t>(</a:t>
            </a:r>
            <a:r>
              <a:rPr lang="en-NZ" dirty="0">
                <a:latin typeface="Calibri" panose="020F0502020204030204" pitchFamily="34" charset="0"/>
              </a:rPr>
              <a:t>see log book for calculations</a:t>
            </a:r>
            <a:r>
              <a:rPr lang="en-NZ" dirty="0" smtClean="0">
                <a:latin typeface="Calibri" panose="020F0502020204030204" pitchFamily="34" charset="0"/>
              </a:rPr>
              <a:t>).</a:t>
            </a:r>
            <a:endParaRPr lang="en-NZ" dirty="0">
              <a:latin typeface="Calibri" panose="020F0502020204030204" pitchFamily="34" charset="0"/>
            </a:endParaRPr>
          </a:p>
        </p:txBody>
      </p:sp>
      <p:pic>
        <p:nvPicPr>
          <p:cNvPr id="28674" name="Picture 2" descr="https://i.ytimg.com/vi/QdufRwbkeKo/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68" y="1981200"/>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38588" y="6116476"/>
            <a:ext cx="802399" cy="679291"/>
          </a:xfrm>
          <a:prstGeom prst="rect">
            <a:avLst/>
          </a:prstGeom>
        </p:spPr>
      </p:pic>
    </p:spTree>
    <p:extLst>
      <p:ext uri="{BB962C8B-B14F-4D97-AF65-F5344CB8AC3E}">
        <p14:creationId xmlns:p14="http://schemas.microsoft.com/office/powerpoint/2010/main" val="2763501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47112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Analytical technique - Colorimetry</a:t>
            </a:r>
            <a:endParaRPr lang="en-NZ" sz="2000" b="1" dirty="0">
              <a:latin typeface="+mn-lt"/>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4" name="TextBox 3"/>
          <p:cNvSpPr txBox="1"/>
          <p:nvPr/>
        </p:nvSpPr>
        <p:spPr>
          <a:xfrm>
            <a:off x="228600" y="1174829"/>
            <a:ext cx="8705039" cy="2031325"/>
          </a:xfrm>
          <a:prstGeom prst="rect">
            <a:avLst/>
          </a:prstGeom>
          <a:solidFill>
            <a:schemeClr val="bg1"/>
          </a:solidFill>
          <a:ln>
            <a:solidFill>
              <a:schemeClr val="tx1"/>
            </a:solidFill>
          </a:ln>
        </p:spPr>
        <p:txBody>
          <a:bodyPr wrap="square" rtlCol="0">
            <a:spAutoFit/>
          </a:bodyPr>
          <a:lstStyle/>
          <a:p>
            <a:r>
              <a:rPr lang="en-NZ" dirty="0" smtClean="0">
                <a:latin typeface="Calibri" panose="020F0502020204030204" pitchFamily="34" charset="0"/>
              </a:rPr>
              <a:t>6. To </a:t>
            </a:r>
            <a:r>
              <a:rPr lang="en-NZ" dirty="0">
                <a:latin typeface="Calibri" panose="020F0502020204030204" pitchFamily="34" charset="0"/>
              </a:rPr>
              <a:t>prepare </a:t>
            </a:r>
            <a:r>
              <a:rPr lang="en-NZ" dirty="0" smtClean="0">
                <a:latin typeface="Calibri" panose="020F0502020204030204" pitchFamily="34" charset="0"/>
              </a:rPr>
              <a:t>100mL </a:t>
            </a:r>
            <a:r>
              <a:rPr lang="en-NZ" dirty="0">
                <a:latin typeface="Calibri" panose="020F0502020204030204" pitchFamily="34" charset="0"/>
              </a:rPr>
              <a:t>of violet complex solution, transfer </a:t>
            </a:r>
            <a:r>
              <a:rPr lang="en-NZ" dirty="0" smtClean="0">
                <a:latin typeface="Calibri" panose="020F0502020204030204" pitchFamily="34" charset="0"/>
              </a:rPr>
              <a:t>10mL </a:t>
            </a:r>
            <a:r>
              <a:rPr lang="en-NZ" dirty="0">
                <a:latin typeface="Calibri" panose="020F0502020204030204" pitchFamily="34" charset="0"/>
              </a:rPr>
              <a:t>of the stock salicylic acid solution to a </a:t>
            </a:r>
            <a:r>
              <a:rPr lang="en-NZ" dirty="0" smtClean="0">
                <a:latin typeface="Calibri" panose="020F0502020204030204" pitchFamily="34" charset="0"/>
              </a:rPr>
              <a:t>100mL </a:t>
            </a:r>
            <a:r>
              <a:rPr lang="en-NZ" dirty="0">
                <a:latin typeface="Calibri" panose="020F0502020204030204" pitchFamily="34" charset="0"/>
              </a:rPr>
              <a:t>volumetric flask.</a:t>
            </a:r>
          </a:p>
          <a:p>
            <a:r>
              <a:rPr lang="en-NZ" dirty="0" smtClean="0">
                <a:latin typeface="Calibri" panose="020F0502020204030204" pitchFamily="34" charset="0"/>
              </a:rPr>
              <a:t>7. Then </a:t>
            </a:r>
            <a:r>
              <a:rPr lang="en-NZ" dirty="0">
                <a:latin typeface="Calibri" panose="020F0502020204030204" pitchFamily="34" charset="0"/>
              </a:rPr>
              <a:t>add </a:t>
            </a:r>
            <a:r>
              <a:rPr lang="en-NZ" dirty="0" smtClean="0">
                <a:latin typeface="Calibri" panose="020F0502020204030204" pitchFamily="34" charset="0"/>
              </a:rPr>
              <a:t>90mL </a:t>
            </a:r>
            <a:r>
              <a:rPr lang="en-NZ" dirty="0">
                <a:latin typeface="Calibri" panose="020F0502020204030204" pitchFamily="34" charset="0"/>
              </a:rPr>
              <a:t>(to make up to the mark) of 0.025molL</a:t>
            </a:r>
            <a:r>
              <a:rPr lang="en-NZ" baseline="30000" dirty="0">
                <a:latin typeface="Calibri" panose="020F0502020204030204" pitchFamily="34" charset="0"/>
              </a:rPr>
              <a:t>-1</a:t>
            </a:r>
            <a:r>
              <a:rPr lang="en-NZ" dirty="0">
                <a:latin typeface="Calibri" panose="020F0502020204030204" pitchFamily="34" charset="0"/>
              </a:rPr>
              <a:t> Fe (NO</a:t>
            </a:r>
            <a:r>
              <a:rPr lang="en-NZ" baseline="-25000" dirty="0">
                <a:latin typeface="Calibri" panose="020F0502020204030204" pitchFamily="34" charset="0"/>
              </a:rPr>
              <a:t>3</a:t>
            </a:r>
            <a:r>
              <a:rPr lang="en-NZ" dirty="0">
                <a:latin typeface="Calibri" panose="020F0502020204030204" pitchFamily="34" charset="0"/>
              </a:rPr>
              <a:t>)</a:t>
            </a:r>
            <a:r>
              <a:rPr lang="en-NZ" baseline="-25000" dirty="0">
                <a:latin typeface="Calibri" panose="020F0502020204030204" pitchFamily="34" charset="0"/>
              </a:rPr>
              <a:t>3</a:t>
            </a:r>
            <a:r>
              <a:rPr lang="en-NZ" dirty="0">
                <a:latin typeface="Calibri" panose="020F0502020204030204" pitchFamily="34" charset="0"/>
              </a:rPr>
              <a:t>. (This is made by dissolving 10.1g of Fe (NO</a:t>
            </a:r>
            <a:r>
              <a:rPr lang="en-NZ" baseline="-25000" dirty="0">
                <a:latin typeface="Calibri" panose="020F0502020204030204" pitchFamily="34" charset="0"/>
              </a:rPr>
              <a:t>3</a:t>
            </a:r>
            <a:r>
              <a:rPr lang="en-NZ" dirty="0">
                <a:latin typeface="Calibri" panose="020F0502020204030204" pitchFamily="34" charset="0"/>
              </a:rPr>
              <a:t>)</a:t>
            </a:r>
            <a:r>
              <a:rPr lang="en-NZ" baseline="-25000" dirty="0">
                <a:latin typeface="Calibri" panose="020F0502020204030204" pitchFamily="34" charset="0"/>
              </a:rPr>
              <a:t>3</a:t>
            </a:r>
            <a:r>
              <a:rPr lang="en-NZ" dirty="0">
                <a:latin typeface="Calibri" panose="020F0502020204030204" pitchFamily="34" charset="0"/>
              </a:rPr>
              <a:t> into 1.00L of water.) The Fe (N0</a:t>
            </a:r>
            <a:r>
              <a:rPr lang="en-NZ" baseline="-25000" dirty="0">
                <a:latin typeface="Calibri" panose="020F0502020204030204" pitchFamily="34" charset="0"/>
              </a:rPr>
              <a:t>3</a:t>
            </a:r>
            <a:r>
              <a:rPr lang="en-NZ" dirty="0">
                <a:latin typeface="Calibri" panose="020F0502020204030204" pitchFamily="34" charset="0"/>
              </a:rPr>
              <a:t>)</a:t>
            </a:r>
            <a:r>
              <a:rPr lang="en-NZ" baseline="-25000" dirty="0">
                <a:latin typeface="Calibri" panose="020F0502020204030204" pitchFamily="34" charset="0"/>
              </a:rPr>
              <a:t>3</a:t>
            </a:r>
            <a:r>
              <a:rPr lang="en-NZ" dirty="0">
                <a:latin typeface="Calibri" panose="020F0502020204030204" pitchFamily="34" charset="0"/>
              </a:rPr>
              <a:t> is used because when it reacts with the salicylic acid solution it creates a purple complex ion which we then put in the colorimeter and find out the absorbency. We can later use the absorbency readings to find out the concentration of salicylic acid. </a:t>
            </a:r>
            <a:endParaRPr lang="en-NZ" dirty="0">
              <a:latin typeface="Calibri" panose="020F0502020204030204" pitchFamily="34" charset="0"/>
            </a:endParaRPr>
          </a:p>
        </p:txBody>
      </p:sp>
      <p:pic>
        <p:nvPicPr>
          <p:cNvPr id="27650" name="Picture 2" descr="https://i.publiclab.org/system/images/photos/000/006/010/medium/remediation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509748"/>
            <a:ext cx="6576757" cy="281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68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47112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Analytical technique - Colorimetry</a:t>
            </a:r>
            <a:endParaRPr lang="en-NZ" sz="2000" b="1" dirty="0">
              <a:latin typeface="+mn-lt"/>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4" name="TextBox 3"/>
          <p:cNvSpPr txBox="1"/>
          <p:nvPr/>
        </p:nvSpPr>
        <p:spPr>
          <a:xfrm>
            <a:off x="228600" y="1174829"/>
            <a:ext cx="8705039" cy="5078313"/>
          </a:xfrm>
          <a:prstGeom prst="rect">
            <a:avLst/>
          </a:prstGeom>
          <a:solidFill>
            <a:schemeClr val="bg1"/>
          </a:solidFill>
          <a:ln>
            <a:solidFill>
              <a:schemeClr val="tx1"/>
            </a:solidFill>
          </a:ln>
        </p:spPr>
        <p:txBody>
          <a:bodyPr wrap="square" rtlCol="0">
            <a:spAutoFit/>
          </a:bodyPr>
          <a:lstStyle/>
          <a:p>
            <a:r>
              <a:rPr lang="en-NZ" dirty="0" smtClean="0">
                <a:latin typeface="Calibri" panose="020F0502020204030204" pitchFamily="34" charset="0"/>
              </a:rPr>
              <a:t>8. Then </a:t>
            </a:r>
            <a:r>
              <a:rPr lang="en-NZ" dirty="0">
                <a:latin typeface="Calibri" panose="020F0502020204030204" pitchFamily="34" charset="0"/>
              </a:rPr>
              <a:t>use this table to prepare the set of standard solution.</a:t>
            </a:r>
          </a:p>
          <a:p>
            <a:endParaRPr lang="en-NZ" dirty="0" smtClean="0">
              <a:latin typeface="Calibri" panose="020F0502020204030204" pitchFamily="34" charset="0"/>
            </a:endParaRPr>
          </a:p>
          <a:p>
            <a:endParaRPr lang="en-NZ" dirty="0">
              <a:latin typeface="Calibri" panose="020F0502020204030204" pitchFamily="34" charset="0"/>
            </a:endParaRPr>
          </a:p>
          <a:p>
            <a:endParaRPr lang="en-NZ" dirty="0" smtClean="0">
              <a:latin typeface="Calibri" panose="020F0502020204030204" pitchFamily="34" charset="0"/>
            </a:endParaRPr>
          </a:p>
          <a:p>
            <a:endParaRPr lang="en-NZ" dirty="0">
              <a:latin typeface="Calibri" panose="020F0502020204030204" pitchFamily="34" charset="0"/>
            </a:endParaRPr>
          </a:p>
          <a:p>
            <a:endParaRPr lang="en-NZ" dirty="0" smtClean="0">
              <a:latin typeface="Calibri" panose="020F0502020204030204" pitchFamily="34" charset="0"/>
            </a:endParaRPr>
          </a:p>
          <a:p>
            <a:endParaRPr lang="en-NZ" dirty="0">
              <a:latin typeface="Calibri" panose="020F0502020204030204" pitchFamily="34" charset="0"/>
            </a:endParaRPr>
          </a:p>
          <a:p>
            <a:r>
              <a:rPr lang="en-NZ" dirty="0" smtClean="0">
                <a:latin typeface="Calibri" panose="020F0502020204030204" pitchFamily="34" charset="0"/>
              </a:rPr>
              <a:t>9. This </a:t>
            </a:r>
            <a:r>
              <a:rPr lang="en-NZ" dirty="0">
                <a:latin typeface="Calibri" panose="020F0502020204030204" pitchFamily="34" charset="0"/>
              </a:rPr>
              <a:t>is done by transferring the right amount of solution into a test tube and then adding the correct about of water.</a:t>
            </a:r>
          </a:p>
          <a:p>
            <a:r>
              <a:rPr lang="en-NZ" dirty="0" smtClean="0">
                <a:latin typeface="Calibri" panose="020F0502020204030204" pitchFamily="34" charset="0"/>
              </a:rPr>
              <a:t>10. Then </a:t>
            </a:r>
            <a:r>
              <a:rPr lang="en-NZ" dirty="0">
                <a:latin typeface="Calibri" panose="020F0502020204030204" pitchFamily="34" charset="0"/>
              </a:rPr>
              <a:t>put some of each solution into a </a:t>
            </a:r>
            <a:r>
              <a:rPr lang="en-NZ" dirty="0" smtClean="0">
                <a:latin typeface="Calibri" panose="020F0502020204030204" pitchFamily="34" charset="0"/>
              </a:rPr>
              <a:t>cuvette </a:t>
            </a:r>
            <a:r>
              <a:rPr lang="en-NZ" dirty="0">
                <a:latin typeface="Calibri" panose="020F0502020204030204" pitchFamily="34" charset="0"/>
              </a:rPr>
              <a:t>(these come with the colorimeter). Calibrate the colorimeter using some distilled water. Then put each solution into the colorimeter and record the readings for the solution. Repeat this process 2 more times to make it a fair test. This increases the accuracy of the experiment. The averages of these results have to be calculated as this will give us a more reliable result. </a:t>
            </a:r>
          </a:p>
          <a:p>
            <a:r>
              <a:rPr lang="en-NZ" dirty="0" smtClean="0">
                <a:latin typeface="Calibri" panose="020F0502020204030204" pitchFamily="34" charset="0"/>
              </a:rPr>
              <a:t>11. Calculate </a:t>
            </a:r>
            <a:r>
              <a:rPr lang="en-NZ" dirty="0">
                <a:latin typeface="Calibri" panose="020F0502020204030204" pitchFamily="34" charset="0"/>
              </a:rPr>
              <a:t>the concentration of your standard solutions using the equation. New concentration= Old concentration x (old volume/new volume).</a:t>
            </a:r>
          </a:p>
          <a:p>
            <a:r>
              <a:rPr lang="en-NZ" dirty="0">
                <a:latin typeface="Calibri" panose="020F0502020204030204" pitchFamily="34" charset="0"/>
              </a:rPr>
              <a:t>Example: Standard solution 2= (</a:t>
            </a:r>
            <a:r>
              <a:rPr lang="en-NZ" dirty="0" smtClean="0">
                <a:latin typeface="Calibri" panose="020F0502020204030204" pitchFamily="34" charset="0"/>
              </a:rPr>
              <a:t>5.80x10</a:t>
            </a:r>
            <a:r>
              <a:rPr lang="en-NZ" baseline="30000" dirty="0" smtClean="0">
                <a:latin typeface="Calibri" panose="020F0502020204030204" pitchFamily="34" charset="0"/>
              </a:rPr>
              <a:t>-3</a:t>
            </a:r>
            <a:r>
              <a:rPr lang="en-NZ" dirty="0" smtClean="0">
                <a:latin typeface="Calibri" panose="020F0502020204030204" pitchFamily="34" charset="0"/>
              </a:rPr>
              <a:t>)x </a:t>
            </a:r>
            <a:r>
              <a:rPr lang="en-NZ" dirty="0">
                <a:latin typeface="Calibri" panose="020F0502020204030204" pitchFamily="34" charset="0"/>
              </a:rPr>
              <a:t>(</a:t>
            </a:r>
            <a:r>
              <a:rPr lang="en-NZ" dirty="0" smtClean="0">
                <a:latin typeface="Calibri" panose="020F0502020204030204" pitchFamily="34" charset="0"/>
              </a:rPr>
              <a:t>0.00750÷0.0100)= </a:t>
            </a:r>
            <a:r>
              <a:rPr lang="en-NZ" dirty="0">
                <a:latin typeface="Calibri" panose="020F0502020204030204" pitchFamily="34" charset="0"/>
              </a:rPr>
              <a:t>4.35x10</a:t>
            </a:r>
            <a:r>
              <a:rPr lang="en-NZ" baseline="30000" dirty="0">
                <a:latin typeface="Calibri" panose="020F0502020204030204" pitchFamily="34" charset="0"/>
              </a:rPr>
              <a:t>-3</a:t>
            </a:r>
          </a:p>
          <a:p>
            <a:endParaRPr lang="en-NZ"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62698261"/>
              </p:ext>
            </p:extLst>
          </p:nvPr>
        </p:nvGraphicFramePr>
        <p:xfrm>
          <a:off x="1905000" y="1665829"/>
          <a:ext cx="4495800" cy="1239139"/>
        </p:xfrm>
        <a:graphic>
          <a:graphicData uri="http://schemas.openxmlformats.org/drawingml/2006/table">
            <a:tbl>
              <a:tblPr firstRow="1" firstCol="1" bandRow="1">
                <a:tableStyleId>{5C22544A-7EE6-4342-B048-85BDC9FD1C3A}</a:tableStyleId>
              </a:tblPr>
              <a:tblGrid>
                <a:gridCol w="1498600"/>
                <a:gridCol w="1498600"/>
                <a:gridCol w="1498600"/>
              </a:tblGrid>
              <a:tr h="337820">
                <a:tc>
                  <a:txBody>
                    <a:bodyPr/>
                    <a:lstStyle/>
                    <a:p>
                      <a:pPr algn="ctr">
                        <a:lnSpc>
                          <a:spcPct val="115000"/>
                        </a:lnSpc>
                        <a:spcAft>
                          <a:spcPts val="0"/>
                        </a:spcAft>
                      </a:pPr>
                      <a:r>
                        <a:rPr lang="en-NZ" sz="1100">
                          <a:solidFill>
                            <a:schemeClr val="tx1"/>
                          </a:solidFill>
                          <a:effectLst/>
                        </a:rPr>
                        <a:t>Standard Solution number</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NZ" sz="1100">
                          <a:solidFill>
                            <a:schemeClr val="tx1"/>
                          </a:solidFill>
                          <a:effectLst/>
                        </a:rPr>
                        <a:t>Volume of complex solution (ml)</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NZ" sz="1100">
                          <a:solidFill>
                            <a:schemeClr val="tx1"/>
                          </a:solidFill>
                          <a:effectLst/>
                        </a:rPr>
                        <a:t>Water (ml)</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2090">
                <a:tc>
                  <a:txBody>
                    <a:bodyPr/>
                    <a:lstStyle/>
                    <a:p>
                      <a:pPr algn="ctr">
                        <a:lnSpc>
                          <a:spcPct val="115000"/>
                        </a:lnSpc>
                        <a:spcAft>
                          <a:spcPts val="0"/>
                        </a:spcAft>
                      </a:pPr>
                      <a:r>
                        <a:rPr lang="en-NZ" sz="1100">
                          <a:solidFill>
                            <a:schemeClr val="tx1"/>
                          </a:solidFill>
                          <a:effectLst/>
                        </a:rPr>
                        <a:t>1</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NZ" sz="1100">
                          <a:solidFill>
                            <a:schemeClr val="tx1"/>
                          </a:solidFill>
                          <a:effectLst/>
                        </a:rPr>
                        <a:t>10.0</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NZ" sz="1100">
                          <a:solidFill>
                            <a:schemeClr val="tx1"/>
                          </a:solidFill>
                          <a:effectLst/>
                        </a:rPr>
                        <a:t>0.00</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2090">
                <a:tc>
                  <a:txBody>
                    <a:bodyPr/>
                    <a:lstStyle/>
                    <a:p>
                      <a:pPr algn="ctr">
                        <a:lnSpc>
                          <a:spcPct val="115000"/>
                        </a:lnSpc>
                        <a:spcAft>
                          <a:spcPts val="0"/>
                        </a:spcAft>
                      </a:pPr>
                      <a:r>
                        <a:rPr lang="en-NZ" sz="1100">
                          <a:solidFill>
                            <a:schemeClr val="tx1"/>
                          </a:solidFill>
                          <a:effectLst/>
                        </a:rPr>
                        <a:t>2</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NZ" sz="1100">
                          <a:solidFill>
                            <a:schemeClr val="tx1"/>
                          </a:solidFill>
                          <a:effectLst/>
                        </a:rPr>
                        <a:t>7.50</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NZ" sz="1100">
                          <a:solidFill>
                            <a:schemeClr val="tx1"/>
                          </a:solidFill>
                          <a:effectLst/>
                        </a:rPr>
                        <a:t>2.50</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0345">
                <a:tc>
                  <a:txBody>
                    <a:bodyPr/>
                    <a:lstStyle/>
                    <a:p>
                      <a:pPr algn="ctr">
                        <a:lnSpc>
                          <a:spcPct val="115000"/>
                        </a:lnSpc>
                        <a:spcAft>
                          <a:spcPts val="0"/>
                        </a:spcAft>
                      </a:pPr>
                      <a:r>
                        <a:rPr lang="en-NZ" sz="1100">
                          <a:solidFill>
                            <a:schemeClr val="tx1"/>
                          </a:solidFill>
                          <a:effectLst/>
                        </a:rPr>
                        <a:t>3</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NZ" sz="1100">
                          <a:solidFill>
                            <a:schemeClr val="tx1"/>
                          </a:solidFill>
                          <a:effectLst/>
                        </a:rPr>
                        <a:t>5.00</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NZ" sz="1100">
                          <a:solidFill>
                            <a:schemeClr val="tx1"/>
                          </a:solidFill>
                          <a:effectLst/>
                        </a:rPr>
                        <a:t>5.00</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0345">
                <a:tc>
                  <a:txBody>
                    <a:bodyPr/>
                    <a:lstStyle/>
                    <a:p>
                      <a:pPr algn="ctr">
                        <a:lnSpc>
                          <a:spcPct val="115000"/>
                        </a:lnSpc>
                        <a:spcAft>
                          <a:spcPts val="0"/>
                        </a:spcAft>
                      </a:pPr>
                      <a:r>
                        <a:rPr lang="en-NZ" sz="1100" dirty="0">
                          <a:solidFill>
                            <a:schemeClr val="tx1"/>
                          </a:solidFill>
                          <a:effectLst/>
                        </a:rPr>
                        <a:t>4</a:t>
                      </a:r>
                      <a:endParaRPr lang="en-N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NZ" sz="1100">
                          <a:solidFill>
                            <a:schemeClr val="tx1"/>
                          </a:solidFill>
                          <a:effectLst/>
                        </a:rPr>
                        <a:t>2.50</a:t>
                      </a:r>
                      <a:endParaRPr lang="en-N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NZ" sz="1100" dirty="0">
                          <a:solidFill>
                            <a:schemeClr val="tx1"/>
                          </a:solidFill>
                          <a:effectLst/>
                        </a:rPr>
                        <a:t>7.50</a:t>
                      </a:r>
                      <a:endParaRPr lang="en-N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141857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47112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Analytical technique - Colorimetry</a:t>
            </a:r>
            <a:endParaRPr lang="en-NZ" sz="2000" b="1" dirty="0">
              <a:latin typeface="+mn-lt"/>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4" name="TextBox 3"/>
          <p:cNvSpPr txBox="1"/>
          <p:nvPr/>
        </p:nvSpPr>
        <p:spPr>
          <a:xfrm>
            <a:off x="209161" y="1742988"/>
            <a:ext cx="8705039" cy="4801314"/>
          </a:xfrm>
          <a:prstGeom prst="rect">
            <a:avLst/>
          </a:prstGeom>
          <a:noFill/>
          <a:ln>
            <a:noFill/>
          </a:ln>
        </p:spPr>
        <p:txBody>
          <a:bodyPr wrap="square" rtlCol="0">
            <a:spAutoFit/>
          </a:bodyPr>
          <a:lstStyle/>
          <a:p>
            <a:r>
              <a:rPr lang="en-NZ" dirty="0" smtClean="0">
                <a:latin typeface="Calibri" panose="020F0502020204030204" pitchFamily="34" charset="0"/>
              </a:rPr>
              <a:t>12. Then </a:t>
            </a:r>
            <a:r>
              <a:rPr lang="en-NZ" dirty="0">
                <a:latin typeface="Calibri" panose="020F0502020204030204" pitchFamily="34" charset="0"/>
              </a:rPr>
              <a:t>use these results to graph absorbency against concentration of salicylic acid. This is done </a:t>
            </a:r>
            <a:r>
              <a:rPr lang="en-NZ" dirty="0" smtClean="0">
                <a:latin typeface="Calibri" panose="020F0502020204030204" pitchFamily="34" charset="0"/>
              </a:rPr>
              <a:t>as a conversion chart so </a:t>
            </a:r>
            <a:r>
              <a:rPr lang="en-NZ" b="1" u="sng" dirty="0">
                <a:latin typeface="Calibri" panose="020F0502020204030204" pitchFamily="34" charset="0"/>
              </a:rPr>
              <a:t>when we measure the absorbency of aspirin in different </a:t>
            </a:r>
            <a:r>
              <a:rPr lang="en-NZ" b="1" u="sng" dirty="0" smtClean="0">
                <a:latin typeface="Calibri" panose="020F0502020204030204" pitchFamily="34" charset="0"/>
              </a:rPr>
              <a:t>pH’s in our investigation we </a:t>
            </a:r>
            <a:r>
              <a:rPr lang="en-NZ" b="1" u="sng" dirty="0">
                <a:latin typeface="Calibri" panose="020F0502020204030204" pitchFamily="34" charset="0"/>
              </a:rPr>
              <a:t>can work out the </a:t>
            </a:r>
            <a:r>
              <a:rPr lang="en-NZ" b="1" u="sng" dirty="0" smtClean="0">
                <a:latin typeface="Calibri" panose="020F0502020204030204" pitchFamily="34" charset="0"/>
              </a:rPr>
              <a:t>concentration of the salicylic acid</a:t>
            </a:r>
            <a:r>
              <a:rPr lang="en-NZ" dirty="0" smtClean="0">
                <a:latin typeface="Calibri" panose="020F0502020204030204" pitchFamily="34" charset="0"/>
              </a:rPr>
              <a:t>.</a:t>
            </a:r>
          </a:p>
          <a:p>
            <a:endParaRPr lang="en-NZ" dirty="0">
              <a:latin typeface="Calibri" panose="020F0502020204030204" pitchFamily="34" charset="0"/>
            </a:endParaRPr>
          </a:p>
          <a:p>
            <a:endParaRPr lang="en-NZ" dirty="0" smtClean="0">
              <a:latin typeface="Calibri" panose="020F0502020204030204" pitchFamily="34" charset="0"/>
            </a:endParaRPr>
          </a:p>
          <a:p>
            <a:endParaRPr lang="en-NZ" dirty="0">
              <a:latin typeface="Calibri" panose="020F0502020204030204" pitchFamily="34" charset="0"/>
            </a:endParaRPr>
          </a:p>
          <a:p>
            <a:endParaRPr lang="en-NZ" dirty="0" smtClean="0">
              <a:latin typeface="Calibri" panose="020F0502020204030204" pitchFamily="34" charset="0"/>
            </a:endParaRPr>
          </a:p>
          <a:p>
            <a:endParaRPr lang="en-NZ" dirty="0">
              <a:latin typeface="Calibri" panose="020F0502020204030204" pitchFamily="34" charset="0"/>
            </a:endParaRPr>
          </a:p>
          <a:p>
            <a:endParaRPr lang="en-NZ" dirty="0" smtClean="0">
              <a:latin typeface="Calibri" panose="020F0502020204030204" pitchFamily="34" charset="0"/>
            </a:endParaRPr>
          </a:p>
          <a:p>
            <a:endParaRPr lang="en-NZ" dirty="0">
              <a:latin typeface="Calibri" panose="020F0502020204030204" pitchFamily="34" charset="0"/>
            </a:endParaRPr>
          </a:p>
          <a:p>
            <a:endParaRPr lang="en-NZ" dirty="0" smtClean="0">
              <a:latin typeface="Calibri" panose="020F0502020204030204" pitchFamily="34" charset="0"/>
            </a:endParaRPr>
          </a:p>
          <a:p>
            <a:endParaRPr lang="en-NZ" dirty="0">
              <a:latin typeface="Calibri" panose="020F0502020204030204" pitchFamily="34" charset="0"/>
            </a:endParaRPr>
          </a:p>
          <a:p>
            <a:endParaRPr lang="en-NZ" dirty="0" smtClean="0">
              <a:latin typeface="Calibri" panose="020F0502020204030204" pitchFamily="34" charset="0"/>
            </a:endParaRPr>
          </a:p>
          <a:p>
            <a:endParaRPr lang="en-NZ" dirty="0">
              <a:latin typeface="Calibri" panose="020F0502020204030204" pitchFamily="34" charset="0"/>
            </a:endParaRPr>
          </a:p>
          <a:p>
            <a:endParaRPr lang="en-NZ" dirty="0" smtClean="0">
              <a:latin typeface="Calibri" panose="020F0502020204030204" pitchFamily="34" charset="0"/>
            </a:endParaRPr>
          </a:p>
          <a:p>
            <a:endParaRPr lang="en-NZ" dirty="0">
              <a:latin typeface="Calibri" panose="020F0502020204030204" pitchFamily="34" charset="0"/>
            </a:endParaRPr>
          </a:p>
          <a:p>
            <a:endParaRPr lang="en-NZ" dirty="0">
              <a:latin typeface="Calibri" panose="020F0502020204030204" pitchFamily="34" charset="0"/>
            </a:endParaRPr>
          </a:p>
        </p:txBody>
      </p:sp>
      <p:graphicFrame>
        <p:nvGraphicFramePr>
          <p:cNvPr id="11" name="Chart 10"/>
          <p:cNvGraphicFramePr/>
          <p:nvPr>
            <p:extLst>
              <p:ext uri="{D42A27DB-BD31-4B8C-83A1-F6EECF244321}">
                <p14:modId xmlns:p14="http://schemas.microsoft.com/office/powerpoint/2010/main" val="4058103401"/>
              </p:ext>
            </p:extLst>
          </p:nvPr>
        </p:nvGraphicFramePr>
        <p:xfrm>
          <a:off x="1676400" y="2649997"/>
          <a:ext cx="5472519" cy="3528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1558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47112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Testing for Salicylic acid </a:t>
            </a:r>
            <a:endParaRPr lang="en-NZ" sz="2000" b="1" dirty="0">
              <a:latin typeface="+mn-lt"/>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4" name="TextBox 3"/>
          <p:cNvSpPr txBox="1"/>
          <p:nvPr/>
        </p:nvSpPr>
        <p:spPr>
          <a:xfrm>
            <a:off x="228600" y="1174829"/>
            <a:ext cx="8705039" cy="4801314"/>
          </a:xfrm>
          <a:prstGeom prst="rect">
            <a:avLst/>
          </a:prstGeom>
          <a:solidFill>
            <a:schemeClr val="bg1"/>
          </a:solidFill>
          <a:ln>
            <a:solidFill>
              <a:schemeClr val="tx1"/>
            </a:solidFill>
          </a:ln>
        </p:spPr>
        <p:txBody>
          <a:bodyPr wrap="square" rtlCol="0">
            <a:spAutoFit/>
          </a:bodyPr>
          <a:lstStyle/>
          <a:p>
            <a:r>
              <a:rPr lang="en-NZ" b="1" dirty="0">
                <a:latin typeface="Calibri" panose="020F0502020204030204" pitchFamily="34" charset="0"/>
              </a:rPr>
              <a:t>Determine the concentration of salicylic acid in samples</a:t>
            </a:r>
            <a:endParaRPr lang="en-NZ" dirty="0">
              <a:latin typeface="Calibri" panose="020F0502020204030204" pitchFamily="34" charset="0"/>
            </a:endParaRPr>
          </a:p>
          <a:p>
            <a:r>
              <a:rPr lang="en-NZ" b="1" dirty="0">
                <a:latin typeface="Calibri" panose="020F0502020204030204" pitchFamily="34" charset="0"/>
              </a:rPr>
              <a:t> </a:t>
            </a:r>
            <a:endParaRPr lang="en-NZ" dirty="0">
              <a:latin typeface="Calibri" panose="020F0502020204030204" pitchFamily="34" charset="0"/>
            </a:endParaRPr>
          </a:p>
          <a:p>
            <a:pPr lvl="0"/>
            <a:r>
              <a:rPr lang="en-NZ" dirty="0" smtClean="0">
                <a:latin typeface="Calibri" panose="020F0502020204030204" pitchFamily="34" charset="0"/>
              </a:rPr>
              <a:t>1. </a:t>
            </a:r>
            <a:r>
              <a:rPr lang="x-none" dirty="0" smtClean="0">
                <a:latin typeface="Calibri" panose="020F0502020204030204" pitchFamily="34" charset="0"/>
              </a:rPr>
              <a:t>Place </a:t>
            </a:r>
            <a:r>
              <a:rPr lang="x-none" dirty="0">
                <a:latin typeface="Calibri" panose="020F0502020204030204" pitchFamily="34" charset="0"/>
              </a:rPr>
              <a:t>one </a:t>
            </a:r>
            <a:r>
              <a:rPr lang="en-NZ" dirty="0" smtClean="0">
                <a:latin typeface="Calibri" panose="020F0502020204030204" pitchFamily="34" charset="0"/>
              </a:rPr>
              <a:t>aspirin </a:t>
            </a:r>
            <a:r>
              <a:rPr lang="x-none" dirty="0" smtClean="0">
                <a:latin typeface="Calibri" panose="020F0502020204030204" pitchFamily="34" charset="0"/>
              </a:rPr>
              <a:t>tablet</a:t>
            </a:r>
            <a:r>
              <a:rPr lang="x-none" dirty="0">
                <a:latin typeface="Calibri" panose="020F0502020204030204" pitchFamily="34" charset="0"/>
              </a:rPr>
              <a:t>, 0.45g, in 100mL of water and ‘</a:t>
            </a:r>
            <a:r>
              <a:rPr lang="en-NZ" dirty="0">
                <a:latin typeface="Calibri" panose="020F0502020204030204" pitchFamily="34" charset="0"/>
              </a:rPr>
              <a:t>treat’ (expose to different pH levels, temperatures, </a:t>
            </a:r>
            <a:r>
              <a:rPr lang="en-NZ" dirty="0" err="1">
                <a:latin typeface="Calibri" panose="020F0502020204030204" pitchFamily="34" charset="0"/>
              </a:rPr>
              <a:t>etc</a:t>
            </a:r>
            <a:r>
              <a:rPr lang="en-NZ" dirty="0">
                <a:latin typeface="Calibri" panose="020F0502020204030204" pitchFamily="34" charset="0"/>
              </a:rPr>
              <a:t>). Leave for ___________min/hr</a:t>
            </a:r>
            <a:r>
              <a:rPr lang="en-NZ" dirty="0" smtClean="0">
                <a:latin typeface="Calibri" panose="020F0502020204030204" pitchFamily="34" charset="0"/>
              </a:rPr>
              <a:t>. Make sure the aspirin tablet is not coated.</a:t>
            </a:r>
            <a:endParaRPr lang="en-NZ" dirty="0">
              <a:latin typeface="Calibri" panose="020F0502020204030204" pitchFamily="34" charset="0"/>
            </a:endParaRPr>
          </a:p>
          <a:p>
            <a:pPr lvl="0"/>
            <a:r>
              <a:rPr lang="en-NZ" dirty="0" smtClean="0">
                <a:latin typeface="Calibri" panose="020F0502020204030204" pitchFamily="34" charset="0"/>
              </a:rPr>
              <a:t>2. </a:t>
            </a:r>
            <a:r>
              <a:rPr lang="x-none" dirty="0" smtClean="0">
                <a:latin typeface="Calibri" panose="020F0502020204030204" pitchFamily="34" charset="0"/>
              </a:rPr>
              <a:t>Add </a:t>
            </a:r>
            <a:r>
              <a:rPr lang="x-none" dirty="0">
                <a:latin typeface="Calibri" panose="020F0502020204030204" pitchFamily="34" charset="0"/>
              </a:rPr>
              <a:t>10 mL of 95% ethanol to each beaker of aspirin sample. Swirl the mixture to dissolve the solid.</a:t>
            </a:r>
            <a:endParaRPr lang="en-NZ" dirty="0">
              <a:latin typeface="Calibri" panose="020F0502020204030204" pitchFamily="34" charset="0"/>
            </a:endParaRPr>
          </a:p>
          <a:p>
            <a:pPr lvl="0"/>
            <a:r>
              <a:rPr lang="en-NZ" dirty="0" smtClean="0">
                <a:latin typeface="Calibri" panose="020F0502020204030204" pitchFamily="34" charset="0"/>
              </a:rPr>
              <a:t>3. </a:t>
            </a:r>
            <a:r>
              <a:rPr lang="x-none" dirty="0" smtClean="0">
                <a:latin typeface="Calibri" panose="020F0502020204030204" pitchFamily="34" charset="0"/>
              </a:rPr>
              <a:t>Add </a:t>
            </a:r>
            <a:r>
              <a:rPr lang="x-none" dirty="0">
                <a:latin typeface="Calibri" panose="020F0502020204030204" pitchFamily="34" charset="0"/>
              </a:rPr>
              <a:t>50 mL of distilled water to each beaker. Mix the solutions.</a:t>
            </a:r>
            <a:endParaRPr lang="en-NZ" dirty="0">
              <a:latin typeface="Calibri" panose="020F0502020204030204" pitchFamily="34" charset="0"/>
            </a:endParaRPr>
          </a:p>
          <a:p>
            <a:pPr lvl="0"/>
            <a:r>
              <a:rPr lang="en-NZ" dirty="0" smtClean="0">
                <a:latin typeface="Calibri" panose="020F0502020204030204" pitchFamily="34" charset="0"/>
              </a:rPr>
              <a:t>4. </a:t>
            </a:r>
            <a:r>
              <a:rPr lang="x-none" dirty="0" smtClean="0">
                <a:latin typeface="Calibri" panose="020F0502020204030204" pitchFamily="34" charset="0"/>
              </a:rPr>
              <a:t>Quantitatively </a:t>
            </a:r>
            <a:r>
              <a:rPr lang="x-none" dirty="0">
                <a:latin typeface="Calibri" panose="020F0502020204030204" pitchFamily="34" charset="0"/>
              </a:rPr>
              <a:t>transfer the solutions from the beakers to 250 mL volumetric flasks. Make up to the mark using distilled water. Mix thoroughly.</a:t>
            </a:r>
            <a:endParaRPr lang="en-NZ" dirty="0">
              <a:latin typeface="Calibri" panose="020F0502020204030204" pitchFamily="34" charset="0"/>
            </a:endParaRPr>
          </a:p>
          <a:p>
            <a:pPr lvl="0"/>
            <a:r>
              <a:rPr lang="en-NZ" dirty="0" smtClean="0">
                <a:latin typeface="Calibri" panose="020F0502020204030204" pitchFamily="34" charset="0"/>
              </a:rPr>
              <a:t>5. </a:t>
            </a:r>
            <a:r>
              <a:rPr lang="x-none" dirty="0" smtClean="0">
                <a:latin typeface="Calibri" panose="020F0502020204030204" pitchFamily="34" charset="0"/>
              </a:rPr>
              <a:t>Transfer </a:t>
            </a:r>
            <a:r>
              <a:rPr lang="x-none" dirty="0">
                <a:latin typeface="Calibri" panose="020F0502020204030204" pitchFamily="34" charset="0"/>
              </a:rPr>
              <a:t>5 mL of each of the aspirin solutions from the 250 mL volumetric flasks to clean, dry 100 mL volumetric flasks. Add 0.025 M Fe (NO</a:t>
            </a:r>
            <a:r>
              <a:rPr lang="x-none" baseline="-25000" dirty="0">
                <a:latin typeface="Calibri" panose="020F0502020204030204" pitchFamily="34" charset="0"/>
              </a:rPr>
              <a:t>3</a:t>
            </a:r>
            <a:r>
              <a:rPr lang="x-none" dirty="0">
                <a:latin typeface="Calibri" panose="020F0502020204030204" pitchFamily="34" charset="0"/>
              </a:rPr>
              <a:t>)</a:t>
            </a:r>
            <a:r>
              <a:rPr lang="x-none" baseline="-25000" dirty="0">
                <a:latin typeface="Calibri" panose="020F0502020204030204" pitchFamily="34" charset="0"/>
              </a:rPr>
              <a:t>3</a:t>
            </a:r>
            <a:r>
              <a:rPr lang="x-none" dirty="0">
                <a:latin typeface="Calibri" panose="020F0502020204030204" pitchFamily="34" charset="0"/>
              </a:rPr>
              <a:t> solution to each flask to make precisely 100 mL. Mix the solutions thoroughly.</a:t>
            </a:r>
            <a:endParaRPr lang="en-NZ" dirty="0">
              <a:latin typeface="Calibri" panose="020F0502020204030204" pitchFamily="34" charset="0"/>
            </a:endParaRPr>
          </a:p>
          <a:p>
            <a:pPr lvl="0"/>
            <a:r>
              <a:rPr lang="en-NZ" dirty="0" smtClean="0">
                <a:latin typeface="Calibri" panose="020F0502020204030204" pitchFamily="34" charset="0"/>
              </a:rPr>
              <a:t>6. </a:t>
            </a:r>
            <a:r>
              <a:rPr lang="x-none" dirty="0" smtClean="0">
                <a:latin typeface="Calibri" panose="020F0502020204030204" pitchFamily="34" charset="0"/>
              </a:rPr>
              <a:t>Measure </a:t>
            </a:r>
            <a:r>
              <a:rPr lang="x-none" dirty="0">
                <a:latin typeface="Calibri" panose="020F0502020204030204" pitchFamily="34" charset="0"/>
              </a:rPr>
              <a:t>and record the absorbance of the treated aspirin </a:t>
            </a:r>
            <a:r>
              <a:rPr lang="x-none" dirty="0" smtClean="0">
                <a:latin typeface="Calibri" panose="020F0502020204030204" pitchFamily="34" charset="0"/>
              </a:rPr>
              <a:t>samples</a:t>
            </a:r>
            <a:r>
              <a:rPr lang="en-NZ" dirty="0" smtClean="0">
                <a:latin typeface="Calibri" panose="020F0502020204030204" pitchFamily="34" charset="0"/>
              </a:rPr>
              <a:t> using a colorimeter</a:t>
            </a:r>
            <a:r>
              <a:rPr lang="x-none" dirty="0" smtClean="0">
                <a:latin typeface="Calibri" panose="020F0502020204030204" pitchFamily="34" charset="0"/>
              </a:rPr>
              <a:t>. </a:t>
            </a:r>
            <a:r>
              <a:rPr lang="x-none" dirty="0">
                <a:latin typeface="Calibri" panose="020F0502020204030204" pitchFamily="34" charset="0"/>
              </a:rPr>
              <a:t>This must be done within five minutes.</a:t>
            </a:r>
            <a:endParaRPr lang="en-NZ" dirty="0">
              <a:latin typeface="Calibri" panose="020F0502020204030204" pitchFamily="34" charset="0"/>
            </a:endParaRPr>
          </a:p>
          <a:p>
            <a:pPr lvl="0"/>
            <a:r>
              <a:rPr lang="en-NZ" dirty="0" smtClean="0">
                <a:latin typeface="Calibri" panose="020F0502020204030204" pitchFamily="34" charset="0"/>
              </a:rPr>
              <a:t>7. </a:t>
            </a:r>
            <a:r>
              <a:rPr lang="x-none" dirty="0" smtClean="0">
                <a:latin typeface="Calibri" panose="020F0502020204030204" pitchFamily="34" charset="0"/>
              </a:rPr>
              <a:t>Repeat </a:t>
            </a:r>
            <a:r>
              <a:rPr lang="x-none" dirty="0">
                <a:latin typeface="Calibri" panose="020F0502020204030204" pitchFamily="34" charset="0"/>
              </a:rPr>
              <a:t>Steps 5 and 6 twice with new aliquots of the treated aspirin samples.</a:t>
            </a:r>
            <a:endParaRPr lang="en-NZ" dirty="0">
              <a:latin typeface="Calibri" panose="020F0502020204030204" pitchFamily="34" charset="0"/>
            </a:endParaRPr>
          </a:p>
          <a:p>
            <a:r>
              <a:rPr lang="en-GB" dirty="0">
                <a:latin typeface="Calibri" panose="020F0502020204030204" pitchFamily="34" charset="0"/>
              </a:rPr>
              <a:t>Use your standard curve to determine the concentration of salicylic acid in the samples.</a:t>
            </a:r>
            <a:endParaRPr lang="en-NZ" dirty="0">
              <a:latin typeface="Calibri" panose="020F0502020204030204" pitchFamily="34" charset="0"/>
            </a:endParaRPr>
          </a:p>
        </p:txBody>
      </p:sp>
    </p:spTree>
    <p:extLst>
      <p:ext uri="{BB962C8B-B14F-4D97-AF65-F5344CB8AC3E}">
        <p14:creationId xmlns:p14="http://schemas.microsoft.com/office/powerpoint/2010/main" val="4293088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9733634-C35B-4CB9-8287-D9279767473E}" type="slidenum">
              <a:rPr lang="en-NZ" smtClean="0"/>
              <a:t>2</a:t>
            </a:fld>
            <a:endParaRPr lang="en-NZ"/>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What is </a:t>
            </a:r>
            <a:r>
              <a:rPr lang="en-NZ" sz="2000" b="1" dirty="0" smtClean="0">
                <a:latin typeface="+mn-lt"/>
              </a:rPr>
              <a:t>this </a:t>
            </a:r>
            <a:r>
              <a:rPr lang="en-NZ" sz="2000" b="1" dirty="0" smtClean="0">
                <a:latin typeface="+mn-lt"/>
              </a:rPr>
              <a:t>NCEA Achievement Standard?</a:t>
            </a:r>
            <a:endParaRPr lang="en-NZ" sz="2000" b="1" dirty="0">
              <a:latin typeface="+mn-lt"/>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63" t="6522" r="32176" b="6250"/>
          <a:stretch/>
        </p:blipFill>
        <p:spPr bwMode="auto">
          <a:xfrm rot="1609338">
            <a:off x="3933706" y="1981401"/>
            <a:ext cx="4536111" cy="40698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1514226"/>
            <a:ext cx="3240360" cy="5078313"/>
          </a:xfrm>
          <a:prstGeom prst="rect">
            <a:avLst/>
          </a:prstGeom>
          <a:noFill/>
        </p:spPr>
        <p:txBody>
          <a:bodyPr wrap="square" rtlCol="0">
            <a:spAutoFit/>
          </a:bodyPr>
          <a:lstStyle/>
          <a:p>
            <a:r>
              <a:rPr lang="en-NZ" dirty="0">
                <a:latin typeface="Calibri" panose="020F0502020204030204" pitchFamily="34" charset="0"/>
              </a:rPr>
              <a:t>When a student achieves a standard, they gain a number of credits. Students must achieve a certain number of credits to gain an NCEA </a:t>
            </a:r>
            <a:r>
              <a:rPr lang="en-NZ" dirty="0" smtClean="0">
                <a:latin typeface="Calibri" panose="020F0502020204030204" pitchFamily="34" charset="0"/>
              </a:rPr>
              <a:t>certificate (80 for Level </a:t>
            </a:r>
            <a:r>
              <a:rPr lang="en-NZ" dirty="0" smtClean="0">
                <a:latin typeface="Calibri" panose="020F0502020204030204" pitchFamily="34" charset="0"/>
              </a:rPr>
              <a:t>3)</a:t>
            </a:r>
            <a:endParaRPr lang="en-NZ" dirty="0" smtClean="0">
              <a:latin typeface="Calibri" panose="020F0502020204030204" pitchFamily="34" charset="0"/>
            </a:endParaRPr>
          </a:p>
          <a:p>
            <a:endParaRPr lang="en-NZ" dirty="0">
              <a:latin typeface="Calibri" panose="020F0502020204030204" pitchFamily="34" charset="0"/>
            </a:endParaRPr>
          </a:p>
          <a:p>
            <a:r>
              <a:rPr lang="en-NZ" dirty="0" smtClean="0">
                <a:latin typeface="Calibri" panose="020F0502020204030204" pitchFamily="34" charset="0"/>
              </a:rPr>
              <a:t>The standard you will be assessed on is called </a:t>
            </a:r>
            <a:r>
              <a:rPr lang="en-NZ" b="1" dirty="0" smtClean="0">
                <a:latin typeface="Calibri" panose="020F0502020204030204" pitchFamily="34" charset="0"/>
              </a:rPr>
              <a:t>Chemistry 3.1 </a:t>
            </a:r>
            <a:r>
              <a:rPr lang="en-NZ" b="1" dirty="0">
                <a:latin typeface="Calibri" panose="020F0502020204030204" pitchFamily="34" charset="0"/>
              </a:rPr>
              <a:t>Carry out an investigation in chemistry involving                                          quantitative analysis</a:t>
            </a:r>
          </a:p>
          <a:p>
            <a:endParaRPr lang="en-NZ" b="1" dirty="0">
              <a:latin typeface="Calibri" panose="020F0502020204030204" pitchFamily="34" charset="0"/>
            </a:endParaRPr>
          </a:p>
          <a:p>
            <a:r>
              <a:rPr lang="en-NZ" dirty="0" smtClean="0">
                <a:latin typeface="Calibri" panose="020F0502020204030204" pitchFamily="34" charset="0"/>
              </a:rPr>
              <a:t>It will be internally (in Class) assessed as part of a </a:t>
            </a:r>
            <a:r>
              <a:rPr lang="en-NZ" b="1" dirty="0" smtClean="0">
                <a:latin typeface="Calibri" panose="020F0502020204030204" pitchFamily="34" charset="0"/>
              </a:rPr>
              <a:t>Investigation </a:t>
            </a:r>
            <a:r>
              <a:rPr lang="en-NZ" dirty="0" smtClean="0">
                <a:latin typeface="Calibri" panose="020F0502020204030204" pitchFamily="34" charset="0"/>
              </a:rPr>
              <a:t>and will count towards </a:t>
            </a:r>
            <a:r>
              <a:rPr lang="en-NZ" b="1" dirty="0" smtClean="0">
                <a:latin typeface="Calibri" panose="020F0502020204030204" pitchFamily="34" charset="0"/>
              </a:rPr>
              <a:t>4 credits </a:t>
            </a:r>
            <a:r>
              <a:rPr lang="en-NZ" dirty="0" smtClean="0">
                <a:latin typeface="Calibri" panose="020F0502020204030204" pitchFamily="34" charset="0"/>
              </a:rPr>
              <a:t>for your Level </a:t>
            </a:r>
            <a:r>
              <a:rPr lang="en-NZ" dirty="0" smtClean="0">
                <a:latin typeface="Calibri" panose="020F0502020204030204" pitchFamily="34" charset="0"/>
              </a:rPr>
              <a:t>3 NCEA in Chemistry</a:t>
            </a:r>
            <a:endParaRPr lang="en-NZ" dirty="0">
              <a:latin typeface="Calibri" panose="020F0502020204030204" pitchFamily="34" charset="0"/>
            </a:endParaRPr>
          </a:p>
        </p:txBody>
      </p:sp>
      <p:pic>
        <p:nvPicPr>
          <p:cNvPr id="6" name="Picture 5"/>
          <p:cNvPicPr>
            <a:picLocks noChangeAspect="1"/>
          </p:cNvPicPr>
          <p:nvPr/>
        </p:nvPicPr>
        <p:blipFill>
          <a:blip r:embed="rId4">
            <a:lum bright="70000" contrast="-70000"/>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1260620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12879"/>
            <a:ext cx="916463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freevectorvip.com/images/4000/No3917%20Material%20of%20vector%20of%20flowers%20and%20pl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9295"/>
            <a:ext cx="9168685" cy="2797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Collecting Data</a:t>
            </a:r>
            <a:endParaRPr lang="en-NZ" sz="2000" b="1" dirty="0">
              <a:latin typeface="+mn-lt"/>
            </a:endParaRPr>
          </a:p>
        </p:txBody>
      </p:sp>
      <p:sp>
        <p:nvSpPr>
          <p:cNvPr id="4" name="TextBox 3"/>
          <p:cNvSpPr txBox="1"/>
          <p:nvPr/>
        </p:nvSpPr>
        <p:spPr>
          <a:xfrm>
            <a:off x="415341" y="1556403"/>
            <a:ext cx="4326204" cy="2862322"/>
          </a:xfrm>
          <a:prstGeom prst="rect">
            <a:avLst/>
          </a:prstGeom>
          <a:noFill/>
          <a:ln>
            <a:solidFill>
              <a:schemeClr val="tx1"/>
            </a:solidFill>
          </a:ln>
        </p:spPr>
        <p:txBody>
          <a:bodyPr wrap="square" rtlCol="0">
            <a:spAutoFit/>
          </a:bodyPr>
          <a:lstStyle/>
          <a:p>
            <a:r>
              <a:rPr lang="en-NZ" dirty="0" smtClean="0">
                <a:latin typeface="Calibri" panose="020F0502020204030204" pitchFamily="34" charset="0"/>
                <a:cs typeface="Calibri" panose="020F0502020204030204" pitchFamily="34" charset="0"/>
              </a:rPr>
              <a:t>Data that is collected from an investigation can be analysed easier if placed into a clearly labelled and laid out </a:t>
            </a:r>
            <a:r>
              <a:rPr lang="en-NZ" b="1" dirty="0" smtClean="0">
                <a:latin typeface="Calibri" panose="020F0502020204030204" pitchFamily="34" charset="0"/>
                <a:cs typeface="Calibri" panose="020F0502020204030204" pitchFamily="34" charset="0"/>
              </a:rPr>
              <a:t>data table</a:t>
            </a:r>
            <a:r>
              <a:rPr lang="en-NZ" dirty="0" smtClean="0">
                <a:latin typeface="Calibri" panose="020F0502020204030204" pitchFamily="34" charset="0"/>
                <a:cs typeface="Calibri" panose="020F0502020204030204" pitchFamily="34" charset="0"/>
              </a:rPr>
              <a:t>.</a:t>
            </a:r>
          </a:p>
          <a:p>
            <a:r>
              <a:rPr lang="en-NZ" dirty="0" smtClean="0">
                <a:latin typeface="Calibri" panose="020F0502020204030204" pitchFamily="34" charset="0"/>
                <a:cs typeface="Calibri" panose="020F0502020204030204" pitchFamily="34" charset="0"/>
              </a:rPr>
              <a:t>The table must have: </a:t>
            </a:r>
          </a:p>
          <a:p>
            <a:r>
              <a:rPr lang="en-NZ" b="1" dirty="0" smtClean="0">
                <a:latin typeface="Calibri" panose="020F0502020204030204" pitchFamily="34" charset="0"/>
                <a:cs typeface="Calibri" panose="020F0502020204030204" pitchFamily="34" charset="0"/>
              </a:rPr>
              <a:t>A heading linked to the aim/hypothesis</a:t>
            </a:r>
          </a:p>
          <a:p>
            <a:r>
              <a:rPr lang="en-NZ" dirty="0" smtClean="0">
                <a:latin typeface="Calibri" panose="020F0502020204030204" pitchFamily="34" charset="0"/>
                <a:cs typeface="Calibri" panose="020F0502020204030204" pitchFamily="34" charset="0"/>
              </a:rPr>
              <a:t>Labelled quantities, units and symbols</a:t>
            </a:r>
          </a:p>
          <a:p>
            <a:r>
              <a:rPr lang="en-NZ" dirty="0" smtClean="0">
                <a:latin typeface="Calibri" panose="020F0502020204030204" pitchFamily="34" charset="0"/>
                <a:cs typeface="Calibri" panose="020F0502020204030204" pitchFamily="34" charset="0"/>
              </a:rPr>
              <a:t>Values (often  numerical) of data collected</a:t>
            </a:r>
          </a:p>
          <a:p>
            <a:r>
              <a:rPr lang="en-NZ" dirty="0" smtClean="0">
                <a:latin typeface="Calibri" panose="020F0502020204030204" pitchFamily="34" charset="0"/>
                <a:cs typeface="Calibri" panose="020F0502020204030204" pitchFamily="34" charset="0"/>
              </a:rPr>
              <a:t>Data tables can also contain </a:t>
            </a:r>
            <a:r>
              <a:rPr lang="en-NZ" b="1" dirty="0" smtClean="0">
                <a:latin typeface="Calibri" panose="020F0502020204030204" pitchFamily="34" charset="0"/>
                <a:cs typeface="Calibri" panose="020F0502020204030204" pitchFamily="34" charset="0"/>
              </a:rPr>
              <a:t>processed data </a:t>
            </a:r>
            <a:r>
              <a:rPr lang="en-NZ" dirty="0" smtClean="0">
                <a:latin typeface="Calibri" panose="020F0502020204030204" pitchFamily="34" charset="0"/>
                <a:cs typeface="Calibri" panose="020F0502020204030204" pitchFamily="34" charset="0"/>
              </a:rPr>
              <a:t>such as results from multiple trials that have been averaged to give a more reliable value.</a:t>
            </a:r>
            <a:endParaRPr lang="en-NZ" dirty="0">
              <a:latin typeface="Calibri" panose="020F0502020204030204" pitchFamily="34" charset="0"/>
              <a:cs typeface="Calibri" panose="020F0502020204030204" pitchFamily="34" charset="0"/>
            </a:endParaRPr>
          </a:p>
        </p:txBody>
      </p:sp>
      <p:pic>
        <p:nvPicPr>
          <p:cNvPr id="7170" name="Picture 2" descr="http://ritter.tea.state.tx.us/student.assessment/resources/online/2009/taks_g10_science/images/54graphica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185576"/>
            <a:ext cx="3702623" cy="3420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755110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6"/>
          <p:cNvSpPr/>
          <p:nvPr/>
        </p:nvSpPr>
        <p:spPr>
          <a:xfrm>
            <a:off x="323528" y="3284984"/>
            <a:ext cx="4284476" cy="2952328"/>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a:t> </a:t>
            </a:r>
            <a:r>
              <a:rPr lang="en-NZ" sz="2000" b="1" dirty="0" smtClean="0">
                <a:latin typeface="+mn-lt"/>
              </a:rPr>
              <a:t>Errors may occur in </a:t>
            </a:r>
            <a:r>
              <a:rPr lang="en-NZ" sz="2000" b="1" dirty="0">
                <a:latin typeface="+mn-lt"/>
              </a:rPr>
              <a:t>measurements </a:t>
            </a:r>
            <a:r>
              <a:rPr lang="en-NZ" sz="2000" b="1" dirty="0" smtClean="0">
                <a:latin typeface="+mn-lt"/>
              </a:rPr>
              <a:t>may </a:t>
            </a:r>
            <a:r>
              <a:rPr lang="en-NZ" sz="2000" b="1" dirty="0">
                <a:latin typeface="+mn-lt"/>
              </a:rPr>
              <a:t>be reduced by taking the average of a number of readings</a:t>
            </a:r>
          </a:p>
        </p:txBody>
      </p:sp>
      <p:sp>
        <p:nvSpPr>
          <p:cNvPr id="5" name="TextBox 4"/>
          <p:cNvSpPr txBox="1"/>
          <p:nvPr/>
        </p:nvSpPr>
        <p:spPr>
          <a:xfrm>
            <a:off x="323528" y="1628800"/>
            <a:ext cx="8568952" cy="1477328"/>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When collecting and measuring data  in investigations, such as that for calculating speed, errors </a:t>
            </a:r>
            <a:r>
              <a:rPr lang="en-NZ" dirty="0">
                <a:latin typeface="Calibri" panose="020F0502020204030204" pitchFamily="34" charset="0"/>
                <a:cs typeface="Calibri" panose="020F0502020204030204" pitchFamily="34" charset="0"/>
              </a:rPr>
              <a:t>can </a:t>
            </a:r>
            <a:r>
              <a:rPr lang="en-NZ" dirty="0" smtClean="0">
                <a:latin typeface="Calibri" panose="020F0502020204030204" pitchFamily="34" charset="0"/>
                <a:cs typeface="Calibri" panose="020F0502020204030204" pitchFamily="34" charset="0"/>
              </a:rPr>
              <a:t>occur. This may be </a:t>
            </a:r>
            <a:r>
              <a:rPr lang="en-NZ" dirty="0">
                <a:latin typeface="Calibri" panose="020F0502020204030204" pitchFamily="34" charset="0"/>
                <a:cs typeface="Calibri" panose="020F0502020204030204" pitchFamily="34" charset="0"/>
              </a:rPr>
              <a:t>due to the measuring instrument and the way it is </a:t>
            </a:r>
            <a:r>
              <a:rPr lang="en-NZ" dirty="0" smtClean="0">
                <a:latin typeface="Calibri" panose="020F0502020204030204" pitchFamily="34" charset="0"/>
                <a:cs typeface="Calibri" panose="020F0502020204030204" pitchFamily="34" charset="0"/>
              </a:rPr>
              <a:t>used. Data can also be recorded incorrectly.</a:t>
            </a:r>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Repeating the  investigation a number of times and averaging </a:t>
            </a:r>
            <a:r>
              <a:rPr lang="en-NZ" dirty="0">
                <a:latin typeface="Calibri" panose="020F0502020204030204" pitchFamily="34" charset="0"/>
                <a:cs typeface="Calibri" panose="020F0502020204030204" pitchFamily="34" charset="0"/>
              </a:rPr>
              <a:t>out </a:t>
            </a:r>
            <a:r>
              <a:rPr lang="en-NZ" dirty="0" smtClean="0">
                <a:latin typeface="Calibri" panose="020F0502020204030204" pitchFamily="34" charset="0"/>
                <a:cs typeface="Calibri" panose="020F0502020204030204" pitchFamily="34" charset="0"/>
              </a:rPr>
              <a:t>the measurements can </a:t>
            </a:r>
            <a:r>
              <a:rPr lang="en-NZ" dirty="0">
                <a:latin typeface="Calibri" panose="020F0502020204030204" pitchFamily="34" charset="0"/>
                <a:cs typeface="Calibri" panose="020F0502020204030204" pitchFamily="34" charset="0"/>
              </a:rPr>
              <a:t>help </a:t>
            </a:r>
            <a:r>
              <a:rPr lang="en-NZ" dirty="0" smtClean="0">
                <a:latin typeface="Calibri" panose="020F0502020204030204" pitchFamily="34" charset="0"/>
                <a:cs typeface="Calibri" panose="020F0502020204030204" pitchFamily="34" charset="0"/>
              </a:rPr>
              <a:t>reduce </a:t>
            </a:r>
            <a:r>
              <a:rPr lang="en-NZ" dirty="0">
                <a:latin typeface="Calibri" panose="020F0502020204030204" pitchFamily="34" charset="0"/>
                <a:cs typeface="Calibri" panose="020F0502020204030204" pitchFamily="34" charset="0"/>
              </a:rPr>
              <a:t>random </a:t>
            </a:r>
            <a:r>
              <a:rPr lang="en-NZ" dirty="0" smtClean="0">
                <a:latin typeface="Calibri" panose="020F0502020204030204" pitchFamily="34" charset="0"/>
                <a:cs typeface="Calibri" panose="020F0502020204030204" pitchFamily="34" charset="0"/>
              </a:rPr>
              <a:t>errors. This value is called the </a:t>
            </a:r>
            <a:r>
              <a:rPr lang="en-NZ" b="1" dirty="0" smtClean="0">
                <a:latin typeface="Calibri" panose="020F0502020204030204" pitchFamily="34" charset="0"/>
                <a:cs typeface="Calibri" panose="020F0502020204030204" pitchFamily="34" charset="0"/>
              </a:rPr>
              <a:t>mean</a:t>
            </a:r>
            <a:r>
              <a:rPr lang="en-NZ" dirty="0" smtClean="0">
                <a:latin typeface="Calibri" panose="020F0502020204030204" pitchFamily="34" charset="0"/>
                <a:cs typeface="Calibri" panose="020F0502020204030204" pitchFamily="34" charset="0"/>
              </a:rPr>
              <a:t>.</a:t>
            </a:r>
            <a:endParaRPr lang="en-NZ" dirty="0">
              <a:latin typeface="Calibri" panose="020F0502020204030204" pitchFamily="34" charset="0"/>
              <a:cs typeface="Calibri" panose="020F0502020204030204" pitchFamily="34" charset="0"/>
            </a:endParaRPr>
          </a:p>
        </p:txBody>
      </p:sp>
      <p:sp>
        <p:nvSpPr>
          <p:cNvPr id="6" name="Rectangle 5"/>
          <p:cNvSpPr/>
          <p:nvPr/>
        </p:nvSpPr>
        <p:spPr>
          <a:xfrm>
            <a:off x="384244" y="3289605"/>
            <a:ext cx="3107636" cy="2862322"/>
          </a:xfrm>
          <a:prstGeom prst="rect">
            <a:avLst/>
          </a:prstGeom>
        </p:spPr>
        <p:txBody>
          <a:bodyPr wrap="square">
            <a:spAutoFit/>
          </a:bodyPr>
          <a:lstStyle/>
          <a:p>
            <a:r>
              <a:rPr lang="en-NZ" sz="2000" dirty="0" smtClean="0">
                <a:latin typeface="Calibri" panose="020F0502020204030204" pitchFamily="34" charset="0"/>
                <a:cs typeface="Calibri" panose="020F0502020204030204" pitchFamily="34" charset="0"/>
              </a:rPr>
              <a:t>The </a:t>
            </a:r>
            <a:r>
              <a:rPr lang="en-NZ" sz="2000" dirty="0">
                <a:latin typeface="Calibri" panose="020F0502020204030204" pitchFamily="34" charset="0"/>
                <a:cs typeface="Calibri" panose="020F0502020204030204" pitchFamily="34" charset="0"/>
              </a:rPr>
              <a:t>mean is the most common measure of average. </a:t>
            </a:r>
          </a:p>
          <a:p>
            <a:r>
              <a:rPr lang="en-NZ" sz="2000" dirty="0">
                <a:latin typeface="Calibri" panose="020F0502020204030204" pitchFamily="34" charset="0"/>
                <a:cs typeface="Calibri" panose="020F0502020204030204" pitchFamily="34" charset="0"/>
              </a:rPr>
              <a:t>To calculate the mean add the numbers together and divide the total by the amount of numbers: </a:t>
            </a:r>
          </a:p>
          <a:p>
            <a:r>
              <a:rPr lang="en-NZ" sz="2000" b="1" dirty="0">
                <a:latin typeface="Calibri" panose="020F0502020204030204" pitchFamily="34" charset="0"/>
                <a:cs typeface="Calibri" panose="020F0502020204030204" pitchFamily="34" charset="0"/>
              </a:rPr>
              <a:t>Mean = sum of numbers ÷ amount of numbers</a:t>
            </a:r>
            <a:r>
              <a:rPr lang="en-NZ" sz="2000" dirty="0">
                <a:latin typeface="Calibri" panose="020F0502020204030204" pitchFamily="34" charset="0"/>
                <a:cs typeface="Calibri" panose="020F0502020204030204" pitchFamily="34" charset="0"/>
              </a:rPr>
              <a:t> </a:t>
            </a:r>
          </a:p>
        </p:txBody>
      </p:sp>
      <p:cxnSp>
        <p:nvCxnSpPr>
          <p:cNvPr id="9" name="Straight Connector 8"/>
          <p:cNvCxnSpPr/>
          <p:nvPr/>
        </p:nvCxnSpPr>
        <p:spPr>
          <a:xfrm>
            <a:off x="5724128" y="3683338"/>
            <a:ext cx="0" cy="13298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92080" y="4149080"/>
            <a:ext cx="29523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20072" y="3112674"/>
            <a:ext cx="3672408" cy="369332"/>
          </a:xfrm>
          <a:prstGeom prst="rect">
            <a:avLst/>
          </a:prstGeom>
          <a:noFill/>
        </p:spPr>
        <p:txBody>
          <a:bodyPr wrap="square" rtlCol="0">
            <a:spAutoFit/>
          </a:bodyPr>
          <a:lstStyle/>
          <a:p>
            <a:r>
              <a:rPr lang="en-NZ" dirty="0" smtClean="0"/>
              <a:t>Distance walked in 1 minute</a:t>
            </a:r>
            <a:endParaRPr lang="en-NZ" dirty="0"/>
          </a:p>
        </p:txBody>
      </p:sp>
      <p:sp>
        <p:nvSpPr>
          <p:cNvPr id="14" name="Rectangle 13"/>
          <p:cNvSpPr/>
          <p:nvPr/>
        </p:nvSpPr>
        <p:spPr>
          <a:xfrm>
            <a:off x="4716016" y="3106128"/>
            <a:ext cx="4176464" cy="3347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p:cNvSpPr txBox="1"/>
          <p:nvPr/>
        </p:nvSpPr>
        <p:spPr>
          <a:xfrm>
            <a:off x="5724128" y="3713801"/>
            <a:ext cx="792088" cy="338554"/>
          </a:xfrm>
          <a:prstGeom prst="rect">
            <a:avLst/>
          </a:prstGeom>
          <a:noFill/>
        </p:spPr>
        <p:txBody>
          <a:bodyPr wrap="square" rtlCol="0">
            <a:spAutoFit/>
          </a:bodyPr>
          <a:lstStyle/>
          <a:p>
            <a:r>
              <a:rPr lang="en-NZ" sz="1600" dirty="0" smtClean="0"/>
              <a:t>Trial 1</a:t>
            </a:r>
            <a:endParaRPr lang="en-NZ" sz="1600" dirty="0"/>
          </a:p>
        </p:txBody>
      </p:sp>
      <p:sp>
        <p:nvSpPr>
          <p:cNvPr id="16" name="TextBox 15"/>
          <p:cNvSpPr txBox="1"/>
          <p:nvPr/>
        </p:nvSpPr>
        <p:spPr>
          <a:xfrm>
            <a:off x="6408204" y="3713801"/>
            <a:ext cx="792088" cy="338554"/>
          </a:xfrm>
          <a:prstGeom prst="rect">
            <a:avLst/>
          </a:prstGeom>
          <a:noFill/>
        </p:spPr>
        <p:txBody>
          <a:bodyPr wrap="square" rtlCol="0">
            <a:spAutoFit/>
          </a:bodyPr>
          <a:lstStyle/>
          <a:p>
            <a:r>
              <a:rPr lang="en-NZ" sz="1600" dirty="0" smtClean="0"/>
              <a:t>Trial 2</a:t>
            </a:r>
            <a:endParaRPr lang="en-NZ" sz="1600" dirty="0"/>
          </a:p>
        </p:txBody>
      </p:sp>
      <p:sp>
        <p:nvSpPr>
          <p:cNvPr id="17" name="TextBox 16"/>
          <p:cNvSpPr txBox="1"/>
          <p:nvPr/>
        </p:nvSpPr>
        <p:spPr>
          <a:xfrm>
            <a:off x="7190015" y="3715152"/>
            <a:ext cx="792088" cy="338554"/>
          </a:xfrm>
          <a:prstGeom prst="rect">
            <a:avLst/>
          </a:prstGeom>
          <a:noFill/>
        </p:spPr>
        <p:txBody>
          <a:bodyPr wrap="square" rtlCol="0">
            <a:spAutoFit/>
          </a:bodyPr>
          <a:lstStyle/>
          <a:p>
            <a:r>
              <a:rPr lang="en-NZ" sz="1600" dirty="0" smtClean="0"/>
              <a:t>Trial 3</a:t>
            </a:r>
            <a:endParaRPr lang="en-NZ" sz="1600" dirty="0"/>
          </a:p>
        </p:txBody>
      </p:sp>
      <p:sp>
        <p:nvSpPr>
          <p:cNvPr id="18" name="TextBox 17"/>
          <p:cNvSpPr txBox="1"/>
          <p:nvPr/>
        </p:nvSpPr>
        <p:spPr>
          <a:xfrm>
            <a:off x="4932040" y="4428378"/>
            <a:ext cx="1008112" cy="584775"/>
          </a:xfrm>
          <a:prstGeom prst="rect">
            <a:avLst/>
          </a:prstGeom>
          <a:noFill/>
        </p:spPr>
        <p:txBody>
          <a:bodyPr wrap="square" rtlCol="0">
            <a:spAutoFit/>
          </a:bodyPr>
          <a:lstStyle/>
          <a:p>
            <a:r>
              <a:rPr lang="en-NZ" sz="1400" dirty="0" smtClean="0"/>
              <a:t>Distance (m</a:t>
            </a:r>
            <a:r>
              <a:rPr lang="en-NZ" dirty="0" smtClean="0"/>
              <a:t>)</a:t>
            </a:r>
            <a:endParaRPr lang="en-NZ" dirty="0"/>
          </a:p>
        </p:txBody>
      </p:sp>
      <p:sp>
        <p:nvSpPr>
          <p:cNvPr id="19" name="TextBox 18"/>
          <p:cNvSpPr txBox="1"/>
          <p:nvPr/>
        </p:nvSpPr>
        <p:spPr>
          <a:xfrm>
            <a:off x="5832140" y="4392831"/>
            <a:ext cx="2844316" cy="369332"/>
          </a:xfrm>
          <a:prstGeom prst="rect">
            <a:avLst/>
          </a:prstGeom>
          <a:noFill/>
        </p:spPr>
        <p:txBody>
          <a:bodyPr wrap="square" rtlCol="0">
            <a:spAutoFit/>
          </a:bodyPr>
          <a:lstStyle/>
          <a:p>
            <a:r>
              <a:rPr lang="en-NZ" dirty="0" smtClean="0"/>
              <a:t>113         121           119      </a:t>
            </a:r>
            <a:endParaRPr lang="en-NZ" dirty="0"/>
          </a:p>
        </p:txBody>
      </p:sp>
      <p:sp>
        <p:nvSpPr>
          <p:cNvPr id="21" name="TextBox 20"/>
          <p:cNvSpPr txBox="1"/>
          <p:nvPr/>
        </p:nvSpPr>
        <p:spPr>
          <a:xfrm>
            <a:off x="4932040" y="5373216"/>
            <a:ext cx="3744416" cy="646331"/>
          </a:xfrm>
          <a:prstGeom prst="rect">
            <a:avLst/>
          </a:prstGeom>
          <a:noFill/>
        </p:spPr>
        <p:txBody>
          <a:bodyPr wrap="square" rtlCol="0">
            <a:spAutoFit/>
          </a:bodyPr>
          <a:lstStyle/>
          <a:p>
            <a:r>
              <a:rPr lang="en-NZ" dirty="0" smtClean="0"/>
              <a:t>Mean = (113 + 121 + 119 )</a:t>
            </a:r>
            <a:r>
              <a:rPr lang="en-NZ" b="1" dirty="0"/>
              <a:t> </a:t>
            </a:r>
            <a:r>
              <a:rPr lang="en-NZ" b="1" dirty="0" smtClean="0"/>
              <a:t>÷ 3</a:t>
            </a:r>
          </a:p>
          <a:p>
            <a:r>
              <a:rPr lang="en-NZ" b="1" dirty="0"/>
              <a:t> </a:t>
            </a:r>
            <a:r>
              <a:rPr lang="en-NZ" b="1" dirty="0" smtClean="0"/>
              <a:t>            =  117.7</a:t>
            </a:r>
            <a:r>
              <a:rPr lang="en-NZ" dirty="0" smtClean="0"/>
              <a:t> m </a:t>
            </a:r>
            <a:endParaRPr lang="en-NZ" dirty="0"/>
          </a:p>
        </p:txBody>
      </p:sp>
      <p:pic>
        <p:nvPicPr>
          <p:cNvPr id="22" name="Picture 21"/>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62940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Measuring in Science</a:t>
            </a:r>
            <a:endParaRPr lang="en-NZ" sz="2000" b="1" dirty="0">
              <a:latin typeface="+mn-lt"/>
            </a:endParaRPr>
          </a:p>
        </p:txBody>
      </p:sp>
      <p:graphicFrame>
        <p:nvGraphicFramePr>
          <p:cNvPr id="4" name="Table 3"/>
          <p:cNvGraphicFramePr>
            <a:graphicFrameLocks noGrp="1"/>
          </p:cNvGraphicFramePr>
          <p:nvPr>
            <p:extLst/>
          </p:nvPr>
        </p:nvGraphicFramePr>
        <p:xfrm>
          <a:off x="914400" y="1219200"/>
          <a:ext cx="7543800" cy="3235960"/>
        </p:xfrm>
        <a:graphic>
          <a:graphicData uri="http://schemas.openxmlformats.org/drawingml/2006/table">
            <a:tbl>
              <a:tblPr firstRow="1" bandRow="1">
                <a:tableStyleId>{5940675A-B579-460E-94D1-54222C63F5DA}</a:tableStyleId>
              </a:tblPr>
              <a:tblGrid>
                <a:gridCol w="1885950"/>
                <a:gridCol w="1885950"/>
                <a:gridCol w="1885950"/>
                <a:gridCol w="1885950"/>
              </a:tblGrid>
              <a:tr h="370840">
                <a:tc>
                  <a:txBody>
                    <a:bodyPr/>
                    <a:lstStyle/>
                    <a:p>
                      <a:r>
                        <a:rPr lang="en-NZ" b="1" dirty="0" smtClean="0">
                          <a:latin typeface="Calibri" panose="020F0502020204030204" pitchFamily="34" charset="0"/>
                          <a:cs typeface="Calibri" panose="020F0502020204030204" pitchFamily="34" charset="0"/>
                        </a:rPr>
                        <a:t>Quantity</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tc>
                  <a:txBody>
                    <a:bodyPr/>
                    <a:lstStyle/>
                    <a:p>
                      <a:r>
                        <a:rPr lang="en-NZ" b="1" dirty="0" smtClean="0">
                          <a:latin typeface="Calibri" panose="020F0502020204030204" pitchFamily="34" charset="0"/>
                          <a:cs typeface="Calibri" panose="020F0502020204030204" pitchFamily="34" charset="0"/>
                        </a:rPr>
                        <a:t>Unit</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tc>
                  <a:txBody>
                    <a:bodyPr/>
                    <a:lstStyle/>
                    <a:p>
                      <a:r>
                        <a:rPr lang="en-NZ" b="1" dirty="0" smtClean="0">
                          <a:latin typeface="Calibri" panose="020F0502020204030204" pitchFamily="34" charset="0"/>
                          <a:cs typeface="Calibri" panose="020F0502020204030204" pitchFamily="34" charset="0"/>
                        </a:rPr>
                        <a:t>Symbol</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tc>
                  <a:txBody>
                    <a:bodyPr/>
                    <a:lstStyle/>
                    <a:p>
                      <a:r>
                        <a:rPr lang="en-NZ" b="1" dirty="0" smtClean="0">
                          <a:latin typeface="Calibri" panose="020F0502020204030204" pitchFamily="34" charset="0"/>
                          <a:cs typeface="Calibri" panose="020F0502020204030204" pitchFamily="34" charset="0"/>
                        </a:rPr>
                        <a:t>Equipment used</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tr>
              <a:tr h="370840">
                <a:tc rowSpan="2">
                  <a:txBody>
                    <a:bodyPr/>
                    <a:lstStyle/>
                    <a:p>
                      <a:r>
                        <a:rPr lang="en-NZ" dirty="0" smtClean="0">
                          <a:latin typeface="Calibri" panose="020F0502020204030204" pitchFamily="34" charset="0"/>
                          <a:cs typeface="Calibri" panose="020F0502020204030204" pitchFamily="34" charset="0"/>
                        </a:rPr>
                        <a:t>Volume</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litre</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L</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Flask</a:t>
                      </a:r>
                      <a:endParaRPr lang="en-NZ" dirty="0">
                        <a:latin typeface="Calibri" panose="020F0502020204030204" pitchFamily="34" charset="0"/>
                        <a:cs typeface="Calibri" panose="020F0502020204030204" pitchFamily="34" charset="0"/>
                      </a:endParaRPr>
                    </a:p>
                  </a:txBody>
                  <a:tcPr/>
                </a:tc>
              </a:tr>
              <a:tr h="37084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Millilitre</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mL</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Measuring cylinder</a:t>
                      </a:r>
                      <a:endParaRPr lang="en-NZ" dirty="0">
                        <a:latin typeface="Calibri" panose="020F0502020204030204" pitchFamily="34" charset="0"/>
                        <a:cs typeface="Calibri" panose="020F0502020204030204" pitchFamily="34" charset="0"/>
                      </a:endParaRPr>
                    </a:p>
                  </a:txBody>
                  <a:tcPr/>
                </a:tc>
              </a:tr>
              <a:tr h="370840">
                <a:tc>
                  <a:txBody>
                    <a:bodyPr/>
                    <a:lstStyle/>
                    <a:p>
                      <a:r>
                        <a:rPr lang="en-NZ" dirty="0" smtClean="0">
                          <a:latin typeface="Calibri" panose="020F0502020204030204" pitchFamily="34" charset="0"/>
                          <a:cs typeface="Calibri" panose="020F0502020204030204" pitchFamily="34" charset="0"/>
                        </a:rPr>
                        <a:t>Temperature</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Celsius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°C</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thermometer</a:t>
                      </a:r>
                      <a:endParaRPr lang="en-NZ" dirty="0">
                        <a:latin typeface="Calibri" panose="020F0502020204030204" pitchFamily="34" charset="0"/>
                        <a:cs typeface="Calibri" panose="020F0502020204030204" pitchFamily="34" charset="0"/>
                      </a:endParaRPr>
                    </a:p>
                  </a:txBody>
                  <a:tcPr/>
                </a:tc>
              </a:tr>
              <a:tr h="370840">
                <a:tc rowSpan="2">
                  <a:txBody>
                    <a:bodyPr/>
                    <a:lstStyle/>
                    <a:p>
                      <a:r>
                        <a:rPr lang="en-NZ" dirty="0" smtClean="0">
                          <a:latin typeface="Calibri" panose="020F0502020204030204" pitchFamily="34" charset="0"/>
                          <a:cs typeface="Calibri" panose="020F0502020204030204" pitchFamily="34" charset="0"/>
                        </a:rPr>
                        <a:t>Mass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kilograms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Kg</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Scales</a:t>
                      </a:r>
                      <a:endParaRPr lang="en-NZ" dirty="0">
                        <a:latin typeface="Calibri" panose="020F0502020204030204" pitchFamily="34" charset="0"/>
                        <a:cs typeface="Calibri" panose="020F0502020204030204" pitchFamily="34" charset="0"/>
                      </a:endParaRPr>
                    </a:p>
                  </a:txBody>
                  <a:tcPr/>
                </a:tc>
              </a:tr>
              <a:tr h="37084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grams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g</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Scales</a:t>
                      </a:r>
                      <a:endParaRPr lang="en-NZ" dirty="0">
                        <a:latin typeface="Calibri" panose="020F0502020204030204" pitchFamily="34" charset="0"/>
                        <a:cs typeface="Calibri" panose="020F0502020204030204" pitchFamily="34" charset="0"/>
                      </a:endParaRPr>
                    </a:p>
                  </a:txBody>
                  <a:tcPr/>
                </a:tc>
              </a:tr>
              <a:tr h="370840">
                <a:tc rowSpan="2">
                  <a:txBody>
                    <a:bodyPr/>
                    <a:lstStyle/>
                    <a:p>
                      <a:r>
                        <a:rPr lang="en-NZ" dirty="0" smtClean="0">
                          <a:latin typeface="Calibri" panose="020F0502020204030204" pitchFamily="34" charset="0"/>
                          <a:cs typeface="Calibri" panose="020F0502020204030204" pitchFamily="34" charset="0"/>
                        </a:rPr>
                        <a:t>         Length</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Metres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Metre ruler</a:t>
                      </a:r>
                      <a:endParaRPr lang="en-NZ" dirty="0">
                        <a:latin typeface="Calibri" panose="020F0502020204030204" pitchFamily="34" charset="0"/>
                        <a:cs typeface="Calibri" panose="020F0502020204030204" pitchFamily="34" charset="0"/>
                      </a:endParaRPr>
                    </a:p>
                  </a:txBody>
                  <a:tcPr/>
                </a:tc>
              </a:tr>
              <a:tr h="37084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millimetres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mm</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Hand ruler</a:t>
                      </a:r>
                      <a:endParaRPr lang="en-NZ" dirty="0">
                        <a:latin typeface="Calibri" panose="020F0502020204030204" pitchFamily="34" charset="0"/>
                        <a:cs typeface="Calibri" panose="020F0502020204030204" pitchFamily="34" charset="0"/>
                      </a:endParaRPr>
                    </a:p>
                  </a:txBody>
                  <a:tcPr/>
                </a:tc>
              </a:tr>
            </a:tbl>
          </a:graphicData>
        </a:graphic>
      </p:graphicFrame>
      <p:sp>
        <p:nvSpPr>
          <p:cNvPr id="5" name="TextBox 4"/>
          <p:cNvSpPr txBox="1"/>
          <p:nvPr/>
        </p:nvSpPr>
        <p:spPr>
          <a:xfrm>
            <a:off x="3802380" y="4856254"/>
            <a:ext cx="3124200" cy="1477328"/>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Note: </a:t>
            </a:r>
            <a:r>
              <a:rPr lang="en-NZ" b="1" dirty="0" smtClean="0">
                <a:latin typeface="Calibri" panose="020F0502020204030204" pitchFamily="34" charset="0"/>
                <a:cs typeface="Calibri" panose="020F0502020204030204" pitchFamily="34" charset="0"/>
              </a:rPr>
              <a:t>Weight</a:t>
            </a:r>
            <a:r>
              <a:rPr lang="en-NZ" dirty="0" smtClean="0">
                <a:latin typeface="Calibri" panose="020F0502020204030204" pitchFamily="34" charset="0"/>
                <a:cs typeface="Calibri" panose="020F0502020204030204" pitchFamily="34" charset="0"/>
              </a:rPr>
              <a:t> is the result of force (gravity) acting on mass and is measured in Newton’s using a spring balance. Weight and Mass are often confused.</a:t>
            </a:r>
            <a:endParaRPr lang="en-NZ" dirty="0">
              <a:latin typeface="Calibri" panose="020F0502020204030204" pitchFamily="34" charset="0"/>
              <a:cs typeface="Calibri" panose="020F0502020204030204" pitchFamily="34" charset="0"/>
            </a:endParaRPr>
          </a:p>
        </p:txBody>
      </p:sp>
      <p:pic>
        <p:nvPicPr>
          <p:cNvPr id="3076" name="Picture 4" descr="https://encrypted-tbn0.gstatic.com/images?q=tbn:ANd9GcQD9GpuN3bSQr6hpvpBDArcWkkpBCMYtGqelxgC0YWDHwXitvXbv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3627120"/>
            <a:ext cx="2267774" cy="3276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4132005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bc.net.au/reslib/201012/r693056_5239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174" y="2819517"/>
            <a:ext cx="5393826" cy="40453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exchange.nathaly.ru/i/1291511_270219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Converting measurements</a:t>
            </a:r>
            <a:endParaRPr lang="en-NZ" sz="2000" b="1" dirty="0">
              <a:latin typeface="+mn-lt"/>
            </a:endParaRPr>
          </a:p>
        </p:txBody>
      </p:sp>
      <p:sp>
        <p:nvSpPr>
          <p:cNvPr id="5" name="TextBox 4"/>
          <p:cNvSpPr txBox="1"/>
          <p:nvPr/>
        </p:nvSpPr>
        <p:spPr>
          <a:xfrm>
            <a:off x="304800" y="1591415"/>
            <a:ext cx="4191000" cy="2308324"/>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Quantities are often measured in different </a:t>
            </a:r>
            <a:r>
              <a:rPr lang="en-NZ" b="1" dirty="0" smtClean="0">
                <a:latin typeface="Calibri" panose="020F0502020204030204" pitchFamily="34" charset="0"/>
                <a:cs typeface="Calibri" panose="020F0502020204030204" pitchFamily="34" charset="0"/>
              </a:rPr>
              <a:t>scales</a:t>
            </a:r>
            <a:r>
              <a:rPr lang="en-NZ" dirty="0" smtClean="0">
                <a:latin typeface="Calibri" panose="020F0502020204030204" pitchFamily="34" charset="0"/>
                <a:cs typeface="Calibri" panose="020F0502020204030204" pitchFamily="34" charset="0"/>
              </a:rPr>
              <a:t> depending upon what is most appropriate for the original size. In Science (and Mathematics) we use common </a:t>
            </a:r>
            <a:r>
              <a:rPr lang="en-NZ" b="1" dirty="0" smtClean="0">
                <a:latin typeface="Calibri" panose="020F0502020204030204" pitchFamily="34" charset="0"/>
                <a:cs typeface="Calibri" panose="020F0502020204030204" pitchFamily="34" charset="0"/>
              </a:rPr>
              <a:t>prefixes</a:t>
            </a:r>
            <a:r>
              <a:rPr lang="en-NZ" dirty="0" smtClean="0">
                <a:latin typeface="Calibri" panose="020F0502020204030204" pitchFamily="34" charset="0"/>
                <a:cs typeface="Calibri" panose="020F0502020204030204" pitchFamily="34" charset="0"/>
              </a:rPr>
              <a:t> to indicate the scale used. </a:t>
            </a:r>
          </a:p>
          <a:p>
            <a:r>
              <a:rPr lang="en-NZ" dirty="0" smtClean="0">
                <a:latin typeface="Calibri" panose="020F0502020204030204" pitchFamily="34" charset="0"/>
                <a:cs typeface="Calibri" panose="020F0502020204030204" pitchFamily="34" charset="0"/>
              </a:rPr>
              <a:t>We sometimes want to convert scales from one to another to compare data or to place the measurements into equations.</a:t>
            </a:r>
            <a:endParaRPr lang="en-NZ" dirty="0">
              <a:latin typeface="Calibri" panose="020F0502020204030204" pitchFamily="34" charset="0"/>
              <a:cs typeface="Calibri" panose="020F0502020204030204" pitchFamily="34" charset="0"/>
            </a:endParaRPr>
          </a:p>
        </p:txBody>
      </p:sp>
      <p:sp>
        <p:nvSpPr>
          <p:cNvPr id="6" name="TextBox 5"/>
          <p:cNvSpPr txBox="1"/>
          <p:nvPr/>
        </p:nvSpPr>
        <p:spPr>
          <a:xfrm>
            <a:off x="334183" y="4242697"/>
            <a:ext cx="3419739" cy="2585323"/>
          </a:xfrm>
          <a:prstGeom prst="rect">
            <a:avLst/>
          </a:prstGeom>
          <a:solidFill>
            <a:schemeClr val="bg1"/>
          </a:solidFill>
          <a:ln>
            <a:solidFill>
              <a:schemeClr val="tx1"/>
            </a:solidFill>
          </a:ln>
        </p:spPr>
        <p:txBody>
          <a:bodyPr wrap="square" rtlCol="0">
            <a:spAutoFit/>
          </a:bodyPr>
          <a:lstStyle/>
          <a:p>
            <a:r>
              <a:rPr lang="en-NZ" b="1" dirty="0" smtClean="0">
                <a:latin typeface="Calibri" panose="020F0502020204030204" pitchFamily="34" charset="0"/>
                <a:cs typeface="Calibri" panose="020F0502020204030204" pitchFamily="34" charset="0"/>
              </a:rPr>
              <a:t>Prefix         Scale</a:t>
            </a:r>
          </a:p>
          <a:p>
            <a:r>
              <a:rPr lang="en-NZ" dirty="0" smtClean="0">
                <a:latin typeface="Calibri" panose="020F0502020204030204" pitchFamily="34" charset="0"/>
                <a:cs typeface="Calibri" panose="020F0502020204030204" pitchFamily="34" charset="0"/>
              </a:rPr>
              <a:t>Kilo     =     1000</a:t>
            </a:r>
          </a:p>
          <a:p>
            <a:r>
              <a:rPr lang="en-NZ" dirty="0" err="1" smtClean="0">
                <a:latin typeface="Calibri" panose="020F0502020204030204" pitchFamily="34" charset="0"/>
                <a:cs typeface="Calibri" panose="020F0502020204030204" pitchFamily="34" charset="0"/>
              </a:rPr>
              <a:t>Centi</a:t>
            </a:r>
            <a:r>
              <a:rPr lang="en-NZ" dirty="0" smtClean="0">
                <a:latin typeface="Calibri" panose="020F0502020204030204" pitchFamily="34" charset="0"/>
                <a:cs typeface="Calibri" panose="020F0502020204030204" pitchFamily="34" charset="0"/>
              </a:rPr>
              <a:t>   =    1/100</a:t>
            </a:r>
            <a:r>
              <a:rPr lang="en-NZ" baseline="30000" dirty="0" smtClean="0">
                <a:latin typeface="Calibri" panose="020F0502020204030204" pitchFamily="34" charset="0"/>
                <a:cs typeface="Calibri" panose="020F0502020204030204" pitchFamily="34" charset="0"/>
              </a:rPr>
              <a:t>th</a:t>
            </a:r>
            <a:r>
              <a:rPr lang="en-NZ" dirty="0" smtClean="0">
                <a:latin typeface="Calibri" panose="020F0502020204030204" pitchFamily="34" charset="0"/>
                <a:cs typeface="Calibri" panose="020F0502020204030204" pitchFamily="34" charset="0"/>
              </a:rPr>
              <a:t> </a:t>
            </a:r>
          </a:p>
          <a:p>
            <a:r>
              <a:rPr lang="en-NZ" dirty="0" err="1" smtClean="0">
                <a:latin typeface="Calibri" panose="020F0502020204030204" pitchFamily="34" charset="0"/>
                <a:cs typeface="Calibri" panose="020F0502020204030204" pitchFamily="34" charset="0"/>
              </a:rPr>
              <a:t>Milli</a:t>
            </a:r>
            <a:r>
              <a:rPr lang="en-NZ" dirty="0" smtClean="0">
                <a:latin typeface="Calibri" panose="020F0502020204030204" pitchFamily="34" charset="0"/>
                <a:cs typeface="Calibri" panose="020F0502020204030204" pitchFamily="34" charset="0"/>
              </a:rPr>
              <a:t>    =     1/1000</a:t>
            </a:r>
            <a:r>
              <a:rPr lang="en-NZ" baseline="30000" dirty="0" smtClean="0">
                <a:latin typeface="Calibri" panose="020F0502020204030204" pitchFamily="34" charset="0"/>
                <a:cs typeface="Calibri" panose="020F0502020204030204" pitchFamily="34" charset="0"/>
              </a:rPr>
              <a:t>th</a:t>
            </a:r>
          </a:p>
          <a:p>
            <a:endParaRPr lang="en-NZ" dirty="0" smtClean="0">
              <a:latin typeface="Calibri" panose="020F0502020204030204" pitchFamily="34" charset="0"/>
              <a:cs typeface="Calibri" panose="020F0502020204030204" pitchFamily="34" charset="0"/>
            </a:endParaRP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So 1 kilometre = 1000 metres</a:t>
            </a:r>
          </a:p>
          <a:p>
            <a:r>
              <a:rPr lang="en-NZ" dirty="0" smtClean="0">
                <a:latin typeface="Calibri" panose="020F0502020204030204" pitchFamily="34" charset="0"/>
                <a:cs typeface="Calibri" panose="020F0502020204030204" pitchFamily="34" charset="0"/>
              </a:rPr>
              <a:t>1 metre contains 100 centimetres</a:t>
            </a:r>
          </a:p>
          <a:p>
            <a:r>
              <a:rPr lang="en-NZ" dirty="0" smtClean="0">
                <a:latin typeface="Calibri" panose="020F0502020204030204" pitchFamily="34" charset="0"/>
                <a:cs typeface="Calibri" panose="020F0502020204030204" pitchFamily="34" charset="0"/>
              </a:rPr>
              <a:t>1 metre contains 1000 millimetres </a:t>
            </a:r>
            <a:endParaRPr lang="en-NZ" dirty="0">
              <a:latin typeface="Calibri" panose="020F0502020204030204" pitchFamily="34" charset="0"/>
              <a:cs typeface="Calibri" panose="020F0502020204030204" pitchFamily="34" charset="0"/>
            </a:endParaRPr>
          </a:p>
        </p:txBody>
      </p:sp>
      <p:sp>
        <p:nvSpPr>
          <p:cNvPr id="7" name="TextBox 6"/>
          <p:cNvSpPr txBox="1"/>
          <p:nvPr/>
        </p:nvSpPr>
        <p:spPr>
          <a:xfrm>
            <a:off x="4821238" y="1227069"/>
            <a:ext cx="3865562" cy="2308324"/>
          </a:xfrm>
          <a:prstGeom prst="rect">
            <a:avLst/>
          </a:prstGeom>
          <a:noFill/>
          <a:ln>
            <a:solidFill>
              <a:schemeClr val="tx1"/>
            </a:solidFill>
          </a:ln>
        </p:spPr>
        <p:txBody>
          <a:bodyPr wrap="square" rtlCol="0">
            <a:spAutoFit/>
          </a:bodyPr>
          <a:lstStyle/>
          <a:p>
            <a:r>
              <a:rPr lang="en-NZ" dirty="0" smtClean="0">
                <a:latin typeface="Calibri" panose="020F0502020204030204" pitchFamily="34" charset="0"/>
                <a:cs typeface="Calibri" panose="020F0502020204030204" pitchFamily="34" charset="0"/>
              </a:rPr>
              <a:t>To convert from grams to kilograms </a:t>
            </a:r>
            <a:r>
              <a:rPr lang="en-NZ" b="1" dirty="0" smtClean="0">
                <a:latin typeface="Calibri" panose="020F0502020204030204" pitchFamily="34" charset="0"/>
                <a:cs typeface="Calibri" panose="020F0502020204030204" pitchFamily="34" charset="0"/>
              </a:rPr>
              <a:t>divide</a:t>
            </a:r>
            <a:r>
              <a:rPr lang="en-NZ" dirty="0" smtClean="0">
                <a:latin typeface="Calibri" panose="020F0502020204030204" pitchFamily="34" charset="0"/>
                <a:cs typeface="Calibri" panose="020F0502020204030204" pitchFamily="34" charset="0"/>
              </a:rPr>
              <a:t> by 1000</a:t>
            </a:r>
          </a:p>
          <a:p>
            <a:r>
              <a:rPr lang="en-NZ" dirty="0" smtClean="0">
                <a:latin typeface="Calibri" panose="020F0502020204030204" pitchFamily="34" charset="0"/>
                <a:cs typeface="Calibri" panose="020F0502020204030204" pitchFamily="34" charset="0"/>
              </a:rPr>
              <a:t>(or metres to kilometres and  millilitres to litres)</a:t>
            </a:r>
          </a:p>
          <a:p>
            <a:r>
              <a:rPr lang="en-NZ" dirty="0" smtClean="0">
                <a:latin typeface="Calibri" panose="020F0502020204030204" pitchFamily="34" charset="0"/>
                <a:cs typeface="Calibri" panose="020F0502020204030204" pitchFamily="34" charset="0"/>
              </a:rPr>
              <a:t>To convert from kilograms to grams </a:t>
            </a:r>
            <a:r>
              <a:rPr lang="en-NZ" b="1" dirty="0" smtClean="0">
                <a:latin typeface="Calibri" panose="020F0502020204030204" pitchFamily="34" charset="0"/>
                <a:cs typeface="Calibri" panose="020F0502020204030204" pitchFamily="34" charset="0"/>
              </a:rPr>
              <a:t>multiply</a:t>
            </a:r>
            <a:r>
              <a:rPr lang="en-NZ" dirty="0" smtClean="0">
                <a:latin typeface="Calibri" panose="020F0502020204030204" pitchFamily="34" charset="0"/>
                <a:cs typeface="Calibri" panose="020F0502020204030204" pitchFamily="34" charset="0"/>
              </a:rPr>
              <a:t> by 1000</a:t>
            </a:r>
          </a:p>
          <a:p>
            <a:r>
              <a:rPr lang="en-NZ" dirty="0" smtClean="0">
                <a:latin typeface="Calibri" panose="020F0502020204030204" pitchFamily="34" charset="0"/>
                <a:cs typeface="Calibri" panose="020F0502020204030204" pitchFamily="34" charset="0"/>
              </a:rPr>
              <a:t>(or kilometres to metres and litres to millilitres) </a:t>
            </a:r>
            <a:endParaRPr lang="en-NZ"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153400" y="6148729"/>
            <a:ext cx="802399" cy="679291"/>
          </a:xfrm>
          <a:prstGeom prst="rect">
            <a:avLst/>
          </a:prstGeom>
        </p:spPr>
      </p:pic>
    </p:spTree>
    <p:extLst>
      <p:ext uri="{BB962C8B-B14F-4D97-AF65-F5344CB8AC3E}">
        <p14:creationId xmlns:p14="http://schemas.microsoft.com/office/powerpoint/2010/main" val="3451044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8"/>
          <p:cNvSpPr txBox="1">
            <a:spLocks noChangeArrowheads="1"/>
          </p:cNvSpPr>
          <p:nvPr/>
        </p:nvSpPr>
        <p:spPr bwMode="auto">
          <a:xfrm>
            <a:off x="5594523" y="1628800"/>
            <a:ext cx="3009280" cy="4385816"/>
          </a:xfrm>
          <a:prstGeom prst="rect">
            <a:avLst/>
          </a:prstGeom>
          <a:solidFill>
            <a:schemeClr val="bg1">
              <a:lumMod val="95000"/>
            </a:schemeClr>
          </a:solidFill>
          <a:ln w="12700">
            <a:solidFill>
              <a:schemeClr val="tx1"/>
            </a:solidFill>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Calibri" pitchFamily="34" charset="0"/>
                <a:cs typeface="Calibri" pitchFamily="34" charset="0"/>
              </a:rPr>
              <a:t>When a line graph is used to </a:t>
            </a:r>
            <a:r>
              <a:rPr lang="en-US" dirty="0" err="1" smtClean="0">
                <a:latin typeface="Calibri" pitchFamily="34" charset="0"/>
                <a:cs typeface="Calibri" pitchFamily="34" charset="0"/>
              </a:rPr>
              <a:t>analyse</a:t>
            </a:r>
            <a:r>
              <a:rPr lang="en-US" dirty="0" smtClean="0">
                <a:latin typeface="Calibri" pitchFamily="34" charset="0"/>
                <a:cs typeface="Calibri" pitchFamily="34" charset="0"/>
              </a:rPr>
              <a:t> data from a fair test the </a:t>
            </a:r>
            <a:r>
              <a:rPr lang="en-US" b="1" dirty="0" smtClean="0">
                <a:latin typeface="Calibri" pitchFamily="34" charset="0"/>
                <a:cs typeface="Calibri" pitchFamily="34" charset="0"/>
              </a:rPr>
              <a:t>dependent variable (variable measured) must be placed on the y axis </a:t>
            </a:r>
            <a:r>
              <a:rPr lang="en-US" dirty="0" smtClean="0">
                <a:latin typeface="Calibri" pitchFamily="34" charset="0"/>
                <a:cs typeface="Calibri" pitchFamily="34" charset="0"/>
              </a:rPr>
              <a:t>and the </a:t>
            </a:r>
            <a:r>
              <a:rPr lang="en-US" b="1" dirty="0" smtClean="0">
                <a:latin typeface="Calibri" pitchFamily="34" charset="0"/>
                <a:cs typeface="Calibri" pitchFamily="34" charset="0"/>
              </a:rPr>
              <a:t>independent variable (variable changed) must be on the x axis</a:t>
            </a:r>
            <a:r>
              <a:rPr lang="en-US" dirty="0" smtClean="0">
                <a:latin typeface="Calibri" pitchFamily="34" charset="0"/>
                <a:cs typeface="Calibri" pitchFamily="34" charset="0"/>
              </a:rPr>
              <a:t>.</a:t>
            </a:r>
          </a:p>
          <a:p>
            <a:pPr eaLnBrk="1" hangingPunct="1">
              <a:spcBef>
                <a:spcPct val="50000"/>
              </a:spcBef>
            </a:pPr>
            <a:endParaRPr lang="en-US" dirty="0" smtClean="0">
              <a:latin typeface="Calibri" pitchFamily="34" charset="0"/>
              <a:cs typeface="Calibri" pitchFamily="34" charset="0"/>
            </a:endParaRPr>
          </a:p>
          <a:p>
            <a:pPr eaLnBrk="1" hangingPunct="1">
              <a:spcBef>
                <a:spcPct val="50000"/>
              </a:spcBef>
            </a:pPr>
            <a:r>
              <a:rPr lang="en-US" dirty="0" smtClean="0">
                <a:latin typeface="Calibri" pitchFamily="34" charset="0"/>
                <a:cs typeface="Calibri" pitchFamily="34" charset="0"/>
              </a:rPr>
              <a:t>A</a:t>
            </a:r>
            <a:r>
              <a:rPr lang="en-US" b="1" dirty="0" smtClean="0">
                <a:latin typeface="Calibri" pitchFamily="34" charset="0"/>
                <a:cs typeface="Calibri" pitchFamily="34" charset="0"/>
              </a:rPr>
              <a:t> line of best fit </a:t>
            </a:r>
            <a:r>
              <a:rPr lang="en-US" dirty="0" smtClean="0">
                <a:latin typeface="Calibri" pitchFamily="34" charset="0"/>
                <a:cs typeface="Calibri" pitchFamily="34" charset="0"/>
              </a:rPr>
              <a:t>is used to generate a straight line – this shows the trend and allows a gradient to be calculated.</a:t>
            </a:r>
          </a:p>
          <a:p>
            <a:pPr eaLnBrk="1" hangingPunct="1">
              <a:spcBef>
                <a:spcPct val="50000"/>
              </a:spcBef>
            </a:pPr>
            <a:r>
              <a:rPr lang="en-US" b="1" dirty="0" smtClean="0">
                <a:latin typeface="Calibri" pitchFamily="34" charset="0"/>
                <a:cs typeface="Calibri" pitchFamily="34" charset="0"/>
              </a:rPr>
              <a:t>Do not join the points</a:t>
            </a:r>
            <a:endParaRPr lang="en-US" b="1" dirty="0">
              <a:latin typeface="Calibri" pitchFamily="34" charset="0"/>
              <a:cs typeface="Calibri" pitchFamily="34" charset="0"/>
            </a:endParaRPr>
          </a:p>
        </p:txBody>
      </p:sp>
      <p:sp>
        <p:nvSpPr>
          <p:cNvPr id="11" name="TextBox 10"/>
          <p:cNvSpPr txBox="1"/>
          <p:nvPr/>
        </p:nvSpPr>
        <p:spPr>
          <a:xfrm>
            <a:off x="4524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Drawing a line Graph</a:t>
            </a:r>
            <a:endParaRPr lang="en-NZ" sz="2000" b="1" dirty="0">
              <a:latin typeface="+mn-lt"/>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2050" name="Picture 2" descr="http://revisionworld.com/sites/revisionworld.com/files/imce/scatter.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88" y="1979532"/>
            <a:ext cx="5788791" cy="455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08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620" y="1574396"/>
            <a:ext cx="5503557" cy="338554"/>
          </a:xfrm>
          <a:prstGeom prst="rect">
            <a:avLst/>
          </a:prstGeom>
          <a:noFill/>
        </p:spPr>
        <p:txBody>
          <a:bodyPr wrap="square" rtlCol="0">
            <a:spAutoFit/>
          </a:bodyPr>
          <a:lstStyle/>
          <a:p>
            <a:r>
              <a:rPr lang="en-NZ" sz="1600" b="1" dirty="0" smtClean="0">
                <a:latin typeface="Calibri" panose="020F0502020204030204" pitchFamily="34" charset="0"/>
                <a:cs typeface="Calibri" panose="020F0502020204030204" pitchFamily="34" charset="0"/>
              </a:rPr>
              <a:t>Independent variable verses Dependent variable graph</a:t>
            </a:r>
            <a:endParaRPr lang="en-NZ" sz="1600" b="1" dirty="0">
              <a:latin typeface="Calibri" panose="020F0502020204030204" pitchFamily="34" charset="0"/>
              <a:cs typeface="Calibri" panose="020F0502020204030204" pitchFamily="34" charset="0"/>
            </a:endParaRPr>
          </a:p>
        </p:txBody>
      </p:sp>
      <p:sp>
        <p:nvSpPr>
          <p:cNvPr id="6" name="TextBox 5"/>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Calculating Gradient</a:t>
            </a:r>
            <a:endParaRPr lang="en-NZ" sz="2000" b="1" dirty="0">
              <a:latin typeface="+mn-lt"/>
            </a:endParaRPr>
          </a:p>
        </p:txBody>
      </p:sp>
      <p:pic>
        <p:nvPicPr>
          <p:cNvPr id="5122" name="Picture 2" descr="http://www.excellup.com/classnine/sciencenine/ImageMotion/9_sc_motion_VelocityTimeGraph2.png"/>
          <p:cNvPicPr>
            <a:picLocks noChangeAspect="1" noChangeArrowheads="1"/>
          </p:cNvPicPr>
          <p:nvPr/>
        </p:nvPicPr>
        <p:blipFill rotWithShape="1">
          <a:blip r:embed="rId3">
            <a:extLst>
              <a:ext uri="{28A0092B-C50C-407E-A947-70E740481C1C}">
                <a14:useLocalDpi xmlns:a14="http://schemas.microsoft.com/office/drawing/2010/main" val="0"/>
              </a:ext>
            </a:extLst>
          </a:blip>
          <a:srcRect l="8063" b="5891"/>
          <a:stretch/>
        </p:blipFill>
        <p:spPr bwMode="auto">
          <a:xfrm>
            <a:off x="293975" y="1920245"/>
            <a:ext cx="5067357" cy="40053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82365" y="5742120"/>
            <a:ext cx="2304256" cy="646331"/>
          </a:xfrm>
          <a:prstGeom prst="rect">
            <a:avLst/>
          </a:prstGeom>
          <a:solidFill>
            <a:schemeClr val="bg1"/>
          </a:solidFill>
        </p:spPr>
        <p:txBody>
          <a:bodyPr wrap="square" rtlCol="0">
            <a:spAutoFit/>
          </a:bodyPr>
          <a:lstStyle/>
          <a:p>
            <a:r>
              <a:rPr lang="en-NZ" dirty="0" smtClean="0"/>
              <a:t>Height ball dropped (cm) - independent</a:t>
            </a:r>
            <a:endParaRPr lang="en-NZ" dirty="0"/>
          </a:p>
        </p:txBody>
      </p:sp>
      <p:sp>
        <p:nvSpPr>
          <p:cNvPr id="11" name="TextBox 10"/>
          <p:cNvSpPr txBox="1"/>
          <p:nvPr/>
        </p:nvSpPr>
        <p:spPr>
          <a:xfrm rot="16200000">
            <a:off x="-1869334" y="3816756"/>
            <a:ext cx="4287908" cy="369332"/>
          </a:xfrm>
          <a:prstGeom prst="rect">
            <a:avLst/>
          </a:prstGeom>
          <a:solidFill>
            <a:schemeClr val="bg1"/>
          </a:solidFill>
        </p:spPr>
        <p:txBody>
          <a:bodyPr wrap="square" rtlCol="0">
            <a:spAutoFit/>
          </a:bodyPr>
          <a:lstStyle/>
          <a:p>
            <a:r>
              <a:rPr lang="en-NZ" dirty="0" smtClean="0"/>
              <a:t>Height ball bounces (cm) - dependant</a:t>
            </a:r>
            <a:endParaRPr lang="en-NZ" dirty="0"/>
          </a:p>
        </p:txBody>
      </p:sp>
      <p:sp>
        <p:nvSpPr>
          <p:cNvPr id="4" name="TextBox 3"/>
          <p:cNvSpPr txBox="1"/>
          <p:nvPr/>
        </p:nvSpPr>
        <p:spPr>
          <a:xfrm>
            <a:off x="5076044" y="1029836"/>
            <a:ext cx="4067956" cy="5786199"/>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A line graph can be used to </a:t>
            </a:r>
          </a:p>
          <a:p>
            <a:r>
              <a:rPr lang="en-NZ" dirty="0" smtClean="0">
                <a:latin typeface="Calibri" panose="020F0502020204030204" pitchFamily="34" charset="0"/>
                <a:cs typeface="Calibri" panose="020F0502020204030204" pitchFamily="34" charset="0"/>
              </a:rPr>
              <a:t>calculate gradient. The co-ordinates </a:t>
            </a:r>
          </a:p>
          <a:p>
            <a:r>
              <a:rPr lang="en-NZ" dirty="0" smtClean="0">
                <a:latin typeface="Calibri" panose="020F0502020204030204" pitchFamily="34" charset="0"/>
                <a:cs typeface="Calibri" panose="020F0502020204030204" pitchFamily="34" charset="0"/>
              </a:rPr>
              <a:t>of a straight line in the graph are taken (for example from A to B) by projecting back to the x and y axis.</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To calculate the value for x find the difference between t1 and t2 by </a:t>
            </a:r>
            <a:r>
              <a:rPr lang="en-NZ" b="1" dirty="0" smtClean="0">
                <a:latin typeface="Calibri" panose="020F0502020204030204" pitchFamily="34" charset="0"/>
                <a:cs typeface="Calibri" panose="020F0502020204030204" pitchFamily="34" charset="0"/>
              </a:rPr>
              <a:t>subtracting the smallest value from the largest value</a:t>
            </a:r>
            <a:r>
              <a:rPr lang="en-NZ" dirty="0" smtClean="0">
                <a:latin typeface="Calibri" panose="020F0502020204030204" pitchFamily="34" charset="0"/>
                <a:cs typeface="Calibri" panose="020F0502020204030204" pitchFamily="34" charset="0"/>
              </a:rPr>
              <a:t>. This will be your ∆x.</a:t>
            </a:r>
          </a:p>
          <a:p>
            <a:r>
              <a:rPr lang="en-NZ" dirty="0" smtClean="0">
                <a:latin typeface="Calibri" panose="020F0502020204030204" pitchFamily="34" charset="0"/>
                <a:cs typeface="Calibri" panose="020F0502020204030204" pitchFamily="34" charset="0"/>
              </a:rPr>
              <a:t>Repeat on the y axis. This will be your ∆y.</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Gradient = </a:t>
            </a:r>
            <a:r>
              <a:rPr lang="en-NZ" u="sng" dirty="0" smtClean="0">
                <a:latin typeface="Calibri" panose="020F0502020204030204" pitchFamily="34" charset="0"/>
                <a:cs typeface="Calibri" panose="020F0502020204030204" pitchFamily="34" charset="0"/>
              </a:rPr>
              <a:t>rise </a:t>
            </a:r>
            <a:r>
              <a:rPr lang="en-NZ" dirty="0" smtClean="0">
                <a:latin typeface="Calibri" panose="020F0502020204030204" pitchFamily="34" charset="0"/>
                <a:cs typeface="Calibri" panose="020F0502020204030204" pitchFamily="34" charset="0"/>
              </a:rPr>
              <a:t> = </a:t>
            </a:r>
            <a:r>
              <a:rPr lang="en-NZ" u="sng" dirty="0" smtClean="0">
                <a:latin typeface="Calibri" panose="020F0502020204030204" pitchFamily="34" charset="0"/>
                <a:cs typeface="Calibri" panose="020F0502020204030204" pitchFamily="34" charset="0"/>
              </a:rPr>
              <a:t> ∆y </a:t>
            </a:r>
          </a:p>
          <a:p>
            <a:r>
              <a:rPr lang="en-NZ" dirty="0" smtClean="0">
                <a:latin typeface="Calibri" panose="020F0502020204030204" pitchFamily="34" charset="0"/>
                <a:cs typeface="Calibri" panose="020F0502020204030204" pitchFamily="34" charset="0"/>
              </a:rPr>
              <a:t>                    run      ∆x</a:t>
            </a:r>
          </a:p>
          <a:p>
            <a:endParaRPr lang="en-NZ" dirty="0">
              <a:latin typeface="Calibri" panose="020F0502020204030204" pitchFamily="34" charset="0"/>
              <a:cs typeface="Calibri" panose="020F0502020204030204" pitchFamily="34" charset="0"/>
            </a:endParaRPr>
          </a:p>
          <a:p>
            <a:r>
              <a:rPr lang="en-AU" dirty="0" smtClean="0">
                <a:latin typeface="Calibri" panose="020F0502020204030204" pitchFamily="34" charset="0"/>
              </a:rPr>
              <a:t>The relationship </a:t>
            </a:r>
            <a:r>
              <a:rPr lang="en-AU" dirty="0">
                <a:latin typeface="Calibri" panose="020F0502020204030204" pitchFamily="34" charset="0"/>
              </a:rPr>
              <a:t>of the variables is stated as a </a:t>
            </a:r>
            <a:r>
              <a:rPr lang="en-AU" dirty="0" smtClean="0">
                <a:latin typeface="Calibri" panose="020F0502020204030204" pitchFamily="34" charset="0"/>
              </a:rPr>
              <a:t>mathematical </a:t>
            </a:r>
            <a:r>
              <a:rPr lang="en-AU" dirty="0">
                <a:latin typeface="Calibri" panose="020F0502020204030204" pitchFamily="34" charset="0"/>
              </a:rPr>
              <a:t>equation  </a:t>
            </a:r>
            <a:endParaRPr lang="en-AU" dirty="0" smtClean="0">
              <a:latin typeface="Calibri" panose="020F0502020204030204" pitchFamily="34" charset="0"/>
            </a:endParaRPr>
          </a:p>
          <a:p>
            <a:r>
              <a:rPr lang="en-NZ" b="1" dirty="0" smtClean="0">
                <a:latin typeface="Calibri" panose="020F0502020204030204" pitchFamily="34" charset="0"/>
                <a:cs typeface="Calibri" panose="020F0502020204030204" pitchFamily="34" charset="0"/>
              </a:rPr>
              <a:t>Y = gradient x </a:t>
            </a:r>
            <a:r>
              <a:rPr lang="en-NZ" b="1" dirty="0" err="1" smtClean="0">
                <a:latin typeface="Calibri" panose="020F0502020204030204" pitchFamily="34" charset="0"/>
                <a:cs typeface="Calibri" panose="020F0502020204030204" pitchFamily="34" charset="0"/>
              </a:rPr>
              <a:t>X</a:t>
            </a:r>
            <a:r>
              <a:rPr lang="en-NZ" b="1" dirty="0" smtClean="0">
                <a:latin typeface="Calibri" panose="020F0502020204030204" pitchFamily="34" charset="0"/>
                <a:cs typeface="Calibri" panose="020F0502020204030204" pitchFamily="34" charset="0"/>
              </a:rPr>
              <a:t>        </a:t>
            </a:r>
          </a:p>
          <a:p>
            <a:r>
              <a:rPr lang="en-NZ" dirty="0" smtClean="0">
                <a:latin typeface="Calibri" panose="020F0502020204030204" pitchFamily="34" charset="0"/>
                <a:cs typeface="Calibri" panose="020F0502020204030204" pitchFamily="34" charset="0"/>
              </a:rPr>
              <a:t>for example:</a:t>
            </a:r>
          </a:p>
          <a:p>
            <a:r>
              <a:rPr lang="en-NZ" sz="1400" dirty="0" smtClean="0">
                <a:latin typeface="Calibri" panose="020F0502020204030204" pitchFamily="34" charset="0"/>
                <a:cs typeface="Calibri" panose="020F0502020204030204" pitchFamily="34" charset="0"/>
              </a:rPr>
              <a:t>Height ball bounces(cm) = gradient x height ball dropped(cm)</a:t>
            </a:r>
          </a:p>
        </p:txBody>
      </p:sp>
      <p:pic>
        <p:nvPicPr>
          <p:cNvPr id="12" name="Picture 11"/>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0" y="6178709"/>
            <a:ext cx="802399" cy="679291"/>
          </a:xfrm>
          <a:prstGeom prst="rect">
            <a:avLst/>
          </a:prstGeom>
        </p:spPr>
      </p:pic>
    </p:spTree>
    <p:extLst>
      <p:ext uri="{BB962C8B-B14F-4D97-AF65-F5344CB8AC3E}">
        <p14:creationId xmlns:p14="http://schemas.microsoft.com/office/powerpoint/2010/main" val="4277475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479521" y="9449645"/>
            <a:ext cx="1161826" cy="365125"/>
          </a:xfrm>
        </p:spPr>
        <p:txBody>
          <a:bodyPr/>
          <a:lstStyle/>
          <a:p>
            <a:fld id="{A9733634-C35B-4CB9-8287-D9279767473E}" type="slidenum">
              <a:rPr lang="en-NZ" smtClean="0"/>
              <a:t>26</a:t>
            </a:fld>
            <a:endParaRPr lang="en-NZ"/>
          </a:p>
        </p:txBody>
      </p:sp>
      <p:pic>
        <p:nvPicPr>
          <p:cNvPr id="3074" name="Picture 2" descr="http://www.umasocialmedia.com/socialnetworks/wp-content/uploads/2012/10/positiverelationship.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085" y="1193570"/>
            <a:ext cx="3240360"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Writing a conclusion based on the gradient</a:t>
            </a:r>
            <a:endParaRPr lang="en-NZ" sz="2000" b="1" dirty="0">
              <a:latin typeface="+mn-lt"/>
            </a:endParaRPr>
          </a:p>
        </p:txBody>
      </p:sp>
      <p:pic>
        <p:nvPicPr>
          <p:cNvPr id="3076" name="Picture 4" descr="http://www.umasocialmedia.com/socialnetworks/wp-content/uploads/2012/10/negativerelationship.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8619" y="986495"/>
            <a:ext cx="3447435" cy="34474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9788" y="4611571"/>
            <a:ext cx="8524700" cy="2031325"/>
          </a:xfrm>
          <a:prstGeom prst="rect">
            <a:avLst/>
          </a:prstGeom>
          <a:noFill/>
        </p:spPr>
        <p:txBody>
          <a:bodyPr wrap="square" rtlCol="0">
            <a:spAutoFit/>
          </a:bodyPr>
          <a:lstStyle/>
          <a:p>
            <a:r>
              <a:rPr lang="en-NZ" dirty="0" smtClean="0">
                <a:latin typeface="Calibri" panose="020F0502020204030204" pitchFamily="34" charset="0"/>
              </a:rPr>
              <a:t>A gradient of a line will be </a:t>
            </a:r>
            <a:r>
              <a:rPr lang="en-NZ" b="1" dirty="0" smtClean="0">
                <a:latin typeface="Calibri" panose="020F0502020204030204" pitchFamily="34" charset="0"/>
              </a:rPr>
              <a:t>positive</a:t>
            </a:r>
            <a:r>
              <a:rPr lang="en-NZ" dirty="0" smtClean="0">
                <a:latin typeface="Calibri" panose="020F0502020204030204" pitchFamily="34" charset="0"/>
              </a:rPr>
              <a:t> when the </a:t>
            </a:r>
            <a:r>
              <a:rPr lang="en-NZ" b="1" dirty="0" smtClean="0">
                <a:latin typeface="Calibri" panose="020F0502020204030204" pitchFamily="34" charset="0"/>
              </a:rPr>
              <a:t>rise</a:t>
            </a:r>
            <a:r>
              <a:rPr lang="en-NZ" dirty="0" smtClean="0">
                <a:latin typeface="Calibri" panose="020F0502020204030204" pitchFamily="34" charset="0"/>
              </a:rPr>
              <a:t> of the variable changed causes the </a:t>
            </a:r>
            <a:r>
              <a:rPr lang="en-NZ" b="1" dirty="0" smtClean="0">
                <a:latin typeface="Calibri" panose="020F0502020204030204" pitchFamily="34" charset="0"/>
              </a:rPr>
              <a:t>rise</a:t>
            </a:r>
            <a:r>
              <a:rPr lang="en-NZ" dirty="0" smtClean="0">
                <a:latin typeface="Calibri" panose="020F0502020204030204" pitchFamily="34" charset="0"/>
              </a:rPr>
              <a:t> of the variable measured. </a:t>
            </a:r>
          </a:p>
          <a:p>
            <a:r>
              <a:rPr lang="en-NZ" dirty="0" smtClean="0">
                <a:latin typeface="Calibri" panose="020F0502020204030204" pitchFamily="34" charset="0"/>
              </a:rPr>
              <a:t>A gradient of a line will be </a:t>
            </a:r>
            <a:r>
              <a:rPr lang="en-NZ" b="1" dirty="0" smtClean="0">
                <a:latin typeface="Calibri" panose="020F0502020204030204" pitchFamily="34" charset="0"/>
              </a:rPr>
              <a:t>negative </a:t>
            </a:r>
            <a:r>
              <a:rPr lang="en-NZ" dirty="0" smtClean="0">
                <a:latin typeface="Calibri" panose="020F0502020204030204" pitchFamily="34" charset="0"/>
              </a:rPr>
              <a:t>when the </a:t>
            </a:r>
            <a:r>
              <a:rPr lang="en-NZ" b="1" dirty="0" smtClean="0">
                <a:latin typeface="Calibri" panose="020F0502020204030204" pitchFamily="34" charset="0"/>
              </a:rPr>
              <a:t>rise</a:t>
            </a:r>
            <a:r>
              <a:rPr lang="en-NZ" dirty="0" smtClean="0">
                <a:latin typeface="Calibri" panose="020F0502020204030204" pitchFamily="34" charset="0"/>
              </a:rPr>
              <a:t> of the variable changed caused the </a:t>
            </a:r>
            <a:r>
              <a:rPr lang="en-NZ" b="1" dirty="0" smtClean="0">
                <a:latin typeface="Calibri" panose="020F0502020204030204" pitchFamily="34" charset="0"/>
              </a:rPr>
              <a:t>fall</a:t>
            </a:r>
            <a:r>
              <a:rPr lang="en-NZ" dirty="0" smtClean="0">
                <a:latin typeface="Calibri" panose="020F0502020204030204" pitchFamily="34" charset="0"/>
              </a:rPr>
              <a:t> of the variable measured.</a:t>
            </a:r>
          </a:p>
          <a:p>
            <a:endParaRPr lang="en-NZ" dirty="0">
              <a:latin typeface="Calibri" panose="020F0502020204030204" pitchFamily="34" charset="0"/>
            </a:endParaRPr>
          </a:p>
          <a:p>
            <a:r>
              <a:rPr lang="en-NZ" b="1" dirty="0" smtClean="0">
                <a:latin typeface="Calibri" panose="020F0502020204030204" pitchFamily="34" charset="0"/>
              </a:rPr>
              <a:t>You must include either statement (positive or negative) in your conclusion based on your results</a:t>
            </a:r>
            <a:endParaRPr lang="en-NZ" b="1" dirty="0">
              <a:latin typeface="Calibri" panose="020F0502020204030204" pitchFamily="34" charset="0"/>
            </a:endParaRPr>
          </a:p>
        </p:txBody>
      </p:sp>
    </p:spTree>
    <p:extLst>
      <p:ext uri="{BB962C8B-B14F-4D97-AF65-F5344CB8AC3E}">
        <p14:creationId xmlns:p14="http://schemas.microsoft.com/office/powerpoint/2010/main" val="293243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Writing a conclusion</a:t>
            </a:r>
            <a:endParaRPr lang="en-NZ" sz="2000" b="1" dirty="0">
              <a:latin typeface="+mn-lt"/>
            </a:endParaRPr>
          </a:p>
        </p:txBody>
      </p:sp>
      <p:sp>
        <p:nvSpPr>
          <p:cNvPr id="4" name="TextBox 3"/>
          <p:cNvSpPr txBox="1"/>
          <p:nvPr/>
        </p:nvSpPr>
        <p:spPr>
          <a:xfrm>
            <a:off x="187760" y="1533221"/>
            <a:ext cx="8712968" cy="1477328"/>
          </a:xfrm>
          <a:prstGeom prst="rect">
            <a:avLst/>
          </a:prstGeom>
          <a:noFill/>
          <a:ln>
            <a:noFill/>
          </a:ln>
        </p:spPr>
        <p:txBody>
          <a:bodyPr wrap="square" rtlCol="0">
            <a:spAutoFit/>
          </a:bodyPr>
          <a:lstStyle/>
          <a:p>
            <a:r>
              <a:rPr lang="en-NZ" dirty="0" smtClean="0">
                <a:latin typeface="Calibri" panose="020F0502020204030204" pitchFamily="34" charset="0"/>
                <a:cs typeface="Calibri" panose="020F0502020204030204" pitchFamily="34" charset="0"/>
              </a:rPr>
              <a:t>A conclusion looks for patterns in collected data from an investigation.</a:t>
            </a:r>
          </a:p>
          <a:p>
            <a:r>
              <a:rPr lang="en-NZ" dirty="0" smtClean="0">
                <a:latin typeface="Calibri" panose="020F0502020204030204" pitchFamily="34" charset="0"/>
                <a:cs typeface="Calibri" panose="020F0502020204030204" pitchFamily="34" charset="0"/>
              </a:rPr>
              <a:t>Both the variable that is changed (independent) and the variable that is measured (dependant) </a:t>
            </a:r>
            <a:r>
              <a:rPr lang="en-NZ" b="1" dirty="0" smtClean="0">
                <a:latin typeface="Calibri" panose="020F0502020204030204" pitchFamily="34" charset="0"/>
                <a:cs typeface="Calibri" panose="020F0502020204030204" pitchFamily="34" charset="0"/>
              </a:rPr>
              <a:t>must be included in the conclusion statement</a:t>
            </a:r>
            <a:r>
              <a:rPr lang="en-NZ" dirty="0" smtClean="0">
                <a:latin typeface="Calibri" panose="020F0502020204030204" pitchFamily="34" charset="0"/>
                <a:cs typeface="Calibri" panose="020F0502020204030204" pitchFamily="34" charset="0"/>
              </a:rPr>
              <a:t>.</a:t>
            </a:r>
          </a:p>
          <a:p>
            <a:r>
              <a:rPr lang="en-NZ" dirty="0" smtClean="0">
                <a:latin typeface="Calibri" panose="020F0502020204030204" pitchFamily="34" charset="0"/>
                <a:cs typeface="Calibri" panose="020F0502020204030204" pitchFamily="34" charset="0"/>
              </a:rPr>
              <a:t>The </a:t>
            </a:r>
            <a:r>
              <a:rPr lang="en-NZ" b="1" dirty="0" smtClean="0">
                <a:latin typeface="Calibri" panose="020F0502020204030204" pitchFamily="34" charset="0"/>
                <a:cs typeface="Calibri" panose="020F0502020204030204" pitchFamily="34" charset="0"/>
              </a:rPr>
              <a:t>data is used as evidence </a:t>
            </a:r>
            <a:r>
              <a:rPr lang="en-NZ" dirty="0" smtClean="0">
                <a:latin typeface="Calibri" panose="020F0502020204030204" pitchFamily="34" charset="0"/>
                <a:cs typeface="Calibri" panose="020F0502020204030204" pitchFamily="34" charset="0"/>
              </a:rPr>
              <a:t>in the conclusion. </a:t>
            </a:r>
          </a:p>
          <a:p>
            <a:r>
              <a:rPr lang="en-NZ" dirty="0" smtClean="0">
                <a:latin typeface="Calibri" panose="020F0502020204030204" pitchFamily="34" charset="0"/>
                <a:cs typeface="Calibri" panose="020F0502020204030204" pitchFamily="34" charset="0"/>
              </a:rPr>
              <a:t>The conclusion can also be used to answer the original aim</a:t>
            </a:r>
            <a:endParaRPr lang="en-NZ"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1026" name="Picture 2" descr="http://www1.appstate.edu/%7Egoodmanj/4401/labnotes/bouncingballs/actual.jpg"/>
          <p:cNvPicPr>
            <a:picLocks noChangeAspect="1" noChangeArrowheads="1"/>
          </p:cNvPicPr>
          <p:nvPr/>
        </p:nvPicPr>
        <p:blipFill rotWithShape="1">
          <a:blip r:embed="rId4">
            <a:extLst>
              <a:ext uri="{28A0092B-C50C-407E-A947-70E740481C1C}">
                <a14:useLocalDpi xmlns:a14="http://schemas.microsoft.com/office/drawing/2010/main" val="0"/>
              </a:ext>
            </a:extLst>
          </a:blip>
          <a:srcRect l="1149" t="4963" r="1360" b="6398"/>
          <a:stretch/>
        </p:blipFill>
        <p:spPr bwMode="auto">
          <a:xfrm>
            <a:off x="611560" y="3846349"/>
            <a:ext cx="5158891" cy="2232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3297491"/>
            <a:ext cx="2160240" cy="369332"/>
          </a:xfrm>
          <a:prstGeom prst="rect">
            <a:avLst/>
          </a:prstGeom>
          <a:solidFill>
            <a:schemeClr val="bg2">
              <a:lumMod val="90000"/>
            </a:schemeClr>
          </a:solidFill>
          <a:ln>
            <a:solidFill>
              <a:schemeClr val="accent1"/>
            </a:solidFill>
          </a:ln>
        </p:spPr>
        <p:txBody>
          <a:bodyPr wrap="square" rtlCol="0">
            <a:spAutoFit/>
          </a:bodyPr>
          <a:lstStyle/>
          <a:p>
            <a:pPr algn="ctr"/>
            <a:r>
              <a:rPr lang="en-NZ" dirty="0" smtClean="0"/>
              <a:t>EXAMPLE</a:t>
            </a:r>
            <a:endParaRPr lang="en-NZ" dirty="0"/>
          </a:p>
        </p:txBody>
      </p:sp>
      <p:pic>
        <p:nvPicPr>
          <p:cNvPr id="5" name="Picture 4"/>
          <p:cNvPicPr>
            <a:picLocks noChangeAspect="1"/>
          </p:cNvPicPr>
          <p:nvPr/>
        </p:nvPicPr>
        <p:blipFill>
          <a:blip r:embed="rId5"/>
          <a:stretch>
            <a:fillRect/>
          </a:stretch>
        </p:blipFill>
        <p:spPr>
          <a:xfrm rot="20839926">
            <a:off x="5353756" y="2364262"/>
            <a:ext cx="3353091" cy="4359018"/>
          </a:xfrm>
          <a:prstGeom prst="rect">
            <a:avLst/>
          </a:prstGeom>
        </p:spPr>
      </p:pic>
    </p:spTree>
    <p:extLst>
      <p:ext uri="{BB962C8B-B14F-4D97-AF65-F5344CB8AC3E}">
        <p14:creationId xmlns:p14="http://schemas.microsoft.com/office/powerpoint/2010/main" val="698949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Reliability and Accuracy in the Discussion</a:t>
            </a:r>
            <a:endParaRPr lang="en-NZ" sz="2000" b="1" dirty="0">
              <a:latin typeface="+mn-lt"/>
            </a:endParaRPr>
          </a:p>
        </p:txBody>
      </p:sp>
      <p:sp>
        <p:nvSpPr>
          <p:cNvPr id="4" name="TextBox 3"/>
          <p:cNvSpPr txBox="1"/>
          <p:nvPr/>
        </p:nvSpPr>
        <p:spPr>
          <a:xfrm>
            <a:off x="554599" y="1295400"/>
            <a:ext cx="7979290" cy="2554545"/>
          </a:xfrm>
          <a:prstGeom prst="rect">
            <a:avLst/>
          </a:prstGeom>
          <a:solidFill>
            <a:schemeClr val="bg1"/>
          </a:solidFill>
          <a:ln>
            <a:solidFill>
              <a:schemeClr val="tx1"/>
            </a:solidFill>
          </a:ln>
        </p:spPr>
        <p:txBody>
          <a:bodyPr wrap="square" rtlCol="0">
            <a:spAutoFit/>
          </a:bodyPr>
          <a:lstStyle/>
          <a:p>
            <a:r>
              <a:rPr lang="en-NZ" sz="2000" b="1" dirty="0" smtClean="0">
                <a:latin typeface="Calibri" panose="020F0502020204030204" pitchFamily="34" charset="0"/>
                <a:cs typeface="Calibri" panose="020F0502020204030204" pitchFamily="34" charset="0"/>
              </a:rPr>
              <a:t>Reliability</a:t>
            </a:r>
            <a:r>
              <a:rPr lang="en-NZ" sz="2000" dirty="0" smtClean="0">
                <a:latin typeface="Calibri" panose="020F0502020204030204" pitchFamily="34" charset="0"/>
                <a:cs typeface="Calibri" panose="020F0502020204030204" pitchFamily="34" charset="0"/>
              </a:rPr>
              <a:t> means that </a:t>
            </a:r>
            <a:r>
              <a:rPr lang="en-NZ" sz="2000" dirty="0">
                <a:latin typeface="Calibri" panose="020F0502020204030204" pitchFamily="34" charset="0"/>
                <a:cs typeface="Calibri" panose="020F0502020204030204" pitchFamily="34" charset="0"/>
              </a:rPr>
              <a:t>that any </a:t>
            </a:r>
            <a:r>
              <a:rPr lang="en-NZ" sz="2000" dirty="0" smtClean="0">
                <a:latin typeface="Calibri" panose="020F0502020204030204" pitchFamily="34" charset="0"/>
                <a:cs typeface="Calibri" panose="020F0502020204030204" pitchFamily="34" charset="0"/>
              </a:rPr>
              <a:t>results produced in a scientific investigation must </a:t>
            </a:r>
            <a:r>
              <a:rPr lang="en-NZ" sz="2000" dirty="0">
                <a:latin typeface="Calibri" panose="020F0502020204030204" pitchFamily="34" charset="0"/>
                <a:cs typeface="Calibri" panose="020F0502020204030204" pitchFamily="34" charset="0"/>
              </a:rPr>
              <a:t>be more than a one-off finding and be </a:t>
            </a:r>
            <a:r>
              <a:rPr lang="en-NZ" sz="2000" dirty="0" smtClean="0">
                <a:latin typeface="Calibri" panose="020F0502020204030204" pitchFamily="34" charset="0"/>
                <a:cs typeface="Calibri" panose="020F0502020204030204" pitchFamily="34" charset="0"/>
              </a:rPr>
              <a:t>repeatable.</a:t>
            </a:r>
            <a:endParaRPr lang="en-NZ" sz="2000" dirty="0">
              <a:latin typeface="Calibri" panose="020F0502020204030204" pitchFamily="34" charset="0"/>
              <a:cs typeface="Calibri" panose="020F0502020204030204" pitchFamily="34" charset="0"/>
            </a:endParaRPr>
          </a:p>
          <a:p>
            <a:r>
              <a:rPr lang="en-NZ" sz="2000" dirty="0">
                <a:latin typeface="Calibri" panose="020F0502020204030204" pitchFamily="34" charset="0"/>
                <a:cs typeface="Calibri" panose="020F0502020204030204" pitchFamily="34" charset="0"/>
              </a:rPr>
              <a:t>Other </a:t>
            </a:r>
            <a:r>
              <a:rPr lang="en-NZ" sz="2000" dirty="0" smtClean="0">
                <a:latin typeface="Calibri" panose="020F0502020204030204" pitchFamily="34" charset="0"/>
                <a:cs typeface="Calibri" panose="020F0502020204030204" pitchFamily="34" charset="0"/>
              </a:rPr>
              <a:t>scientists must </a:t>
            </a:r>
            <a:r>
              <a:rPr lang="en-NZ" sz="2000" dirty="0">
                <a:latin typeface="Calibri" panose="020F0502020204030204" pitchFamily="34" charset="0"/>
                <a:cs typeface="Calibri" panose="020F0502020204030204" pitchFamily="34" charset="0"/>
              </a:rPr>
              <a:t>be able to perform exactly the same </a:t>
            </a:r>
            <a:r>
              <a:rPr lang="en-NZ" sz="2000" dirty="0" smtClean="0">
                <a:latin typeface="Calibri" panose="020F0502020204030204" pitchFamily="34" charset="0"/>
                <a:cs typeface="Calibri" panose="020F0502020204030204" pitchFamily="34" charset="0"/>
              </a:rPr>
              <a:t>investigation using the same method and </a:t>
            </a:r>
            <a:r>
              <a:rPr lang="en-NZ" sz="2000" dirty="0">
                <a:latin typeface="Calibri" panose="020F0502020204030204" pitchFamily="34" charset="0"/>
                <a:cs typeface="Calibri" panose="020F0502020204030204" pitchFamily="34" charset="0"/>
              </a:rPr>
              <a:t>generate the same results. </a:t>
            </a:r>
          </a:p>
          <a:p>
            <a:r>
              <a:rPr lang="en-NZ" sz="2000" b="1" dirty="0" smtClean="0">
                <a:latin typeface="Calibri" panose="020F0502020204030204" pitchFamily="34" charset="0"/>
                <a:cs typeface="Calibri" panose="020F0502020204030204" pitchFamily="34" charset="0"/>
              </a:rPr>
              <a:t>Accuracy</a:t>
            </a:r>
            <a:r>
              <a:rPr lang="en-NZ" sz="2000" dirty="0" smtClean="0">
                <a:latin typeface="Calibri" panose="020F0502020204030204" pitchFamily="34" charset="0"/>
                <a:cs typeface="Calibri" panose="020F0502020204030204" pitchFamily="34" charset="0"/>
              </a:rPr>
              <a:t> </a:t>
            </a:r>
            <a:r>
              <a:rPr lang="en-NZ" sz="2000" dirty="0">
                <a:latin typeface="Calibri" panose="020F0502020204030204" pitchFamily="34" charset="0"/>
                <a:cs typeface="Calibri" panose="020F0502020204030204" pitchFamily="34" charset="0"/>
              </a:rPr>
              <a:t>is the extent to which a </a:t>
            </a:r>
            <a:r>
              <a:rPr lang="en-NZ" sz="2000" dirty="0" smtClean="0">
                <a:latin typeface="Calibri" panose="020F0502020204030204" pitchFamily="34" charset="0"/>
                <a:cs typeface="Calibri" panose="020F0502020204030204" pitchFamily="34" charset="0"/>
              </a:rPr>
              <a:t>investigation measures </a:t>
            </a:r>
            <a:r>
              <a:rPr lang="en-NZ" sz="2000" dirty="0">
                <a:latin typeface="Calibri" panose="020F0502020204030204" pitchFamily="34" charset="0"/>
                <a:cs typeface="Calibri" panose="020F0502020204030204" pitchFamily="34" charset="0"/>
              </a:rPr>
              <a:t>what it is supposed to </a:t>
            </a:r>
            <a:r>
              <a:rPr lang="en-NZ" sz="2000" dirty="0" smtClean="0">
                <a:latin typeface="Calibri" panose="020F0502020204030204" pitchFamily="34" charset="0"/>
                <a:cs typeface="Calibri" panose="020F0502020204030204" pitchFamily="34" charset="0"/>
              </a:rPr>
              <a:t>measure. In a valid investigation the results gained will be as close to reality as possible if only one variable is changed and all other variables are kept the same.</a:t>
            </a:r>
            <a:endParaRPr lang="en-NZ" sz="2000" dirty="0">
              <a:latin typeface="Calibri" panose="020F0502020204030204" pitchFamily="34" charset="0"/>
              <a:cs typeface="Calibri" panose="020F0502020204030204" pitchFamily="34" charset="0"/>
            </a:endParaRPr>
          </a:p>
        </p:txBody>
      </p:sp>
      <p:pic>
        <p:nvPicPr>
          <p:cNvPr id="10242" name="Picture 2" descr="http://explorable.com/images/validity-and-reliability.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024"/>
          <a:stretch/>
        </p:blipFill>
        <p:spPr bwMode="auto">
          <a:xfrm>
            <a:off x="308243" y="3717032"/>
            <a:ext cx="7940044" cy="29442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 name="TextBox 1"/>
          <p:cNvSpPr txBox="1"/>
          <p:nvPr/>
        </p:nvSpPr>
        <p:spPr>
          <a:xfrm>
            <a:off x="557935" y="6014904"/>
            <a:ext cx="1497121" cy="646331"/>
          </a:xfrm>
          <a:prstGeom prst="rect">
            <a:avLst/>
          </a:prstGeom>
          <a:solidFill>
            <a:schemeClr val="bg1"/>
          </a:solidFill>
        </p:spPr>
        <p:txBody>
          <a:bodyPr wrap="square" rtlCol="0">
            <a:spAutoFit/>
          </a:bodyPr>
          <a:lstStyle/>
          <a:p>
            <a:r>
              <a:rPr lang="en-NZ" b="1" dirty="0" smtClean="0">
                <a:latin typeface="Calibri" panose="020F0502020204030204" pitchFamily="34" charset="0"/>
              </a:rPr>
              <a:t>Reliable </a:t>
            </a:r>
          </a:p>
          <a:p>
            <a:r>
              <a:rPr lang="en-NZ" b="1" dirty="0">
                <a:latin typeface="Calibri" panose="020F0502020204030204" pitchFamily="34" charset="0"/>
              </a:rPr>
              <a:t>N</a:t>
            </a:r>
            <a:r>
              <a:rPr lang="en-NZ" b="1" dirty="0" smtClean="0">
                <a:latin typeface="Calibri" panose="020F0502020204030204" pitchFamily="34" charset="0"/>
              </a:rPr>
              <a:t>ot Accurate</a:t>
            </a:r>
            <a:endParaRPr lang="en-NZ" b="1" dirty="0">
              <a:latin typeface="Calibri" panose="020F0502020204030204" pitchFamily="34" charset="0"/>
            </a:endParaRPr>
          </a:p>
        </p:txBody>
      </p:sp>
      <p:sp>
        <p:nvSpPr>
          <p:cNvPr id="10" name="TextBox 9"/>
          <p:cNvSpPr txBox="1"/>
          <p:nvPr/>
        </p:nvSpPr>
        <p:spPr>
          <a:xfrm>
            <a:off x="2555776" y="6014903"/>
            <a:ext cx="1584176" cy="646331"/>
          </a:xfrm>
          <a:prstGeom prst="rect">
            <a:avLst/>
          </a:prstGeom>
          <a:solidFill>
            <a:schemeClr val="bg1"/>
          </a:solidFill>
        </p:spPr>
        <p:txBody>
          <a:bodyPr wrap="square" rtlCol="0">
            <a:spAutoFit/>
          </a:bodyPr>
          <a:lstStyle/>
          <a:p>
            <a:r>
              <a:rPr lang="en-NZ" b="1" dirty="0" smtClean="0">
                <a:latin typeface="Calibri" panose="020F0502020204030204" pitchFamily="34" charset="0"/>
              </a:rPr>
              <a:t>Low Reliability </a:t>
            </a:r>
          </a:p>
          <a:p>
            <a:r>
              <a:rPr lang="en-NZ" b="1" dirty="0" smtClean="0">
                <a:latin typeface="Calibri" panose="020F0502020204030204" pitchFamily="34" charset="0"/>
              </a:rPr>
              <a:t>Low Accuracy</a:t>
            </a:r>
            <a:endParaRPr lang="en-NZ" b="1" dirty="0">
              <a:latin typeface="Calibri" panose="020F0502020204030204" pitchFamily="34" charset="0"/>
            </a:endParaRPr>
          </a:p>
        </p:txBody>
      </p:sp>
      <p:sp>
        <p:nvSpPr>
          <p:cNvPr id="13" name="TextBox 12"/>
          <p:cNvSpPr txBox="1"/>
          <p:nvPr/>
        </p:nvSpPr>
        <p:spPr>
          <a:xfrm>
            <a:off x="4624492" y="6046946"/>
            <a:ext cx="1497121" cy="646331"/>
          </a:xfrm>
          <a:prstGeom prst="rect">
            <a:avLst/>
          </a:prstGeom>
          <a:solidFill>
            <a:schemeClr val="bg1"/>
          </a:solidFill>
        </p:spPr>
        <p:txBody>
          <a:bodyPr wrap="square" rtlCol="0">
            <a:spAutoFit/>
          </a:bodyPr>
          <a:lstStyle/>
          <a:p>
            <a:r>
              <a:rPr lang="en-NZ" b="1" dirty="0" smtClean="0">
                <a:latin typeface="Calibri" panose="020F0502020204030204" pitchFamily="34" charset="0"/>
              </a:rPr>
              <a:t>Not Reliable </a:t>
            </a:r>
          </a:p>
          <a:p>
            <a:r>
              <a:rPr lang="en-NZ" b="1" dirty="0">
                <a:latin typeface="Calibri" panose="020F0502020204030204" pitchFamily="34" charset="0"/>
              </a:rPr>
              <a:t>N</a:t>
            </a:r>
            <a:r>
              <a:rPr lang="en-NZ" b="1" dirty="0" smtClean="0">
                <a:latin typeface="Calibri" panose="020F0502020204030204" pitchFamily="34" charset="0"/>
              </a:rPr>
              <a:t>ot </a:t>
            </a:r>
            <a:r>
              <a:rPr lang="en-NZ" b="1" dirty="0">
                <a:latin typeface="Calibri" panose="020F0502020204030204" pitchFamily="34" charset="0"/>
              </a:rPr>
              <a:t>A</a:t>
            </a:r>
            <a:r>
              <a:rPr lang="en-NZ" b="1" dirty="0" smtClean="0">
                <a:latin typeface="Calibri" panose="020F0502020204030204" pitchFamily="34" charset="0"/>
              </a:rPr>
              <a:t>ccurate</a:t>
            </a:r>
            <a:endParaRPr lang="en-NZ" b="1" dirty="0">
              <a:latin typeface="Calibri" panose="020F0502020204030204" pitchFamily="34" charset="0"/>
            </a:endParaRPr>
          </a:p>
        </p:txBody>
      </p:sp>
      <p:sp>
        <p:nvSpPr>
          <p:cNvPr id="14" name="TextBox 13"/>
          <p:cNvSpPr txBox="1"/>
          <p:nvPr/>
        </p:nvSpPr>
        <p:spPr>
          <a:xfrm>
            <a:off x="6606153" y="6009972"/>
            <a:ext cx="1566247" cy="646331"/>
          </a:xfrm>
          <a:prstGeom prst="rect">
            <a:avLst/>
          </a:prstGeom>
          <a:solidFill>
            <a:schemeClr val="bg1"/>
          </a:solidFill>
        </p:spPr>
        <p:txBody>
          <a:bodyPr wrap="square" rtlCol="0">
            <a:spAutoFit/>
          </a:bodyPr>
          <a:lstStyle/>
          <a:p>
            <a:r>
              <a:rPr lang="en-NZ" b="1" dirty="0" smtClean="0">
                <a:latin typeface="Calibri" panose="020F0502020204030204" pitchFamily="34" charset="0"/>
              </a:rPr>
              <a:t>Both Reliable </a:t>
            </a:r>
          </a:p>
          <a:p>
            <a:r>
              <a:rPr lang="en-NZ" b="1" dirty="0" smtClean="0">
                <a:latin typeface="Calibri" panose="020F0502020204030204" pitchFamily="34" charset="0"/>
              </a:rPr>
              <a:t>And  Accurate</a:t>
            </a:r>
            <a:endParaRPr lang="en-NZ" b="1" dirty="0">
              <a:latin typeface="Calibri" panose="020F0502020204030204" pitchFamily="34" charset="0"/>
            </a:endParaRPr>
          </a:p>
        </p:txBody>
      </p:sp>
    </p:spTree>
    <p:extLst>
      <p:ext uri="{BB962C8B-B14F-4D97-AF65-F5344CB8AC3E}">
        <p14:creationId xmlns:p14="http://schemas.microsoft.com/office/powerpoint/2010/main" val="610614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Errors in the Investigation</a:t>
            </a:r>
            <a:endParaRPr lang="en-NZ" sz="2000" b="1" dirty="0">
              <a:latin typeface="+mn-lt"/>
            </a:endParaRPr>
          </a:p>
        </p:txBody>
      </p:sp>
      <p:pic>
        <p:nvPicPr>
          <p:cNvPr id="11" name="Picture 10"/>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4098" name="Picture 2" descr="http://www.clipartlord.com/wp-content/uploads/2013/07/rule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4794">
            <a:off x="-1812356" y="-280196"/>
            <a:ext cx="12713201" cy="6054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4599" y="1295400"/>
            <a:ext cx="7979290" cy="5016758"/>
          </a:xfrm>
          <a:prstGeom prst="rect">
            <a:avLst/>
          </a:prstGeom>
          <a:solidFill>
            <a:schemeClr val="bg1"/>
          </a:solidFill>
          <a:ln>
            <a:solidFill>
              <a:schemeClr val="tx1"/>
            </a:solidFill>
          </a:ln>
        </p:spPr>
        <p:txBody>
          <a:bodyPr wrap="square" rtlCol="0">
            <a:spAutoFit/>
          </a:bodyPr>
          <a:lstStyle/>
          <a:p>
            <a:r>
              <a:rPr lang="en-NZ" sz="2000" dirty="0">
                <a:latin typeface="Calibri" panose="020F0502020204030204" pitchFamily="34" charset="0"/>
              </a:rPr>
              <a:t>Whenever we </a:t>
            </a:r>
            <a:r>
              <a:rPr lang="en-NZ" sz="2000" b="1" dirty="0">
                <a:latin typeface="Calibri" panose="020F0502020204030204" pitchFamily="34" charset="0"/>
              </a:rPr>
              <a:t>measure</a:t>
            </a:r>
            <a:r>
              <a:rPr lang="en-NZ" sz="2000" dirty="0">
                <a:latin typeface="Calibri" panose="020F0502020204030204" pitchFamily="34" charset="0"/>
              </a:rPr>
              <a:t> something the measurement is never exact, it is an estimate of the value of a physical quantity. </a:t>
            </a:r>
            <a:endParaRPr lang="en-NZ" sz="2000" dirty="0" smtClean="0">
              <a:latin typeface="Calibri" panose="020F0502020204030204" pitchFamily="34" charset="0"/>
            </a:endParaRPr>
          </a:p>
          <a:p>
            <a:r>
              <a:rPr lang="en-NZ" sz="2000" dirty="0" smtClean="0">
                <a:latin typeface="Calibri" panose="020F0502020204030204" pitchFamily="34" charset="0"/>
              </a:rPr>
              <a:t>Errors (not mistakes) can be caused </a:t>
            </a:r>
            <a:r>
              <a:rPr lang="en-NZ" sz="2000" dirty="0">
                <a:latin typeface="Calibri" panose="020F0502020204030204" pitchFamily="34" charset="0"/>
              </a:rPr>
              <a:t>by limitations to the accuracy of measurement.</a:t>
            </a:r>
          </a:p>
          <a:p>
            <a:r>
              <a:rPr lang="en-NZ" sz="2000" dirty="0" smtClean="0">
                <a:latin typeface="Calibri" panose="020F0502020204030204" pitchFamily="34" charset="0"/>
              </a:rPr>
              <a:t>There are two </a:t>
            </a:r>
            <a:r>
              <a:rPr lang="en-NZ" sz="2000" dirty="0">
                <a:latin typeface="Calibri" panose="020F0502020204030204" pitchFamily="34" charset="0"/>
              </a:rPr>
              <a:t>kinds of </a:t>
            </a:r>
            <a:r>
              <a:rPr lang="en-NZ" sz="2000" dirty="0" smtClean="0">
                <a:latin typeface="Calibri" panose="020F0502020204030204" pitchFamily="34" charset="0"/>
              </a:rPr>
              <a:t>error:</a:t>
            </a:r>
            <a:endParaRPr lang="en-NZ" sz="2000" dirty="0">
              <a:latin typeface="Calibri" panose="020F0502020204030204" pitchFamily="34" charset="0"/>
            </a:endParaRPr>
          </a:p>
          <a:p>
            <a:r>
              <a:rPr lang="en-NZ" sz="2000" b="1" dirty="0">
                <a:latin typeface="Calibri" panose="020F0502020204030204" pitchFamily="34" charset="0"/>
              </a:rPr>
              <a:t>Systematic</a:t>
            </a:r>
            <a:endParaRPr lang="en-NZ" sz="2000" dirty="0">
              <a:latin typeface="Calibri" panose="020F0502020204030204" pitchFamily="34" charset="0"/>
            </a:endParaRPr>
          </a:p>
          <a:p>
            <a:r>
              <a:rPr lang="en-NZ" sz="2000" dirty="0">
                <a:latin typeface="Calibri" panose="020F0502020204030204" pitchFamily="34" charset="0"/>
              </a:rPr>
              <a:t>Caused by faulty equipment or experimental design, often </a:t>
            </a:r>
            <a:r>
              <a:rPr lang="en-NZ" sz="2000" b="1" dirty="0">
                <a:latin typeface="Calibri" panose="020F0502020204030204" pitchFamily="34" charset="0"/>
              </a:rPr>
              <a:t>affect all results to the same extent</a:t>
            </a:r>
            <a:r>
              <a:rPr lang="en-NZ" sz="2000" dirty="0">
                <a:latin typeface="Calibri" panose="020F0502020204030204" pitchFamily="34" charset="0"/>
              </a:rPr>
              <a:t>.</a:t>
            </a:r>
          </a:p>
          <a:p>
            <a:r>
              <a:rPr lang="en-NZ" sz="2000" dirty="0">
                <a:latin typeface="Calibri" panose="020F0502020204030204" pitchFamily="34" charset="0"/>
              </a:rPr>
              <a:t>e.g. Friction causes an object not to accelerate as quickly as expected or </a:t>
            </a:r>
            <a:r>
              <a:rPr lang="en-NZ" sz="2000" dirty="0" smtClean="0">
                <a:latin typeface="Calibri" panose="020F0502020204030204" pitchFamily="34" charset="0"/>
              </a:rPr>
              <a:t>a ruler may </a:t>
            </a:r>
            <a:r>
              <a:rPr lang="en-NZ" sz="2000" dirty="0">
                <a:latin typeface="Calibri" panose="020F0502020204030204" pitchFamily="34" charset="0"/>
              </a:rPr>
              <a:t>be incorrectly </a:t>
            </a:r>
            <a:r>
              <a:rPr lang="en-NZ" sz="2000" dirty="0" smtClean="0">
                <a:latin typeface="Calibri" panose="020F0502020204030204" pitchFamily="34" charset="0"/>
              </a:rPr>
              <a:t>used.</a:t>
            </a:r>
            <a:endParaRPr lang="en-NZ" sz="2000" dirty="0">
              <a:latin typeface="Calibri" panose="020F0502020204030204" pitchFamily="34" charset="0"/>
            </a:endParaRPr>
          </a:p>
          <a:p>
            <a:r>
              <a:rPr lang="en-NZ" sz="2000" dirty="0" smtClean="0">
                <a:latin typeface="Calibri" panose="020F0502020204030204" pitchFamily="34" charset="0"/>
              </a:rPr>
              <a:t>constant </a:t>
            </a:r>
            <a:r>
              <a:rPr lang="en-NZ" sz="2000" dirty="0">
                <a:latin typeface="Calibri" panose="020F0502020204030204" pitchFamily="34" charset="0"/>
              </a:rPr>
              <a:t>attention to detail is needed to avoid systematic </a:t>
            </a:r>
            <a:r>
              <a:rPr lang="en-NZ" sz="2000" dirty="0" smtClean="0">
                <a:latin typeface="Calibri" panose="020F0502020204030204" pitchFamily="34" charset="0"/>
              </a:rPr>
              <a:t>errors</a:t>
            </a:r>
            <a:endParaRPr lang="en-NZ" sz="2000" dirty="0">
              <a:latin typeface="Calibri" panose="020F0502020204030204" pitchFamily="34" charset="0"/>
            </a:endParaRPr>
          </a:p>
          <a:p>
            <a:r>
              <a:rPr lang="en-NZ" sz="2000" b="1" dirty="0">
                <a:latin typeface="Calibri" panose="020F0502020204030204" pitchFamily="34" charset="0"/>
              </a:rPr>
              <a:t>Random</a:t>
            </a:r>
            <a:endParaRPr lang="en-NZ" sz="2000" dirty="0">
              <a:latin typeface="Calibri" panose="020F0502020204030204" pitchFamily="34" charset="0"/>
            </a:endParaRPr>
          </a:p>
          <a:p>
            <a:r>
              <a:rPr lang="en-NZ" sz="2000" dirty="0" smtClean="0">
                <a:latin typeface="Calibri" panose="020F0502020204030204" pitchFamily="34" charset="0"/>
              </a:rPr>
              <a:t>These </a:t>
            </a:r>
            <a:r>
              <a:rPr lang="en-NZ" sz="2000" dirty="0">
                <a:latin typeface="Calibri" panose="020F0502020204030204" pitchFamily="34" charset="0"/>
              </a:rPr>
              <a:t>result from the </a:t>
            </a:r>
            <a:r>
              <a:rPr lang="en-NZ" sz="2000" b="1" dirty="0">
                <a:latin typeface="Calibri" panose="020F0502020204030204" pitchFamily="34" charset="0"/>
              </a:rPr>
              <a:t>limits of the accuracy of all measuring devices</a:t>
            </a:r>
            <a:r>
              <a:rPr lang="en-NZ" sz="2000" dirty="0">
                <a:latin typeface="Calibri" panose="020F0502020204030204" pitchFamily="34" charset="0"/>
              </a:rPr>
              <a:t>. They can be reduced but can never be eliminated. 	</a:t>
            </a:r>
            <a:endParaRPr lang="en-NZ" sz="2000" dirty="0" smtClean="0">
              <a:latin typeface="Calibri" panose="020F0502020204030204" pitchFamily="34" charset="0"/>
            </a:endParaRPr>
          </a:p>
          <a:p>
            <a:r>
              <a:rPr lang="en-NZ" sz="2000" dirty="0" smtClean="0">
                <a:latin typeface="Calibri" panose="020F0502020204030204" pitchFamily="34" charset="0"/>
              </a:rPr>
              <a:t>e.g</a:t>
            </a:r>
            <a:r>
              <a:rPr lang="en-NZ" sz="2000" dirty="0">
                <a:latin typeface="Calibri" panose="020F0502020204030204" pitchFamily="34" charset="0"/>
              </a:rPr>
              <a:t>.  Reaction time, sensitivity of measuring apparatus or observer error/parallax error</a:t>
            </a:r>
            <a:r>
              <a:rPr lang="en-NZ" sz="2000" dirty="0" smtClean="0">
                <a:latin typeface="Calibri" panose="020F0502020204030204" pitchFamily="34" charset="0"/>
              </a:rPr>
              <a:t>.</a:t>
            </a:r>
            <a:r>
              <a:rPr lang="en-NZ" sz="2000" dirty="0">
                <a:latin typeface="Calibri" panose="020F0502020204030204" pitchFamily="34" charset="0"/>
              </a:rPr>
              <a:t>	</a:t>
            </a:r>
          </a:p>
        </p:txBody>
      </p:sp>
    </p:spTree>
    <p:extLst>
      <p:ext uri="{BB962C8B-B14F-4D97-AF65-F5344CB8AC3E}">
        <p14:creationId xmlns:p14="http://schemas.microsoft.com/office/powerpoint/2010/main" val="2834735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9733634-C35B-4CB9-8287-D9279767473E}" type="slidenum">
              <a:rPr lang="en-NZ" smtClean="0"/>
              <a:t>3</a:t>
            </a:fld>
            <a:endParaRPr lang="en-NZ"/>
          </a:p>
        </p:txBody>
      </p:sp>
      <p:sp>
        <p:nvSpPr>
          <p:cNvPr id="4" name="Rectangle 3"/>
          <p:cNvSpPr/>
          <p:nvPr/>
        </p:nvSpPr>
        <p:spPr>
          <a:xfrm>
            <a:off x="478494" y="1707284"/>
            <a:ext cx="8496944" cy="4893647"/>
          </a:xfrm>
          <a:prstGeom prst="rect">
            <a:avLst/>
          </a:prstGeom>
        </p:spPr>
        <p:txBody>
          <a:bodyPr wrap="square">
            <a:spAutoFit/>
          </a:bodyPr>
          <a:lstStyle/>
          <a:p>
            <a:r>
              <a:rPr lang="en-NZ" b="1" dirty="0" smtClean="0">
                <a:latin typeface="Calibri" panose="020F0502020204030204" pitchFamily="34" charset="0"/>
              </a:rPr>
              <a:t>AS91387 </a:t>
            </a:r>
            <a:r>
              <a:rPr lang="en-NZ" b="1" dirty="0">
                <a:latin typeface="Calibri" panose="020F0502020204030204" pitchFamily="34" charset="0"/>
              </a:rPr>
              <a:t>Carry out an investigation in chemistry involving </a:t>
            </a:r>
            <a:r>
              <a:rPr lang="en-NZ" b="1" dirty="0" smtClean="0">
                <a:latin typeface="Calibri" panose="020F0502020204030204" pitchFamily="34" charset="0"/>
              </a:rPr>
              <a:t>                                         quantitative analysis</a:t>
            </a:r>
          </a:p>
          <a:p>
            <a:endParaRPr lang="en-NZ" b="1" dirty="0" smtClean="0">
              <a:latin typeface="Calibri" panose="020F0502020204030204" pitchFamily="34" charset="0"/>
            </a:endParaRPr>
          </a:p>
          <a:p>
            <a:r>
              <a:rPr lang="en-NZ" sz="2400" b="1" dirty="0" smtClean="0">
                <a:latin typeface="Calibri" panose="020F0502020204030204" pitchFamily="34" charset="0"/>
              </a:rPr>
              <a:t>The </a:t>
            </a:r>
            <a:r>
              <a:rPr lang="en-NZ" sz="2400" b="1" dirty="0">
                <a:latin typeface="Calibri" panose="020F0502020204030204" pitchFamily="34" charset="0"/>
              </a:rPr>
              <a:t>method</a:t>
            </a:r>
          </a:p>
          <a:p>
            <a:r>
              <a:rPr lang="en-NZ" dirty="0">
                <a:latin typeface="Calibri" panose="020F0502020204030204" pitchFamily="34" charset="0"/>
              </a:rPr>
              <a:t>The teacher </a:t>
            </a:r>
            <a:r>
              <a:rPr lang="en-NZ" dirty="0" smtClean="0">
                <a:latin typeface="Calibri" panose="020F0502020204030204" pitchFamily="34" charset="0"/>
              </a:rPr>
              <a:t>will </a:t>
            </a:r>
            <a:r>
              <a:rPr lang="en-NZ" dirty="0">
                <a:latin typeface="Calibri" panose="020F0502020204030204" pitchFamily="34" charset="0"/>
              </a:rPr>
              <a:t>provide a suitable </a:t>
            </a:r>
            <a:r>
              <a:rPr lang="en-NZ" dirty="0" smtClean="0">
                <a:latin typeface="Calibri" panose="020F0502020204030204" pitchFamily="34" charset="0"/>
              </a:rPr>
              <a:t>context for an Investigation. </a:t>
            </a:r>
            <a:r>
              <a:rPr lang="en-NZ" dirty="0">
                <a:latin typeface="Calibri" panose="020F0502020204030204" pitchFamily="34" charset="0"/>
              </a:rPr>
              <a:t>Students are able to </a:t>
            </a:r>
            <a:r>
              <a:rPr lang="en-NZ" b="1" dirty="0">
                <a:latin typeface="Calibri" panose="020F0502020204030204" pitchFamily="34" charset="0"/>
              </a:rPr>
              <a:t>gather data in small groups</a:t>
            </a:r>
            <a:r>
              <a:rPr lang="en-NZ" dirty="0">
                <a:latin typeface="Calibri" panose="020F0502020204030204" pitchFamily="34" charset="0"/>
              </a:rPr>
              <a:t>, but it is expected that each student is involved in making measurements. </a:t>
            </a:r>
            <a:r>
              <a:rPr lang="en-NZ" dirty="0" smtClean="0">
                <a:latin typeface="Calibri" panose="020F0502020204030204" pitchFamily="34" charset="0"/>
              </a:rPr>
              <a:t>The investigation </a:t>
            </a:r>
            <a:r>
              <a:rPr lang="en-NZ" b="1" dirty="0" smtClean="0">
                <a:latin typeface="Calibri" panose="020F0502020204030204" pitchFamily="34" charset="0"/>
              </a:rPr>
              <a:t>write up is done individually </a:t>
            </a:r>
            <a:r>
              <a:rPr lang="en-NZ" dirty="0" smtClean="0">
                <a:latin typeface="Calibri" panose="020F0502020204030204" pitchFamily="34" charset="0"/>
              </a:rPr>
              <a:t>by each student</a:t>
            </a:r>
            <a:r>
              <a:rPr lang="en-NZ" dirty="0" smtClean="0">
                <a:latin typeface="Calibri" panose="020F0502020204030204" pitchFamily="34" charset="0"/>
              </a:rPr>
              <a:t>.</a:t>
            </a:r>
          </a:p>
          <a:p>
            <a:r>
              <a:rPr lang="en-NZ" dirty="0">
                <a:latin typeface="Calibri" panose="020F0502020204030204" pitchFamily="34" charset="0"/>
              </a:rPr>
              <a:t>A </a:t>
            </a:r>
            <a:r>
              <a:rPr lang="en-NZ" b="1" dirty="0">
                <a:latin typeface="Calibri" panose="020F0502020204030204" pitchFamily="34" charset="0"/>
              </a:rPr>
              <a:t>logbook</a:t>
            </a:r>
            <a:r>
              <a:rPr lang="en-NZ" dirty="0">
                <a:latin typeface="Calibri" panose="020F0502020204030204" pitchFamily="34" charset="0"/>
              </a:rPr>
              <a:t> needs to be kept throughout the investigation. The logbook contains</a:t>
            </a:r>
          </a:p>
          <a:p>
            <a:r>
              <a:rPr lang="en-NZ" dirty="0">
                <a:latin typeface="Calibri" panose="020F0502020204030204" pitchFamily="34" charset="0"/>
              </a:rPr>
              <a:t>details of the development of the purpose, procedure, raw data, and calculations</a:t>
            </a:r>
            <a:r>
              <a:rPr lang="en-NZ" dirty="0"/>
              <a:t>.</a:t>
            </a:r>
            <a:endParaRPr lang="en-NZ" dirty="0" smtClean="0">
              <a:latin typeface="Calibri" panose="020F0502020204030204" pitchFamily="34" charset="0"/>
            </a:endParaRPr>
          </a:p>
          <a:p>
            <a:endParaRPr lang="en-NZ" dirty="0" smtClean="0">
              <a:latin typeface="Calibri" panose="020F0502020204030204" pitchFamily="34" charset="0"/>
            </a:endParaRPr>
          </a:p>
          <a:p>
            <a:r>
              <a:rPr lang="en-NZ" dirty="0" smtClean="0">
                <a:latin typeface="Calibri" panose="020F0502020204030204" pitchFamily="34" charset="0"/>
              </a:rPr>
              <a:t>Evidence </a:t>
            </a:r>
            <a:r>
              <a:rPr lang="en-NZ" dirty="0">
                <a:latin typeface="Calibri" panose="020F0502020204030204" pitchFamily="34" charset="0"/>
              </a:rPr>
              <a:t>that an appropriate method has been developed </a:t>
            </a:r>
            <a:r>
              <a:rPr lang="en-NZ" dirty="0" smtClean="0">
                <a:latin typeface="Calibri" panose="020F0502020204030204" pitchFamily="34" charset="0"/>
              </a:rPr>
              <a:t>must </a:t>
            </a:r>
            <a:r>
              <a:rPr lang="en-NZ" dirty="0">
                <a:latin typeface="Calibri" panose="020F0502020204030204" pitchFamily="34" charset="0"/>
              </a:rPr>
              <a:t>be presented by </a:t>
            </a:r>
            <a:r>
              <a:rPr lang="en-NZ" dirty="0" smtClean="0">
                <a:latin typeface="Calibri" panose="020F0502020204030204" pitchFamily="34" charset="0"/>
              </a:rPr>
              <a:t>a </a:t>
            </a:r>
            <a:r>
              <a:rPr lang="en-NZ" b="1" dirty="0">
                <a:latin typeface="Calibri" panose="020F0502020204030204" pitchFamily="34" charset="0"/>
              </a:rPr>
              <a:t>suitably described method </a:t>
            </a:r>
            <a:r>
              <a:rPr lang="en-NZ" dirty="0" smtClean="0">
                <a:latin typeface="Calibri" panose="020F0502020204030204" pitchFamily="34" charset="0"/>
              </a:rPr>
              <a:t>and </a:t>
            </a:r>
            <a:r>
              <a:rPr lang="en-NZ" dirty="0">
                <a:latin typeface="Calibri" panose="020F0502020204030204" pitchFamily="34" charset="0"/>
              </a:rPr>
              <a:t>from evidence that appropriate data has been gathered. </a:t>
            </a:r>
            <a:endParaRPr lang="en-NZ" dirty="0" smtClean="0">
              <a:latin typeface="Calibri" panose="020F0502020204030204" pitchFamily="34" charset="0"/>
            </a:endParaRPr>
          </a:p>
          <a:p>
            <a:endParaRPr lang="en-NZ" dirty="0">
              <a:latin typeface="Calibri" panose="020F0502020204030204" pitchFamily="34" charset="0"/>
            </a:endParaRPr>
          </a:p>
          <a:p>
            <a:r>
              <a:rPr lang="en-NZ" dirty="0">
                <a:latin typeface="Calibri" panose="020F0502020204030204" pitchFamily="34" charset="0"/>
              </a:rPr>
              <a:t>Evidence that the </a:t>
            </a:r>
            <a:r>
              <a:rPr lang="en-NZ" b="1" dirty="0">
                <a:latin typeface="Calibri" panose="020F0502020204030204" pitchFamily="34" charset="0"/>
              </a:rPr>
              <a:t>appropriate variables have been changed and measured </a:t>
            </a:r>
            <a:r>
              <a:rPr lang="en-NZ" dirty="0">
                <a:latin typeface="Calibri" panose="020F0502020204030204" pitchFamily="34" charset="0"/>
              </a:rPr>
              <a:t>may be presented in the method or the results table. Students are </a:t>
            </a:r>
            <a:r>
              <a:rPr lang="en-NZ" dirty="0" smtClean="0">
                <a:latin typeface="Calibri" panose="020F0502020204030204" pitchFamily="34" charset="0"/>
              </a:rPr>
              <a:t>required </a:t>
            </a:r>
            <a:r>
              <a:rPr lang="en-NZ" dirty="0">
                <a:latin typeface="Calibri" panose="020F0502020204030204" pitchFamily="34" charset="0"/>
              </a:rPr>
              <a:t>to specifically define which variable is the independent and which one is the </a:t>
            </a:r>
            <a:r>
              <a:rPr lang="en-NZ" dirty="0" smtClean="0">
                <a:latin typeface="Calibri" panose="020F0502020204030204" pitchFamily="34" charset="0"/>
              </a:rPr>
              <a:t>dependent </a:t>
            </a:r>
            <a:r>
              <a:rPr lang="en-NZ" dirty="0" smtClean="0">
                <a:latin typeface="Calibri" panose="020F0502020204030204" pitchFamily="34" charset="0"/>
              </a:rPr>
              <a:t>and clearly </a:t>
            </a:r>
            <a:r>
              <a:rPr lang="en-NZ" dirty="0" smtClean="0">
                <a:latin typeface="Calibri" panose="020F0502020204030204" pitchFamily="34" charset="0"/>
              </a:rPr>
              <a:t>identify which variable is changed and which variable is measured. </a:t>
            </a:r>
            <a:endParaRPr lang="en-NZ" dirty="0">
              <a:latin typeface="Calibri" panose="020F0502020204030204" pitchFamily="34" charset="0"/>
            </a:endParaRPr>
          </a:p>
        </p:txBody>
      </p:sp>
      <p:sp>
        <p:nvSpPr>
          <p:cNvPr id="7" name="TextBox 6"/>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What are the main steps required in this Internal Assessment? </a:t>
            </a:r>
            <a:endParaRPr lang="en-NZ" sz="2000" b="1" dirty="0">
              <a:latin typeface="+mn-lt"/>
            </a:endParaRPr>
          </a:p>
        </p:txBody>
      </p:sp>
      <p:pic>
        <p:nvPicPr>
          <p:cNvPr id="6146" name="Picture 2" descr="http://1.bp.blogspot.com/-q9PMeRHWrbQ/UJ95qKdbFXI/AAAAAAAAKzw/_s8u9hD9GYA/s1600/penc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78703"/>
            <a:ext cx="2535134" cy="25351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359660" y="6250163"/>
            <a:ext cx="717995" cy="607837"/>
          </a:xfrm>
          <a:prstGeom prst="rect">
            <a:avLst/>
          </a:prstGeom>
        </p:spPr>
      </p:pic>
    </p:spTree>
    <p:extLst>
      <p:ext uri="{BB962C8B-B14F-4D97-AF65-F5344CB8AC3E}">
        <p14:creationId xmlns:p14="http://schemas.microsoft.com/office/powerpoint/2010/main" val="2108189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Accuracy and Parallax</a:t>
            </a:r>
            <a:endParaRPr lang="en-NZ" sz="2000" b="1" dirty="0">
              <a:latin typeface="+mn-lt"/>
            </a:endParaRPr>
          </a:p>
        </p:txBody>
      </p:sp>
      <p:sp>
        <p:nvSpPr>
          <p:cNvPr id="4" name="TextBox 3"/>
          <p:cNvSpPr txBox="1"/>
          <p:nvPr/>
        </p:nvSpPr>
        <p:spPr>
          <a:xfrm>
            <a:off x="554599" y="1539244"/>
            <a:ext cx="7979290" cy="2554545"/>
          </a:xfrm>
          <a:prstGeom prst="rect">
            <a:avLst/>
          </a:prstGeom>
          <a:solidFill>
            <a:schemeClr val="bg1"/>
          </a:solidFill>
          <a:ln>
            <a:noFill/>
          </a:ln>
        </p:spPr>
        <p:txBody>
          <a:bodyPr wrap="square" rtlCol="0">
            <a:spAutoFit/>
          </a:bodyPr>
          <a:lstStyle/>
          <a:p>
            <a:r>
              <a:rPr lang="en-NZ" sz="2000" dirty="0">
                <a:latin typeface="Calibri" panose="020F0502020204030204" pitchFamily="34" charset="0"/>
              </a:rPr>
              <a:t>The </a:t>
            </a:r>
            <a:r>
              <a:rPr lang="en-NZ" sz="2000" dirty="0" smtClean="0">
                <a:latin typeface="Calibri" panose="020F0502020204030204" pitchFamily="34" charset="0"/>
              </a:rPr>
              <a:t>direct </a:t>
            </a:r>
            <a:r>
              <a:rPr lang="en-NZ" sz="2000" dirty="0">
                <a:latin typeface="Calibri" panose="020F0502020204030204" pitchFamily="34" charset="0"/>
              </a:rPr>
              <a:t>line of sight </a:t>
            </a:r>
            <a:r>
              <a:rPr lang="en-NZ" sz="2000" dirty="0" smtClean="0">
                <a:latin typeface="Calibri" panose="020F0502020204030204" pitchFamily="34" charset="0"/>
              </a:rPr>
              <a:t>when making a reading from a </a:t>
            </a:r>
            <a:r>
              <a:rPr lang="en-NZ" sz="2000" dirty="0" smtClean="0">
                <a:latin typeface="Calibri" panose="020F0502020204030204" pitchFamily="34" charset="0"/>
              </a:rPr>
              <a:t>ruler or measuring container </a:t>
            </a:r>
            <a:r>
              <a:rPr lang="en-NZ" sz="2000" dirty="0" smtClean="0">
                <a:latin typeface="Calibri" panose="020F0502020204030204" pitchFamily="34" charset="0"/>
              </a:rPr>
              <a:t>needs </a:t>
            </a:r>
            <a:r>
              <a:rPr lang="en-NZ" sz="2000" dirty="0">
                <a:latin typeface="Calibri" panose="020F0502020204030204" pitchFamily="34" charset="0"/>
              </a:rPr>
              <a:t>to be used to avoid </a:t>
            </a:r>
            <a:r>
              <a:rPr lang="en-NZ" sz="2000" b="1" dirty="0">
                <a:latin typeface="Calibri" panose="020F0502020204030204" pitchFamily="34" charset="0"/>
              </a:rPr>
              <a:t>parallax error</a:t>
            </a:r>
            <a:r>
              <a:rPr lang="en-NZ" sz="2000" dirty="0">
                <a:latin typeface="Calibri" panose="020F0502020204030204" pitchFamily="34" charset="0"/>
              </a:rPr>
              <a:t>. Measurements made by viewing the position of </a:t>
            </a:r>
            <a:r>
              <a:rPr lang="en-NZ" sz="2000" dirty="0" smtClean="0">
                <a:latin typeface="Calibri" panose="020F0502020204030204" pitchFamily="34" charset="0"/>
              </a:rPr>
              <a:t>a ruler (or </a:t>
            </a:r>
            <a:r>
              <a:rPr lang="en-NZ" sz="2000" dirty="0" smtClean="0">
                <a:latin typeface="Calibri" panose="020F0502020204030204" pitchFamily="34" charset="0"/>
              </a:rPr>
              <a:t>measuring container) </a:t>
            </a:r>
            <a:r>
              <a:rPr lang="en-NZ" sz="2000" dirty="0">
                <a:latin typeface="Calibri" panose="020F0502020204030204" pitchFamily="34" charset="0"/>
              </a:rPr>
              <a:t>relative to something to be measured are subject to </a:t>
            </a:r>
            <a:r>
              <a:rPr lang="en-NZ" sz="2000" b="1" dirty="0">
                <a:latin typeface="Calibri" panose="020F0502020204030204" pitchFamily="34" charset="0"/>
              </a:rPr>
              <a:t>parallax error</a:t>
            </a:r>
            <a:r>
              <a:rPr lang="en-NZ" sz="2000" dirty="0">
                <a:latin typeface="Calibri" panose="020F0502020204030204" pitchFamily="34" charset="0"/>
              </a:rPr>
              <a:t> if the </a:t>
            </a:r>
            <a:r>
              <a:rPr lang="en-NZ" sz="2000" dirty="0" smtClean="0">
                <a:latin typeface="Calibri" panose="020F0502020204030204" pitchFamily="34" charset="0"/>
              </a:rPr>
              <a:t>ruler </a:t>
            </a:r>
            <a:r>
              <a:rPr lang="en-NZ" sz="2000" dirty="0">
                <a:latin typeface="Calibri" panose="020F0502020204030204" pitchFamily="34" charset="0"/>
              </a:rPr>
              <a:t>is some distance away from the object of measurement and not viewed from </a:t>
            </a:r>
            <a:r>
              <a:rPr lang="en-NZ" sz="2000" dirty="0" smtClean="0">
                <a:latin typeface="Calibri" panose="020F0502020204030204" pitchFamily="34" charset="0"/>
              </a:rPr>
              <a:t>directly on.</a:t>
            </a:r>
          </a:p>
          <a:p>
            <a:r>
              <a:rPr lang="en-NZ" sz="2000" dirty="0" smtClean="0">
                <a:latin typeface="Calibri" panose="020F0502020204030204" pitchFamily="34" charset="0"/>
                <a:cs typeface="Calibri" panose="020F0502020204030204" pitchFamily="34" charset="0"/>
              </a:rPr>
              <a:t>To avoid parallax error read the ruler straight on and level, as well as holding the ruler as close to the object as possible.</a:t>
            </a:r>
            <a:endParaRPr lang="en-NZ" sz="20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3074" name="Picture 2" descr="https://s3.amazonaws.com/engrade-myfiles/4058658344486075/Parallax_Err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011240"/>
            <a:ext cx="3332584" cy="284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623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Discussion</a:t>
            </a:r>
            <a:endParaRPr lang="en-NZ" sz="2000" b="1" dirty="0">
              <a:latin typeface="+mn-lt"/>
            </a:endParaRPr>
          </a:p>
        </p:txBody>
      </p:sp>
      <p:sp>
        <p:nvSpPr>
          <p:cNvPr id="4" name="TextBox 3"/>
          <p:cNvSpPr txBox="1"/>
          <p:nvPr/>
        </p:nvSpPr>
        <p:spPr>
          <a:xfrm>
            <a:off x="554599" y="1572881"/>
            <a:ext cx="7979290" cy="4708981"/>
          </a:xfrm>
          <a:prstGeom prst="rect">
            <a:avLst/>
          </a:prstGeom>
          <a:solidFill>
            <a:schemeClr val="bg1"/>
          </a:solidFill>
          <a:ln>
            <a:noFill/>
          </a:ln>
        </p:spPr>
        <p:txBody>
          <a:bodyPr wrap="square" rtlCol="0">
            <a:spAutoFit/>
          </a:bodyPr>
          <a:lstStyle/>
          <a:p>
            <a:r>
              <a:rPr lang="en-NZ" sz="2000" dirty="0" smtClean="0">
                <a:latin typeface="Calibri" panose="020F0502020204030204" pitchFamily="34" charset="0"/>
              </a:rPr>
              <a:t>This part of an investigation covers what you did to </a:t>
            </a:r>
            <a:r>
              <a:rPr lang="en-NZ" sz="2000" b="1" dirty="0" smtClean="0">
                <a:latin typeface="Calibri" panose="020F0502020204030204" pitchFamily="34" charset="0"/>
              </a:rPr>
              <a:t>increase </a:t>
            </a:r>
            <a:r>
              <a:rPr lang="en-NZ" sz="2000" b="1" dirty="0" smtClean="0">
                <a:latin typeface="Calibri" panose="020F0502020204030204" pitchFamily="34" charset="0"/>
              </a:rPr>
              <a:t>reliability </a:t>
            </a:r>
            <a:r>
              <a:rPr lang="en-NZ" sz="2000" dirty="0" smtClean="0">
                <a:latin typeface="Calibri" panose="020F0502020204030204" pitchFamily="34" charset="0"/>
              </a:rPr>
              <a:t>with repeats, and keeping all other variables controlled. Accuracy is discussed along with the </a:t>
            </a:r>
            <a:r>
              <a:rPr lang="en-NZ" sz="2000" b="1" dirty="0" smtClean="0">
                <a:latin typeface="Calibri" panose="020F0502020204030204" pitchFamily="34" charset="0"/>
              </a:rPr>
              <a:t>techniques used to ensure accuracy </a:t>
            </a:r>
            <a:r>
              <a:rPr lang="en-NZ" sz="2000" dirty="0" smtClean="0">
                <a:latin typeface="Calibri" panose="020F0502020204030204" pitchFamily="34" charset="0"/>
              </a:rPr>
              <a:t>such as reducing parallax errors and anything else to make sure your data was collected without error.</a:t>
            </a:r>
          </a:p>
          <a:p>
            <a:r>
              <a:rPr lang="en-NZ" sz="2000" b="1" dirty="0" smtClean="0">
                <a:latin typeface="Calibri" panose="020F0502020204030204" pitchFamily="34" charset="0"/>
                <a:cs typeface="Calibri" panose="020F0502020204030204" pitchFamily="34" charset="0"/>
              </a:rPr>
              <a:t>Areas of the investigation that could have been improved </a:t>
            </a:r>
            <a:r>
              <a:rPr lang="en-NZ" sz="2000" dirty="0" smtClean="0">
                <a:latin typeface="Calibri" panose="020F0502020204030204" pitchFamily="34" charset="0"/>
                <a:cs typeface="Calibri" panose="020F0502020204030204" pitchFamily="34" charset="0"/>
              </a:rPr>
              <a:t>are discussed as well as known unavoidable errors are made.</a:t>
            </a:r>
          </a:p>
          <a:p>
            <a:r>
              <a:rPr lang="en-NZ" sz="2000" dirty="0" smtClean="0">
                <a:latin typeface="Calibri" panose="020F0502020204030204" pitchFamily="34" charset="0"/>
                <a:cs typeface="Calibri" panose="020F0502020204030204" pitchFamily="34" charset="0"/>
              </a:rPr>
              <a:t>Unexpected random results and outliers in the data can be explained, and the method used to discard them from averages.</a:t>
            </a:r>
          </a:p>
          <a:p>
            <a:r>
              <a:rPr lang="en-NZ" sz="2000" dirty="0" smtClean="0">
                <a:latin typeface="Calibri" panose="020F0502020204030204" pitchFamily="34" charset="0"/>
                <a:cs typeface="Calibri" panose="020F0502020204030204" pitchFamily="34" charset="0"/>
              </a:rPr>
              <a:t>Science ideas that could explain the results and conclusion are discussed here. Any relevant equations (including the mathematical relationship equation from the graph) can be included. </a:t>
            </a:r>
          </a:p>
          <a:p>
            <a:r>
              <a:rPr lang="en-NZ" sz="2000" dirty="0" smtClean="0">
                <a:latin typeface="Calibri" panose="020F0502020204030204" pitchFamily="34" charset="0"/>
                <a:cs typeface="Calibri" panose="020F0502020204030204" pitchFamily="34" charset="0"/>
              </a:rPr>
              <a:t>Any differences between your results and expected results based on known Science ideas can be discussed. </a:t>
            </a:r>
          </a:p>
          <a:p>
            <a:r>
              <a:rPr lang="en-NZ" sz="2000" dirty="0" smtClean="0">
                <a:latin typeface="Calibri" panose="020F0502020204030204" pitchFamily="34" charset="0"/>
                <a:cs typeface="Calibri" panose="020F0502020204030204" pitchFamily="34" charset="0"/>
              </a:rPr>
              <a:t>The discussion is an in depth report on your investigation.</a:t>
            </a:r>
            <a:endParaRPr lang="en-NZ" sz="20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1723254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79387" y="1043603"/>
            <a:ext cx="8785225" cy="3293209"/>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sz="1600" u="sng" dirty="0" smtClean="0">
                <a:latin typeface="Calibri" pitchFamily="34" charset="0"/>
                <a:cs typeface="Calibri" pitchFamily="34" charset="0"/>
              </a:rPr>
              <a:t>Calculate </a:t>
            </a:r>
            <a:r>
              <a:rPr lang="en-NZ" sz="1600" b="1" u="sng" dirty="0">
                <a:latin typeface="Calibri" pitchFamily="34" charset="0"/>
                <a:cs typeface="Calibri" pitchFamily="34" charset="0"/>
              </a:rPr>
              <a:t>new concentration</a:t>
            </a:r>
            <a:r>
              <a:rPr lang="en-NZ" sz="1600" u="sng" dirty="0">
                <a:latin typeface="Calibri" pitchFamily="34" charset="0"/>
                <a:cs typeface="Calibri" pitchFamily="34" charset="0"/>
              </a:rPr>
              <a:t> given old conc. and volumes </a:t>
            </a:r>
          </a:p>
          <a:p>
            <a:pPr eaLnBrk="1" hangingPunct="1">
              <a:spcBef>
                <a:spcPct val="50000"/>
              </a:spcBef>
            </a:pPr>
            <a:r>
              <a:rPr lang="en-NZ" sz="1600" dirty="0">
                <a:latin typeface="Calibri" pitchFamily="34" charset="0"/>
                <a:cs typeface="Calibri" pitchFamily="34" charset="0"/>
              </a:rPr>
              <a:t>e.g. 40ml of 2.0molL</a:t>
            </a:r>
            <a:r>
              <a:rPr lang="en-NZ" sz="1600" baseline="30000" dirty="0">
                <a:latin typeface="Calibri" pitchFamily="34" charset="0"/>
                <a:cs typeface="Calibri" pitchFamily="34" charset="0"/>
              </a:rPr>
              <a:t>-1</a:t>
            </a:r>
            <a:r>
              <a:rPr lang="en-NZ" sz="1600" dirty="0">
                <a:latin typeface="Calibri" pitchFamily="34" charset="0"/>
                <a:cs typeface="Calibri" pitchFamily="34" charset="0"/>
              </a:rPr>
              <a:t> diluted by adding 60ml water</a:t>
            </a:r>
          </a:p>
          <a:p>
            <a:pPr eaLnBrk="1" hangingPunct="1">
              <a:spcBef>
                <a:spcPct val="50000"/>
              </a:spcBef>
            </a:pPr>
            <a:r>
              <a:rPr lang="en-NZ" sz="1600" dirty="0">
                <a:latin typeface="Verdana" pitchFamily="34" charset="0"/>
              </a:rPr>
              <a:t>c(new) = c(old)    x           old volume</a:t>
            </a:r>
          </a:p>
          <a:p>
            <a:pPr eaLnBrk="1" hangingPunct="1">
              <a:spcBef>
                <a:spcPct val="50000"/>
              </a:spcBef>
            </a:pPr>
            <a:r>
              <a:rPr lang="en-NZ" sz="1600" dirty="0">
                <a:latin typeface="Verdana" pitchFamily="34" charset="0"/>
              </a:rPr>
              <a:t>                                       new volume</a:t>
            </a:r>
          </a:p>
          <a:p>
            <a:pPr eaLnBrk="1" hangingPunct="1">
              <a:spcBef>
                <a:spcPct val="50000"/>
              </a:spcBef>
            </a:pPr>
            <a:endParaRPr lang="en-NZ" sz="1600" dirty="0">
              <a:latin typeface="Verdana" pitchFamily="34" charset="0"/>
            </a:endParaRPr>
          </a:p>
          <a:p>
            <a:pPr eaLnBrk="1" hangingPunct="1">
              <a:spcBef>
                <a:spcPct val="50000"/>
              </a:spcBef>
            </a:pPr>
            <a:r>
              <a:rPr lang="en-NZ" sz="1600" dirty="0">
                <a:latin typeface="Verdana" pitchFamily="34" charset="0"/>
              </a:rPr>
              <a:t>c(new) = 2.0molL</a:t>
            </a:r>
            <a:r>
              <a:rPr lang="en-NZ" sz="1600" baseline="30000" dirty="0">
                <a:latin typeface="Verdana" pitchFamily="34" charset="0"/>
              </a:rPr>
              <a:t>-1      </a:t>
            </a:r>
            <a:r>
              <a:rPr lang="en-NZ" sz="1600" dirty="0">
                <a:latin typeface="Verdana" pitchFamily="34" charset="0"/>
              </a:rPr>
              <a:t>x           40ml</a:t>
            </a:r>
          </a:p>
          <a:p>
            <a:pPr eaLnBrk="1" hangingPunct="1">
              <a:spcBef>
                <a:spcPct val="50000"/>
              </a:spcBef>
            </a:pPr>
            <a:r>
              <a:rPr lang="en-NZ" sz="1600" dirty="0">
                <a:latin typeface="Verdana" pitchFamily="34" charset="0"/>
              </a:rPr>
              <a:t>                                        (40ml + 60ml)</a:t>
            </a:r>
          </a:p>
          <a:p>
            <a:pPr eaLnBrk="1" hangingPunct="1">
              <a:spcBef>
                <a:spcPct val="50000"/>
              </a:spcBef>
            </a:pPr>
            <a:endParaRPr lang="en-NZ" sz="1600" dirty="0">
              <a:latin typeface="Verdana" pitchFamily="34" charset="0"/>
            </a:endParaRPr>
          </a:p>
          <a:p>
            <a:pPr eaLnBrk="1" hangingPunct="1">
              <a:spcBef>
                <a:spcPct val="50000"/>
              </a:spcBef>
            </a:pPr>
            <a:r>
              <a:rPr lang="en-NZ" sz="1600" dirty="0">
                <a:latin typeface="Verdana" pitchFamily="34" charset="0"/>
              </a:rPr>
              <a:t>C(new) =</a:t>
            </a:r>
            <a:r>
              <a:rPr lang="en-NZ" sz="1600" dirty="0" smtClean="0">
                <a:latin typeface="Verdana" pitchFamily="34" charset="0"/>
              </a:rPr>
              <a:t>0.80molL</a:t>
            </a:r>
            <a:r>
              <a:rPr lang="en-NZ" sz="1600" baseline="30000" dirty="0" smtClean="0">
                <a:latin typeface="Verdana" pitchFamily="34" charset="0"/>
              </a:rPr>
              <a:t>-1</a:t>
            </a:r>
            <a:endParaRPr lang="en-NZ" sz="1600" baseline="30000" dirty="0">
              <a:latin typeface="Verdana" pitchFamily="34" charset="0"/>
            </a:endParaRPr>
          </a:p>
        </p:txBody>
      </p:sp>
      <p:sp>
        <p:nvSpPr>
          <p:cNvPr id="5" name="Line 11"/>
          <p:cNvSpPr>
            <a:spLocks noChangeShapeType="1"/>
          </p:cNvSpPr>
          <p:nvPr/>
        </p:nvSpPr>
        <p:spPr bwMode="auto">
          <a:xfrm>
            <a:off x="2894474" y="2132208"/>
            <a:ext cx="1511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6" name="Line 12"/>
          <p:cNvSpPr>
            <a:spLocks noChangeShapeType="1"/>
          </p:cNvSpPr>
          <p:nvPr/>
        </p:nvSpPr>
        <p:spPr bwMode="auto">
          <a:xfrm>
            <a:off x="2894474" y="3200400"/>
            <a:ext cx="1944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9" name="TextBox 8"/>
          <p:cNvSpPr txBox="1"/>
          <p:nvPr/>
        </p:nvSpPr>
        <p:spPr>
          <a:xfrm>
            <a:off x="179387" y="4443611"/>
            <a:ext cx="8785225" cy="923330"/>
          </a:xfrm>
          <a:prstGeom prst="rect">
            <a:avLst/>
          </a:prstGeom>
          <a:noFill/>
          <a:ln>
            <a:solidFill>
              <a:schemeClr val="tx1"/>
            </a:solidFill>
          </a:ln>
        </p:spPr>
        <p:txBody>
          <a:bodyPr wrap="square" rtlCol="0">
            <a:spAutoFit/>
          </a:bodyPr>
          <a:lstStyle/>
          <a:p>
            <a:r>
              <a:rPr lang="en-NZ" u="sng" dirty="0" smtClean="0"/>
              <a:t>Making solutions</a:t>
            </a:r>
          </a:p>
          <a:p>
            <a:endParaRPr lang="en-NZ" dirty="0"/>
          </a:p>
          <a:p>
            <a:r>
              <a:rPr lang="en-NZ" dirty="0" smtClean="0"/>
              <a:t>Multiply Molar mass by molL</a:t>
            </a:r>
            <a:r>
              <a:rPr lang="en-NZ" baseline="30000" dirty="0" smtClean="0"/>
              <a:t>-1</a:t>
            </a:r>
            <a:r>
              <a:rPr lang="en-NZ" dirty="0" smtClean="0"/>
              <a:t> required    i.e. 404.00 x 0.0250 </a:t>
            </a:r>
            <a:r>
              <a:rPr lang="en-NZ" smtClean="0"/>
              <a:t>=  10.100g per </a:t>
            </a:r>
            <a:r>
              <a:rPr lang="en-NZ" dirty="0" smtClean="0"/>
              <a:t>litre</a:t>
            </a:r>
          </a:p>
        </p:txBody>
      </p:sp>
      <p:sp>
        <p:nvSpPr>
          <p:cNvPr id="10" name="TextBox 9"/>
          <p:cNvSpPr txBox="1"/>
          <p:nvPr/>
        </p:nvSpPr>
        <p:spPr>
          <a:xfrm>
            <a:off x="5724128" y="1196752"/>
            <a:ext cx="2952328" cy="1569660"/>
          </a:xfrm>
          <a:prstGeom prst="rect">
            <a:avLst/>
          </a:prstGeom>
          <a:noFill/>
          <a:ln>
            <a:solidFill>
              <a:srgbClr val="00B0F0"/>
            </a:solidFill>
          </a:ln>
        </p:spPr>
        <p:txBody>
          <a:bodyPr wrap="square" rtlCol="0">
            <a:spAutoFit/>
          </a:bodyPr>
          <a:lstStyle/>
          <a:p>
            <a:r>
              <a:rPr lang="en-NZ" sz="2400" b="1" dirty="0"/>
              <a:t>138.121 </a:t>
            </a:r>
            <a:r>
              <a:rPr lang="en-NZ" sz="2400" b="1" dirty="0" smtClean="0"/>
              <a:t>gmol</a:t>
            </a:r>
            <a:r>
              <a:rPr lang="en-NZ" sz="2400" b="1" baseline="30000" dirty="0" smtClean="0"/>
              <a:t>-1</a:t>
            </a:r>
            <a:endParaRPr lang="en-NZ" sz="2400" b="1" baseline="30000" dirty="0"/>
          </a:p>
          <a:p>
            <a:r>
              <a:rPr lang="en-NZ" sz="2400" b="1" dirty="0"/>
              <a:t>Salicylic </a:t>
            </a:r>
            <a:r>
              <a:rPr lang="en-NZ" sz="2400" b="1" dirty="0" smtClean="0"/>
              <a:t>acid</a:t>
            </a:r>
          </a:p>
          <a:p>
            <a:r>
              <a:rPr lang="en-NZ" sz="2400" b="1" dirty="0" smtClean="0"/>
              <a:t>Molar </a:t>
            </a:r>
            <a:r>
              <a:rPr lang="en-NZ" sz="2400" b="1" dirty="0"/>
              <a:t>mass</a:t>
            </a:r>
          </a:p>
          <a:p>
            <a:endParaRPr lang="en-NZ" sz="2400" b="1" dirty="0"/>
          </a:p>
        </p:txBody>
      </p:sp>
      <p:sp>
        <p:nvSpPr>
          <p:cNvPr id="11" name="TextBox 10"/>
          <p:cNvSpPr txBox="1"/>
          <p:nvPr/>
        </p:nvSpPr>
        <p:spPr>
          <a:xfrm>
            <a:off x="188487" y="5580538"/>
            <a:ext cx="8785224" cy="923330"/>
          </a:xfrm>
          <a:prstGeom prst="rect">
            <a:avLst/>
          </a:prstGeom>
          <a:noFill/>
          <a:ln>
            <a:solidFill>
              <a:schemeClr val="tx1"/>
            </a:solidFill>
          </a:ln>
        </p:spPr>
        <p:txBody>
          <a:bodyPr wrap="square" rtlCol="0">
            <a:spAutoFit/>
          </a:bodyPr>
          <a:lstStyle/>
          <a:p>
            <a:r>
              <a:rPr lang="en-NZ" u="sng" dirty="0" smtClean="0"/>
              <a:t>Calculating concentrations</a:t>
            </a:r>
          </a:p>
          <a:p>
            <a:endParaRPr lang="en-NZ" dirty="0"/>
          </a:p>
          <a:p>
            <a:r>
              <a:rPr lang="en-NZ" dirty="0" smtClean="0"/>
              <a:t>n = mass/Molar mass            concentration = number of moles (n) /volume (L)</a:t>
            </a:r>
            <a:endParaRPr lang="en-NZ" dirty="0"/>
          </a:p>
        </p:txBody>
      </p:sp>
      <p:sp>
        <p:nvSpPr>
          <p:cNvPr id="13" name="TextBox 12"/>
          <p:cNvSpPr txBox="1"/>
          <p:nvPr/>
        </p:nvSpPr>
        <p:spPr>
          <a:xfrm>
            <a:off x="457225" y="230158"/>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Key calculations</a:t>
            </a:r>
            <a:endParaRPr lang="en-NZ" sz="2000" b="1" dirty="0">
              <a:latin typeface="+mn-lt"/>
            </a:endParaRPr>
          </a:p>
        </p:txBody>
      </p:sp>
      <p:pic>
        <p:nvPicPr>
          <p:cNvPr id="14" name="Picture 13"/>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953244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5338" y="381000"/>
            <a:ext cx="8208912" cy="400110"/>
          </a:xfrm>
          <a:prstGeom prst="rect">
            <a:avLst/>
          </a:prstGeom>
          <a:solidFill>
            <a:schemeClr val="accent2">
              <a:lumMod val="20000"/>
              <a:lumOff val="80000"/>
            </a:schemeClr>
          </a:solidFill>
          <a:ln>
            <a:solidFill>
              <a:srgbClr val="2F2B2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20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Scientific Notation and Significant figures</a:t>
            </a:r>
            <a:endParaRPr kumimoji="0" lang="en-NZ" sz="20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2" name="TextBox 31"/>
          <p:cNvSpPr txBox="1"/>
          <p:nvPr/>
        </p:nvSpPr>
        <p:spPr>
          <a:xfrm>
            <a:off x="541388" y="3965614"/>
            <a:ext cx="8062862" cy="2308324"/>
          </a:xfrm>
          <a:prstGeom prst="rect">
            <a:avLst/>
          </a:prstGeom>
          <a:noFill/>
          <a:ln>
            <a:solidFill>
              <a:schemeClr val="tx1"/>
            </a:solidFill>
          </a:ln>
        </p:spPr>
        <p:txBody>
          <a:bodyPr wrap="square" rtlCol="0">
            <a:spAutoFit/>
          </a:bodyPr>
          <a:lstStyle/>
          <a:p>
            <a:r>
              <a:rPr lang="en-NZ" dirty="0" smtClean="0">
                <a:latin typeface="Calibri" panose="020F0502020204030204" pitchFamily="34" charset="0"/>
              </a:rPr>
              <a:t>The Significant figures required in this standard are 3</a:t>
            </a:r>
          </a:p>
          <a:p>
            <a:endParaRPr lang="en-NZ" dirty="0">
              <a:latin typeface="Calibri" panose="020F0502020204030204" pitchFamily="34" charset="0"/>
            </a:endParaRPr>
          </a:p>
          <a:p>
            <a:r>
              <a:rPr lang="en-NZ" dirty="0" smtClean="0">
                <a:latin typeface="Calibri" panose="020F0502020204030204" pitchFamily="34" charset="0"/>
              </a:rPr>
              <a:t>3.60     0.360       0.0360   and   0.00360  are examples of 3 significant figures</a:t>
            </a:r>
          </a:p>
          <a:p>
            <a:endParaRPr lang="en-NZ" dirty="0">
              <a:latin typeface="Calibri" panose="020F0502020204030204" pitchFamily="34" charset="0"/>
            </a:endParaRPr>
          </a:p>
          <a:p>
            <a:r>
              <a:rPr lang="en-NZ" dirty="0" smtClean="0">
                <a:latin typeface="Calibri" panose="020F0502020204030204" pitchFamily="34" charset="0"/>
              </a:rPr>
              <a:t>Notice that a 0 before the first whole number </a:t>
            </a:r>
            <a:r>
              <a:rPr lang="en-NZ" b="1" dirty="0" smtClean="0">
                <a:latin typeface="Calibri" panose="020F0502020204030204" pitchFamily="34" charset="0"/>
              </a:rPr>
              <a:t>does not </a:t>
            </a:r>
            <a:r>
              <a:rPr lang="en-NZ" dirty="0" smtClean="0">
                <a:latin typeface="Calibri" panose="020F0502020204030204" pitchFamily="34" charset="0"/>
              </a:rPr>
              <a:t>count as a significant figure (it is only a place holder) but a 0 after a whole number is regarded as a significant figure.</a:t>
            </a:r>
          </a:p>
          <a:p>
            <a:r>
              <a:rPr lang="en-NZ" dirty="0" smtClean="0">
                <a:latin typeface="Calibri" panose="020F0502020204030204" pitchFamily="34" charset="0"/>
              </a:rPr>
              <a:t>3 significant figures must be rounded if the original number given is longer</a:t>
            </a:r>
            <a:endParaRPr lang="en-NZ" dirty="0">
              <a:latin typeface="Calibri" panose="020F0502020204030204" pitchFamily="34" charset="0"/>
            </a:endParaRPr>
          </a:p>
        </p:txBody>
      </p:sp>
      <p:sp>
        <p:nvSpPr>
          <p:cNvPr id="5" name="Rectangle 3"/>
          <p:cNvSpPr>
            <a:spLocks noChangeArrowheads="1"/>
          </p:cNvSpPr>
          <p:nvPr/>
        </p:nvSpPr>
        <p:spPr bwMode="auto">
          <a:xfrm>
            <a:off x="541388" y="1458961"/>
            <a:ext cx="747512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A number converted to Scientifi</a:t>
            </a:r>
            <a:r>
              <a:rPr lang="en-US" altLang="en-US" dirty="0" smtClean="0">
                <a:latin typeface="Calibri" panose="020F0502020204030204" pitchFamily="34" charset="0"/>
              </a:rPr>
              <a:t>c notation </a:t>
            </a:r>
            <a:r>
              <a:rPr kumimoji="0" lang="en-US" altLang="en-US" sz="1800" b="0" i="0" u="none" strike="noStrike" cap="none" normalizeH="0" baseline="0" dirty="0" smtClean="0">
                <a:ln>
                  <a:noFill/>
                </a:ln>
                <a:solidFill>
                  <a:schemeClr val="tx1"/>
                </a:solidFill>
                <a:effectLst/>
                <a:latin typeface="Calibri" panose="020F0502020204030204" pitchFamily="34" charset="0"/>
              </a:rPr>
              <a:t>is written in </a:t>
            </a:r>
            <a:r>
              <a:rPr kumimoji="0" lang="en-US" altLang="en-US" sz="1800" b="1" i="0" u="none" strike="noStrike" cap="none" normalizeH="0" baseline="0" dirty="0" smtClean="0">
                <a:ln>
                  <a:noFill/>
                </a:ln>
                <a:solidFill>
                  <a:schemeClr val="tx1"/>
                </a:solidFill>
                <a:effectLst/>
                <a:latin typeface="Calibri" panose="020F0502020204030204" pitchFamily="34" charset="0"/>
              </a:rPr>
              <a:t>two parts</a:t>
            </a:r>
            <a:r>
              <a:rPr kumimoji="0" lang="en-US" altLang="en-US" sz="1800" b="0" i="0" u="none" strike="noStrike" cap="none" normalizeH="0" baseline="0" dirty="0" smtClean="0">
                <a:ln>
                  <a:noFill/>
                </a:ln>
                <a:solidFill>
                  <a:schemeClr val="tx1"/>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Just the </a:t>
            </a:r>
            <a:r>
              <a:rPr kumimoji="0" lang="en-US" altLang="en-US" sz="1800" b="1" i="0" u="none" strike="noStrike" cap="none" normalizeH="0" baseline="0" dirty="0" smtClean="0">
                <a:ln>
                  <a:noFill/>
                </a:ln>
                <a:solidFill>
                  <a:schemeClr val="tx1"/>
                </a:solidFill>
                <a:effectLst/>
                <a:latin typeface="Calibri" panose="020F0502020204030204" pitchFamily="34" charset="0"/>
              </a:rPr>
              <a:t>digits</a:t>
            </a:r>
            <a:r>
              <a:rPr kumimoji="0" lang="en-US" altLang="en-US" sz="1800" b="0" i="0" u="none" strike="noStrike" cap="none" normalizeH="0" baseline="0" dirty="0" smtClean="0">
                <a:ln>
                  <a:noFill/>
                </a:ln>
                <a:solidFill>
                  <a:schemeClr val="tx1"/>
                </a:solidFill>
                <a:effectLst/>
                <a:latin typeface="Calibri" panose="020F0502020204030204" pitchFamily="34" charset="0"/>
              </a:rPr>
              <a:t> (with the decimal point placed after the first digit), followed by </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smtClean="0">
                <a:ln>
                  <a:noFill/>
                </a:ln>
                <a:solidFill>
                  <a:schemeClr val="tx1"/>
                </a:solidFill>
                <a:effectLst/>
                <a:latin typeface="Calibri" panose="020F0502020204030204" pitchFamily="34" charset="0"/>
              </a:rPr>
              <a:t>× 10 to a </a:t>
            </a:r>
            <a:r>
              <a:rPr kumimoji="0" lang="en-US" altLang="en-US" sz="1800" b="1" i="0" u="none" strike="noStrike" cap="none" normalizeH="0" baseline="0" dirty="0" smtClean="0">
                <a:ln>
                  <a:noFill/>
                </a:ln>
                <a:solidFill>
                  <a:schemeClr val="tx1"/>
                </a:solidFill>
                <a:effectLst/>
                <a:latin typeface="Calibri" panose="020F0502020204030204" pitchFamily="34" charset="0"/>
                <a:hlinkClick r:id="rId3"/>
              </a:rPr>
              <a:t>power</a:t>
            </a:r>
            <a:r>
              <a:rPr kumimoji="0" lang="en-US" altLang="en-US" sz="1800" b="0" i="0" u="none" strike="noStrike" cap="none" normalizeH="0" baseline="0" dirty="0" smtClean="0">
                <a:ln>
                  <a:noFill/>
                </a:ln>
                <a:solidFill>
                  <a:schemeClr val="tx1"/>
                </a:solidFill>
                <a:effectLst/>
                <a:latin typeface="Calibri" panose="020F0502020204030204" pitchFamily="34" charset="0"/>
              </a:rPr>
              <a:t> that puts the decimal point where it should be </a:t>
            </a:r>
            <a:br>
              <a:rPr kumimoji="0" lang="en-US" altLang="en-US" sz="1800" b="0" i="0" u="none" strike="noStrike" cap="none" normalizeH="0" baseline="0" dirty="0" smtClean="0">
                <a:ln>
                  <a:noFill/>
                </a:ln>
                <a:solidFill>
                  <a:schemeClr val="tx1"/>
                </a:solidFill>
                <a:effectLst/>
                <a:latin typeface="Calibri" panose="020F0502020204030204" pitchFamily="34" charset="0"/>
              </a:rPr>
            </a:br>
            <a:r>
              <a:rPr kumimoji="0" lang="en-US" altLang="en-US" sz="1800" b="0" i="0" u="none" strike="noStrike" cap="none" normalizeH="0" baseline="0" dirty="0" smtClean="0">
                <a:ln>
                  <a:noFill/>
                </a:ln>
                <a:solidFill>
                  <a:schemeClr val="tx1"/>
                </a:solidFill>
                <a:effectLst/>
                <a:latin typeface="Calibri" panose="020F0502020204030204" pitchFamily="34" charset="0"/>
              </a:rPr>
              <a:t>(i.e. it shows how many places to move the decimal point). </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A negative number of power shifts the decimal place to the right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  </a:t>
            </a:r>
            <a:r>
              <a:rPr kumimoji="0" lang="en-US" altLang="en-US" sz="5500" b="0" i="0" u="none" strike="noStrike" cap="none" normalizeH="0" baseline="0" dirty="0" smtClean="0">
                <a:ln>
                  <a:noFill/>
                </a:ln>
                <a:solidFill>
                  <a:schemeClr val="tx1"/>
                </a:solidFill>
                <a:effectLst/>
                <a:latin typeface="Calibri" panose="020F0502020204030204" pitchFamily="34" charset="0"/>
              </a:rPr>
              <a:t/>
            </a:r>
            <a:br>
              <a:rPr kumimoji="0" lang="en-US" altLang="en-US" sz="5500" b="0" i="0" u="none" strike="noStrike" cap="none" normalizeH="0" baseline="0" dirty="0" smtClean="0">
                <a:ln>
                  <a:noFill/>
                </a:ln>
                <a:solidFill>
                  <a:schemeClr val="tx1"/>
                </a:solidFill>
                <a:effectLst/>
                <a:latin typeface="Calibri" panose="020F0502020204030204" pitchFamily="34" charset="0"/>
              </a:rPr>
            </a:br>
            <a:r>
              <a:rPr kumimoji="0" lang="en-US" altLang="en-US" sz="1800" b="0" i="0" u="none" strike="noStrike" cap="none" normalizeH="0" baseline="0" dirty="0" smtClean="0">
                <a:ln>
                  <a:noFill/>
                </a:ln>
                <a:solidFill>
                  <a:schemeClr val="tx1"/>
                </a:solidFill>
                <a:effectLst/>
                <a:latin typeface="Calibri" panose="020F0502020204030204" pitchFamily="34" charset="0"/>
              </a:rPr>
              <a:t>In this example, 0.00362 is written as </a:t>
            </a:r>
            <a:r>
              <a:rPr kumimoji="0" lang="en-US" altLang="en-US" sz="1800" b="1" i="0" u="none" strike="noStrike" cap="none" normalizeH="0" baseline="0" dirty="0" smtClean="0">
                <a:ln>
                  <a:noFill/>
                </a:ln>
                <a:solidFill>
                  <a:schemeClr val="tx1"/>
                </a:solidFill>
                <a:effectLst/>
                <a:latin typeface="Calibri" panose="020F0502020204030204" pitchFamily="34" charset="0"/>
              </a:rPr>
              <a:t>3.62 × 10</a:t>
            </a:r>
            <a:r>
              <a:rPr kumimoji="0" lang="en-US" altLang="en-US" sz="1800" b="1" i="0" u="none" strike="noStrike" cap="none" normalizeH="0" baseline="30000" dirty="0" smtClean="0">
                <a:ln>
                  <a:noFill/>
                </a:ln>
                <a:solidFill>
                  <a:schemeClr val="tx1"/>
                </a:solidFill>
                <a:effectLst/>
                <a:latin typeface="Calibri" panose="020F0502020204030204" pitchFamily="34" charset="0"/>
              </a:rPr>
              <a:t>-3</a:t>
            </a:r>
            <a:r>
              <a:rPr kumimoji="0" lang="en-US" altLang="en-US" sz="1800" b="0" i="0" u="none" strike="noStrike" cap="none" normalizeH="0" baseline="0" dirty="0" smtClean="0">
                <a:ln>
                  <a:noFill/>
                </a:ln>
                <a:solidFill>
                  <a:schemeClr val="tx1"/>
                </a:solidFill>
                <a:effectLst/>
                <a:latin typeface="Calibri" panose="020F0502020204030204" pitchFamily="34" charset="0"/>
              </a:rPr>
              <a:t>, </a:t>
            </a:r>
            <a:br>
              <a:rPr kumimoji="0" lang="en-US" altLang="en-US" sz="1800" b="0" i="0" u="none" strike="noStrike" cap="none" normalizeH="0" baseline="0" dirty="0" smtClean="0">
                <a:ln>
                  <a:noFill/>
                </a:ln>
                <a:solidFill>
                  <a:schemeClr val="tx1"/>
                </a:solidFill>
                <a:effectLst/>
                <a:latin typeface="Calibri" panose="020F0502020204030204" pitchFamily="34" charset="0"/>
              </a:rPr>
            </a:br>
            <a:r>
              <a:rPr kumimoji="0" lang="en-US" altLang="en-US" sz="1800" b="0" i="0" u="none" strike="noStrike" cap="none" normalizeH="0" baseline="0" dirty="0" smtClean="0">
                <a:ln>
                  <a:noFill/>
                </a:ln>
                <a:solidFill>
                  <a:schemeClr val="tx1"/>
                </a:solidFill>
                <a:effectLst/>
                <a:latin typeface="Calibri" panose="020F0502020204030204" pitchFamily="34" charset="0"/>
              </a:rPr>
              <a:t>because 3.62 x 10</a:t>
            </a:r>
            <a:r>
              <a:rPr kumimoji="0" lang="en-US" altLang="en-US" sz="1800" b="0" i="0" u="none" strike="noStrike" cap="none" normalizeH="0" baseline="30000" dirty="0" smtClean="0">
                <a:ln>
                  <a:noFill/>
                </a:ln>
                <a:solidFill>
                  <a:schemeClr val="tx1"/>
                </a:solidFill>
                <a:effectLst/>
                <a:latin typeface="Calibri" panose="020F0502020204030204" pitchFamily="34" charset="0"/>
              </a:rPr>
              <a:t>-3</a:t>
            </a:r>
            <a:r>
              <a:rPr kumimoji="0" lang="en-US" altLang="en-US" sz="1800" b="0" i="0" u="none" strike="noStrike" cap="none" normalizeH="0" baseline="0" dirty="0" smtClean="0">
                <a:ln>
                  <a:noFill/>
                </a:ln>
                <a:solidFill>
                  <a:schemeClr val="tx1"/>
                </a:solidFill>
                <a:effectLst/>
                <a:latin typeface="Calibri" panose="020F0502020204030204" pitchFamily="34" charset="0"/>
              </a:rPr>
              <a:t> = 3.62 ÷ 1000 = 0.00362</a:t>
            </a:r>
          </a:p>
        </p:txBody>
      </p:sp>
      <p:pic>
        <p:nvPicPr>
          <p:cNvPr id="7" name="Picture 6"/>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964352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323850" y="2205038"/>
            <a:ext cx="8424863" cy="14700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latin typeface="Futura Bk" pitchFamily="34" charset="0"/>
              </a:rPr>
              <a:t> concentration </a:t>
            </a:r>
            <a:r>
              <a:rPr lang="en-US" sz="2000" baseline="-25000">
                <a:latin typeface="Futura Bk" pitchFamily="34" charset="0"/>
              </a:rPr>
              <a:t>(new)</a:t>
            </a:r>
            <a:r>
              <a:rPr lang="en-US" sz="2000">
                <a:latin typeface="Futura Bk" pitchFamily="34" charset="0"/>
              </a:rPr>
              <a:t> = concentration </a:t>
            </a:r>
            <a:r>
              <a:rPr lang="en-US" sz="2000" baseline="-25000">
                <a:latin typeface="Futura Bk" pitchFamily="34" charset="0"/>
              </a:rPr>
              <a:t>(original)</a:t>
            </a:r>
            <a:r>
              <a:rPr lang="en-US" sz="2000">
                <a:latin typeface="Futura Bk" pitchFamily="34" charset="0"/>
              </a:rPr>
              <a:t>  x        volume </a:t>
            </a:r>
            <a:r>
              <a:rPr lang="en-US" sz="2000" baseline="-25000">
                <a:latin typeface="Futura Bk" pitchFamily="34" charset="0"/>
              </a:rPr>
              <a:t>(original)</a:t>
            </a:r>
          </a:p>
          <a:p>
            <a:pPr eaLnBrk="1" hangingPunct="1">
              <a:spcBef>
                <a:spcPct val="50000"/>
              </a:spcBef>
            </a:pPr>
            <a:r>
              <a:rPr lang="en-US" sz="2000" baseline="-25000">
                <a:latin typeface="Futura Bk" pitchFamily="34" charset="0"/>
              </a:rPr>
              <a:t>                                                                                                            </a:t>
            </a:r>
          </a:p>
          <a:p>
            <a:pPr eaLnBrk="1" hangingPunct="1">
              <a:spcBef>
                <a:spcPct val="50000"/>
              </a:spcBef>
            </a:pPr>
            <a:r>
              <a:rPr lang="en-US" sz="2000" baseline="-25000">
                <a:latin typeface="Futura Bk" pitchFamily="34" charset="0"/>
              </a:rPr>
              <a:t>                                                                                                            </a:t>
            </a:r>
            <a:r>
              <a:rPr lang="en-US" sz="2000">
                <a:latin typeface="Futura Bk" pitchFamily="34" charset="0"/>
              </a:rPr>
              <a:t>volume </a:t>
            </a:r>
            <a:r>
              <a:rPr lang="en-US" sz="2000" baseline="-25000">
                <a:latin typeface="Futura Bk" pitchFamily="34" charset="0"/>
              </a:rPr>
              <a:t>(new)</a:t>
            </a:r>
          </a:p>
          <a:p>
            <a:pPr eaLnBrk="1" hangingPunct="1">
              <a:spcBef>
                <a:spcPct val="50000"/>
              </a:spcBef>
            </a:pPr>
            <a:endParaRPr lang="en-US" sz="2000" baseline="-25000">
              <a:latin typeface="Futura Bk" pitchFamily="34" charset="0"/>
            </a:endParaRPr>
          </a:p>
        </p:txBody>
      </p:sp>
      <p:sp>
        <p:nvSpPr>
          <p:cNvPr id="5" name="Text Box 7"/>
          <p:cNvSpPr txBox="1">
            <a:spLocks noChangeArrowheads="1"/>
          </p:cNvSpPr>
          <p:nvPr/>
        </p:nvSpPr>
        <p:spPr bwMode="auto">
          <a:xfrm>
            <a:off x="250825" y="981075"/>
            <a:ext cx="8642350" cy="9255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NZ" b="1" dirty="0">
                <a:latin typeface="Calibri" pitchFamily="34" charset="0"/>
                <a:cs typeface="Calibri" pitchFamily="34" charset="0"/>
              </a:rPr>
              <a:t>EXAMPLE</a:t>
            </a:r>
            <a:br>
              <a:rPr lang="en-NZ" b="1" dirty="0">
                <a:latin typeface="Calibri" pitchFamily="34" charset="0"/>
                <a:cs typeface="Calibri" pitchFamily="34" charset="0"/>
              </a:rPr>
            </a:br>
            <a:r>
              <a:rPr lang="en-NZ" dirty="0">
                <a:latin typeface="Calibri" pitchFamily="34" charset="0"/>
                <a:cs typeface="Calibri" pitchFamily="34" charset="0"/>
              </a:rPr>
              <a:t>20.0 mL of a 0.00500 </a:t>
            </a:r>
            <a:r>
              <a:rPr lang="en-NZ" dirty="0" err="1">
                <a:latin typeface="Calibri" pitchFamily="34" charset="0"/>
                <a:cs typeface="Calibri" pitchFamily="34" charset="0"/>
              </a:rPr>
              <a:t>mol</a:t>
            </a:r>
            <a:r>
              <a:rPr lang="en-NZ" dirty="0">
                <a:latin typeface="Calibri" pitchFamily="34" charset="0"/>
                <a:cs typeface="Calibri" pitchFamily="34" charset="0"/>
              </a:rPr>
              <a:t> L</a:t>
            </a:r>
            <a:r>
              <a:rPr lang="en-NZ" baseline="30000" dirty="0">
                <a:latin typeface="Calibri" pitchFamily="34" charset="0"/>
                <a:cs typeface="Calibri" pitchFamily="34" charset="0"/>
              </a:rPr>
              <a:t>–1</a:t>
            </a:r>
            <a:r>
              <a:rPr lang="en-NZ" dirty="0">
                <a:latin typeface="Calibri" pitchFamily="34" charset="0"/>
                <a:cs typeface="Calibri" pitchFamily="34" charset="0"/>
              </a:rPr>
              <a:t> FeCl</a:t>
            </a:r>
            <a:r>
              <a:rPr lang="en-NZ" baseline="-25000" dirty="0">
                <a:latin typeface="Calibri" pitchFamily="34" charset="0"/>
                <a:cs typeface="Calibri" pitchFamily="34" charset="0"/>
              </a:rPr>
              <a:t>3</a:t>
            </a:r>
            <a:r>
              <a:rPr lang="en-NZ" dirty="0">
                <a:latin typeface="Calibri" pitchFamily="34" charset="0"/>
                <a:cs typeface="Calibri" pitchFamily="34" charset="0"/>
              </a:rPr>
              <a:t>.6H</a:t>
            </a:r>
            <a:r>
              <a:rPr lang="en-NZ" baseline="-25000" dirty="0">
                <a:latin typeface="Calibri" pitchFamily="34" charset="0"/>
                <a:cs typeface="Calibri" pitchFamily="34" charset="0"/>
              </a:rPr>
              <a:t>2</a:t>
            </a:r>
            <a:r>
              <a:rPr lang="en-NZ" dirty="0">
                <a:latin typeface="Calibri" pitchFamily="34" charset="0"/>
                <a:cs typeface="Calibri" pitchFamily="34" charset="0"/>
              </a:rPr>
              <a:t>O.</a:t>
            </a:r>
            <a:r>
              <a:rPr lang="en-GB" dirty="0">
                <a:latin typeface="Calibri" pitchFamily="34" charset="0"/>
                <a:cs typeface="Calibri" pitchFamily="34" charset="0"/>
              </a:rPr>
              <a:t> </a:t>
            </a:r>
            <a:r>
              <a:rPr lang="en-NZ" dirty="0">
                <a:latin typeface="Calibri" pitchFamily="34" charset="0"/>
                <a:cs typeface="Calibri" pitchFamily="34" charset="0"/>
              </a:rPr>
              <a:t>solution was pipetted into a volumetric flask and diluted to 100 </a:t>
            </a:r>
            <a:r>
              <a:rPr lang="en-NZ" dirty="0" err="1">
                <a:latin typeface="Calibri" pitchFamily="34" charset="0"/>
                <a:cs typeface="Calibri" pitchFamily="34" charset="0"/>
              </a:rPr>
              <a:t>mL.</a:t>
            </a:r>
            <a:r>
              <a:rPr lang="en-NZ" dirty="0">
                <a:latin typeface="Calibri" pitchFamily="34" charset="0"/>
                <a:cs typeface="Calibri" pitchFamily="34" charset="0"/>
              </a:rPr>
              <a:t>  What is the concentration of the diluted solution?</a:t>
            </a:r>
            <a:r>
              <a:rPr lang="en-GB" dirty="0">
                <a:latin typeface="Calibri" pitchFamily="34" charset="0"/>
                <a:cs typeface="Calibri" pitchFamily="34" charset="0"/>
              </a:rPr>
              <a:t> </a:t>
            </a:r>
          </a:p>
        </p:txBody>
      </p:sp>
      <p:sp>
        <p:nvSpPr>
          <p:cNvPr id="6" name="Line 11"/>
          <p:cNvSpPr>
            <a:spLocks noChangeShapeType="1"/>
          </p:cNvSpPr>
          <p:nvPr/>
        </p:nvSpPr>
        <p:spPr bwMode="auto">
          <a:xfrm>
            <a:off x="5724525" y="2781300"/>
            <a:ext cx="20875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7" name="Text Box 12"/>
          <p:cNvSpPr txBox="1">
            <a:spLocks noChangeArrowheads="1"/>
          </p:cNvSpPr>
          <p:nvPr/>
        </p:nvSpPr>
        <p:spPr bwMode="auto">
          <a:xfrm>
            <a:off x="323850" y="3860800"/>
            <a:ext cx="8424863" cy="12017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a:latin typeface="Futura Bk" pitchFamily="34" charset="0"/>
              </a:rPr>
              <a:t>c(new) = 0.00500molL</a:t>
            </a:r>
            <a:r>
              <a:rPr lang="en-NZ" baseline="30000">
                <a:latin typeface="Futura Bk" pitchFamily="34" charset="0"/>
              </a:rPr>
              <a:t>-1</a:t>
            </a:r>
            <a:r>
              <a:rPr lang="en-NZ">
                <a:latin typeface="Futura Bk" pitchFamily="34" charset="0"/>
              </a:rPr>
              <a:t> x   (0.020L / 0.100L)</a:t>
            </a:r>
          </a:p>
          <a:p>
            <a:pPr eaLnBrk="1" hangingPunct="1">
              <a:spcBef>
                <a:spcPct val="50000"/>
              </a:spcBef>
            </a:pPr>
            <a:r>
              <a:rPr lang="en-NZ">
                <a:latin typeface="Futura Bk" pitchFamily="34" charset="0"/>
              </a:rPr>
              <a:t>c(new) = 0.00500molL</a:t>
            </a:r>
            <a:r>
              <a:rPr lang="en-NZ" baseline="30000">
                <a:latin typeface="Futura Bk" pitchFamily="34" charset="0"/>
              </a:rPr>
              <a:t>-1</a:t>
            </a:r>
            <a:r>
              <a:rPr lang="en-NZ">
                <a:latin typeface="Futura Bk" pitchFamily="34" charset="0"/>
              </a:rPr>
              <a:t> x 0.2</a:t>
            </a:r>
          </a:p>
          <a:p>
            <a:pPr eaLnBrk="1" hangingPunct="1">
              <a:spcBef>
                <a:spcPct val="50000"/>
              </a:spcBef>
            </a:pPr>
            <a:r>
              <a:rPr lang="en-NZ">
                <a:latin typeface="Futura Bk" pitchFamily="34" charset="0"/>
              </a:rPr>
              <a:t>c(new) = </a:t>
            </a:r>
            <a:r>
              <a:rPr lang="en-NZ" b="1">
                <a:latin typeface="Futura Bk" pitchFamily="34" charset="0"/>
              </a:rPr>
              <a:t>0.00100molL</a:t>
            </a:r>
            <a:r>
              <a:rPr lang="en-NZ" b="1" baseline="30000">
                <a:latin typeface="Futura Bk" pitchFamily="34" charset="0"/>
              </a:rPr>
              <a:t>-1</a:t>
            </a:r>
            <a:endParaRPr lang="en-GB" b="1" baseline="30000">
              <a:latin typeface="Futura Bk" pitchFamily="34" charset="0"/>
            </a:endParaRPr>
          </a:p>
        </p:txBody>
      </p:sp>
      <p:sp>
        <p:nvSpPr>
          <p:cNvPr id="8" name="Text Box 13"/>
          <p:cNvSpPr txBox="1">
            <a:spLocks noChangeArrowheads="1"/>
          </p:cNvSpPr>
          <p:nvPr/>
        </p:nvSpPr>
        <p:spPr bwMode="auto">
          <a:xfrm>
            <a:off x="323850" y="5589588"/>
            <a:ext cx="3527425" cy="9255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dirty="0">
                <a:latin typeface="Calibri" pitchFamily="34" charset="0"/>
                <a:cs typeface="Calibri" pitchFamily="34" charset="0"/>
              </a:rPr>
              <a:t>Because this is a dilution the new concentration must be less than the original</a:t>
            </a:r>
            <a:endParaRPr lang="en-GB" dirty="0">
              <a:latin typeface="Calibri" pitchFamily="34" charset="0"/>
              <a:cs typeface="Calibri" pitchFamily="34" charset="0"/>
            </a:endParaRPr>
          </a:p>
        </p:txBody>
      </p:sp>
      <p:sp>
        <p:nvSpPr>
          <p:cNvPr id="9" name="Line 14"/>
          <p:cNvSpPr>
            <a:spLocks noChangeShapeType="1"/>
          </p:cNvSpPr>
          <p:nvPr/>
        </p:nvSpPr>
        <p:spPr bwMode="auto">
          <a:xfrm flipV="1">
            <a:off x="1908175" y="5157788"/>
            <a:ext cx="71438" cy="431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 name="Text Box 15"/>
          <p:cNvSpPr txBox="1">
            <a:spLocks noChangeArrowheads="1"/>
          </p:cNvSpPr>
          <p:nvPr/>
        </p:nvSpPr>
        <p:spPr bwMode="auto">
          <a:xfrm>
            <a:off x="4859338" y="4508500"/>
            <a:ext cx="3168650"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dirty="0">
                <a:latin typeface="Calibri" pitchFamily="34" charset="0"/>
                <a:cs typeface="Calibri" pitchFamily="34" charset="0"/>
              </a:rPr>
              <a:t>Make sure you convert all of your volumes into litres first</a:t>
            </a:r>
            <a:endParaRPr lang="en-GB" dirty="0">
              <a:latin typeface="Calibri" pitchFamily="34" charset="0"/>
              <a:cs typeface="Calibri" pitchFamily="34" charset="0"/>
            </a:endParaRPr>
          </a:p>
        </p:txBody>
      </p:sp>
      <p:sp>
        <p:nvSpPr>
          <p:cNvPr id="11" name="Line 16"/>
          <p:cNvSpPr>
            <a:spLocks noChangeShapeType="1"/>
          </p:cNvSpPr>
          <p:nvPr/>
        </p:nvSpPr>
        <p:spPr bwMode="auto">
          <a:xfrm flipH="1" flipV="1">
            <a:off x="4356100" y="4221163"/>
            <a:ext cx="503238" cy="503237"/>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5" name="TextBox 14"/>
          <p:cNvSpPr txBox="1"/>
          <p:nvPr/>
        </p:nvSpPr>
        <p:spPr>
          <a:xfrm>
            <a:off x="431825" y="518408"/>
            <a:ext cx="8208912" cy="400110"/>
          </a:xfrm>
          <a:prstGeom prst="rect">
            <a:avLst/>
          </a:prstGeom>
          <a:solidFill>
            <a:schemeClr val="accent2">
              <a:lumMod val="20000"/>
              <a:lumOff val="80000"/>
            </a:schemeClr>
          </a:solidFill>
          <a:ln>
            <a:solidFill>
              <a:srgbClr val="2F2B2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20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Dilution calculations Example</a:t>
            </a:r>
            <a:endParaRPr kumimoji="0" lang="en-NZ" sz="20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12" name="Picture 11"/>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1997036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323850" y="2205038"/>
            <a:ext cx="8424863" cy="12922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latin typeface="Futura Bk" pitchFamily="34" charset="0"/>
              </a:rPr>
              <a:t> n(solution 1)= c1 x v1</a:t>
            </a:r>
            <a:r>
              <a:rPr lang="en-US" sz="2800">
                <a:latin typeface="Futura Bk" pitchFamily="34" charset="0"/>
              </a:rPr>
              <a:t>    </a:t>
            </a:r>
            <a:r>
              <a:rPr lang="en-US" sz="2000">
                <a:latin typeface="Futura Bk" pitchFamily="34" charset="0"/>
              </a:rPr>
              <a:t>+</a:t>
            </a:r>
            <a:r>
              <a:rPr lang="en-US" sz="2800">
                <a:latin typeface="Futura Bk" pitchFamily="34" charset="0"/>
              </a:rPr>
              <a:t>     </a:t>
            </a:r>
            <a:r>
              <a:rPr lang="en-US" sz="2000">
                <a:latin typeface="Futura Bk" pitchFamily="34" charset="0"/>
              </a:rPr>
              <a:t>n(solution 2)= c2 x v2 =    total moles</a:t>
            </a:r>
          </a:p>
          <a:p>
            <a:pPr eaLnBrk="1" hangingPunct="1">
              <a:spcBef>
                <a:spcPct val="50000"/>
              </a:spcBef>
            </a:pPr>
            <a:r>
              <a:rPr lang="en-US" sz="2000">
                <a:latin typeface="Futura Bk" pitchFamily="34" charset="0"/>
              </a:rPr>
              <a:t>Final concentration  = total mols / total volume (v1 + v2)</a:t>
            </a:r>
          </a:p>
          <a:p>
            <a:pPr eaLnBrk="1" hangingPunct="1">
              <a:spcBef>
                <a:spcPct val="50000"/>
              </a:spcBef>
            </a:pPr>
            <a:endParaRPr lang="en-US" sz="2000" baseline="-25000">
              <a:latin typeface="Futura Bk" pitchFamily="34" charset="0"/>
            </a:endParaRPr>
          </a:p>
        </p:txBody>
      </p:sp>
      <p:sp>
        <p:nvSpPr>
          <p:cNvPr id="4" name="Text Box 7"/>
          <p:cNvSpPr txBox="1">
            <a:spLocks noChangeArrowheads="1"/>
          </p:cNvSpPr>
          <p:nvPr/>
        </p:nvSpPr>
        <p:spPr bwMode="auto">
          <a:xfrm>
            <a:off x="250825" y="981075"/>
            <a:ext cx="8642350" cy="9239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NZ" b="1" dirty="0">
                <a:latin typeface="Calibri" pitchFamily="34" charset="0"/>
                <a:cs typeface="Calibri" pitchFamily="34" charset="0"/>
              </a:rPr>
              <a:t>EXAMPLE</a:t>
            </a:r>
            <a:br>
              <a:rPr lang="en-NZ" b="1" dirty="0">
                <a:latin typeface="Calibri" pitchFamily="34" charset="0"/>
                <a:cs typeface="Calibri" pitchFamily="34" charset="0"/>
              </a:rPr>
            </a:br>
            <a:r>
              <a:rPr lang="en-NZ" dirty="0">
                <a:latin typeface="Calibri" pitchFamily="34" charset="0"/>
                <a:cs typeface="Calibri" pitchFamily="34" charset="0"/>
              </a:rPr>
              <a:t>500 mL of 0.253 </a:t>
            </a:r>
            <a:r>
              <a:rPr lang="en-NZ" dirty="0" err="1">
                <a:latin typeface="Calibri" pitchFamily="34" charset="0"/>
                <a:cs typeface="Calibri" pitchFamily="34" charset="0"/>
              </a:rPr>
              <a:t>mol</a:t>
            </a:r>
            <a:r>
              <a:rPr lang="en-NZ" dirty="0">
                <a:latin typeface="Calibri" pitchFamily="34" charset="0"/>
                <a:cs typeface="Calibri" pitchFamily="34" charset="0"/>
              </a:rPr>
              <a:t> L</a:t>
            </a:r>
            <a:r>
              <a:rPr lang="en-NZ" baseline="30000" dirty="0">
                <a:latin typeface="Calibri" pitchFamily="34" charset="0"/>
                <a:cs typeface="Calibri" pitchFamily="34" charset="0"/>
                <a:sym typeface="Symbol" pitchFamily="18" charset="2"/>
              </a:rPr>
              <a:t></a:t>
            </a:r>
            <a:r>
              <a:rPr lang="en-NZ" baseline="30000" dirty="0">
                <a:latin typeface="Calibri" pitchFamily="34" charset="0"/>
                <a:cs typeface="Calibri" pitchFamily="34" charset="0"/>
              </a:rPr>
              <a:t>1</a:t>
            </a:r>
            <a:r>
              <a:rPr lang="en-NZ" dirty="0">
                <a:latin typeface="Calibri" pitchFamily="34" charset="0"/>
                <a:cs typeface="Calibri" pitchFamily="34" charset="0"/>
              </a:rPr>
              <a:t> NaHCO</a:t>
            </a:r>
            <a:r>
              <a:rPr lang="en-NZ" baseline="-25000" dirty="0">
                <a:latin typeface="Calibri" pitchFamily="34" charset="0"/>
                <a:cs typeface="Calibri" pitchFamily="34" charset="0"/>
              </a:rPr>
              <a:t>3</a:t>
            </a:r>
            <a:r>
              <a:rPr lang="en-NZ" dirty="0">
                <a:latin typeface="Calibri" pitchFamily="34" charset="0"/>
                <a:cs typeface="Calibri" pitchFamily="34" charset="0"/>
              </a:rPr>
              <a:t> solution is mixed with 800 mL of 0.824 </a:t>
            </a:r>
            <a:r>
              <a:rPr lang="en-NZ" dirty="0" err="1">
                <a:latin typeface="Calibri" pitchFamily="34" charset="0"/>
                <a:cs typeface="Calibri" pitchFamily="34" charset="0"/>
              </a:rPr>
              <a:t>mol</a:t>
            </a:r>
            <a:r>
              <a:rPr lang="en-NZ" dirty="0">
                <a:latin typeface="Calibri" pitchFamily="34" charset="0"/>
                <a:cs typeface="Calibri" pitchFamily="34" charset="0"/>
              </a:rPr>
              <a:t> L</a:t>
            </a:r>
            <a:r>
              <a:rPr lang="en-NZ" baseline="30000" dirty="0">
                <a:latin typeface="Calibri" pitchFamily="34" charset="0"/>
                <a:cs typeface="Calibri" pitchFamily="34" charset="0"/>
                <a:sym typeface="Symbol" pitchFamily="18" charset="2"/>
              </a:rPr>
              <a:t></a:t>
            </a:r>
            <a:r>
              <a:rPr lang="en-NZ" baseline="30000" dirty="0">
                <a:latin typeface="Calibri" pitchFamily="34" charset="0"/>
                <a:cs typeface="Calibri" pitchFamily="34" charset="0"/>
              </a:rPr>
              <a:t>1</a:t>
            </a:r>
            <a:r>
              <a:rPr lang="en-NZ" dirty="0">
                <a:latin typeface="Calibri" pitchFamily="34" charset="0"/>
                <a:cs typeface="Calibri" pitchFamily="34" charset="0"/>
              </a:rPr>
              <a:t> NaHCO</a:t>
            </a:r>
            <a:r>
              <a:rPr lang="en-NZ" baseline="-25000" dirty="0">
                <a:latin typeface="Calibri" pitchFamily="34" charset="0"/>
                <a:cs typeface="Calibri" pitchFamily="34" charset="0"/>
              </a:rPr>
              <a:t>3</a:t>
            </a:r>
            <a:r>
              <a:rPr lang="en-NZ" dirty="0">
                <a:latin typeface="Calibri" pitchFamily="34" charset="0"/>
                <a:cs typeface="Calibri" pitchFamily="34" charset="0"/>
              </a:rPr>
              <a:t> solution. What is the concentration of the final solution?</a:t>
            </a:r>
          </a:p>
        </p:txBody>
      </p:sp>
      <p:sp>
        <p:nvSpPr>
          <p:cNvPr id="5" name="Text Box 12"/>
          <p:cNvSpPr txBox="1">
            <a:spLocks noChangeArrowheads="1"/>
          </p:cNvSpPr>
          <p:nvPr/>
        </p:nvSpPr>
        <p:spPr bwMode="auto">
          <a:xfrm>
            <a:off x="323850" y="3860800"/>
            <a:ext cx="8424863" cy="12017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a:latin typeface="Futura Bk" pitchFamily="34" charset="0"/>
              </a:rPr>
              <a:t>n(solution 1 ) = 0.253molL</a:t>
            </a:r>
            <a:r>
              <a:rPr lang="en-NZ" baseline="30000">
                <a:latin typeface="Futura Bk" pitchFamily="34" charset="0"/>
              </a:rPr>
              <a:t>-1</a:t>
            </a:r>
            <a:r>
              <a:rPr lang="en-NZ">
                <a:latin typeface="Futura Bk" pitchFamily="34" charset="0"/>
              </a:rPr>
              <a:t> x   0.50L = </a:t>
            </a:r>
          </a:p>
          <a:p>
            <a:pPr eaLnBrk="1" hangingPunct="1">
              <a:spcBef>
                <a:spcPct val="50000"/>
              </a:spcBef>
            </a:pPr>
            <a:r>
              <a:rPr lang="en-NZ">
                <a:latin typeface="Futura Bk" pitchFamily="34" charset="0"/>
              </a:rPr>
              <a:t>c(new) = 0.00500molL</a:t>
            </a:r>
            <a:r>
              <a:rPr lang="en-NZ" baseline="30000">
                <a:latin typeface="Futura Bk" pitchFamily="34" charset="0"/>
              </a:rPr>
              <a:t>-1</a:t>
            </a:r>
            <a:r>
              <a:rPr lang="en-NZ">
                <a:latin typeface="Futura Bk" pitchFamily="34" charset="0"/>
              </a:rPr>
              <a:t> x 0.2</a:t>
            </a:r>
          </a:p>
          <a:p>
            <a:pPr eaLnBrk="1" hangingPunct="1">
              <a:spcBef>
                <a:spcPct val="50000"/>
              </a:spcBef>
            </a:pPr>
            <a:r>
              <a:rPr lang="en-NZ">
                <a:latin typeface="Futura Bk" pitchFamily="34" charset="0"/>
              </a:rPr>
              <a:t>c(new) = </a:t>
            </a:r>
            <a:r>
              <a:rPr lang="en-NZ" b="1">
                <a:latin typeface="Futura Bk" pitchFamily="34" charset="0"/>
              </a:rPr>
              <a:t>0.00100molL</a:t>
            </a:r>
            <a:r>
              <a:rPr lang="en-NZ" b="1" baseline="30000">
                <a:latin typeface="Futura Bk" pitchFamily="34" charset="0"/>
              </a:rPr>
              <a:t>-1</a:t>
            </a:r>
            <a:endParaRPr lang="en-GB" b="1" baseline="30000">
              <a:latin typeface="Futura Bk" pitchFamily="34" charset="0"/>
            </a:endParaRPr>
          </a:p>
        </p:txBody>
      </p:sp>
      <p:sp>
        <p:nvSpPr>
          <p:cNvPr id="6" name="Text Box 15"/>
          <p:cNvSpPr txBox="1">
            <a:spLocks noChangeArrowheads="1"/>
          </p:cNvSpPr>
          <p:nvPr/>
        </p:nvSpPr>
        <p:spPr bwMode="auto">
          <a:xfrm>
            <a:off x="4859338" y="4508500"/>
            <a:ext cx="3168650"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NZ" dirty="0">
                <a:latin typeface="Calibri" pitchFamily="34" charset="0"/>
                <a:cs typeface="Calibri" pitchFamily="34" charset="0"/>
              </a:rPr>
              <a:t>Make sure you convert all of your volumes into litres first</a:t>
            </a:r>
            <a:endParaRPr lang="en-GB" dirty="0">
              <a:latin typeface="Calibri" pitchFamily="34" charset="0"/>
              <a:cs typeface="Calibri" pitchFamily="34" charset="0"/>
            </a:endParaRPr>
          </a:p>
        </p:txBody>
      </p:sp>
      <p:sp>
        <p:nvSpPr>
          <p:cNvPr id="7" name="Line 16"/>
          <p:cNvSpPr>
            <a:spLocks noChangeShapeType="1"/>
          </p:cNvSpPr>
          <p:nvPr/>
        </p:nvSpPr>
        <p:spPr bwMode="auto">
          <a:xfrm flipH="1" flipV="1">
            <a:off x="4356100" y="4221163"/>
            <a:ext cx="503238" cy="503237"/>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8" name="TextBox 7"/>
          <p:cNvSpPr txBox="1"/>
          <p:nvPr/>
        </p:nvSpPr>
        <p:spPr>
          <a:xfrm>
            <a:off x="431825" y="350064"/>
            <a:ext cx="8208912" cy="400110"/>
          </a:xfrm>
          <a:prstGeom prst="rect">
            <a:avLst/>
          </a:prstGeom>
          <a:solidFill>
            <a:schemeClr val="accent2">
              <a:lumMod val="20000"/>
              <a:lumOff val="80000"/>
            </a:schemeClr>
          </a:solidFill>
          <a:ln>
            <a:solidFill>
              <a:srgbClr val="2F2B2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20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Mixed solution calculations Example</a:t>
            </a:r>
            <a:endParaRPr kumimoji="0" lang="en-NZ" sz="20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75749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latin typeface="+mn-lt"/>
              </a:rPr>
              <a:t>Gathering data and drawing a graph</a:t>
            </a:r>
          </a:p>
        </p:txBody>
      </p:sp>
      <p:pic>
        <p:nvPicPr>
          <p:cNvPr id="2050" name="Picture 2" descr="http://content.mycutegraphics.com/graphics/science/science-note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012" y="3317256"/>
            <a:ext cx="3106588" cy="3064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2060848"/>
            <a:ext cx="8496944" cy="4524315"/>
          </a:xfrm>
          <a:prstGeom prst="rect">
            <a:avLst/>
          </a:prstGeom>
        </p:spPr>
        <p:txBody>
          <a:bodyPr wrap="square">
            <a:spAutoFit/>
          </a:bodyPr>
          <a:lstStyle/>
          <a:p>
            <a:pPr>
              <a:buFont typeface="Arial" panose="020B0604020202020204" pitchFamily="34" charset="0"/>
              <a:buChar char="•"/>
            </a:pPr>
            <a:r>
              <a:rPr lang="en-NZ" b="1" dirty="0" smtClean="0">
                <a:latin typeface="Calibri" panose="020F0502020204030204" pitchFamily="34" charset="0"/>
              </a:rPr>
              <a:t>Appropriate </a:t>
            </a:r>
            <a:r>
              <a:rPr lang="en-NZ" b="1" dirty="0">
                <a:latin typeface="Calibri" panose="020F0502020204030204" pitchFamily="34" charset="0"/>
              </a:rPr>
              <a:t>units </a:t>
            </a:r>
            <a:r>
              <a:rPr lang="en-NZ" dirty="0">
                <a:latin typeface="Calibri" panose="020F0502020204030204" pitchFamily="34" charset="0"/>
              </a:rPr>
              <a:t>need to be stated for each variable. Evidence for this may come from anywhere in the report</a:t>
            </a:r>
            <a:r>
              <a:rPr lang="en-NZ" dirty="0" smtClean="0">
                <a:latin typeface="Calibri" panose="020F0502020204030204" pitchFamily="34" charset="0"/>
              </a:rPr>
              <a:t>.</a:t>
            </a:r>
          </a:p>
          <a:p>
            <a:endParaRPr lang="en-NZ" dirty="0">
              <a:latin typeface="Calibri" panose="020F0502020204030204" pitchFamily="34" charset="0"/>
            </a:endParaRPr>
          </a:p>
          <a:p>
            <a:pPr>
              <a:buFont typeface="Arial" panose="020B0604020202020204" pitchFamily="34" charset="0"/>
              <a:buChar char="•"/>
            </a:pPr>
            <a:r>
              <a:rPr lang="en-NZ" dirty="0">
                <a:latin typeface="Calibri" panose="020F0502020204030204" pitchFamily="34" charset="0"/>
              </a:rPr>
              <a:t>A reasonable number of values is considered to be </a:t>
            </a:r>
            <a:r>
              <a:rPr lang="en-NZ" b="1" dirty="0">
                <a:latin typeface="Calibri" panose="020F0502020204030204" pitchFamily="34" charset="0"/>
              </a:rPr>
              <a:t>at least four measurements </a:t>
            </a:r>
            <a:r>
              <a:rPr lang="en-NZ" dirty="0">
                <a:latin typeface="Calibri" panose="020F0502020204030204" pitchFamily="34" charset="0"/>
              </a:rPr>
              <a:t>of different values. A zero value is not normally considered to be one of these measurements. </a:t>
            </a:r>
            <a:r>
              <a:rPr lang="en-NZ" b="1" dirty="0">
                <a:latin typeface="Calibri" panose="020F0502020204030204" pitchFamily="34" charset="0"/>
              </a:rPr>
              <a:t>A suitable range </a:t>
            </a:r>
            <a:r>
              <a:rPr lang="en-NZ" dirty="0">
                <a:latin typeface="Calibri" panose="020F0502020204030204" pitchFamily="34" charset="0"/>
              </a:rPr>
              <a:t>is as needed to determine </a:t>
            </a:r>
            <a:endParaRPr lang="en-NZ" dirty="0" smtClean="0">
              <a:latin typeface="Calibri" panose="020F0502020204030204" pitchFamily="34" charset="0"/>
            </a:endParaRPr>
          </a:p>
          <a:p>
            <a:r>
              <a:rPr lang="en-NZ" dirty="0" smtClean="0">
                <a:latin typeface="Calibri" panose="020F0502020204030204" pitchFamily="34" charset="0"/>
              </a:rPr>
              <a:t>a </a:t>
            </a:r>
            <a:r>
              <a:rPr lang="en-NZ" dirty="0" smtClean="0">
                <a:latin typeface="Calibri" panose="020F0502020204030204" pitchFamily="34" charset="0"/>
              </a:rPr>
              <a:t>relationship</a:t>
            </a:r>
            <a:r>
              <a:rPr lang="en-NZ" dirty="0">
                <a:latin typeface="Calibri" panose="020F0502020204030204" pitchFamily="34" charset="0"/>
              </a:rPr>
              <a:t>. </a:t>
            </a:r>
            <a:endParaRPr lang="en-NZ" dirty="0" smtClean="0">
              <a:latin typeface="Calibri" panose="020F0502020204030204" pitchFamily="34" charset="0"/>
            </a:endParaRPr>
          </a:p>
          <a:p>
            <a:endParaRPr lang="en-NZ" dirty="0">
              <a:latin typeface="Calibri" panose="020F0502020204030204" pitchFamily="34" charset="0"/>
            </a:endParaRPr>
          </a:p>
          <a:p>
            <a:pPr>
              <a:buFont typeface="Arial" panose="020B0604020202020204" pitchFamily="34" charset="0"/>
              <a:buChar char="•"/>
            </a:pPr>
            <a:r>
              <a:rPr lang="en-NZ" dirty="0">
                <a:latin typeface="Calibri" panose="020F0502020204030204" pitchFamily="34" charset="0"/>
              </a:rPr>
              <a:t>A graph based on the data is considered to be plotted </a:t>
            </a:r>
            <a:endParaRPr lang="en-NZ" dirty="0" smtClean="0">
              <a:latin typeface="Calibri" panose="020F0502020204030204" pitchFamily="34" charset="0"/>
            </a:endParaRPr>
          </a:p>
          <a:p>
            <a:r>
              <a:rPr lang="en-NZ" dirty="0" smtClean="0">
                <a:latin typeface="Calibri" panose="020F0502020204030204" pitchFamily="34" charset="0"/>
              </a:rPr>
              <a:t>points </a:t>
            </a:r>
            <a:r>
              <a:rPr lang="en-NZ" dirty="0">
                <a:latin typeface="Calibri" panose="020F0502020204030204" pitchFamily="34" charset="0"/>
              </a:rPr>
              <a:t>with</a:t>
            </a:r>
            <a:r>
              <a:rPr lang="en-NZ" b="1" dirty="0">
                <a:latin typeface="Calibri" panose="020F0502020204030204" pitchFamily="34" charset="0"/>
              </a:rPr>
              <a:t> a single best fit straight line</a:t>
            </a:r>
            <a:r>
              <a:rPr lang="en-NZ" dirty="0">
                <a:latin typeface="Calibri" panose="020F0502020204030204" pitchFamily="34" charset="0"/>
              </a:rPr>
              <a:t>, ruled to </a:t>
            </a:r>
            <a:endParaRPr lang="en-NZ" dirty="0" smtClean="0">
              <a:latin typeface="Calibri" panose="020F0502020204030204" pitchFamily="34" charset="0"/>
            </a:endParaRPr>
          </a:p>
          <a:p>
            <a:r>
              <a:rPr lang="en-NZ" dirty="0" smtClean="0">
                <a:latin typeface="Calibri" panose="020F0502020204030204" pitchFamily="34" charset="0"/>
              </a:rPr>
              <a:t>represent </a:t>
            </a:r>
            <a:r>
              <a:rPr lang="en-NZ" dirty="0">
                <a:latin typeface="Calibri" panose="020F0502020204030204" pitchFamily="34" charset="0"/>
              </a:rPr>
              <a:t>the trend. It is not appropriate to simply rule </a:t>
            </a:r>
            <a:endParaRPr lang="en-NZ" dirty="0" smtClean="0">
              <a:latin typeface="Calibri" panose="020F0502020204030204" pitchFamily="34" charset="0"/>
            </a:endParaRPr>
          </a:p>
          <a:p>
            <a:r>
              <a:rPr lang="en-NZ" dirty="0" smtClean="0">
                <a:latin typeface="Calibri" panose="020F0502020204030204" pitchFamily="34" charset="0"/>
              </a:rPr>
              <a:t>lines </a:t>
            </a:r>
            <a:r>
              <a:rPr lang="en-NZ" dirty="0">
                <a:latin typeface="Calibri" panose="020F0502020204030204" pitchFamily="34" charset="0"/>
              </a:rPr>
              <a:t>to connect each plotted point, or force the best </a:t>
            </a:r>
            <a:r>
              <a:rPr lang="en-NZ" dirty="0" smtClean="0">
                <a:latin typeface="Calibri" panose="020F0502020204030204" pitchFamily="34" charset="0"/>
              </a:rPr>
              <a:t>fit</a:t>
            </a:r>
          </a:p>
          <a:p>
            <a:r>
              <a:rPr lang="en-NZ" dirty="0" smtClean="0">
                <a:latin typeface="Calibri" panose="020F0502020204030204" pitchFamily="34" charset="0"/>
              </a:rPr>
              <a:t>line </a:t>
            </a:r>
            <a:r>
              <a:rPr lang="en-NZ" dirty="0">
                <a:latin typeface="Calibri" panose="020F0502020204030204" pitchFamily="34" charset="0"/>
              </a:rPr>
              <a:t>to go through the origin if that point does not </a:t>
            </a:r>
            <a:endParaRPr lang="en-NZ" dirty="0" smtClean="0">
              <a:latin typeface="Calibri" panose="020F0502020204030204" pitchFamily="34" charset="0"/>
            </a:endParaRPr>
          </a:p>
          <a:p>
            <a:r>
              <a:rPr lang="en-NZ" dirty="0" smtClean="0">
                <a:latin typeface="Calibri" panose="020F0502020204030204" pitchFamily="34" charset="0"/>
              </a:rPr>
              <a:t>represent </a:t>
            </a:r>
            <a:r>
              <a:rPr lang="en-NZ" dirty="0">
                <a:latin typeface="Calibri" panose="020F0502020204030204" pitchFamily="34" charset="0"/>
              </a:rPr>
              <a:t>the trend of the plotted points</a:t>
            </a:r>
            <a:r>
              <a:rPr lang="en-NZ" dirty="0" smtClean="0">
                <a:latin typeface="Calibri" panose="020F0502020204030204" pitchFamily="34" charset="0"/>
              </a:rPr>
              <a:t>.</a:t>
            </a:r>
          </a:p>
          <a:p>
            <a:endParaRPr lang="en-NZ" dirty="0">
              <a:latin typeface="Calibri" panose="020F0502020204030204" pitchFamily="34" charset="0"/>
            </a:endParaRPr>
          </a:p>
          <a:p>
            <a:r>
              <a:rPr lang="en-NZ" b="1" dirty="0" smtClean="0">
                <a:latin typeface="Calibri" panose="020F0502020204030204" pitchFamily="34" charset="0"/>
              </a:rPr>
              <a:t>3 significant figures </a:t>
            </a:r>
            <a:r>
              <a:rPr lang="en-NZ" dirty="0" smtClean="0">
                <a:latin typeface="Calibri" panose="020F0502020204030204" pitchFamily="34" charset="0"/>
              </a:rPr>
              <a:t>are used consistently throughout the report</a:t>
            </a:r>
            <a:endParaRPr lang="en-NZ" dirty="0">
              <a:latin typeface="Calibri" panose="020F0502020204030204" pitchFamily="34" charset="0"/>
            </a:endParaRPr>
          </a:p>
        </p:txBody>
      </p:sp>
      <p:pic>
        <p:nvPicPr>
          <p:cNvPr id="7" name="Picture 6"/>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94305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67543" y="21612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Presenting a report</a:t>
            </a:r>
            <a:endParaRPr lang="en-NZ" sz="2000" b="1" dirty="0">
              <a:latin typeface="+mn-lt"/>
            </a:endParaRPr>
          </a:p>
        </p:txBody>
      </p:sp>
      <p:sp>
        <p:nvSpPr>
          <p:cNvPr id="4" name="Rectangle 3"/>
          <p:cNvSpPr/>
          <p:nvPr/>
        </p:nvSpPr>
        <p:spPr>
          <a:xfrm>
            <a:off x="179511" y="844211"/>
            <a:ext cx="8496944" cy="5909310"/>
          </a:xfrm>
          <a:prstGeom prst="rect">
            <a:avLst/>
          </a:prstGeom>
        </p:spPr>
        <p:txBody>
          <a:bodyPr wrap="square">
            <a:spAutoFit/>
          </a:bodyPr>
          <a:lstStyle/>
          <a:p>
            <a:r>
              <a:rPr lang="en-NZ" dirty="0">
                <a:latin typeface="Calibri" panose="020F0502020204030204" pitchFamily="34" charset="0"/>
              </a:rPr>
              <a:t>P</a:t>
            </a:r>
            <a:r>
              <a:rPr lang="en-NZ" dirty="0" smtClean="0">
                <a:latin typeface="Calibri" panose="020F0502020204030204" pitchFamily="34" charset="0"/>
              </a:rPr>
              <a:t>resenting </a:t>
            </a:r>
            <a:r>
              <a:rPr lang="en-NZ" dirty="0">
                <a:latin typeface="Calibri" panose="020F0502020204030204" pitchFamily="34" charset="0"/>
              </a:rPr>
              <a:t>a report </a:t>
            </a:r>
            <a:r>
              <a:rPr lang="en-NZ" dirty="0" smtClean="0">
                <a:latin typeface="Calibri" panose="020F0502020204030204" pitchFamily="34" charset="0"/>
              </a:rPr>
              <a:t>of your investigation must contain:</a:t>
            </a:r>
            <a:endParaRPr lang="en-NZ" dirty="0">
              <a:latin typeface="Calibri" panose="020F0502020204030204" pitchFamily="34" charset="0"/>
            </a:endParaRPr>
          </a:p>
          <a:p>
            <a:r>
              <a:rPr lang="en-NZ" b="1" dirty="0" smtClean="0">
                <a:latin typeface="Calibri" panose="020F0502020204030204" pitchFamily="34" charset="0"/>
              </a:rPr>
              <a:t>1. </a:t>
            </a:r>
            <a:r>
              <a:rPr lang="en-NZ" dirty="0" smtClean="0">
                <a:latin typeface="Calibri" panose="020F0502020204030204" pitchFamily="34" charset="0"/>
              </a:rPr>
              <a:t>a </a:t>
            </a:r>
            <a:r>
              <a:rPr lang="en-NZ" dirty="0">
                <a:latin typeface="Calibri" panose="020F0502020204030204" pitchFamily="34" charset="0"/>
              </a:rPr>
              <a:t>statement of the </a:t>
            </a:r>
            <a:r>
              <a:rPr lang="en-NZ" b="1" dirty="0">
                <a:latin typeface="Calibri" panose="020F0502020204030204" pitchFamily="34" charset="0"/>
              </a:rPr>
              <a:t>purpose</a:t>
            </a:r>
            <a:r>
              <a:rPr lang="en-NZ" dirty="0">
                <a:latin typeface="Calibri" panose="020F0502020204030204" pitchFamily="34" charset="0"/>
              </a:rPr>
              <a:t> of the </a:t>
            </a:r>
            <a:r>
              <a:rPr lang="en-NZ" dirty="0" smtClean="0">
                <a:latin typeface="Calibri" panose="020F0502020204030204" pitchFamily="34" charset="0"/>
              </a:rPr>
              <a:t>investigation</a:t>
            </a:r>
          </a:p>
          <a:p>
            <a:endParaRPr lang="en-NZ" dirty="0">
              <a:latin typeface="Calibri" panose="020F0502020204030204" pitchFamily="34" charset="0"/>
            </a:endParaRPr>
          </a:p>
          <a:p>
            <a:r>
              <a:rPr lang="en-NZ" b="1" dirty="0" smtClean="0">
                <a:latin typeface="Calibri" panose="020F0502020204030204" pitchFamily="34" charset="0"/>
              </a:rPr>
              <a:t>2. </a:t>
            </a:r>
            <a:r>
              <a:rPr lang="en-NZ" dirty="0" smtClean="0">
                <a:latin typeface="Calibri" panose="020F0502020204030204" pitchFamily="34" charset="0"/>
              </a:rPr>
              <a:t>a </a:t>
            </a:r>
            <a:r>
              <a:rPr lang="en-NZ" b="1" dirty="0">
                <a:latin typeface="Calibri" panose="020F0502020204030204" pitchFamily="34" charset="0"/>
              </a:rPr>
              <a:t>description of the procedure </a:t>
            </a:r>
            <a:r>
              <a:rPr lang="en-NZ" dirty="0">
                <a:latin typeface="Calibri" panose="020F0502020204030204" pitchFamily="34" charset="0"/>
              </a:rPr>
              <a:t>that includes preparation of samples and the</a:t>
            </a:r>
          </a:p>
          <a:p>
            <a:pPr lvl="0"/>
            <a:r>
              <a:rPr lang="en-NZ" dirty="0" smtClean="0">
                <a:latin typeface="Calibri" panose="020F0502020204030204" pitchFamily="34" charset="0"/>
              </a:rPr>
              <a:t>analytical </a:t>
            </a:r>
            <a:r>
              <a:rPr lang="en-NZ" dirty="0">
                <a:latin typeface="Calibri" panose="020F0502020204030204" pitchFamily="34" charset="0"/>
              </a:rPr>
              <a:t>technique </a:t>
            </a:r>
            <a:r>
              <a:rPr lang="en-NZ" dirty="0" smtClean="0">
                <a:latin typeface="Calibri" panose="020F0502020204030204" pitchFamily="34" charset="0"/>
              </a:rPr>
              <a:t>used. </a:t>
            </a:r>
            <a:r>
              <a:rPr lang="en-NZ" dirty="0" smtClean="0">
                <a:latin typeface="Calibri" panose="020F0502020204030204" pitchFamily="34" charset="0"/>
              </a:rPr>
              <a:t>T</a:t>
            </a:r>
            <a:r>
              <a:rPr lang="x-none" dirty="0" smtClean="0">
                <a:latin typeface="Calibri" panose="020F0502020204030204" pitchFamily="34" charset="0"/>
              </a:rPr>
              <a:t>his </a:t>
            </a:r>
            <a:r>
              <a:rPr lang="x-none" dirty="0">
                <a:latin typeface="Calibri" panose="020F0502020204030204" pitchFamily="34" charset="0"/>
              </a:rPr>
              <a:t>must include a description of how significant variables are controlled, preparation of samples, and any modifications made to the method during the course of the </a:t>
            </a:r>
            <a:r>
              <a:rPr lang="x-none" dirty="0" smtClean="0">
                <a:latin typeface="Calibri" panose="020F0502020204030204" pitchFamily="34" charset="0"/>
              </a:rPr>
              <a:t>investigation</a:t>
            </a:r>
            <a:endParaRPr lang="en-NZ" dirty="0" smtClean="0">
              <a:latin typeface="Calibri" panose="020F0502020204030204" pitchFamily="34" charset="0"/>
            </a:endParaRPr>
          </a:p>
          <a:p>
            <a:pPr lvl="0"/>
            <a:endParaRPr lang="en-NZ" dirty="0">
              <a:latin typeface="Calibri" panose="020F0502020204030204" pitchFamily="34" charset="0"/>
            </a:endParaRPr>
          </a:p>
          <a:p>
            <a:pPr lvl="0"/>
            <a:r>
              <a:rPr lang="en-NZ" b="1" dirty="0" smtClean="0">
                <a:latin typeface="Calibri" panose="020F0502020204030204" pitchFamily="34" charset="0"/>
              </a:rPr>
              <a:t>3. </a:t>
            </a:r>
            <a:r>
              <a:rPr lang="en-NZ" dirty="0">
                <a:latin typeface="Calibri" panose="020F0502020204030204" pitchFamily="34" charset="0"/>
              </a:rPr>
              <a:t>R</a:t>
            </a:r>
            <a:r>
              <a:rPr lang="x-none" dirty="0" smtClean="0">
                <a:latin typeface="Calibri" panose="020F0502020204030204" pitchFamily="34" charset="0"/>
              </a:rPr>
              <a:t>esults </a:t>
            </a:r>
            <a:endParaRPr lang="en-NZ" dirty="0">
              <a:latin typeface="Calibri" panose="020F0502020204030204" pitchFamily="34" charset="0"/>
            </a:endParaRPr>
          </a:p>
          <a:p>
            <a:r>
              <a:rPr lang="en-NZ" dirty="0">
                <a:latin typeface="Calibri" panose="020F0502020204030204" pitchFamily="34" charset="0"/>
              </a:rPr>
              <a:t>&gt;</a:t>
            </a:r>
            <a:r>
              <a:rPr lang="en-NZ" dirty="0" smtClean="0">
                <a:latin typeface="Calibri" panose="020F0502020204030204" pitchFamily="34" charset="0"/>
              </a:rPr>
              <a:t>a </a:t>
            </a:r>
            <a:r>
              <a:rPr lang="en-NZ" dirty="0">
                <a:latin typeface="Calibri" panose="020F0502020204030204" pitchFamily="34" charset="0"/>
              </a:rPr>
              <a:t>summary of the </a:t>
            </a:r>
            <a:r>
              <a:rPr lang="en-NZ" b="1" dirty="0">
                <a:latin typeface="Calibri" panose="020F0502020204030204" pitchFamily="34" charset="0"/>
              </a:rPr>
              <a:t>collected and processed data</a:t>
            </a:r>
          </a:p>
          <a:p>
            <a:r>
              <a:rPr lang="en-NZ" dirty="0" smtClean="0">
                <a:latin typeface="Calibri" panose="020F0502020204030204" pitchFamily="34" charset="0"/>
              </a:rPr>
              <a:t>&gt;a </a:t>
            </a:r>
            <a:r>
              <a:rPr lang="en-NZ" b="1" dirty="0">
                <a:latin typeface="Calibri" panose="020F0502020204030204" pitchFamily="34" charset="0"/>
              </a:rPr>
              <a:t>conclusion</a:t>
            </a:r>
            <a:r>
              <a:rPr lang="en-NZ" dirty="0">
                <a:latin typeface="Calibri" panose="020F0502020204030204" pitchFamily="34" charset="0"/>
              </a:rPr>
              <a:t> based on the processed </a:t>
            </a:r>
            <a:r>
              <a:rPr lang="en-NZ" dirty="0" smtClean="0">
                <a:latin typeface="Calibri" panose="020F0502020204030204" pitchFamily="34" charset="0"/>
              </a:rPr>
              <a:t>data.</a:t>
            </a:r>
          </a:p>
          <a:p>
            <a:endParaRPr lang="en-NZ" dirty="0" smtClean="0">
              <a:latin typeface="Calibri" panose="020F0502020204030204" pitchFamily="34" charset="0"/>
            </a:endParaRPr>
          </a:p>
          <a:p>
            <a:r>
              <a:rPr lang="en-NZ" b="1" dirty="0" smtClean="0">
                <a:latin typeface="Calibri" panose="020F0502020204030204" pitchFamily="34" charset="0"/>
              </a:rPr>
              <a:t>4. </a:t>
            </a:r>
            <a:r>
              <a:rPr lang="en-NZ" dirty="0" smtClean="0">
                <a:latin typeface="Calibri" panose="020F0502020204030204" pitchFamily="34" charset="0"/>
              </a:rPr>
              <a:t>D</a:t>
            </a:r>
            <a:r>
              <a:rPr lang="x-none" dirty="0" smtClean="0">
                <a:latin typeface="Calibri" panose="020F0502020204030204" pitchFamily="34" charset="0"/>
              </a:rPr>
              <a:t>iscussion</a:t>
            </a:r>
            <a:r>
              <a:rPr lang="en-NZ" dirty="0">
                <a:latin typeface="Calibri" panose="020F0502020204030204" pitchFamily="34" charset="0"/>
              </a:rPr>
              <a:t> </a:t>
            </a:r>
            <a:r>
              <a:rPr lang="en-NZ" dirty="0" smtClean="0">
                <a:latin typeface="Calibri" panose="020F0502020204030204" pitchFamily="34" charset="0"/>
              </a:rPr>
              <a:t>- </a:t>
            </a:r>
            <a:r>
              <a:rPr lang="x-none" dirty="0" smtClean="0">
                <a:latin typeface="Calibri" panose="020F0502020204030204" pitchFamily="34" charset="0"/>
              </a:rPr>
              <a:t>an </a:t>
            </a:r>
            <a:r>
              <a:rPr lang="x-none" dirty="0">
                <a:latin typeface="Calibri" panose="020F0502020204030204" pitchFamily="34" charset="0"/>
              </a:rPr>
              <a:t>evaluation of the whole investigation that considers:</a:t>
            </a:r>
            <a:endParaRPr lang="en-NZ" dirty="0">
              <a:latin typeface="Calibri" panose="020F0502020204030204" pitchFamily="34" charset="0"/>
            </a:endParaRPr>
          </a:p>
          <a:p>
            <a:pPr lvl="0"/>
            <a:r>
              <a:rPr lang="en-GB" dirty="0" smtClean="0">
                <a:latin typeface="Calibri" panose="020F0502020204030204" pitchFamily="34" charset="0"/>
              </a:rPr>
              <a:t>&gt;an </a:t>
            </a:r>
            <a:r>
              <a:rPr lang="en-GB" dirty="0">
                <a:latin typeface="Calibri" panose="020F0502020204030204" pitchFamily="34" charset="0"/>
              </a:rPr>
              <a:t>evaluation of the reliability of data by considering the procedure </a:t>
            </a:r>
            <a:r>
              <a:rPr lang="en-GB" dirty="0" smtClean="0">
                <a:latin typeface="Calibri" panose="020F0502020204030204" pitchFamily="34" charset="0"/>
              </a:rPr>
              <a:t>                                              used </a:t>
            </a:r>
            <a:r>
              <a:rPr lang="en-GB" dirty="0">
                <a:latin typeface="Calibri" panose="020F0502020204030204" pitchFamily="34" charset="0"/>
              </a:rPr>
              <a:t>and sources of </a:t>
            </a:r>
            <a:r>
              <a:rPr lang="en-GB" dirty="0" smtClean="0">
                <a:latin typeface="Calibri" panose="020F0502020204030204" pitchFamily="34" charset="0"/>
              </a:rPr>
              <a:t>error</a:t>
            </a:r>
            <a:endParaRPr lang="en-NZ" dirty="0">
              <a:latin typeface="Calibri" panose="020F0502020204030204" pitchFamily="34" charset="0"/>
            </a:endParaRPr>
          </a:p>
          <a:p>
            <a:pPr lvl="0"/>
            <a:r>
              <a:rPr lang="en-NZ" dirty="0" smtClean="0">
                <a:latin typeface="Calibri" panose="020F0502020204030204" pitchFamily="34" charset="0"/>
              </a:rPr>
              <a:t>&gt;</a:t>
            </a:r>
            <a:r>
              <a:rPr lang="en-GB" dirty="0" smtClean="0">
                <a:latin typeface="Calibri" panose="020F0502020204030204" pitchFamily="34" charset="0"/>
              </a:rPr>
              <a:t>reasons </a:t>
            </a:r>
            <a:r>
              <a:rPr lang="en-GB" dirty="0">
                <a:latin typeface="Calibri" panose="020F0502020204030204" pitchFamily="34" charset="0"/>
              </a:rPr>
              <a:t>for any modifications made to the original method</a:t>
            </a:r>
            <a:endParaRPr lang="en-NZ" dirty="0">
              <a:latin typeface="Calibri" panose="020F0502020204030204" pitchFamily="34" charset="0"/>
            </a:endParaRPr>
          </a:p>
          <a:p>
            <a:pPr lvl="0"/>
            <a:r>
              <a:rPr lang="en-GB" dirty="0" smtClean="0">
                <a:latin typeface="Calibri" panose="020F0502020204030204" pitchFamily="34" charset="0"/>
              </a:rPr>
              <a:t>&gt;the </a:t>
            </a:r>
            <a:r>
              <a:rPr lang="en-GB" dirty="0">
                <a:latin typeface="Calibri" panose="020F0502020204030204" pitchFamily="34" charset="0"/>
              </a:rPr>
              <a:t>accuracy and reliability of the data collected</a:t>
            </a:r>
            <a:endParaRPr lang="en-NZ" dirty="0">
              <a:latin typeface="Calibri" panose="020F0502020204030204" pitchFamily="34" charset="0"/>
            </a:endParaRPr>
          </a:p>
          <a:p>
            <a:pPr lvl="0"/>
            <a:r>
              <a:rPr lang="en-GB" dirty="0" smtClean="0">
                <a:latin typeface="Calibri" panose="020F0502020204030204" pitchFamily="34" charset="0"/>
              </a:rPr>
              <a:t>&gt;comments </a:t>
            </a:r>
            <a:r>
              <a:rPr lang="en-GB" dirty="0">
                <a:latin typeface="Calibri" panose="020F0502020204030204" pitchFamily="34" charset="0"/>
              </a:rPr>
              <a:t>on the significance and validity of the conclusion</a:t>
            </a:r>
            <a:endParaRPr lang="en-NZ" dirty="0">
              <a:latin typeface="Calibri" panose="020F0502020204030204" pitchFamily="34" charset="0"/>
            </a:endParaRPr>
          </a:p>
          <a:p>
            <a:pPr lvl="0"/>
            <a:r>
              <a:rPr lang="en-GB" dirty="0" smtClean="0">
                <a:latin typeface="Calibri" panose="020F0502020204030204" pitchFamily="34" charset="0"/>
              </a:rPr>
              <a:t>&gt;links </a:t>
            </a:r>
            <a:r>
              <a:rPr lang="en-GB" dirty="0">
                <a:latin typeface="Calibri" panose="020F0502020204030204" pitchFamily="34" charset="0"/>
              </a:rPr>
              <a:t>between the conclusion(s) and chemical principles and/or real life </a:t>
            </a:r>
            <a:r>
              <a:rPr lang="en-GB" dirty="0" smtClean="0">
                <a:latin typeface="Calibri" panose="020F0502020204030204" pitchFamily="34" charset="0"/>
              </a:rPr>
              <a:t>applications</a:t>
            </a:r>
          </a:p>
          <a:p>
            <a:pPr lvl="0"/>
            <a:r>
              <a:rPr lang="en-GB" dirty="0" smtClean="0">
                <a:latin typeface="Calibri" panose="020F0502020204030204" pitchFamily="34" charset="0"/>
              </a:rPr>
              <a:t> </a:t>
            </a:r>
          </a:p>
          <a:p>
            <a:pPr lvl="0"/>
            <a:r>
              <a:rPr lang="en-GB" b="1" dirty="0" smtClean="0">
                <a:latin typeface="Calibri" panose="020F0502020204030204" pitchFamily="34" charset="0"/>
              </a:rPr>
              <a:t>5. </a:t>
            </a:r>
            <a:r>
              <a:rPr lang="en-GB" dirty="0" smtClean="0">
                <a:latin typeface="Calibri" panose="020F0502020204030204" pitchFamily="34" charset="0"/>
              </a:rPr>
              <a:t>a </a:t>
            </a:r>
            <a:r>
              <a:rPr lang="en-GB" dirty="0">
                <a:latin typeface="Calibri" panose="020F0502020204030204" pitchFamily="34" charset="0"/>
              </a:rPr>
              <a:t>bibliography that acknowledges and identifies sources of information</a:t>
            </a:r>
            <a:r>
              <a:rPr lang="en-GB" dirty="0" smtClean="0">
                <a:latin typeface="Calibri" panose="020F0502020204030204" pitchFamily="34" charset="0"/>
              </a:rPr>
              <a:t>.</a:t>
            </a:r>
            <a:endParaRPr lang="en-NZ" b="1" dirty="0">
              <a:latin typeface="Calibri" panose="020F0502020204030204" pitchFamily="34" charset="0"/>
            </a:endParaRPr>
          </a:p>
        </p:txBody>
      </p:sp>
      <p:pic>
        <p:nvPicPr>
          <p:cNvPr id="7" name="Picture 2" descr="http://2.bp.blogspot.com/-4RZHHGgsfqU/Tt6m-l-XIfI/AAAAAAAAAH8/jfxQlw7UaUM/s1600/424571-chemical-experimen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6999" y="2590800"/>
            <a:ext cx="2400055" cy="17880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40919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howtogetglowingskin.net/wp-content/uploads/2014/08/2Aspirin.jpe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372" y="4810730"/>
            <a:ext cx="19431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healthimpactnews.com/wp-content/uploads/sites/2/2014/08/aspirin-bottl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873" y="4192747"/>
            <a:ext cx="4248150" cy="2829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exchange.nathaly.ru/i/1291511_270219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Context of your report</a:t>
            </a:r>
            <a:endParaRPr lang="en-NZ" sz="2000" b="1" dirty="0">
              <a:latin typeface="+mn-lt"/>
            </a:endParaRPr>
          </a:p>
        </p:txBody>
      </p:sp>
      <p:sp>
        <p:nvSpPr>
          <p:cNvPr id="4" name="Rectangle 3"/>
          <p:cNvSpPr/>
          <p:nvPr/>
        </p:nvSpPr>
        <p:spPr>
          <a:xfrm>
            <a:off x="323528" y="1600200"/>
            <a:ext cx="8496944" cy="3785652"/>
          </a:xfrm>
          <a:prstGeom prst="rect">
            <a:avLst/>
          </a:prstGeom>
        </p:spPr>
        <p:txBody>
          <a:bodyPr wrap="square">
            <a:spAutoFit/>
          </a:bodyPr>
          <a:lstStyle/>
          <a:p>
            <a:r>
              <a:rPr lang="en-GB" sz="2000" b="1" dirty="0">
                <a:latin typeface="Calibri" panose="020F0502020204030204" pitchFamily="34" charset="0"/>
              </a:rPr>
              <a:t>How stable is your aspirin</a:t>
            </a:r>
            <a:r>
              <a:rPr lang="en-GB" sz="2000" b="1" dirty="0" smtClean="0">
                <a:latin typeface="Calibri" panose="020F0502020204030204" pitchFamily="34" charset="0"/>
              </a:rPr>
              <a:t>?</a:t>
            </a:r>
          </a:p>
          <a:p>
            <a:r>
              <a:rPr lang="en-GB" sz="2000" dirty="0">
                <a:latin typeface="Calibri" panose="020F0502020204030204" pitchFamily="34" charset="0"/>
              </a:rPr>
              <a:t>This activity requires you to investigate the stability of aspirin (acetyl salicylic acid) in different conditions (such as different pH, temperature, and moisture levels). </a:t>
            </a:r>
            <a:endParaRPr lang="en-GB" sz="2000" dirty="0" smtClean="0">
              <a:latin typeface="Calibri" panose="020F0502020204030204" pitchFamily="34" charset="0"/>
            </a:endParaRPr>
          </a:p>
          <a:p>
            <a:r>
              <a:rPr lang="en-NZ" sz="2000" dirty="0" smtClean="0">
                <a:latin typeface="Calibri" panose="020F0502020204030204" pitchFamily="34" charset="0"/>
              </a:rPr>
              <a:t>Aspirin </a:t>
            </a:r>
            <a:r>
              <a:rPr lang="en-NZ" sz="2000" dirty="0">
                <a:latin typeface="Calibri" panose="020F0502020204030204" pitchFamily="34" charset="0"/>
              </a:rPr>
              <a:t>(acetylsalicylic acid) is an analgesic (pain reliever) and an antipyretic (for reducing fever). Analgesics dull pain but don’t impair sensitivity. Aspirin is also used long term, in low doses, to help prevent heart attacks, blood clots and strokes. It is produced by reacting salicylic acid and acetic anhydride in the presence of an acid catalyst. Aspirin is only slightly soluble in water and </a:t>
            </a:r>
            <a:r>
              <a:rPr lang="en-NZ" sz="2000" dirty="0" smtClean="0">
                <a:latin typeface="Calibri" panose="020F0502020204030204" pitchFamily="34" charset="0"/>
              </a:rPr>
              <a:t>acidic</a:t>
            </a:r>
          </a:p>
          <a:p>
            <a:r>
              <a:rPr lang="en-NZ" sz="2000" dirty="0">
                <a:latin typeface="Calibri" panose="020F0502020204030204" pitchFamily="34" charset="0"/>
              </a:rPr>
              <a:t> </a:t>
            </a:r>
            <a:r>
              <a:rPr lang="en-NZ" sz="2000" dirty="0" smtClean="0">
                <a:latin typeface="Calibri" panose="020F0502020204030204" pitchFamily="34" charset="0"/>
              </a:rPr>
              <a:t>                                    solutions </a:t>
            </a:r>
            <a:r>
              <a:rPr lang="en-NZ" sz="2000" dirty="0">
                <a:latin typeface="Calibri" panose="020F0502020204030204" pitchFamily="34" charset="0"/>
              </a:rPr>
              <a:t>which are present in the stomach. </a:t>
            </a:r>
            <a:endParaRPr lang="en-NZ" sz="2000" dirty="0" smtClean="0">
              <a:latin typeface="Calibri" panose="020F0502020204030204" pitchFamily="34" charset="0"/>
            </a:endParaRPr>
          </a:p>
          <a:p>
            <a:r>
              <a:rPr lang="en-NZ" sz="2000" dirty="0">
                <a:latin typeface="Calibri" panose="020F0502020204030204" pitchFamily="34" charset="0"/>
              </a:rPr>
              <a:t> </a:t>
            </a:r>
            <a:r>
              <a:rPr lang="en-NZ" sz="2000" dirty="0" smtClean="0">
                <a:latin typeface="Calibri" panose="020F0502020204030204" pitchFamily="34" charset="0"/>
              </a:rPr>
              <a:t>                                       However</a:t>
            </a:r>
            <a:r>
              <a:rPr lang="en-NZ" sz="2000" dirty="0">
                <a:latin typeface="Calibri" panose="020F0502020204030204" pitchFamily="34" charset="0"/>
              </a:rPr>
              <a:t>, it is more soluble in alkaline (basic) solutions, </a:t>
            </a:r>
            <a:endParaRPr lang="en-NZ" sz="2000" dirty="0" smtClean="0">
              <a:latin typeface="Calibri" panose="020F0502020204030204" pitchFamily="34" charset="0"/>
            </a:endParaRPr>
          </a:p>
          <a:p>
            <a:r>
              <a:rPr lang="en-NZ" sz="2000" dirty="0">
                <a:latin typeface="Calibri" panose="020F0502020204030204" pitchFamily="34" charset="0"/>
              </a:rPr>
              <a:t> </a:t>
            </a:r>
            <a:r>
              <a:rPr lang="en-NZ" sz="2000" dirty="0" smtClean="0">
                <a:latin typeface="Calibri" panose="020F0502020204030204" pitchFamily="34" charset="0"/>
              </a:rPr>
              <a:t>                                           so </a:t>
            </a:r>
            <a:r>
              <a:rPr lang="en-NZ" sz="2000" dirty="0">
                <a:latin typeface="Calibri" panose="020F0502020204030204" pitchFamily="34" charset="0"/>
              </a:rPr>
              <a:t>it dissolves easily in the intestines. </a:t>
            </a:r>
            <a:endParaRPr lang="en-NZ" sz="2000" b="1" dirty="0">
              <a:latin typeface="Calibri" panose="020F0502020204030204" pitchFamily="34" charset="0"/>
            </a:endParaRPr>
          </a:p>
        </p:txBody>
      </p:sp>
      <p:pic>
        <p:nvPicPr>
          <p:cNvPr id="8" name="Picture 7"/>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115674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Context of your report</a:t>
            </a:r>
            <a:endParaRPr lang="en-NZ" sz="2000" b="1" dirty="0">
              <a:latin typeface="+mn-lt"/>
            </a:endParaRPr>
          </a:p>
        </p:txBody>
      </p:sp>
      <p:sp>
        <p:nvSpPr>
          <p:cNvPr id="4" name="Rectangle 3"/>
          <p:cNvSpPr/>
          <p:nvPr/>
        </p:nvSpPr>
        <p:spPr>
          <a:xfrm>
            <a:off x="323528" y="1676400"/>
            <a:ext cx="8496944" cy="2862322"/>
          </a:xfrm>
          <a:prstGeom prst="rect">
            <a:avLst/>
          </a:prstGeom>
        </p:spPr>
        <p:txBody>
          <a:bodyPr wrap="square">
            <a:spAutoFit/>
          </a:bodyPr>
          <a:lstStyle/>
          <a:p>
            <a:r>
              <a:rPr lang="en-NZ" dirty="0">
                <a:latin typeface="Calibri" panose="020F0502020204030204" pitchFamily="34" charset="0"/>
              </a:rPr>
              <a:t>Aspirin is </a:t>
            </a:r>
            <a:r>
              <a:rPr lang="en-NZ" b="1" dirty="0">
                <a:latin typeface="Calibri" panose="020F0502020204030204" pitchFamily="34" charset="0"/>
              </a:rPr>
              <a:t>hydrolysed</a:t>
            </a:r>
            <a:r>
              <a:rPr lang="en-NZ" dirty="0">
                <a:latin typeface="Calibri" panose="020F0502020204030204" pitchFamily="34" charset="0"/>
              </a:rPr>
              <a:t> to form salicylic acid. Hydrolysis is a reaction that causes the dissociation of water and results in a hydroxide replacing an organic functional group. In this case when aspirin (an ester) hydrolyses it forms salicylic acid and acetic acid. Aspirin has 3 groups an ester, a carboxylic acid and a benzene ring</a:t>
            </a:r>
            <a:r>
              <a:rPr lang="en-NZ" dirty="0" smtClean="0">
                <a:latin typeface="Calibri" panose="020F0502020204030204" pitchFamily="34" charset="0"/>
              </a:rPr>
              <a:t>.</a:t>
            </a:r>
            <a:r>
              <a:rPr lang="en-GB" dirty="0">
                <a:latin typeface="Calibri" panose="020F0502020204030204" pitchFamily="34" charset="0"/>
              </a:rPr>
              <a:t> </a:t>
            </a:r>
            <a:endParaRPr lang="en-GB" dirty="0" smtClean="0">
              <a:latin typeface="Calibri" panose="020F0502020204030204" pitchFamily="34" charset="0"/>
            </a:endParaRPr>
          </a:p>
          <a:p>
            <a:r>
              <a:rPr lang="en-GB" dirty="0" smtClean="0">
                <a:latin typeface="Calibri" panose="020F0502020204030204" pitchFamily="34" charset="0"/>
              </a:rPr>
              <a:t>The </a:t>
            </a:r>
            <a:r>
              <a:rPr lang="en-GB" dirty="0">
                <a:latin typeface="Calibri" panose="020F0502020204030204" pitchFamily="34" charset="0"/>
              </a:rPr>
              <a:t>amount of salicylic acid can be determined by </a:t>
            </a:r>
            <a:r>
              <a:rPr lang="en-GB" b="1" dirty="0">
                <a:latin typeface="Calibri" panose="020F0502020204030204" pitchFamily="34" charset="0"/>
              </a:rPr>
              <a:t>colorimetric analysis</a:t>
            </a:r>
            <a:r>
              <a:rPr lang="en-GB" dirty="0">
                <a:latin typeface="Calibri" panose="020F0502020204030204" pitchFamily="34" charset="0"/>
              </a:rPr>
              <a:t>. You are to conduct an investigation into the stability of acid under different </a:t>
            </a:r>
            <a:r>
              <a:rPr lang="en-GB" dirty="0" smtClean="0">
                <a:latin typeface="Calibri" panose="020F0502020204030204" pitchFamily="34" charset="0"/>
              </a:rPr>
              <a:t>circumstances.</a:t>
            </a:r>
            <a:endParaRPr lang="en-NZ" dirty="0">
              <a:latin typeface="Calibri" panose="020F0502020204030204" pitchFamily="34" charset="0"/>
            </a:endParaRPr>
          </a:p>
          <a:p>
            <a:r>
              <a:rPr lang="en-GB" dirty="0" smtClean="0">
                <a:latin typeface="Calibri" panose="020F0502020204030204" pitchFamily="34" charset="0"/>
              </a:rPr>
              <a:t>In </a:t>
            </a:r>
            <a:r>
              <a:rPr lang="en-GB" dirty="0">
                <a:latin typeface="Calibri" panose="020F0502020204030204" pitchFamily="34" charset="0"/>
              </a:rPr>
              <a:t>a group define the purpose of your investigation, conduct background research, and identify how you will ensure safety (for example, safety considerations and how you will reduce any possible risks). The purpose should include exploring possible trend or pattern in the </a:t>
            </a:r>
            <a:r>
              <a:rPr lang="en-GB" b="1" dirty="0">
                <a:latin typeface="Calibri" panose="020F0502020204030204" pitchFamily="34" charset="0"/>
              </a:rPr>
              <a:t>quantity</a:t>
            </a:r>
            <a:r>
              <a:rPr lang="en-GB" dirty="0">
                <a:latin typeface="Calibri" panose="020F0502020204030204" pitchFamily="34" charset="0"/>
              </a:rPr>
              <a:t> of acetyl salicylic</a:t>
            </a:r>
            <a:r>
              <a:rPr lang="en-GB" dirty="0" smtClean="0">
                <a:latin typeface="Calibri" panose="020F0502020204030204" pitchFamily="34" charset="0"/>
              </a:rPr>
              <a:t>.</a:t>
            </a:r>
            <a:endParaRPr lang="en-NZ" dirty="0">
              <a:latin typeface="Calibri" panose="020F0502020204030204" pitchFamily="34" charset="0"/>
            </a:endParaRP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11" name="Picture 10" descr="http://www.nottingham.ac.uk/Chemistry/Images-Multimedia/Images/Bootcamp/acetyl.jpg"/>
          <p:cNvPicPr/>
          <p:nvPr/>
        </p:nvPicPr>
        <p:blipFill>
          <a:blip r:embed="rId4">
            <a:extLst>
              <a:ext uri="{28A0092B-C50C-407E-A947-70E740481C1C}">
                <a14:useLocalDpi xmlns:a14="http://schemas.microsoft.com/office/drawing/2010/main" val="0"/>
              </a:ext>
            </a:extLst>
          </a:blip>
          <a:srcRect/>
          <a:stretch>
            <a:fillRect/>
          </a:stretch>
        </p:blipFill>
        <p:spPr bwMode="auto">
          <a:xfrm>
            <a:off x="1842293" y="4779944"/>
            <a:ext cx="5438775" cy="1989177"/>
          </a:xfrm>
          <a:prstGeom prst="rect">
            <a:avLst/>
          </a:prstGeom>
          <a:noFill/>
          <a:ln>
            <a:noFill/>
          </a:ln>
        </p:spPr>
      </p:pic>
    </p:spTree>
    <p:extLst>
      <p:ext uri="{BB962C8B-B14F-4D97-AF65-F5344CB8AC3E}">
        <p14:creationId xmlns:p14="http://schemas.microsoft.com/office/powerpoint/2010/main" val="170290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exchange.nathaly.ru/i/1291511_270219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2156347"/>
            <a:ext cx="8208912" cy="3785652"/>
          </a:xfrm>
          <a:prstGeom prst="rect">
            <a:avLst/>
          </a:prstGeom>
        </p:spPr>
        <p:txBody>
          <a:bodyPr wrap="square">
            <a:spAutoFit/>
          </a:bodyPr>
          <a:lstStyle/>
          <a:p>
            <a:r>
              <a:rPr lang="en-NZ" sz="2400" b="1" dirty="0" smtClean="0">
                <a:latin typeface="Calibri" panose="020F0502020204030204" pitchFamily="34" charset="0"/>
              </a:rPr>
              <a:t>Interpretation </a:t>
            </a:r>
            <a:r>
              <a:rPr lang="en-NZ" sz="2400" b="1" dirty="0">
                <a:latin typeface="Calibri" panose="020F0502020204030204" pitchFamily="34" charset="0"/>
              </a:rPr>
              <a:t>of evidence for Merit</a:t>
            </a:r>
          </a:p>
          <a:p>
            <a:r>
              <a:rPr lang="en-NZ" i="1" dirty="0">
                <a:latin typeface="Calibri" panose="020F0502020204030204" pitchFamily="34" charset="0"/>
              </a:rPr>
              <a:t>Carry out an in-depth investigation in chemistry </a:t>
            </a:r>
            <a:r>
              <a:rPr lang="en-NZ" dirty="0">
                <a:latin typeface="Calibri" panose="020F0502020204030204" pitchFamily="34" charset="0"/>
              </a:rPr>
              <a:t>involves:</a:t>
            </a:r>
          </a:p>
          <a:p>
            <a:r>
              <a:rPr lang="en-NZ" dirty="0">
                <a:latin typeface="Calibri" panose="020F0502020204030204" pitchFamily="34" charset="0"/>
              </a:rPr>
              <a:t>• collection of quality data which includes </a:t>
            </a:r>
            <a:r>
              <a:rPr lang="en-NZ" b="1" dirty="0">
                <a:latin typeface="Calibri" panose="020F0502020204030204" pitchFamily="34" charset="0"/>
              </a:rPr>
              <a:t>standardising the standard solution(s</a:t>
            </a:r>
            <a:r>
              <a:rPr lang="en-NZ" dirty="0">
                <a:latin typeface="Calibri" panose="020F0502020204030204" pitchFamily="34" charset="0"/>
              </a:rPr>
              <a:t>)</a:t>
            </a:r>
          </a:p>
          <a:p>
            <a:r>
              <a:rPr lang="en-NZ" dirty="0">
                <a:latin typeface="Calibri" panose="020F0502020204030204" pitchFamily="34" charset="0"/>
              </a:rPr>
              <a:t>and </a:t>
            </a:r>
            <a:r>
              <a:rPr lang="en-NZ" b="1" dirty="0">
                <a:latin typeface="Calibri" panose="020F0502020204030204" pitchFamily="34" charset="0"/>
              </a:rPr>
              <a:t>control of significant variables</a:t>
            </a:r>
          </a:p>
          <a:p>
            <a:r>
              <a:rPr lang="en-NZ" dirty="0">
                <a:latin typeface="Calibri" panose="020F0502020204030204" pitchFamily="34" charset="0"/>
              </a:rPr>
              <a:t>• accurate processing of the data to reach a </a:t>
            </a:r>
            <a:r>
              <a:rPr lang="en-NZ" b="1" dirty="0">
                <a:latin typeface="Calibri" panose="020F0502020204030204" pitchFamily="34" charset="0"/>
              </a:rPr>
              <a:t>valid conclusion</a:t>
            </a:r>
          </a:p>
          <a:p>
            <a:r>
              <a:rPr lang="en-NZ" dirty="0">
                <a:latin typeface="Calibri" panose="020F0502020204030204" pitchFamily="34" charset="0"/>
              </a:rPr>
              <a:t>• providing </a:t>
            </a:r>
            <a:r>
              <a:rPr lang="en-NZ" b="1" dirty="0">
                <a:latin typeface="Calibri" panose="020F0502020204030204" pitchFamily="34" charset="0"/>
              </a:rPr>
              <a:t>evidence of the mathematical steps</a:t>
            </a:r>
            <a:r>
              <a:rPr lang="en-NZ" dirty="0">
                <a:latin typeface="Calibri" panose="020F0502020204030204" pitchFamily="34" charset="0"/>
              </a:rPr>
              <a:t> used to process the experimental</a:t>
            </a:r>
          </a:p>
          <a:p>
            <a:r>
              <a:rPr lang="en-NZ" dirty="0">
                <a:latin typeface="Calibri" panose="020F0502020204030204" pitchFamily="34" charset="0"/>
              </a:rPr>
              <a:t>data</a:t>
            </a:r>
          </a:p>
          <a:p>
            <a:r>
              <a:rPr lang="en-NZ" dirty="0">
                <a:latin typeface="Calibri" panose="020F0502020204030204" pitchFamily="34" charset="0"/>
              </a:rPr>
              <a:t>• presenting a report that contains:</a:t>
            </a:r>
          </a:p>
          <a:p>
            <a:r>
              <a:rPr lang="en-NZ" dirty="0">
                <a:latin typeface="Calibri" panose="020F0502020204030204" pitchFamily="34" charset="0"/>
              </a:rPr>
              <a:t>− a description of the procedure in </a:t>
            </a:r>
            <a:r>
              <a:rPr lang="en-NZ" b="1" dirty="0">
                <a:latin typeface="Calibri" panose="020F0502020204030204" pitchFamily="34" charset="0"/>
              </a:rPr>
              <a:t>sufficient detail for the investigation to be</a:t>
            </a:r>
          </a:p>
          <a:p>
            <a:r>
              <a:rPr lang="en-NZ" b="1" dirty="0">
                <a:latin typeface="Calibri" panose="020F0502020204030204" pitchFamily="34" charset="0"/>
              </a:rPr>
              <a:t>duplicated</a:t>
            </a:r>
          </a:p>
          <a:p>
            <a:r>
              <a:rPr lang="en-NZ" dirty="0">
                <a:latin typeface="Calibri" panose="020F0502020204030204" pitchFamily="34" charset="0"/>
              </a:rPr>
              <a:t>− a conclusion that </a:t>
            </a:r>
            <a:r>
              <a:rPr lang="en-NZ" b="1" dirty="0">
                <a:latin typeface="Calibri" panose="020F0502020204030204" pitchFamily="34" charset="0"/>
              </a:rPr>
              <a:t>links the processed data to the purpose of the investigation</a:t>
            </a:r>
          </a:p>
          <a:p>
            <a:r>
              <a:rPr lang="en-NZ" dirty="0">
                <a:latin typeface="Calibri" panose="020F0502020204030204" pitchFamily="34" charset="0"/>
              </a:rPr>
              <a:t>− an </a:t>
            </a:r>
            <a:r>
              <a:rPr lang="en-NZ" dirty="0" smtClean="0">
                <a:latin typeface="Calibri" panose="020F0502020204030204" pitchFamily="34" charset="0"/>
              </a:rPr>
              <a:t>explanation </a:t>
            </a:r>
            <a:r>
              <a:rPr lang="en-NZ" dirty="0">
                <a:latin typeface="Calibri" panose="020F0502020204030204" pitchFamily="34" charset="0"/>
              </a:rPr>
              <a:t>of how the procedure used contributed to the </a:t>
            </a:r>
            <a:r>
              <a:rPr lang="en-NZ" b="1" dirty="0">
                <a:latin typeface="Calibri" panose="020F0502020204030204" pitchFamily="34" charset="0"/>
              </a:rPr>
              <a:t>collection of</a:t>
            </a:r>
          </a:p>
          <a:p>
            <a:r>
              <a:rPr lang="en-NZ" b="1" dirty="0">
                <a:latin typeface="Calibri" panose="020F0502020204030204" pitchFamily="34" charset="0"/>
              </a:rPr>
              <a:t>quality data</a:t>
            </a:r>
            <a:r>
              <a:rPr lang="en-NZ" dirty="0" smtClean="0">
                <a:latin typeface="Calibri" panose="020F0502020204030204" pitchFamily="34" charset="0"/>
              </a:rPr>
              <a:t>.</a:t>
            </a:r>
            <a:endParaRPr lang="en-NZ" dirty="0">
              <a:latin typeface="Calibri" panose="020F0502020204030204" pitchFamily="34" charset="0"/>
            </a:endParaRPr>
          </a:p>
        </p:txBody>
      </p:sp>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Aiming for Merit and Excellence</a:t>
            </a:r>
            <a:endParaRPr lang="en-NZ" sz="2000" b="1" dirty="0">
              <a:latin typeface="+mn-lt"/>
            </a:endParaRPr>
          </a:p>
        </p:txBody>
      </p:sp>
      <p:pic>
        <p:nvPicPr>
          <p:cNvPr id="5122" name="Picture 2" descr="http://www.southdownsheep.org.nz/blog/wp-content/uploads/2011/06/excellence-ribbon-107x150.png"/>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rot="700806">
            <a:off x="7252888" y="6869"/>
            <a:ext cx="1512168" cy="2119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61959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exchange.nathaly.ru/i/1291511_270219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0103" y="2257851"/>
            <a:ext cx="8991600" cy="3231654"/>
          </a:xfrm>
          <a:prstGeom prst="rect">
            <a:avLst/>
          </a:prstGeom>
        </p:spPr>
        <p:txBody>
          <a:bodyPr wrap="square">
            <a:spAutoFit/>
          </a:bodyPr>
          <a:lstStyle/>
          <a:p>
            <a:r>
              <a:rPr lang="en-NZ" sz="2400" b="1" dirty="0" smtClean="0">
                <a:latin typeface="Calibri" panose="020F0502020204030204" pitchFamily="34" charset="0"/>
              </a:rPr>
              <a:t>Interpretation </a:t>
            </a:r>
            <a:r>
              <a:rPr lang="en-NZ" sz="2400" b="1" dirty="0">
                <a:latin typeface="Calibri" panose="020F0502020204030204" pitchFamily="34" charset="0"/>
              </a:rPr>
              <a:t>of evidence for Excellence</a:t>
            </a:r>
          </a:p>
          <a:p>
            <a:r>
              <a:rPr lang="en-NZ" i="1" dirty="0">
                <a:latin typeface="Calibri" panose="020F0502020204030204" pitchFamily="34" charset="0"/>
              </a:rPr>
              <a:t>Carry out a comprehensive investigation in chemistry </a:t>
            </a:r>
            <a:r>
              <a:rPr lang="en-NZ" dirty="0">
                <a:latin typeface="Calibri" panose="020F0502020204030204" pitchFamily="34" charset="0"/>
              </a:rPr>
              <a:t>involves:</a:t>
            </a:r>
          </a:p>
          <a:p>
            <a:r>
              <a:rPr lang="en-NZ" dirty="0">
                <a:latin typeface="Calibri" panose="020F0502020204030204" pitchFamily="34" charset="0"/>
              </a:rPr>
              <a:t>• accurate processing of the data using </a:t>
            </a:r>
            <a:r>
              <a:rPr lang="en-NZ" b="1" dirty="0">
                <a:latin typeface="Calibri" panose="020F0502020204030204" pitchFamily="34" charset="0"/>
              </a:rPr>
              <a:t>appropriate significant figures and units</a:t>
            </a:r>
          </a:p>
          <a:p>
            <a:r>
              <a:rPr lang="en-NZ" dirty="0">
                <a:latin typeface="Calibri" panose="020F0502020204030204" pitchFamily="34" charset="0"/>
              </a:rPr>
              <a:t>• presenting a report that shows evidence of:</a:t>
            </a:r>
          </a:p>
          <a:p>
            <a:r>
              <a:rPr lang="en-NZ" dirty="0">
                <a:latin typeface="Calibri" panose="020F0502020204030204" pitchFamily="34" charset="0"/>
              </a:rPr>
              <a:t>− </a:t>
            </a:r>
            <a:r>
              <a:rPr lang="en-NZ" b="1" dirty="0">
                <a:latin typeface="Calibri" panose="020F0502020204030204" pitchFamily="34" charset="0"/>
              </a:rPr>
              <a:t>justifying the steps used </a:t>
            </a:r>
            <a:r>
              <a:rPr lang="en-NZ" dirty="0">
                <a:latin typeface="Calibri" panose="020F0502020204030204" pitchFamily="34" charset="0"/>
              </a:rPr>
              <a:t>in the procedure in relation to the reaction(s)</a:t>
            </a:r>
          </a:p>
          <a:p>
            <a:r>
              <a:rPr lang="en-NZ" dirty="0">
                <a:latin typeface="Calibri" panose="020F0502020204030204" pitchFamily="34" charset="0"/>
              </a:rPr>
              <a:t>occurring and to the nature of the samples being analysed</a:t>
            </a:r>
          </a:p>
          <a:p>
            <a:r>
              <a:rPr lang="en-NZ" dirty="0">
                <a:latin typeface="Calibri" panose="020F0502020204030204" pitchFamily="34" charset="0"/>
              </a:rPr>
              <a:t>− a comprehensive evaluation of the investigation that includes a selection from:</a:t>
            </a:r>
          </a:p>
          <a:p>
            <a:r>
              <a:rPr lang="en-NZ" dirty="0">
                <a:latin typeface="Calibri" panose="020F0502020204030204" pitchFamily="34" charset="0"/>
              </a:rPr>
              <a:t>− evaluation of the </a:t>
            </a:r>
            <a:r>
              <a:rPr lang="en-NZ" b="1" dirty="0">
                <a:latin typeface="Calibri" panose="020F0502020204030204" pitchFamily="34" charset="0"/>
              </a:rPr>
              <a:t>reliability of the data </a:t>
            </a:r>
            <a:r>
              <a:rPr lang="en-NZ" dirty="0">
                <a:latin typeface="Calibri" panose="020F0502020204030204" pitchFamily="34" charset="0"/>
              </a:rPr>
              <a:t>by considering the procedure used</a:t>
            </a:r>
          </a:p>
          <a:p>
            <a:r>
              <a:rPr lang="en-NZ" dirty="0">
                <a:latin typeface="Calibri" panose="020F0502020204030204" pitchFamily="34" charset="0"/>
              </a:rPr>
              <a:t>and </a:t>
            </a:r>
            <a:r>
              <a:rPr lang="en-NZ" b="1" dirty="0">
                <a:latin typeface="Calibri" panose="020F0502020204030204" pitchFamily="34" charset="0"/>
              </a:rPr>
              <a:t>possible sources of error</a:t>
            </a:r>
          </a:p>
          <a:p>
            <a:r>
              <a:rPr lang="en-NZ" dirty="0">
                <a:latin typeface="Calibri" panose="020F0502020204030204" pitchFamily="34" charset="0"/>
              </a:rPr>
              <a:t>− justification of how the </a:t>
            </a:r>
            <a:r>
              <a:rPr lang="en-NZ" b="1" dirty="0">
                <a:latin typeface="Calibri" panose="020F0502020204030204" pitchFamily="34" charset="0"/>
              </a:rPr>
              <a:t>processed data supports the conclusion(s</a:t>
            </a:r>
            <a:r>
              <a:rPr lang="en-NZ" dirty="0">
                <a:latin typeface="Calibri" panose="020F0502020204030204" pitchFamily="34" charset="0"/>
              </a:rPr>
              <a:t>)</a:t>
            </a:r>
          </a:p>
          <a:p>
            <a:r>
              <a:rPr lang="en-NZ" dirty="0">
                <a:latin typeface="Calibri" panose="020F0502020204030204" pitchFamily="34" charset="0"/>
              </a:rPr>
              <a:t>− linking the conclusion(s) to chemical principles and/or </a:t>
            </a:r>
            <a:r>
              <a:rPr lang="en-NZ" b="1" dirty="0">
                <a:latin typeface="Calibri" panose="020F0502020204030204" pitchFamily="34" charset="0"/>
              </a:rPr>
              <a:t>real life applications</a:t>
            </a:r>
            <a:r>
              <a:rPr lang="en-NZ" dirty="0">
                <a:latin typeface="Calibri" panose="020F0502020204030204" pitchFamily="34" charset="0"/>
              </a:rPr>
              <a:t>.</a:t>
            </a:r>
            <a:endParaRPr lang="en-NZ" dirty="0">
              <a:latin typeface="Calibri" panose="020F0502020204030204" pitchFamily="34" charset="0"/>
            </a:endParaRPr>
          </a:p>
        </p:txBody>
      </p:sp>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Aiming for Merit and Excellence</a:t>
            </a:r>
            <a:endParaRPr lang="en-NZ" sz="2000" b="1" dirty="0">
              <a:latin typeface="+mn-lt"/>
            </a:endParaRPr>
          </a:p>
        </p:txBody>
      </p:sp>
      <p:pic>
        <p:nvPicPr>
          <p:cNvPr id="5122" name="Picture 2" descr="http://www.southdownsheep.org.nz/blog/wp-content/uploads/2011/06/excellence-ribbon-107x150.png"/>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rot="700806">
            <a:off x="7252888" y="6869"/>
            <a:ext cx="1512168" cy="2119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728650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8185</TotalTime>
  <Words>3902</Words>
  <Application>Microsoft Office PowerPoint</Application>
  <PresentationFormat>On-screen Show (4:3)</PresentationFormat>
  <Paragraphs>386</Paragraphs>
  <Slides>35</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Adobe Kaiti Std R</vt:lpstr>
      <vt:lpstr>Arial</vt:lpstr>
      <vt:lpstr>Calibri</vt:lpstr>
      <vt:lpstr>Candara</vt:lpstr>
      <vt:lpstr>Futura Bk</vt:lpstr>
      <vt:lpstr>Symbol</vt:lpstr>
      <vt:lpstr>Times New Roman</vt:lpstr>
      <vt:lpstr>Verdana</vt:lpstr>
      <vt:lpstr>Waveform</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 Volumetric Analysis</dc:title>
  <dc:creator>Sarah Gaze</dc:creator>
  <cp:lastModifiedBy>Sarah Gaze</cp:lastModifiedBy>
  <cp:revision>78</cp:revision>
  <dcterms:created xsi:type="dcterms:W3CDTF">2006-07-02T23:50:44Z</dcterms:created>
  <dcterms:modified xsi:type="dcterms:W3CDTF">2016-01-23T22:49:19Z</dcterms:modified>
</cp:coreProperties>
</file>