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8" r:id="rId1"/>
  </p:sldMasterIdLst>
  <p:notesMasterIdLst>
    <p:notesMasterId r:id="rId36"/>
  </p:notesMasterIdLst>
  <p:sldIdLst>
    <p:sldId id="256" r:id="rId2"/>
    <p:sldId id="280" r:id="rId3"/>
    <p:sldId id="279" r:id="rId4"/>
    <p:sldId id="282" r:id="rId5"/>
    <p:sldId id="299" r:id="rId6"/>
    <p:sldId id="281" r:id="rId7"/>
    <p:sldId id="300" r:id="rId8"/>
    <p:sldId id="283" r:id="rId9"/>
    <p:sldId id="301" r:id="rId10"/>
    <p:sldId id="287" r:id="rId11"/>
    <p:sldId id="286" r:id="rId12"/>
    <p:sldId id="285" r:id="rId13"/>
    <p:sldId id="288" r:id="rId14"/>
    <p:sldId id="302" r:id="rId15"/>
    <p:sldId id="289" r:id="rId16"/>
    <p:sldId id="290" r:id="rId17"/>
    <p:sldId id="312" r:id="rId18"/>
    <p:sldId id="293" r:id="rId19"/>
    <p:sldId id="304" r:id="rId20"/>
    <p:sldId id="303" r:id="rId21"/>
    <p:sldId id="294" r:id="rId22"/>
    <p:sldId id="291" r:id="rId23"/>
    <p:sldId id="305" r:id="rId24"/>
    <p:sldId id="292" r:id="rId25"/>
    <p:sldId id="308" r:id="rId26"/>
    <p:sldId id="309" r:id="rId27"/>
    <p:sldId id="306" r:id="rId28"/>
    <p:sldId id="296" r:id="rId29"/>
    <p:sldId id="297" r:id="rId30"/>
    <p:sldId id="307" r:id="rId31"/>
    <p:sldId id="310" r:id="rId32"/>
    <p:sldId id="311" r:id="rId33"/>
    <p:sldId id="295" r:id="rId34"/>
    <p:sldId id="298" r:id="rId35"/>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52" autoAdjust="0"/>
    <p:restoredTop sz="94671" autoAdjust="0"/>
  </p:normalViewPr>
  <p:slideViewPr>
    <p:cSldViewPr>
      <p:cViewPr varScale="1">
        <p:scale>
          <a:sx n="66" d="100"/>
          <a:sy n="66" d="100"/>
        </p:scale>
        <p:origin x="-1332" y="-96"/>
      </p:cViewPr>
      <p:guideLst>
        <p:guide orient="horz" pos="2160"/>
        <p:guide pos="2880"/>
      </p:guideLst>
    </p:cSldViewPr>
  </p:slideViewPr>
  <p:notesTextViewPr>
    <p:cViewPr>
      <p:scale>
        <a:sx n="1" d="1"/>
        <a:sy n="1" d="1"/>
      </p:scale>
      <p:origin x="0" y="0"/>
    </p:cViewPr>
  </p:notesTextViewPr>
  <p:sorterViewPr>
    <p:cViewPr>
      <p:scale>
        <a:sx n="100" d="100"/>
        <a:sy n="100" d="100"/>
      </p:scale>
      <p:origin x="0" y="574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50444" y="0"/>
            <a:ext cx="2945659" cy="496332"/>
          </a:xfrm>
          <a:prstGeom prst="rect">
            <a:avLst/>
          </a:prstGeom>
        </p:spPr>
        <p:txBody>
          <a:bodyPr vert="horz" lIns="91440" tIns="45720" rIns="91440" bIns="45720" rtlCol="0"/>
          <a:lstStyle>
            <a:lvl1pPr algn="r">
              <a:defRPr sz="1200"/>
            </a:lvl1pPr>
          </a:lstStyle>
          <a:p>
            <a:fld id="{DF87118E-F95A-4CE2-8373-9C056DF30DBD}" type="datetimeFigureOut">
              <a:rPr lang="en-NZ" smtClean="0"/>
              <a:t>08/10/2012</a:t>
            </a:fld>
            <a:endParaRPr lang="en-NZ"/>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50444" y="9428583"/>
            <a:ext cx="2945659" cy="496332"/>
          </a:xfrm>
          <a:prstGeom prst="rect">
            <a:avLst/>
          </a:prstGeom>
        </p:spPr>
        <p:txBody>
          <a:bodyPr vert="horz" lIns="91440" tIns="45720" rIns="91440" bIns="45720" rtlCol="0" anchor="b"/>
          <a:lstStyle>
            <a:lvl1pPr algn="r">
              <a:defRPr sz="1200"/>
            </a:lvl1pPr>
          </a:lstStyle>
          <a:p>
            <a:fld id="{F8A1EBA5-B23D-48A2-8252-FF5ED3AA11DE}" type="slidenum">
              <a:rPr lang="en-NZ" smtClean="0"/>
              <a:t>‹#›</a:t>
            </a:fld>
            <a:endParaRPr lang="en-NZ"/>
          </a:p>
        </p:txBody>
      </p:sp>
    </p:spTree>
    <p:extLst>
      <p:ext uri="{BB962C8B-B14F-4D97-AF65-F5344CB8AC3E}">
        <p14:creationId xmlns:p14="http://schemas.microsoft.com/office/powerpoint/2010/main" val="1299117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F8A1EBA5-B23D-48A2-8252-FF5ED3AA11DE}" type="slidenum">
              <a:rPr lang="en-NZ" smtClean="0"/>
              <a:t>1</a:t>
            </a:fld>
            <a:endParaRPr lang="en-NZ"/>
          </a:p>
        </p:txBody>
      </p:sp>
    </p:spTree>
    <p:extLst>
      <p:ext uri="{BB962C8B-B14F-4D97-AF65-F5344CB8AC3E}">
        <p14:creationId xmlns:p14="http://schemas.microsoft.com/office/powerpoint/2010/main" val="3251409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CD1D379-CD2D-4A9A-85A9-E4683B6F2FE2}" type="datetime1">
              <a:rPr lang="en-NZ" smtClean="0"/>
              <a:t>08/10/2012</a:t>
            </a:fld>
            <a:endParaRPr lang="en-NZ"/>
          </a:p>
        </p:txBody>
      </p:sp>
      <p:sp>
        <p:nvSpPr>
          <p:cNvPr id="5" name="Footer Placeholder 4"/>
          <p:cNvSpPr>
            <a:spLocks noGrp="1"/>
          </p:cNvSpPr>
          <p:nvPr>
            <p:ph type="ftr" sz="quarter" idx="11"/>
          </p:nvPr>
        </p:nvSpPr>
        <p:spPr/>
        <p:txBody>
          <a:bodyPr/>
          <a:lstStyle/>
          <a:p>
            <a:r>
              <a:rPr lang="en-NZ" smtClean="0"/>
              <a:t>Year 10 Science 2012</a:t>
            </a:r>
            <a:endParaRPr lang="en-NZ"/>
          </a:p>
        </p:txBody>
      </p:sp>
      <p:sp>
        <p:nvSpPr>
          <p:cNvPr id="6" name="Slide Number Placeholder 5"/>
          <p:cNvSpPr>
            <a:spLocks noGrp="1"/>
          </p:cNvSpPr>
          <p:nvPr>
            <p:ph type="sldNum" sz="quarter" idx="12"/>
          </p:nvPr>
        </p:nvSpPr>
        <p:spPr/>
        <p:txBody>
          <a:bodyPr/>
          <a:lstStyle/>
          <a:p>
            <a:fld id="{A9733634-C35B-4CB9-8287-D9279767473E}" type="slidenum">
              <a:rPr lang="en-NZ" smtClean="0"/>
              <a:t>‹#›</a:t>
            </a:fld>
            <a:endParaRPr lang="en-N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77CACB-E412-4650-8A1A-4F43EC52873C}" type="datetime1">
              <a:rPr lang="en-NZ" smtClean="0"/>
              <a:t>08/10/2012</a:t>
            </a:fld>
            <a:endParaRPr lang="en-NZ"/>
          </a:p>
        </p:txBody>
      </p:sp>
      <p:sp>
        <p:nvSpPr>
          <p:cNvPr id="5" name="Footer Placeholder 4"/>
          <p:cNvSpPr>
            <a:spLocks noGrp="1"/>
          </p:cNvSpPr>
          <p:nvPr>
            <p:ph type="ftr" sz="quarter" idx="11"/>
          </p:nvPr>
        </p:nvSpPr>
        <p:spPr/>
        <p:txBody>
          <a:bodyPr/>
          <a:lstStyle/>
          <a:p>
            <a:r>
              <a:rPr lang="en-NZ" smtClean="0"/>
              <a:t>Year 10 Science 2012</a:t>
            </a:r>
            <a:endParaRPr lang="en-NZ"/>
          </a:p>
        </p:txBody>
      </p:sp>
      <p:sp>
        <p:nvSpPr>
          <p:cNvPr id="6" name="Slide Number Placeholder 5"/>
          <p:cNvSpPr>
            <a:spLocks noGrp="1"/>
          </p:cNvSpPr>
          <p:nvPr>
            <p:ph type="sldNum" sz="quarter" idx="12"/>
          </p:nvPr>
        </p:nvSpPr>
        <p:spPr/>
        <p:txBody>
          <a:bodyPr/>
          <a:lstStyle/>
          <a:p>
            <a:fld id="{A9733634-C35B-4CB9-8287-D9279767473E}" type="slidenum">
              <a:rPr lang="en-NZ" smtClean="0"/>
              <a:t>‹#›</a:t>
            </a:fld>
            <a:endParaRPr lang="en-N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D1B1C4DD-BCB8-48D4-AA61-241889C59D79}" type="datetime1">
              <a:rPr lang="en-NZ" smtClean="0"/>
              <a:t>08/10/2012</a:t>
            </a:fld>
            <a:endParaRPr lang="en-NZ"/>
          </a:p>
        </p:txBody>
      </p:sp>
      <p:sp>
        <p:nvSpPr>
          <p:cNvPr id="5" name="Footer Placeholder 4"/>
          <p:cNvSpPr>
            <a:spLocks noGrp="1"/>
          </p:cNvSpPr>
          <p:nvPr>
            <p:ph type="ftr" sz="quarter" idx="11"/>
          </p:nvPr>
        </p:nvSpPr>
        <p:spPr/>
        <p:txBody>
          <a:bodyPr/>
          <a:lstStyle/>
          <a:p>
            <a:r>
              <a:rPr lang="en-NZ" smtClean="0"/>
              <a:t>Year 10 Science 2012</a:t>
            </a:r>
            <a:endParaRPr lang="en-NZ"/>
          </a:p>
        </p:txBody>
      </p:sp>
      <p:sp>
        <p:nvSpPr>
          <p:cNvPr id="6" name="Slide Number Placeholder 5"/>
          <p:cNvSpPr>
            <a:spLocks noGrp="1"/>
          </p:cNvSpPr>
          <p:nvPr>
            <p:ph type="sldNum" sz="quarter" idx="12"/>
          </p:nvPr>
        </p:nvSpPr>
        <p:spPr/>
        <p:txBody>
          <a:bodyPr/>
          <a:lstStyle/>
          <a:p>
            <a:fld id="{A9733634-C35B-4CB9-8287-D9279767473E}" type="slidenum">
              <a:rPr lang="en-NZ" smtClean="0"/>
              <a:t>‹#›</a:t>
            </a:fld>
            <a:endParaRPr lang="en-NZ"/>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8DC51B-93C9-439F-B52F-18FD05EC28CB}" type="datetime1">
              <a:rPr lang="en-NZ" smtClean="0"/>
              <a:t>08/10/2012</a:t>
            </a:fld>
            <a:endParaRPr lang="en-NZ"/>
          </a:p>
        </p:txBody>
      </p:sp>
      <p:sp>
        <p:nvSpPr>
          <p:cNvPr id="5" name="Footer Placeholder 4"/>
          <p:cNvSpPr>
            <a:spLocks noGrp="1"/>
          </p:cNvSpPr>
          <p:nvPr>
            <p:ph type="ftr" sz="quarter" idx="11"/>
          </p:nvPr>
        </p:nvSpPr>
        <p:spPr/>
        <p:txBody>
          <a:bodyPr/>
          <a:lstStyle/>
          <a:p>
            <a:r>
              <a:rPr lang="en-NZ" smtClean="0"/>
              <a:t>Year 10 Science 2012</a:t>
            </a:r>
            <a:endParaRPr lang="en-NZ"/>
          </a:p>
        </p:txBody>
      </p:sp>
      <p:sp>
        <p:nvSpPr>
          <p:cNvPr id="6" name="Slide Number Placeholder 5"/>
          <p:cNvSpPr>
            <a:spLocks noGrp="1"/>
          </p:cNvSpPr>
          <p:nvPr>
            <p:ph type="sldNum" sz="quarter" idx="12"/>
          </p:nvPr>
        </p:nvSpPr>
        <p:spPr/>
        <p:txBody>
          <a:bodyPr/>
          <a:lstStyle/>
          <a:p>
            <a:fld id="{A9733634-C35B-4CB9-8287-D9279767473E}" type="slidenum">
              <a:rPr lang="en-NZ" smtClean="0"/>
              <a:t>‹#›</a:t>
            </a:fld>
            <a:endParaRPr lang="en-NZ"/>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161859-C6C0-4839-B0A2-6A42226B48A7}" type="datetime1">
              <a:rPr lang="en-NZ" smtClean="0"/>
              <a:t>08/10/2012</a:t>
            </a:fld>
            <a:endParaRPr lang="en-NZ"/>
          </a:p>
        </p:txBody>
      </p:sp>
      <p:sp>
        <p:nvSpPr>
          <p:cNvPr id="5" name="Footer Placeholder 4"/>
          <p:cNvSpPr>
            <a:spLocks noGrp="1"/>
          </p:cNvSpPr>
          <p:nvPr>
            <p:ph type="ftr" sz="quarter" idx="11"/>
          </p:nvPr>
        </p:nvSpPr>
        <p:spPr/>
        <p:txBody>
          <a:bodyPr/>
          <a:lstStyle/>
          <a:p>
            <a:r>
              <a:rPr lang="en-NZ" smtClean="0"/>
              <a:t>Year 10 Science 2012</a:t>
            </a:r>
            <a:endParaRPr lang="en-NZ"/>
          </a:p>
        </p:txBody>
      </p:sp>
      <p:sp>
        <p:nvSpPr>
          <p:cNvPr id="6" name="Slide Number Placeholder 5"/>
          <p:cNvSpPr>
            <a:spLocks noGrp="1"/>
          </p:cNvSpPr>
          <p:nvPr>
            <p:ph type="sldNum" sz="quarter" idx="12"/>
          </p:nvPr>
        </p:nvSpPr>
        <p:spPr/>
        <p:txBody>
          <a:bodyPr/>
          <a:lstStyle/>
          <a:p>
            <a:fld id="{A9733634-C35B-4CB9-8287-D9279767473E}" type="slidenum">
              <a:rPr lang="en-NZ" smtClean="0"/>
              <a:t>‹#›</a:t>
            </a:fld>
            <a:endParaRPr lang="en-N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A8C5BFE1-6522-4CE7-B2BE-778EE5F94A65}" type="datetime1">
              <a:rPr lang="en-NZ" smtClean="0"/>
              <a:t>08/10/2012</a:t>
            </a:fld>
            <a:endParaRPr lang="en-NZ"/>
          </a:p>
        </p:txBody>
      </p:sp>
      <p:sp>
        <p:nvSpPr>
          <p:cNvPr id="6" name="Footer Placeholder 5"/>
          <p:cNvSpPr>
            <a:spLocks noGrp="1"/>
          </p:cNvSpPr>
          <p:nvPr>
            <p:ph type="ftr" sz="quarter" idx="11"/>
          </p:nvPr>
        </p:nvSpPr>
        <p:spPr/>
        <p:txBody>
          <a:bodyPr/>
          <a:lstStyle/>
          <a:p>
            <a:r>
              <a:rPr lang="en-NZ" smtClean="0"/>
              <a:t>Year 10 Science 2012</a:t>
            </a:r>
            <a:endParaRPr lang="en-NZ"/>
          </a:p>
        </p:txBody>
      </p:sp>
      <p:sp>
        <p:nvSpPr>
          <p:cNvPr id="7" name="Slide Number Placeholder 6"/>
          <p:cNvSpPr>
            <a:spLocks noGrp="1"/>
          </p:cNvSpPr>
          <p:nvPr>
            <p:ph type="sldNum" sz="quarter" idx="12"/>
          </p:nvPr>
        </p:nvSpPr>
        <p:spPr/>
        <p:txBody>
          <a:bodyPr/>
          <a:lstStyle/>
          <a:p>
            <a:fld id="{A9733634-C35B-4CB9-8287-D9279767473E}" type="slidenum">
              <a:rPr lang="en-NZ" smtClean="0"/>
              <a:t>‹#›</a:t>
            </a:fld>
            <a:endParaRPr lang="en-NZ"/>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DE3C720-65C1-42D4-8EEC-22FDB4612EEB}" type="datetime1">
              <a:rPr lang="en-NZ" smtClean="0"/>
              <a:t>08/10/2012</a:t>
            </a:fld>
            <a:endParaRPr lang="en-NZ"/>
          </a:p>
        </p:txBody>
      </p:sp>
      <p:sp>
        <p:nvSpPr>
          <p:cNvPr id="8" name="Footer Placeholder 7"/>
          <p:cNvSpPr>
            <a:spLocks noGrp="1"/>
          </p:cNvSpPr>
          <p:nvPr>
            <p:ph type="ftr" sz="quarter" idx="11"/>
          </p:nvPr>
        </p:nvSpPr>
        <p:spPr/>
        <p:txBody>
          <a:bodyPr/>
          <a:lstStyle/>
          <a:p>
            <a:r>
              <a:rPr lang="en-NZ" smtClean="0"/>
              <a:t>Year 10 Science 2012</a:t>
            </a:r>
            <a:endParaRPr lang="en-NZ"/>
          </a:p>
        </p:txBody>
      </p:sp>
      <p:sp>
        <p:nvSpPr>
          <p:cNvPr id="9" name="Slide Number Placeholder 8"/>
          <p:cNvSpPr>
            <a:spLocks noGrp="1"/>
          </p:cNvSpPr>
          <p:nvPr>
            <p:ph type="sldNum" sz="quarter" idx="12"/>
          </p:nvPr>
        </p:nvSpPr>
        <p:spPr/>
        <p:txBody>
          <a:bodyPr/>
          <a:lstStyle/>
          <a:p>
            <a:fld id="{A9733634-C35B-4CB9-8287-D9279767473E}" type="slidenum">
              <a:rPr lang="en-NZ" smtClean="0"/>
              <a:t>‹#›</a:t>
            </a:fld>
            <a:endParaRPr lang="en-N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616393-E268-49B6-BB7F-31FD5F2A7DDA}" type="datetime1">
              <a:rPr lang="en-NZ" smtClean="0"/>
              <a:t>08/10/2012</a:t>
            </a:fld>
            <a:endParaRPr lang="en-NZ"/>
          </a:p>
        </p:txBody>
      </p:sp>
      <p:sp>
        <p:nvSpPr>
          <p:cNvPr id="4" name="Footer Placeholder 3"/>
          <p:cNvSpPr>
            <a:spLocks noGrp="1"/>
          </p:cNvSpPr>
          <p:nvPr>
            <p:ph type="ftr" sz="quarter" idx="11"/>
          </p:nvPr>
        </p:nvSpPr>
        <p:spPr/>
        <p:txBody>
          <a:bodyPr/>
          <a:lstStyle/>
          <a:p>
            <a:r>
              <a:rPr lang="en-NZ" smtClean="0"/>
              <a:t>Year 10 Science 2012</a:t>
            </a:r>
            <a:endParaRPr lang="en-NZ"/>
          </a:p>
        </p:txBody>
      </p:sp>
      <p:sp>
        <p:nvSpPr>
          <p:cNvPr id="5" name="Slide Number Placeholder 4"/>
          <p:cNvSpPr>
            <a:spLocks noGrp="1"/>
          </p:cNvSpPr>
          <p:nvPr>
            <p:ph type="sldNum" sz="quarter" idx="12"/>
          </p:nvPr>
        </p:nvSpPr>
        <p:spPr/>
        <p:txBody>
          <a:bodyPr/>
          <a:lstStyle/>
          <a:p>
            <a:fld id="{A9733634-C35B-4CB9-8287-D9279767473E}" type="slidenum">
              <a:rPr lang="en-NZ" smtClean="0"/>
              <a:t>‹#›</a:t>
            </a:fld>
            <a:endParaRPr lang="en-N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B597771B-C775-4BFE-A50A-1DD95AF9CF8B}" type="datetime1">
              <a:rPr lang="en-NZ" smtClean="0"/>
              <a:t>08/10/2012</a:t>
            </a:fld>
            <a:endParaRPr lang="en-NZ"/>
          </a:p>
        </p:txBody>
      </p:sp>
      <p:sp>
        <p:nvSpPr>
          <p:cNvPr id="3" name="Footer Placeholder 2"/>
          <p:cNvSpPr>
            <a:spLocks noGrp="1"/>
          </p:cNvSpPr>
          <p:nvPr>
            <p:ph type="ftr" sz="quarter" idx="11"/>
          </p:nvPr>
        </p:nvSpPr>
        <p:spPr/>
        <p:txBody>
          <a:bodyPr/>
          <a:lstStyle/>
          <a:p>
            <a:r>
              <a:rPr lang="en-NZ" smtClean="0"/>
              <a:t>Year 10 Science 2012</a:t>
            </a:r>
            <a:endParaRPr lang="en-NZ"/>
          </a:p>
        </p:txBody>
      </p:sp>
      <p:sp>
        <p:nvSpPr>
          <p:cNvPr id="4" name="Slide Number Placeholder 3"/>
          <p:cNvSpPr>
            <a:spLocks noGrp="1"/>
          </p:cNvSpPr>
          <p:nvPr>
            <p:ph type="sldNum" sz="quarter" idx="12"/>
          </p:nvPr>
        </p:nvSpPr>
        <p:spPr/>
        <p:txBody>
          <a:bodyPr/>
          <a:lstStyle/>
          <a:p>
            <a:fld id="{A9733634-C35B-4CB9-8287-D9279767473E}" type="slidenum">
              <a:rPr lang="en-NZ" smtClean="0"/>
              <a:t>‹#›</a:t>
            </a:fld>
            <a:endParaRPr lang="en-N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05307F44-84BD-4999-9130-30EE3A4C95F1}" type="datetime1">
              <a:rPr lang="en-NZ" smtClean="0"/>
              <a:t>08/10/2012</a:t>
            </a:fld>
            <a:endParaRPr lang="en-NZ"/>
          </a:p>
        </p:txBody>
      </p:sp>
      <p:sp>
        <p:nvSpPr>
          <p:cNvPr id="6" name="Footer Placeholder 5"/>
          <p:cNvSpPr>
            <a:spLocks noGrp="1"/>
          </p:cNvSpPr>
          <p:nvPr>
            <p:ph type="ftr" sz="quarter" idx="11"/>
          </p:nvPr>
        </p:nvSpPr>
        <p:spPr/>
        <p:txBody>
          <a:bodyPr/>
          <a:lstStyle/>
          <a:p>
            <a:r>
              <a:rPr lang="en-NZ" smtClean="0"/>
              <a:t>Year 10 Science 2012</a:t>
            </a:r>
            <a:endParaRPr lang="en-NZ"/>
          </a:p>
        </p:txBody>
      </p:sp>
      <p:sp>
        <p:nvSpPr>
          <p:cNvPr id="7" name="Slide Number Placeholder 6"/>
          <p:cNvSpPr>
            <a:spLocks noGrp="1"/>
          </p:cNvSpPr>
          <p:nvPr>
            <p:ph type="sldNum" sz="quarter" idx="12"/>
          </p:nvPr>
        </p:nvSpPr>
        <p:spPr/>
        <p:txBody>
          <a:bodyPr/>
          <a:lstStyle/>
          <a:p>
            <a:fld id="{A9733634-C35B-4CB9-8287-D9279767473E}" type="slidenum">
              <a:rPr lang="en-NZ" smtClean="0"/>
              <a:t>‹#›</a:t>
            </a:fld>
            <a:endParaRPr lang="en-NZ"/>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0DCFCB-8375-4478-AD78-C2B534911306}" type="datetime1">
              <a:rPr lang="en-NZ" smtClean="0"/>
              <a:t>08/10/2012</a:t>
            </a:fld>
            <a:endParaRPr lang="en-NZ"/>
          </a:p>
        </p:txBody>
      </p:sp>
      <p:sp>
        <p:nvSpPr>
          <p:cNvPr id="6" name="Footer Placeholder 5"/>
          <p:cNvSpPr>
            <a:spLocks noGrp="1"/>
          </p:cNvSpPr>
          <p:nvPr>
            <p:ph type="ftr" sz="quarter" idx="11"/>
          </p:nvPr>
        </p:nvSpPr>
        <p:spPr/>
        <p:txBody>
          <a:bodyPr/>
          <a:lstStyle/>
          <a:p>
            <a:r>
              <a:rPr lang="en-NZ" smtClean="0"/>
              <a:t>Year 10 Science 2012</a:t>
            </a:r>
            <a:endParaRPr lang="en-NZ"/>
          </a:p>
        </p:txBody>
      </p:sp>
      <p:sp>
        <p:nvSpPr>
          <p:cNvPr id="7" name="Slide Number Placeholder 6"/>
          <p:cNvSpPr>
            <a:spLocks noGrp="1"/>
          </p:cNvSpPr>
          <p:nvPr>
            <p:ph type="sldNum" sz="quarter" idx="12"/>
          </p:nvPr>
        </p:nvSpPr>
        <p:spPr/>
        <p:txBody>
          <a:bodyPr/>
          <a:lstStyle/>
          <a:p>
            <a:fld id="{A9733634-C35B-4CB9-8287-D9279767473E}" type="slidenum">
              <a:rPr lang="en-NZ" smtClean="0"/>
              <a:t>‹#›</a:t>
            </a:fld>
            <a:endParaRPr lang="en-NZ"/>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34470212-3763-4094-9972-6FF071C17F4C}" type="datetime1">
              <a:rPr lang="en-NZ" smtClean="0"/>
              <a:t>08/10/2012</a:t>
            </a:fld>
            <a:endParaRPr lang="en-NZ"/>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r>
              <a:rPr lang="en-NZ" smtClean="0"/>
              <a:t>Year 10 Science 2012</a:t>
            </a:r>
            <a:endParaRPr lang="en-NZ"/>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A9733634-C35B-4CB9-8287-D9279767473E}" type="slidenum">
              <a:rPr lang="en-NZ" smtClean="0"/>
              <a:t>‹#›</a:t>
            </a:fld>
            <a:endParaRPr lang="en-NZ"/>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512" t="-2430" r="12512" b="2430"/>
          <a:stretch/>
        </p:blipFill>
        <p:spPr bwMode="auto">
          <a:xfrm>
            <a:off x="-1324274" y="-157163"/>
            <a:ext cx="10487026" cy="7172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7008440" y="6492875"/>
            <a:ext cx="2133600" cy="365125"/>
          </a:xfrm>
        </p:spPr>
        <p:txBody>
          <a:bodyPr/>
          <a:lstStyle/>
          <a:p>
            <a:fld id="{A9733634-C35B-4CB9-8287-D9279767473E}" type="slidenum">
              <a:rPr lang="en-NZ" smtClean="0"/>
              <a:t>1</a:t>
            </a:fld>
            <a:endParaRPr lang="en-NZ"/>
          </a:p>
        </p:txBody>
      </p:sp>
      <p:sp>
        <p:nvSpPr>
          <p:cNvPr id="9" name="TextBox 8"/>
          <p:cNvSpPr txBox="1"/>
          <p:nvPr/>
        </p:nvSpPr>
        <p:spPr>
          <a:xfrm>
            <a:off x="18752" y="5085184"/>
            <a:ext cx="9144000" cy="1446550"/>
          </a:xfrm>
          <a:prstGeom prst="rect">
            <a:avLst/>
          </a:prstGeom>
          <a:gradFill flip="none" rotWithShape="1">
            <a:gsLst>
              <a:gs pos="0">
                <a:srgbClr val="DDEBCF"/>
              </a:gs>
              <a:gs pos="50000">
                <a:srgbClr val="9CB86E"/>
              </a:gs>
              <a:gs pos="100000">
                <a:srgbClr val="156B13"/>
              </a:gs>
            </a:gsLst>
            <a:lin ang="16200000" scaled="0"/>
            <a:tileRect/>
          </a:gradFill>
          <a:ln w="28575">
            <a:solidFill>
              <a:schemeClr val="tx1"/>
            </a:solidFill>
          </a:ln>
        </p:spPr>
        <p:txBody>
          <a:bodyPr wrap="square" rtlCol="0">
            <a:spAutoFit/>
          </a:bodyPr>
          <a:lstStyle/>
          <a:p>
            <a:pPr algn="ctr"/>
            <a:r>
              <a:rPr lang="en-NZ" sz="4400" b="1" dirty="0" smtClean="0"/>
              <a:t>Planet Earth and Beyond </a:t>
            </a:r>
            <a:r>
              <a:rPr lang="en-NZ" sz="4400" dirty="0" smtClean="0"/>
              <a:t>Year 10</a:t>
            </a:r>
          </a:p>
          <a:p>
            <a:pPr algn="ctr"/>
            <a:r>
              <a:rPr lang="en-NZ" sz="4400" dirty="0" smtClean="0"/>
              <a:t>Environmental Sustainability</a:t>
            </a:r>
            <a:endParaRPr lang="en-NZ" sz="4400" dirty="0"/>
          </a:p>
        </p:txBody>
      </p:sp>
    </p:spTree>
    <p:extLst>
      <p:ext uri="{BB962C8B-B14F-4D97-AF65-F5344CB8AC3E}">
        <p14:creationId xmlns:p14="http://schemas.microsoft.com/office/powerpoint/2010/main" val="5569585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NZ" smtClean="0"/>
              <a:t>Year 10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10</a:t>
            </a:fld>
            <a:endParaRPr lang="en-NZ"/>
          </a:p>
        </p:txBody>
      </p:sp>
      <p:sp>
        <p:nvSpPr>
          <p:cNvPr id="4" name="TextBox 3"/>
          <p:cNvSpPr txBox="1"/>
          <p:nvPr/>
        </p:nvSpPr>
        <p:spPr>
          <a:xfrm>
            <a:off x="468941"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atmosphere is a layer of gases that surrounds the earth</a:t>
            </a:r>
          </a:p>
        </p:txBody>
      </p:sp>
      <p:sp>
        <p:nvSpPr>
          <p:cNvPr id="5" name="Rectangle 4"/>
          <p:cNvSpPr/>
          <p:nvPr/>
        </p:nvSpPr>
        <p:spPr>
          <a:xfrm>
            <a:off x="6948263" y="1052736"/>
            <a:ext cx="2179531" cy="3970318"/>
          </a:xfrm>
          <a:prstGeom prst="rect">
            <a:avLst/>
          </a:prstGeom>
        </p:spPr>
        <p:txBody>
          <a:bodyPr wrap="square">
            <a:spAutoFit/>
          </a:bodyPr>
          <a:lstStyle/>
          <a:p>
            <a:r>
              <a:rPr lang="en-NZ" dirty="0">
                <a:solidFill>
                  <a:schemeClr val="bg1"/>
                </a:solidFill>
              </a:rPr>
              <a:t>The Earth's atmosphere is an extremely thin </a:t>
            </a:r>
            <a:r>
              <a:rPr lang="en-NZ" dirty="0" smtClean="0">
                <a:solidFill>
                  <a:schemeClr val="bg1"/>
                </a:solidFill>
              </a:rPr>
              <a:t>layer of gases  surrounding the </a:t>
            </a:r>
            <a:r>
              <a:rPr lang="en-NZ" dirty="0">
                <a:solidFill>
                  <a:schemeClr val="bg1"/>
                </a:solidFill>
              </a:rPr>
              <a:t>surface of the Earth </a:t>
            </a:r>
            <a:r>
              <a:rPr lang="en-NZ" dirty="0" smtClean="0">
                <a:solidFill>
                  <a:schemeClr val="bg1"/>
                </a:solidFill>
              </a:rPr>
              <a:t> reaching to </a:t>
            </a:r>
            <a:r>
              <a:rPr lang="en-NZ" dirty="0">
                <a:solidFill>
                  <a:schemeClr val="bg1"/>
                </a:solidFill>
              </a:rPr>
              <a:t>the edge of space. </a:t>
            </a:r>
            <a:r>
              <a:rPr lang="en-NZ" dirty="0" smtClean="0">
                <a:solidFill>
                  <a:schemeClr val="bg1"/>
                </a:solidFill>
              </a:rPr>
              <a:t>The </a:t>
            </a:r>
            <a:r>
              <a:rPr lang="en-NZ" dirty="0">
                <a:solidFill>
                  <a:schemeClr val="bg1"/>
                </a:solidFill>
              </a:rPr>
              <a:t>thickness of the atmosphere is about </a:t>
            </a:r>
            <a:r>
              <a:rPr lang="en-NZ" dirty="0" smtClean="0">
                <a:solidFill>
                  <a:schemeClr val="bg1"/>
                </a:solidFill>
              </a:rPr>
              <a:t>100 kilometres. Gravity </a:t>
            </a:r>
            <a:r>
              <a:rPr lang="en-NZ" dirty="0">
                <a:solidFill>
                  <a:schemeClr val="bg1"/>
                </a:solidFill>
              </a:rPr>
              <a:t>holds the atmosphere to the Earth's surface. </a:t>
            </a:r>
          </a:p>
        </p:txBody>
      </p:sp>
    </p:spTree>
    <p:extLst>
      <p:ext uri="{BB962C8B-B14F-4D97-AF65-F5344CB8AC3E}">
        <p14:creationId xmlns:p14="http://schemas.microsoft.com/office/powerpoint/2010/main" val="26808216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10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11</a:t>
            </a:fld>
            <a:endParaRPr lang="en-NZ"/>
          </a:p>
        </p:txBody>
      </p:sp>
      <p:sp>
        <p:nvSpPr>
          <p:cNvPr id="4" name="TextBox 3"/>
          <p:cNvSpPr txBox="1"/>
          <p:nvPr/>
        </p:nvSpPr>
        <p:spPr>
          <a:xfrm>
            <a:off x="468941"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composition of gases that make up air and the atmosphere</a:t>
            </a:r>
          </a:p>
        </p:txBody>
      </p:sp>
      <p:pic>
        <p:nvPicPr>
          <p:cNvPr id="11266"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840" t="18671"/>
          <a:stretch/>
        </p:blipFill>
        <p:spPr bwMode="auto">
          <a:xfrm>
            <a:off x="1335313" y="3338286"/>
            <a:ext cx="6989395" cy="3368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68941" y="1583960"/>
            <a:ext cx="8208912" cy="1754326"/>
          </a:xfrm>
          <a:prstGeom prst="rect">
            <a:avLst/>
          </a:prstGeom>
          <a:noFill/>
        </p:spPr>
        <p:txBody>
          <a:bodyPr wrap="square" rtlCol="0">
            <a:spAutoFit/>
          </a:bodyPr>
          <a:lstStyle/>
          <a:p>
            <a:r>
              <a:rPr lang="en-NZ" dirty="0" smtClean="0"/>
              <a:t>The largest portion of gas that makes up the atmosphere is nitrogen – a  vital ingredient in plant growth but only once it is changed into it’s ion form. Oxygen makes up just under a quarter of the atmosphere and it vital for life on Earth. Only a very tiny portion of the atmosphere is made up of Carbon dioxide – required by plants in the process of photosynthesis – but increasing amounts produced from human activity are causing the planet to heat up.</a:t>
            </a:r>
            <a:endParaRPr lang="en-NZ" dirty="0"/>
          </a:p>
        </p:txBody>
      </p:sp>
    </p:spTree>
    <p:extLst>
      <p:ext uri="{BB962C8B-B14F-4D97-AF65-F5344CB8AC3E}">
        <p14:creationId xmlns:p14="http://schemas.microsoft.com/office/powerpoint/2010/main" val="14091526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8" y="0"/>
            <a:ext cx="916120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a:xfrm>
            <a:off x="7380312" y="6492875"/>
            <a:ext cx="3786691" cy="365125"/>
          </a:xfrm>
        </p:spPr>
        <p:txBody>
          <a:bodyPr/>
          <a:lstStyle/>
          <a:p>
            <a:r>
              <a:rPr lang="en-NZ" smtClean="0"/>
              <a:t>Year 10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12</a:t>
            </a:fld>
            <a:endParaRPr lang="en-NZ"/>
          </a:p>
        </p:txBody>
      </p:sp>
      <p:sp>
        <p:nvSpPr>
          <p:cNvPr id="4" name="TextBox 3"/>
          <p:cNvSpPr txBox="1"/>
          <p:nvPr/>
        </p:nvSpPr>
        <p:spPr>
          <a:xfrm>
            <a:off x="1907702" y="149436"/>
            <a:ext cx="5904657"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structure of Earth’s atmosphere</a:t>
            </a:r>
          </a:p>
        </p:txBody>
      </p:sp>
    </p:spTree>
    <p:extLst>
      <p:ext uri="{BB962C8B-B14F-4D97-AF65-F5344CB8AC3E}">
        <p14:creationId xmlns:p14="http://schemas.microsoft.com/office/powerpoint/2010/main" val="39326834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337"/>
            <a:ext cx="6450492" cy="683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a:xfrm>
            <a:off x="7092280" y="6381328"/>
            <a:ext cx="3786691" cy="365125"/>
          </a:xfrm>
        </p:spPr>
        <p:txBody>
          <a:bodyPr/>
          <a:lstStyle/>
          <a:p>
            <a:r>
              <a:rPr lang="en-NZ" dirty="0" smtClean="0"/>
              <a:t>Year 10 Science 2012</a:t>
            </a:r>
            <a:endParaRPr lang="en-NZ" dirty="0"/>
          </a:p>
        </p:txBody>
      </p:sp>
      <p:sp>
        <p:nvSpPr>
          <p:cNvPr id="3" name="Slide Number Placeholder 2"/>
          <p:cNvSpPr>
            <a:spLocks noGrp="1"/>
          </p:cNvSpPr>
          <p:nvPr>
            <p:ph type="sldNum" sz="quarter" idx="12"/>
          </p:nvPr>
        </p:nvSpPr>
        <p:spPr/>
        <p:txBody>
          <a:bodyPr/>
          <a:lstStyle/>
          <a:p>
            <a:fld id="{A9733634-C35B-4CB9-8287-D9279767473E}" type="slidenum">
              <a:rPr lang="en-NZ" smtClean="0"/>
              <a:t>13</a:t>
            </a:fld>
            <a:endParaRPr lang="en-NZ"/>
          </a:p>
        </p:txBody>
      </p:sp>
      <p:sp>
        <p:nvSpPr>
          <p:cNvPr id="4" name="TextBox 3"/>
          <p:cNvSpPr txBox="1"/>
          <p:nvPr/>
        </p:nvSpPr>
        <p:spPr>
          <a:xfrm>
            <a:off x="468941"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atmosphere transports heat and </a:t>
            </a:r>
            <a:r>
              <a:rPr lang="en-NZ" sz="2000" b="1" dirty="0" smtClean="0"/>
              <a:t>water</a:t>
            </a:r>
            <a:endParaRPr lang="en-NZ" sz="2000" b="1" dirty="0"/>
          </a:p>
        </p:txBody>
      </p:sp>
      <p:sp>
        <p:nvSpPr>
          <p:cNvPr id="5" name="TextBox 4"/>
          <p:cNvSpPr txBox="1"/>
          <p:nvPr/>
        </p:nvSpPr>
        <p:spPr>
          <a:xfrm>
            <a:off x="6755928" y="1628800"/>
            <a:ext cx="2232248" cy="3970318"/>
          </a:xfrm>
          <a:prstGeom prst="rect">
            <a:avLst/>
          </a:prstGeom>
          <a:noFill/>
        </p:spPr>
        <p:txBody>
          <a:bodyPr wrap="square" rtlCol="0">
            <a:spAutoFit/>
          </a:bodyPr>
          <a:lstStyle/>
          <a:p>
            <a:r>
              <a:rPr lang="en-NZ" dirty="0" smtClean="0"/>
              <a:t>Heat energy from the Sun travels to the Earth in waves. The atmosphere and clouds reflect some of the heat energy back out into space. The heat energy that reaches the Earths surface is responsible for heating the planet and creating the weather.</a:t>
            </a:r>
            <a:endParaRPr lang="en-NZ" dirty="0"/>
          </a:p>
        </p:txBody>
      </p:sp>
    </p:spTree>
    <p:extLst>
      <p:ext uri="{BB962C8B-B14F-4D97-AF65-F5344CB8AC3E}">
        <p14:creationId xmlns:p14="http://schemas.microsoft.com/office/powerpoint/2010/main" val="27084038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10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14</a:t>
            </a:fld>
            <a:endParaRPr lang="en-NZ"/>
          </a:p>
        </p:txBody>
      </p:sp>
      <p:pic>
        <p:nvPicPr>
          <p:cNvPr id="1331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9557" y="2276872"/>
            <a:ext cx="7787680" cy="4429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68941"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atmosphere </a:t>
            </a:r>
            <a:r>
              <a:rPr lang="en-NZ" sz="2000" b="1" dirty="0" smtClean="0"/>
              <a:t>filters </a:t>
            </a:r>
            <a:r>
              <a:rPr lang="en-NZ" sz="2000" b="1" dirty="0"/>
              <a:t>out deadly ultraviolet radiation</a:t>
            </a:r>
          </a:p>
        </p:txBody>
      </p:sp>
      <p:sp>
        <p:nvSpPr>
          <p:cNvPr id="4" name="TextBox 3"/>
          <p:cNvSpPr txBox="1"/>
          <p:nvPr/>
        </p:nvSpPr>
        <p:spPr>
          <a:xfrm>
            <a:off x="468941" y="1052736"/>
            <a:ext cx="8208912" cy="1200329"/>
          </a:xfrm>
          <a:prstGeom prst="rect">
            <a:avLst/>
          </a:prstGeom>
          <a:noFill/>
        </p:spPr>
        <p:txBody>
          <a:bodyPr wrap="square" rtlCol="0">
            <a:spAutoFit/>
          </a:bodyPr>
          <a:lstStyle/>
          <a:p>
            <a:r>
              <a:rPr lang="en-NZ" dirty="0" smtClean="0"/>
              <a:t>The Earths atmosphere contains a layer of gas called ozone – this is a molecule made up of 3 oxygen atoms. The ozone layer prevents most of the ultraviolet (UV) radiation that is emitted from the sun along with heat and light energy. UV radiation can cause damage and mutations (such as cancer) in living organisms.</a:t>
            </a:r>
            <a:endParaRPr lang="en-NZ" dirty="0"/>
          </a:p>
        </p:txBody>
      </p:sp>
    </p:spTree>
    <p:extLst>
      <p:ext uri="{BB962C8B-B14F-4D97-AF65-F5344CB8AC3E}">
        <p14:creationId xmlns:p14="http://schemas.microsoft.com/office/powerpoint/2010/main" val="5622031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10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15</a:t>
            </a:fld>
            <a:endParaRPr lang="en-NZ"/>
          </a:p>
        </p:txBody>
      </p:sp>
      <p:sp>
        <p:nvSpPr>
          <p:cNvPr id="4" name="TextBox 3"/>
          <p:cNvSpPr txBox="1"/>
          <p:nvPr/>
        </p:nvSpPr>
        <p:spPr>
          <a:xfrm>
            <a:off x="468941"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suns heat drives the weather</a:t>
            </a:r>
          </a:p>
        </p:txBody>
      </p:sp>
      <p:sp>
        <p:nvSpPr>
          <p:cNvPr id="5" name="Rectangle 4"/>
          <p:cNvSpPr/>
          <p:nvPr/>
        </p:nvSpPr>
        <p:spPr>
          <a:xfrm>
            <a:off x="257884" y="881208"/>
            <a:ext cx="8712968" cy="1477328"/>
          </a:xfrm>
          <a:prstGeom prst="rect">
            <a:avLst/>
          </a:prstGeom>
        </p:spPr>
        <p:txBody>
          <a:bodyPr wrap="square">
            <a:spAutoFit/>
          </a:bodyPr>
          <a:lstStyle/>
          <a:p>
            <a:r>
              <a:rPr lang="en-NZ" dirty="0" smtClean="0"/>
              <a:t>Different </a:t>
            </a:r>
            <a:r>
              <a:rPr lang="en-NZ" dirty="0"/>
              <a:t>levels of heat on the surface of earth </a:t>
            </a:r>
            <a:r>
              <a:rPr lang="en-NZ" dirty="0" smtClean="0"/>
              <a:t> from the Sun is </a:t>
            </a:r>
            <a:r>
              <a:rPr lang="en-NZ" dirty="0"/>
              <a:t>the main cause of wind, </a:t>
            </a:r>
            <a:r>
              <a:rPr lang="en-NZ" dirty="0" smtClean="0"/>
              <a:t>along with </a:t>
            </a:r>
            <a:r>
              <a:rPr lang="en-NZ" dirty="0"/>
              <a:t>the spin of the </a:t>
            </a:r>
            <a:r>
              <a:rPr lang="en-NZ" dirty="0" smtClean="0"/>
              <a:t>Earth.</a:t>
            </a:r>
            <a:endParaRPr lang="en-NZ" dirty="0"/>
          </a:p>
          <a:p>
            <a:r>
              <a:rPr lang="en-NZ" dirty="0" smtClean="0"/>
              <a:t>The amount of heat </a:t>
            </a:r>
            <a:r>
              <a:rPr lang="en-NZ" dirty="0"/>
              <a:t>input </a:t>
            </a:r>
            <a:r>
              <a:rPr lang="en-NZ" dirty="0" smtClean="0"/>
              <a:t>on any part of the Earth varies because of </a:t>
            </a:r>
            <a:r>
              <a:rPr lang="en-NZ" dirty="0"/>
              <a:t>season, cloud cover, latitude, and surface </a:t>
            </a:r>
            <a:r>
              <a:rPr lang="en-NZ" dirty="0" smtClean="0"/>
              <a:t>type. Ocean </a:t>
            </a:r>
            <a:r>
              <a:rPr lang="en-NZ" dirty="0"/>
              <a:t>surfaces heat and cool slowly, Land heats and cools </a:t>
            </a:r>
            <a:r>
              <a:rPr lang="en-NZ" dirty="0" smtClean="0"/>
              <a:t>quickly.</a:t>
            </a:r>
            <a:endParaRPr lang="en-NZ" dirty="0"/>
          </a:p>
        </p:txBody>
      </p:sp>
      <p:pic>
        <p:nvPicPr>
          <p:cNvPr id="614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1760" y="2110977"/>
            <a:ext cx="6733367" cy="4747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57885" y="2386686"/>
            <a:ext cx="2009860" cy="3970318"/>
          </a:xfrm>
          <a:prstGeom prst="rect">
            <a:avLst/>
          </a:prstGeom>
        </p:spPr>
        <p:txBody>
          <a:bodyPr wrap="square">
            <a:spAutoFit/>
          </a:bodyPr>
          <a:lstStyle/>
          <a:p>
            <a:r>
              <a:rPr lang="en-NZ" dirty="0"/>
              <a:t>When one area heats up the air pressure rises, and the higher pressure air expands and tries to move into the cooler lower pressure areas. Warmed air also rises, while cooling air sinks. All this movement of air causes wind.</a:t>
            </a:r>
          </a:p>
        </p:txBody>
      </p:sp>
    </p:spTree>
    <p:extLst>
      <p:ext uri="{BB962C8B-B14F-4D97-AF65-F5344CB8AC3E}">
        <p14:creationId xmlns:p14="http://schemas.microsoft.com/office/powerpoint/2010/main" val="31094982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10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16</a:t>
            </a:fld>
            <a:endParaRPr lang="en-NZ"/>
          </a:p>
        </p:txBody>
      </p:sp>
      <p:sp>
        <p:nvSpPr>
          <p:cNvPr id="4" name="TextBox 3"/>
          <p:cNvSpPr txBox="1"/>
          <p:nvPr/>
        </p:nvSpPr>
        <p:spPr>
          <a:xfrm>
            <a:off x="468941"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Differences </a:t>
            </a:r>
            <a:r>
              <a:rPr lang="en-NZ" sz="2000" b="1" dirty="0"/>
              <a:t>in temperature and moisture (density) in the atmosphere create movement of air particles</a:t>
            </a:r>
          </a:p>
        </p:txBody>
      </p:sp>
      <p:sp>
        <p:nvSpPr>
          <p:cNvPr id="5" name="Rectangle 4"/>
          <p:cNvSpPr/>
          <p:nvPr/>
        </p:nvSpPr>
        <p:spPr>
          <a:xfrm>
            <a:off x="303649" y="1556792"/>
            <a:ext cx="8496944" cy="646331"/>
          </a:xfrm>
          <a:prstGeom prst="rect">
            <a:avLst/>
          </a:prstGeom>
        </p:spPr>
        <p:txBody>
          <a:bodyPr wrap="square">
            <a:spAutoFit/>
          </a:bodyPr>
          <a:lstStyle/>
          <a:p>
            <a:r>
              <a:rPr lang="en-NZ" dirty="0"/>
              <a:t> </a:t>
            </a:r>
            <a:r>
              <a:rPr lang="en-NZ" dirty="0" smtClean="0"/>
              <a:t>Clouds are made of condensed </a:t>
            </a:r>
            <a:r>
              <a:rPr lang="en-NZ" dirty="0"/>
              <a:t>water or ice. </a:t>
            </a:r>
            <a:r>
              <a:rPr lang="en-NZ" dirty="0" smtClean="0"/>
              <a:t>All air contains water vapour  - in different amounts, called humidity. </a:t>
            </a:r>
            <a:endParaRPr lang="en-NZ"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2240868"/>
            <a:ext cx="6156176" cy="4617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22647" y="2238034"/>
            <a:ext cx="2286000" cy="2862322"/>
          </a:xfrm>
          <a:prstGeom prst="rect">
            <a:avLst/>
          </a:prstGeom>
        </p:spPr>
        <p:txBody>
          <a:bodyPr wrap="square">
            <a:spAutoFit/>
          </a:bodyPr>
          <a:lstStyle/>
          <a:p>
            <a:r>
              <a:rPr lang="en-NZ" dirty="0"/>
              <a:t>Hot air rises and as it does it cools. Cooler air can no longer hold all of the water vapour it contains and some of it condenses to form (visible) cloud droplets or ice crystals.</a:t>
            </a:r>
          </a:p>
        </p:txBody>
      </p:sp>
    </p:spTree>
    <p:extLst>
      <p:ext uri="{BB962C8B-B14F-4D97-AF65-F5344CB8AC3E}">
        <p14:creationId xmlns:p14="http://schemas.microsoft.com/office/powerpoint/2010/main" val="29113795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10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17</a:t>
            </a:fld>
            <a:endParaRPr lang="en-NZ"/>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2" y="332656"/>
            <a:ext cx="9012560" cy="6294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468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10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18</a:t>
            </a:fld>
            <a:endParaRPr lang="en-NZ"/>
          </a:p>
        </p:txBody>
      </p:sp>
      <p:sp>
        <p:nvSpPr>
          <p:cNvPr id="4" name="TextBox 3"/>
          <p:cNvSpPr txBox="1"/>
          <p:nvPr/>
        </p:nvSpPr>
        <p:spPr>
          <a:xfrm>
            <a:off x="468941"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a:t>Carbon dioxide is a greenhouse gas and traps heat in the atmosphere. Without it and other greenhouse gases, Earth would be a frozen world</a:t>
            </a:r>
          </a:p>
        </p:txBody>
      </p:sp>
      <p:sp>
        <p:nvSpPr>
          <p:cNvPr id="5" name="Rectangle 4"/>
          <p:cNvSpPr/>
          <p:nvPr/>
        </p:nvSpPr>
        <p:spPr>
          <a:xfrm>
            <a:off x="111718" y="1232828"/>
            <a:ext cx="8748464" cy="2308324"/>
          </a:xfrm>
          <a:prstGeom prst="rect">
            <a:avLst/>
          </a:prstGeom>
        </p:spPr>
        <p:txBody>
          <a:bodyPr wrap="square">
            <a:spAutoFit/>
          </a:bodyPr>
          <a:lstStyle/>
          <a:p>
            <a:r>
              <a:rPr lang="en-NZ" dirty="0" smtClean="0"/>
              <a:t>Earth’s climate in 4.5 </a:t>
            </a:r>
            <a:r>
              <a:rPr lang="en-NZ" dirty="0"/>
              <a:t>billion-year </a:t>
            </a:r>
            <a:r>
              <a:rPr lang="en-NZ" dirty="0" smtClean="0"/>
              <a:t>has </a:t>
            </a:r>
            <a:r>
              <a:rPr lang="en-NZ" dirty="0"/>
              <a:t>naturally </a:t>
            </a:r>
            <a:r>
              <a:rPr lang="en-NZ" dirty="0" smtClean="0"/>
              <a:t>changed </a:t>
            </a:r>
            <a:r>
              <a:rPr lang="en-NZ" dirty="0"/>
              <a:t>between being very cold and covered in ice, or very hot. In the </a:t>
            </a:r>
            <a:r>
              <a:rPr lang="en-NZ" dirty="0" smtClean="0"/>
              <a:t>recent </a:t>
            </a:r>
            <a:r>
              <a:rPr lang="en-NZ" dirty="0"/>
              <a:t>10,000 years the planet’s climate has become much more stable, </a:t>
            </a:r>
            <a:r>
              <a:rPr lang="en-NZ" dirty="0" smtClean="0"/>
              <a:t>creating an ideal environment for humans and </a:t>
            </a:r>
            <a:r>
              <a:rPr lang="en-NZ" b="1" dirty="0" smtClean="0"/>
              <a:t>domestication </a:t>
            </a:r>
            <a:r>
              <a:rPr lang="en-NZ" dirty="0" smtClean="0"/>
              <a:t>of plants and animals.</a:t>
            </a:r>
            <a:endParaRPr lang="en-NZ" dirty="0"/>
          </a:p>
          <a:p>
            <a:r>
              <a:rPr lang="en-NZ" dirty="0" smtClean="0"/>
              <a:t>However</a:t>
            </a:r>
            <a:r>
              <a:rPr lang="en-NZ" dirty="0"/>
              <a:t>, over the past 50-100 years, increasing </a:t>
            </a:r>
            <a:r>
              <a:rPr lang="en-NZ" dirty="0" smtClean="0"/>
              <a:t>human </a:t>
            </a:r>
            <a:r>
              <a:rPr lang="en-NZ" dirty="0"/>
              <a:t>activity (such as industry, agriculture and transportation) </a:t>
            </a:r>
            <a:r>
              <a:rPr lang="en-NZ" dirty="0" smtClean="0"/>
              <a:t>has </a:t>
            </a:r>
            <a:r>
              <a:rPr lang="en-NZ" dirty="0"/>
              <a:t>begun to affect the </a:t>
            </a:r>
            <a:r>
              <a:rPr lang="en-NZ" b="1" dirty="0"/>
              <a:t>natural climate balance</a:t>
            </a:r>
            <a:r>
              <a:rPr lang="en-NZ" dirty="0"/>
              <a:t>. These activities are increasing the amount of greenhouse gases in our atmosphere and causing Earth </a:t>
            </a:r>
            <a:r>
              <a:rPr lang="en-NZ" dirty="0" smtClean="0"/>
              <a:t>to </a:t>
            </a:r>
            <a:r>
              <a:rPr lang="en-NZ" dirty="0"/>
              <a:t>heat up </a:t>
            </a:r>
            <a:r>
              <a:rPr lang="en-NZ" dirty="0" smtClean="0"/>
              <a:t>faster than ever seen before since humans have been on Earth.</a:t>
            </a:r>
            <a:endParaRPr lang="en-NZ" dirty="0"/>
          </a:p>
        </p:txBody>
      </p:sp>
      <p:pic>
        <p:nvPicPr>
          <p:cNvPr id="1741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22607"/>
          <a:stretch/>
        </p:blipFill>
        <p:spPr bwMode="auto">
          <a:xfrm>
            <a:off x="1397" y="3752410"/>
            <a:ext cx="9144000" cy="3105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01639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10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19</a:t>
            </a:fld>
            <a:endParaRPr lang="en-NZ"/>
          </a:p>
        </p:txBody>
      </p:sp>
      <p:sp>
        <p:nvSpPr>
          <p:cNvPr id="4" name="Rectangle 3"/>
          <p:cNvSpPr/>
          <p:nvPr/>
        </p:nvSpPr>
        <p:spPr>
          <a:xfrm>
            <a:off x="179512" y="1484784"/>
            <a:ext cx="3024336" cy="4524315"/>
          </a:xfrm>
          <a:prstGeom prst="rect">
            <a:avLst/>
          </a:prstGeom>
        </p:spPr>
        <p:txBody>
          <a:bodyPr wrap="square">
            <a:spAutoFit/>
          </a:bodyPr>
          <a:lstStyle/>
          <a:p>
            <a:r>
              <a:rPr lang="en-NZ" dirty="0" smtClean="0"/>
              <a:t>Around 1750, the period of history called the</a:t>
            </a:r>
            <a:r>
              <a:rPr lang="en-NZ" b="1" dirty="0" smtClean="0"/>
              <a:t> </a:t>
            </a:r>
            <a:r>
              <a:rPr lang="en-NZ" b="1" dirty="0"/>
              <a:t>industrial </a:t>
            </a:r>
            <a:r>
              <a:rPr lang="en-NZ" b="1" dirty="0" smtClean="0"/>
              <a:t>revolution</a:t>
            </a:r>
            <a:r>
              <a:rPr lang="en-NZ" dirty="0" smtClean="0"/>
              <a:t>, humans began to burn fossil fuels and produce greenhouse gases in increasing amounts. </a:t>
            </a:r>
            <a:r>
              <a:rPr lang="en-NZ" dirty="0"/>
              <a:t>T</a:t>
            </a:r>
            <a:r>
              <a:rPr lang="en-NZ" dirty="0" smtClean="0"/>
              <a:t>he </a:t>
            </a:r>
            <a:r>
              <a:rPr lang="en-NZ" dirty="0"/>
              <a:t>overall effect of human activities on the climate has been a warming influence. </a:t>
            </a:r>
          </a:p>
          <a:p>
            <a:r>
              <a:rPr lang="en-NZ" dirty="0" smtClean="0"/>
              <a:t>According </a:t>
            </a:r>
            <a:r>
              <a:rPr lang="en-NZ" dirty="0"/>
              <a:t>to scientific studies, in the past 650,000 years the planet has never had so much carbon dioxide in its atmosphere as it does today, and the levels </a:t>
            </a:r>
            <a:r>
              <a:rPr lang="en-NZ" dirty="0" smtClean="0"/>
              <a:t>of the gas are </a:t>
            </a:r>
            <a:r>
              <a:rPr lang="en-NZ" dirty="0"/>
              <a:t>continuing to rise. </a:t>
            </a:r>
          </a:p>
        </p:txBody>
      </p:sp>
      <p:pic>
        <p:nvPicPr>
          <p:cNvPr id="19458"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3848" y="1628800"/>
            <a:ext cx="5715000" cy="49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68941"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a:t>Human activity is increasing the CO2 in the atmosphere and Earth is becoming a warmer place</a:t>
            </a:r>
          </a:p>
        </p:txBody>
      </p:sp>
    </p:spTree>
    <p:extLst>
      <p:ext uri="{BB962C8B-B14F-4D97-AF65-F5344CB8AC3E}">
        <p14:creationId xmlns:p14="http://schemas.microsoft.com/office/powerpoint/2010/main" val="12941368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129"/>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a:xfrm>
            <a:off x="11403" y="6492875"/>
            <a:ext cx="3786691" cy="365125"/>
          </a:xfrm>
        </p:spPr>
        <p:txBody>
          <a:bodyPr/>
          <a:lstStyle/>
          <a:p>
            <a:r>
              <a:rPr lang="en-NZ" dirty="0" smtClean="0"/>
              <a:t>Year 10 Science 2012</a:t>
            </a:r>
            <a:endParaRPr lang="en-NZ" dirty="0"/>
          </a:p>
        </p:txBody>
      </p:sp>
      <p:sp>
        <p:nvSpPr>
          <p:cNvPr id="3" name="Slide Number Placeholder 2"/>
          <p:cNvSpPr>
            <a:spLocks noGrp="1"/>
          </p:cNvSpPr>
          <p:nvPr>
            <p:ph type="sldNum" sz="quarter" idx="12"/>
          </p:nvPr>
        </p:nvSpPr>
        <p:spPr/>
        <p:txBody>
          <a:bodyPr/>
          <a:lstStyle/>
          <a:p>
            <a:fld id="{A9733634-C35B-4CB9-8287-D9279767473E}" type="slidenum">
              <a:rPr lang="en-NZ" smtClean="0"/>
              <a:t>2</a:t>
            </a:fld>
            <a:endParaRPr lang="en-NZ"/>
          </a:p>
        </p:txBody>
      </p:sp>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Water </a:t>
            </a:r>
            <a:r>
              <a:rPr lang="en-NZ" sz="2000" b="1" dirty="0"/>
              <a:t>is </a:t>
            </a:r>
            <a:r>
              <a:rPr lang="en-NZ" sz="2000" b="1" dirty="0" smtClean="0"/>
              <a:t>important </a:t>
            </a:r>
            <a:r>
              <a:rPr lang="en-NZ" sz="2000" b="1" dirty="0"/>
              <a:t>for life on Earth</a:t>
            </a:r>
          </a:p>
        </p:txBody>
      </p:sp>
      <p:sp>
        <p:nvSpPr>
          <p:cNvPr id="5" name="Rectangle 4"/>
          <p:cNvSpPr/>
          <p:nvPr/>
        </p:nvSpPr>
        <p:spPr>
          <a:xfrm>
            <a:off x="251520" y="3068960"/>
            <a:ext cx="4572000" cy="3477875"/>
          </a:xfrm>
          <a:prstGeom prst="rect">
            <a:avLst/>
          </a:prstGeom>
        </p:spPr>
        <p:txBody>
          <a:bodyPr>
            <a:spAutoFit/>
          </a:bodyPr>
          <a:lstStyle/>
          <a:p>
            <a:r>
              <a:rPr lang="en-NZ" sz="2000" dirty="0"/>
              <a:t>Without water, there would be no life on Earth. Water is continually moving around, in the ocean, rain and rivers, but </a:t>
            </a:r>
            <a:r>
              <a:rPr lang="en-NZ" sz="2000" dirty="0" smtClean="0"/>
              <a:t>the amount of water on Earth is fixed. The </a:t>
            </a:r>
            <a:r>
              <a:rPr lang="en-NZ" sz="2000" dirty="0"/>
              <a:t>water that exists on earth today is the same water that existed billions of years ago. </a:t>
            </a:r>
            <a:r>
              <a:rPr lang="en-NZ" sz="2000" dirty="0" smtClean="0"/>
              <a:t>On Earth and in the atmosphere the water </a:t>
            </a:r>
            <a:r>
              <a:rPr lang="en-NZ" sz="2000" dirty="0"/>
              <a:t>is continually recycled, in a process known as the </a:t>
            </a:r>
            <a:r>
              <a:rPr lang="en-NZ" sz="2000" b="1" dirty="0" smtClean="0"/>
              <a:t>water cycle</a:t>
            </a:r>
            <a:r>
              <a:rPr lang="en-NZ" sz="2000" dirty="0" smtClean="0"/>
              <a:t>. This </a:t>
            </a:r>
            <a:r>
              <a:rPr lang="en-NZ" sz="2000" dirty="0"/>
              <a:t>cycle is important to all species on Earth, including humans. </a:t>
            </a:r>
          </a:p>
        </p:txBody>
      </p:sp>
    </p:spTree>
    <p:extLst>
      <p:ext uri="{BB962C8B-B14F-4D97-AF65-F5344CB8AC3E}">
        <p14:creationId xmlns:p14="http://schemas.microsoft.com/office/powerpoint/2010/main" val="15007149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10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20</a:t>
            </a:fld>
            <a:endParaRPr lang="en-NZ"/>
          </a:p>
        </p:txBody>
      </p:sp>
      <p:pic>
        <p:nvPicPr>
          <p:cNvPr id="1638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412776"/>
            <a:ext cx="5518919" cy="5128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68941"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a:t>Human activity is accelerating climate change</a:t>
            </a:r>
          </a:p>
        </p:txBody>
      </p:sp>
      <p:sp>
        <p:nvSpPr>
          <p:cNvPr id="4" name="Rectangle 3"/>
          <p:cNvSpPr/>
          <p:nvPr/>
        </p:nvSpPr>
        <p:spPr>
          <a:xfrm>
            <a:off x="5724128" y="1988840"/>
            <a:ext cx="2502024" cy="4401205"/>
          </a:xfrm>
          <a:prstGeom prst="rect">
            <a:avLst/>
          </a:prstGeom>
        </p:spPr>
        <p:txBody>
          <a:bodyPr wrap="square">
            <a:spAutoFit/>
          </a:bodyPr>
          <a:lstStyle/>
          <a:p>
            <a:r>
              <a:rPr lang="en-NZ" sz="2000" dirty="0"/>
              <a:t>Persistent human activities like driving cars, farming, burning coal and cutting down forests produce greenhouse gases – mainly carbon dioxide, methane and nitrous oxide. These gases gather in the atmosphere, wrap around the earth and trap the sun's </a:t>
            </a:r>
            <a:r>
              <a:rPr lang="en-NZ" sz="2000" dirty="0" smtClean="0"/>
              <a:t>heat.</a:t>
            </a:r>
            <a:endParaRPr lang="en-NZ" sz="2000" dirty="0"/>
          </a:p>
        </p:txBody>
      </p:sp>
    </p:spTree>
    <p:extLst>
      <p:ext uri="{BB962C8B-B14F-4D97-AF65-F5344CB8AC3E}">
        <p14:creationId xmlns:p14="http://schemas.microsoft.com/office/powerpoint/2010/main" val="26959652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7092280" y="6471713"/>
            <a:ext cx="3786691" cy="365125"/>
          </a:xfrm>
        </p:spPr>
        <p:txBody>
          <a:bodyPr/>
          <a:lstStyle/>
          <a:p>
            <a:r>
              <a:rPr lang="en-NZ" smtClean="0"/>
              <a:t>Year 10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21</a:t>
            </a:fld>
            <a:endParaRPr lang="en-NZ"/>
          </a:p>
        </p:txBody>
      </p:sp>
      <p:sp>
        <p:nvSpPr>
          <p:cNvPr id="4" name="TextBox 3"/>
          <p:cNvSpPr txBox="1"/>
          <p:nvPr/>
        </p:nvSpPr>
        <p:spPr>
          <a:xfrm>
            <a:off x="468941"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a:t>Human activity is increasing the CO2 in the atmosphere and Earth is becoming a warmer place</a:t>
            </a:r>
          </a:p>
        </p:txBody>
      </p:sp>
      <p:pic>
        <p:nvPicPr>
          <p:cNvPr id="1843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512" y="1436643"/>
            <a:ext cx="5652120" cy="5167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156176" y="1700808"/>
            <a:ext cx="2736304" cy="3970318"/>
          </a:xfrm>
          <a:prstGeom prst="rect">
            <a:avLst/>
          </a:prstGeom>
          <a:noFill/>
        </p:spPr>
        <p:txBody>
          <a:bodyPr wrap="square" rtlCol="0">
            <a:spAutoFit/>
          </a:bodyPr>
          <a:lstStyle/>
          <a:p>
            <a:r>
              <a:rPr lang="en-NZ" dirty="0" smtClean="0"/>
              <a:t>The carbon dioxide and other greenhouse gases in the atmosphere act as an “insulation blanket”. With not enough greenhouse gases the heat from the Sun would reach Earth but then radiate away leaving the planet to cold. With too much greenhouse gases the heat is trapped around Earth and doesn’t escape as easily making the Earth to hot. </a:t>
            </a:r>
            <a:endParaRPr lang="en-NZ" dirty="0"/>
          </a:p>
        </p:txBody>
      </p:sp>
    </p:spTree>
    <p:extLst>
      <p:ext uri="{BB962C8B-B14F-4D97-AF65-F5344CB8AC3E}">
        <p14:creationId xmlns:p14="http://schemas.microsoft.com/office/powerpoint/2010/main" val="31036786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10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22</a:t>
            </a:fld>
            <a:endParaRPr lang="en-NZ"/>
          </a:p>
        </p:txBody>
      </p:sp>
      <p:sp>
        <p:nvSpPr>
          <p:cNvPr id="4" name="TextBox 3"/>
          <p:cNvSpPr txBox="1"/>
          <p:nvPr/>
        </p:nvSpPr>
        <p:spPr>
          <a:xfrm>
            <a:off x="468941"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a:t>Human activity is accelerating climate change</a:t>
            </a:r>
          </a:p>
        </p:txBody>
      </p:sp>
      <p:pic>
        <p:nvPicPr>
          <p:cNvPr id="15363"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520" y="1052736"/>
            <a:ext cx="6661911" cy="5995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372200" y="1511439"/>
            <a:ext cx="2664295" cy="5078313"/>
          </a:xfrm>
          <a:prstGeom prst="rect">
            <a:avLst/>
          </a:prstGeom>
        </p:spPr>
        <p:txBody>
          <a:bodyPr wrap="square">
            <a:spAutoFit/>
          </a:bodyPr>
          <a:lstStyle/>
          <a:p>
            <a:r>
              <a:rPr lang="en-NZ" dirty="0"/>
              <a:t>The more greenhouse gases we </a:t>
            </a:r>
            <a:r>
              <a:rPr lang="en-NZ" dirty="0" smtClean="0"/>
              <a:t>release, </a:t>
            </a:r>
            <a:r>
              <a:rPr lang="en-NZ" dirty="0"/>
              <a:t>the faster the world's climate heats up. This process is </a:t>
            </a:r>
            <a:r>
              <a:rPr lang="en-NZ" dirty="0" smtClean="0"/>
              <a:t>called global warming </a:t>
            </a:r>
            <a:r>
              <a:rPr lang="en-NZ" dirty="0"/>
              <a:t>but it </a:t>
            </a:r>
            <a:r>
              <a:rPr lang="en-NZ" dirty="0" smtClean="0"/>
              <a:t>also leads to climate change </a:t>
            </a:r>
            <a:r>
              <a:rPr lang="en-NZ" dirty="0"/>
              <a:t>because it is </a:t>
            </a:r>
            <a:r>
              <a:rPr lang="en-NZ" dirty="0" smtClean="0"/>
              <a:t>increasing the amount of floods</a:t>
            </a:r>
            <a:r>
              <a:rPr lang="en-NZ" dirty="0"/>
              <a:t>, storms, cyclones, droughts and </a:t>
            </a:r>
            <a:r>
              <a:rPr lang="en-NZ" dirty="0" smtClean="0"/>
              <a:t>landslips. Climate </a:t>
            </a:r>
            <a:r>
              <a:rPr lang="en-NZ" dirty="0"/>
              <a:t>change </a:t>
            </a:r>
            <a:r>
              <a:rPr lang="en-NZ" dirty="0" smtClean="0"/>
              <a:t>is affecting our </a:t>
            </a:r>
            <a:r>
              <a:rPr lang="en-NZ" dirty="0"/>
              <a:t>economy, environment and the way we live – </a:t>
            </a:r>
            <a:r>
              <a:rPr lang="en-NZ" dirty="0" smtClean="0"/>
              <a:t>we are already seeing the effects and need to prepare for more changes in the future.</a:t>
            </a:r>
            <a:endParaRPr lang="en-NZ" dirty="0"/>
          </a:p>
        </p:txBody>
      </p:sp>
    </p:spTree>
    <p:extLst>
      <p:ext uri="{BB962C8B-B14F-4D97-AF65-F5344CB8AC3E}">
        <p14:creationId xmlns:p14="http://schemas.microsoft.com/office/powerpoint/2010/main" val="16239207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7668344" y="6381328"/>
            <a:ext cx="3786691" cy="365125"/>
          </a:xfrm>
        </p:spPr>
        <p:txBody>
          <a:bodyPr/>
          <a:lstStyle/>
          <a:p>
            <a:r>
              <a:rPr lang="en-NZ" dirty="0" smtClean="0"/>
              <a:t>Year 10 Science 2012</a:t>
            </a:r>
            <a:endParaRPr lang="en-NZ" dirty="0"/>
          </a:p>
        </p:txBody>
      </p:sp>
      <p:sp>
        <p:nvSpPr>
          <p:cNvPr id="3" name="Slide Number Placeholder 2"/>
          <p:cNvSpPr>
            <a:spLocks noGrp="1"/>
          </p:cNvSpPr>
          <p:nvPr>
            <p:ph type="sldNum" sz="quarter" idx="12"/>
          </p:nvPr>
        </p:nvSpPr>
        <p:spPr/>
        <p:txBody>
          <a:bodyPr/>
          <a:lstStyle/>
          <a:p>
            <a:fld id="{A9733634-C35B-4CB9-8287-D9279767473E}" type="slidenum">
              <a:rPr lang="en-NZ" smtClean="0"/>
              <a:t>23</a:t>
            </a:fld>
            <a:endParaRPr lang="en-NZ"/>
          </a:p>
        </p:txBody>
      </p:sp>
      <p:sp>
        <p:nvSpPr>
          <p:cNvPr id="4" name="Rectangle 3"/>
          <p:cNvSpPr/>
          <p:nvPr/>
        </p:nvSpPr>
        <p:spPr>
          <a:xfrm>
            <a:off x="179512" y="1052736"/>
            <a:ext cx="8640960" cy="2585323"/>
          </a:xfrm>
          <a:prstGeom prst="rect">
            <a:avLst/>
          </a:prstGeom>
        </p:spPr>
        <p:txBody>
          <a:bodyPr wrap="square">
            <a:spAutoFit/>
          </a:bodyPr>
          <a:lstStyle/>
          <a:p>
            <a:r>
              <a:rPr lang="en-NZ" dirty="0"/>
              <a:t>In </a:t>
            </a:r>
            <a:r>
              <a:rPr lang="en-NZ" b="1" dirty="0"/>
              <a:t>New Zealand </a:t>
            </a:r>
            <a:r>
              <a:rPr lang="en-NZ" dirty="0"/>
              <a:t>likely climate change impacts </a:t>
            </a:r>
            <a:r>
              <a:rPr lang="en-NZ" dirty="0" smtClean="0"/>
              <a:t>include: higher temperatures,  more droughts  in some areas and floods in others, and a </a:t>
            </a:r>
            <a:r>
              <a:rPr lang="en-NZ" dirty="0"/>
              <a:t>change in </a:t>
            </a:r>
            <a:r>
              <a:rPr lang="en-NZ" dirty="0" smtClean="0"/>
              <a:t>the amount of rain with higher </a:t>
            </a:r>
            <a:r>
              <a:rPr lang="en-NZ" dirty="0"/>
              <a:t>rainfall in the west and less in the east.</a:t>
            </a:r>
          </a:p>
          <a:p>
            <a:endParaRPr lang="en-NZ" dirty="0"/>
          </a:p>
          <a:p>
            <a:r>
              <a:rPr lang="en-NZ" dirty="0"/>
              <a:t>These changes </a:t>
            </a:r>
            <a:r>
              <a:rPr lang="en-NZ" dirty="0" smtClean="0"/>
              <a:t>in climate will cause a range of effects including changing agricultural </a:t>
            </a:r>
            <a:r>
              <a:rPr lang="en-NZ" dirty="0"/>
              <a:t>productivity </a:t>
            </a:r>
            <a:r>
              <a:rPr lang="en-NZ" dirty="0" smtClean="0"/>
              <a:t>where some species will not grow as well and other warm loving species will need to be grown, warmer </a:t>
            </a:r>
            <a:r>
              <a:rPr lang="en-NZ" dirty="0"/>
              <a:t>winters with fewer frosts, but hotter summers </a:t>
            </a:r>
            <a:r>
              <a:rPr lang="en-NZ" dirty="0" smtClean="0"/>
              <a:t>causing heat stress and diseases in plants and animals, rising </a:t>
            </a:r>
            <a:r>
              <a:rPr lang="en-NZ" dirty="0"/>
              <a:t>sea levels will </a:t>
            </a:r>
            <a:r>
              <a:rPr lang="en-NZ" dirty="0" smtClean="0"/>
              <a:t>effect coastal areas and glaciers </a:t>
            </a:r>
            <a:r>
              <a:rPr lang="en-NZ" dirty="0"/>
              <a:t>are expected to </a:t>
            </a:r>
            <a:r>
              <a:rPr lang="en-NZ" dirty="0" smtClean="0"/>
              <a:t>retreat.</a:t>
            </a:r>
            <a:endParaRPr lang="en-NZ" dirty="0"/>
          </a:p>
        </p:txBody>
      </p:sp>
      <p:pic>
        <p:nvPicPr>
          <p:cNvPr id="5122"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3568" y="3536315"/>
            <a:ext cx="6426972" cy="3321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68941"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a:t>Human activity is accelerating climate change</a:t>
            </a:r>
          </a:p>
        </p:txBody>
      </p:sp>
    </p:spTree>
    <p:extLst>
      <p:ext uri="{BB962C8B-B14F-4D97-AF65-F5344CB8AC3E}">
        <p14:creationId xmlns:p14="http://schemas.microsoft.com/office/powerpoint/2010/main" val="37601395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24</a:t>
            </a:fld>
            <a:endParaRPr lang="en-NZ"/>
          </a:p>
        </p:txBody>
      </p:sp>
      <p:pic>
        <p:nvPicPr>
          <p:cNvPr id="2048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3049" y="0"/>
            <a:ext cx="6858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7503" y="115010"/>
            <a:ext cx="6624737" cy="707886"/>
          </a:xfrm>
          <a:prstGeom prst="rect">
            <a:avLst/>
          </a:prstGeom>
          <a:solidFill>
            <a:schemeClr val="bg2"/>
          </a:solidFill>
          <a:ln>
            <a:solidFill>
              <a:schemeClr val="tx1"/>
            </a:solidFill>
          </a:ln>
        </p:spPr>
        <p:txBody>
          <a:bodyPr wrap="square" rtlCol="0">
            <a:spAutoFit/>
          </a:bodyPr>
          <a:lstStyle/>
          <a:p>
            <a:pPr algn="ctr"/>
            <a:r>
              <a:rPr lang="en-NZ" sz="2000" b="1" dirty="0" smtClean="0"/>
              <a:t>All </a:t>
            </a:r>
            <a:r>
              <a:rPr lang="en-NZ" sz="2000" b="1" dirty="0"/>
              <a:t>living things are made of carbon and that carbon changes from one form to another in a carbon cycle</a:t>
            </a:r>
          </a:p>
        </p:txBody>
      </p:sp>
      <p:sp>
        <p:nvSpPr>
          <p:cNvPr id="5" name="TextBox 4"/>
          <p:cNvSpPr txBox="1"/>
          <p:nvPr/>
        </p:nvSpPr>
        <p:spPr>
          <a:xfrm>
            <a:off x="107503" y="1007187"/>
            <a:ext cx="2195546" cy="5355312"/>
          </a:xfrm>
          <a:prstGeom prst="rect">
            <a:avLst/>
          </a:prstGeom>
          <a:noFill/>
        </p:spPr>
        <p:txBody>
          <a:bodyPr wrap="square" rtlCol="0">
            <a:spAutoFit/>
          </a:bodyPr>
          <a:lstStyle/>
          <a:p>
            <a:r>
              <a:rPr lang="en-NZ" dirty="0" smtClean="0"/>
              <a:t>Carbon exists in a number of forms. It is part of a gas molecule called </a:t>
            </a:r>
            <a:r>
              <a:rPr lang="en-NZ" b="1" dirty="0" smtClean="0"/>
              <a:t>carbon dioxide </a:t>
            </a:r>
            <a:r>
              <a:rPr lang="en-NZ" dirty="0" smtClean="0"/>
              <a:t>found</a:t>
            </a:r>
            <a:r>
              <a:rPr lang="en-NZ" b="1" dirty="0" smtClean="0"/>
              <a:t> </a:t>
            </a:r>
            <a:r>
              <a:rPr lang="en-NZ" dirty="0" smtClean="0"/>
              <a:t>in the atmosphere which can be turned into carbon compounds in plants through </a:t>
            </a:r>
            <a:r>
              <a:rPr lang="en-NZ" b="1" dirty="0" smtClean="0"/>
              <a:t>photosynthesis</a:t>
            </a:r>
            <a:r>
              <a:rPr lang="en-NZ" dirty="0" smtClean="0"/>
              <a:t>. This carbon is then passed along to other living organisms when they are consumed and released back into the atmosphere during </a:t>
            </a:r>
            <a:r>
              <a:rPr lang="en-NZ" b="1" dirty="0" smtClean="0"/>
              <a:t>respiration.</a:t>
            </a:r>
            <a:endParaRPr lang="en-NZ" b="1" dirty="0"/>
          </a:p>
        </p:txBody>
      </p:sp>
    </p:spTree>
    <p:extLst>
      <p:ext uri="{BB962C8B-B14F-4D97-AF65-F5344CB8AC3E}">
        <p14:creationId xmlns:p14="http://schemas.microsoft.com/office/powerpoint/2010/main" val="4737380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10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25</a:t>
            </a:fld>
            <a:endParaRPr lang="en-NZ"/>
          </a:p>
        </p:txBody>
      </p:sp>
      <p:sp>
        <p:nvSpPr>
          <p:cNvPr id="4" name="TextBox 3"/>
          <p:cNvSpPr txBox="1"/>
          <p:nvPr/>
        </p:nvSpPr>
        <p:spPr>
          <a:xfrm>
            <a:off x="179512" y="404664"/>
            <a:ext cx="8712969" cy="707886"/>
          </a:xfrm>
          <a:prstGeom prst="rect">
            <a:avLst/>
          </a:prstGeom>
          <a:solidFill>
            <a:schemeClr val="bg2"/>
          </a:solidFill>
          <a:ln>
            <a:solidFill>
              <a:schemeClr val="tx1"/>
            </a:solidFill>
          </a:ln>
        </p:spPr>
        <p:txBody>
          <a:bodyPr wrap="square" rtlCol="0">
            <a:spAutoFit/>
          </a:bodyPr>
          <a:lstStyle/>
          <a:p>
            <a:pPr algn="ctr"/>
            <a:r>
              <a:rPr lang="en-NZ" sz="2000" b="1" dirty="0" smtClean="0"/>
              <a:t>All </a:t>
            </a:r>
            <a:r>
              <a:rPr lang="en-NZ" sz="2000" b="1" dirty="0"/>
              <a:t>living things are made of carbon and that carbon changes from one form to another in a carbon cycle</a:t>
            </a:r>
          </a:p>
        </p:txBody>
      </p:sp>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11" t="2784" r="1562" b="21170"/>
          <a:stretch/>
        </p:blipFill>
        <p:spPr bwMode="auto">
          <a:xfrm>
            <a:off x="0" y="2686399"/>
            <a:ext cx="9144000" cy="4171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79512" y="1112550"/>
            <a:ext cx="8712969" cy="1477328"/>
          </a:xfrm>
          <a:prstGeom prst="rect">
            <a:avLst/>
          </a:prstGeom>
          <a:noFill/>
        </p:spPr>
        <p:txBody>
          <a:bodyPr wrap="square" rtlCol="0">
            <a:spAutoFit/>
          </a:bodyPr>
          <a:lstStyle/>
          <a:p>
            <a:r>
              <a:rPr lang="en-NZ" dirty="0" smtClean="0"/>
              <a:t>Natural processes of photosynthesis and respiration (blue arrows) keep the carbon dioxide levels reasonably stable in the atmosphere – and therefore the global temperature steady. Human activity such as farming, industry and burning fossil fuels (red arrows) which have a large amount of “locked up” carbon are affecting this balance and causing the levels of Carbon Dioxide to increase.</a:t>
            </a:r>
            <a:endParaRPr lang="en-NZ" dirty="0"/>
          </a:p>
        </p:txBody>
      </p:sp>
    </p:spTree>
    <p:extLst>
      <p:ext uri="{BB962C8B-B14F-4D97-AF65-F5344CB8AC3E}">
        <p14:creationId xmlns:p14="http://schemas.microsoft.com/office/powerpoint/2010/main" val="8688850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10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26</a:t>
            </a:fld>
            <a:endParaRPr lang="en-NZ"/>
          </a:p>
        </p:txBody>
      </p:sp>
      <p:pic>
        <p:nvPicPr>
          <p:cNvPr id="2765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47" y="1628800"/>
            <a:ext cx="9306272" cy="5816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79512" y="404664"/>
            <a:ext cx="8712969" cy="707886"/>
          </a:xfrm>
          <a:prstGeom prst="rect">
            <a:avLst/>
          </a:prstGeom>
          <a:solidFill>
            <a:schemeClr val="bg2"/>
          </a:solidFill>
          <a:ln>
            <a:solidFill>
              <a:schemeClr val="tx1"/>
            </a:solidFill>
          </a:ln>
        </p:spPr>
        <p:txBody>
          <a:bodyPr wrap="square" rtlCol="0">
            <a:spAutoFit/>
          </a:bodyPr>
          <a:lstStyle/>
          <a:p>
            <a:pPr algn="ctr"/>
            <a:r>
              <a:rPr lang="en-NZ" sz="2000" b="1" dirty="0" smtClean="0"/>
              <a:t>Carbon can be stored in the Earth in ‘carbon sinks’ such as fossil fuels, rocks and ocean sediments </a:t>
            </a:r>
            <a:endParaRPr lang="en-NZ" sz="2000" b="1" dirty="0"/>
          </a:p>
        </p:txBody>
      </p:sp>
    </p:spTree>
    <p:extLst>
      <p:ext uri="{BB962C8B-B14F-4D97-AF65-F5344CB8AC3E}">
        <p14:creationId xmlns:p14="http://schemas.microsoft.com/office/powerpoint/2010/main" val="27078195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10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27</a:t>
            </a:fld>
            <a:endParaRPr lang="en-NZ"/>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9144000" cy="690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64803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04" y="0"/>
            <a:ext cx="925842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A9733634-C35B-4CB9-8287-D9279767473E}" type="slidenum">
              <a:rPr lang="en-NZ" smtClean="0"/>
              <a:t>28</a:t>
            </a:fld>
            <a:endParaRPr lang="en-NZ"/>
          </a:p>
        </p:txBody>
      </p:sp>
      <p:sp>
        <p:nvSpPr>
          <p:cNvPr id="4" name="TextBox 3"/>
          <p:cNvSpPr txBox="1"/>
          <p:nvPr/>
        </p:nvSpPr>
        <p:spPr>
          <a:xfrm>
            <a:off x="468941" y="188640"/>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Increases </a:t>
            </a:r>
            <a:r>
              <a:rPr lang="en-NZ" sz="2000" b="1" dirty="0"/>
              <a:t>in the human </a:t>
            </a:r>
            <a:r>
              <a:rPr lang="en-NZ" sz="2000" b="1" dirty="0" smtClean="0"/>
              <a:t>population has a negative impact on the Earth’s resources</a:t>
            </a:r>
          </a:p>
        </p:txBody>
      </p:sp>
      <p:sp>
        <p:nvSpPr>
          <p:cNvPr id="5" name="TextBox 4"/>
          <p:cNvSpPr txBox="1"/>
          <p:nvPr/>
        </p:nvSpPr>
        <p:spPr>
          <a:xfrm>
            <a:off x="3341666" y="1196752"/>
            <a:ext cx="4104456" cy="2862322"/>
          </a:xfrm>
          <a:prstGeom prst="rect">
            <a:avLst/>
          </a:prstGeom>
          <a:noFill/>
          <a:ln>
            <a:noFill/>
          </a:ln>
        </p:spPr>
        <p:txBody>
          <a:bodyPr wrap="square" rtlCol="0">
            <a:spAutoFit/>
          </a:bodyPr>
          <a:lstStyle/>
          <a:p>
            <a:r>
              <a:rPr lang="en-NZ" sz="2000" b="1" dirty="0"/>
              <a:t>Increases in the human population has resulted in: </a:t>
            </a:r>
          </a:p>
          <a:p>
            <a:r>
              <a:rPr lang="en-NZ" sz="2000" b="1" dirty="0"/>
              <a:t>&gt;An increased demand for food, materials and energy resources; </a:t>
            </a:r>
          </a:p>
          <a:p>
            <a:r>
              <a:rPr lang="en-NZ" sz="2000" b="1" dirty="0"/>
              <a:t>&gt;An increased destruction of habitats for industry, farming, houses and roads; </a:t>
            </a:r>
          </a:p>
          <a:p>
            <a:r>
              <a:rPr lang="en-NZ" sz="2000" b="1" dirty="0"/>
              <a:t>&gt;An increased need to dispose of </a:t>
            </a:r>
            <a:r>
              <a:rPr lang="en-NZ" sz="2000" b="1" dirty="0" smtClean="0"/>
              <a:t>waste</a:t>
            </a:r>
            <a:endParaRPr lang="en-NZ" sz="2000" b="1" dirty="0"/>
          </a:p>
        </p:txBody>
      </p:sp>
    </p:spTree>
    <p:extLst>
      <p:ext uri="{BB962C8B-B14F-4D97-AF65-F5344CB8AC3E}">
        <p14:creationId xmlns:p14="http://schemas.microsoft.com/office/powerpoint/2010/main" val="14050571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413"/>
          <a:stretch/>
        </p:blipFill>
        <p:spPr bwMode="auto">
          <a:xfrm>
            <a:off x="0" y="7415"/>
            <a:ext cx="9144000" cy="685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NZ" smtClean="0"/>
              <a:t>Year 10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29</a:t>
            </a:fld>
            <a:endParaRPr lang="en-NZ"/>
          </a:p>
        </p:txBody>
      </p:sp>
      <p:sp>
        <p:nvSpPr>
          <p:cNvPr id="4" name="TextBox 3"/>
          <p:cNvSpPr txBox="1"/>
          <p:nvPr/>
        </p:nvSpPr>
        <p:spPr>
          <a:xfrm>
            <a:off x="468941"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activities of humans are leading to serious pollution problems</a:t>
            </a:r>
          </a:p>
        </p:txBody>
      </p:sp>
    </p:spTree>
    <p:extLst>
      <p:ext uri="{BB962C8B-B14F-4D97-AF65-F5344CB8AC3E}">
        <p14:creationId xmlns:p14="http://schemas.microsoft.com/office/powerpoint/2010/main" val="15185336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We </a:t>
            </a:r>
            <a:r>
              <a:rPr lang="en-NZ" sz="2000" b="1" dirty="0"/>
              <a:t>have a fixed amount of water on Earth that continuously changes into different states – Water cycle</a:t>
            </a:r>
          </a:p>
        </p:txBody>
      </p:sp>
      <p:pic>
        <p:nvPicPr>
          <p:cNvPr id="1026" name="Picture 2"/>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7905" y="1322596"/>
            <a:ext cx="5966939" cy="5511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228184" y="2093002"/>
            <a:ext cx="2664296" cy="3970318"/>
          </a:xfrm>
          <a:prstGeom prst="rect">
            <a:avLst/>
          </a:prstGeom>
        </p:spPr>
        <p:txBody>
          <a:bodyPr wrap="square">
            <a:spAutoFit/>
          </a:bodyPr>
          <a:lstStyle/>
          <a:p>
            <a:r>
              <a:rPr lang="en-NZ" dirty="0"/>
              <a:t>Water on Earth is always changing. Its repeating changes make a cycle. As water goes through its cycle, it can be a </a:t>
            </a:r>
            <a:r>
              <a:rPr lang="en-NZ" b="1" dirty="0"/>
              <a:t>solid</a:t>
            </a:r>
            <a:r>
              <a:rPr lang="en-NZ" dirty="0"/>
              <a:t> (ice), a </a:t>
            </a:r>
            <a:r>
              <a:rPr lang="en-NZ" b="1" dirty="0"/>
              <a:t>liquid</a:t>
            </a:r>
            <a:r>
              <a:rPr lang="en-NZ" dirty="0"/>
              <a:t> (water), or a </a:t>
            </a:r>
            <a:r>
              <a:rPr lang="en-NZ" b="1" dirty="0"/>
              <a:t>gas</a:t>
            </a:r>
            <a:r>
              <a:rPr lang="en-NZ" dirty="0"/>
              <a:t> (water </a:t>
            </a:r>
            <a:r>
              <a:rPr lang="en-NZ" dirty="0" err="1"/>
              <a:t>vapor</a:t>
            </a:r>
            <a:r>
              <a:rPr lang="en-NZ" dirty="0"/>
              <a:t>). Ice can change to become water or water </a:t>
            </a:r>
            <a:r>
              <a:rPr lang="en-NZ" dirty="0" err="1"/>
              <a:t>vapor</a:t>
            </a:r>
            <a:r>
              <a:rPr lang="en-NZ" dirty="0"/>
              <a:t>. Water can change to become ice or water </a:t>
            </a:r>
            <a:r>
              <a:rPr lang="en-NZ" dirty="0" err="1"/>
              <a:t>vapor</a:t>
            </a:r>
            <a:r>
              <a:rPr lang="en-NZ" dirty="0"/>
              <a:t>. Water </a:t>
            </a:r>
            <a:r>
              <a:rPr lang="en-NZ" dirty="0" err="1"/>
              <a:t>vapor</a:t>
            </a:r>
            <a:r>
              <a:rPr lang="en-NZ" dirty="0"/>
              <a:t> can change to become ice or water.</a:t>
            </a:r>
          </a:p>
        </p:txBody>
      </p:sp>
    </p:spTree>
    <p:extLst>
      <p:ext uri="{BB962C8B-B14F-4D97-AF65-F5344CB8AC3E}">
        <p14:creationId xmlns:p14="http://schemas.microsoft.com/office/powerpoint/2010/main" val="19600644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7250654" y="6381328"/>
            <a:ext cx="3786691" cy="365125"/>
          </a:xfrm>
        </p:spPr>
        <p:txBody>
          <a:bodyPr/>
          <a:lstStyle/>
          <a:p>
            <a:r>
              <a:rPr lang="en-NZ" smtClean="0"/>
              <a:t>Year 10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30</a:t>
            </a:fld>
            <a:endParaRPr lang="en-NZ"/>
          </a:p>
        </p:txBody>
      </p:sp>
      <p:sp>
        <p:nvSpPr>
          <p:cNvPr id="5" name="TextBox 4"/>
          <p:cNvSpPr txBox="1"/>
          <p:nvPr/>
        </p:nvSpPr>
        <p:spPr>
          <a:xfrm>
            <a:off x="468941"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activities of humans are leading to serious pollution problems</a:t>
            </a:r>
          </a:p>
        </p:txBody>
      </p:sp>
      <p:pic>
        <p:nvPicPr>
          <p:cNvPr id="1026" name="Picture 2"/>
          <p:cNvPicPr>
            <a:picLocks noChangeAspect="1" noChangeArrowheads="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45238" y="726064"/>
            <a:ext cx="9301595" cy="6494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980499" y="3573056"/>
            <a:ext cx="4536504" cy="400110"/>
          </a:xfrm>
          <a:prstGeom prst="rect">
            <a:avLst/>
          </a:prstGeom>
          <a:solidFill>
            <a:srgbClr val="FFFF00"/>
          </a:solidFill>
          <a:ln>
            <a:solidFill>
              <a:schemeClr val="tx1"/>
            </a:solidFill>
          </a:ln>
        </p:spPr>
        <p:txBody>
          <a:bodyPr wrap="square" rtlCol="0">
            <a:spAutoFit/>
          </a:bodyPr>
          <a:lstStyle/>
          <a:p>
            <a:pPr algn="ctr"/>
            <a:r>
              <a:rPr lang="en-NZ" sz="2000" b="1" dirty="0" smtClean="0"/>
              <a:t>Land pollution</a:t>
            </a:r>
            <a:endParaRPr lang="en-NZ" sz="2000" b="1" dirty="0"/>
          </a:p>
        </p:txBody>
      </p:sp>
      <p:sp>
        <p:nvSpPr>
          <p:cNvPr id="7" name="Rectangle 6"/>
          <p:cNvSpPr/>
          <p:nvPr/>
        </p:nvSpPr>
        <p:spPr>
          <a:xfrm>
            <a:off x="107504" y="4941168"/>
            <a:ext cx="2592288" cy="1754326"/>
          </a:xfrm>
          <a:prstGeom prst="rect">
            <a:avLst/>
          </a:prstGeom>
        </p:spPr>
        <p:txBody>
          <a:bodyPr wrap="square">
            <a:spAutoFit/>
          </a:bodyPr>
          <a:lstStyle/>
          <a:p>
            <a:r>
              <a:rPr lang="en-NZ" dirty="0"/>
              <a:t>Land pollution is </a:t>
            </a:r>
            <a:r>
              <a:rPr lang="en-NZ" dirty="0" smtClean="0"/>
              <a:t>caused by the </a:t>
            </a:r>
            <a:r>
              <a:rPr lang="en-NZ" b="1" dirty="0"/>
              <a:t>contamination </a:t>
            </a:r>
            <a:r>
              <a:rPr lang="en-NZ" dirty="0"/>
              <a:t>and </a:t>
            </a:r>
            <a:r>
              <a:rPr lang="en-NZ" b="1" dirty="0"/>
              <a:t>degradation</a:t>
            </a:r>
            <a:r>
              <a:rPr lang="en-NZ" dirty="0"/>
              <a:t> of the land surface and soil of the earth, due to </a:t>
            </a:r>
            <a:r>
              <a:rPr lang="en-NZ" dirty="0" smtClean="0"/>
              <a:t>un- sustainable practice.</a:t>
            </a:r>
            <a:endParaRPr lang="en-NZ" dirty="0"/>
          </a:p>
        </p:txBody>
      </p:sp>
    </p:spTree>
    <p:extLst>
      <p:ext uri="{BB962C8B-B14F-4D97-AF65-F5344CB8AC3E}">
        <p14:creationId xmlns:p14="http://schemas.microsoft.com/office/powerpoint/2010/main" val="18183261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7521918" y="6381328"/>
            <a:ext cx="3786691" cy="365125"/>
          </a:xfrm>
        </p:spPr>
        <p:txBody>
          <a:bodyPr/>
          <a:lstStyle/>
          <a:p>
            <a:r>
              <a:rPr lang="en-NZ" dirty="0" smtClean="0"/>
              <a:t>Year 10 Science 2012</a:t>
            </a:r>
            <a:endParaRPr lang="en-NZ" dirty="0"/>
          </a:p>
        </p:txBody>
      </p:sp>
      <p:sp>
        <p:nvSpPr>
          <p:cNvPr id="3" name="Slide Number Placeholder 2"/>
          <p:cNvSpPr>
            <a:spLocks noGrp="1"/>
          </p:cNvSpPr>
          <p:nvPr>
            <p:ph type="sldNum" sz="quarter" idx="12"/>
          </p:nvPr>
        </p:nvSpPr>
        <p:spPr/>
        <p:txBody>
          <a:bodyPr/>
          <a:lstStyle/>
          <a:p>
            <a:fld id="{A9733634-C35B-4CB9-8287-D9279767473E}" type="slidenum">
              <a:rPr lang="en-NZ" smtClean="0"/>
              <a:t>31</a:t>
            </a:fld>
            <a:endParaRPr lang="en-NZ"/>
          </a:p>
        </p:txBody>
      </p:sp>
      <p:pic>
        <p:nvPicPr>
          <p:cNvPr id="2050" name="Picture 2"/>
          <p:cNvPicPr>
            <a:picLocks noChangeAspect="1" noChangeArrowheads="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51139" y="379818"/>
            <a:ext cx="9649072" cy="6736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540765" y="3548166"/>
            <a:ext cx="4608512" cy="400110"/>
          </a:xfrm>
          <a:prstGeom prst="rect">
            <a:avLst/>
          </a:prstGeom>
          <a:solidFill>
            <a:srgbClr val="FFFF00"/>
          </a:solidFill>
          <a:ln>
            <a:solidFill>
              <a:schemeClr val="tx1"/>
            </a:solidFill>
          </a:ln>
        </p:spPr>
        <p:txBody>
          <a:bodyPr wrap="square" rtlCol="0">
            <a:spAutoFit/>
          </a:bodyPr>
          <a:lstStyle/>
          <a:p>
            <a:pPr algn="ctr"/>
            <a:r>
              <a:rPr lang="en-NZ" sz="2000" b="1" dirty="0" smtClean="0"/>
              <a:t>Water pollution</a:t>
            </a:r>
            <a:endParaRPr lang="en-NZ" sz="2000" b="1" dirty="0"/>
          </a:p>
        </p:txBody>
      </p:sp>
      <p:sp>
        <p:nvSpPr>
          <p:cNvPr id="6" name="TextBox 5"/>
          <p:cNvSpPr txBox="1"/>
          <p:nvPr/>
        </p:nvSpPr>
        <p:spPr>
          <a:xfrm>
            <a:off x="468941"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activities of humans are leading to serious pollution problems</a:t>
            </a:r>
          </a:p>
        </p:txBody>
      </p:sp>
      <p:sp>
        <p:nvSpPr>
          <p:cNvPr id="4" name="Rectangle 3"/>
          <p:cNvSpPr/>
          <p:nvPr/>
        </p:nvSpPr>
        <p:spPr>
          <a:xfrm>
            <a:off x="45705" y="5088792"/>
            <a:ext cx="4572000" cy="1200329"/>
          </a:xfrm>
          <a:prstGeom prst="rect">
            <a:avLst/>
          </a:prstGeom>
        </p:spPr>
        <p:txBody>
          <a:bodyPr>
            <a:spAutoFit/>
          </a:bodyPr>
          <a:lstStyle/>
          <a:p>
            <a:r>
              <a:rPr lang="en-NZ" dirty="0"/>
              <a:t>Water pollution is </a:t>
            </a:r>
            <a:r>
              <a:rPr lang="en-NZ" dirty="0" smtClean="0"/>
              <a:t>the</a:t>
            </a:r>
          </a:p>
          <a:p>
            <a:r>
              <a:rPr lang="en-NZ" b="1" dirty="0" smtClean="0"/>
              <a:t>contamination </a:t>
            </a:r>
            <a:r>
              <a:rPr lang="en-NZ" dirty="0"/>
              <a:t>of </a:t>
            </a:r>
            <a:r>
              <a:rPr lang="en-NZ" dirty="0" smtClean="0"/>
              <a:t>lakes</a:t>
            </a:r>
            <a:r>
              <a:rPr lang="en-NZ" dirty="0"/>
              <a:t>, rivers, </a:t>
            </a:r>
            <a:endParaRPr lang="en-NZ" dirty="0" smtClean="0"/>
          </a:p>
          <a:p>
            <a:r>
              <a:rPr lang="en-NZ" dirty="0" smtClean="0"/>
              <a:t>oceans</a:t>
            </a:r>
            <a:r>
              <a:rPr lang="en-NZ" dirty="0"/>
              <a:t>, aquifers </a:t>
            </a:r>
            <a:r>
              <a:rPr lang="en-NZ" dirty="0" smtClean="0"/>
              <a:t>or groundwater with untreated waste. </a:t>
            </a:r>
            <a:endParaRPr lang="en-NZ" dirty="0"/>
          </a:p>
        </p:txBody>
      </p:sp>
    </p:spTree>
    <p:extLst>
      <p:ext uri="{BB962C8B-B14F-4D97-AF65-F5344CB8AC3E}">
        <p14:creationId xmlns:p14="http://schemas.microsoft.com/office/powerpoint/2010/main" val="32554688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10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32</a:t>
            </a:fld>
            <a:endParaRPr lang="en-NZ"/>
          </a:p>
        </p:txBody>
      </p:sp>
      <p:pic>
        <p:nvPicPr>
          <p:cNvPr id="3074" name="Picture 2"/>
          <p:cNvPicPr>
            <a:picLocks noChangeAspect="1" noChangeArrowheads="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8256" y="677138"/>
            <a:ext cx="9468544" cy="6610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699792" y="3642930"/>
            <a:ext cx="4032448" cy="400110"/>
          </a:xfrm>
          <a:prstGeom prst="rect">
            <a:avLst/>
          </a:prstGeom>
          <a:solidFill>
            <a:srgbClr val="FFFF00"/>
          </a:solidFill>
          <a:ln>
            <a:solidFill>
              <a:schemeClr val="tx1"/>
            </a:solidFill>
          </a:ln>
        </p:spPr>
        <p:txBody>
          <a:bodyPr wrap="square" rtlCol="0">
            <a:spAutoFit/>
          </a:bodyPr>
          <a:lstStyle/>
          <a:p>
            <a:pPr algn="ctr"/>
            <a:r>
              <a:rPr lang="en-NZ" sz="2000" b="1" dirty="0" smtClean="0"/>
              <a:t>Air pollution</a:t>
            </a:r>
            <a:endParaRPr lang="en-NZ" sz="2000" b="1" dirty="0"/>
          </a:p>
        </p:txBody>
      </p:sp>
      <p:sp>
        <p:nvSpPr>
          <p:cNvPr id="6" name="TextBox 5"/>
          <p:cNvSpPr txBox="1"/>
          <p:nvPr/>
        </p:nvSpPr>
        <p:spPr>
          <a:xfrm>
            <a:off x="468941"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activities of humans are leading to serious pollution problems</a:t>
            </a:r>
          </a:p>
        </p:txBody>
      </p:sp>
      <p:sp>
        <p:nvSpPr>
          <p:cNvPr id="4" name="Rectangle 3"/>
          <p:cNvSpPr/>
          <p:nvPr/>
        </p:nvSpPr>
        <p:spPr>
          <a:xfrm>
            <a:off x="5076056" y="5229200"/>
            <a:ext cx="3995936" cy="1200329"/>
          </a:xfrm>
          <a:prstGeom prst="rect">
            <a:avLst/>
          </a:prstGeom>
        </p:spPr>
        <p:txBody>
          <a:bodyPr wrap="square">
            <a:spAutoFit/>
          </a:bodyPr>
          <a:lstStyle/>
          <a:p>
            <a:r>
              <a:rPr lang="en-NZ" dirty="0" smtClean="0"/>
              <a:t>Air </a:t>
            </a:r>
            <a:r>
              <a:rPr lang="en-NZ" dirty="0"/>
              <a:t>pollution is </a:t>
            </a:r>
            <a:r>
              <a:rPr lang="en-NZ" b="1" dirty="0"/>
              <a:t>contamination </a:t>
            </a:r>
            <a:r>
              <a:rPr lang="en-NZ" dirty="0"/>
              <a:t>of the </a:t>
            </a:r>
            <a:r>
              <a:rPr lang="en-NZ" dirty="0" smtClean="0"/>
              <a:t>environment </a:t>
            </a:r>
            <a:r>
              <a:rPr lang="en-NZ" dirty="0"/>
              <a:t>by any chemical, physical or biological </a:t>
            </a:r>
            <a:r>
              <a:rPr lang="en-NZ" b="1" dirty="0" smtClean="0"/>
              <a:t>waste</a:t>
            </a:r>
            <a:r>
              <a:rPr lang="en-NZ" dirty="0" smtClean="0"/>
              <a:t> </a:t>
            </a:r>
            <a:r>
              <a:rPr lang="en-NZ" dirty="0"/>
              <a:t>that </a:t>
            </a:r>
            <a:r>
              <a:rPr lang="en-NZ" dirty="0" smtClean="0"/>
              <a:t>changes </a:t>
            </a:r>
            <a:r>
              <a:rPr lang="en-NZ" dirty="0"/>
              <a:t>the </a:t>
            </a:r>
            <a:r>
              <a:rPr lang="en-NZ" dirty="0" smtClean="0"/>
              <a:t>atmosphere</a:t>
            </a:r>
            <a:r>
              <a:rPr lang="en-NZ" dirty="0"/>
              <a:t>.</a:t>
            </a:r>
          </a:p>
        </p:txBody>
      </p:sp>
    </p:spTree>
    <p:extLst>
      <p:ext uri="{BB962C8B-B14F-4D97-AF65-F5344CB8AC3E}">
        <p14:creationId xmlns:p14="http://schemas.microsoft.com/office/powerpoint/2010/main" val="86231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10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33</a:t>
            </a:fld>
            <a:endParaRPr lang="en-NZ"/>
          </a:p>
        </p:txBody>
      </p:sp>
      <p:sp>
        <p:nvSpPr>
          <p:cNvPr id="4" name="TextBox 3"/>
          <p:cNvSpPr txBox="1"/>
          <p:nvPr/>
        </p:nvSpPr>
        <p:spPr>
          <a:xfrm>
            <a:off x="468941"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Earth has a fixed amount of resources that have to be managed sustainably</a:t>
            </a:r>
          </a:p>
        </p:txBody>
      </p:sp>
      <p:sp>
        <p:nvSpPr>
          <p:cNvPr id="5" name="TextBox 4"/>
          <p:cNvSpPr txBox="1"/>
          <p:nvPr/>
        </p:nvSpPr>
        <p:spPr>
          <a:xfrm>
            <a:off x="179512" y="1340768"/>
            <a:ext cx="3096344" cy="4801314"/>
          </a:xfrm>
          <a:prstGeom prst="rect">
            <a:avLst/>
          </a:prstGeom>
          <a:noFill/>
        </p:spPr>
        <p:txBody>
          <a:bodyPr wrap="square" rtlCol="0">
            <a:spAutoFit/>
          </a:bodyPr>
          <a:lstStyle/>
          <a:p>
            <a:r>
              <a:rPr lang="en-NZ" b="1" dirty="0" smtClean="0"/>
              <a:t>Sustainable</a:t>
            </a:r>
            <a:r>
              <a:rPr lang="en-NZ" dirty="0" smtClean="0"/>
              <a:t> means to continue being able to do something or use something </a:t>
            </a:r>
            <a:r>
              <a:rPr lang="en-NZ" b="1" dirty="0" smtClean="0"/>
              <a:t>indefinitely</a:t>
            </a:r>
            <a:r>
              <a:rPr lang="en-NZ" dirty="0" smtClean="0"/>
              <a:t>. Some of our resources on Earth are </a:t>
            </a:r>
            <a:r>
              <a:rPr lang="en-NZ" b="1" dirty="0" smtClean="0"/>
              <a:t>Non-renewable</a:t>
            </a:r>
            <a:r>
              <a:rPr lang="en-NZ" dirty="0" smtClean="0"/>
              <a:t> such as coal, oil and minerals and they will be all used up eventually as the process to make more takes a very long time. Other resources such as timber and  fish are </a:t>
            </a:r>
            <a:r>
              <a:rPr lang="en-NZ" b="1" dirty="0" smtClean="0"/>
              <a:t>renewable</a:t>
            </a:r>
            <a:r>
              <a:rPr lang="en-NZ" dirty="0" smtClean="0"/>
              <a:t>. As long as we do not take to much and replace what we use then these resources can be used for a long period of time sustainably. </a:t>
            </a:r>
            <a:endParaRPr lang="en-NZ" dirty="0"/>
          </a:p>
        </p:txBody>
      </p:sp>
      <p:pic>
        <p:nvPicPr>
          <p:cNvPr id="922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6128" t="25942" r="26797" b="5803"/>
          <a:stretch/>
        </p:blipFill>
        <p:spPr bwMode="auto">
          <a:xfrm>
            <a:off x="3340658" y="1645538"/>
            <a:ext cx="5556171" cy="4529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76660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10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34</a:t>
            </a:fld>
            <a:endParaRPr lang="en-NZ"/>
          </a:p>
        </p:txBody>
      </p:sp>
      <p:sp>
        <p:nvSpPr>
          <p:cNvPr id="5" name="TextBox 4"/>
          <p:cNvSpPr txBox="1"/>
          <p:nvPr/>
        </p:nvSpPr>
        <p:spPr>
          <a:xfrm>
            <a:off x="323529" y="1340768"/>
            <a:ext cx="2736303" cy="4801314"/>
          </a:xfrm>
          <a:prstGeom prst="rect">
            <a:avLst/>
          </a:prstGeom>
          <a:noFill/>
        </p:spPr>
        <p:txBody>
          <a:bodyPr wrap="square" rtlCol="0">
            <a:spAutoFit/>
          </a:bodyPr>
          <a:lstStyle/>
          <a:p>
            <a:r>
              <a:rPr lang="en-NZ" dirty="0" smtClean="0"/>
              <a:t>We </a:t>
            </a:r>
            <a:r>
              <a:rPr lang="en-NZ" dirty="0"/>
              <a:t>can manage our environment more sustainably by: </a:t>
            </a:r>
          </a:p>
          <a:p>
            <a:r>
              <a:rPr lang="en-NZ" dirty="0"/>
              <a:t>&gt;Introducing </a:t>
            </a:r>
            <a:r>
              <a:rPr lang="en-NZ" b="1" dirty="0"/>
              <a:t>regulations</a:t>
            </a:r>
            <a:r>
              <a:rPr lang="en-NZ" dirty="0"/>
              <a:t> to reduce air pollution and water pollution. </a:t>
            </a:r>
          </a:p>
          <a:p>
            <a:r>
              <a:rPr lang="en-NZ" dirty="0"/>
              <a:t>&gt;Reclaiming areas damaged by mining and industry. </a:t>
            </a:r>
          </a:p>
          <a:p>
            <a:r>
              <a:rPr lang="en-NZ" dirty="0"/>
              <a:t>&gt;Improved management of habitats, nature reserves and national parks. </a:t>
            </a:r>
          </a:p>
          <a:p>
            <a:r>
              <a:rPr lang="en-NZ" dirty="0"/>
              <a:t>&gt;Restrictions on the number of wild animals taken for food.</a:t>
            </a:r>
          </a:p>
          <a:p>
            <a:endParaRPr lang="en-NZ" dirty="0"/>
          </a:p>
        </p:txBody>
      </p:sp>
      <p:pic>
        <p:nvPicPr>
          <p:cNvPr id="4098" name="Picture 2"/>
          <p:cNvPicPr>
            <a:picLocks noChangeAspect="1" noChangeArrowheads="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347864" y="1316550"/>
            <a:ext cx="5329989" cy="532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68941"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Earth has a fixed amount of resources that have to be managed sustainably</a:t>
            </a:r>
          </a:p>
        </p:txBody>
      </p:sp>
    </p:spTree>
    <p:extLst>
      <p:ext uri="{BB962C8B-B14F-4D97-AF65-F5344CB8AC3E}">
        <p14:creationId xmlns:p14="http://schemas.microsoft.com/office/powerpoint/2010/main" val="42491430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10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4</a:t>
            </a:fld>
            <a:endParaRPr lang="en-NZ"/>
          </a:p>
        </p:txBody>
      </p:sp>
      <p:sp>
        <p:nvSpPr>
          <p:cNvPr id="4" name="TextBox 3"/>
          <p:cNvSpPr txBox="1"/>
          <p:nvPr/>
        </p:nvSpPr>
        <p:spPr>
          <a:xfrm>
            <a:off x="468941"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processes by which water in changed from one form into another</a:t>
            </a:r>
          </a:p>
        </p:txBody>
      </p:sp>
      <p:sp>
        <p:nvSpPr>
          <p:cNvPr id="5" name="Rectangle 4"/>
          <p:cNvSpPr/>
          <p:nvPr/>
        </p:nvSpPr>
        <p:spPr>
          <a:xfrm>
            <a:off x="323528" y="1196752"/>
            <a:ext cx="2880320" cy="4801314"/>
          </a:xfrm>
          <a:prstGeom prst="rect">
            <a:avLst/>
          </a:prstGeom>
        </p:spPr>
        <p:txBody>
          <a:bodyPr wrap="square">
            <a:spAutoFit/>
          </a:bodyPr>
          <a:lstStyle/>
          <a:p>
            <a:r>
              <a:rPr lang="en-NZ" dirty="0"/>
              <a:t> When water falls to the earth as </a:t>
            </a:r>
            <a:r>
              <a:rPr lang="en-NZ" b="1" dirty="0"/>
              <a:t>precipitation</a:t>
            </a:r>
            <a:r>
              <a:rPr lang="en-NZ" dirty="0"/>
              <a:t> (rain or snow), one of three things may happen to it:</a:t>
            </a:r>
          </a:p>
          <a:p>
            <a:endParaRPr lang="en-NZ" dirty="0" smtClean="0"/>
          </a:p>
          <a:p>
            <a:r>
              <a:rPr lang="en-NZ" dirty="0" smtClean="0"/>
              <a:t>1. it </a:t>
            </a:r>
            <a:r>
              <a:rPr lang="en-NZ" dirty="0"/>
              <a:t>may return to the atmosphere;</a:t>
            </a:r>
          </a:p>
          <a:p>
            <a:r>
              <a:rPr lang="en-NZ" dirty="0" smtClean="0"/>
              <a:t>2.it </a:t>
            </a:r>
            <a:r>
              <a:rPr lang="en-NZ" dirty="0"/>
              <a:t>may soak into the ground; or</a:t>
            </a:r>
          </a:p>
          <a:p>
            <a:r>
              <a:rPr lang="en-NZ" dirty="0" smtClean="0"/>
              <a:t>3.it </a:t>
            </a:r>
            <a:r>
              <a:rPr lang="en-NZ" dirty="0"/>
              <a:t>may flow over the surface into a stream, lake, wetland or the ocean.</a:t>
            </a:r>
          </a:p>
          <a:p>
            <a:endParaRPr lang="en-NZ" dirty="0"/>
          </a:p>
          <a:p>
            <a:r>
              <a:rPr lang="en-NZ" b="1" dirty="0"/>
              <a:t>Evaporation</a:t>
            </a:r>
            <a:r>
              <a:rPr lang="en-NZ" dirty="0"/>
              <a:t> from these water bodies and from the soil returns water to the atmosphere once again</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1916832"/>
            <a:ext cx="5529933" cy="4150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78233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10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5</a:t>
            </a:fld>
            <a:endParaRPr lang="en-NZ"/>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6216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92743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0425" y="6369203"/>
            <a:ext cx="3786691" cy="365125"/>
          </a:xfrm>
        </p:spPr>
        <p:txBody>
          <a:bodyPr/>
          <a:lstStyle/>
          <a:p>
            <a:r>
              <a:rPr lang="en-NZ" dirty="0" smtClean="0"/>
              <a:t>Year 10 Science 2012</a:t>
            </a:r>
            <a:endParaRPr lang="en-NZ" dirty="0"/>
          </a:p>
        </p:txBody>
      </p:sp>
      <p:sp>
        <p:nvSpPr>
          <p:cNvPr id="3" name="Slide Number Placeholder 2"/>
          <p:cNvSpPr>
            <a:spLocks noGrp="1"/>
          </p:cNvSpPr>
          <p:nvPr>
            <p:ph type="sldNum" sz="quarter" idx="12"/>
          </p:nvPr>
        </p:nvSpPr>
        <p:spPr/>
        <p:txBody>
          <a:bodyPr/>
          <a:lstStyle/>
          <a:p>
            <a:fld id="{A9733634-C35B-4CB9-8287-D9279767473E}" type="slidenum">
              <a:rPr lang="en-NZ" smtClean="0"/>
              <a:t>6</a:t>
            </a:fld>
            <a:endParaRPr lang="en-NZ"/>
          </a:p>
        </p:txBody>
      </p:sp>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Water </a:t>
            </a:r>
            <a:r>
              <a:rPr lang="en-NZ" sz="2000" b="1" dirty="0"/>
              <a:t>is stored on Earth </a:t>
            </a:r>
            <a:r>
              <a:rPr lang="en-NZ" sz="2000" b="1" dirty="0" smtClean="0"/>
              <a:t>in different forms</a:t>
            </a:r>
            <a:endParaRPr lang="en-NZ" sz="2000" b="1" dirty="0"/>
          </a:p>
        </p:txBody>
      </p:sp>
      <p:sp>
        <p:nvSpPr>
          <p:cNvPr id="5" name="Rectangle 4"/>
          <p:cNvSpPr/>
          <p:nvPr/>
        </p:nvSpPr>
        <p:spPr>
          <a:xfrm>
            <a:off x="179512" y="1493417"/>
            <a:ext cx="8784976" cy="1754326"/>
          </a:xfrm>
          <a:prstGeom prst="rect">
            <a:avLst/>
          </a:prstGeom>
        </p:spPr>
        <p:txBody>
          <a:bodyPr wrap="square">
            <a:spAutoFit/>
          </a:bodyPr>
          <a:lstStyle/>
          <a:p>
            <a:r>
              <a:rPr lang="en-NZ" b="1" dirty="0" smtClean="0"/>
              <a:t>Precipitation</a:t>
            </a:r>
            <a:r>
              <a:rPr lang="en-NZ" dirty="0" smtClean="0"/>
              <a:t> (rain, snow) </a:t>
            </a:r>
            <a:r>
              <a:rPr lang="en-NZ" dirty="0"/>
              <a:t>may </a:t>
            </a:r>
            <a:r>
              <a:rPr lang="en-NZ" dirty="0" smtClean="0"/>
              <a:t>fall on vegetation</a:t>
            </a:r>
            <a:r>
              <a:rPr lang="en-NZ" dirty="0"/>
              <a:t>, mountains or human-made structures, </a:t>
            </a:r>
            <a:r>
              <a:rPr lang="en-NZ" dirty="0" smtClean="0"/>
              <a:t>before </a:t>
            </a:r>
            <a:r>
              <a:rPr lang="en-NZ" dirty="0"/>
              <a:t>reaching the </a:t>
            </a:r>
            <a:r>
              <a:rPr lang="en-NZ" dirty="0" smtClean="0"/>
              <a:t>ground from </a:t>
            </a:r>
            <a:r>
              <a:rPr lang="en-NZ" dirty="0"/>
              <a:t>where it either evaporates into the atmosphere again, or flows to the ground.</a:t>
            </a:r>
          </a:p>
          <a:p>
            <a:r>
              <a:rPr lang="en-NZ" dirty="0" smtClean="0"/>
              <a:t>When water flows into the </a:t>
            </a:r>
            <a:r>
              <a:rPr lang="en-NZ" dirty="0"/>
              <a:t>ground may be taken up by plant roots for use in photosynthesis. The excess water diffuses through the openings in the leaves; this process is called </a:t>
            </a:r>
            <a:r>
              <a:rPr lang="en-NZ" b="1" dirty="0"/>
              <a:t>transpiration. </a:t>
            </a:r>
            <a:endParaRPr lang="en-NZ" b="1" dirty="0" smtClean="0"/>
          </a:p>
        </p:txBody>
      </p:sp>
      <p:pic>
        <p:nvPicPr>
          <p:cNvPr id="5122" name="Picture 2"/>
          <p:cNvPicPr>
            <a:picLocks noChangeAspect="1" noChangeArrowheads="1"/>
          </p:cNvPicPr>
          <p:nvPr/>
        </p:nvPicPr>
        <p:blipFill rotWithShape="1">
          <a:blip r:embed="rId2">
            <a:clrChange>
              <a:clrFrom>
                <a:srgbClr val="FDFDFC"/>
              </a:clrFrom>
              <a:clrTo>
                <a:srgbClr val="FDFDFC">
                  <a:alpha val="0"/>
                </a:srgbClr>
              </a:clrTo>
            </a:clrChange>
            <a:extLst>
              <a:ext uri="{28A0092B-C50C-407E-A947-70E740481C1C}">
                <a14:useLocalDpi xmlns:a14="http://schemas.microsoft.com/office/drawing/2010/main" val="0"/>
              </a:ext>
            </a:extLst>
          </a:blip>
          <a:srcRect t="10317"/>
          <a:stretch/>
        </p:blipFill>
        <p:spPr bwMode="auto">
          <a:xfrm>
            <a:off x="2627626" y="3164961"/>
            <a:ext cx="6568369" cy="3487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79512" y="3217868"/>
            <a:ext cx="2425148" cy="3139321"/>
          </a:xfrm>
          <a:prstGeom prst="rect">
            <a:avLst/>
          </a:prstGeom>
        </p:spPr>
        <p:txBody>
          <a:bodyPr wrap="square">
            <a:spAutoFit/>
          </a:bodyPr>
          <a:lstStyle/>
          <a:p>
            <a:r>
              <a:rPr lang="en-NZ" dirty="0"/>
              <a:t>Water that is not taken up by plants soaks into the spaces between soil particles and forms </a:t>
            </a:r>
            <a:r>
              <a:rPr lang="en-NZ" b="1" dirty="0"/>
              <a:t>groundwater</a:t>
            </a:r>
            <a:r>
              <a:rPr lang="en-NZ" dirty="0"/>
              <a:t>. Large collections of groundwater are called </a:t>
            </a:r>
            <a:r>
              <a:rPr lang="en-NZ" b="1" dirty="0"/>
              <a:t>aquifers</a:t>
            </a:r>
            <a:r>
              <a:rPr lang="en-NZ" dirty="0"/>
              <a:t>, and these are sometimes tapped with wells for drinking or irrigation. </a:t>
            </a:r>
          </a:p>
        </p:txBody>
      </p:sp>
    </p:spTree>
    <p:extLst>
      <p:ext uri="{BB962C8B-B14F-4D97-AF65-F5344CB8AC3E}">
        <p14:creationId xmlns:p14="http://schemas.microsoft.com/office/powerpoint/2010/main" val="3732097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10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7</a:t>
            </a:fld>
            <a:endParaRPr lang="en-NZ"/>
          </a:p>
        </p:txBody>
      </p:sp>
      <p:sp>
        <p:nvSpPr>
          <p:cNvPr id="6" name="TextBox 5"/>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Water </a:t>
            </a:r>
            <a:r>
              <a:rPr lang="en-NZ" sz="2000" b="1" dirty="0"/>
              <a:t>is stored on Earth </a:t>
            </a:r>
            <a:r>
              <a:rPr lang="en-NZ" sz="2000" b="1" dirty="0" smtClean="0"/>
              <a:t>in different forms</a:t>
            </a:r>
            <a:endParaRPr lang="en-NZ" sz="2000" b="1" dirty="0"/>
          </a:p>
        </p:txBody>
      </p:sp>
      <p:sp>
        <p:nvSpPr>
          <p:cNvPr id="5" name="TextBox 4"/>
          <p:cNvSpPr txBox="1"/>
          <p:nvPr/>
        </p:nvSpPr>
        <p:spPr>
          <a:xfrm>
            <a:off x="313093" y="1597488"/>
            <a:ext cx="8280920" cy="1323439"/>
          </a:xfrm>
          <a:prstGeom prst="rect">
            <a:avLst/>
          </a:prstGeom>
          <a:noFill/>
        </p:spPr>
        <p:txBody>
          <a:bodyPr wrap="square" rtlCol="0">
            <a:spAutoFit/>
          </a:bodyPr>
          <a:lstStyle/>
          <a:p>
            <a:r>
              <a:rPr lang="en-NZ" sz="2000" dirty="0" smtClean="0"/>
              <a:t>Only 3% of Earths water is fresh water. Over two thirds of the fresh water is locked up as polar ice and glaciers while the remaining third is mostly ground water. That leaves only 0.3% of all of the Earths fresh water stored as lakes, rivers and swamps.   </a:t>
            </a:r>
            <a:endParaRPr lang="en-NZ" sz="2000" dirty="0"/>
          </a:p>
        </p:txBody>
      </p:sp>
      <p:pic>
        <p:nvPicPr>
          <p:cNvPr id="6148" name="Picture 4" descr="C:\Users\gz\school work\administration\Pictures\faceypics\400px-Earth's_water_distribution.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934345"/>
            <a:ext cx="5682208" cy="3949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9395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10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8</a:t>
            </a:fld>
            <a:endParaRPr lang="en-NZ"/>
          </a:p>
        </p:txBody>
      </p:sp>
      <p:sp>
        <p:nvSpPr>
          <p:cNvPr id="4" name="TextBox 3"/>
          <p:cNvSpPr txBox="1"/>
          <p:nvPr/>
        </p:nvSpPr>
        <p:spPr>
          <a:xfrm>
            <a:off x="468941"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Water conservation</a:t>
            </a:r>
            <a:endParaRPr lang="en-NZ" sz="2000" b="1" dirty="0"/>
          </a:p>
        </p:txBody>
      </p:sp>
      <p:sp>
        <p:nvSpPr>
          <p:cNvPr id="5" name="Rectangle 4"/>
          <p:cNvSpPr/>
          <p:nvPr/>
        </p:nvSpPr>
        <p:spPr>
          <a:xfrm>
            <a:off x="260106" y="1439023"/>
            <a:ext cx="8632374" cy="1200329"/>
          </a:xfrm>
          <a:prstGeom prst="rect">
            <a:avLst/>
          </a:prstGeom>
        </p:spPr>
        <p:txBody>
          <a:bodyPr wrap="square">
            <a:spAutoFit/>
          </a:bodyPr>
          <a:lstStyle/>
          <a:p>
            <a:r>
              <a:rPr lang="en-NZ" dirty="0"/>
              <a:t>One of the </a:t>
            </a:r>
            <a:r>
              <a:rPr lang="en-NZ" dirty="0" smtClean="0"/>
              <a:t>biggest issues </a:t>
            </a:r>
            <a:r>
              <a:rPr lang="en-NZ" dirty="0"/>
              <a:t>relating to the water cycle is the supply of drinking </a:t>
            </a:r>
            <a:r>
              <a:rPr lang="en-NZ" dirty="0" smtClean="0"/>
              <a:t> water and </a:t>
            </a:r>
            <a:r>
              <a:rPr lang="en-NZ" dirty="0"/>
              <a:t>irrigation </a:t>
            </a:r>
            <a:r>
              <a:rPr lang="en-NZ" dirty="0" smtClean="0"/>
              <a:t>water for growing food. </a:t>
            </a:r>
            <a:r>
              <a:rPr lang="en-NZ" dirty="0"/>
              <a:t>Only </a:t>
            </a:r>
            <a:r>
              <a:rPr lang="en-NZ" dirty="0" smtClean="0"/>
              <a:t>0.1</a:t>
            </a:r>
            <a:r>
              <a:rPr lang="en-NZ" dirty="0"/>
              <a:t>% of all the total fresh </a:t>
            </a:r>
            <a:r>
              <a:rPr lang="en-NZ" dirty="0" smtClean="0"/>
              <a:t>water </a:t>
            </a:r>
            <a:r>
              <a:rPr lang="en-NZ" dirty="0"/>
              <a:t>is accessible in lakes, rivers and shallow groundwater. The rest is locked up in polar ice sheets or deep underground, and is not available for drinking or </a:t>
            </a:r>
            <a:r>
              <a:rPr lang="en-NZ" dirty="0" smtClean="0"/>
              <a:t>irrigation.</a:t>
            </a:r>
          </a:p>
        </p:txBody>
      </p:sp>
      <p:pic>
        <p:nvPicPr>
          <p:cNvPr id="8194"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25947"/>
          <a:stretch/>
        </p:blipFill>
        <p:spPr bwMode="auto">
          <a:xfrm>
            <a:off x="2627784" y="2639352"/>
            <a:ext cx="6426444" cy="413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60106" y="3068960"/>
            <a:ext cx="2141984" cy="2862322"/>
          </a:xfrm>
          <a:prstGeom prst="rect">
            <a:avLst/>
          </a:prstGeom>
        </p:spPr>
        <p:txBody>
          <a:bodyPr wrap="square">
            <a:spAutoFit/>
          </a:bodyPr>
          <a:lstStyle/>
          <a:p>
            <a:r>
              <a:rPr lang="en-NZ" dirty="0"/>
              <a:t>Because such a limited amount of water is available we must ensure we use water </a:t>
            </a:r>
            <a:r>
              <a:rPr lang="en-NZ" b="1" dirty="0"/>
              <a:t>conservation </a:t>
            </a:r>
            <a:r>
              <a:rPr lang="en-NZ" dirty="0"/>
              <a:t>methods to </a:t>
            </a:r>
            <a:r>
              <a:rPr lang="en-NZ" b="1" dirty="0"/>
              <a:t>sustainably</a:t>
            </a:r>
            <a:r>
              <a:rPr lang="en-NZ" dirty="0"/>
              <a:t> make the best use of the water we have.</a:t>
            </a:r>
          </a:p>
        </p:txBody>
      </p:sp>
    </p:spTree>
    <p:extLst>
      <p:ext uri="{BB962C8B-B14F-4D97-AF65-F5344CB8AC3E}">
        <p14:creationId xmlns:p14="http://schemas.microsoft.com/office/powerpoint/2010/main" val="10163121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10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9</a:t>
            </a:fld>
            <a:endParaRPr lang="en-NZ"/>
          </a:p>
        </p:txBody>
      </p:sp>
      <p:pic>
        <p:nvPicPr>
          <p:cNvPr id="717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504" y="1033009"/>
            <a:ext cx="4979243" cy="5790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68941"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Water conservation</a:t>
            </a:r>
            <a:endParaRPr lang="en-NZ" sz="2000" b="1" dirty="0"/>
          </a:p>
        </p:txBody>
      </p:sp>
      <p:sp>
        <p:nvSpPr>
          <p:cNvPr id="4" name="TextBox 3"/>
          <p:cNvSpPr txBox="1"/>
          <p:nvPr/>
        </p:nvSpPr>
        <p:spPr>
          <a:xfrm>
            <a:off x="5364088" y="1844824"/>
            <a:ext cx="3313765" cy="3693319"/>
          </a:xfrm>
          <a:prstGeom prst="rect">
            <a:avLst/>
          </a:prstGeom>
          <a:noFill/>
        </p:spPr>
        <p:txBody>
          <a:bodyPr wrap="square" rtlCol="0">
            <a:spAutoFit/>
          </a:bodyPr>
          <a:lstStyle/>
          <a:p>
            <a:r>
              <a:rPr lang="en-NZ" dirty="0" smtClean="0"/>
              <a:t>The amount of water that is required to feed, clothe, house and transport a person is known as their  ‘</a:t>
            </a:r>
            <a:r>
              <a:rPr lang="en-NZ" b="1" dirty="0" smtClean="0"/>
              <a:t>water footprint</a:t>
            </a:r>
            <a:r>
              <a:rPr lang="en-NZ" dirty="0" smtClean="0"/>
              <a:t>’. </a:t>
            </a:r>
          </a:p>
          <a:p>
            <a:r>
              <a:rPr lang="en-NZ" dirty="0" smtClean="0"/>
              <a:t>Food harvested straight from the ground such as fruit and vegetables have a smaller water footprint compared to meats and processed food.  </a:t>
            </a:r>
          </a:p>
          <a:p>
            <a:r>
              <a:rPr lang="en-NZ" dirty="0" smtClean="0"/>
              <a:t>Generally the more steps a product has to go through before it reaches the consumer, the larger the water footprint.</a:t>
            </a:r>
            <a:endParaRPr lang="en-NZ" dirty="0"/>
          </a:p>
        </p:txBody>
      </p:sp>
    </p:spTree>
    <p:extLst>
      <p:ext uri="{BB962C8B-B14F-4D97-AF65-F5344CB8AC3E}">
        <p14:creationId xmlns:p14="http://schemas.microsoft.com/office/powerpoint/2010/main" val="315757174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21822</TotalTime>
  <Words>2323</Words>
  <Application>Microsoft Office PowerPoint</Application>
  <PresentationFormat>On-screen Show (4:3)</PresentationFormat>
  <Paragraphs>153</Paragraphs>
  <Slides>34</Slides>
  <Notes>1</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Waveform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Cambridge High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232</cp:revision>
  <cp:lastPrinted>2012-03-08T22:47:07Z</cp:lastPrinted>
  <dcterms:created xsi:type="dcterms:W3CDTF">2012-02-15T01:02:31Z</dcterms:created>
  <dcterms:modified xsi:type="dcterms:W3CDTF">2012-10-08T05:21:02Z</dcterms:modified>
</cp:coreProperties>
</file>