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1" r:id="rId5"/>
    <p:sldId id="262" r:id="rId6"/>
  </p:sldIdLst>
  <p:sldSz cx="6858000" cy="9144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894-49D2-45F1-A65C-12D2E91DB28D}" type="datetimeFigureOut">
              <a:rPr lang="en-NZ" smtClean="0"/>
              <a:t>27/09/2017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19AC-7058-4CFE-8CA5-C8E30B3CEC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37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894-49D2-45F1-A65C-12D2E91DB28D}" type="datetimeFigureOut">
              <a:rPr lang="en-NZ" smtClean="0"/>
              <a:t>27/09/2017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19AC-7058-4CFE-8CA5-C8E30B3CEC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003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894-49D2-45F1-A65C-12D2E91DB28D}" type="datetimeFigureOut">
              <a:rPr lang="en-NZ" smtClean="0"/>
              <a:t>27/09/2017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19AC-7058-4CFE-8CA5-C8E30B3CEC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80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894-49D2-45F1-A65C-12D2E91DB28D}" type="datetimeFigureOut">
              <a:rPr lang="en-NZ" smtClean="0"/>
              <a:t>27/09/2017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19AC-7058-4CFE-8CA5-C8E30B3CEC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248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894-49D2-45F1-A65C-12D2E91DB28D}" type="datetimeFigureOut">
              <a:rPr lang="en-NZ" smtClean="0"/>
              <a:t>27/09/2017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19AC-7058-4CFE-8CA5-C8E30B3CEC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3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894-49D2-45F1-A65C-12D2E91DB28D}" type="datetimeFigureOut">
              <a:rPr lang="en-NZ" smtClean="0"/>
              <a:t>27/09/2017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19AC-7058-4CFE-8CA5-C8E30B3CEC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671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894-49D2-45F1-A65C-12D2E91DB28D}" type="datetimeFigureOut">
              <a:rPr lang="en-NZ" smtClean="0"/>
              <a:t>27/09/2017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19AC-7058-4CFE-8CA5-C8E30B3CEC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972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894-49D2-45F1-A65C-12D2E91DB28D}" type="datetimeFigureOut">
              <a:rPr lang="en-NZ" smtClean="0"/>
              <a:t>27/09/2017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19AC-7058-4CFE-8CA5-C8E30B3CEC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076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894-49D2-45F1-A65C-12D2E91DB28D}" type="datetimeFigureOut">
              <a:rPr lang="en-NZ" smtClean="0"/>
              <a:t>27/09/2017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19AC-7058-4CFE-8CA5-C8E30B3CEC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38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894-49D2-45F1-A65C-12D2E91DB28D}" type="datetimeFigureOut">
              <a:rPr lang="en-NZ" smtClean="0"/>
              <a:t>27/09/2017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19AC-7058-4CFE-8CA5-C8E30B3CEC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260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D894-49D2-45F1-A65C-12D2E91DB28D}" type="datetimeFigureOut">
              <a:rPr lang="en-NZ" smtClean="0"/>
              <a:t>27/09/2017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19AC-7058-4CFE-8CA5-C8E30B3CEC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908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FD894-49D2-45F1-A65C-12D2E91DB28D}" type="datetimeFigureOut">
              <a:rPr lang="en-NZ" smtClean="0"/>
              <a:t>27/09/2017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019AC-7058-4CFE-8CA5-C8E30B3CEC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691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41" y="0"/>
            <a:ext cx="2732049" cy="135067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0" y="475283"/>
            <a:ext cx="428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Genetic Definitions</a:t>
            </a:r>
            <a:endParaRPr lang="en-NZ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676"/>
            <a:ext cx="6753590" cy="7718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8140" y="4419600"/>
            <a:ext cx="127056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050" b="1" dirty="0" smtClean="0"/>
              <a:t>Karyotype:</a:t>
            </a:r>
            <a:endParaRPr lang="en-NZ" sz="1050" b="1" dirty="0"/>
          </a:p>
        </p:txBody>
      </p:sp>
    </p:spTree>
    <p:extLst>
      <p:ext uri="{BB962C8B-B14F-4D97-AF65-F5344CB8AC3E}">
        <p14:creationId xmlns:p14="http://schemas.microsoft.com/office/powerpoint/2010/main" val="195307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41" y="0"/>
            <a:ext cx="2732049" cy="135067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0" y="383790"/>
            <a:ext cx="428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Genetic </a:t>
            </a:r>
            <a:r>
              <a:rPr lang="en-NZ" sz="2000" b="1" dirty="0" smtClean="0"/>
              <a:t>Definitions</a:t>
            </a:r>
            <a:endParaRPr lang="en-NZ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6329"/>
            <a:ext cx="6753590" cy="78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7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51" y="0"/>
            <a:ext cx="2732049" cy="135067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-203129" y="275228"/>
            <a:ext cx="428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Genetic </a:t>
            </a:r>
            <a:r>
              <a:rPr lang="en-NZ" sz="2000" b="1" dirty="0" smtClean="0"/>
              <a:t>Definitions</a:t>
            </a:r>
            <a:endParaRPr lang="en-NZ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50676"/>
            <a:ext cx="6698285" cy="77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8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430" y="1160010"/>
            <a:ext cx="6435970" cy="7714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a </a:t>
            </a:r>
            <a:r>
              <a:rPr lang="en-NZ" sz="1200" dirty="0">
                <a:latin typeface="Calibri" panose="020F0502020204030204" pitchFamily="34" charset="0"/>
              </a:rPr>
              <a:t>specific version of a gene (e.g. </a:t>
            </a:r>
            <a:r>
              <a:rPr lang="en-NZ" sz="1200" u="sng" dirty="0">
                <a:latin typeface="Calibri" panose="020F0502020204030204" pitchFamily="34" charset="0"/>
              </a:rPr>
              <a:t>blue</a:t>
            </a:r>
            <a:r>
              <a:rPr lang="en-NZ" sz="1200" dirty="0">
                <a:latin typeface="Calibri" panose="020F0502020204030204" pitchFamily="34" charset="0"/>
              </a:rPr>
              <a:t> eye </a:t>
            </a:r>
            <a:r>
              <a:rPr lang="en-NZ" sz="1200" dirty="0" smtClean="0">
                <a:latin typeface="Calibri" panose="020F0502020204030204" pitchFamily="34" charset="0"/>
              </a:rPr>
              <a:t>colour)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a package of DNA containing many genes.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Variation </a:t>
            </a:r>
            <a:r>
              <a:rPr lang="en-NZ" sz="1200" dirty="0">
                <a:latin typeface="Calibri" panose="020F0502020204030204" pitchFamily="34" charset="0"/>
              </a:rPr>
              <a:t>that shows a range of possible of possibilities e.g. skin colour, height and </a:t>
            </a:r>
            <a:r>
              <a:rPr lang="en-NZ" sz="1200" dirty="0" smtClean="0">
                <a:latin typeface="Calibri" panose="020F0502020204030204" pitchFamily="34" charset="0"/>
              </a:rPr>
              <a:t>weight.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Variation </a:t>
            </a:r>
            <a:r>
              <a:rPr lang="en-NZ" sz="1200" dirty="0">
                <a:latin typeface="Calibri" panose="020F0502020204030204" pitchFamily="34" charset="0"/>
              </a:rPr>
              <a:t>that is “either/or” </a:t>
            </a:r>
            <a:r>
              <a:rPr lang="en-NZ" sz="1200" dirty="0" err="1">
                <a:latin typeface="Calibri" panose="020F0502020204030204" pitchFamily="34" charset="0"/>
              </a:rPr>
              <a:t>eg</a:t>
            </a:r>
            <a:r>
              <a:rPr lang="en-NZ" sz="1200" dirty="0">
                <a:latin typeface="Calibri" panose="020F0502020204030204" pitchFamily="34" charset="0"/>
              </a:rPr>
              <a:t> blood groups or ability to roll </a:t>
            </a:r>
            <a:r>
              <a:rPr lang="en-NZ" sz="1200" dirty="0" smtClean="0">
                <a:latin typeface="Calibri" panose="020F0502020204030204" pitchFamily="34" charset="0"/>
              </a:rPr>
              <a:t>tongue.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Deoxyribonucleic </a:t>
            </a:r>
            <a:r>
              <a:rPr lang="en-NZ" sz="1200" dirty="0">
                <a:latin typeface="Calibri" panose="020F0502020204030204" pitchFamily="34" charset="0"/>
              </a:rPr>
              <a:t>acid – a double helix shaped molecule that carries a genetic </a:t>
            </a:r>
            <a:r>
              <a:rPr lang="en-NZ" sz="1200" dirty="0" smtClean="0">
                <a:latin typeface="Calibri" panose="020F0502020204030204" pitchFamily="34" charset="0"/>
              </a:rPr>
              <a:t>code.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only one dominant allele must be present for that characteristic to be expressed OR if this allele is present then it is expressed.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when </a:t>
            </a:r>
            <a:r>
              <a:rPr lang="en-NZ" sz="1200" dirty="0">
                <a:latin typeface="Calibri" panose="020F0502020204030204" pitchFamily="34" charset="0"/>
              </a:rPr>
              <a:t>a male and female gamete fuse to form a </a:t>
            </a:r>
            <a:r>
              <a:rPr lang="en-NZ" sz="1200" dirty="0" smtClean="0">
                <a:latin typeface="Calibri" panose="020F0502020204030204" pitchFamily="34" charset="0"/>
              </a:rPr>
              <a:t>diploid.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sex cell </a:t>
            </a:r>
            <a:r>
              <a:rPr lang="en-NZ" sz="1200" dirty="0" err="1" smtClean="0">
                <a:latin typeface="Calibri" panose="020F0502020204030204" pitchFamily="34" charset="0"/>
              </a:rPr>
              <a:t>eg</a:t>
            </a:r>
            <a:r>
              <a:rPr lang="en-NZ" sz="1200" dirty="0" smtClean="0">
                <a:latin typeface="Calibri" panose="020F0502020204030204" pitchFamily="34" charset="0"/>
              </a:rPr>
              <a:t> sperm or egg. Only contains half the DNA (Chromosomes) of normal body cells.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a </a:t>
            </a:r>
            <a:r>
              <a:rPr lang="en-NZ" sz="1200" dirty="0">
                <a:latin typeface="Calibri" panose="020F0502020204030204" pitchFamily="34" charset="0"/>
              </a:rPr>
              <a:t>section of DNA on a chromosome that codes for a particular characteristic (e.g. Eye </a:t>
            </a:r>
            <a:r>
              <a:rPr lang="en-NZ" sz="1200" dirty="0" smtClean="0">
                <a:latin typeface="Calibri" panose="020F0502020204030204" pitchFamily="34" charset="0"/>
              </a:rPr>
              <a:t>colour)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the range of characteristics that exist between individuals as a result of genetic differences.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the </a:t>
            </a:r>
            <a:r>
              <a:rPr lang="en-NZ" sz="1200" dirty="0">
                <a:latin typeface="Calibri" panose="020F0502020204030204" pitchFamily="34" charset="0"/>
              </a:rPr>
              <a:t>allele combination </a:t>
            </a:r>
            <a:r>
              <a:rPr lang="en-NZ" sz="1200" dirty="0" smtClean="0">
                <a:latin typeface="Calibri" panose="020F0502020204030204" pitchFamily="34" charset="0"/>
              </a:rPr>
              <a:t>present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2 </a:t>
            </a:r>
            <a:r>
              <a:rPr lang="en-NZ" sz="1200" dirty="0">
                <a:latin typeface="Calibri" panose="020F0502020204030204" pitchFamily="34" charset="0"/>
              </a:rPr>
              <a:t>different alleles are present (e.g. </a:t>
            </a:r>
            <a:r>
              <a:rPr lang="en-NZ" sz="1200" dirty="0" smtClean="0">
                <a:latin typeface="Calibri" panose="020F0502020204030204" pitchFamily="34" charset="0"/>
              </a:rPr>
              <a:t>Bb)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2 </a:t>
            </a:r>
            <a:r>
              <a:rPr lang="en-NZ" sz="1200" dirty="0">
                <a:latin typeface="Calibri" panose="020F0502020204030204" pitchFamily="34" charset="0"/>
              </a:rPr>
              <a:t>copies of the same allele are present (e.g. BB or </a:t>
            </a:r>
            <a:r>
              <a:rPr lang="en-NZ" sz="1200" dirty="0" smtClean="0">
                <a:latin typeface="Calibri" panose="020F0502020204030204" pitchFamily="34" charset="0"/>
              </a:rPr>
              <a:t>bb)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A </a:t>
            </a:r>
            <a:r>
              <a:rPr lang="en-NZ" sz="1200" dirty="0">
                <a:latin typeface="Calibri" panose="020F0502020204030204" pitchFamily="34" charset="0"/>
              </a:rPr>
              <a:t>photograph or diagram of the chromosomes of a cell organised by number and </a:t>
            </a:r>
            <a:r>
              <a:rPr lang="en-NZ" sz="1200" dirty="0" smtClean="0">
                <a:latin typeface="Calibri" panose="020F0502020204030204" pitchFamily="34" charset="0"/>
              </a:rPr>
              <a:t>size.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The </a:t>
            </a:r>
            <a:r>
              <a:rPr lang="en-NZ" sz="1200" dirty="0">
                <a:latin typeface="Calibri" panose="020F0502020204030204" pitchFamily="34" charset="0"/>
              </a:rPr>
              <a:t>process of cell division for the production of </a:t>
            </a:r>
            <a:r>
              <a:rPr lang="en-NZ" sz="1200" dirty="0" smtClean="0">
                <a:latin typeface="Calibri" panose="020F0502020204030204" pitchFamily="34" charset="0"/>
              </a:rPr>
              <a:t>gametes.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cell </a:t>
            </a:r>
            <a:r>
              <a:rPr lang="en-NZ" sz="1200" dirty="0">
                <a:latin typeface="Calibri" panose="020F0502020204030204" pitchFamily="34" charset="0"/>
              </a:rPr>
              <a:t>division producing body cells for growth and </a:t>
            </a:r>
            <a:r>
              <a:rPr lang="en-NZ" sz="1200" dirty="0" smtClean="0">
                <a:latin typeface="Calibri" panose="020F0502020204030204" pitchFamily="34" charset="0"/>
              </a:rPr>
              <a:t>repair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ratio </a:t>
            </a:r>
            <a:r>
              <a:rPr lang="en-NZ" sz="1200" dirty="0">
                <a:latin typeface="Calibri" panose="020F0502020204030204" pitchFamily="34" charset="0"/>
              </a:rPr>
              <a:t>of phenotypes e.g. 3 brown hair: 1 blond hair. (This is a prediction of the phenotypes and their occurrence from a punnet </a:t>
            </a:r>
            <a:r>
              <a:rPr lang="en-NZ" sz="1200" dirty="0" smtClean="0">
                <a:latin typeface="Calibri" panose="020F0502020204030204" pitchFamily="34" charset="0"/>
              </a:rPr>
              <a:t>square)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the </a:t>
            </a:r>
            <a:r>
              <a:rPr lang="en-NZ" sz="1200" dirty="0">
                <a:latin typeface="Calibri" panose="020F0502020204030204" pitchFamily="34" charset="0"/>
              </a:rPr>
              <a:t>physical characteristic </a:t>
            </a:r>
            <a:r>
              <a:rPr lang="en-NZ" sz="1200" dirty="0" smtClean="0">
                <a:latin typeface="Calibri" panose="020F0502020204030204" pitchFamily="34" charset="0"/>
              </a:rPr>
              <a:t>expressed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A </a:t>
            </a:r>
            <a:r>
              <a:rPr lang="en-NZ" sz="1200" dirty="0">
                <a:latin typeface="Calibri" panose="020F0502020204030204" pitchFamily="34" charset="0"/>
              </a:rPr>
              <a:t>name given to the grid of squares that may be drawn to show the range of combinations of genes that may </a:t>
            </a:r>
            <a:r>
              <a:rPr lang="en-NZ" sz="1200" dirty="0" smtClean="0">
                <a:latin typeface="Calibri" panose="020F0502020204030204" pitchFamily="34" charset="0"/>
              </a:rPr>
              <a:t>occur.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a </a:t>
            </a:r>
            <a:r>
              <a:rPr lang="en-NZ" sz="1200" dirty="0">
                <a:latin typeface="Calibri" panose="020F0502020204030204" pitchFamily="34" charset="0"/>
              </a:rPr>
              <a:t>pure breeding individual has 2 copies of the same allele (</a:t>
            </a:r>
            <a:r>
              <a:rPr lang="en-NZ" sz="1200" dirty="0" smtClean="0">
                <a:latin typeface="Calibri" panose="020F0502020204030204" pitchFamily="34" charset="0"/>
              </a:rPr>
              <a:t>homozygous)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two </a:t>
            </a:r>
            <a:r>
              <a:rPr lang="en-NZ" sz="1200" dirty="0">
                <a:latin typeface="Calibri" panose="020F0502020204030204" pitchFamily="34" charset="0"/>
              </a:rPr>
              <a:t>recessive alleles must be present for that characteristic to be </a:t>
            </a:r>
            <a:r>
              <a:rPr lang="en-NZ" sz="1200" dirty="0" smtClean="0">
                <a:latin typeface="Calibri" panose="020F0502020204030204" pitchFamily="34" charset="0"/>
              </a:rPr>
              <a:t>expressed.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Another </a:t>
            </a:r>
            <a:r>
              <a:rPr lang="en-NZ" sz="1200" dirty="0">
                <a:latin typeface="Calibri" panose="020F0502020204030204" pitchFamily="34" charset="0"/>
              </a:rPr>
              <a:t>word for a characteristic, e.g. brown </a:t>
            </a:r>
            <a:r>
              <a:rPr lang="en-NZ" sz="1200" dirty="0" smtClean="0">
                <a:latin typeface="Calibri" panose="020F0502020204030204" pitchFamily="34" charset="0"/>
              </a:rPr>
              <a:t>hair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NZ" sz="1200" dirty="0" smtClean="0">
                <a:latin typeface="Calibri" panose="020F0502020204030204" pitchFamily="34" charset="0"/>
              </a:rPr>
              <a:t>The </a:t>
            </a:r>
            <a:r>
              <a:rPr lang="en-NZ" sz="1200" dirty="0">
                <a:latin typeface="Calibri" panose="020F0502020204030204" pitchFamily="34" charset="0"/>
              </a:rPr>
              <a:t>cell formed when a sperm cell fuses with an egg cell</a:t>
            </a:r>
            <a:r>
              <a:rPr lang="en-NZ" sz="1200" dirty="0" smtClean="0">
                <a:latin typeface="Calibri" panose="020F0502020204030204" pitchFamily="34" charset="0"/>
              </a:rPr>
              <a:t>.</a:t>
            </a:r>
            <a:endParaRPr lang="en-NZ" sz="12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293" y="562708"/>
            <a:ext cx="539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Genetic Definitions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47934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5" y="773723"/>
            <a:ext cx="6400800" cy="865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Allele:</a:t>
            </a:r>
            <a:r>
              <a:rPr lang="en-NZ" sz="1100" dirty="0">
                <a:latin typeface="Calibri" panose="020F0502020204030204" pitchFamily="34" charset="0"/>
              </a:rPr>
              <a:t> a specific version of a gene (e.g. </a:t>
            </a:r>
            <a:r>
              <a:rPr lang="en-NZ" sz="1100" u="sng" dirty="0">
                <a:latin typeface="Calibri" panose="020F0502020204030204" pitchFamily="34" charset="0"/>
              </a:rPr>
              <a:t>blue</a:t>
            </a:r>
            <a:r>
              <a:rPr lang="en-NZ" sz="1100" dirty="0">
                <a:latin typeface="Calibri" panose="020F0502020204030204" pitchFamily="34" charset="0"/>
              </a:rPr>
              <a:t> eye colour)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Chromosome:</a:t>
            </a:r>
            <a:r>
              <a:rPr lang="en-NZ" sz="1100" dirty="0">
                <a:latin typeface="Calibri" panose="020F0502020204030204" pitchFamily="34" charset="0"/>
              </a:rPr>
              <a:t> a package of DNA containing many genes.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Continuous Variation: </a:t>
            </a:r>
            <a:r>
              <a:rPr lang="en-NZ" sz="1100" dirty="0">
                <a:latin typeface="Calibri" panose="020F0502020204030204" pitchFamily="34" charset="0"/>
              </a:rPr>
              <a:t>Variation that shows a range of possible of possibilities e.g. skin colour, height and weight.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Discontinuous Variation:</a:t>
            </a:r>
            <a:r>
              <a:rPr lang="en-NZ" sz="1100" dirty="0">
                <a:latin typeface="Calibri" panose="020F0502020204030204" pitchFamily="34" charset="0"/>
              </a:rPr>
              <a:t> Variation that is “either/or” </a:t>
            </a:r>
            <a:r>
              <a:rPr lang="en-NZ" sz="1100" dirty="0" err="1">
                <a:latin typeface="Calibri" panose="020F0502020204030204" pitchFamily="34" charset="0"/>
              </a:rPr>
              <a:t>eg</a:t>
            </a:r>
            <a:r>
              <a:rPr lang="en-NZ" sz="1100" dirty="0">
                <a:latin typeface="Calibri" panose="020F0502020204030204" pitchFamily="34" charset="0"/>
              </a:rPr>
              <a:t> blood groups or ability to roll tongue. 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DNA:</a:t>
            </a:r>
            <a:r>
              <a:rPr lang="en-NZ" sz="1100" dirty="0">
                <a:latin typeface="Calibri" panose="020F0502020204030204" pitchFamily="34" charset="0"/>
              </a:rPr>
              <a:t> Deoxyribonucleic acid – a double helix shaped molecule that carries a genetic code.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Dominant:</a:t>
            </a:r>
            <a:r>
              <a:rPr lang="en-NZ" sz="1100" dirty="0">
                <a:latin typeface="Calibri" panose="020F0502020204030204" pitchFamily="34" charset="0"/>
              </a:rPr>
              <a:t> only one dominant allele must be present for that characteristic to be expressed OR if this allele is present then it is expressed.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Fertilisation:</a:t>
            </a:r>
            <a:r>
              <a:rPr lang="en-NZ" sz="1100" dirty="0">
                <a:latin typeface="Calibri" panose="020F0502020204030204" pitchFamily="34" charset="0"/>
              </a:rPr>
              <a:t> when a male and female gamete fuse to form a diploid.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Gametes:</a:t>
            </a:r>
            <a:r>
              <a:rPr lang="en-NZ" sz="1100" dirty="0">
                <a:latin typeface="Calibri" panose="020F0502020204030204" pitchFamily="34" charset="0"/>
              </a:rPr>
              <a:t> sex cell </a:t>
            </a:r>
            <a:r>
              <a:rPr lang="en-NZ" sz="1100" dirty="0" err="1">
                <a:latin typeface="Calibri" panose="020F0502020204030204" pitchFamily="34" charset="0"/>
              </a:rPr>
              <a:t>eg</a:t>
            </a:r>
            <a:r>
              <a:rPr lang="en-NZ" sz="1100" dirty="0">
                <a:latin typeface="Calibri" panose="020F0502020204030204" pitchFamily="34" charset="0"/>
              </a:rPr>
              <a:t> sperm or egg. Only contains half the DNA (Chromosomes) of normal body cells.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Gene:</a:t>
            </a:r>
            <a:r>
              <a:rPr lang="en-NZ" sz="1100" dirty="0">
                <a:latin typeface="Calibri" panose="020F0502020204030204" pitchFamily="34" charset="0"/>
              </a:rPr>
              <a:t> a section of DNA on a chromosome that codes for a particular characteristic (e.g. Eye colour)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Genetic Variation:</a:t>
            </a:r>
            <a:r>
              <a:rPr lang="en-NZ" sz="1100" dirty="0">
                <a:latin typeface="Calibri" panose="020F0502020204030204" pitchFamily="34" charset="0"/>
              </a:rPr>
              <a:t> the range of characteristics that exist between individuals as a result of genetic differences.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Genotype:</a:t>
            </a:r>
            <a:r>
              <a:rPr lang="en-NZ" sz="1100" dirty="0">
                <a:latin typeface="Calibri" panose="020F0502020204030204" pitchFamily="34" charset="0"/>
              </a:rPr>
              <a:t> the allele combination present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Heterozygous:</a:t>
            </a:r>
            <a:r>
              <a:rPr lang="en-NZ" sz="1100" dirty="0">
                <a:latin typeface="Calibri" panose="020F0502020204030204" pitchFamily="34" charset="0"/>
              </a:rPr>
              <a:t> 2 different alleles are present (e.g. Bb)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Homozygous:</a:t>
            </a:r>
            <a:r>
              <a:rPr lang="en-NZ" sz="1100" dirty="0">
                <a:latin typeface="Calibri" panose="020F0502020204030204" pitchFamily="34" charset="0"/>
              </a:rPr>
              <a:t> 2 copies of the same allele are present (e.g. BB or bb)</a:t>
            </a:r>
          </a:p>
          <a:p>
            <a:pPr>
              <a:spcAft>
                <a:spcPts val="1000"/>
              </a:spcAft>
            </a:pPr>
            <a:r>
              <a:rPr lang="en-NZ" sz="1100" b="1" dirty="0" err="1">
                <a:latin typeface="Calibri" panose="020F0502020204030204" pitchFamily="34" charset="0"/>
              </a:rPr>
              <a:t>Karotype</a:t>
            </a:r>
            <a:r>
              <a:rPr lang="en-NZ" sz="1100" b="1" dirty="0">
                <a:latin typeface="Calibri" panose="020F0502020204030204" pitchFamily="34" charset="0"/>
              </a:rPr>
              <a:t>: </a:t>
            </a:r>
            <a:r>
              <a:rPr lang="en-NZ" sz="1100" dirty="0">
                <a:latin typeface="Calibri" panose="020F0502020204030204" pitchFamily="34" charset="0"/>
              </a:rPr>
              <a:t>A photograph or diagram of the chromosomes of a cell organised by number and size.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Meiosis:</a:t>
            </a:r>
            <a:r>
              <a:rPr lang="en-NZ" sz="1100" dirty="0">
                <a:latin typeface="Calibri" panose="020F0502020204030204" pitchFamily="34" charset="0"/>
              </a:rPr>
              <a:t> The process of cell division for the production of gametes.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Mitosis:</a:t>
            </a:r>
            <a:r>
              <a:rPr lang="en-NZ" sz="1100" dirty="0">
                <a:latin typeface="Calibri" panose="020F0502020204030204" pitchFamily="34" charset="0"/>
              </a:rPr>
              <a:t> cell division producing body cells for growth and repair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Phenotype Ratio: </a:t>
            </a:r>
            <a:r>
              <a:rPr lang="en-NZ" sz="1100" dirty="0">
                <a:latin typeface="Calibri" panose="020F0502020204030204" pitchFamily="34" charset="0"/>
              </a:rPr>
              <a:t>ratio of phenotypes e.g. 3 brown hair: 1 blond hair. (This is a prediction of the phenotypes and their occurrence from a punnet square)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Phenotype:</a:t>
            </a:r>
            <a:r>
              <a:rPr lang="en-NZ" sz="1100" dirty="0">
                <a:latin typeface="Calibri" panose="020F0502020204030204" pitchFamily="34" charset="0"/>
              </a:rPr>
              <a:t> the physical characteristic expressed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Punnet square: </a:t>
            </a:r>
            <a:r>
              <a:rPr lang="en-NZ" sz="1100" dirty="0">
                <a:latin typeface="Calibri" panose="020F0502020204030204" pitchFamily="34" charset="0"/>
              </a:rPr>
              <a:t>A name given to the grid of squares that may be drawn to show the range of combinations of genes that may occur.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Pure Breeding:</a:t>
            </a:r>
            <a:r>
              <a:rPr lang="en-NZ" sz="1100" dirty="0">
                <a:latin typeface="Calibri" panose="020F0502020204030204" pitchFamily="34" charset="0"/>
              </a:rPr>
              <a:t> a pure breeding individual has 2 copies of the same allele (homozygous)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Recessive:</a:t>
            </a:r>
            <a:r>
              <a:rPr lang="en-NZ" sz="1100" dirty="0">
                <a:latin typeface="Calibri" panose="020F0502020204030204" pitchFamily="34" charset="0"/>
              </a:rPr>
              <a:t> two recessive alleles must be present for that characteristic to be expressed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Trait:</a:t>
            </a:r>
            <a:r>
              <a:rPr lang="en-NZ" sz="1100" dirty="0">
                <a:latin typeface="Calibri" panose="020F0502020204030204" pitchFamily="34" charset="0"/>
              </a:rPr>
              <a:t> Another word for a characteristic, e.g. brown hair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Zygote: </a:t>
            </a:r>
            <a:r>
              <a:rPr lang="en-NZ" sz="1100" dirty="0">
                <a:latin typeface="Calibri" panose="020F0502020204030204" pitchFamily="34" charset="0"/>
              </a:rPr>
              <a:t>The cell formed when a sperm cell fuses with an egg cell.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*Extension – Haploid:</a:t>
            </a:r>
            <a:r>
              <a:rPr lang="en-NZ" sz="1100" dirty="0">
                <a:latin typeface="Calibri" panose="020F0502020204030204" pitchFamily="34" charset="0"/>
              </a:rPr>
              <a:t> contains half the DNA (Chromosomes) of an organism compared to a normal cell.</a:t>
            </a:r>
          </a:p>
          <a:p>
            <a:pPr>
              <a:spcAft>
                <a:spcPts val="1000"/>
              </a:spcAft>
            </a:pPr>
            <a:r>
              <a:rPr lang="en-NZ" sz="1100" b="1" dirty="0">
                <a:latin typeface="Calibri" panose="020F0502020204030204" pitchFamily="34" charset="0"/>
              </a:rPr>
              <a:t>*Extension - Diploid:</a:t>
            </a:r>
            <a:r>
              <a:rPr lang="en-NZ" sz="1100" dirty="0">
                <a:latin typeface="Calibri" panose="020F0502020204030204" pitchFamily="34" charset="0"/>
              </a:rPr>
              <a:t> a normal cell containing a full complement of the organisms DNA (chromosomes)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40469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3194</TotalTime>
  <Words>761</Words>
  <Application>Microsoft Office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Cambridge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Gaze</dc:creator>
  <cp:lastModifiedBy>Sarah Gaze</cp:lastModifiedBy>
  <cp:revision>55</cp:revision>
  <cp:lastPrinted>2017-08-03T21:04:32Z</cp:lastPrinted>
  <dcterms:created xsi:type="dcterms:W3CDTF">2016-07-27T04:08:51Z</dcterms:created>
  <dcterms:modified xsi:type="dcterms:W3CDTF">2017-09-26T21:01:46Z</dcterms:modified>
</cp:coreProperties>
</file>