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9"/>
  </p:notesMasterIdLst>
  <p:sldIdLst>
    <p:sldId id="256" r:id="rId2"/>
    <p:sldId id="398" r:id="rId3"/>
    <p:sldId id="399" r:id="rId4"/>
    <p:sldId id="430" r:id="rId5"/>
    <p:sldId id="435" r:id="rId6"/>
    <p:sldId id="436" r:id="rId7"/>
    <p:sldId id="437" r:id="rId8"/>
    <p:sldId id="438" r:id="rId9"/>
    <p:sldId id="400" r:id="rId10"/>
    <p:sldId id="432" r:id="rId11"/>
    <p:sldId id="369" r:id="rId12"/>
    <p:sldId id="397" r:id="rId13"/>
    <p:sldId id="374" r:id="rId14"/>
    <p:sldId id="396" r:id="rId15"/>
    <p:sldId id="394" r:id="rId16"/>
    <p:sldId id="395" r:id="rId17"/>
    <p:sldId id="429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D6"/>
    <a:srgbClr val="D7E4BD"/>
    <a:srgbClr val="EBF1D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853" autoAdjust="0"/>
    <p:restoredTop sz="94671" autoAdjust="0"/>
  </p:normalViewPr>
  <p:slideViewPr>
    <p:cSldViewPr>
      <p:cViewPr varScale="1">
        <p:scale>
          <a:sx n="73" d="100"/>
          <a:sy n="73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63D9A-1BCF-47DA-A520-BD608B8D831C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623042C4-B115-4919-A0D7-04B3B1613608}">
      <dgm:prSet phldrT="[Text]"/>
      <dgm:spPr/>
      <dgm:t>
        <a:bodyPr/>
        <a:lstStyle/>
        <a:p>
          <a:r>
            <a:rPr lang="en-NZ" b="1" dirty="0" smtClean="0">
              <a:solidFill>
                <a:schemeClr val="tx1"/>
              </a:solidFill>
            </a:rPr>
            <a:t>Physical properties of Metals</a:t>
          </a:r>
          <a:endParaRPr lang="en-NZ" b="1" dirty="0">
            <a:solidFill>
              <a:schemeClr val="tx1"/>
            </a:solidFill>
          </a:endParaRPr>
        </a:p>
      </dgm:t>
    </dgm:pt>
    <dgm:pt modelId="{E1945597-41CC-463B-9461-6F7459532833}" type="parTrans" cxnId="{AFDCAE35-59B8-449C-BDE9-2EB90A47D272}">
      <dgm:prSet/>
      <dgm:spPr/>
      <dgm:t>
        <a:bodyPr/>
        <a:lstStyle/>
        <a:p>
          <a:endParaRPr lang="en-NZ"/>
        </a:p>
      </dgm:t>
    </dgm:pt>
    <dgm:pt modelId="{F9A5B3CB-D23B-48D7-900A-4EF6D9BF2C3D}" type="sibTrans" cxnId="{AFDCAE35-59B8-449C-BDE9-2EB90A47D272}">
      <dgm:prSet/>
      <dgm:spPr/>
      <dgm:t>
        <a:bodyPr/>
        <a:lstStyle/>
        <a:p>
          <a:endParaRPr lang="en-NZ"/>
        </a:p>
      </dgm:t>
    </dgm:pt>
    <dgm:pt modelId="{2CE737F0-5E40-40EB-81BF-0DAC26CBA531}">
      <dgm:prSet phldrT="[Text]"/>
      <dgm:spPr/>
      <dgm:t>
        <a:bodyPr/>
        <a:lstStyle/>
        <a:p>
          <a:r>
            <a:rPr lang="en-NZ" b="1" dirty="0" smtClean="0"/>
            <a:t>Electrical conductivity </a:t>
          </a:r>
          <a:r>
            <a:rPr lang="en-NZ" dirty="0" smtClean="0"/>
            <a:t>allow electricity to pass through</a:t>
          </a:r>
          <a:endParaRPr lang="en-NZ" dirty="0"/>
        </a:p>
      </dgm:t>
    </dgm:pt>
    <dgm:pt modelId="{C3BD1EBA-3FED-4C57-BC76-A7CC9952C473}" type="parTrans" cxnId="{F750D122-592D-4517-9C1D-F7071C6612C3}">
      <dgm:prSet/>
      <dgm:spPr/>
      <dgm:t>
        <a:bodyPr/>
        <a:lstStyle/>
        <a:p>
          <a:endParaRPr lang="en-NZ"/>
        </a:p>
      </dgm:t>
    </dgm:pt>
    <dgm:pt modelId="{0B4F2235-5EAF-4D8D-B5E6-D24DC6A1863E}" type="sibTrans" cxnId="{F750D122-592D-4517-9C1D-F7071C6612C3}">
      <dgm:prSet/>
      <dgm:spPr/>
      <dgm:t>
        <a:bodyPr/>
        <a:lstStyle/>
        <a:p>
          <a:endParaRPr lang="en-NZ"/>
        </a:p>
      </dgm:t>
    </dgm:pt>
    <dgm:pt modelId="{90DB48E9-4EAA-4993-98F5-8E22D1FA4C26}">
      <dgm:prSet phldrT="[Text]" custT="1"/>
      <dgm:spPr/>
      <dgm:t>
        <a:bodyPr/>
        <a:lstStyle/>
        <a:p>
          <a:r>
            <a:rPr lang="en-NZ" sz="1800" b="1" dirty="0" smtClean="0">
              <a:solidFill>
                <a:schemeClr val="tx1"/>
              </a:solidFill>
            </a:rPr>
            <a:t>State</a:t>
          </a:r>
          <a:r>
            <a:rPr lang="en-NZ" sz="1800" dirty="0" smtClean="0">
              <a:solidFill>
                <a:schemeClr val="tx1"/>
              </a:solidFill>
            </a:rPr>
            <a:t> solid liquid or gas</a:t>
          </a:r>
          <a:endParaRPr lang="en-NZ" sz="1800" dirty="0">
            <a:solidFill>
              <a:schemeClr val="tx1"/>
            </a:solidFill>
          </a:endParaRPr>
        </a:p>
      </dgm:t>
    </dgm:pt>
    <dgm:pt modelId="{83CE899A-257E-408B-B92A-FACE94EF9B91}" type="parTrans" cxnId="{AA06D526-4951-47EA-B3B3-930D41809877}">
      <dgm:prSet/>
      <dgm:spPr/>
      <dgm:t>
        <a:bodyPr/>
        <a:lstStyle/>
        <a:p>
          <a:endParaRPr lang="en-NZ"/>
        </a:p>
      </dgm:t>
    </dgm:pt>
    <dgm:pt modelId="{19EA0A6A-BE2B-4F1D-B059-E22C9623798B}" type="sibTrans" cxnId="{AA06D526-4951-47EA-B3B3-930D41809877}">
      <dgm:prSet/>
      <dgm:spPr/>
      <dgm:t>
        <a:bodyPr/>
        <a:lstStyle/>
        <a:p>
          <a:endParaRPr lang="en-NZ"/>
        </a:p>
      </dgm:t>
    </dgm:pt>
    <dgm:pt modelId="{4CED86C9-E89F-438B-9679-6ED91C7BBAC2}">
      <dgm:prSet phldrT="[Text]" custT="1"/>
      <dgm:spPr/>
      <dgm:t>
        <a:bodyPr/>
        <a:lstStyle/>
        <a:p>
          <a:r>
            <a:rPr lang="en-NZ" sz="1800" b="1" dirty="0" smtClean="0"/>
            <a:t>Colour </a:t>
          </a:r>
          <a:r>
            <a:rPr lang="en-NZ" sz="1800" dirty="0" smtClean="0"/>
            <a:t>of the substance</a:t>
          </a:r>
          <a:endParaRPr lang="en-NZ" sz="1800" dirty="0"/>
        </a:p>
      </dgm:t>
    </dgm:pt>
    <dgm:pt modelId="{4E416433-2EC6-438B-BF96-CC8CEE3B8E28}" type="parTrans" cxnId="{0A5E2CC8-FED5-4EE6-AF23-779974F08FC5}">
      <dgm:prSet/>
      <dgm:spPr/>
      <dgm:t>
        <a:bodyPr/>
        <a:lstStyle/>
        <a:p>
          <a:endParaRPr lang="en-NZ"/>
        </a:p>
      </dgm:t>
    </dgm:pt>
    <dgm:pt modelId="{4C456C0C-263A-4835-A149-A1E49868AB82}" type="sibTrans" cxnId="{0A5E2CC8-FED5-4EE6-AF23-779974F08FC5}">
      <dgm:prSet/>
      <dgm:spPr/>
      <dgm:t>
        <a:bodyPr/>
        <a:lstStyle/>
        <a:p>
          <a:endParaRPr lang="en-NZ"/>
        </a:p>
      </dgm:t>
    </dgm:pt>
    <dgm:pt modelId="{3B0A51A8-A733-426B-A367-2768E1B2518B}">
      <dgm:prSet phldrT="[Text]" custT="1"/>
      <dgm:spPr/>
      <dgm:t>
        <a:bodyPr/>
        <a:lstStyle/>
        <a:p>
          <a:r>
            <a:rPr lang="en-NZ" sz="1800" b="1" dirty="0" smtClean="0"/>
            <a:t>Lustre</a:t>
          </a:r>
          <a:r>
            <a:rPr lang="en-NZ" sz="1800" dirty="0" smtClean="0"/>
            <a:t> shininess of an object</a:t>
          </a:r>
          <a:endParaRPr lang="en-NZ" sz="1800" dirty="0"/>
        </a:p>
      </dgm:t>
    </dgm:pt>
    <dgm:pt modelId="{05967CB0-468B-471D-AE56-3ECEF2A148B6}" type="parTrans" cxnId="{47A975D8-D6E0-4905-9B29-49EE0FD259B1}">
      <dgm:prSet/>
      <dgm:spPr/>
      <dgm:t>
        <a:bodyPr/>
        <a:lstStyle/>
        <a:p>
          <a:endParaRPr lang="en-NZ"/>
        </a:p>
      </dgm:t>
    </dgm:pt>
    <dgm:pt modelId="{0E8C99E2-EB39-43B1-98BC-A953790382EB}" type="sibTrans" cxnId="{47A975D8-D6E0-4905-9B29-49EE0FD259B1}">
      <dgm:prSet/>
      <dgm:spPr/>
      <dgm:t>
        <a:bodyPr/>
        <a:lstStyle/>
        <a:p>
          <a:endParaRPr lang="en-NZ"/>
        </a:p>
      </dgm:t>
    </dgm:pt>
    <dgm:pt modelId="{7728A0CE-0C61-44F6-A1C5-5C6BE4B408E1}">
      <dgm:prSet custT="1"/>
      <dgm:spPr/>
      <dgm:t>
        <a:bodyPr/>
        <a:lstStyle/>
        <a:p>
          <a:r>
            <a:rPr lang="en-NZ" sz="1800" b="1" dirty="0" smtClean="0">
              <a:solidFill>
                <a:schemeClr val="tx1"/>
              </a:solidFill>
            </a:rPr>
            <a:t>Ductility</a:t>
          </a:r>
          <a:r>
            <a:rPr lang="en-NZ" sz="1800" dirty="0" smtClean="0">
              <a:solidFill>
                <a:schemeClr val="tx1"/>
              </a:solidFill>
            </a:rPr>
            <a:t> drawn into a wire</a:t>
          </a:r>
          <a:endParaRPr lang="en-NZ" sz="1800" dirty="0">
            <a:solidFill>
              <a:schemeClr val="tx1"/>
            </a:solidFill>
          </a:endParaRPr>
        </a:p>
      </dgm:t>
    </dgm:pt>
    <dgm:pt modelId="{3BB5F1A6-422C-4780-A24C-74485ABDD8B9}" type="parTrans" cxnId="{65EBC4AF-0D10-4102-93EE-FBED41F14FF2}">
      <dgm:prSet/>
      <dgm:spPr/>
      <dgm:t>
        <a:bodyPr/>
        <a:lstStyle/>
        <a:p>
          <a:endParaRPr lang="en-NZ"/>
        </a:p>
      </dgm:t>
    </dgm:pt>
    <dgm:pt modelId="{B2258F07-0270-4C45-AA32-B26F7542F281}" type="sibTrans" cxnId="{65EBC4AF-0D10-4102-93EE-FBED41F14FF2}">
      <dgm:prSet/>
      <dgm:spPr/>
      <dgm:t>
        <a:bodyPr/>
        <a:lstStyle/>
        <a:p>
          <a:endParaRPr lang="en-NZ"/>
        </a:p>
      </dgm:t>
    </dgm:pt>
    <dgm:pt modelId="{685D78CD-3837-43C4-AC02-81CB35103761}">
      <dgm:prSet custT="1"/>
      <dgm:spPr/>
      <dgm:t>
        <a:bodyPr/>
        <a:lstStyle/>
        <a:p>
          <a:r>
            <a:rPr lang="en-NZ" sz="1600" b="1" dirty="0" smtClean="0"/>
            <a:t>Density</a:t>
          </a:r>
          <a:r>
            <a:rPr lang="en-NZ" sz="1600" dirty="0" smtClean="0"/>
            <a:t> mass of a standard volume </a:t>
          </a:r>
          <a:endParaRPr lang="en-NZ" sz="1600" dirty="0"/>
        </a:p>
      </dgm:t>
    </dgm:pt>
    <dgm:pt modelId="{8A5F48F5-7002-4143-8646-BDA33F783594}" type="parTrans" cxnId="{DCC84D33-035A-4021-B6C2-BE808293EAD1}">
      <dgm:prSet/>
      <dgm:spPr/>
      <dgm:t>
        <a:bodyPr/>
        <a:lstStyle/>
        <a:p>
          <a:endParaRPr lang="en-NZ"/>
        </a:p>
      </dgm:t>
    </dgm:pt>
    <dgm:pt modelId="{D1A2552E-A2FE-45E3-A698-FEAFC2B272E9}" type="sibTrans" cxnId="{DCC84D33-035A-4021-B6C2-BE808293EAD1}">
      <dgm:prSet/>
      <dgm:spPr/>
      <dgm:t>
        <a:bodyPr/>
        <a:lstStyle/>
        <a:p>
          <a:endParaRPr lang="en-NZ"/>
        </a:p>
      </dgm:t>
    </dgm:pt>
    <dgm:pt modelId="{3BC13B12-C43B-4244-AE9F-AFCDD0705B05}">
      <dgm:prSet custT="1"/>
      <dgm:spPr/>
      <dgm:t>
        <a:bodyPr/>
        <a:lstStyle/>
        <a:p>
          <a:r>
            <a:rPr lang="en-NZ" sz="1600" b="1" dirty="0" smtClean="0">
              <a:solidFill>
                <a:schemeClr val="tx1"/>
              </a:solidFill>
            </a:rPr>
            <a:t>Melting point </a:t>
          </a:r>
          <a:r>
            <a:rPr lang="en-NZ" sz="1600" dirty="0" smtClean="0">
              <a:solidFill>
                <a:schemeClr val="tx1"/>
              </a:solidFill>
            </a:rPr>
            <a:t>temp solid turns to liquid</a:t>
          </a:r>
          <a:endParaRPr lang="en-NZ" sz="1600" dirty="0">
            <a:solidFill>
              <a:schemeClr val="tx1"/>
            </a:solidFill>
          </a:endParaRPr>
        </a:p>
      </dgm:t>
    </dgm:pt>
    <dgm:pt modelId="{BF073C47-0176-4FD3-B8CC-E9F9630F80C0}" type="parTrans" cxnId="{D064EDB4-FCFB-4038-8356-B9DCA09554F6}">
      <dgm:prSet/>
      <dgm:spPr/>
      <dgm:t>
        <a:bodyPr/>
        <a:lstStyle/>
        <a:p>
          <a:endParaRPr lang="en-NZ"/>
        </a:p>
      </dgm:t>
    </dgm:pt>
    <dgm:pt modelId="{504F422F-7A35-4A4E-9612-4477783F6B68}" type="sibTrans" cxnId="{D064EDB4-FCFB-4038-8356-B9DCA09554F6}">
      <dgm:prSet/>
      <dgm:spPr/>
      <dgm:t>
        <a:bodyPr/>
        <a:lstStyle/>
        <a:p>
          <a:endParaRPr lang="en-NZ"/>
        </a:p>
      </dgm:t>
    </dgm:pt>
    <dgm:pt modelId="{BE1D3ACC-837D-4EC1-AD6C-6EB3E313C27B}">
      <dgm:prSet custT="1"/>
      <dgm:spPr/>
      <dgm:t>
        <a:bodyPr/>
        <a:lstStyle/>
        <a:p>
          <a:r>
            <a:rPr lang="en-NZ" sz="1600" b="1" dirty="0" smtClean="0">
              <a:solidFill>
                <a:schemeClr val="bg1"/>
              </a:solidFill>
            </a:rPr>
            <a:t>Malleability</a:t>
          </a:r>
          <a:r>
            <a:rPr lang="en-NZ" sz="1600" dirty="0" smtClean="0">
              <a:solidFill>
                <a:schemeClr val="bg1"/>
              </a:solidFill>
            </a:rPr>
            <a:t> beaten flat without breaking</a:t>
          </a:r>
          <a:endParaRPr lang="en-NZ" sz="1600" dirty="0">
            <a:solidFill>
              <a:schemeClr val="bg1"/>
            </a:solidFill>
          </a:endParaRPr>
        </a:p>
      </dgm:t>
    </dgm:pt>
    <dgm:pt modelId="{45BF22ED-CF3A-4ADE-8BE4-948C8A11B694}" type="parTrans" cxnId="{FC1C5AE6-E93C-492D-8025-34A8129B0182}">
      <dgm:prSet/>
      <dgm:spPr/>
      <dgm:t>
        <a:bodyPr/>
        <a:lstStyle/>
        <a:p>
          <a:endParaRPr lang="en-NZ"/>
        </a:p>
      </dgm:t>
    </dgm:pt>
    <dgm:pt modelId="{358BDB1B-4EAB-4123-8A0D-99B94CE8CACA}" type="sibTrans" cxnId="{FC1C5AE6-E93C-492D-8025-34A8129B0182}">
      <dgm:prSet/>
      <dgm:spPr/>
      <dgm:t>
        <a:bodyPr/>
        <a:lstStyle/>
        <a:p>
          <a:endParaRPr lang="en-NZ"/>
        </a:p>
      </dgm:t>
    </dgm:pt>
    <dgm:pt modelId="{045FD49C-8E92-4C41-995B-C9CB9F2F0208}">
      <dgm:prSet custT="1"/>
      <dgm:spPr/>
      <dgm:t>
        <a:bodyPr/>
        <a:lstStyle/>
        <a:p>
          <a:r>
            <a:rPr lang="en-NZ" sz="1400" b="1" dirty="0" smtClean="0">
              <a:solidFill>
                <a:schemeClr val="bg1"/>
              </a:solidFill>
            </a:rPr>
            <a:t>Thermal conductivity </a:t>
          </a:r>
          <a:r>
            <a:rPr lang="en-NZ" sz="1400" dirty="0" smtClean="0">
              <a:solidFill>
                <a:schemeClr val="bg1"/>
              </a:solidFill>
            </a:rPr>
            <a:t>allowing heat to pass through</a:t>
          </a:r>
          <a:endParaRPr lang="en-NZ" sz="1400" dirty="0">
            <a:solidFill>
              <a:schemeClr val="bg1"/>
            </a:solidFill>
          </a:endParaRPr>
        </a:p>
      </dgm:t>
    </dgm:pt>
    <dgm:pt modelId="{2E0DD0FC-D78A-4AA7-B0BB-B8A98D4EA589}" type="parTrans" cxnId="{6D1955B0-43FC-4150-9EA4-336789C7FB79}">
      <dgm:prSet/>
      <dgm:spPr/>
      <dgm:t>
        <a:bodyPr/>
        <a:lstStyle/>
        <a:p>
          <a:endParaRPr lang="en-NZ"/>
        </a:p>
      </dgm:t>
    </dgm:pt>
    <dgm:pt modelId="{C72B02A9-BDB1-4517-8713-3509930F566A}" type="sibTrans" cxnId="{6D1955B0-43FC-4150-9EA4-336789C7FB79}">
      <dgm:prSet/>
      <dgm:spPr/>
      <dgm:t>
        <a:bodyPr/>
        <a:lstStyle/>
        <a:p>
          <a:endParaRPr lang="en-NZ"/>
        </a:p>
      </dgm:t>
    </dgm:pt>
    <dgm:pt modelId="{BED80253-57A2-4C80-9F93-06B3F0B901D3}">
      <dgm:prSet custT="1"/>
      <dgm:spPr/>
      <dgm:t>
        <a:bodyPr/>
        <a:lstStyle/>
        <a:p>
          <a:r>
            <a:rPr lang="en-NZ" sz="1400" b="1" dirty="0" smtClean="0">
              <a:solidFill>
                <a:schemeClr val="tx1"/>
              </a:solidFill>
            </a:rPr>
            <a:t>Mass</a:t>
          </a:r>
          <a:r>
            <a:rPr lang="en-NZ" sz="1400" dirty="0" smtClean="0">
              <a:solidFill>
                <a:schemeClr val="tx1"/>
              </a:solidFill>
            </a:rPr>
            <a:t> amount of matter in an object (kg)</a:t>
          </a:r>
          <a:endParaRPr lang="en-NZ" sz="1400" dirty="0">
            <a:solidFill>
              <a:schemeClr val="tx1"/>
            </a:solidFill>
          </a:endParaRPr>
        </a:p>
      </dgm:t>
    </dgm:pt>
    <dgm:pt modelId="{F1D3536F-8FD5-45C5-A05F-4853CF9B1B81}" type="parTrans" cxnId="{F683E50A-34C6-405C-96A2-520541951F44}">
      <dgm:prSet/>
      <dgm:spPr/>
      <dgm:t>
        <a:bodyPr/>
        <a:lstStyle/>
        <a:p>
          <a:endParaRPr lang="en-NZ"/>
        </a:p>
      </dgm:t>
    </dgm:pt>
    <dgm:pt modelId="{E5C9E0D4-5492-42CB-B56E-FDD5C6D78B8E}" type="sibTrans" cxnId="{F683E50A-34C6-405C-96A2-520541951F44}">
      <dgm:prSet/>
      <dgm:spPr/>
      <dgm:t>
        <a:bodyPr/>
        <a:lstStyle/>
        <a:p>
          <a:endParaRPr lang="en-NZ"/>
        </a:p>
      </dgm:t>
    </dgm:pt>
    <dgm:pt modelId="{72933082-23D6-47EC-83FE-2B6C6F4513A8}" type="pres">
      <dgm:prSet presAssocID="{9FF63D9A-1BCF-47DA-A520-BD608B8D83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4F1DD34F-E51F-413C-B5F7-E98610DF7E38}" type="pres">
      <dgm:prSet presAssocID="{623042C4-B115-4919-A0D7-04B3B1613608}" presName="centerShape" presStyleLbl="node0" presStyleIdx="0" presStyleCnt="1" custScaleX="195339" custScaleY="186313"/>
      <dgm:spPr/>
      <dgm:t>
        <a:bodyPr/>
        <a:lstStyle/>
        <a:p>
          <a:endParaRPr lang="en-NZ"/>
        </a:p>
      </dgm:t>
    </dgm:pt>
    <dgm:pt modelId="{067B2DB1-F4E4-4F79-AB67-386560FCAAC0}" type="pres">
      <dgm:prSet presAssocID="{C3BD1EBA-3FED-4C57-BC76-A7CC9952C473}" presName="parTrans" presStyleLbl="sibTrans2D1" presStyleIdx="0" presStyleCnt="10"/>
      <dgm:spPr/>
      <dgm:t>
        <a:bodyPr/>
        <a:lstStyle/>
        <a:p>
          <a:endParaRPr lang="en-NZ"/>
        </a:p>
      </dgm:t>
    </dgm:pt>
    <dgm:pt modelId="{FCB8DCD8-A54A-4968-B8D4-92E2286868EC}" type="pres">
      <dgm:prSet presAssocID="{C3BD1EBA-3FED-4C57-BC76-A7CC9952C473}" presName="connectorText" presStyleLbl="sibTrans2D1" presStyleIdx="0" presStyleCnt="10"/>
      <dgm:spPr/>
      <dgm:t>
        <a:bodyPr/>
        <a:lstStyle/>
        <a:p>
          <a:endParaRPr lang="en-NZ"/>
        </a:p>
      </dgm:t>
    </dgm:pt>
    <dgm:pt modelId="{0C878EAE-67D3-412C-842C-D127DB434ECA}" type="pres">
      <dgm:prSet presAssocID="{2CE737F0-5E40-40EB-81BF-0DAC26CBA531}" presName="node" presStyleLbl="node1" presStyleIdx="0" presStyleCnt="10" custScaleX="170417" custScaleY="14638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4333770-3FAD-472D-9B2C-49B864B9FB3C}" type="pres">
      <dgm:prSet presAssocID="{83CE899A-257E-408B-B92A-FACE94EF9B91}" presName="parTrans" presStyleLbl="sibTrans2D1" presStyleIdx="1" presStyleCnt="10"/>
      <dgm:spPr/>
      <dgm:t>
        <a:bodyPr/>
        <a:lstStyle/>
        <a:p>
          <a:endParaRPr lang="en-NZ"/>
        </a:p>
      </dgm:t>
    </dgm:pt>
    <dgm:pt modelId="{FC83B903-FDB3-4BD0-84F7-97E3E585FAF9}" type="pres">
      <dgm:prSet presAssocID="{83CE899A-257E-408B-B92A-FACE94EF9B91}" presName="connectorText" presStyleLbl="sibTrans2D1" presStyleIdx="1" presStyleCnt="10"/>
      <dgm:spPr/>
      <dgm:t>
        <a:bodyPr/>
        <a:lstStyle/>
        <a:p>
          <a:endParaRPr lang="en-NZ"/>
        </a:p>
      </dgm:t>
    </dgm:pt>
    <dgm:pt modelId="{0E7D3DD1-4BAE-4142-9081-5A4AD301B754}" type="pres">
      <dgm:prSet presAssocID="{90DB48E9-4EAA-4993-98F5-8E22D1FA4C26}" presName="node" presStyleLbl="node1" presStyleIdx="1" presStyleCnt="10" custScaleX="131592" custScaleY="13285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9C56D78-545F-4C91-B35A-5D08F97C4952}" type="pres">
      <dgm:prSet presAssocID="{4E416433-2EC6-438B-BF96-CC8CEE3B8E28}" presName="parTrans" presStyleLbl="sibTrans2D1" presStyleIdx="2" presStyleCnt="10"/>
      <dgm:spPr/>
      <dgm:t>
        <a:bodyPr/>
        <a:lstStyle/>
        <a:p>
          <a:endParaRPr lang="en-NZ"/>
        </a:p>
      </dgm:t>
    </dgm:pt>
    <dgm:pt modelId="{71D74641-E553-497E-BA92-912DF1F44F5E}" type="pres">
      <dgm:prSet presAssocID="{4E416433-2EC6-438B-BF96-CC8CEE3B8E28}" presName="connectorText" presStyleLbl="sibTrans2D1" presStyleIdx="2" presStyleCnt="10"/>
      <dgm:spPr/>
      <dgm:t>
        <a:bodyPr/>
        <a:lstStyle/>
        <a:p>
          <a:endParaRPr lang="en-NZ"/>
        </a:p>
      </dgm:t>
    </dgm:pt>
    <dgm:pt modelId="{F73A968C-C70A-4C6B-8BF4-033EC392D9B3}" type="pres">
      <dgm:prSet presAssocID="{4CED86C9-E89F-438B-9679-6ED91C7BBAC2}" presName="node" presStyleLbl="node1" presStyleIdx="2" presStyleCnt="10" custScaleX="143781" custScaleY="13950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510ACF9-59C5-4AB4-A460-060EA4A375D9}" type="pres">
      <dgm:prSet presAssocID="{05967CB0-468B-471D-AE56-3ECEF2A148B6}" presName="parTrans" presStyleLbl="sibTrans2D1" presStyleIdx="3" presStyleCnt="10"/>
      <dgm:spPr/>
      <dgm:t>
        <a:bodyPr/>
        <a:lstStyle/>
        <a:p>
          <a:endParaRPr lang="en-NZ"/>
        </a:p>
      </dgm:t>
    </dgm:pt>
    <dgm:pt modelId="{85086BBB-B377-424E-B154-F50097FB4983}" type="pres">
      <dgm:prSet presAssocID="{05967CB0-468B-471D-AE56-3ECEF2A148B6}" presName="connectorText" presStyleLbl="sibTrans2D1" presStyleIdx="3" presStyleCnt="10"/>
      <dgm:spPr/>
      <dgm:t>
        <a:bodyPr/>
        <a:lstStyle/>
        <a:p>
          <a:endParaRPr lang="en-NZ"/>
        </a:p>
      </dgm:t>
    </dgm:pt>
    <dgm:pt modelId="{D44E414F-F248-424C-8CD1-DEBF689D4FE3}" type="pres">
      <dgm:prSet presAssocID="{3B0A51A8-A733-426B-A367-2768E1B2518B}" presName="node" presStyleLbl="node1" presStyleIdx="3" presStyleCnt="10" custScaleX="152661" custScaleY="14493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ECD57C5-E4F7-4773-955A-9C4D253FF778}" type="pres">
      <dgm:prSet presAssocID="{3BB5F1A6-422C-4780-A24C-74485ABDD8B9}" presName="parTrans" presStyleLbl="sibTrans2D1" presStyleIdx="4" presStyleCnt="10"/>
      <dgm:spPr/>
      <dgm:t>
        <a:bodyPr/>
        <a:lstStyle/>
        <a:p>
          <a:endParaRPr lang="en-NZ"/>
        </a:p>
      </dgm:t>
    </dgm:pt>
    <dgm:pt modelId="{46FC4075-E419-46E8-81A4-54ADD91E7400}" type="pres">
      <dgm:prSet presAssocID="{3BB5F1A6-422C-4780-A24C-74485ABDD8B9}" presName="connectorText" presStyleLbl="sibTrans2D1" presStyleIdx="4" presStyleCnt="10"/>
      <dgm:spPr/>
      <dgm:t>
        <a:bodyPr/>
        <a:lstStyle/>
        <a:p>
          <a:endParaRPr lang="en-NZ"/>
        </a:p>
      </dgm:t>
    </dgm:pt>
    <dgm:pt modelId="{7825C92B-7C22-4588-8B93-8F222AC449F1}" type="pres">
      <dgm:prSet presAssocID="{7728A0CE-0C61-44F6-A1C5-5C6BE4B408E1}" presName="node" presStyleLbl="node1" presStyleIdx="4" presStyleCnt="10" custScaleX="149146" custScaleY="143665" custRadScaleRad="101440" custRadScaleInc="-396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13DFBE2-0AE5-41B6-9ABB-1C7A4784B265}" type="pres">
      <dgm:prSet presAssocID="{8A5F48F5-7002-4143-8646-BDA33F783594}" presName="parTrans" presStyleLbl="sibTrans2D1" presStyleIdx="5" presStyleCnt="10"/>
      <dgm:spPr/>
      <dgm:t>
        <a:bodyPr/>
        <a:lstStyle/>
        <a:p>
          <a:endParaRPr lang="en-NZ"/>
        </a:p>
      </dgm:t>
    </dgm:pt>
    <dgm:pt modelId="{42610199-FC07-4A80-9F9A-53D40E41B3B7}" type="pres">
      <dgm:prSet presAssocID="{8A5F48F5-7002-4143-8646-BDA33F783594}" presName="connectorText" presStyleLbl="sibTrans2D1" presStyleIdx="5" presStyleCnt="10"/>
      <dgm:spPr/>
      <dgm:t>
        <a:bodyPr/>
        <a:lstStyle/>
        <a:p>
          <a:endParaRPr lang="en-NZ"/>
        </a:p>
      </dgm:t>
    </dgm:pt>
    <dgm:pt modelId="{A02391F4-1626-413C-8193-9C200D9BDDE1}" type="pres">
      <dgm:prSet presAssocID="{685D78CD-3837-43C4-AC02-81CB35103761}" presName="node" presStyleLbl="node1" presStyleIdx="5" presStyleCnt="10" custScaleX="149226" custScaleY="1380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60B4F8-449A-408F-B42C-33555C3C7B0F}" type="pres">
      <dgm:prSet presAssocID="{BF073C47-0176-4FD3-B8CC-E9F9630F80C0}" presName="parTrans" presStyleLbl="sibTrans2D1" presStyleIdx="6" presStyleCnt="10"/>
      <dgm:spPr/>
      <dgm:t>
        <a:bodyPr/>
        <a:lstStyle/>
        <a:p>
          <a:endParaRPr lang="en-NZ"/>
        </a:p>
      </dgm:t>
    </dgm:pt>
    <dgm:pt modelId="{D7CD4758-DC4C-46DD-8938-9BCE9F400D15}" type="pres">
      <dgm:prSet presAssocID="{BF073C47-0176-4FD3-B8CC-E9F9630F80C0}" presName="connectorText" presStyleLbl="sibTrans2D1" presStyleIdx="6" presStyleCnt="10"/>
      <dgm:spPr/>
      <dgm:t>
        <a:bodyPr/>
        <a:lstStyle/>
        <a:p>
          <a:endParaRPr lang="en-NZ"/>
        </a:p>
      </dgm:t>
    </dgm:pt>
    <dgm:pt modelId="{7C7D852C-25AC-4DA5-BAEC-68C022887CCF}" type="pres">
      <dgm:prSet presAssocID="{3BC13B12-C43B-4244-AE9F-AFCDD0705B05}" presName="node" presStyleLbl="node1" presStyleIdx="6" presStyleCnt="10" custScaleX="151217" custScaleY="15466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EB58307-A118-4ED7-B30B-C06BF315C09B}" type="pres">
      <dgm:prSet presAssocID="{45BF22ED-CF3A-4ADE-8BE4-948C8A11B694}" presName="parTrans" presStyleLbl="sibTrans2D1" presStyleIdx="7" presStyleCnt="10"/>
      <dgm:spPr/>
      <dgm:t>
        <a:bodyPr/>
        <a:lstStyle/>
        <a:p>
          <a:endParaRPr lang="en-NZ"/>
        </a:p>
      </dgm:t>
    </dgm:pt>
    <dgm:pt modelId="{948B5DE5-7514-4E4C-B626-19E6ED5F33B0}" type="pres">
      <dgm:prSet presAssocID="{45BF22ED-CF3A-4ADE-8BE4-948C8A11B694}" presName="connectorText" presStyleLbl="sibTrans2D1" presStyleIdx="7" presStyleCnt="10"/>
      <dgm:spPr/>
      <dgm:t>
        <a:bodyPr/>
        <a:lstStyle/>
        <a:p>
          <a:endParaRPr lang="en-NZ"/>
        </a:p>
      </dgm:t>
    </dgm:pt>
    <dgm:pt modelId="{E55CFF04-CCDA-4425-976A-A46F35F61C0D}" type="pres">
      <dgm:prSet presAssocID="{BE1D3ACC-837D-4EC1-AD6C-6EB3E313C27B}" presName="node" presStyleLbl="node1" presStyleIdx="7" presStyleCnt="10" custScaleX="156157" custScaleY="15076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99C4AB5-785C-4FAB-ACED-889F7E07263E}" type="pres">
      <dgm:prSet presAssocID="{2E0DD0FC-D78A-4AA7-B0BB-B8A98D4EA589}" presName="parTrans" presStyleLbl="sibTrans2D1" presStyleIdx="8" presStyleCnt="10"/>
      <dgm:spPr/>
      <dgm:t>
        <a:bodyPr/>
        <a:lstStyle/>
        <a:p>
          <a:endParaRPr lang="en-NZ"/>
        </a:p>
      </dgm:t>
    </dgm:pt>
    <dgm:pt modelId="{7D846143-11EC-4ED3-9AA3-3877BD1A46C7}" type="pres">
      <dgm:prSet presAssocID="{2E0DD0FC-D78A-4AA7-B0BB-B8A98D4EA589}" presName="connectorText" presStyleLbl="sibTrans2D1" presStyleIdx="8" presStyleCnt="10"/>
      <dgm:spPr/>
      <dgm:t>
        <a:bodyPr/>
        <a:lstStyle/>
        <a:p>
          <a:endParaRPr lang="en-NZ"/>
        </a:p>
      </dgm:t>
    </dgm:pt>
    <dgm:pt modelId="{4985943D-1B01-4708-9262-250FB13A6D24}" type="pres">
      <dgm:prSet presAssocID="{045FD49C-8E92-4C41-995B-C9CB9F2F0208}" presName="node" presStyleLbl="node1" presStyleIdx="8" presStyleCnt="10" custScaleX="147270" custScaleY="14145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F01E55F-6DFF-47F1-A02B-96E744C3C9F8}" type="pres">
      <dgm:prSet presAssocID="{F1D3536F-8FD5-45C5-A05F-4853CF9B1B81}" presName="parTrans" presStyleLbl="sibTrans2D1" presStyleIdx="9" presStyleCnt="10"/>
      <dgm:spPr/>
      <dgm:t>
        <a:bodyPr/>
        <a:lstStyle/>
        <a:p>
          <a:endParaRPr lang="en-NZ"/>
        </a:p>
      </dgm:t>
    </dgm:pt>
    <dgm:pt modelId="{3AF65687-5457-47C8-8AF5-2C0BB0B71400}" type="pres">
      <dgm:prSet presAssocID="{F1D3536F-8FD5-45C5-A05F-4853CF9B1B81}" presName="connectorText" presStyleLbl="sibTrans2D1" presStyleIdx="9" presStyleCnt="10"/>
      <dgm:spPr/>
      <dgm:t>
        <a:bodyPr/>
        <a:lstStyle/>
        <a:p>
          <a:endParaRPr lang="en-NZ"/>
        </a:p>
      </dgm:t>
    </dgm:pt>
    <dgm:pt modelId="{F80C93A8-E9EC-4876-BEDE-9D9009B4FBC5}" type="pres">
      <dgm:prSet presAssocID="{BED80253-57A2-4C80-9F93-06B3F0B901D3}" presName="node" presStyleLbl="node1" presStyleIdx="9" presStyleCnt="10" custScaleX="124372" custScaleY="11895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D64F9FEC-354E-44F6-81F5-C32F5DDA8CBB}" type="presOf" srcId="{F1D3536F-8FD5-45C5-A05F-4853CF9B1B81}" destId="{7F01E55F-6DFF-47F1-A02B-96E744C3C9F8}" srcOrd="0" destOrd="0" presId="urn:microsoft.com/office/officeart/2005/8/layout/radial5"/>
    <dgm:cxn modelId="{E80B1B4C-3A6E-4FFC-A135-4B81AFECAD96}" type="presOf" srcId="{8A5F48F5-7002-4143-8646-BDA33F783594}" destId="{413DFBE2-0AE5-41B6-9ABB-1C7A4784B265}" srcOrd="0" destOrd="0" presId="urn:microsoft.com/office/officeart/2005/8/layout/radial5"/>
    <dgm:cxn modelId="{F85161B2-8746-45E8-9F7B-6B1FAC7B93EE}" type="presOf" srcId="{4E416433-2EC6-438B-BF96-CC8CEE3B8E28}" destId="{19C56D78-545F-4C91-B35A-5D08F97C4952}" srcOrd="0" destOrd="0" presId="urn:microsoft.com/office/officeart/2005/8/layout/radial5"/>
    <dgm:cxn modelId="{BB36ADDD-2945-48A8-A71F-4E4402E971B8}" type="presOf" srcId="{BF073C47-0176-4FD3-B8CC-E9F9630F80C0}" destId="{D7CD4758-DC4C-46DD-8938-9BCE9F400D15}" srcOrd="1" destOrd="0" presId="urn:microsoft.com/office/officeart/2005/8/layout/radial5"/>
    <dgm:cxn modelId="{9311BF31-1D76-4E32-A239-A06A8E45CDD7}" type="presOf" srcId="{045FD49C-8E92-4C41-995B-C9CB9F2F0208}" destId="{4985943D-1B01-4708-9262-250FB13A6D24}" srcOrd="0" destOrd="0" presId="urn:microsoft.com/office/officeart/2005/8/layout/radial5"/>
    <dgm:cxn modelId="{8FEFC632-0903-4FC0-8DAF-4F361EBF6AA2}" type="presOf" srcId="{2E0DD0FC-D78A-4AA7-B0BB-B8A98D4EA589}" destId="{F99C4AB5-785C-4FAB-ACED-889F7E07263E}" srcOrd="0" destOrd="0" presId="urn:microsoft.com/office/officeart/2005/8/layout/radial5"/>
    <dgm:cxn modelId="{FDD80C9B-116A-44C0-BD41-9400E1E4481E}" type="presOf" srcId="{BF073C47-0176-4FD3-B8CC-E9F9630F80C0}" destId="{4C60B4F8-449A-408F-B42C-33555C3C7B0F}" srcOrd="0" destOrd="0" presId="urn:microsoft.com/office/officeart/2005/8/layout/radial5"/>
    <dgm:cxn modelId="{1742A063-3CBF-4A45-9B8F-0EA27D582B5D}" type="presOf" srcId="{C3BD1EBA-3FED-4C57-BC76-A7CC9952C473}" destId="{FCB8DCD8-A54A-4968-B8D4-92E2286868EC}" srcOrd="1" destOrd="0" presId="urn:microsoft.com/office/officeart/2005/8/layout/radial5"/>
    <dgm:cxn modelId="{47A975D8-D6E0-4905-9B29-49EE0FD259B1}" srcId="{623042C4-B115-4919-A0D7-04B3B1613608}" destId="{3B0A51A8-A733-426B-A367-2768E1B2518B}" srcOrd="3" destOrd="0" parTransId="{05967CB0-468B-471D-AE56-3ECEF2A148B6}" sibTransId="{0E8C99E2-EB39-43B1-98BC-A953790382EB}"/>
    <dgm:cxn modelId="{5114CDC1-CD44-4BFF-8105-7C75BE8D9233}" type="presOf" srcId="{2E0DD0FC-D78A-4AA7-B0BB-B8A98D4EA589}" destId="{7D846143-11EC-4ED3-9AA3-3877BD1A46C7}" srcOrd="1" destOrd="0" presId="urn:microsoft.com/office/officeart/2005/8/layout/radial5"/>
    <dgm:cxn modelId="{65EBC4AF-0D10-4102-93EE-FBED41F14FF2}" srcId="{623042C4-B115-4919-A0D7-04B3B1613608}" destId="{7728A0CE-0C61-44F6-A1C5-5C6BE4B408E1}" srcOrd="4" destOrd="0" parTransId="{3BB5F1A6-422C-4780-A24C-74485ABDD8B9}" sibTransId="{B2258F07-0270-4C45-AA32-B26F7542F281}"/>
    <dgm:cxn modelId="{DE0A2E76-6BC1-49CE-8BAD-29A708B71637}" type="presOf" srcId="{3BB5F1A6-422C-4780-A24C-74485ABDD8B9}" destId="{46FC4075-E419-46E8-81A4-54ADD91E7400}" srcOrd="1" destOrd="0" presId="urn:microsoft.com/office/officeart/2005/8/layout/radial5"/>
    <dgm:cxn modelId="{FC23F175-4425-4A9A-A90E-F8A475403BA9}" type="presOf" srcId="{C3BD1EBA-3FED-4C57-BC76-A7CC9952C473}" destId="{067B2DB1-F4E4-4F79-AB67-386560FCAAC0}" srcOrd="0" destOrd="0" presId="urn:microsoft.com/office/officeart/2005/8/layout/radial5"/>
    <dgm:cxn modelId="{3D193F95-A407-4A3A-8BE2-839769098956}" type="presOf" srcId="{45BF22ED-CF3A-4ADE-8BE4-948C8A11B694}" destId="{3EB58307-A118-4ED7-B30B-C06BF315C09B}" srcOrd="0" destOrd="0" presId="urn:microsoft.com/office/officeart/2005/8/layout/radial5"/>
    <dgm:cxn modelId="{CE2EF78F-6AC0-4158-9A92-5A01AD729641}" type="presOf" srcId="{05967CB0-468B-471D-AE56-3ECEF2A148B6}" destId="{85086BBB-B377-424E-B154-F50097FB4983}" srcOrd="1" destOrd="0" presId="urn:microsoft.com/office/officeart/2005/8/layout/radial5"/>
    <dgm:cxn modelId="{DCC84D33-035A-4021-B6C2-BE808293EAD1}" srcId="{623042C4-B115-4919-A0D7-04B3B1613608}" destId="{685D78CD-3837-43C4-AC02-81CB35103761}" srcOrd="5" destOrd="0" parTransId="{8A5F48F5-7002-4143-8646-BDA33F783594}" sibTransId="{D1A2552E-A2FE-45E3-A698-FEAFC2B272E9}"/>
    <dgm:cxn modelId="{5D7C1B1D-5750-4609-AE51-C7A90B2803C0}" type="presOf" srcId="{4E416433-2EC6-438B-BF96-CC8CEE3B8E28}" destId="{71D74641-E553-497E-BA92-912DF1F44F5E}" srcOrd="1" destOrd="0" presId="urn:microsoft.com/office/officeart/2005/8/layout/radial5"/>
    <dgm:cxn modelId="{8E1217ED-881D-4AA6-98C5-B155F91CA067}" type="presOf" srcId="{7728A0CE-0C61-44F6-A1C5-5C6BE4B408E1}" destId="{7825C92B-7C22-4588-8B93-8F222AC449F1}" srcOrd="0" destOrd="0" presId="urn:microsoft.com/office/officeart/2005/8/layout/radial5"/>
    <dgm:cxn modelId="{52728AE2-D916-46D5-B8F4-510B745C39BE}" type="presOf" srcId="{90DB48E9-4EAA-4993-98F5-8E22D1FA4C26}" destId="{0E7D3DD1-4BAE-4142-9081-5A4AD301B754}" srcOrd="0" destOrd="0" presId="urn:microsoft.com/office/officeart/2005/8/layout/radial5"/>
    <dgm:cxn modelId="{77BD90EB-78DF-48D2-B337-3FE96C21DA15}" type="presOf" srcId="{83CE899A-257E-408B-B92A-FACE94EF9B91}" destId="{64333770-3FAD-472D-9B2C-49B864B9FB3C}" srcOrd="0" destOrd="0" presId="urn:microsoft.com/office/officeart/2005/8/layout/radial5"/>
    <dgm:cxn modelId="{040B5293-61D1-4874-86FA-8CD3C9B3124E}" type="presOf" srcId="{3BC13B12-C43B-4244-AE9F-AFCDD0705B05}" destId="{7C7D852C-25AC-4DA5-BAEC-68C022887CCF}" srcOrd="0" destOrd="0" presId="urn:microsoft.com/office/officeart/2005/8/layout/radial5"/>
    <dgm:cxn modelId="{FF89E36E-0B0A-48CC-B3B2-110855E3C39A}" type="presOf" srcId="{4CED86C9-E89F-438B-9679-6ED91C7BBAC2}" destId="{F73A968C-C70A-4C6B-8BF4-033EC392D9B3}" srcOrd="0" destOrd="0" presId="urn:microsoft.com/office/officeart/2005/8/layout/radial5"/>
    <dgm:cxn modelId="{02D20415-2572-4454-9A7D-480BE5164328}" type="presOf" srcId="{05967CB0-468B-471D-AE56-3ECEF2A148B6}" destId="{8510ACF9-59C5-4AB4-A460-060EA4A375D9}" srcOrd="0" destOrd="0" presId="urn:microsoft.com/office/officeart/2005/8/layout/radial5"/>
    <dgm:cxn modelId="{85FFC8A3-5C7A-447D-9A00-C6B6247812FF}" type="presOf" srcId="{2CE737F0-5E40-40EB-81BF-0DAC26CBA531}" destId="{0C878EAE-67D3-412C-842C-D127DB434ECA}" srcOrd="0" destOrd="0" presId="urn:microsoft.com/office/officeart/2005/8/layout/radial5"/>
    <dgm:cxn modelId="{DF5DA213-628D-4786-AE0C-2B01A674FA32}" type="presOf" srcId="{8A5F48F5-7002-4143-8646-BDA33F783594}" destId="{42610199-FC07-4A80-9F9A-53D40E41B3B7}" srcOrd="1" destOrd="0" presId="urn:microsoft.com/office/officeart/2005/8/layout/radial5"/>
    <dgm:cxn modelId="{A3CF0433-BD83-4CE1-B1B2-71A7D264B8B8}" type="presOf" srcId="{BE1D3ACC-837D-4EC1-AD6C-6EB3E313C27B}" destId="{E55CFF04-CCDA-4425-976A-A46F35F61C0D}" srcOrd="0" destOrd="0" presId="urn:microsoft.com/office/officeart/2005/8/layout/radial5"/>
    <dgm:cxn modelId="{E682E56E-216B-4A0B-856B-9D8967B0E198}" type="presOf" srcId="{83CE899A-257E-408B-B92A-FACE94EF9B91}" destId="{FC83B903-FDB3-4BD0-84F7-97E3E585FAF9}" srcOrd="1" destOrd="0" presId="urn:microsoft.com/office/officeart/2005/8/layout/radial5"/>
    <dgm:cxn modelId="{AFDCAE35-59B8-449C-BDE9-2EB90A47D272}" srcId="{9FF63D9A-1BCF-47DA-A520-BD608B8D831C}" destId="{623042C4-B115-4919-A0D7-04B3B1613608}" srcOrd="0" destOrd="0" parTransId="{E1945597-41CC-463B-9461-6F7459532833}" sibTransId="{F9A5B3CB-D23B-48D7-900A-4EF6D9BF2C3D}"/>
    <dgm:cxn modelId="{0BC819E6-9766-44A6-ADDA-30D77A459352}" type="presOf" srcId="{9FF63D9A-1BCF-47DA-A520-BD608B8D831C}" destId="{72933082-23D6-47EC-83FE-2B6C6F4513A8}" srcOrd="0" destOrd="0" presId="urn:microsoft.com/office/officeart/2005/8/layout/radial5"/>
    <dgm:cxn modelId="{FC1C5AE6-E93C-492D-8025-34A8129B0182}" srcId="{623042C4-B115-4919-A0D7-04B3B1613608}" destId="{BE1D3ACC-837D-4EC1-AD6C-6EB3E313C27B}" srcOrd="7" destOrd="0" parTransId="{45BF22ED-CF3A-4ADE-8BE4-948C8A11B694}" sibTransId="{358BDB1B-4EAB-4123-8A0D-99B94CE8CACA}"/>
    <dgm:cxn modelId="{E05CFEED-F1A9-4990-89C0-BD2AF2C574DC}" type="presOf" srcId="{685D78CD-3837-43C4-AC02-81CB35103761}" destId="{A02391F4-1626-413C-8193-9C200D9BDDE1}" srcOrd="0" destOrd="0" presId="urn:microsoft.com/office/officeart/2005/8/layout/radial5"/>
    <dgm:cxn modelId="{A79EEBDB-9140-446A-8155-836A51E10DE7}" type="presOf" srcId="{F1D3536F-8FD5-45C5-A05F-4853CF9B1B81}" destId="{3AF65687-5457-47C8-8AF5-2C0BB0B71400}" srcOrd="1" destOrd="0" presId="urn:microsoft.com/office/officeart/2005/8/layout/radial5"/>
    <dgm:cxn modelId="{203B68E0-69EF-4D69-8102-A04D64383ACF}" type="presOf" srcId="{623042C4-B115-4919-A0D7-04B3B1613608}" destId="{4F1DD34F-E51F-413C-B5F7-E98610DF7E38}" srcOrd="0" destOrd="0" presId="urn:microsoft.com/office/officeart/2005/8/layout/radial5"/>
    <dgm:cxn modelId="{D400A343-9514-44E7-BD3A-C78FACCCFF8D}" type="presOf" srcId="{45BF22ED-CF3A-4ADE-8BE4-948C8A11B694}" destId="{948B5DE5-7514-4E4C-B626-19E6ED5F33B0}" srcOrd="1" destOrd="0" presId="urn:microsoft.com/office/officeart/2005/8/layout/radial5"/>
    <dgm:cxn modelId="{AA06D526-4951-47EA-B3B3-930D41809877}" srcId="{623042C4-B115-4919-A0D7-04B3B1613608}" destId="{90DB48E9-4EAA-4993-98F5-8E22D1FA4C26}" srcOrd="1" destOrd="0" parTransId="{83CE899A-257E-408B-B92A-FACE94EF9B91}" sibTransId="{19EA0A6A-BE2B-4F1D-B059-E22C9623798B}"/>
    <dgm:cxn modelId="{F750D122-592D-4517-9C1D-F7071C6612C3}" srcId="{623042C4-B115-4919-A0D7-04B3B1613608}" destId="{2CE737F0-5E40-40EB-81BF-0DAC26CBA531}" srcOrd="0" destOrd="0" parTransId="{C3BD1EBA-3FED-4C57-BC76-A7CC9952C473}" sibTransId="{0B4F2235-5EAF-4D8D-B5E6-D24DC6A1863E}"/>
    <dgm:cxn modelId="{F683E50A-34C6-405C-96A2-520541951F44}" srcId="{623042C4-B115-4919-A0D7-04B3B1613608}" destId="{BED80253-57A2-4C80-9F93-06B3F0B901D3}" srcOrd="9" destOrd="0" parTransId="{F1D3536F-8FD5-45C5-A05F-4853CF9B1B81}" sibTransId="{E5C9E0D4-5492-42CB-B56E-FDD5C6D78B8E}"/>
    <dgm:cxn modelId="{D064EDB4-FCFB-4038-8356-B9DCA09554F6}" srcId="{623042C4-B115-4919-A0D7-04B3B1613608}" destId="{3BC13B12-C43B-4244-AE9F-AFCDD0705B05}" srcOrd="6" destOrd="0" parTransId="{BF073C47-0176-4FD3-B8CC-E9F9630F80C0}" sibTransId="{504F422F-7A35-4A4E-9612-4477783F6B68}"/>
    <dgm:cxn modelId="{B2279F20-50AA-42CC-B90D-F8A1E49067AE}" type="presOf" srcId="{3BB5F1A6-422C-4780-A24C-74485ABDD8B9}" destId="{5ECD57C5-E4F7-4773-955A-9C4D253FF778}" srcOrd="0" destOrd="0" presId="urn:microsoft.com/office/officeart/2005/8/layout/radial5"/>
    <dgm:cxn modelId="{B3B3E1D5-2CB7-4646-B2E5-AADEB32B3D9E}" type="presOf" srcId="{BED80253-57A2-4C80-9F93-06B3F0B901D3}" destId="{F80C93A8-E9EC-4876-BEDE-9D9009B4FBC5}" srcOrd="0" destOrd="0" presId="urn:microsoft.com/office/officeart/2005/8/layout/radial5"/>
    <dgm:cxn modelId="{A68ECF2A-CEB1-48BA-A7BC-3FD0472A5364}" type="presOf" srcId="{3B0A51A8-A733-426B-A367-2768E1B2518B}" destId="{D44E414F-F248-424C-8CD1-DEBF689D4FE3}" srcOrd="0" destOrd="0" presId="urn:microsoft.com/office/officeart/2005/8/layout/radial5"/>
    <dgm:cxn modelId="{0A5E2CC8-FED5-4EE6-AF23-779974F08FC5}" srcId="{623042C4-B115-4919-A0D7-04B3B1613608}" destId="{4CED86C9-E89F-438B-9679-6ED91C7BBAC2}" srcOrd="2" destOrd="0" parTransId="{4E416433-2EC6-438B-BF96-CC8CEE3B8E28}" sibTransId="{4C456C0C-263A-4835-A149-A1E49868AB82}"/>
    <dgm:cxn modelId="{6D1955B0-43FC-4150-9EA4-336789C7FB79}" srcId="{623042C4-B115-4919-A0D7-04B3B1613608}" destId="{045FD49C-8E92-4C41-995B-C9CB9F2F0208}" srcOrd="8" destOrd="0" parTransId="{2E0DD0FC-D78A-4AA7-B0BB-B8A98D4EA589}" sibTransId="{C72B02A9-BDB1-4517-8713-3509930F566A}"/>
    <dgm:cxn modelId="{0615099B-1B01-4363-A3D0-CC1A7E1C3F30}" type="presParOf" srcId="{72933082-23D6-47EC-83FE-2B6C6F4513A8}" destId="{4F1DD34F-E51F-413C-B5F7-E98610DF7E38}" srcOrd="0" destOrd="0" presId="urn:microsoft.com/office/officeart/2005/8/layout/radial5"/>
    <dgm:cxn modelId="{CCFD7D16-7357-4842-BC7A-DA1C3C251E05}" type="presParOf" srcId="{72933082-23D6-47EC-83FE-2B6C6F4513A8}" destId="{067B2DB1-F4E4-4F79-AB67-386560FCAAC0}" srcOrd="1" destOrd="0" presId="urn:microsoft.com/office/officeart/2005/8/layout/radial5"/>
    <dgm:cxn modelId="{EA1569B2-5818-45E1-B0EE-5FCD337C3F7A}" type="presParOf" srcId="{067B2DB1-F4E4-4F79-AB67-386560FCAAC0}" destId="{FCB8DCD8-A54A-4968-B8D4-92E2286868EC}" srcOrd="0" destOrd="0" presId="urn:microsoft.com/office/officeart/2005/8/layout/radial5"/>
    <dgm:cxn modelId="{16CC145D-2B95-48B9-812C-AF752764CA3B}" type="presParOf" srcId="{72933082-23D6-47EC-83FE-2B6C6F4513A8}" destId="{0C878EAE-67D3-412C-842C-D127DB434ECA}" srcOrd="2" destOrd="0" presId="urn:microsoft.com/office/officeart/2005/8/layout/radial5"/>
    <dgm:cxn modelId="{37D60259-7013-47F9-9161-D89C24261E64}" type="presParOf" srcId="{72933082-23D6-47EC-83FE-2B6C6F4513A8}" destId="{64333770-3FAD-472D-9B2C-49B864B9FB3C}" srcOrd="3" destOrd="0" presId="urn:microsoft.com/office/officeart/2005/8/layout/radial5"/>
    <dgm:cxn modelId="{38F7A179-0021-4375-84AE-899439CE7D68}" type="presParOf" srcId="{64333770-3FAD-472D-9B2C-49B864B9FB3C}" destId="{FC83B903-FDB3-4BD0-84F7-97E3E585FAF9}" srcOrd="0" destOrd="0" presId="urn:microsoft.com/office/officeart/2005/8/layout/radial5"/>
    <dgm:cxn modelId="{3294C50F-E1AE-4095-8F1B-7F0BA93360BE}" type="presParOf" srcId="{72933082-23D6-47EC-83FE-2B6C6F4513A8}" destId="{0E7D3DD1-4BAE-4142-9081-5A4AD301B754}" srcOrd="4" destOrd="0" presId="urn:microsoft.com/office/officeart/2005/8/layout/radial5"/>
    <dgm:cxn modelId="{48D4D720-E8F7-4BC7-B136-4FC60F20035B}" type="presParOf" srcId="{72933082-23D6-47EC-83FE-2B6C6F4513A8}" destId="{19C56D78-545F-4C91-B35A-5D08F97C4952}" srcOrd="5" destOrd="0" presId="urn:microsoft.com/office/officeart/2005/8/layout/radial5"/>
    <dgm:cxn modelId="{E77A2EBB-D008-4BED-B341-137CE48FEBB9}" type="presParOf" srcId="{19C56D78-545F-4C91-B35A-5D08F97C4952}" destId="{71D74641-E553-497E-BA92-912DF1F44F5E}" srcOrd="0" destOrd="0" presId="urn:microsoft.com/office/officeart/2005/8/layout/radial5"/>
    <dgm:cxn modelId="{514338FD-F5B4-4448-AF19-EAE9F1388E98}" type="presParOf" srcId="{72933082-23D6-47EC-83FE-2B6C6F4513A8}" destId="{F73A968C-C70A-4C6B-8BF4-033EC392D9B3}" srcOrd="6" destOrd="0" presId="urn:microsoft.com/office/officeart/2005/8/layout/radial5"/>
    <dgm:cxn modelId="{3F9C9F8E-8C16-45C0-927E-F0B4830D215F}" type="presParOf" srcId="{72933082-23D6-47EC-83FE-2B6C6F4513A8}" destId="{8510ACF9-59C5-4AB4-A460-060EA4A375D9}" srcOrd="7" destOrd="0" presId="urn:microsoft.com/office/officeart/2005/8/layout/radial5"/>
    <dgm:cxn modelId="{780B4193-04C6-4537-B5B3-553E871C5F73}" type="presParOf" srcId="{8510ACF9-59C5-4AB4-A460-060EA4A375D9}" destId="{85086BBB-B377-424E-B154-F50097FB4983}" srcOrd="0" destOrd="0" presId="urn:microsoft.com/office/officeart/2005/8/layout/radial5"/>
    <dgm:cxn modelId="{61FD3099-46F3-4023-8C95-50BD3D1D9349}" type="presParOf" srcId="{72933082-23D6-47EC-83FE-2B6C6F4513A8}" destId="{D44E414F-F248-424C-8CD1-DEBF689D4FE3}" srcOrd="8" destOrd="0" presId="urn:microsoft.com/office/officeart/2005/8/layout/radial5"/>
    <dgm:cxn modelId="{B0DFA32D-6655-419E-93D4-FD76321F6E8F}" type="presParOf" srcId="{72933082-23D6-47EC-83FE-2B6C6F4513A8}" destId="{5ECD57C5-E4F7-4773-955A-9C4D253FF778}" srcOrd="9" destOrd="0" presId="urn:microsoft.com/office/officeart/2005/8/layout/radial5"/>
    <dgm:cxn modelId="{6613FE77-4604-40C8-B0C4-8C975A06BF08}" type="presParOf" srcId="{5ECD57C5-E4F7-4773-955A-9C4D253FF778}" destId="{46FC4075-E419-46E8-81A4-54ADD91E7400}" srcOrd="0" destOrd="0" presId="urn:microsoft.com/office/officeart/2005/8/layout/radial5"/>
    <dgm:cxn modelId="{298EFB2A-6162-458E-8C44-16AC3BF99FBC}" type="presParOf" srcId="{72933082-23D6-47EC-83FE-2B6C6F4513A8}" destId="{7825C92B-7C22-4588-8B93-8F222AC449F1}" srcOrd="10" destOrd="0" presId="urn:microsoft.com/office/officeart/2005/8/layout/radial5"/>
    <dgm:cxn modelId="{F0A441A6-9FF0-45BB-99DB-2B38487E8B2D}" type="presParOf" srcId="{72933082-23D6-47EC-83FE-2B6C6F4513A8}" destId="{413DFBE2-0AE5-41B6-9ABB-1C7A4784B265}" srcOrd="11" destOrd="0" presId="urn:microsoft.com/office/officeart/2005/8/layout/radial5"/>
    <dgm:cxn modelId="{EDCA2ED8-4912-428E-963C-450FAF6966E8}" type="presParOf" srcId="{413DFBE2-0AE5-41B6-9ABB-1C7A4784B265}" destId="{42610199-FC07-4A80-9F9A-53D40E41B3B7}" srcOrd="0" destOrd="0" presId="urn:microsoft.com/office/officeart/2005/8/layout/radial5"/>
    <dgm:cxn modelId="{5EC7FC04-6375-4CDC-A17B-DE29F6826671}" type="presParOf" srcId="{72933082-23D6-47EC-83FE-2B6C6F4513A8}" destId="{A02391F4-1626-413C-8193-9C200D9BDDE1}" srcOrd="12" destOrd="0" presId="urn:microsoft.com/office/officeart/2005/8/layout/radial5"/>
    <dgm:cxn modelId="{0B48557A-9380-46BA-92A9-9969B59BDDB6}" type="presParOf" srcId="{72933082-23D6-47EC-83FE-2B6C6F4513A8}" destId="{4C60B4F8-449A-408F-B42C-33555C3C7B0F}" srcOrd="13" destOrd="0" presId="urn:microsoft.com/office/officeart/2005/8/layout/radial5"/>
    <dgm:cxn modelId="{3800B193-15EC-4182-9DFB-E60A009AAA5D}" type="presParOf" srcId="{4C60B4F8-449A-408F-B42C-33555C3C7B0F}" destId="{D7CD4758-DC4C-46DD-8938-9BCE9F400D15}" srcOrd="0" destOrd="0" presId="urn:microsoft.com/office/officeart/2005/8/layout/radial5"/>
    <dgm:cxn modelId="{1C0CEC89-1857-456B-A839-9D881A258CA1}" type="presParOf" srcId="{72933082-23D6-47EC-83FE-2B6C6F4513A8}" destId="{7C7D852C-25AC-4DA5-BAEC-68C022887CCF}" srcOrd="14" destOrd="0" presId="urn:microsoft.com/office/officeart/2005/8/layout/radial5"/>
    <dgm:cxn modelId="{497F4A70-5804-42F3-B4B5-A31EAAC1C8D1}" type="presParOf" srcId="{72933082-23D6-47EC-83FE-2B6C6F4513A8}" destId="{3EB58307-A118-4ED7-B30B-C06BF315C09B}" srcOrd="15" destOrd="0" presId="urn:microsoft.com/office/officeart/2005/8/layout/radial5"/>
    <dgm:cxn modelId="{2FF4F134-9F61-472B-8E63-1194A655B00A}" type="presParOf" srcId="{3EB58307-A118-4ED7-B30B-C06BF315C09B}" destId="{948B5DE5-7514-4E4C-B626-19E6ED5F33B0}" srcOrd="0" destOrd="0" presId="urn:microsoft.com/office/officeart/2005/8/layout/radial5"/>
    <dgm:cxn modelId="{D8177C29-5A63-4DD3-B579-27D8CF2D4AE8}" type="presParOf" srcId="{72933082-23D6-47EC-83FE-2B6C6F4513A8}" destId="{E55CFF04-CCDA-4425-976A-A46F35F61C0D}" srcOrd="16" destOrd="0" presId="urn:microsoft.com/office/officeart/2005/8/layout/radial5"/>
    <dgm:cxn modelId="{08FB8613-A032-4F6C-B3D3-6328FC35B3D1}" type="presParOf" srcId="{72933082-23D6-47EC-83FE-2B6C6F4513A8}" destId="{F99C4AB5-785C-4FAB-ACED-889F7E07263E}" srcOrd="17" destOrd="0" presId="urn:microsoft.com/office/officeart/2005/8/layout/radial5"/>
    <dgm:cxn modelId="{5C92B60E-0567-4D26-951E-EA455148772A}" type="presParOf" srcId="{F99C4AB5-785C-4FAB-ACED-889F7E07263E}" destId="{7D846143-11EC-4ED3-9AA3-3877BD1A46C7}" srcOrd="0" destOrd="0" presId="urn:microsoft.com/office/officeart/2005/8/layout/radial5"/>
    <dgm:cxn modelId="{8E1AFA3C-8EEF-4DCB-8582-8D0CC47EC4AA}" type="presParOf" srcId="{72933082-23D6-47EC-83FE-2B6C6F4513A8}" destId="{4985943D-1B01-4708-9262-250FB13A6D24}" srcOrd="18" destOrd="0" presId="urn:microsoft.com/office/officeart/2005/8/layout/radial5"/>
    <dgm:cxn modelId="{0AA61E26-47EE-4BA7-888E-36D7BC66E529}" type="presParOf" srcId="{72933082-23D6-47EC-83FE-2B6C6F4513A8}" destId="{7F01E55F-6DFF-47F1-A02B-96E744C3C9F8}" srcOrd="19" destOrd="0" presId="urn:microsoft.com/office/officeart/2005/8/layout/radial5"/>
    <dgm:cxn modelId="{83BAA813-593B-4F44-B296-0B409F7E6673}" type="presParOf" srcId="{7F01E55F-6DFF-47F1-A02B-96E744C3C9F8}" destId="{3AF65687-5457-47C8-8AF5-2C0BB0B71400}" srcOrd="0" destOrd="0" presId="urn:microsoft.com/office/officeart/2005/8/layout/radial5"/>
    <dgm:cxn modelId="{E0658F56-5893-46A6-ADA7-09D498B4B628}" type="presParOf" srcId="{72933082-23D6-47EC-83FE-2B6C6F4513A8}" destId="{F80C93A8-E9EC-4876-BEDE-9D9009B4FBC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DD34F-E51F-413C-B5F7-E98610DF7E38}">
      <dsp:nvSpPr>
        <dsp:cNvPr id="0" name=""/>
        <dsp:cNvSpPr/>
      </dsp:nvSpPr>
      <dsp:spPr>
        <a:xfrm>
          <a:off x="3772515" y="1761486"/>
          <a:ext cx="2013631" cy="1920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b="1" kern="1200" dirty="0" smtClean="0">
              <a:solidFill>
                <a:schemeClr val="tx1"/>
              </a:solidFill>
            </a:rPr>
            <a:t>Physical properties of Metals</a:t>
          </a:r>
          <a:endParaRPr lang="en-NZ" sz="2300" b="1" kern="1200" dirty="0">
            <a:solidFill>
              <a:schemeClr val="tx1"/>
            </a:solidFill>
          </a:endParaRPr>
        </a:p>
      </dsp:txBody>
      <dsp:txXfrm>
        <a:off x="4067404" y="2042749"/>
        <a:ext cx="1423853" cy="1358061"/>
      </dsp:txXfrm>
    </dsp:sp>
    <dsp:sp modelId="{067B2DB1-F4E4-4F79-AB67-386560FCAAC0}">
      <dsp:nvSpPr>
        <dsp:cNvPr id="0" name=""/>
        <dsp:cNvSpPr/>
      </dsp:nvSpPr>
      <dsp:spPr>
        <a:xfrm rot="16200000">
          <a:off x="4657118" y="1317654"/>
          <a:ext cx="244425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4693782" y="1442382"/>
        <a:ext cx="171098" cy="264190"/>
      </dsp:txXfrm>
    </dsp:sp>
    <dsp:sp modelId="{0C878EAE-67D3-412C-842C-D127DB434ECA}">
      <dsp:nvSpPr>
        <dsp:cNvPr id="0" name=""/>
        <dsp:cNvSpPr/>
      </dsp:nvSpPr>
      <dsp:spPr>
        <a:xfrm>
          <a:off x="3896533" y="-216306"/>
          <a:ext cx="1765595" cy="15166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300" b="1" kern="1200" dirty="0" smtClean="0"/>
            <a:t>Electrical conductivity </a:t>
          </a:r>
          <a:r>
            <a:rPr lang="en-NZ" sz="1300" kern="1200" dirty="0" smtClean="0"/>
            <a:t>allow electricity to pass through</a:t>
          </a:r>
          <a:endParaRPr lang="en-NZ" sz="1300" kern="1200" dirty="0"/>
        </a:p>
      </dsp:txBody>
      <dsp:txXfrm>
        <a:off x="4155098" y="5797"/>
        <a:ext cx="1248465" cy="1072407"/>
      </dsp:txXfrm>
    </dsp:sp>
    <dsp:sp modelId="{64333770-3FAD-472D-9B2C-49B864B9FB3C}">
      <dsp:nvSpPr>
        <dsp:cNvPr id="0" name=""/>
        <dsp:cNvSpPr/>
      </dsp:nvSpPr>
      <dsp:spPr>
        <a:xfrm rot="18360000">
          <a:off x="5363195" y="1508982"/>
          <a:ext cx="274658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5380178" y="1630376"/>
        <a:ext cx="192261" cy="264190"/>
      </dsp:txXfrm>
    </dsp:sp>
    <dsp:sp modelId="{0E7D3DD1-4BAE-4142-9081-5A4AD301B754}">
      <dsp:nvSpPr>
        <dsp:cNvPr id="0" name=""/>
        <dsp:cNvSpPr/>
      </dsp:nvSpPr>
      <dsp:spPr>
        <a:xfrm>
          <a:off x="5378897" y="270098"/>
          <a:ext cx="1363351" cy="13764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solidFill>
                <a:schemeClr val="tx1"/>
              </a:solidFill>
            </a:rPr>
            <a:t>State</a:t>
          </a:r>
          <a:r>
            <a:rPr lang="en-NZ" sz="1800" kern="1200" dirty="0" smtClean="0">
              <a:solidFill>
                <a:schemeClr val="tx1"/>
              </a:solidFill>
            </a:rPr>
            <a:t> solid liquid or gas</a:t>
          </a:r>
          <a:endParaRPr lang="en-NZ" sz="1800" kern="1200" dirty="0">
            <a:solidFill>
              <a:schemeClr val="tx1"/>
            </a:solidFill>
          </a:endParaRPr>
        </a:p>
      </dsp:txBody>
      <dsp:txXfrm>
        <a:off x="5578555" y="471668"/>
        <a:ext cx="964035" cy="973265"/>
      </dsp:txXfrm>
    </dsp:sp>
    <dsp:sp modelId="{19C56D78-545F-4C91-B35A-5D08F97C4952}">
      <dsp:nvSpPr>
        <dsp:cNvPr id="0" name=""/>
        <dsp:cNvSpPr/>
      </dsp:nvSpPr>
      <dsp:spPr>
        <a:xfrm rot="20520000">
          <a:off x="5817755" y="2126753"/>
          <a:ext cx="230596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5819448" y="2225506"/>
        <a:ext cx="161417" cy="264190"/>
      </dsp:txXfrm>
    </dsp:sp>
    <dsp:sp modelId="{F73A968C-C70A-4C6B-8BF4-033EC392D9B3}">
      <dsp:nvSpPr>
        <dsp:cNvPr id="0" name=""/>
        <dsp:cNvSpPr/>
      </dsp:nvSpPr>
      <dsp:spPr>
        <a:xfrm>
          <a:off x="6107607" y="1325529"/>
          <a:ext cx="1489634" cy="1445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/>
            <a:t>Colour </a:t>
          </a:r>
          <a:r>
            <a:rPr lang="en-NZ" sz="1800" kern="1200" dirty="0" smtClean="0"/>
            <a:t>of the substance</a:t>
          </a:r>
          <a:endParaRPr lang="en-NZ" sz="1800" kern="1200" dirty="0"/>
        </a:p>
      </dsp:txBody>
      <dsp:txXfrm>
        <a:off x="6325759" y="1537192"/>
        <a:ext cx="1053330" cy="1021997"/>
      </dsp:txXfrm>
    </dsp:sp>
    <dsp:sp modelId="{8510ACF9-59C5-4AB4-A460-060EA4A375D9}">
      <dsp:nvSpPr>
        <dsp:cNvPr id="0" name=""/>
        <dsp:cNvSpPr/>
      </dsp:nvSpPr>
      <dsp:spPr>
        <a:xfrm rot="1080000">
          <a:off x="5809100" y="2869878"/>
          <a:ext cx="207222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5810621" y="2948337"/>
        <a:ext cx="145055" cy="264190"/>
      </dsp:txXfrm>
    </dsp:sp>
    <dsp:sp modelId="{D44E414F-F248-424C-8CD1-DEBF689D4FE3}">
      <dsp:nvSpPr>
        <dsp:cNvPr id="0" name=""/>
        <dsp:cNvSpPr/>
      </dsp:nvSpPr>
      <dsp:spPr>
        <a:xfrm>
          <a:off x="6061607" y="2644584"/>
          <a:ext cx="1581635" cy="15015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/>
            <a:t>Lustre</a:t>
          </a:r>
          <a:r>
            <a:rPr lang="en-NZ" sz="1800" kern="1200" dirty="0" smtClean="0"/>
            <a:t> shininess of an object</a:t>
          </a:r>
          <a:endParaRPr lang="en-NZ" sz="1800" kern="1200" dirty="0"/>
        </a:p>
      </dsp:txBody>
      <dsp:txXfrm>
        <a:off x="6293232" y="2864484"/>
        <a:ext cx="1118385" cy="1061770"/>
      </dsp:txXfrm>
    </dsp:sp>
    <dsp:sp modelId="{5ECD57C5-E4F7-4773-955A-9C4D253FF778}">
      <dsp:nvSpPr>
        <dsp:cNvPr id="0" name=""/>
        <dsp:cNvSpPr/>
      </dsp:nvSpPr>
      <dsp:spPr>
        <a:xfrm rot="3197178">
          <a:off x="5374898" y="3471159"/>
          <a:ext cx="254928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5390277" y="3528569"/>
        <a:ext cx="178450" cy="264190"/>
      </dsp:txXfrm>
    </dsp:sp>
    <dsp:sp modelId="{7825C92B-7C22-4588-8B93-8F222AC449F1}">
      <dsp:nvSpPr>
        <dsp:cNvPr id="0" name=""/>
        <dsp:cNvSpPr/>
      </dsp:nvSpPr>
      <dsp:spPr>
        <a:xfrm>
          <a:off x="5328595" y="3750109"/>
          <a:ext cx="1545218" cy="14884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solidFill>
                <a:schemeClr val="tx1"/>
              </a:solidFill>
            </a:rPr>
            <a:t>Ductility</a:t>
          </a:r>
          <a:r>
            <a:rPr lang="en-NZ" sz="1800" kern="1200" dirty="0" smtClean="0">
              <a:solidFill>
                <a:schemeClr val="tx1"/>
              </a:solidFill>
            </a:rPr>
            <a:t> drawn into a wire</a:t>
          </a:r>
          <a:endParaRPr lang="en-NZ" sz="1800" kern="1200" dirty="0">
            <a:solidFill>
              <a:schemeClr val="tx1"/>
            </a:solidFill>
          </a:endParaRPr>
        </a:p>
      </dsp:txBody>
      <dsp:txXfrm>
        <a:off x="5554887" y="3968085"/>
        <a:ext cx="1092634" cy="1052481"/>
      </dsp:txXfrm>
    </dsp:sp>
    <dsp:sp modelId="{413DFBE2-0AE5-41B6-9ABB-1C7A4784B265}">
      <dsp:nvSpPr>
        <dsp:cNvPr id="0" name=""/>
        <dsp:cNvSpPr/>
      </dsp:nvSpPr>
      <dsp:spPr>
        <a:xfrm rot="5400000">
          <a:off x="4645734" y="3706422"/>
          <a:ext cx="267193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>
        <a:off x="4685813" y="3754407"/>
        <a:ext cx="187035" cy="264190"/>
      </dsp:txXfrm>
    </dsp:sp>
    <dsp:sp modelId="{A02391F4-1626-413C-8193-9C200D9BDDE1}">
      <dsp:nvSpPr>
        <dsp:cNvPr id="0" name=""/>
        <dsp:cNvSpPr/>
      </dsp:nvSpPr>
      <dsp:spPr>
        <a:xfrm>
          <a:off x="4006307" y="4186213"/>
          <a:ext cx="1546047" cy="14306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b="1" kern="1200" dirty="0" smtClean="0"/>
            <a:t>Density</a:t>
          </a:r>
          <a:r>
            <a:rPr lang="en-NZ" sz="1600" kern="1200" dirty="0" smtClean="0"/>
            <a:t> mass of a standard volume </a:t>
          </a:r>
          <a:endParaRPr lang="en-NZ" sz="1600" kern="1200" dirty="0"/>
        </a:p>
      </dsp:txBody>
      <dsp:txXfrm>
        <a:off x="4232720" y="4395733"/>
        <a:ext cx="1093221" cy="1011654"/>
      </dsp:txXfrm>
    </dsp:sp>
    <dsp:sp modelId="{4C60B4F8-449A-408F-B42C-33555C3C7B0F}">
      <dsp:nvSpPr>
        <dsp:cNvPr id="0" name=""/>
        <dsp:cNvSpPr/>
      </dsp:nvSpPr>
      <dsp:spPr>
        <a:xfrm rot="7560000">
          <a:off x="3980753" y="3451499"/>
          <a:ext cx="216900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 rot="10800000">
        <a:off x="4032412" y="3513242"/>
        <a:ext cx="151830" cy="264190"/>
      </dsp:txXfrm>
    </dsp:sp>
    <dsp:sp modelId="{7C7D852C-25AC-4DA5-BAEC-68C022887CCF}">
      <dsp:nvSpPr>
        <dsp:cNvPr id="0" name=""/>
        <dsp:cNvSpPr/>
      </dsp:nvSpPr>
      <dsp:spPr>
        <a:xfrm>
          <a:off x="2714750" y="3684039"/>
          <a:ext cx="1566675" cy="16024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b="1" kern="1200" dirty="0" smtClean="0">
              <a:solidFill>
                <a:schemeClr val="tx1"/>
              </a:solidFill>
            </a:rPr>
            <a:t>Melting point </a:t>
          </a:r>
          <a:r>
            <a:rPr lang="en-NZ" sz="1600" kern="1200" dirty="0" smtClean="0">
              <a:solidFill>
                <a:schemeClr val="tx1"/>
              </a:solidFill>
            </a:rPr>
            <a:t>temp solid turns to liquid</a:t>
          </a:r>
          <a:endParaRPr lang="en-NZ" sz="1600" kern="1200" dirty="0">
            <a:solidFill>
              <a:schemeClr val="tx1"/>
            </a:solidFill>
          </a:endParaRPr>
        </a:p>
      </dsp:txBody>
      <dsp:txXfrm>
        <a:off x="2944184" y="3918711"/>
        <a:ext cx="1107807" cy="1133095"/>
      </dsp:txXfrm>
    </dsp:sp>
    <dsp:sp modelId="{3EB58307-A118-4ED7-B30B-C06BF315C09B}">
      <dsp:nvSpPr>
        <dsp:cNvPr id="0" name=""/>
        <dsp:cNvSpPr/>
      </dsp:nvSpPr>
      <dsp:spPr>
        <a:xfrm rot="9720000">
          <a:off x="3556440" y="2866968"/>
          <a:ext cx="196931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 rot="10800000">
        <a:off x="3614073" y="2945904"/>
        <a:ext cx="137852" cy="264190"/>
      </dsp:txXfrm>
    </dsp:sp>
    <dsp:sp modelId="{E55CFF04-CCDA-4425-976A-A46F35F61C0D}">
      <dsp:nvSpPr>
        <dsp:cNvPr id="0" name=""/>
        <dsp:cNvSpPr/>
      </dsp:nvSpPr>
      <dsp:spPr>
        <a:xfrm>
          <a:off x="1897309" y="2614357"/>
          <a:ext cx="1617855" cy="156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b="1" kern="1200" dirty="0" smtClean="0">
              <a:solidFill>
                <a:schemeClr val="bg1"/>
              </a:solidFill>
            </a:rPr>
            <a:t>Malleability</a:t>
          </a:r>
          <a:r>
            <a:rPr lang="en-NZ" sz="1600" kern="1200" dirty="0" smtClean="0">
              <a:solidFill>
                <a:schemeClr val="bg1"/>
              </a:solidFill>
            </a:rPr>
            <a:t> beaten flat without breaking</a:t>
          </a:r>
          <a:endParaRPr lang="en-NZ" sz="1600" kern="1200" dirty="0">
            <a:solidFill>
              <a:schemeClr val="bg1"/>
            </a:solidFill>
          </a:endParaRPr>
        </a:p>
      </dsp:txBody>
      <dsp:txXfrm>
        <a:off x="2134238" y="2843110"/>
        <a:ext cx="1143997" cy="1104517"/>
      </dsp:txXfrm>
    </dsp:sp>
    <dsp:sp modelId="{F99C4AB5-785C-4FAB-ACED-889F7E07263E}">
      <dsp:nvSpPr>
        <dsp:cNvPr id="0" name=""/>
        <dsp:cNvSpPr/>
      </dsp:nvSpPr>
      <dsp:spPr>
        <a:xfrm rot="11880000">
          <a:off x="3522828" y="2129336"/>
          <a:ext cx="221461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 rot="10800000">
        <a:off x="3587640" y="2227665"/>
        <a:ext cx="155023" cy="264190"/>
      </dsp:txXfrm>
    </dsp:sp>
    <dsp:sp modelId="{4985943D-1B01-4708-9262-250FB13A6D24}">
      <dsp:nvSpPr>
        <dsp:cNvPr id="0" name=""/>
        <dsp:cNvSpPr/>
      </dsp:nvSpPr>
      <dsp:spPr>
        <a:xfrm>
          <a:off x="1943345" y="1315448"/>
          <a:ext cx="1525782" cy="14654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 smtClean="0">
              <a:solidFill>
                <a:schemeClr val="bg1"/>
              </a:solidFill>
            </a:rPr>
            <a:t>Thermal conductivity </a:t>
          </a:r>
          <a:r>
            <a:rPr lang="en-NZ" sz="1400" kern="1200" dirty="0" smtClean="0">
              <a:solidFill>
                <a:schemeClr val="bg1"/>
              </a:solidFill>
            </a:rPr>
            <a:t>allowing heat to pass through</a:t>
          </a:r>
          <a:endParaRPr lang="en-NZ" sz="1400" kern="1200" dirty="0">
            <a:solidFill>
              <a:schemeClr val="bg1"/>
            </a:solidFill>
          </a:endParaRPr>
        </a:p>
      </dsp:txBody>
      <dsp:txXfrm>
        <a:off x="2166791" y="1530063"/>
        <a:ext cx="1078890" cy="1036254"/>
      </dsp:txXfrm>
    </dsp:sp>
    <dsp:sp modelId="{7F01E55F-6DFF-47F1-A02B-96E744C3C9F8}">
      <dsp:nvSpPr>
        <dsp:cNvPr id="0" name=""/>
        <dsp:cNvSpPr/>
      </dsp:nvSpPr>
      <dsp:spPr>
        <a:xfrm rot="14040000">
          <a:off x="3887554" y="1485263"/>
          <a:ext cx="306698" cy="44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300" kern="1200"/>
        </a:p>
      </dsp:txBody>
      <dsp:txXfrm rot="10800000">
        <a:off x="3960599" y="1610545"/>
        <a:ext cx="214689" cy="264190"/>
      </dsp:txXfrm>
    </dsp:sp>
    <dsp:sp modelId="{F80C93A8-E9EC-4876-BEDE-9D9009B4FBC5}">
      <dsp:nvSpPr>
        <dsp:cNvPr id="0" name=""/>
        <dsp:cNvSpPr/>
      </dsp:nvSpPr>
      <dsp:spPr>
        <a:xfrm>
          <a:off x="2853813" y="342108"/>
          <a:ext cx="1288549" cy="12323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 smtClean="0">
              <a:solidFill>
                <a:schemeClr val="tx1"/>
              </a:solidFill>
            </a:rPr>
            <a:t>Mass</a:t>
          </a:r>
          <a:r>
            <a:rPr lang="en-NZ" sz="1400" kern="1200" dirty="0" smtClean="0">
              <a:solidFill>
                <a:schemeClr val="tx1"/>
              </a:solidFill>
            </a:rPr>
            <a:t> amount of matter in an object (kg)</a:t>
          </a:r>
          <a:endParaRPr lang="en-NZ" sz="1400" kern="1200" dirty="0">
            <a:solidFill>
              <a:schemeClr val="tx1"/>
            </a:solidFill>
          </a:endParaRPr>
        </a:p>
      </dsp:txBody>
      <dsp:txXfrm>
        <a:off x="3042517" y="522587"/>
        <a:ext cx="911141" cy="871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8218" tIns="49109" rIns="98218" bIns="4910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8218" tIns="49109" rIns="98218" bIns="49109" rtlCol="0"/>
          <a:lstStyle>
            <a:lvl1pPr algn="r">
              <a:defRPr sz="1200"/>
            </a:lvl1pPr>
          </a:lstStyle>
          <a:p>
            <a:fld id="{DF87118E-F95A-4CE2-8373-9C056DF30DBD}" type="datetimeFigureOut">
              <a:rPr lang="en-NZ" smtClean="0"/>
              <a:t>5/12/2016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18" tIns="49109" rIns="98218" bIns="4910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8218" tIns="49109" rIns="98218" bIns="49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8218" tIns="49109" rIns="98218" bIns="4910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8218" tIns="49109" rIns="98218" bIns="49109" rtlCol="0" anchor="b"/>
          <a:lstStyle>
            <a:lvl1pPr algn="r">
              <a:defRPr sz="1200"/>
            </a:lvl1pPr>
          </a:lstStyle>
          <a:p>
            <a:fld id="{F8A1EBA5-B23D-48A2-8252-FF5ED3AA11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91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EBA5-B23D-48A2-8252-FF5ED3AA11D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140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1EBA5-B23D-48A2-8252-FF5ED3AA11DE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44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509D-CE13-4580-A2F8-2A033D0607FB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35D2-CDC2-46FE-AA25-95C699DE373A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D078-EB64-4B22-BCE2-55DAADDD808A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16BC-D721-4D6D-801D-631B0808E43C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7FF-D975-408C-893A-81A782516C2E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AB2-6A71-44BF-B0F4-1D2E677B4EEE}" type="datetime1">
              <a:rPr lang="en-NZ" smtClean="0"/>
              <a:t>5/12/2016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FA84-7916-41DB-9215-5F49D0A42E6D}" type="datetime1">
              <a:rPr lang="en-NZ" smtClean="0"/>
              <a:t>5/12/2016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92C0-D136-43F4-95F9-E0D91D1519B9}" type="datetime1">
              <a:rPr lang="en-NZ" smtClean="0"/>
              <a:t>5/12/2016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C86-78A0-4F3D-BC26-CAE7B1392680}" type="datetime1">
              <a:rPr lang="en-NZ" smtClean="0"/>
              <a:t>5/12/2016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A398-2252-4C7B-A13D-F8A0A483FE92}" type="datetime1">
              <a:rPr lang="en-NZ" smtClean="0"/>
              <a:t>5/12/2016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2DBF-E835-4585-867D-A1D329ADADF2}" type="datetime1">
              <a:rPr lang="en-NZ" smtClean="0"/>
              <a:t>5/12/2016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B727CF-106F-4E5F-B589-3A609B82B7CB}" type="datetime1">
              <a:rPr lang="en-NZ" smtClean="0"/>
              <a:t>5/12/2016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NZ" smtClean="0"/>
              <a:t>GZ Science Resources 2014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733634-C35B-4CB9-8287-D9279767473E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finest.com/wp-content/uploads/2014/05/free-backgrounds-and-text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0"/>
            <a:ext cx="9167664" cy="68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05064"/>
            <a:ext cx="9144000" cy="14465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44000">
                <a:schemeClr val="bg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latin typeface="Century Gothic" panose="020B0502020202020204" pitchFamily="34" charset="0"/>
              </a:rPr>
              <a:t>Metals</a:t>
            </a:r>
            <a:endParaRPr lang="en-NZ" sz="4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NZ" sz="4400" dirty="0" smtClean="0">
                <a:latin typeface="Century Gothic" panose="020B0502020202020204" pitchFamily="34" charset="0"/>
              </a:rPr>
              <a:t>Junior Science</a:t>
            </a:r>
          </a:p>
        </p:txBody>
      </p:sp>
      <p:sp>
        <p:nvSpPr>
          <p:cNvPr id="4" name="AutoShape 4" descr="http://static.ddmcdn.com/gif/0-optical-illusions-pulsing-burst-670.jpg"/>
          <p:cNvSpPr>
            <a:spLocks noChangeAspect="1" noChangeArrowheads="1"/>
          </p:cNvSpPr>
          <p:nvPr/>
        </p:nvSpPr>
        <p:spPr bwMode="auto">
          <a:xfrm>
            <a:off x="155575" y="-1485900"/>
            <a:ext cx="47244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1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Chemical Properties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9c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886" y="1412776"/>
            <a:ext cx="8642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</a:rPr>
              <a:t>The reactivity of metals also determines the uses we have for metals.</a:t>
            </a:r>
          </a:p>
          <a:p>
            <a:endParaRPr lang="en-NZ" dirty="0" smtClean="0">
              <a:latin typeface="Calibri" panose="020F0502020204030204" pitchFamily="34" charset="0"/>
            </a:endParaRPr>
          </a:p>
          <a:p>
            <a:r>
              <a:rPr lang="en-NZ" b="1" dirty="0" smtClean="0">
                <a:latin typeface="Calibri" panose="020F0502020204030204" pitchFamily="34" charset="0"/>
              </a:rPr>
              <a:t>Aluminium</a:t>
            </a:r>
            <a:r>
              <a:rPr lang="en-NZ" dirty="0" smtClean="0">
                <a:latin typeface="Calibri" panose="020F0502020204030204" pitchFamily="34" charset="0"/>
              </a:rPr>
              <a:t> is very unreactive (once an oxide coat forms) and can be used outside for windows, boats, airplanes, pipes without needing to be painted.</a:t>
            </a:r>
            <a:endParaRPr lang="en-NZ" dirty="0">
              <a:latin typeface="Calibri" panose="020F0502020204030204" pitchFamily="34" charset="0"/>
            </a:endParaRPr>
          </a:p>
          <a:p>
            <a:r>
              <a:rPr lang="en-NZ" b="1" dirty="0" smtClean="0">
                <a:latin typeface="Calibri" panose="020F0502020204030204" pitchFamily="34" charset="0"/>
              </a:rPr>
              <a:t>Copper</a:t>
            </a:r>
            <a:r>
              <a:rPr lang="en-NZ" dirty="0" smtClean="0">
                <a:latin typeface="Calibri" panose="020F0502020204030204" pitchFamily="34" charset="0"/>
              </a:rPr>
              <a:t> is also unreactive and can be used outside for decorative roofing and water pipes</a:t>
            </a:r>
            <a:endParaRPr lang="en-NZ" dirty="0">
              <a:latin typeface="Calibri" panose="020F0502020204030204" pitchFamily="34" charset="0"/>
            </a:endParaRPr>
          </a:p>
          <a:p>
            <a:r>
              <a:rPr lang="en-NZ" b="1" dirty="0" smtClean="0">
                <a:latin typeface="Calibri" panose="020F0502020204030204" pitchFamily="34" charset="0"/>
              </a:rPr>
              <a:t>Gold</a:t>
            </a:r>
            <a:r>
              <a:rPr lang="en-NZ" dirty="0" smtClean="0">
                <a:latin typeface="Calibri" panose="020F0502020204030204" pitchFamily="34" charset="0"/>
              </a:rPr>
              <a:t> is another unreactive metal and can be worn as jewellery with out reacting to the persons skin or water. 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Zinc</a:t>
            </a:r>
            <a:r>
              <a:rPr lang="en-NZ" dirty="0" smtClean="0">
                <a:latin typeface="Calibri" panose="020F0502020204030204" pitchFamily="34" charset="0"/>
              </a:rPr>
              <a:t> is reactive but can be used to cover iron (which rusts) in a process called galvanising. The zinc becomes the  “sacrificial metal” and will react first and prevent the iron rusting. Galvanised iron is used for roofing material.</a:t>
            </a:r>
            <a:endParaRPr lang="en-NZ" dirty="0">
              <a:latin typeface="Calibri" panose="020F0502020204030204" pitchFamily="34" charset="0"/>
            </a:endParaRPr>
          </a:p>
          <a:p>
            <a:r>
              <a:rPr lang="en-NZ" b="1" dirty="0" smtClean="0">
                <a:latin typeface="Calibri" panose="020F0502020204030204" pitchFamily="34" charset="0"/>
              </a:rPr>
              <a:t>Lead </a:t>
            </a:r>
            <a:r>
              <a:rPr lang="en-NZ" dirty="0" smtClean="0">
                <a:latin typeface="Calibri" panose="020F0502020204030204" pitchFamily="34" charset="0"/>
              </a:rPr>
              <a:t>is not very reactive but it is no longer used for water pipes as it poisons people who drink from them. </a:t>
            </a:r>
            <a:endParaRPr lang="en-NZ" dirty="0">
              <a:latin typeface="Calibri" panose="020F0502020204030204" pitchFamily="34" charset="0"/>
            </a:endParaRPr>
          </a:p>
        </p:txBody>
      </p:sp>
      <p:pic>
        <p:nvPicPr>
          <p:cNvPr id="9218" name="Picture 2" descr="http://www.lauren-elizabeth.co.uk/images/stories/Information/precious%20met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034"/>
            <a:ext cx="9144000" cy="18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265" y="116632"/>
            <a:ext cx="820891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Some </a:t>
            </a:r>
            <a:r>
              <a:rPr lang="en-NZ" sz="2000" b="1" dirty="0"/>
              <a:t>metals are more suitable for certain uses than others because of their </a:t>
            </a:r>
            <a:r>
              <a:rPr lang="en-NZ" sz="2000" b="1" dirty="0" smtClean="0"/>
              <a:t>Physical and Chemical properties  - Summary</a:t>
            </a:r>
            <a:endParaRPr lang="en-NZ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5794" y="1196752"/>
            <a:ext cx="820891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  <a:cs typeface="Calibri" panose="020F0502020204030204" pitchFamily="34" charset="0"/>
              </a:rPr>
              <a:t>We select appropriate metals which are the most useful  for the task or technology they assist with because </a:t>
            </a:r>
            <a:r>
              <a:rPr lang="en-NZ" dirty="0">
                <a:latin typeface="Calibri" panose="020F0502020204030204" pitchFamily="34" charset="0"/>
                <a:cs typeface="Calibri" panose="020F0502020204030204" pitchFamily="34" charset="0"/>
              </a:rPr>
              <a:t>of their </a:t>
            </a:r>
            <a:r>
              <a:rPr lang="en-NZ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particular characteristics.</a:t>
            </a:r>
          </a:p>
        </p:txBody>
      </p:sp>
      <p:graphicFrame>
        <p:nvGraphicFramePr>
          <p:cNvPr id="8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48588"/>
              </p:ext>
            </p:extLst>
          </p:nvPr>
        </p:nvGraphicFramePr>
        <p:xfrm>
          <a:off x="457200" y="1905000"/>
          <a:ext cx="8229600" cy="465810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Uses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 involved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copper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Pipes.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cooking pots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Unreactive with air and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 electrical conductor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thermal conductor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aluminium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Aircraft frames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 light and unreactive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conductor and ductile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mercury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thermometers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Expands regularly with heat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Roof flashing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malleable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zinc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galvanising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a protective coat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Tin coating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Unreactive with air and water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jewellery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Malleable, ductile, unreactive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 bodies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steel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strong alloys, malleable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strong alloys, flexible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994" y="470575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9c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634-C35B-4CB9-8287-D9279767473E}" type="slidenum">
              <a:rPr lang="en-NZ" smtClean="0"/>
              <a:t>11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graphicFrame>
        <p:nvGraphicFramePr>
          <p:cNvPr id="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73426"/>
              </p:ext>
            </p:extLst>
          </p:nvPr>
        </p:nvGraphicFramePr>
        <p:xfrm>
          <a:off x="179512" y="1052736"/>
          <a:ext cx="8686800" cy="552294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properties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Chemical properties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&gt;Lustre          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&gt;good conductor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&gt;High density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&gt;High melting point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&gt;Malleable and Ductile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&gt;Easily lose electrons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&gt;Corrode easily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7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Semi-Metals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&gt;Solids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&gt;Can be shiny or dull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&gt;Ductile and malleable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&gt;Conduct heat and energy better than Non Metals but not as good as metals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2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Non-Metals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&gt;No lustre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&gt;Poor conductor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&gt;Brittle                             &gt;Not ductile                         &gt;Low density                   &gt;Low melting point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&gt;Tend to gain electrons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Metals and non-metals</a:t>
            </a:r>
            <a:endParaRPr lang="en-NZ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16524"/>
            <a:ext cx="9144001" cy="15576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73649" r="8912"/>
          <a:stretch/>
        </p:blipFill>
        <p:spPr bwMode="auto">
          <a:xfrm>
            <a:off x="36003" y="3645024"/>
            <a:ext cx="914400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317" y="1550111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Metals </a:t>
            </a:r>
            <a:r>
              <a:rPr lang="en-NZ" sz="2000" dirty="0">
                <a:latin typeface="Calibri" panose="020F0502020204030204" pitchFamily="34" charset="0"/>
                <a:cs typeface="Calibri" panose="020F0502020204030204" pitchFamily="34" charset="0"/>
              </a:rPr>
              <a:t>react with oxygen in the air to produce </a:t>
            </a:r>
            <a:r>
              <a:rPr lang="en-N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metal oxides</a:t>
            </a:r>
            <a:r>
              <a:rPr lang="en-NZ" sz="2000" dirty="0">
                <a:latin typeface="Calibri" panose="020F0502020204030204" pitchFamily="34" charset="0"/>
                <a:cs typeface="Calibri" panose="020F0502020204030204" pitchFamily="34" charset="0"/>
              </a:rPr>
              <a:t>, like magnesium oxide</a:t>
            </a:r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Electrons are lost from the metal  to form a </a:t>
            </a:r>
            <a:r>
              <a:rPr lang="en-N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cation</a:t>
            </a:r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(positive ion) and gained by the oxygen to form an anion – oxide (negative ion). The </a:t>
            </a:r>
            <a:r>
              <a:rPr lang="en-N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cation</a:t>
            </a:r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anion then join together to form a </a:t>
            </a:r>
            <a:r>
              <a:rPr lang="en-N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neutral</a:t>
            </a:r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metal oxide.</a:t>
            </a:r>
            <a:endParaRPr lang="en-N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37" y="322510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Metals form oxides by reaction with oxygen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50" y="275280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3" y="335232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Metals </a:t>
            </a:r>
            <a:r>
              <a:rPr lang="en-NZ" sz="2000" b="1" dirty="0"/>
              <a:t>form </a:t>
            </a:r>
            <a:r>
              <a:rPr lang="en-NZ" sz="2000" b="1" dirty="0" smtClean="0"/>
              <a:t>oxides by </a:t>
            </a:r>
            <a:r>
              <a:rPr lang="en-NZ" sz="2000" b="1" dirty="0"/>
              <a:t>reaction with oxygen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3" y="1564122"/>
            <a:ext cx="8229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rgbClr val="FA320A"/>
                </a:solidFill>
                <a:latin typeface="Arial" pitchFamily="34" charset="0"/>
              </a:rPr>
              <a:t>2</a:t>
            </a:r>
            <a:r>
              <a:rPr lang="en-US" sz="1800" b="0" dirty="0">
                <a:latin typeface="Arial" pitchFamily="34" charset="0"/>
              </a:rPr>
              <a:t>Mg            +                  O</a:t>
            </a:r>
            <a:r>
              <a:rPr lang="en-US" sz="1800" b="0" baseline="-25000" dirty="0">
                <a:latin typeface="Arial" pitchFamily="34" charset="0"/>
              </a:rPr>
              <a:t>2 </a:t>
            </a:r>
            <a:r>
              <a:rPr lang="en-US" sz="1800" b="0" dirty="0">
                <a:latin typeface="Arial" pitchFamily="34" charset="0"/>
              </a:rPr>
              <a:t>                    </a:t>
            </a:r>
            <a:r>
              <a:rPr lang="en-US" sz="1800" b="0" dirty="0" smtClean="0">
                <a:latin typeface="Calibri"/>
                <a:cs typeface="Calibri"/>
              </a:rPr>
              <a:t>→</a:t>
            </a:r>
            <a:r>
              <a:rPr lang="en-US" sz="1800" b="0" dirty="0" smtClean="0">
                <a:latin typeface="Arial" pitchFamily="34" charset="0"/>
              </a:rPr>
              <a:t>                           </a:t>
            </a:r>
            <a:r>
              <a:rPr lang="en-US" sz="1800" b="0" dirty="0">
                <a:solidFill>
                  <a:srgbClr val="FA320A"/>
                </a:solidFill>
                <a:latin typeface="Arial" pitchFamily="34" charset="0"/>
              </a:rPr>
              <a:t>2</a:t>
            </a:r>
            <a:r>
              <a:rPr lang="en-US" sz="1800" b="0" dirty="0">
                <a:latin typeface="Arial" pitchFamily="34" charset="0"/>
              </a:rPr>
              <a:t>MgO         </a:t>
            </a:r>
          </a:p>
          <a:p>
            <a:r>
              <a:rPr lang="en-US" sz="1800" b="0" dirty="0">
                <a:latin typeface="Arial" pitchFamily="34" charset="0"/>
              </a:rPr>
              <a:t>Magnesium        +         Oxygen                                Magnesium Oxide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798763" y="31369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76513" y="291465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52675" y="2690813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509838" y="32289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271838" y="32289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281238" y="32289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890838" y="26193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500438" y="32289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509838" y="27717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348038" y="3686175"/>
            <a:ext cx="131762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433638" y="3686175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43200" y="3200400"/>
            <a:ext cx="447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900" b="0">
                <a:latin typeface="Arial" pitchFamily="34" charset="0"/>
              </a:rPr>
              <a:t>12p</a:t>
            </a:r>
            <a:endParaRPr lang="en-US" sz="900" b="0">
              <a:latin typeface="Arial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052638" y="2390775"/>
            <a:ext cx="1762125" cy="17843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271838" y="2771775"/>
            <a:ext cx="131762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890838" y="3838575"/>
            <a:ext cx="131762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380163" y="36703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157913" y="344805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934075" y="3224213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91238" y="3762375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853238" y="3762375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629400" y="32004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400800" y="32004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010400" y="35052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6629400" y="43434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6400800" y="50292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2" name="Oval 34"/>
          <p:cNvSpPr>
            <a:spLocks noChangeArrowheads="1"/>
          </p:cNvSpPr>
          <p:nvPr/>
        </p:nvSpPr>
        <p:spPr bwMode="auto">
          <a:xfrm>
            <a:off x="6172200" y="480060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5943600" y="4572000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6629400" y="44958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6400800" y="43434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6248400" y="48768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6781800" y="5334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6705600" y="5715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7086600" y="4953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7086600" y="5181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1" name="Oval 43"/>
          <p:cNvSpPr>
            <a:spLocks noChangeArrowheads="1"/>
          </p:cNvSpPr>
          <p:nvPr/>
        </p:nvSpPr>
        <p:spPr bwMode="auto">
          <a:xfrm>
            <a:off x="6477000" y="5715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auto">
          <a:xfrm>
            <a:off x="7086600" y="37338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2727325" y="5699125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2505075" y="5476875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281238" y="5253038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2438400" y="57912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3200400" y="57912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2209800" y="57912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2819400" y="5181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3429000" y="57912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1" name="Oval 55"/>
          <p:cNvSpPr>
            <a:spLocks noChangeArrowheads="1"/>
          </p:cNvSpPr>
          <p:nvPr/>
        </p:nvSpPr>
        <p:spPr bwMode="auto">
          <a:xfrm>
            <a:off x="2438400" y="53340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2" name="Oval 56"/>
          <p:cNvSpPr>
            <a:spLocks noChangeArrowheads="1"/>
          </p:cNvSpPr>
          <p:nvPr/>
        </p:nvSpPr>
        <p:spPr bwMode="auto">
          <a:xfrm>
            <a:off x="3276600" y="6248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3" name="Oval 57"/>
          <p:cNvSpPr>
            <a:spLocks noChangeArrowheads="1"/>
          </p:cNvSpPr>
          <p:nvPr/>
        </p:nvSpPr>
        <p:spPr bwMode="auto">
          <a:xfrm>
            <a:off x="2362200" y="62484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2671763" y="5762625"/>
            <a:ext cx="4476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900" b="0">
                <a:latin typeface="Arial" pitchFamily="34" charset="0"/>
              </a:rPr>
              <a:t>12p</a:t>
            </a:r>
            <a:endParaRPr lang="en-US" sz="900" b="0">
              <a:latin typeface="Arial" pitchFamily="34" charset="0"/>
            </a:endParaRPr>
          </a:p>
        </p:txBody>
      </p:sp>
      <p:sp>
        <p:nvSpPr>
          <p:cNvPr id="55" name="Oval 59"/>
          <p:cNvSpPr>
            <a:spLocks noChangeArrowheads="1"/>
          </p:cNvSpPr>
          <p:nvPr/>
        </p:nvSpPr>
        <p:spPr bwMode="auto">
          <a:xfrm>
            <a:off x="1981200" y="4953000"/>
            <a:ext cx="1828800" cy="17843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3200400" y="53340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7" name="Oval 61"/>
          <p:cNvSpPr>
            <a:spLocks noChangeArrowheads="1"/>
          </p:cNvSpPr>
          <p:nvPr/>
        </p:nvSpPr>
        <p:spPr bwMode="auto">
          <a:xfrm>
            <a:off x="3733800" y="57912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3733800" y="55626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9" name="Oval 63"/>
          <p:cNvSpPr>
            <a:spLocks noChangeArrowheads="1"/>
          </p:cNvSpPr>
          <p:nvPr/>
        </p:nvSpPr>
        <p:spPr bwMode="auto">
          <a:xfrm>
            <a:off x="2819400" y="64008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0" name="AutoShape 64"/>
          <p:cNvSpPr>
            <a:spLocks noChangeArrowheads="1"/>
          </p:cNvSpPr>
          <p:nvPr/>
        </p:nvSpPr>
        <p:spPr bwMode="auto">
          <a:xfrm rot="1150740">
            <a:off x="4572000" y="32766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A320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61" name="AutoShape 65"/>
          <p:cNvSpPr>
            <a:spLocks noChangeArrowheads="1"/>
          </p:cNvSpPr>
          <p:nvPr/>
        </p:nvSpPr>
        <p:spPr bwMode="auto">
          <a:xfrm rot="20471435">
            <a:off x="4876800" y="54864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A320A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6400800" y="44958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3" name="Oval 19"/>
          <p:cNvSpPr>
            <a:spLocks noChangeArrowheads="1"/>
          </p:cNvSpPr>
          <p:nvPr/>
        </p:nvSpPr>
        <p:spPr bwMode="auto">
          <a:xfrm>
            <a:off x="3733800" y="34290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4" name="Oval 20"/>
          <p:cNvSpPr>
            <a:spLocks noChangeArrowheads="1"/>
          </p:cNvSpPr>
          <p:nvPr/>
        </p:nvSpPr>
        <p:spPr bwMode="auto">
          <a:xfrm>
            <a:off x="3733800" y="3200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5" name="AutoShape 67"/>
          <p:cNvSpPr>
            <a:spLocks noChangeArrowheads="1"/>
          </p:cNvSpPr>
          <p:nvPr/>
        </p:nvSpPr>
        <p:spPr bwMode="auto">
          <a:xfrm>
            <a:off x="3581400" y="2743200"/>
            <a:ext cx="304800" cy="228600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66" name="AutoShape 68"/>
          <p:cNvSpPr>
            <a:spLocks noChangeArrowheads="1"/>
          </p:cNvSpPr>
          <p:nvPr/>
        </p:nvSpPr>
        <p:spPr bwMode="auto">
          <a:xfrm>
            <a:off x="3581400" y="6019800"/>
            <a:ext cx="304800" cy="228600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67" name="Text Box 69"/>
          <p:cNvSpPr txBox="1">
            <a:spLocks noChangeArrowheads="1"/>
          </p:cNvSpPr>
          <p:nvPr/>
        </p:nvSpPr>
        <p:spPr bwMode="auto">
          <a:xfrm>
            <a:off x="2286000" y="4267200"/>
            <a:ext cx="152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+ve</a:t>
            </a:r>
            <a:endParaRPr lang="en-US"/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4419600" y="4267200"/>
            <a:ext cx="76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-ve</a:t>
            </a:r>
            <a:endParaRPr lang="en-US"/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>
            <a:off x="4267200" y="1700808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NZ"/>
          </a:p>
        </p:txBody>
      </p:sp>
      <p:sp>
        <p:nvSpPr>
          <p:cNvPr id="74" name="TextBox 73"/>
          <p:cNvSpPr txBox="1"/>
          <p:nvPr/>
        </p:nvSpPr>
        <p:spPr>
          <a:xfrm>
            <a:off x="323528" y="267788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10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4 -0.04445 " pathEditMode="relative" ptsTypes="A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5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4572000" y="24765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ED47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2286000" y="2476500"/>
            <a:ext cx="228600" cy="228600"/>
          </a:xfrm>
          <a:prstGeom prst="plus">
            <a:avLst>
              <a:gd name="adj" fmla="val 25000"/>
            </a:avLst>
          </a:prstGeom>
          <a:solidFill>
            <a:srgbClr val="ED47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7010400" y="2476500"/>
            <a:ext cx="228600" cy="228600"/>
          </a:xfrm>
          <a:prstGeom prst="plus">
            <a:avLst>
              <a:gd name="adj" fmla="val 25000"/>
            </a:avLst>
          </a:prstGeom>
          <a:solidFill>
            <a:srgbClr val="ED47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30154" y="1340768"/>
            <a:ext cx="83058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Acids react with metals to give a salt and hydrogen. Most metals will react with acid – especially if the acid is heated and concentrated</a:t>
            </a:r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1676400" y="43053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CFBFA9"/>
              </a:gs>
              <a:gs pos="100000">
                <a:srgbClr val="CFBFA9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981200" y="4686300"/>
            <a:ext cx="68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Mg</a:t>
            </a:r>
            <a:endParaRPr lang="en-US"/>
          </a:p>
        </p:txBody>
      </p:sp>
      <p:sp>
        <p:nvSpPr>
          <p:cNvPr id="14" name="Oval 40"/>
          <p:cNvSpPr>
            <a:spLocks noChangeArrowheads="1"/>
          </p:cNvSpPr>
          <p:nvPr/>
        </p:nvSpPr>
        <p:spPr bwMode="auto">
          <a:xfrm>
            <a:off x="4953000" y="3848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596BC7"/>
              </a:gs>
              <a:gs pos="100000">
                <a:srgbClr val="596BC7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5029200" y="3924300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5715000" y="4991100"/>
            <a:ext cx="304800" cy="3048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5638800" y="49149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2000"/>
              <a:t>H</a:t>
            </a:r>
            <a:endParaRPr lang="en-US" sz="2000"/>
          </a:p>
        </p:txBody>
      </p:sp>
      <p:sp>
        <p:nvSpPr>
          <p:cNvPr id="18" name="Oval 46"/>
          <p:cNvSpPr>
            <a:spLocks noChangeArrowheads="1"/>
          </p:cNvSpPr>
          <p:nvPr/>
        </p:nvSpPr>
        <p:spPr bwMode="auto">
          <a:xfrm>
            <a:off x="4419600" y="4381500"/>
            <a:ext cx="1295400" cy="121920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4724400" y="4762500"/>
            <a:ext cx="68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S</a:t>
            </a:r>
            <a:endParaRPr lang="en-US"/>
          </a:p>
        </p:txBody>
      </p:sp>
      <p:sp>
        <p:nvSpPr>
          <p:cNvPr id="20" name="Oval 48"/>
          <p:cNvSpPr>
            <a:spLocks noChangeArrowheads="1"/>
          </p:cNvSpPr>
          <p:nvPr/>
        </p:nvSpPr>
        <p:spPr bwMode="auto">
          <a:xfrm>
            <a:off x="5334000" y="5448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596BC7"/>
              </a:gs>
              <a:gs pos="100000">
                <a:srgbClr val="596BC7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5410200" y="5448300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52"/>
          <p:cNvSpPr>
            <a:spLocks noChangeArrowheads="1"/>
          </p:cNvSpPr>
          <p:nvPr/>
        </p:nvSpPr>
        <p:spPr bwMode="auto">
          <a:xfrm>
            <a:off x="5638800" y="4533900"/>
            <a:ext cx="304800" cy="3048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5562600" y="44577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2000"/>
              <a:t>H</a:t>
            </a:r>
            <a:endParaRPr lang="en-US" sz="2000"/>
          </a:p>
        </p:txBody>
      </p:sp>
      <p:sp>
        <p:nvSpPr>
          <p:cNvPr id="24" name="Oval 54"/>
          <p:cNvSpPr>
            <a:spLocks noChangeArrowheads="1"/>
          </p:cNvSpPr>
          <p:nvPr/>
        </p:nvSpPr>
        <p:spPr bwMode="auto">
          <a:xfrm>
            <a:off x="4419600" y="5524500"/>
            <a:ext cx="533400" cy="533400"/>
          </a:xfrm>
          <a:prstGeom prst="ellipse">
            <a:avLst/>
          </a:prstGeom>
          <a:gradFill rotWithShape="1">
            <a:gsLst>
              <a:gs pos="0">
                <a:srgbClr val="596BC7"/>
              </a:gs>
              <a:gs pos="100000">
                <a:srgbClr val="596BC7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4495800" y="5524500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56"/>
          <p:cNvSpPr>
            <a:spLocks noChangeArrowheads="1"/>
          </p:cNvSpPr>
          <p:nvPr/>
        </p:nvSpPr>
        <p:spPr bwMode="auto">
          <a:xfrm>
            <a:off x="4267200" y="3924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596BC7"/>
              </a:gs>
              <a:gs pos="100000">
                <a:srgbClr val="596BC7">
                  <a:gamma/>
                  <a:shade val="46275"/>
                  <a:invGamma/>
                </a:srgbClr>
              </a:gs>
            </a:gsLst>
            <a:lin ang="540000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4343400" y="3924300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1" y="2201862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01862"/>
            <a:ext cx="11096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17" y="2201862"/>
            <a:ext cx="585494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1862"/>
            <a:ext cx="835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67543" y="308388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Metals </a:t>
            </a:r>
            <a:r>
              <a:rPr lang="en-NZ" sz="2000" b="1" dirty="0"/>
              <a:t>form </a:t>
            </a:r>
            <a:r>
              <a:rPr lang="en-NZ" sz="2000" b="1" dirty="0" smtClean="0"/>
              <a:t>salts and hydrogen gas when reacting </a:t>
            </a:r>
            <a:r>
              <a:rPr lang="en-NZ" sz="2000" b="1" dirty="0"/>
              <a:t>with </a:t>
            </a:r>
            <a:r>
              <a:rPr lang="en-NZ" sz="2000" b="1" dirty="0" smtClean="0"/>
              <a:t>acid</a:t>
            </a:r>
            <a:endParaRPr lang="en-NZ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9894" y="223607"/>
            <a:ext cx="7218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10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4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-0.05556 " pathEditMode="relative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3 -0.05556 " pathEditMode="relative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3333 " pathEditMode="relative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03333 " pathEditMode="relative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373134"/>
            <a:ext cx="8229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Mg          +                   H</a:t>
            </a:r>
            <a:r>
              <a:rPr lang="en-US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         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MgSO</a:t>
            </a:r>
            <a:r>
              <a:rPr lang="en-US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    +            H</a:t>
            </a:r>
            <a:r>
              <a:rPr lang="en-US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Magnesium        +  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Sulfuric                           Magnesium      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+     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Acid                                sulfate                       gas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660525" y="4327525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438275" y="4105275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214438" y="3881438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371600" y="4419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133600" y="4419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143000" y="4419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1752600" y="38100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362200" y="4419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371600" y="39624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209800" y="48768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1295400" y="48768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604963" y="4391025"/>
            <a:ext cx="447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200" b="0">
                <a:latin typeface="Arial" pitchFamily="34" charset="0"/>
              </a:rPr>
              <a:t>Mg</a:t>
            </a:r>
            <a:endParaRPr lang="en-US" sz="1200" b="0">
              <a:latin typeface="Arial" pitchFamily="34" charset="0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914400" y="3581400"/>
            <a:ext cx="1762125" cy="17843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2133600" y="3962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752600" y="50292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5627688" y="3113088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5405438" y="2890838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5181600" y="2667000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5334000" y="32004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6100763" y="3205163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257800" y="28194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638800" y="31242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 b="0">
                <a:latin typeface="Arial" pitchFamily="34" charset="0"/>
              </a:rPr>
              <a:t>O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172200" y="27432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0" name="Oval 43"/>
          <p:cNvSpPr>
            <a:spLocks noChangeArrowheads="1"/>
          </p:cNvSpPr>
          <p:nvPr/>
        </p:nvSpPr>
        <p:spPr bwMode="auto">
          <a:xfrm>
            <a:off x="2590800" y="4343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1" name="Oval 44"/>
          <p:cNvSpPr>
            <a:spLocks noChangeArrowheads="1"/>
          </p:cNvSpPr>
          <p:nvPr/>
        </p:nvSpPr>
        <p:spPr bwMode="auto">
          <a:xfrm>
            <a:off x="6477000" y="36576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2" name="Oval 45"/>
          <p:cNvSpPr>
            <a:spLocks noChangeArrowheads="1"/>
          </p:cNvSpPr>
          <p:nvPr/>
        </p:nvSpPr>
        <p:spPr bwMode="auto">
          <a:xfrm>
            <a:off x="6248400" y="342900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3" name="Oval 49"/>
          <p:cNvSpPr>
            <a:spLocks noChangeArrowheads="1"/>
          </p:cNvSpPr>
          <p:nvPr/>
        </p:nvSpPr>
        <p:spPr bwMode="auto">
          <a:xfrm>
            <a:off x="7010400" y="50292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4" name="Oval 50"/>
          <p:cNvSpPr>
            <a:spLocks noChangeArrowheads="1"/>
          </p:cNvSpPr>
          <p:nvPr/>
        </p:nvSpPr>
        <p:spPr bwMode="auto">
          <a:xfrm>
            <a:off x="6781800" y="480060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5" name="Oval 53"/>
          <p:cNvSpPr>
            <a:spLocks noChangeArrowheads="1"/>
          </p:cNvSpPr>
          <p:nvPr/>
        </p:nvSpPr>
        <p:spPr bwMode="auto">
          <a:xfrm>
            <a:off x="5410200" y="2667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6" name="Oval 56"/>
          <p:cNvSpPr>
            <a:spLocks noChangeArrowheads="1"/>
          </p:cNvSpPr>
          <p:nvPr/>
        </p:nvSpPr>
        <p:spPr bwMode="auto">
          <a:xfrm>
            <a:off x="5943600" y="2667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6324600" y="34290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2743200" y="3200400"/>
            <a:ext cx="76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+ve</a:t>
            </a:r>
            <a:endParaRPr lang="en-US"/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4953000" y="5943600"/>
            <a:ext cx="68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/>
              <a:t>-ve</a:t>
            </a:r>
            <a:endParaRPr lang="en-US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4860925" y="4403725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1" name="Oval 69"/>
          <p:cNvSpPr>
            <a:spLocks noChangeArrowheads="1"/>
          </p:cNvSpPr>
          <p:nvPr/>
        </p:nvSpPr>
        <p:spPr bwMode="auto">
          <a:xfrm>
            <a:off x="4638675" y="4181475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2" name="Oval 70"/>
          <p:cNvSpPr>
            <a:spLocks noChangeArrowheads="1"/>
          </p:cNvSpPr>
          <p:nvPr/>
        </p:nvSpPr>
        <p:spPr bwMode="auto">
          <a:xfrm>
            <a:off x="4414838" y="3957638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3" name="Oval 71"/>
          <p:cNvSpPr>
            <a:spLocks noChangeArrowheads="1"/>
          </p:cNvSpPr>
          <p:nvPr/>
        </p:nvSpPr>
        <p:spPr bwMode="auto">
          <a:xfrm>
            <a:off x="4572000" y="44958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4" name="Oval 72"/>
          <p:cNvSpPr>
            <a:spLocks noChangeArrowheads="1"/>
          </p:cNvSpPr>
          <p:nvPr/>
        </p:nvSpPr>
        <p:spPr bwMode="auto">
          <a:xfrm>
            <a:off x="5334000" y="44958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5" name="Oval 73"/>
          <p:cNvSpPr>
            <a:spLocks noChangeArrowheads="1"/>
          </p:cNvSpPr>
          <p:nvPr/>
        </p:nvSpPr>
        <p:spPr bwMode="auto">
          <a:xfrm>
            <a:off x="4343400" y="44958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6" name="Oval 74"/>
          <p:cNvSpPr>
            <a:spLocks noChangeArrowheads="1"/>
          </p:cNvSpPr>
          <p:nvPr/>
        </p:nvSpPr>
        <p:spPr bwMode="auto">
          <a:xfrm>
            <a:off x="4953000" y="38862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7" name="Oval 75"/>
          <p:cNvSpPr>
            <a:spLocks noChangeArrowheads="1"/>
          </p:cNvSpPr>
          <p:nvPr/>
        </p:nvSpPr>
        <p:spPr bwMode="auto">
          <a:xfrm>
            <a:off x="5562600" y="44958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8" name="Oval 76"/>
          <p:cNvSpPr>
            <a:spLocks noChangeArrowheads="1"/>
          </p:cNvSpPr>
          <p:nvPr/>
        </p:nvSpPr>
        <p:spPr bwMode="auto">
          <a:xfrm>
            <a:off x="4572000" y="40386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49" name="Oval 77"/>
          <p:cNvSpPr>
            <a:spLocks noChangeArrowheads="1"/>
          </p:cNvSpPr>
          <p:nvPr/>
        </p:nvSpPr>
        <p:spPr bwMode="auto">
          <a:xfrm>
            <a:off x="5410200" y="49530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0" name="Oval 78"/>
          <p:cNvSpPr>
            <a:spLocks noChangeArrowheads="1"/>
          </p:cNvSpPr>
          <p:nvPr/>
        </p:nvSpPr>
        <p:spPr bwMode="auto">
          <a:xfrm>
            <a:off x="4495800" y="4953000"/>
            <a:ext cx="111125" cy="11112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1" name="Text Box 79"/>
          <p:cNvSpPr txBox="1">
            <a:spLocks noChangeArrowheads="1"/>
          </p:cNvSpPr>
          <p:nvPr/>
        </p:nvSpPr>
        <p:spPr bwMode="auto">
          <a:xfrm>
            <a:off x="4800600" y="44196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 b="0">
                <a:latin typeface="Arial" pitchFamily="34" charset="0"/>
              </a:rPr>
              <a:t>S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52" name="Oval 80"/>
          <p:cNvSpPr>
            <a:spLocks noChangeArrowheads="1"/>
          </p:cNvSpPr>
          <p:nvPr/>
        </p:nvSpPr>
        <p:spPr bwMode="auto">
          <a:xfrm>
            <a:off x="4114800" y="3657600"/>
            <a:ext cx="1762125" cy="17843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53" name="Oval 81"/>
          <p:cNvSpPr>
            <a:spLocks noChangeArrowheads="1"/>
          </p:cNvSpPr>
          <p:nvPr/>
        </p:nvSpPr>
        <p:spPr bwMode="auto">
          <a:xfrm>
            <a:off x="5334000" y="40386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4" name="Oval 82"/>
          <p:cNvSpPr>
            <a:spLocks noChangeArrowheads="1"/>
          </p:cNvSpPr>
          <p:nvPr/>
        </p:nvSpPr>
        <p:spPr bwMode="auto">
          <a:xfrm>
            <a:off x="4953000" y="5105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5" name="Oval 83"/>
          <p:cNvSpPr>
            <a:spLocks noChangeArrowheads="1"/>
          </p:cNvSpPr>
          <p:nvPr/>
        </p:nvSpPr>
        <p:spPr bwMode="auto">
          <a:xfrm>
            <a:off x="5562600" y="38100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4103688" y="3036888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3881438" y="2814638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3657600" y="2590800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3810000" y="3124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0" name="Oval 106"/>
          <p:cNvSpPr>
            <a:spLocks noChangeArrowheads="1"/>
          </p:cNvSpPr>
          <p:nvPr/>
        </p:nvSpPr>
        <p:spPr bwMode="auto">
          <a:xfrm>
            <a:off x="4576763" y="3128963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1" name="Oval 107"/>
          <p:cNvSpPr>
            <a:spLocks noChangeArrowheads="1"/>
          </p:cNvSpPr>
          <p:nvPr/>
        </p:nvSpPr>
        <p:spPr bwMode="auto">
          <a:xfrm>
            <a:off x="3733800" y="2743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2" name="Oval 108"/>
          <p:cNvSpPr>
            <a:spLocks noChangeArrowheads="1"/>
          </p:cNvSpPr>
          <p:nvPr/>
        </p:nvSpPr>
        <p:spPr bwMode="auto">
          <a:xfrm>
            <a:off x="4724400" y="28194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3" name="Text Box 109"/>
          <p:cNvSpPr txBox="1">
            <a:spLocks noChangeArrowheads="1"/>
          </p:cNvSpPr>
          <p:nvPr/>
        </p:nvSpPr>
        <p:spPr bwMode="auto">
          <a:xfrm>
            <a:off x="4114800" y="30480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 b="0">
                <a:latin typeface="Arial" pitchFamily="34" charset="0"/>
              </a:rPr>
              <a:t>O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64" name="Oval 110"/>
          <p:cNvSpPr>
            <a:spLocks noChangeArrowheads="1"/>
          </p:cNvSpPr>
          <p:nvPr/>
        </p:nvSpPr>
        <p:spPr bwMode="auto">
          <a:xfrm>
            <a:off x="3581400" y="32004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3657600" y="3429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6" name="Oval 112"/>
          <p:cNvSpPr>
            <a:spLocks noChangeArrowheads="1"/>
          </p:cNvSpPr>
          <p:nvPr/>
        </p:nvSpPr>
        <p:spPr bwMode="auto">
          <a:xfrm>
            <a:off x="3886200" y="25908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7" name="Oval 113"/>
          <p:cNvSpPr>
            <a:spLocks noChangeArrowheads="1"/>
          </p:cNvSpPr>
          <p:nvPr/>
        </p:nvSpPr>
        <p:spPr bwMode="auto">
          <a:xfrm>
            <a:off x="4648200" y="2667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8" name="Oval 115"/>
          <p:cNvSpPr>
            <a:spLocks noChangeArrowheads="1"/>
          </p:cNvSpPr>
          <p:nvPr/>
        </p:nvSpPr>
        <p:spPr bwMode="auto">
          <a:xfrm>
            <a:off x="4038600" y="5638800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69" name="Oval 116"/>
          <p:cNvSpPr>
            <a:spLocks noChangeArrowheads="1"/>
          </p:cNvSpPr>
          <p:nvPr/>
        </p:nvSpPr>
        <p:spPr bwMode="auto">
          <a:xfrm>
            <a:off x="3810000" y="5410200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0" name="Oval 117"/>
          <p:cNvSpPr>
            <a:spLocks noChangeArrowheads="1"/>
          </p:cNvSpPr>
          <p:nvPr/>
        </p:nvSpPr>
        <p:spPr bwMode="auto">
          <a:xfrm>
            <a:off x="3581400" y="5181600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1" name="Oval 118"/>
          <p:cNvSpPr>
            <a:spLocks noChangeArrowheads="1"/>
          </p:cNvSpPr>
          <p:nvPr/>
        </p:nvSpPr>
        <p:spPr bwMode="auto">
          <a:xfrm>
            <a:off x="3810000" y="57150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2" name="Oval 119"/>
          <p:cNvSpPr>
            <a:spLocks noChangeArrowheads="1"/>
          </p:cNvSpPr>
          <p:nvPr/>
        </p:nvSpPr>
        <p:spPr bwMode="auto">
          <a:xfrm>
            <a:off x="4495800" y="5791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3" name="Oval 120"/>
          <p:cNvSpPr>
            <a:spLocks noChangeArrowheads="1"/>
          </p:cNvSpPr>
          <p:nvPr/>
        </p:nvSpPr>
        <p:spPr bwMode="auto">
          <a:xfrm>
            <a:off x="5791200" y="59436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4" name="Oval 121"/>
          <p:cNvSpPr>
            <a:spLocks noChangeArrowheads="1"/>
          </p:cNvSpPr>
          <p:nvPr/>
        </p:nvSpPr>
        <p:spPr bwMode="auto">
          <a:xfrm>
            <a:off x="4267200" y="63246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5" name="Text Box 122"/>
          <p:cNvSpPr txBox="1">
            <a:spLocks noChangeArrowheads="1"/>
          </p:cNvSpPr>
          <p:nvPr/>
        </p:nvSpPr>
        <p:spPr bwMode="auto">
          <a:xfrm>
            <a:off x="4038600" y="56388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 b="0">
                <a:latin typeface="Arial" pitchFamily="34" charset="0"/>
              </a:rPr>
              <a:t>O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76" name="Oval 123"/>
          <p:cNvSpPr>
            <a:spLocks noChangeArrowheads="1"/>
          </p:cNvSpPr>
          <p:nvPr/>
        </p:nvSpPr>
        <p:spPr bwMode="auto">
          <a:xfrm>
            <a:off x="4724400" y="5943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7" name="Oval 124"/>
          <p:cNvSpPr>
            <a:spLocks noChangeArrowheads="1"/>
          </p:cNvSpPr>
          <p:nvPr/>
        </p:nvSpPr>
        <p:spPr bwMode="auto">
          <a:xfrm>
            <a:off x="4038600" y="6324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8" name="Oval 125"/>
          <p:cNvSpPr>
            <a:spLocks noChangeArrowheads="1"/>
          </p:cNvSpPr>
          <p:nvPr/>
        </p:nvSpPr>
        <p:spPr bwMode="auto">
          <a:xfrm>
            <a:off x="3505200" y="57912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79" name="Oval 126"/>
          <p:cNvSpPr>
            <a:spLocks noChangeArrowheads="1"/>
          </p:cNvSpPr>
          <p:nvPr/>
        </p:nvSpPr>
        <p:spPr bwMode="auto">
          <a:xfrm>
            <a:off x="3505200" y="5562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0" name="Oval 128"/>
          <p:cNvSpPr>
            <a:spLocks noChangeArrowheads="1"/>
          </p:cNvSpPr>
          <p:nvPr/>
        </p:nvSpPr>
        <p:spPr bwMode="auto">
          <a:xfrm>
            <a:off x="4495800" y="52578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1" name="Oval 129"/>
          <p:cNvSpPr>
            <a:spLocks noChangeArrowheads="1"/>
          </p:cNvSpPr>
          <p:nvPr/>
        </p:nvSpPr>
        <p:spPr bwMode="auto">
          <a:xfrm>
            <a:off x="4267200" y="51054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2" name="Oval 130"/>
          <p:cNvSpPr>
            <a:spLocks noChangeArrowheads="1"/>
          </p:cNvSpPr>
          <p:nvPr/>
        </p:nvSpPr>
        <p:spPr bwMode="auto">
          <a:xfrm>
            <a:off x="4419600" y="37338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3" name="Oval 131"/>
          <p:cNvSpPr>
            <a:spLocks noChangeArrowheads="1"/>
          </p:cNvSpPr>
          <p:nvPr/>
        </p:nvSpPr>
        <p:spPr bwMode="auto">
          <a:xfrm>
            <a:off x="6008688" y="5322888"/>
            <a:ext cx="336550" cy="336550"/>
          </a:xfrm>
          <a:prstGeom prst="ellipse">
            <a:avLst/>
          </a:prstGeom>
          <a:solidFill>
            <a:srgbClr val="FA320A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4" name="Oval 132"/>
          <p:cNvSpPr>
            <a:spLocks noChangeArrowheads="1"/>
          </p:cNvSpPr>
          <p:nvPr/>
        </p:nvSpPr>
        <p:spPr bwMode="auto">
          <a:xfrm>
            <a:off x="5786438" y="5100638"/>
            <a:ext cx="781050" cy="78105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5" name="Oval 133"/>
          <p:cNvSpPr>
            <a:spLocks noChangeArrowheads="1"/>
          </p:cNvSpPr>
          <p:nvPr/>
        </p:nvSpPr>
        <p:spPr bwMode="auto">
          <a:xfrm>
            <a:off x="5562600" y="4876800"/>
            <a:ext cx="1228725" cy="12287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6" name="Oval 134"/>
          <p:cNvSpPr>
            <a:spLocks noChangeArrowheads="1"/>
          </p:cNvSpPr>
          <p:nvPr/>
        </p:nvSpPr>
        <p:spPr bwMode="auto">
          <a:xfrm>
            <a:off x="5715000" y="5410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7" name="Oval 135"/>
          <p:cNvSpPr>
            <a:spLocks noChangeArrowheads="1"/>
          </p:cNvSpPr>
          <p:nvPr/>
        </p:nvSpPr>
        <p:spPr bwMode="auto">
          <a:xfrm>
            <a:off x="6481763" y="5414963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8" name="Oval 136"/>
          <p:cNvSpPr>
            <a:spLocks noChangeArrowheads="1"/>
          </p:cNvSpPr>
          <p:nvPr/>
        </p:nvSpPr>
        <p:spPr bwMode="auto">
          <a:xfrm>
            <a:off x="5638800" y="5029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89" name="Oval 137"/>
          <p:cNvSpPr>
            <a:spLocks noChangeArrowheads="1"/>
          </p:cNvSpPr>
          <p:nvPr/>
        </p:nvSpPr>
        <p:spPr bwMode="auto">
          <a:xfrm>
            <a:off x="5638800" y="5791200"/>
            <a:ext cx="111125" cy="111125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0" name="Text Box 138"/>
          <p:cNvSpPr txBox="1">
            <a:spLocks noChangeArrowheads="1"/>
          </p:cNvSpPr>
          <p:nvPr/>
        </p:nvSpPr>
        <p:spPr bwMode="auto">
          <a:xfrm>
            <a:off x="6019800" y="53340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 b="0">
                <a:latin typeface="Arial" pitchFamily="34" charset="0"/>
              </a:rPr>
              <a:t>O</a:t>
            </a:r>
            <a:endParaRPr lang="en-US" sz="1800" b="0">
              <a:latin typeface="Arial" pitchFamily="34" charset="0"/>
            </a:endParaRPr>
          </a:p>
        </p:txBody>
      </p:sp>
      <p:sp>
        <p:nvSpPr>
          <p:cNvPr id="91" name="Oval 139"/>
          <p:cNvSpPr>
            <a:spLocks noChangeArrowheads="1"/>
          </p:cNvSpPr>
          <p:nvPr/>
        </p:nvSpPr>
        <p:spPr bwMode="auto">
          <a:xfrm>
            <a:off x="4724400" y="57150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2" name="Oval 140"/>
          <p:cNvSpPr>
            <a:spLocks noChangeArrowheads="1"/>
          </p:cNvSpPr>
          <p:nvPr/>
        </p:nvSpPr>
        <p:spPr bwMode="auto">
          <a:xfrm>
            <a:off x="6629400" y="51054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3" name="Oval 141"/>
          <p:cNvSpPr>
            <a:spLocks noChangeArrowheads="1"/>
          </p:cNvSpPr>
          <p:nvPr/>
        </p:nvSpPr>
        <p:spPr bwMode="auto">
          <a:xfrm>
            <a:off x="6248400" y="60198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4" name="Oval 143"/>
          <p:cNvSpPr>
            <a:spLocks noChangeArrowheads="1"/>
          </p:cNvSpPr>
          <p:nvPr/>
        </p:nvSpPr>
        <p:spPr bwMode="auto">
          <a:xfrm>
            <a:off x="4572000" y="36576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5" name="Text Box 144"/>
          <p:cNvSpPr txBox="1">
            <a:spLocks noChangeArrowheads="1"/>
          </p:cNvSpPr>
          <p:nvPr/>
        </p:nvSpPr>
        <p:spPr bwMode="auto">
          <a:xfrm>
            <a:off x="6477000" y="36576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/>
              <a:t>H</a:t>
            </a:r>
            <a:endParaRPr lang="en-US" sz="1800"/>
          </a:p>
        </p:txBody>
      </p:sp>
      <p:sp>
        <p:nvSpPr>
          <p:cNvPr id="96" name="Text Box 145"/>
          <p:cNvSpPr txBox="1">
            <a:spLocks noChangeArrowheads="1"/>
          </p:cNvSpPr>
          <p:nvPr/>
        </p:nvSpPr>
        <p:spPr bwMode="auto">
          <a:xfrm>
            <a:off x="7010400" y="49530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FBFA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NZ" sz="1800"/>
              <a:t>H</a:t>
            </a:r>
            <a:endParaRPr lang="en-US" sz="1800"/>
          </a:p>
        </p:txBody>
      </p:sp>
      <p:sp>
        <p:nvSpPr>
          <p:cNvPr id="97" name="Oval 59"/>
          <p:cNvSpPr>
            <a:spLocks noChangeArrowheads="1"/>
          </p:cNvSpPr>
          <p:nvPr/>
        </p:nvSpPr>
        <p:spPr bwMode="auto">
          <a:xfrm>
            <a:off x="6781800" y="5334000"/>
            <a:ext cx="131763" cy="131763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8" name="Oval 38"/>
          <p:cNvSpPr>
            <a:spLocks noChangeArrowheads="1"/>
          </p:cNvSpPr>
          <p:nvPr/>
        </p:nvSpPr>
        <p:spPr bwMode="auto">
          <a:xfrm>
            <a:off x="6400800" y="5943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99" name="Oval 41"/>
          <p:cNvSpPr>
            <a:spLocks noChangeArrowheads="1"/>
          </p:cNvSpPr>
          <p:nvPr/>
        </p:nvSpPr>
        <p:spPr bwMode="auto">
          <a:xfrm>
            <a:off x="6172200" y="3657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0" name="Oval 31"/>
          <p:cNvSpPr>
            <a:spLocks noChangeArrowheads="1"/>
          </p:cNvSpPr>
          <p:nvPr/>
        </p:nvSpPr>
        <p:spPr bwMode="auto">
          <a:xfrm>
            <a:off x="5334000" y="3657600"/>
            <a:ext cx="131763" cy="131763"/>
          </a:xfrm>
          <a:prstGeom prst="ellipse">
            <a:avLst/>
          </a:prstGeom>
          <a:solidFill>
            <a:srgbClr val="596BC7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1" name="Oval 84"/>
          <p:cNvSpPr>
            <a:spLocks noChangeArrowheads="1"/>
          </p:cNvSpPr>
          <p:nvPr/>
        </p:nvSpPr>
        <p:spPr bwMode="auto">
          <a:xfrm>
            <a:off x="5791200" y="48768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2" name="Oval 42"/>
          <p:cNvSpPr>
            <a:spLocks noChangeArrowheads="1"/>
          </p:cNvSpPr>
          <p:nvPr/>
        </p:nvSpPr>
        <p:spPr bwMode="auto">
          <a:xfrm>
            <a:off x="2590800" y="4648200"/>
            <a:ext cx="131763" cy="131763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NZ"/>
          </a:p>
        </p:txBody>
      </p:sp>
      <p:sp>
        <p:nvSpPr>
          <p:cNvPr id="103" name="AutoShape 146"/>
          <p:cNvSpPr>
            <a:spLocks noChangeArrowheads="1"/>
          </p:cNvSpPr>
          <p:nvPr/>
        </p:nvSpPr>
        <p:spPr bwMode="auto">
          <a:xfrm>
            <a:off x="3886200" y="4038600"/>
            <a:ext cx="304800" cy="381000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04" name="AutoShape 147"/>
          <p:cNvSpPr>
            <a:spLocks noChangeArrowheads="1"/>
          </p:cNvSpPr>
          <p:nvPr/>
        </p:nvSpPr>
        <p:spPr bwMode="auto">
          <a:xfrm>
            <a:off x="3962400" y="4495800"/>
            <a:ext cx="304800" cy="381000"/>
          </a:xfrm>
          <a:prstGeom prst="lightningBol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3810000" y="19812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NZ"/>
          </a:p>
        </p:txBody>
      </p:sp>
      <p:sp>
        <p:nvSpPr>
          <p:cNvPr id="111" name="TextBox 110"/>
          <p:cNvSpPr txBox="1"/>
          <p:nvPr/>
        </p:nvSpPr>
        <p:spPr>
          <a:xfrm>
            <a:off x="446906" y="309619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Metals </a:t>
            </a:r>
            <a:r>
              <a:rPr lang="en-NZ" sz="2000" b="1" dirty="0"/>
              <a:t>form </a:t>
            </a:r>
            <a:r>
              <a:rPr lang="en-NZ" sz="2000" b="1" dirty="0" smtClean="0"/>
              <a:t>salts and hydrogen gas when reacting </a:t>
            </a:r>
            <a:r>
              <a:rPr lang="en-NZ" sz="2000" b="1" dirty="0"/>
              <a:t>with </a:t>
            </a:r>
            <a:r>
              <a:rPr lang="en-NZ" sz="2000" b="1" dirty="0" smtClean="0"/>
              <a:t>acid</a:t>
            </a:r>
            <a:endParaRPr lang="en-NZ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28034" y="249285"/>
            <a:ext cx="7218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10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7 -0.05556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7 -0.05556 " pathEditMode="relative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7 -0.05556 " pathEditMode="relative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3333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3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5417 0.04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9288 0.1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6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7 L 0.02499 -0.13334 " pathEditMode="relative" ptsTypes="AA">
                                      <p:cBhvr>
                                        <p:cTn id="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10833 -0.03333 " pathEditMode="relative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667 0.0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3333 0.05555 " pathEditMode="relative" ptsTypes="AA">
                                      <p:cBhvr>
                                        <p:cTn id="7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0834 -0.1 " pathEditMode="relative" ptsTypes="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19" grpId="1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/>
      <p:bldP spid="39" grpId="0"/>
      <p:bldP spid="88" grpId="0" animBg="1"/>
      <p:bldP spid="88" grpId="1" animBg="1"/>
      <p:bldP spid="95" grpId="0"/>
      <p:bldP spid="96" grpId="0"/>
      <p:bldP spid="97" grpId="0" animBg="1"/>
      <p:bldP spid="97" grpId="1" animBg="1"/>
      <p:bldP spid="100" grpId="0" animBg="1"/>
      <p:bldP spid="100" grpId="1" animBg="1"/>
      <p:bldP spid="102" grpId="0" animBg="1"/>
      <p:bldP spid="103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136" y="246480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smtClean="0">
                <a:latin typeface="Calibri" panose="020F0502020204030204" pitchFamily="34" charset="0"/>
              </a:rPr>
              <a:t>Metal </a:t>
            </a:r>
            <a:r>
              <a:rPr lang="en-NZ" sz="2000" b="1" dirty="0" smtClean="0">
                <a:latin typeface="Calibri" panose="020F0502020204030204" pitchFamily="34" charset="0"/>
              </a:rPr>
              <a:t>reactions summary</a:t>
            </a:r>
            <a:endParaRPr lang="en-NZ" sz="2000" b="1" dirty="0">
              <a:latin typeface="Calibri" panose="020F050202020403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37443" y="3578811"/>
            <a:ext cx="8277472" cy="14294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2" name="Rectangle 71"/>
          <p:cNvSpPr/>
          <p:nvPr/>
        </p:nvSpPr>
        <p:spPr>
          <a:xfrm>
            <a:off x="438266" y="5157192"/>
            <a:ext cx="8277472" cy="15081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5" name="TextBox 74"/>
          <p:cNvSpPr txBox="1"/>
          <p:nvPr/>
        </p:nvSpPr>
        <p:spPr>
          <a:xfrm>
            <a:off x="486478" y="3597250"/>
            <a:ext cx="82089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Calibri" panose="020F0502020204030204" pitchFamily="34" charset="0"/>
              </a:rPr>
              <a:t>2.  Metal and Acid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General equation    </a:t>
            </a:r>
            <a:r>
              <a:rPr lang="en-NZ" dirty="0" smtClean="0">
                <a:latin typeface="Calibri" panose="020F0502020204030204" pitchFamily="34" charset="0"/>
              </a:rPr>
              <a:t>acid + </a:t>
            </a:r>
            <a:r>
              <a:rPr lang="en-NZ" dirty="0">
                <a:latin typeface="Calibri" panose="020F0502020204030204" pitchFamily="34" charset="0"/>
              </a:rPr>
              <a:t>metal </a:t>
            </a:r>
            <a:r>
              <a:rPr lang="en-NZ" dirty="0" smtClean="0">
                <a:latin typeface="Calibri" panose="020F0502020204030204" pitchFamily="34" charset="0"/>
              </a:rPr>
              <a:t>→ salt + hydrogen gas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Word equation    </a:t>
            </a:r>
            <a:r>
              <a:rPr lang="en-NZ" dirty="0" err="1" smtClean="0">
                <a:latin typeface="Calibri" panose="020F0502020204030204" pitchFamily="34" charset="0"/>
              </a:rPr>
              <a:t>sulfuric</a:t>
            </a:r>
            <a:r>
              <a:rPr lang="en-NZ" dirty="0" smtClean="0">
                <a:latin typeface="Calibri" panose="020F0502020204030204" pitchFamily="34" charset="0"/>
              </a:rPr>
              <a:t> acid + calcium → calcium </a:t>
            </a:r>
            <a:r>
              <a:rPr lang="en-NZ" dirty="0" err="1" smtClean="0">
                <a:latin typeface="Calibri" panose="020F0502020204030204" pitchFamily="34" charset="0"/>
              </a:rPr>
              <a:t>sulfate</a:t>
            </a:r>
            <a:r>
              <a:rPr lang="en-NZ" dirty="0" smtClean="0">
                <a:latin typeface="Calibri" panose="020F0502020204030204" pitchFamily="34" charset="0"/>
              </a:rPr>
              <a:t> + hydrogen gas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Formula equation            </a:t>
            </a:r>
            <a:r>
              <a:rPr lang="en-NZ" dirty="0" smtClean="0">
                <a:latin typeface="Calibri" panose="020F0502020204030204" pitchFamily="34" charset="0"/>
              </a:rPr>
              <a:t>H</a:t>
            </a:r>
            <a:r>
              <a:rPr lang="en-NZ" baseline="-25000" dirty="0" smtClean="0">
                <a:latin typeface="Calibri" panose="020F0502020204030204" pitchFamily="34" charset="0"/>
              </a:rPr>
              <a:t>2</a:t>
            </a:r>
            <a:r>
              <a:rPr lang="en-NZ" dirty="0" smtClean="0">
                <a:latin typeface="Calibri" panose="020F0502020204030204" pitchFamily="34" charset="0"/>
              </a:rPr>
              <a:t>SO</a:t>
            </a:r>
            <a:r>
              <a:rPr lang="en-NZ" baseline="-25000" dirty="0" smtClean="0">
                <a:latin typeface="Calibri" panose="020F0502020204030204" pitchFamily="34" charset="0"/>
              </a:rPr>
              <a:t>4</a:t>
            </a:r>
            <a:r>
              <a:rPr lang="en-NZ" b="1" dirty="0" smtClean="0">
                <a:latin typeface="Calibri" panose="020F0502020204030204" pitchFamily="34" charset="0"/>
              </a:rPr>
              <a:t> </a:t>
            </a:r>
            <a:r>
              <a:rPr lang="en-NZ" dirty="0" smtClean="0">
                <a:latin typeface="Calibri" panose="020F0502020204030204" pitchFamily="34" charset="0"/>
              </a:rPr>
              <a:t>+ Ca  → CaSO</a:t>
            </a:r>
            <a:r>
              <a:rPr lang="en-NZ" baseline="-25000" dirty="0" smtClean="0">
                <a:latin typeface="Calibri" panose="020F0502020204030204" pitchFamily="34" charset="0"/>
              </a:rPr>
              <a:t>4</a:t>
            </a:r>
            <a:r>
              <a:rPr lang="en-NZ" dirty="0" smtClean="0">
                <a:latin typeface="Calibri" panose="020F0502020204030204" pitchFamily="34" charset="0"/>
              </a:rPr>
              <a:t> + H</a:t>
            </a:r>
            <a:r>
              <a:rPr lang="en-NZ" baseline="-25000" dirty="0" smtClean="0">
                <a:latin typeface="Calibri" panose="020F0502020204030204" pitchFamily="34" charset="0"/>
              </a:rPr>
              <a:t>2</a:t>
            </a:r>
            <a:endParaRPr lang="en-NZ" baseline="-25000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2546" y="515719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Calibri" panose="020F0502020204030204" pitchFamily="34" charset="0"/>
              </a:rPr>
              <a:t>3.  Metal and Oxygen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General equation </a:t>
            </a:r>
            <a:r>
              <a:rPr lang="en-NZ" sz="1600" dirty="0" smtClean="0">
                <a:latin typeface="Calibri" panose="020F0502020204030204" pitchFamily="34" charset="0"/>
              </a:rPr>
              <a:t>metal + oxygen → metal oxide 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Word equation </a:t>
            </a:r>
            <a:r>
              <a:rPr lang="en-NZ" sz="1600" dirty="0" smtClean="0">
                <a:latin typeface="Calibri" panose="020F0502020204030204" pitchFamily="34" charset="0"/>
              </a:rPr>
              <a:t>magnesium + oxygen → magnesium oxide  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Formula equation     2Mg</a:t>
            </a:r>
            <a:r>
              <a:rPr lang="en-NZ" dirty="0" smtClean="0">
                <a:latin typeface="Calibri" panose="020F0502020204030204" pitchFamily="34" charset="0"/>
              </a:rPr>
              <a:t> + O</a:t>
            </a:r>
            <a:r>
              <a:rPr lang="en-NZ" baseline="-25000" dirty="0" smtClean="0">
                <a:latin typeface="Calibri" panose="020F0502020204030204" pitchFamily="34" charset="0"/>
              </a:rPr>
              <a:t>2       </a:t>
            </a:r>
            <a:r>
              <a:rPr lang="en-NZ" dirty="0" smtClean="0">
                <a:latin typeface="Calibri" panose="020F0502020204030204" pitchFamily="34" charset="0"/>
              </a:rPr>
              <a:t>→    2MgO</a:t>
            </a:r>
            <a:endParaRPr lang="en-NZ" baseline="-25000" dirty="0">
              <a:latin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44856" y="2125372"/>
            <a:ext cx="8277472" cy="1270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2" name="TextBox 111"/>
          <p:cNvSpPr txBox="1"/>
          <p:nvPr/>
        </p:nvSpPr>
        <p:spPr>
          <a:xfrm>
            <a:off x="479136" y="2164523"/>
            <a:ext cx="8243192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Calibri" panose="020F0502020204030204" pitchFamily="34" charset="0"/>
              </a:rPr>
              <a:t>1. Metal and water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General equation </a:t>
            </a:r>
            <a:r>
              <a:rPr lang="en-NZ" dirty="0" smtClean="0">
                <a:latin typeface="Calibri" panose="020F0502020204030204" pitchFamily="34" charset="0"/>
              </a:rPr>
              <a:t>metal + water → hydrogen  + </a:t>
            </a:r>
            <a:r>
              <a:rPr lang="en-NZ" dirty="0">
                <a:latin typeface="Calibri" panose="020F0502020204030204" pitchFamily="34" charset="0"/>
              </a:rPr>
              <a:t>metal hydroxide </a:t>
            </a:r>
            <a:endParaRPr lang="en-NZ" dirty="0" smtClean="0">
              <a:latin typeface="Calibri" panose="020F0502020204030204" pitchFamily="34" charset="0"/>
            </a:endParaRPr>
          </a:p>
          <a:p>
            <a:r>
              <a:rPr lang="en-NZ" b="1" dirty="0" smtClean="0">
                <a:latin typeface="Calibri" panose="020F0502020204030204" pitchFamily="34" charset="0"/>
              </a:rPr>
              <a:t>Word equation </a:t>
            </a:r>
            <a:r>
              <a:rPr lang="en-NZ" dirty="0" smtClean="0">
                <a:latin typeface="Calibri" panose="020F0502020204030204" pitchFamily="34" charset="0"/>
              </a:rPr>
              <a:t>calcium + water → hydrogen + calcium hydroxide</a:t>
            </a:r>
          </a:p>
          <a:p>
            <a:r>
              <a:rPr lang="en-NZ" b="1" dirty="0" smtClean="0">
                <a:latin typeface="Calibri" panose="020F0502020204030204" pitchFamily="34" charset="0"/>
              </a:rPr>
              <a:t>Formula equation                 Ca</a:t>
            </a:r>
            <a:r>
              <a:rPr lang="en-NZ" dirty="0" smtClean="0">
                <a:latin typeface="Calibri" panose="020F0502020204030204" pitchFamily="34" charset="0"/>
              </a:rPr>
              <a:t> + 2H</a:t>
            </a:r>
            <a:r>
              <a:rPr lang="en-NZ" baseline="-25000" dirty="0" smtClean="0">
                <a:latin typeface="Calibri" panose="020F0502020204030204" pitchFamily="34" charset="0"/>
              </a:rPr>
              <a:t>2</a:t>
            </a:r>
            <a:r>
              <a:rPr lang="en-NZ" dirty="0" smtClean="0">
                <a:latin typeface="Calibri" panose="020F0502020204030204" pitchFamily="34" charset="0"/>
              </a:rPr>
              <a:t>O  → H</a:t>
            </a:r>
            <a:r>
              <a:rPr lang="en-NZ" baseline="-25000" dirty="0" smtClean="0">
                <a:latin typeface="Calibri" panose="020F0502020204030204" pitchFamily="34" charset="0"/>
              </a:rPr>
              <a:t>2</a:t>
            </a:r>
            <a:r>
              <a:rPr lang="en-NZ" dirty="0" smtClean="0">
                <a:latin typeface="Calibri" panose="020F0502020204030204" pitchFamily="34" charset="0"/>
              </a:rPr>
              <a:t> + Ca(OH)</a:t>
            </a:r>
            <a:r>
              <a:rPr lang="en-NZ" baseline="-25000" dirty="0" smtClean="0">
                <a:latin typeface="Calibri" panose="020F0502020204030204" pitchFamily="34" charset="0"/>
              </a:rPr>
              <a:t>2</a:t>
            </a:r>
            <a:endParaRPr lang="en-NZ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07" y="154147"/>
            <a:ext cx="7218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32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800" y="1593788"/>
            <a:ext cx="7848600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Metals can be distinguished from non-metals by their physical properties; they are strong, dense, shiny solids that can be worked into different shapes. They are good conductors of heat and electricity.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3" y="304522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Metals</a:t>
            </a:r>
            <a:endParaRPr lang="en-NZ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12189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pic>
        <p:nvPicPr>
          <p:cNvPr id="25602" name="Picture 2" descr="http://truthalliance.net/Portals/0/Archive/images/news/2011/11/coins-redux_5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33" y="2420888"/>
            <a:ext cx="6850733" cy="42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3" y="206924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The Physical Properties </a:t>
            </a:r>
            <a:r>
              <a:rPr lang="en-NZ" sz="2000" b="1" dirty="0"/>
              <a:t>of </a:t>
            </a:r>
            <a:r>
              <a:rPr lang="en-NZ" sz="2000" b="1" dirty="0" smtClean="0"/>
              <a:t>Metals</a:t>
            </a:r>
            <a:endParaRPr lang="en-NZ" sz="2000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3539265"/>
              </p:ext>
            </p:extLst>
          </p:nvPr>
        </p:nvGraphicFramePr>
        <p:xfrm>
          <a:off x="-1044624" y="1092274"/>
          <a:ext cx="9540552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2240" y="1772816"/>
            <a:ext cx="1916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Substances can be distinguished by their different physical properties. </a:t>
            </a:r>
          </a:p>
          <a:p>
            <a:r>
              <a:rPr lang="en-N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groups of substances, such as metals, can show similar physical properties. </a:t>
            </a:r>
            <a:endParaRPr lang="en-N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43" y="137845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physical properties – Iron (once processed)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8077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43" y="4941168"/>
            <a:ext cx="8513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Calibri" panose="020F0502020204030204" pitchFamily="34" charset="0"/>
              </a:rPr>
              <a:t>•Ductile, malleable &amp; tough.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Shrinks on cooling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Making </a:t>
            </a:r>
            <a:r>
              <a:rPr lang="en-NZ" dirty="0" smtClean="0">
                <a:latin typeface="Calibri" panose="020F0502020204030204" pitchFamily="34" charset="0"/>
              </a:rPr>
              <a:t>water </a:t>
            </a:r>
            <a:r>
              <a:rPr lang="en-NZ" dirty="0">
                <a:latin typeface="Calibri" panose="020F0502020204030204" pitchFamily="34" charset="0"/>
              </a:rPr>
              <a:t>pipes, gas pipes and </a:t>
            </a:r>
            <a:r>
              <a:rPr lang="en-NZ" dirty="0" smtClean="0">
                <a:latin typeface="Calibri" panose="020F0502020204030204" pitchFamily="34" charset="0"/>
              </a:rPr>
              <a:t>sewers •Making </a:t>
            </a:r>
            <a:r>
              <a:rPr lang="en-NZ" dirty="0">
                <a:latin typeface="Calibri" panose="020F0502020204030204" pitchFamily="34" charset="0"/>
              </a:rPr>
              <a:t>ornamental castings such as brackets, gates, lamp posts, spiral staircases etc. •Making parts of machinery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Becomes soft at white heat &amp; can be easily welded. •Can be used to form temporary magnets.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used where a tough material is required. •Used for rivets, </a:t>
            </a:r>
            <a:r>
              <a:rPr lang="en-NZ" dirty="0" smtClean="0">
                <a:latin typeface="Calibri" panose="020F0502020204030204" pitchFamily="34" charset="0"/>
              </a:rPr>
              <a:t>chains, </a:t>
            </a:r>
            <a:r>
              <a:rPr lang="en-NZ" dirty="0">
                <a:latin typeface="Calibri" panose="020F0502020204030204" pitchFamily="34" charset="0"/>
              </a:rPr>
              <a:t>ornamental iron work, railway </a:t>
            </a:r>
            <a:r>
              <a:rPr lang="en-NZ" dirty="0" smtClean="0">
                <a:latin typeface="Calibri" panose="020F0502020204030204" pitchFamily="34" charset="0"/>
              </a:rPr>
              <a:t>lines, </a:t>
            </a:r>
            <a:r>
              <a:rPr lang="en-NZ" dirty="0">
                <a:latin typeface="Calibri" panose="020F0502020204030204" pitchFamily="34" charset="0"/>
              </a:rPr>
              <a:t>water and steam pipes, </a:t>
            </a:r>
            <a:r>
              <a:rPr lang="en-NZ" dirty="0" smtClean="0">
                <a:latin typeface="Calibri" panose="020F0502020204030204" pitchFamily="34" charset="0"/>
              </a:rPr>
              <a:t>bolts, nails </a:t>
            </a:r>
            <a:r>
              <a:rPr lang="en-NZ" dirty="0">
                <a:latin typeface="Calibri" panose="020F0502020204030204" pitchFamily="34" charset="0"/>
              </a:rPr>
              <a:t>and nuts, horse </a:t>
            </a:r>
            <a:r>
              <a:rPr lang="en-NZ" dirty="0" smtClean="0">
                <a:latin typeface="Calibri" panose="020F0502020204030204" pitchFamily="34" charset="0"/>
              </a:rPr>
              <a:t>shoes, handrails, </a:t>
            </a:r>
            <a:r>
              <a:rPr lang="en-NZ" dirty="0">
                <a:latin typeface="Calibri" panose="020F0502020204030204" pitchFamily="34" charset="0"/>
              </a:rPr>
              <a:t>roofing </a:t>
            </a:r>
            <a:r>
              <a:rPr lang="en-NZ" dirty="0" smtClean="0">
                <a:latin typeface="Calibri" panose="020F0502020204030204" pitchFamily="34" charset="0"/>
              </a:rPr>
              <a:t>sheets, electro-magnets</a:t>
            </a:r>
            <a:endParaRPr lang="en-NZ" dirty="0">
              <a:latin typeface="Calibri" panose="020F0502020204030204" pitchFamily="34" charset="0"/>
            </a:endParaRPr>
          </a:p>
        </p:txBody>
      </p:sp>
      <p:pic>
        <p:nvPicPr>
          <p:cNvPr id="3098" name="Picture 26" descr="http://foodal.com/wp-content/uploads/2015/01/Lodge-L8SGP3-Pre-Seasoned-Cast-Iron-Square-Grill-Pan-10.5-inc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67791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writeonmjk.files.wordpress.com/2015/02/nuts-and-bolts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" y="2814305"/>
            <a:ext cx="3626003" cy="24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cdn.notonthehighstreet.com/system/product_images/images/002/316/561/original_chocolate-horsesho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26" y="27862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physical properties – Copper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8077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5530" y="4951863"/>
            <a:ext cx="3771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</a:rPr>
              <a:t>• Reddish-brown </a:t>
            </a:r>
            <a:r>
              <a:rPr lang="en-NZ" dirty="0">
                <a:latin typeface="Calibri" panose="020F0502020204030204" pitchFamily="34" charset="0"/>
              </a:rPr>
              <a:t>in colour •</a:t>
            </a:r>
            <a:r>
              <a:rPr lang="en-NZ" dirty="0" smtClean="0">
                <a:latin typeface="Calibri" panose="020F0502020204030204" pitchFamily="34" charset="0"/>
              </a:rPr>
              <a:t> </a:t>
            </a:r>
            <a:r>
              <a:rPr lang="en-NZ" dirty="0">
                <a:latin typeface="Calibri" panose="020F0502020204030204" pitchFamily="34" charset="0"/>
              </a:rPr>
              <a:t>Malleable • </a:t>
            </a:r>
            <a:r>
              <a:rPr lang="en-NZ" dirty="0" smtClean="0">
                <a:latin typeface="Calibri" panose="020F0502020204030204" pitchFamily="34" charset="0"/>
              </a:rPr>
              <a:t>ductile </a:t>
            </a:r>
            <a:r>
              <a:rPr lang="en-NZ" dirty="0">
                <a:latin typeface="Calibri" panose="020F0502020204030204" pitchFamily="34" charset="0"/>
              </a:rPr>
              <a:t>•</a:t>
            </a:r>
            <a:r>
              <a:rPr lang="en-NZ" dirty="0" smtClean="0">
                <a:latin typeface="Calibri" panose="020F0502020204030204" pitchFamily="34" charset="0"/>
              </a:rPr>
              <a:t> </a:t>
            </a:r>
            <a:r>
              <a:rPr lang="en-NZ" dirty="0">
                <a:latin typeface="Calibri" panose="020F0502020204030204" pitchFamily="34" charset="0"/>
              </a:rPr>
              <a:t>good heat and electrical conductivity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Electrical wires •Heating pipes •</a:t>
            </a:r>
            <a:r>
              <a:rPr lang="en-NZ" dirty="0" smtClean="0">
                <a:latin typeface="Calibri" panose="020F0502020204030204" pitchFamily="34" charset="0"/>
              </a:rPr>
              <a:t>Roofing</a:t>
            </a:r>
            <a:endParaRPr lang="en-NZ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http://www.mcmahons.ie/media/catalog/category/pipes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5583"/>
            <a:ext cx="5057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s.spoiltrottenbeads.co.uk/thumb/800/800/1/uploads/u8286/Image/products/copper%20wire8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2" y="126823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physical properties – Lead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8077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772" y="1377395"/>
            <a:ext cx="7782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can be cut </a:t>
            </a:r>
            <a:r>
              <a:rPr lang="en-NZ" dirty="0" smtClean="0">
                <a:latin typeface="Calibri" panose="020F0502020204030204" pitchFamily="34" charset="0"/>
              </a:rPr>
              <a:t>with </a:t>
            </a:r>
            <a:r>
              <a:rPr lang="en-NZ" dirty="0">
                <a:latin typeface="Calibri" panose="020F0502020204030204" pitchFamily="34" charset="0"/>
              </a:rPr>
              <a:t>a knife. </a:t>
            </a:r>
            <a:r>
              <a:rPr lang="en-NZ" dirty="0" smtClean="0">
                <a:latin typeface="Calibri" panose="020F0502020204030204" pitchFamily="34" charset="0"/>
              </a:rPr>
              <a:t>•Lustrous (shiny) </a:t>
            </a:r>
            <a:r>
              <a:rPr lang="en-NZ" dirty="0">
                <a:latin typeface="Calibri" panose="020F0502020204030204" pitchFamily="34" charset="0"/>
              </a:rPr>
              <a:t>&amp; heavy metal •bluish-grey colour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very soft &amp; </a:t>
            </a:r>
            <a:r>
              <a:rPr lang="en-NZ" dirty="0" smtClean="0">
                <a:latin typeface="Calibri" panose="020F0502020204030204" pitchFamily="34" charset="0"/>
              </a:rPr>
              <a:t>plastic (</a:t>
            </a:r>
            <a:r>
              <a:rPr lang="en-NZ" dirty="0">
                <a:latin typeface="Calibri" panose="020F0502020204030204" pitchFamily="34" charset="0"/>
              </a:rPr>
              <a:t>can be easily moulded) at room temperature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Making shots, bullets, alloys, storage cells </a:t>
            </a:r>
            <a:r>
              <a:rPr lang="en-NZ" dirty="0" smtClean="0">
                <a:latin typeface="Calibri" panose="020F0502020204030204" pitchFamily="34" charset="0"/>
              </a:rPr>
              <a:t>•toilet fittings, </a:t>
            </a:r>
            <a:r>
              <a:rPr lang="en-NZ" dirty="0">
                <a:latin typeface="Calibri" panose="020F0502020204030204" pitchFamily="34" charset="0"/>
              </a:rPr>
              <a:t>water-proof and acid proof chambers •gas pipes, roof gutters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damp-proof courses of buildings, cable coverings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plates for storage batteries, covering for electrical cables</a:t>
            </a:r>
          </a:p>
        </p:txBody>
      </p:sp>
      <p:pic>
        <p:nvPicPr>
          <p:cNvPr id="6146" name="Picture 2" descr="http://maycoindustries.com/wp-content/uploads/2014/05/lead-sheet.gi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3054497"/>
            <a:ext cx="9148698" cy="38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cabelas.com/is/image/cabelas/s7_216743_imageset_01?$main-Medium$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2936"/>
            <a:ext cx="3948120" cy="22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physical properties – Aluminium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8077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286" y="5229200"/>
            <a:ext cx="851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Silver in colour •Very strong but light in weight •very good conductor of heat and electricity •non-magnetic substance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Soft &amp; malleable •Ductile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making automobile bodies, engine parts •casting of steel •manufacture of electrical conductors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Making drink cans, high tension wires</a:t>
            </a:r>
          </a:p>
        </p:txBody>
      </p:sp>
      <p:pic>
        <p:nvPicPr>
          <p:cNvPr id="5122" name="Picture 2" descr="http://www.stacer.com.au/site/stacer.com.au/filesystem/images/Boat%20Images/2008/Open%20Boats/380%20Seasprite/Package%20Shots/380_seaspr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5" y="1197685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efline.co.uk/images/BEST%20SELLERS%201%20-%20HG%20GB%20-%20Boiling%20Pot%201420-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6" y="3185774"/>
            <a:ext cx="3000404" cy="17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86" y="276616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physical properties – Gold</a:t>
            </a:r>
            <a:endParaRPr lang="en-NZ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886" y="184283"/>
            <a:ext cx="8077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8c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256" y="6178709"/>
            <a:ext cx="802399" cy="679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628" y="5717044"/>
            <a:ext cx="851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Calibri" panose="020F0502020204030204" pitchFamily="34" charset="0"/>
              </a:rPr>
              <a:t>•yellow gold </a:t>
            </a:r>
            <a:r>
              <a:rPr lang="en-NZ" dirty="0">
                <a:latin typeface="Calibri" panose="020F0502020204030204" pitchFamily="34" charset="0"/>
              </a:rPr>
              <a:t>in colour •Very </a:t>
            </a:r>
            <a:r>
              <a:rPr lang="en-NZ" dirty="0" smtClean="0">
                <a:latin typeface="Calibri" panose="020F0502020204030204" pitchFamily="34" charset="0"/>
              </a:rPr>
              <a:t>soft and malleable and heavy in </a:t>
            </a:r>
            <a:r>
              <a:rPr lang="en-NZ" dirty="0">
                <a:latin typeface="Calibri" panose="020F0502020204030204" pitchFamily="34" charset="0"/>
              </a:rPr>
              <a:t>weight •very good conductor of heat and electricity </a:t>
            </a:r>
            <a:r>
              <a:rPr lang="en-NZ" dirty="0" smtClean="0">
                <a:latin typeface="Calibri" panose="020F0502020204030204" pitchFamily="34" charset="0"/>
              </a:rPr>
              <a:t>•</a:t>
            </a:r>
            <a:r>
              <a:rPr lang="en-NZ" dirty="0">
                <a:latin typeface="Calibri" panose="020F0502020204030204" pitchFamily="34" charset="0"/>
              </a:rPr>
              <a:t>Ductile </a:t>
            </a:r>
            <a:r>
              <a:rPr lang="en-NZ" dirty="0" smtClean="0">
                <a:latin typeface="Calibri" panose="020F0502020204030204" pitchFamily="34" charset="0"/>
              </a:rPr>
              <a:t>•Jewellery and decorative objects •manufacture </a:t>
            </a:r>
            <a:r>
              <a:rPr lang="en-NZ" dirty="0">
                <a:latin typeface="Calibri" panose="020F0502020204030204" pitchFamily="34" charset="0"/>
              </a:rPr>
              <a:t>of </a:t>
            </a:r>
            <a:r>
              <a:rPr lang="en-NZ" dirty="0" smtClean="0">
                <a:latin typeface="Calibri" panose="020F0502020204030204" pitchFamily="34" charset="0"/>
              </a:rPr>
              <a:t>audio wires and fittings •gold bullion (bars) and coins</a:t>
            </a:r>
            <a:endParaRPr lang="en-NZ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s://kalaikv.files.wordpress.com/2014/03/gorgeous-gold-necklace-set-kalaikv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11725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ldchoiceau.com/wp-content/uploads/2014/10/gold-bar-sep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0408"/>
            <a:ext cx="3015965" cy="22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3367" b="63883"/>
          <a:stretch/>
        </p:blipFill>
        <p:spPr>
          <a:xfrm>
            <a:off x="-1" y="-56214"/>
            <a:ext cx="9144001" cy="1557669"/>
          </a:xfrm>
          <a:prstGeom prst="rect">
            <a:avLst/>
          </a:prstGeom>
        </p:spPr>
      </p:pic>
      <p:sp>
        <p:nvSpPr>
          <p:cNvPr id="106619" name="Text Box 123"/>
          <p:cNvSpPr txBox="1">
            <a:spLocks noChangeArrowheads="1"/>
          </p:cNvSpPr>
          <p:nvPr/>
        </p:nvSpPr>
        <p:spPr bwMode="auto">
          <a:xfrm>
            <a:off x="330841" y="1501455"/>
            <a:ext cx="2291341" cy="532453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Metals react with other chemicals with varying speed or not at all. Differences in reactivity are shown in the reactivity series of metals.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Metals will react faster if they are more reactive – more reactive metals give up their electrons more readily to react with other chemicals</a:t>
            </a:r>
          </a:p>
          <a:p>
            <a:pPr>
              <a:defRPr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3" y="284477"/>
            <a:ext cx="820891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/>
              <a:t>Metal reactivity</a:t>
            </a:r>
            <a:endParaRPr lang="en-NZ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0111" y="267840"/>
            <a:ext cx="609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+mn-lt"/>
              </a:rPr>
              <a:t>9a</a:t>
            </a:r>
          </a:p>
        </p:txBody>
      </p:sp>
      <p:pic>
        <p:nvPicPr>
          <p:cNvPr id="8194" name="Picture 2" descr="http://www.bbc.co.uk/staticarchive/aa8afc181a0ee18114b827c2440ab7f93509327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82" y="1501455"/>
            <a:ext cx="6455473" cy="49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39484</TotalTime>
  <Words>1166</Words>
  <Application>Microsoft Office PowerPoint</Application>
  <PresentationFormat>On-screen Show (4:3)</PresentationFormat>
  <Paragraphs>163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Symbol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Sarah Gaze</cp:lastModifiedBy>
  <cp:revision>379</cp:revision>
  <cp:lastPrinted>2016-01-03T03:09:54Z</cp:lastPrinted>
  <dcterms:created xsi:type="dcterms:W3CDTF">2012-02-15T01:02:31Z</dcterms:created>
  <dcterms:modified xsi:type="dcterms:W3CDTF">2016-12-04T22:52:16Z</dcterms:modified>
</cp:coreProperties>
</file>