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116"/>
  </p:notesMasterIdLst>
  <p:sldIdLst>
    <p:sldId id="472" r:id="rId2"/>
    <p:sldId id="403" r:id="rId3"/>
    <p:sldId id="422" r:id="rId4"/>
    <p:sldId id="473" r:id="rId5"/>
    <p:sldId id="464" r:id="rId6"/>
    <p:sldId id="474" r:id="rId7"/>
    <p:sldId id="463" r:id="rId8"/>
    <p:sldId id="475" r:id="rId9"/>
    <p:sldId id="423" r:id="rId10"/>
    <p:sldId id="476" r:id="rId11"/>
    <p:sldId id="424" r:id="rId12"/>
    <p:sldId id="477" r:id="rId13"/>
    <p:sldId id="449" r:id="rId14"/>
    <p:sldId id="478" r:id="rId15"/>
    <p:sldId id="404" r:id="rId16"/>
    <p:sldId id="412" r:id="rId17"/>
    <p:sldId id="437" r:id="rId18"/>
    <p:sldId id="481" r:id="rId19"/>
    <p:sldId id="439" r:id="rId20"/>
    <p:sldId id="482" r:id="rId21"/>
    <p:sldId id="413" r:id="rId22"/>
    <p:sldId id="483" r:id="rId23"/>
    <p:sldId id="356" r:id="rId24"/>
    <p:sldId id="484" r:id="rId25"/>
    <p:sldId id="357" r:id="rId26"/>
    <p:sldId id="485" r:id="rId27"/>
    <p:sldId id="448" r:id="rId28"/>
    <p:sldId id="486" r:id="rId29"/>
    <p:sldId id="414" r:id="rId30"/>
    <p:sldId id="487" r:id="rId31"/>
    <p:sldId id="415" r:id="rId32"/>
    <p:sldId id="488" r:id="rId33"/>
    <p:sldId id="438" r:id="rId34"/>
    <p:sldId id="489" r:id="rId35"/>
    <p:sldId id="440" r:id="rId36"/>
    <p:sldId id="490" r:id="rId37"/>
    <p:sldId id="417" r:id="rId38"/>
    <p:sldId id="491" r:id="rId39"/>
    <p:sldId id="456" r:id="rId40"/>
    <p:sldId id="492" r:id="rId41"/>
    <p:sldId id="469" r:id="rId42"/>
    <p:sldId id="493" r:id="rId43"/>
    <p:sldId id="468" r:id="rId44"/>
    <p:sldId id="494" r:id="rId45"/>
    <p:sldId id="425" r:id="rId46"/>
    <p:sldId id="426" r:id="rId47"/>
    <p:sldId id="416" r:id="rId48"/>
    <p:sldId id="497" r:id="rId49"/>
    <p:sldId id="455" r:id="rId50"/>
    <p:sldId id="498" r:id="rId51"/>
    <p:sldId id="392" r:id="rId52"/>
    <p:sldId id="499" r:id="rId53"/>
    <p:sldId id="454" r:id="rId54"/>
    <p:sldId id="500" r:id="rId55"/>
    <p:sldId id="418" r:id="rId56"/>
    <p:sldId id="420" r:id="rId57"/>
    <p:sldId id="445" r:id="rId58"/>
    <p:sldId id="501" r:id="rId59"/>
    <p:sldId id="447" r:id="rId60"/>
    <p:sldId id="502" r:id="rId61"/>
    <p:sldId id="465" r:id="rId62"/>
    <p:sldId id="503" r:id="rId63"/>
    <p:sldId id="466" r:id="rId64"/>
    <p:sldId id="504" r:id="rId65"/>
    <p:sldId id="467" r:id="rId66"/>
    <p:sldId id="505" r:id="rId67"/>
    <p:sldId id="427" r:id="rId68"/>
    <p:sldId id="506" r:id="rId69"/>
    <p:sldId id="428" r:id="rId70"/>
    <p:sldId id="507" r:id="rId71"/>
    <p:sldId id="429" r:id="rId72"/>
    <p:sldId id="508" r:id="rId73"/>
    <p:sldId id="411" r:id="rId74"/>
    <p:sldId id="509" r:id="rId75"/>
    <p:sldId id="458" r:id="rId76"/>
    <p:sldId id="510" r:id="rId77"/>
    <p:sldId id="457" r:id="rId78"/>
    <p:sldId id="511" r:id="rId79"/>
    <p:sldId id="453" r:id="rId80"/>
    <p:sldId id="512" r:id="rId81"/>
    <p:sldId id="419" r:id="rId82"/>
    <p:sldId id="513" r:id="rId83"/>
    <p:sldId id="441" r:id="rId84"/>
    <p:sldId id="514" r:id="rId85"/>
    <p:sldId id="446" r:id="rId86"/>
    <p:sldId id="515" r:id="rId87"/>
    <p:sldId id="382" r:id="rId88"/>
    <p:sldId id="516" r:id="rId89"/>
    <p:sldId id="459" r:id="rId90"/>
    <p:sldId id="471" r:id="rId91"/>
    <p:sldId id="518" r:id="rId92"/>
    <p:sldId id="470" r:id="rId93"/>
    <p:sldId id="460" r:id="rId94"/>
    <p:sldId id="520" r:id="rId95"/>
    <p:sldId id="461" r:id="rId96"/>
    <p:sldId id="521" r:id="rId97"/>
    <p:sldId id="450" r:id="rId98"/>
    <p:sldId id="522" r:id="rId99"/>
    <p:sldId id="407" r:id="rId100"/>
    <p:sldId id="408" r:id="rId101"/>
    <p:sldId id="462" r:id="rId102"/>
    <p:sldId id="525" r:id="rId103"/>
    <p:sldId id="451" r:id="rId104"/>
    <p:sldId id="526" r:id="rId105"/>
    <p:sldId id="452" r:id="rId106"/>
    <p:sldId id="527" r:id="rId107"/>
    <p:sldId id="409" r:id="rId108"/>
    <p:sldId id="410" r:id="rId109"/>
    <p:sldId id="442" r:id="rId110"/>
    <p:sldId id="530" r:id="rId111"/>
    <p:sldId id="443" r:id="rId112"/>
    <p:sldId id="531" r:id="rId113"/>
    <p:sldId id="444" r:id="rId114"/>
    <p:sldId id="532" r:id="rId1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CFFFF"/>
    <a:srgbClr val="FF8A3B"/>
    <a:srgbClr val="FEA582"/>
    <a:srgbClr val="CDCDFF"/>
    <a:srgbClr val="000000"/>
    <a:srgbClr val="FCE2E8"/>
    <a:srgbClr val="9999FF"/>
    <a:srgbClr val="B7B7FF"/>
    <a:srgbClr val="F34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71" autoAdjust="0"/>
  </p:normalViewPr>
  <p:slideViewPr>
    <p:cSldViewPr>
      <p:cViewPr varScale="1">
        <p:scale>
          <a:sx n="71" d="100"/>
          <a:sy n="71" d="100"/>
        </p:scale>
        <p:origin x="1212" y="66"/>
      </p:cViewPr>
      <p:guideLst>
        <p:guide orient="horz" pos="2160"/>
        <p:guide pos="2880"/>
      </p:guideLst>
    </p:cSldViewPr>
  </p:slideViewPr>
  <p:notesTextViewPr>
    <p:cViewPr>
      <p:scale>
        <a:sx n="1" d="1"/>
        <a:sy n="1" d="1"/>
      </p:scale>
      <p:origin x="0" y="0"/>
    </p:cViewPr>
  </p:notesTextViewPr>
  <p:sorterViewPr>
    <p:cViewPr>
      <p:scale>
        <a:sx n="188" d="100"/>
        <a:sy n="188" d="100"/>
      </p:scale>
      <p:origin x="0" y="-609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F87118E-F95A-4CE2-8373-9C056DF30DBD}" type="datetimeFigureOut">
              <a:rPr lang="en-NZ" smtClean="0"/>
              <a:t>18/05/2017</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F8A1EBA5-B23D-48A2-8252-FF5ED3AA11DE}" type="slidenum">
              <a:rPr lang="en-NZ" smtClean="0"/>
              <a:t>‹#›</a:t>
            </a:fld>
            <a:endParaRPr lang="en-NZ"/>
          </a:p>
        </p:txBody>
      </p:sp>
    </p:spTree>
    <p:extLst>
      <p:ext uri="{BB962C8B-B14F-4D97-AF65-F5344CB8AC3E}">
        <p14:creationId xmlns:p14="http://schemas.microsoft.com/office/powerpoint/2010/main" val="12991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8A1EBA5-B23D-48A2-8252-FF5ED3AA11DE}" type="slidenum">
              <a:rPr lang="en-NZ" smtClean="0"/>
              <a:t>1</a:t>
            </a:fld>
            <a:endParaRPr lang="en-NZ" dirty="0"/>
          </a:p>
        </p:txBody>
      </p:sp>
    </p:spTree>
    <p:extLst>
      <p:ext uri="{BB962C8B-B14F-4D97-AF65-F5344CB8AC3E}">
        <p14:creationId xmlns:p14="http://schemas.microsoft.com/office/powerpoint/2010/main" val="272101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NZ"/>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F3A5525E-6244-441A-88B4-41BE3D59A698}" type="datetime1">
              <a:rPr lang="en-NZ" smtClean="0"/>
              <a:t>18/05/2017</a:t>
            </a:fld>
            <a:endParaRPr lang="en-NZ"/>
          </a:p>
        </p:txBody>
      </p:sp>
      <p:sp>
        <p:nvSpPr>
          <p:cNvPr id="5" name="Footer Placeholder 4"/>
          <p:cNvSpPr>
            <a:spLocks noGrp="1"/>
          </p:cNvSpPr>
          <p:nvPr>
            <p:ph type="ftr" sz="quarter" idx="11"/>
          </p:nvPr>
        </p:nvSpPr>
        <p:spPr/>
        <p:txBody>
          <a:bodyPr/>
          <a:lstStyle/>
          <a:p>
            <a:r>
              <a:rPr lang="en-NZ" smtClean="0"/>
              <a:t>NCEA L1 Science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extLst>
      <p:ext uri="{BB962C8B-B14F-4D97-AF65-F5344CB8AC3E}">
        <p14:creationId xmlns:p14="http://schemas.microsoft.com/office/powerpoint/2010/main" val="84187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E5E74D8-3EDB-4FF2-9438-3727B98A07FE}" type="datetime1">
              <a:rPr lang="en-NZ" smtClean="0"/>
              <a:t>18/05/2017</a:t>
            </a:fld>
            <a:endParaRPr lang="en-NZ"/>
          </a:p>
        </p:txBody>
      </p:sp>
      <p:sp>
        <p:nvSpPr>
          <p:cNvPr id="5" name="Footer Placeholder 4"/>
          <p:cNvSpPr>
            <a:spLocks noGrp="1"/>
          </p:cNvSpPr>
          <p:nvPr>
            <p:ph type="ftr" sz="quarter" idx="11"/>
          </p:nvPr>
        </p:nvSpPr>
        <p:spPr/>
        <p:txBody>
          <a:bodyPr/>
          <a:lstStyle/>
          <a:p>
            <a:r>
              <a:rPr lang="en-NZ" smtClean="0"/>
              <a:t>NCEA L1 Science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extLst>
      <p:ext uri="{BB962C8B-B14F-4D97-AF65-F5344CB8AC3E}">
        <p14:creationId xmlns:p14="http://schemas.microsoft.com/office/powerpoint/2010/main" val="248349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9E22D0F-FAD1-41A1-B3FB-889037B226DE}" type="datetime1">
              <a:rPr lang="en-NZ" smtClean="0"/>
              <a:t>18/05/2017</a:t>
            </a:fld>
            <a:endParaRPr lang="en-NZ"/>
          </a:p>
        </p:txBody>
      </p:sp>
      <p:sp>
        <p:nvSpPr>
          <p:cNvPr id="5" name="Footer Placeholder 4"/>
          <p:cNvSpPr>
            <a:spLocks noGrp="1"/>
          </p:cNvSpPr>
          <p:nvPr>
            <p:ph type="ftr" sz="quarter" idx="11"/>
          </p:nvPr>
        </p:nvSpPr>
        <p:spPr/>
        <p:txBody>
          <a:bodyPr/>
          <a:lstStyle/>
          <a:p>
            <a:r>
              <a:rPr lang="en-NZ" smtClean="0"/>
              <a:t>NCEA L1 Science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extLst>
      <p:ext uri="{BB962C8B-B14F-4D97-AF65-F5344CB8AC3E}">
        <p14:creationId xmlns:p14="http://schemas.microsoft.com/office/powerpoint/2010/main" val="132025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DBDABEA-EDE7-4770-99EB-ACF305559E39}" type="datetime1">
              <a:rPr lang="en-NZ" smtClean="0"/>
              <a:t>18/05/2017</a:t>
            </a:fld>
            <a:endParaRPr lang="en-NZ"/>
          </a:p>
        </p:txBody>
      </p:sp>
      <p:sp>
        <p:nvSpPr>
          <p:cNvPr id="5" name="Footer Placeholder 4"/>
          <p:cNvSpPr>
            <a:spLocks noGrp="1"/>
          </p:cNvSpPr>
          <p:nvPr>
            <p:ph type="ftr" sz="quarter" idx="11"/>
          </p:nvPr>
        </p:nvSpPr>
        <p:spPr/>
        <p:txBody>
          <a:bodyPr/>
          <a:lstStyle/>
          <a:p>
            <a:r>
              <a:rPr lang="en-NZ" smtClean="0"/>
              <a:t>NCEA L1 Science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extLst>
      <p:ext uri="{BB962C8B-B14F-4D97-AF65-F5344CB8AC3E}">
        <p14:creationId xmlns:p14="http://schemas.microsoft.com/office/powerpoint/2010/main" val="239713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NZ"/>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1BC774-CA65-4A27-9B3D-6100CEC4E9C6}" type="datetime1">
              <a:rPr lang="en-NZ" smtClean="0"/>
              <a:t>18/05/2017</a:t>
            </a:fld>
            <a:endParaRPr lang="en-NZ"/>
          </a:p>
        </p:txBody>
      </p:sp>
      <p:sp>
        <p:nvSpPr>
          <p:cNvPr id="5" name="Footer Placeholder 4"/>
          <p:cNvSpPr>
            <a:spLocks noGrp="1"/>
          </p:cNvSpPr>
          <p:nvPr>
            <p:ph type="ftr" sz="quarter" idx="11"/>
          </p:nvPr>
        </p:nvSpPr>
        <p:spPr/>
        <p:txBody>
          <a:bodyPr/>
          <a:lstStyle/>
          <a:p>
            <a:r>
              <a:rPr lang="en-NZ" smtClean="0"/>
              <a:t>NCEA L1 Science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extLst>
      <p:ext uri="{BB962C8B-B14F-4D97-AF65-F5344CB8AC3E}">
        <p14:creationId xmlns:p14="http://schemas.microsoft.com/office/powerpoint/2010/main" val="38129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4B54CD53-F48C-49EF-B873-BDE8A0E485D0}" type="datetime1">
              <a:rPr lang="en-NZ" smtClean="0"/>
              <a:t>18/05/2017</a:t>
            </a:fld>
            <a:endParaRPr lang="en-NZ"/>
          </a:p>
        </p:txBody>
      </p:sp>
      <p:sp>
        <p:nvSpPr>
          <p:cNvPr id="6" name="Footer Placeholder 5"/>
          <p:cNvSpPr>
            <a:spLocks noGrp="1"/>
          </p:cNvSpPr>
          <p:nvPr>
            <p:ph type="ftr" sz="quarter" idx="11"/>
          </p:nvPr>
        </p:nvSpPr>
        <p:spPr/>
        <p:txBody>
          <a:bodyPr/>
          <a:lstStyle/>
          <a:p>
            <a:r>
              <a:rPr lang="en-NZ" smtClean="0"/>
              <a:t>NCEA L1 Science 2012</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Tree>
    <p:extLst>
      <p:ext uri="{BB962C8B-B14F-4D97-AF65-F5344CB8AC3E}">
        <p14:creationId xmlns:p14="http://schemas.microsoft.com/office/powerpoint/2010/main" val="179078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C24C772-D010-43CB-8154-F070EEC89C7E}" type="datetime1">
              <a:rPr lang="en-NZ" smtClean="0"/>
              <a:t>18/05/2017</a:t>
            </a:fld>
            <a:endParaRPr lang="en-NZ"/>
          </a:p>
        </p:txBody>
      </p:sp>
      <p:sp>
        <p:nvSpPr>
          <p:cNvPr id="8" name="Footer Placeholder 7"/>
          <p:cNvSpPr>
            <a:spLocks noGrp="1"/>
          </p:cNvSpPr>
          <p:nvPr>
            <p:ph type="ftr" sz="quarter" idx="11"/>
          </p:nvPr>
        </p:nvSpPr>
        <p:spPr/>
        <p:txBody>
          <a:bodyPr/>
          <a:lstStyle/>
          <a:p>
            <a:r>
              <a:rPr lang="en-NZ" smtClean="0"/>
              <a:t>NCEA L1 Science 2012</a:t>
            </a:r>
            <a:endParaRPr lang="en-NZ"/>
          </a:p>
        </p:txBody>
      </p:sp>
      <p:sp>
        <p:nvSpPr>
          <p:cNvPr id="9" name="Slide Number Placeholder 8"/>
          <p:cNvSpPr>
            <a:spLocks noGrp="1"/>
          </p:cNvSpPr>
          <p:nvPr>
            <p:ph type="sldNum" sz="quarter" idx="12"/>
          </p:nvPr>
        </p:nvSpPr>
        <p:spPr/>
        <p:txBody>
          <a:bodyPr/>
          <a:lstStyle/>
          <a:p>
            <a:fld id="{A9733634-C35B-4CB9-8287-D9279767473E}" type="slidenum">
              <a:rPr lang="en-NZ" smtClean="0"/>
              <a:t>‹#›</a:t>
            </a:fld>
            <a:endParaRPr lang="en-NZ"/>
          </a:p>
        </p:txBody>
      </p:sp>
    </p:spTree>
    <p:extLst>
      <p:ext uri="{BB962C8B-B14F-4D97-AF65-F5344CB8AC3E}">
        <p14:creationId xmlns:p14="http://schemas.microsoft.com/office/powerpoint/2010/main" val="322022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4BE8F559-BC89-43FD-AAC9-0FE4D2F6C195}" type="datetime1">
              <a:rPr lang="en-NZ" smtClean="0"/>
              <a:t>18/05/2017</a:t>
            </a:fld>
            <a:endParaRPr lang="en-NZ"/>
          </a:p>
        </p:txBody>
      </p:sp>
      <p:sp>
        <p:nvSpPr>
          <p:cNvPr id="4" name="Footer Placeholder 3"/>
          <p:cNvSpPr>
            <a:spLocks noGrp="1"/>
          </p:cNvSpPr>
          <p:nvPr>
            <p:ph type="ftr" sz="quarter" idx="11"/>
          </p:nvPr>
        </p:nvSpPr>
        <p:spPr/>
        <p:txBody>
          <a:bodyPr/>
          <a:lstStyle/>
          <a:p>
            <a:r>
              <a:rPr lang="en-NZ" smtClean="0"/>
              <a:t>NCEA L1 Science 2012</a:t>
            </a:r>
            <a:endParaRPr lang="en-NZ"/>
          </a:p>
        </p:txBody>
      </p:sp>
      <p:sp>
        <p:nvSpPr>
          <p:cNvPr id="5" name="Slide Number Placeholder 4"/>
          <p:cNvSpPr>
            <a:spLocks noGrp="1"/>
          </p:cNvSpPr>
          <p:nvPr>
            <p:ph type="sldNum" sz="quarter" idx="12"/>
          </p:nvPr>
        </p:nvSpPr>
        <p:spPr/>
        <p:txBody>
          <a:bodyPr/>
          <a:lstStyle/>
          <a:p>
            <a:fld id="{A9733634-C35B-4CB9-8287-D9279767473E}" type="slidenum">
              <a:rPr lang="en-NZ" smtClean="0"/>
              <a:t>‹#›</a:t>
            </a:fld>
            <a:endParaRPr lang="en-NZ"/>
          </a:p>
        </p:txBody>
      </p:sp>
    </p:spTree>
    <p:extLst>
      <p:ext uri="{BB962C8B-B14F-4D97-AF65-F5344CB8AC3E}">
        <p14:creationId xmlns:p14="http://schemas.microsoft.com/office/powerpoint/2010/main" val="399135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4A430-A500-48D9-BEB0-986F35079452}" type="datetime1">
              <a:rPr lang="en-NZ" smtClean="0"/>
              <a:t>18/05/2017</a:t>
            </a:fld>
            <a:endParaRPr lang="en-NZ"/>
          </a:p>
        </p:txBody>
      </p:sp>
      <p:sp>
        <p:nvSpPr>
          <p:cNvPr id="3" name="Footer Placeholder 2"/>
          <p:cNvSpPr>
            <a:spLocks noGrp="1"/>
          </p:cNvSpPr>
          <p:nvPr>
            <p:ph type="ftr" sz="quarter" idx="11"/>
          </p:nvPr>
        </p:nvSpPr>
        <p:spPr/>
        <p:txBody>
          <a:bodyPr/>
          <a:lstStyle/>
          <a:p>
            <a:r>
              <a:rPr lang="en-NZ" smtClean="0"/>
              <a:t>NCEA L1 Science 2012</a:t>
            </a:r>
            <a:endParaRPr lang="en-NZ"/>
          </a:p>
        </p:txBody>
      </p:sp>
      <p:sp>
        <p:nvSpPr>
          <p:cNvPr id="4" name="Slide Number Placeholder 3"/>
          <p:cNvSpPr>
            <a:spLocks noGrp="1"/>
          </p:cNvSpPr>
          <p:nvPr>
            <p:ph type="sldNum" sz="quarter" idx="12"/>
          </p:nvPr>
        </p:nvSpPr>
        <p:spPr/>
        <p:txBody>
          <a:bodyPr/>
          <a:lstStyle/>
          <a:p>
            <a:fld id="{A9733634-C35B-4CB9-8287-D9279767473E}" type="slidenum">
              <a:rPr lang="en-NZ" smtClean="0"/>
              <a:t>‹#›</a:t>
            </a:fld>
            <a:endParaRPr lang="en-NZ"/>
          </a:p>
        </p:txBody>
      </p:sp>
    </p:spTree>
    <p:extLst>
      <p:ext uri="{BB962C8B-B14F-4D97-AF65-F5344CB8AC3E}">
        <p14:creationId xmlns:p14="http://schemas.microsoft.com/office/powerpoint/2010/main" val="50590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NZ"/>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819C48-C86C-486F-80EE-B48CA862B96D}" type="datetime1">
              <a:rPr lang="en-NZ" smtClean="0"/>
              <a:t>18/05/2017</a:t>
            </a:fld>
            <a:endParaRPr lang="en-NZ"/>
          </a:p>
        </p:txBody>
      </p:sp>
      <p:sp>
        <p:nvSpPr>
          <p:cNvPr id="6" name="Footer Placeholder 5"/>
          <p:cNvSpPr>
            <a:spLocks noGrp="1"/>
          </p:cNvSpPr>
          <p:nvPr>
            <p:ph type="ftr" sz="quarter" idx="11"/>
          </p:nvPr>
        </p:nvSpPr>
        <p:spPr/>
        <p:txBody>
          <a:bodyPr/>
          <a:lstStyle/>
          <a:p>
            <a:r>
              <a:rPr lang="en-NZ" smtClean="0"/>
              <a:t>NCEA L1 Science 2012</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Tree>
    <p:extLst>
      <p:ext uri="{BB962C8B-B14F-4D97-AF65-F5344CB8AC3E}">
        <p14:creationId xmlns:p14="http://schemas.microsoft.com/office/powerpoint/2010/main" val="175887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NZ"/>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9C4FB75-3748-4DF8-B16B-A0A94EE4F6D8}" type="datetime1">
              <a:rPr lang="en-NZ" smtClean="0"/>
              <a:t>18/05/2017</a:t>
            </a:fld>
            <a:endParaRPr lang="en-NZ"/>
          </a:p>
        </p:txBody>
      </p:sp>
      <p:sp>
        <p:nvSpPr>
          <p:cNvPr id="6" name="Footer Placeholder 5"/>
          <p:cNvSpPr>
            <a:spLocks noGrp="1"/>
          </p:cNvSpPr>
          <p:nvPr>
            <p:ph type="ftr" sz="quarter" idx="11"/>
          </p:nvPr>
        </p:nvSpPr>
        <p:spPr/>
        <p:txBody>
          <a:bodyPr/>
          <a:lstStyle/>
          <a:p>
            <a:r>
              <a:rPr lang="en-NZ" smtClean="0"/>
              <a:t>NCEA L1 Science 2012</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Tree>
    <p:extLst>
      <p:ext uri="{BB962C8B-B14F-4D97-AF65-F5344CB8AC3E}">
        <p14:creationId xmlns:p14="http://schemas.microsoft.com/office/powerpoint/2010/main" val="285917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67AAD0-33F8-47FF-8571-63F7AC156922}" type="datetime1">
              <a:rPr lang="en-NZ" smtClean="0"/>
              <a:t>18/05/2017</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NZ" smtClean="0"/>
              <a:t>NCEA L1 Science 2012</a:t>
            </a:r>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733634-C35B-4CB9-8287-D9279767473E}" type="slidenum">
              <a:rPr lang="en-NZ" smtClean="0"/>
              <a:t>‹#›</a:t>
            </a:fld>
            <a:endParaRPr lang="en-NZ"/>
          </a:p>
        </p:txBody>
      </p:sp>
    </p:spTree>
    <p:extLst>
      <p:ext uri="{BB962C8B-B14F-4D97-AF65-F5344CB8AC3E}">
        <p14:creationId xmlns:p14="http://schemas.microsoft.com/office/powerpoint/2010/main" val="83026512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26230"/>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7008440" y="6492875"/>
            <a:ext cx="2133600" cy="365125"/>
          </a:xfrm>
        </p:spPr>
        <p:txBody>
          <a:bodyPr/>
          <a:lstStyle/>
          <a:p>
            <a:fld id="{A9733634-C35B-4CB9-8287-D9279767473E}" type="slidenum">
              <a:rPr lang="en-NZ" smtClean="0"/>
              <a:t>1</a:t>
            </a:fld>
            <a:endParaRPr lang="en-NZ" dirty="0"/>
          </a:p>
        </p:txBody>
      </p:sp>
      <p:sp>
        <p:nvSpPr>
          <p:cNvPr id="9" name="TextBox 8"/>
          <p:cNvSpPr txBox="1"/>
          <p:nvPr/>
        </p:nvSpPr>
        <p:spPr>
          <a:xfrm>
            <a:off x="0" y="3897968"/>
            <a:ext cx="9144000" cy="2123658"/>
          </a:xfrm>
          <a:prstGeom prst="rect">
            <a:avLst/>
          </a:prstGeom>
          <a:gradFill flip="none" rotWithShape="1">
            <a:gsLst>
              <a:gs pos="0">
                <a:schemeClr val="accent3">
                  <a:lumMod val="75000"/>
                </a:schemeClr>
              </a:gs>
              <a:gs pos="53000">
                <a:schemeClr val="accent3">
                  <a:lumMod val="60000"/>
                  <a:lumOff val="40000"/>
                </a:schemeClr>
              </a:gs>
              <a:gs pos="83000">
                <a:schemeClr val="accent3">
                  <a:lumMod val="20000"/>
                  <a:lumOff val="80000"/>
                </a:schemeClr>
              </a:gs>
              <a:gs pos="100000">
                <a:schemeClr val="accent2">
                  <a:lumMod val="20000"/>
                  <a:lumOff val="80000"/>
                </a:schemeClr>
              </a:gs>
            </a:gsLst>
            <a:lin ang="16200000" scaled="0"/>
            <a:tileRect/>
          </a:gradFill>
          <a:ln w="28575">
            <a:solidFill>
              <a:schemeClr val="tx1"/>
            </a:solidFill>
          </a:ln>
        </p:spPr>
        <p:txBody>
          <a:bodyPr wrap="square" rtlCol="0">
            <a:spAutoFit/>
          </a:bodyPr>
          <a:lstStyle/>
          <a:p>
            <a:pPr algn="ctr"/>
            <a:r>
              <a:rPr lang="en-NZ" sz="4400" b="1" dirty="0" smtClean="0">
                <a:latin typeface="Century Gothic" panose="020B0502020202020204" pitchFamily="34" charset="0"/>
              </a:rPr>
              <a:t>NCEA REVISION</a:t>
            </a:r>
            <a:br>
              <a:rPr lang="en-NZ" sz="4400" b="1" dirty="0" smtClean="0">
                <a:latin typeface="Century Gothic" panose="020B0502020202020204" pitchFamily="34" charset="0"/>
              </a:rPr>
            </a:br>
            <a:r>
              <a:rPr lang="en-NZ" sz="4400" b="1" dirty="0" smtClean="0">
                <a:latin typeface="Century Gothic" panose="020B0502020202020204" pitchFamily="34" charset="0"/>
              </a:rPr>
              <a:t>NCEA Science 1.5</a:t>
            </a:r>
          </a:p>
          <a:p>
            <a:pPr algn="ctr"/>
            <a:r>
              <a:rPr lang="en-NZ" sz="4400" dirty="0" smtClean="0">
                <a:latin typeface="Century Gothic" panose="020B0502020202020204" pitchFamily="34" charset="0"/>
              </a:rPr>
              <a:t>Acids and Bases AS 90944</a:t>
            </a:r>
            <a:endParaRPr lang="en-NZ" sz="4400" dirty="0">
              <a:latin typeface="Century Gothic" panose="020B0502020202020204" pitchFamily="34" charset="0"/>
            </a:endParaRPr>
          </a:p>
        </p:txBody>
      </p:sp>
      <p:pic>
        <p:nvPicPr>
          <p:cNvPr id="5" name="Picture 4"/>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95002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Electron Configuration - (Part TWO) </a:t>
            </a:r>
            <a:endParaRPr lang="en-NZ" sz="2000" b="1" dirty="0">
              <a:latin typeface="Calibri" panose="020F0502020204030204" pitchFamily="34" charset="0"/>
            </a:endParaRPr>
          </a:p>
        </p:txBody>
      </p:sp>
      <p:sp>
        <p:nvSpPr>
          <p:cNvPr id="5" name="TextBox 4"/>
          <p:cNvSpPr txBox="1"/>
          <p:nvPr/>
        </p:nvSpPr>
        <p:spPr>
          <a:xfrm>
            <a:off x="288803" y="980011"/>
            <a:ext cx="8566394" cy="184665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1b: </a:t>
            </a:r>
            <a:r>
              <a:rPr lang="en-NZ" sz="1600" dirty="0">
                <a:latin typeface="Calibri" panose="020F0502020204030204" pitchFamily="34" charset="0"/>
              </a:rPr>
              <a:t>Compare the atomic structure of F</a:t>
            </a:r>
            <a:r>
              <a:rPr lang="en-NZ" sz="1600" baseline="30000" dirty="0">
                <a:latin typeface="Calibri" panose="020F0502020204030204" pitchFamily="34" charset="0"/>
              </a:rPr>
              <a:t>–</a:t>
            </a:r>
            <a:r>
              <a:rPr lang="en-NZ" sz="1600" dirty="0">
                <a:latin typeface="Calibri" panose="020F0502020204030204" pitchFamily="34" charset="0"/>
              </a:rPr>
              <a:t>, Ne, and Mg</a:t>
            </a:r>
            <a:r>
              <a:rPr lang="en-NZ" sz="1600" baseline="30000" dirty="0">
                <a:latin typeface="Calibri" panose="020F0502020204030204" pitchFamily="34" charset="0"/>
              </a:rPr>
              <a:t>2+</a:t>
            </a:r>
            <a:r>
              <a:rPr lang="en-NZ" sz="1600" dirty="0">
                <a:latin typeface="Calibri" panose="020F0502020204030204" pitchFamily="34" charset="0"/>
              </a:rPr>
              <a:t>. </a:t>
            </a:r>
          </a:p>
          <a:p>
            <a:r>
              <a:rPr lang="en-NZ" sz="1600" dirty="0">
                <a:latin typeface="Calibri" panose="020F0502020204030204" pitchFamily="34" charset="0"/>
              </a:rPr>
              <a:t>In your answer you should: </a:t>
            </a:r>
          </a:p>
          <a:p>
            <a:r>
              <a:rPr lang="en-NZ" sz="1600" dirty="0">
                <a:latin typeface="Calibri" panose="020F0502020204030204" pitchFamily="34" charset="0"/>
              </a:rPr>
              <a:t>• describe the difference between an atom and an ion </a:t>
            </a:r>
          </a:p>
          <a:p>
            <a:r>
              <a:rPr lang="en-NZ" sz="1600" dirty="0">
                <a:latin typeface="Calibri" panose="020F0502020204030204" pitchFamily="34" charset="0"/>
              </a:rPr>
              <a:t>• explain the charges on F</a:t>
            </a:r>
            <a:r>
              <a:rPr lang="en-NZ" sz="1600" baseline="30000" dirty="0">
                <a:latin typeface="Calibri" panose="020F0502020204030204" pitchFamily="34" charset="0"/>
              </a:rPr>
              <a:t>–</a:t>
            </a:r>
            <a:r>
              <a:rPr lang="en-NZ" sz="1600" dirty="0">
                <a:latin typeface="Calibri" panose="020F0502020204030204" pitchFamily="34" charset="0"/>
              </a:rPr>
              <a:t>, Ne, and Mg</a:t>
            </a:r>
            <a:r>
              <a:rPr lang="en-NZ" sz="1600" baseline="30000" dirty="0">
                <a:latin typeface="Calibri" panose="020F0502020204030204" pitchFamily="34" charset="0"/>
              </a:rPr>
              <a:t>2+ </a:t>
            </a:r>
            <a:r>
              <a:rPr lang="en-NZ" sz="1600" dirty="0">
                <a:latin typeface="Calibri" panose="020F0502020204030204" pitchFamily="34" charset="0"/>
              </a:rPr>
              <a:t>in terms of electron arrangement and number of protons </a:t>
            </a:r>
          </a:p>
          <a:p>
            <a:r>
              <a:rPr lang="en-NZ" sz="1600" dirty="0">
                <a:latin typeface="Calibri" panose="020F0502020204030204" pitchFamily="34" charset="0"/>
              </a:rPr>
              <a:t>• relate the position of F</a:t>
            </a:r>
            <a:r>
              <a:rPr lang="en-NZ" sz="1600" baseline="30000" dirty="0">
                <a:latin typeface="Calibri" panose="020F0502020204030204" pitchFamily="34" charset="0"/>
              </a:rPr>
              <a:t>–</a:t>
            </a:r>
            <a:r>
              <a:rPr lang="en-NZ" sz="1600" dirty="0">
                <a:latin typeface="Calibri" panose="020F0502020204030204" pitchFamily="34" charset="0"/>
              </a:rPr>
              <a:t>, Ne, and Mg</a:t>
            </a:r>
            <a:r>
              <a:rPr lang="en-NZ" sz="1600" baseline="30000" dirty="0">
                <a:latin typeface="Calibri" panose="020F0502020204030204" pitchFamily="34" charset="0"/>
              </a:rPr>
              <a:t>2+ </a:t>
            </a:r>
            <a:r>
              <a:rPr lang="en-NZ" sz="1600" dirty="0">
                <a:latin typeface="Calibri" panose="020F0502020204030204" pitchFamily="34" charset="0"/>
              </a:rPr>
              <a:t>on the periodic table to the charges and electron arrangement </a:t>
            </a:r>
          </a:p>
          <a:p>
            <a:r>
              <a:rPr lang="en-NZ" sz="1600" dirty="0">
                <a:latin typeface="Calibri" panose="020F0502020204030204" pitchFamily="34" charset="0"/>
              </a:rPr>
              <a:t>• explain why all three have the same electron arrangement.</a:t>
            </a:r>
            <a:endParaRPr lang="en-NZ" sz="1600"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1197103" y="3082680"/>
            <a:ext cx="6936065" cy="1747402"/>
          </a:xfrm>
          <a:prstGeom prst="rect">
            <a:avLst/>
          </a:prstGeom>
        </p:spPr>
      </p:pic>
      <p:sp>
        <p:nvSpPr>
          <p:cNvPr id="9" name="Rectangle 8"/>
          <p:cNvSpPr/>
          <p:nvPr/>
        </p:nvSpPr>
        <p:spPr>
          <a:xfrm>
            <a:off x="467544" y="5013176"/>
            <a:ext cx="8481223" cy="1477328"/>
          </a:xfrm>
          <a:prstGeom prst="rect">
            <a:avLst/>
          </a:prstGeom>
        </p:spPr>
        <p:txBody>
          <a:bodyPr wrap="square">
            <a:spAutoFit/>
          </a:bodyPr>
          <a:lstStyle/>
          <a:p>
            <a:pPr>
              <a:spcAft>
                <a:spcPts val="300"/>
              </a:spcAft>
            </a:pPr>
            <a:r>
              <a:rPr lang="en-GB" dirty="0">
                <a:solidFill>
                  <a:srgbClr val="000000"/>
                </a:solidFill>
                <a:latin typeface="Calibri" panose="020F0502020204030204" pitchFamily="34" charset="0"/>
                <a:ea typeface="Times New Roman" panose="02020603050405020304" pitchFamily="18" charset="0"/>
              </a:rPr>
              <a:t>The difference between an ion and an atom is that an atom has a neutral charge as it has not gained or lost electrons and therefore has the same number of protons (+) and electrons (–) whereas an ion has a charge as the atom it was formed from has either gained or lost electrons to form a full outer shell and therefore has a different number of protons (+) from the number of electrons (–).</a:t>
            </a:r>
            <a:endParaRPr lang="en-NZ"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9415781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Reaction Rates</a:t>
            </a:r>
            <a:endParaRPr lang="en-NZ" sz="2000" b="1" dirty="0">
              <a:latin typeface="Calibri" panose="020F0502020204030204" pitchFamily="34" charset="0"/>
            </a:endParaRPr>
          </a:p>
        </p:txBody>
      </p:sp>
      <p:sp>
        <p:nvSpPr>
          <p:cNvPr id="5" name="TextBox 4"/>
          <p:cNvSpPr txBox="1"/>
          <p:nvPr/>
        </p:nvSpPr>
        <p:spPr>
          <a:xfrm>
            <a:off x="457885" y="1051264"/>
            <a:ext cx="8598492" cy="313932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Answer 1a: </a:t>
            </a:r>
            <a:r>
              <a:rPr lang="en-GB" dirty="0">
                <a:latin typeface="Calibri" panose="020F0502020204030204" pitchFamily="34" charset="0"/>
              </a:rPr>
              <a:t>As the reactant particles collide, they form product particles. </a:t>
            </a:r>
            <a:endParaRPr lang="en-NZ" dirty="0">
              <a:latin typeface="Calibri" panose="020F0502020204030204" pitchFamily="34" charset="0"/>
            </a:endParaRPr>
          </a:p>
          <a:p>
            <a:r>
              <a:rPr lang="en-GB" dirty="0">
                <a:latin typeface="Calibri" panose="020F0502020204030204" pitchFamily="34" charset="0"/>
              </a:rPr>
              <a:t>As the reaction proceeds, there are fewer and fewer reactant particles left to collide, and so the rate of reaction becomes slower. </a:t>
            </a:r>
            <a:endParaRPr lang="en-NZ" dirty="0">
              <a:latin typeface="Calibri" panose="020F0502020204030204" pitchFamily="34" charset="0"/>
            </a:endParaRPr>
          </a:p>
          <a:p>
            <a:r>
              <a:rPr lang="en-GB" dirty="0">
                <a:latin typeface="Calibri" panose="020F0502020204030204" pitchFamily="34" charset="0"/>
              </a:rPr>
              <a:t>At the start (section A) of the reaction, more product particles are being formed. This is because at the start of the reaction there are many particles present; therefore there will be many collisions, and the more collisions (per unit time), the faster the rate of reaction, and the more gas produced.</a:t>
            </a:r>
            <a:endParaRPr lang="en-NZ" dirty="0">
              <a:latin typeface="Calibri" panose="020F0502020204030204" pitchFamily="34" charset="0"/>
            </a:endParaRPr>
          </a:p>
          <a:p>
            <a:r>
              <a:rPr lang="en-GB" dirty="0">
                <a:latin typeface="Calibri" panose="020F0502020204030204" pitchFamily="34" charset="0"/>
              </a:rPr>
              <a:t>In section B, there are now fewer (less) reactants, and so there are fewer collisions per second (unit time); therefore a slower rate of reaction and so less product is formed.</a:t>
            </a:r>
            <a:endParaRPr lang="en-NZ" dirty="0">
              <a:latin typeface="Calibri" panose="020F0502020204030204" pitchFamily="34" charset="0"/>
            </a:endParaRPr>
          </a:p>
          <a:p>
            <a:r>
              <a:rPr lang="en-GB" dirty="0">
                <a:latin typeface="Calibri" panose="020F0502020204030204" pitchFamily="34" charset="0"/>
              </a:rPr>
              <a:t>In section C, the reaction has stopped, as one of the reactants (marble chips or nitric acid) has run out, so there are no particles left to react.</a:t>
            </a:r>
            <a:endParaRPr lang="en-NZ" dirty="0">
              <a:latin typeface="Calibri" panose="020F0502020204030204" pitchFamily="34" charset="0"/>
            </a:endParaRPr>
          </a:p>
        </p:txBody>
      </p:sp>
      <p:sp>
        <p:nvSpPr>
          <p:cNvPr id="7" name="Oval Callout 6"/>
          <p:cNvSpPr/>
          <p:nvPr/>
        </p:nvSpPr>
        <p:spPr>
          <a:xfrm rot="3128213">
            <a:off x="7893845" y="1603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4249" y="384750"/>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14" name="TextBox 13"/>
          <p:cNvSpPr txBox="1"/>
          <p:nvPr/>
        </p:nvSpPr>
        <p:spPr>
          <a:xfrm>
            <a:off x="4744912" y="4595020"/>
            <a:ext cx="4075560" cy="1477328"/>
          </a:xfrm>
          <a:prstGeom prst="rect">
            <a:avLst/>
          </a:prstGeom>
          <a:solidFill>
            <a:srgbClr val="FFFF00"/>
          </a:solidFill>
          <a:ln>
            <a:solidFill>
              <a:schemeClr val="tx1"/>
            </a:solidFill>
          </a:ln>
        </p:spPr>
        <p:txBody>
          <a:bodyPr wrap="square" rtlCol="0">
            <a:spAutoFit/>
          </a:bodyPr>
          <a:lstStyle/>
          <a:p>
            <a:r>
              <a:rPr lang="en-NZ" b="1" dirty="0" smtClean="0">
                <a:latin typeface="Calibri" panose="020F0502020204030204" pitchFamily="34" charset="0"/>
              </a:rPr>
              <a:t>Link in each section</a:t>
            </a:r>
          </a:p>
          <a:p>
            <a:r>
              <a:rPr lang="en-NZ" dirty="0" smtClean="0">
                <a:latin typeface="Calibri" panose="020F0502020204030204" pitchFamily="34" charset="0"/>
              </a:rPr>
              <a:t>Relative amount of </a:t>
            </a:r>
            <a:r>
              <a:rPr lang="en-NZ" dirty="0" err="1" smtClean="0">
                <a:latin typeface="Calibri" panose="020F0502020204030204" pitchFamily="34" charset="0"/>
              </a:rPr>
              <a:t>reactants:products</a:t>
            </a:r>
            <a:endParaRPr lang="en-NZ" dirty="0" smtClean="0">
              <a:latin typeface="Calibri" panose="020F0502020204030204" pitchFamily="34" charset="0"/>
            </a:endParaRPr>
          </a:p>
          <a:p>
            <a:r>
              <a:rPr lang="en-NZ" dirty="0" smtClean="0">
                <a:latin typeface="Calibri" panose="020F0502020204030204" pitchFamily="34" charset="0"/>
              </a:rPr>
              <a:t>Collisions per unit of time</a:t>
            </a:r>
          </a:p>
          <a:p>
            <a:r>
              <a:rPr lang="en-NZ" dirty="0" smtClean="0">
                <a:latin typeface="Calibri" panose="020F0502020204030204" pitchFamily="34" charset="0"/>
              </a:rPr>
              <a:t>Rate of reaction</a:t>
            </a:r>
          </a:p>
          <a:p>
            <a:r>
              <a:rPr lang="en-NZ" dirty="0" smtClean="0">
                <a:latin typeface="Calibri" panose="020F0502020204030204" pitchFamily="34" charset="0"/>
              </a:rPr>
              <a:t>Amount of gas produced</a:t>
            </a:r>
            <a:endParaRPr lang="en-NZ" dirty="0">
              <a:latin typeface="Calibri" panose="020F0502020204030204" pitchFamily="34" charset="0"/>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0" y="4190585"/>
            <a:ext cx="5252267" cy="2708815"/>
          </a:xfrm>
          <a:prstGeom prst="rect">
            <a:avLst/>
          </a:prstGeom>
        </p:spPr>
      </p:pic>
    </p:spTree>
    <p:extLst>
      <p:ext uri="{BB962C8B-B14F-4D97-AF65-F5344CB8AC3E}">
        <p14:creationId xmlns:p14="http://schemas.microsoft.com/office/powerpoint/2010/main" val="31025440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1" dirty="0"/>
          </a:p>
        </p:txBody>
      </p:sp>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Reaction Rates – (Part Three)</a:t>
            </a:r>
            <a:endParaRPr lang="en-NZ" sz="2000" b="1" dirty="0">
              <a:latin typeface="Calibri" panose="020F0502020204030204" pitchFamily="34" charset="0"/>
            </a:endParaRPr>
          </a:p>
        </p:txBody>
      </p:sp>
      <p:sp>
        <p:nvSpPr>
          <p:cNvPr id="5" name="TextBox 4"/>
          <p:cNvSpPr txBox="1"/>
          <p:nvPr/>
        </p:nvSpPr>
        <p:spPr>
          <a:xfrm>
            <a:off x="457884" y="1051264"/>
            <a:ext cx="8434595" cy="1754326"/>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3c : </a:t>
            </a:r>
            <a:r>
              <a:rPr lang="en-NZ" dirty="0"/>
              <a:t>Explain why </a:t>
            </a:r>
            <a:r>
              <a:rPr lang="en-NZ" b="1" dirty="0"/>
              <a:t>Experiment 1 </a:t>
            </a:r>
            <a:r>
              <a:rPr lang="en-NZ" dirty="0"/>
              <a:t>was faster than </a:t>
            </a:r>
            <a:r>
              <a:rPr lang="en-NZ" b="1" dirty="0"/>
              <a:t>Experiment 2</a:t>
            </a:r>
            <a:r>
              <a:rPr lang="en-NZ" dirty="0"/>
              <a:t>. </a:t>
            </a:r>
          </a:p>
          <a:p>
            <a:r>
              <a:rPr lang="en-NZ" dirty="0"/>
              <a:t>In your answer you should: </a:t>
            </a:r>
          </a:p>
          <a:p>
            <a:r>
              <a:rPr lang="en-NZ" dirty="0"/>
              <a:t>• explain how the graph shows that Experiment 1 is faster </a:t>
            </a:r>
          </a:p>
          <a:p>
            <a:r>
              <a:rPr lang="en-NZ" dirty="0"/>
              <a:t>• explain how the size of the marble chips affects the number of particle collisions. </a:t>
            </a:r>
            <a:endParaRPr lang="en-NZ" b="1" dirty="0" smtClean="0">
              <a:latin typeface="Calibri" panose="020F0502020204030204" pitchFamily="34" charset="0"/>
            </a:endParaRPr>
          </a:p>
          <a:p>
            <a:r>
              <a:rPr lang="en-NZ" b="1" dirty="0" smtClean="0"/>
              <a:t>Experiment </a:t>
            </a:r>
            <a:r>
              <a:rPr lang="en-NZ" b="1" dirty="0"/>
              <a:t>1: </a:t>
            </a:r>
            <a:r>
              <a:rPr lang="en-NZ" dirty="0" smtClean="0"/>
              <a:t>small </a:t>
            </a:r>
            <a:r>
              <a:rPr lang="en-NZ" dirty="0"/>
              <a:t>marble chips. </a:t>
            </a:r>
          </a:p>
          <a:p>
            <a:r>
              <a:rPr lang="en-NZ" b="1" dirty="0"/>
              <a:t>Experiment 2: </a:t>
            </a:r>
            <a:r>
              <a:rPr lang="en-NZ" dirty="0" smtClean="0"/>
              <a:t>large </a:t>
            </a:r>
            <a:r>
              <a:rPr lang="en-NZ" dirty="0"/>
              <a:t>marble chips. </a:t>
            </a:r>
          </a:p>
        </p:txBody>
      </p:sp>
      <p:pic>
        <p:nvPicPr>
          <p:cNvPr id="9" name="Picture 8"/>
          <p:cNvPicPr>
            <a:picLocks noChangeAspect="1"/>
          </p:cNvPicPr>
          <p:nvPr/>
        </p:nvPicPr>
        <p:blipFill rotWithShape="1">
          <a:blip r:embed="rId2">
            <a:clrChange>
              <a:clrFrom>
                <a:srgbClr val="FFFFFF"/>
              </a:clrFrom>
              <a:clrTo>
                <a:srgbClr val="FFFFFF">
                  <a:alpha val="0"/>
                </a:srgbClr>
              </a:clrTo>
            </a:clrChange>
          </a:blip>
          <a:srcRect t="-1" r="1176" b="1619"/>
          <a:stretch/>
        </p:blipFill>
        <p:spPr>
          <a:xfrm>
            <a:off x="4066015" y="3356992"/>
            <a:ext cx="4824536" cy="2814313"/>
          </a:xfrm>
          <a:prstGeom prst="rect">
            <a:avLst/>
          </a:prstGeom>
        </p:spPr>
      </p:pic>
      <p:pic>
        <p:nvPicPr>
          <p:cNvPr id="11" name="Picture 10"/>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93880078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Reaction Rates – (Part Three)</a:t>
            </a:r>
            <a:endParaRPr lang="en-NZ" sz="2000" b="1" dirty="0">
              <a:latin typeface="Calibri" panose="020F0502020204030204" pitchFamily="34" charset="0"/>
            </a:endParaRPr>
          </a:p>
        </p:txBody>
      </p:sp>
      <p:sp>
        <p:nvSpPr>
          <p:cNvPr id="5" name="TextBox 4"/>
          <p:cNvSpPr txBox="1"/>
          <p:nvPr/>
        </p:nvSpPr>
        <p:spPr>
          <a:xfrm>
            <a:off x="457884" y="1051264"/>
            <a:ext cx="8434595" cy="1754326"/>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3c : </a:t>
            </a:r>
            <a:r>
              <a:rPr lang="en-NZ" dirty="0"/>
              <a:t>Explain why </a:t>
            </a:r>
            <a:r>
              <a:rPr lang="en-NZ" b="1" dirty="0"/>
              <a:t>Experiment 1 </a:t>
            </a:r>
            <a:r>
              <a:rPr lang="en-NZ" dirty="0"/>
              <a:t>was faster than </a:t>
            </a:r>
            <a:r>
              <a:rPr lang="en-NZ" b="1" dirty="0"/>
              <a:t>Experiment 2</a:t>
            </a:r>
            <a:r>
              <a:rPr lang="en-NZ" dirty="0"/>
              <a:t>. </a:t>
            </a:r>
          </a:p>
          <a:p>
            <a:r>
              <a:rPr lang="en-NZ" dirty="0"/>
              <a:t>In your answer you should: </a:t>
            </a:r>
          </a:p>
          <a:p>
            <a:r>
              <a:rPr lang="en-NZ" dirty="0"/>
              <a:t>• explain how the graph shows that Experiment 1 is faster </a:t>
            </a:r>
          </a:p>
          <a:p>
            <a:r>
              <a:rPr lang="en-NZ" dirty="0"/>
              <a:t>• explain how the size of the marble chips affects the number of particle collisions. </a:t>
            </a:r>
            <a:endParaRPr lang="en-NZ" b="1" dirty="0" smtClean="0">
              <a:latin typeface="Calibri" panose="020F0502020204030204" pitchFamily="34" charset="0"/>
            </a:endParaRPr>
          </a:p>
          <a:p>
            <a:r>
              <a:rPr lang="en-NZ" b="1" dirty="0" smtClean="0"/>
              <a:t>Experiment </a:t>
            </a:r>
            <a:r>
              <a:rPr lang="en-NZ" b="1" dirty="0"/>
              <a:t>1: </a:t>
            </a:r>
            <a:r>
              <a:rPr lang="en-NZ" dirty="0" smtClean="0"/>
              <a:t>small </a:t>
            </a:r>
            <a:r>
              <a:rPr lang="en-NZ" dirty="0"/>
              <a:t>marble chips. </a:t>
            </a:r>
          </a:p>
          <a:p>
            <a:r>
              <a:rPr lang="en-NZ" b="1" dirty="0"/>
              <a:t>Experiment 2: </a:t>
            </a:r>
            <a:r>
              <a:rPr lang="en-NZ" dirty="0" smtClean="0"/>
              <a:t>large </a:t>
            </a:r>
            <a:r>
              <a:rPr lang="en-NZ" dirty="0"/>
              <a:t>marble chips. </a:t>
            </a:r>
          </a:p>
        </p:txBody>
      </p:sp>
      <p:sp>
        <p:nvSpPr>
          <p:cNvPr id="7" name="Oval Callout 6"/>
          <p:cNvSpPr/>
          <p:nvPr/>
        </p:nvSpPr>
        <p:spPr>
          <a:xfrm rot="3128213">
            <a:off x="7893845" y="1603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4249" y="384750"/>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3" name="Rectangle 2"/>
          <p:cNvSpPr/>
          <p:nvPr/>
        </p:nvSpPr>
        <p:spPr>
          <a:xfrm>
            <a:off x="457884" y="2979661"/>
            <a:ext cx="3250020" cy="3416320"/>
          </a:xfrm>
          <a:prstGeom prst="rect">
            <a:avLst/>
          </a:prstGeom>
        </p:spPr>
        <p:txBody>
          <a:bodyPr wrap="square">
            <a:spAutoFit/>
          </a:bodyPr>
          <a:lstStyle/>
          <a:p>
            <a:r>
              <a:rPr lang="en-GB" dirty="0">
                <a:solidFill>
                  <a:srgbClr val="000000"/>
                </a:solidFill>
                <a:ea typeface="Times New Roman" panose="02020603050405020304" pitchFamily="18" charset="0"/>
              </a:rPr>
              <a:t>The rate of Experiment 1 is faster as the slope in section A of the graph is steeper than in Experiment 2. It is faster because when smaller chips are used, the surface area of the chips is greater. Because there is more surface area, there is more surface for the </a:t>
            </a:r>
            <a:r>
              <a:rPr lang="en-GB" dirty="0" err="1">
                <a:solidFill>
                  <a:srgbClr val="000000"/>
                </a:solidFill>
                <a:ea typeface="Times New Roman" panose="02020603050405020304" pitchFamily="18" charset="0"/>
              </a:rPr>
              <a:t>HCl</a:t>
            </a:r>
            <a:r>
              <a:rPr lang="en-GB" dirty="0">
                <a:solidFill>
                  <a:srgbClr val="000000"/>
                </a:solidFill>
                <a:ea typeface="Times New Roman" panose="02020603050405020304" pitchFamily="18" charset="0"/>
              </a:rPr>
              <a:t> particles to collide. Because there are more collisions occurring more frequently, the rate is faster. </a:t>
            </a:r>
            <a:endParaRPr lang="en-NZ" dirty="0"/>
          </a:p>
        </p:txBody>
      </p:sp>
      <p:pic>
        <p:nvPicPr>
          <p:cNvPr id="9" name="Picture 8"/>
          <p:cNvPicPr>
            <a:picLocks noChangeAspect="1"/>
          </p:cNvPicPr>
          <p:nvPr/>
        </p:nvPicPr>
        <p:blipFill rotWithShape="1">
          <a:blip r:embed="rId2"/>
          <a:srcRect t="-1" r="1176" b="1619"/>
          <a:stretch/>
        </p:blipFill>
        <p:spPr>
          <a:xfrm>
            <a:off x="4066015" y="3356992"/>
            <a:ext cx="4824536" cy="2814313"/>
          </a:xfrm>
          <a:prstGeom prst="rect">
            <a:avLst/>
          </a:prstGeom>
        </p:spPr>
      </p:pic>
    </p:spTree>
    <p:extLst>
      <p:ext uri="{BB962C8B-B14F-4D97-AF65-F5344CB8AC3E}">
        <p14:creationId xmlns:p14="http://schemas.microsoft.com/office/powerpoint/2010/main" val="14745932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Reaction Rate Factors  - (Part Two)</a:t>
            </a:r>
            <a:endParaRPr lang="en-NZ" sz="2000" b="1" dirty="0">
              <a:latin typeface="Calibri" panose="020F0502020204030204" pitchFamily="34" charset="0"/>
            </a:endParaRPr>
          </a:p>
        </p:txBody>
      </p:sp>
      <p:sp>
        <p:nvSpPr>
          <p:cNvPr id="5" name="TextBox 4"/>
          <p:cNvSpPr txBox="1"/>
          <p:nvPr/>
        </p:nvSpPr>
        <p:spPr>
          <a:xfrm>
            <a:off x="457885" y="1051264"/>
            <a:ext cx="2788144" cy="2585323"/>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(ii): </a:t>
            </a:r>
            <a:r>
              <a:rPr lang="en-NZ" dirty="0"/>
              <a:t>In a second experiment, the same mass of calcium carbonate in a powdered form is used.</a:t>
            </a:r>
          </a:p>
          <a:p>
            <a:r>
              <a:rPr lang="en-NZ" dirty="0" smtClean="0"/>
              <a:t>Explain </a:t>
            </a:r>
            <a:r>
              <a:rPr lang="en-NZ" dirty="0"/>
              <a:t>why the balloon inflates faster when powdered calcium carbonate is used.</a:t>
            </a:r>
            <a:endParaRPr lang="en-NZ" dirty="0">
              <a:latin typeface="Calibri" panose="020F0502020204030204" pitchFamily="34" charset="0"/>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4606648" y="969893"/>
            <a:ext cx="4116335" cy="3038247"/>
          </a:xfrm>
          <a:prstGeom prst="rect">
            <a:avLst/>
          </a:prstGeom>
        </p:spPr>
      </p:pic>
      <p:pic>
        <p:nvPicPr>
          <p:cNvPr id="11" name="Picture 10"/>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8548292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Reaction Rate Factors  - (Part Two)</a:t>
            </a:r>
            <a:endParaRPr lang="en-NZ" sz="2000" b="1" dirty="0">
              <a:latin typeface="Calibri" panose="020F0502020204030204" pitchFamily="34" charset="0"/>
            </a:endParaRPr>
          </a:p>
        </p:txBody>
      </p:sp>
      <p:sp>
        <p:nvSpPr>
          <p:cNvPr id="5" name="TextBox 4"/>
          <p:cNvSpPr txBox="1"/>
          <p:nvPr/>
        </p:nvSpPr>
        <p:spPr>
          <a:xfrm>
            <a:off x="457885" y="1051264"/>
            <a:ext cx="2788144" cy="2585323"/>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(ii): </a:t>
            </a:r>
            <a:r>
              <a:rPr lang="en-NZ" dirty="0"/>
              <a:t>In a second experiment, the same mass of calcium carbonate in a powdered form is used.</a:t>
            </a:r>
          </a:p>
          <a:p>
            <a:r>
              <a:rPr lang="en-NZ" dirty="0" smtClean="0"/>
              <a:t>Explain </a:t>
            </a:r>
            <a:r>
              <a:rPr lang="en-NZ" dirty="0"/>
              <a:t>why the balloon inflates faster when powdered calcium carbonate is used.</a:t>
            </a:r>
            <a:endParaRPr lang="en-NZ" dirty="0">
              <a:latin typeface="Calibri" panose="020F0502020204030204" pitchFamily="34" charset="0"/>
            </a:endParaRPr>
          </a:p>
        </p:txBody>
      </p:sp>
      <p:sp>
        <p:nvSpPr>
          <p:cNvPr id="7" name="Oval Callout 6"/>
          <p:cNvSpPr/>
          <p:nvPr/>
        </p:nvSpPr>
        <p:spPr>
          <a:xfrm rot="3128213">
            <a:off x="7893845" y="1603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TextBox 7"/>
          <p:cNvSpPr txBox="1"/>
          <p:nvPr/>
        </p:nvSpPr>
        <p:spPr>
          <a:xfrm>
            <a:off x="7904249" y="384750"/>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4606648" y="969893"/>
            <a:ext cx="4116335" cy="3038247"/>
          </a:xfrm>
          <a:prstGeom prst="rect">
            <a:avLst/>
          </a:prstGeom>
        </p:spPr>
      </p:pic>
      <p:sp>
        <p:nvSpPr>
          <p:cNvPr id="9" name="Rectangle 8"/>
          <p:cNvSpPr/>
          <p:nvPr/>
        </p:nvSpPr>
        <p:spPr>
          <a:xfrm>
            <a:off x="457884" y="4149080"/>
            <a:ext cx="7786523" cy="2585323"/>
          </a:xfrm>
          <a:prstGeom prst="rect">
            <a:avLst/>
          </a:prstGeom>
        </p:spPr>
        <p:txBody>
          <a:bodyPr wrap="square">
            <a:spAutoFit/>
          </a:bodyPr>
          <a:lstStyle/>
          <a:p>
            <a:r>
              <a:rPr lang="en-NZ" b="1" dirty="0" smtClean="0">
                <a:latin typeface="Calibri" panose="020F0502020204030204" pitchFamily="34" charset="0"/>
              </a:rPr>
              <a:t>Answer 2a (ii): </a:t>
            </a:r>
            <a:r>
              <a:rPr lang="en-GB" dirty="0"/>
              <a:t>It is faster when powder is used, because the surface area of the powder is greater. Because there is more surface area, there is more surface with which the </a:t>
            </a:r>
            <a:r>
              <a:rPr lang="en-GB" dirty="0" err="1"/>
              <a:t>HCl</a:t>
            </a:r>
            <a:r>
              <a:rPr lang="en-GB" dirty="0"/>
              <a:t> particles can collide. Because more collisions occur more frequently, the rate is faster, and CO</a:t>
            </a:r>
            <a:r>
              <a:rPr lang="en-GB" baseline="-25000" dirty="0"/>
              <a:t>2</a:t>
            </a:r>
            <a:r>
              <a:rPr lang="en-GB" dirty="0"/>
              <a:t> will be generated more quickly</a:t>
            </a:r>
            <a:r>
              <a:rPr lang="en-GB" dirty="0" smtClean="0"/>
              <a:t>.</a:t>
            </a:r>
          </a:p>
          <a:p>
            <a:endParaRPr lang="en-AU" dirty="0" smtClean="0"/>
          </a:p>
          <a:p>
            <a:r>
              <a:rPr lang="en-AU" dirty="0" smtClean="0"/>
              <a:t>Explains </a:t>
            </a:r>
            <a:r>
              <a:rPr lang="en-AU" dirty="0"/>
              <a:t>that when the concentration is increased, there are more particles present in the same volume and so therefore there is a greater chance of collisions occurring per unit time. </a:t>
            </a:r>
            <a:endParaRPr lang="en-NZ" dirty="0"/>
          </a:p>
          <a:p>
            <a:endParaRPr lang="en-NZ" dirty="0"/>
          </a:p>
        </p:txBody>
      </p:sp>
    </p:spTree>
    <p:extLst>
      <p:ext uri="{BB962C8B-B14F-4D97-AF65-F5344CB8AC3E}">
        <p14:creationId xmlns:p14="http://schemas.microsoft.com/office/powerpoint/2010/main" val="32346471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0" r="780"/>
          <a:stretch/>
        </p:blipFill>
        <p:spPr>
          <a:xfrm>
            <a:off x="0" y="-27644"/>
            <a:ext cx="9144000" cy="6885644"/>
          </a:xfrm>
          <a:prstGeom prst="rect">
            <a:avLst/>
          </a:prstGeom>
        </p:spPr>
      </p:pic>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Reaction Rate Factors  - (Part Three)</a:t>
            </a:r>
            <a:endParaRPr lang="en-NZ" sz="2000" b="1" dirty="0">
              <a:latin typeface="Calibri" panose="020F0502020204030204" pitchFamily="34" charset="0"/>
            </a:endParaRPr>
          </a:p>
        </p:txBody>
      </p:sp>
      <p:sp>
        <p:nvSpPr>
          <p:cNvPr id="5" name="TextBox 4"/>
          <p:cNvSpPr txBox="1"/>
          <p:nvPr/>
        </p:nvSpPr>
        <p:spPr>
          <a:xfrm>
            <a:off x="457884" y="2072091"/>
            <a:ext cx="8243432" cy="923330"/>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2b : </a:t>
            </a:r>
            <a:r>
              <a:rPr lang="en-NZ" dirty="0" smtClean="0"/>
              <a:t>Using </a:t>
            </a:r>
            <a:r>
              <a:rPr lang="en-NZ" dirty="0"/>
              <a:t>the same chemical substances (calcium carbonate and hydrochloric acid), discuss </a:t>
            </a:r>
            <a:r>
              <a:rPr lang="en-NZ" dirty="0" smtClean="0"/>
              <a:t>a different </a:t>
            </a:r>
            <a:r>
              <a:rPr lang="en-NZ" dirty="0"/>
              <a:t>way to make the balloon inflate faster.</a:t>
            </a:r>
          </a:p>
          <a:p>
            <a:r>
              <a:rPr lang="en-NZ" dirty="0"/>
              <a:t>In your answer you should refer to rates of reaction and particle collisions.</a:t>
            </a:r>
            <a:endParaRPr lang="en-NZ" dirty="0">
              <a:latin typeface="Calibri" panose="020F0502020204030204" pitchFamily="34" charset="0"/>
            </a:endParaRPr>
          </a:p>
        </p:txBody>
      </p:sp>
      <p:pic>
        <p:nvPicPr>
          <p:cNvPr id="10" name="Picture 9"/>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1991827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0" r="780"/>
          <a:stretch/>
        </p:blipFill>
        <p:spPr>
          <a:xfrm>
            <a:off x="0" y="-27644"/>
            <a:ext cx="9144000" cy="6885644"/>
          </a:xfrm>
          <a:prstGeom prst="rect">
            <a:avLst/>
          </a:prstGeom>
        </p:spPr>
      </p:pic>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Reaction Rate Factors  - (Part Three)</a:t>
            </a:r>
            <a:endParaRPr lang="en-NZ" sz="2000" b="1" dirty="0">
              <a:latin typeface="Calibri" panose="020F0502020204030204" pitchFamily="34" charset="0"/>
            </a:endParaRPr>
          </a:p>
        </p:txBody>
      </p:sp>
      <p:sp>
        <p:nvSpPr>
          <p:cNvPr id="5" name="TextBox 4"/>
          <p:cNvSpPr txBox="1"/>
          <p:nvPr/>
        </p:nvSpPr>
        <p:spPr>
          <a:xfrm>
            <a:off x="457884" y="2072091"/>
            <a:ext cx="8243432" cy="923330"/>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2b : </a:t>
            </a:r>
            <a:r>
              <a:rPr lang="en-NZ" dirty="0" smtClean="0"/>
              <a:t>Using </a:t>
            </a:r>
            <a:r>
              <a:rPr lang="en-NZ" dirty="0"/>
              <a:t>the same chemical substances (calcium carbonate and hydrochloric acid), discuss </a:t>
            </a:r>
            <a:r>
              <a:rPr lang="en-NZ" dirty="0" smtClean="0"/>
              <a:t>a different </a:t>
            </a:r>
            <a:r>
              <a:rPr lang="en-NZ" dirty="0"/>
              <a:t>way to make the balloon inflate faster.</a:t>
            </a:r>
          </a:p>
          <a:p>
            <a:r>
              <a:rPr lang="en-NZ" dirty="0"/>
              <a:t>In your answer you should refer to rates of reaction and particle collisions.</a:t>
            </a:r>
            <a:endParaRPr lang="en-NZ" dirty="0">
              <a:latin typeface="Calibri" panose="020F0502020204030204" pitchFamily="34" charset="0"/>
            </a:endParaRPr>
          </a:p>
        </p:txBody>
      </p:sp>
      <p:sp>
        <p:nvSpPr>
          <p:cNvPr id="7" name="Oval Callout 6"/>
          <p:cNvSpPr/>
          <p:nvPr/>
        </p:nvSpPr>
        <p:spPr>
          <a:xfrm rot="3128213">
            <a:off x="7893845" y="1603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4249" y="384750"/>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9" name="Rectangle 8"/>
          <p:cNvSpPr/>
          <p:nvPr/>
        </p:nvSpPr>
        <p:spPr>
          <a:xfrm>
            <a:off x="457884" y="3810658"/>
            <a:ext cx="8598493" cy="2862322"/>
          </a:xfrm>
          <a:prstGeom prst="rect">
            <a:avLst/>
          </a:prstGeom>
        </p:spPr>
        <p:txBody>
          <a:bodyPr wrap="square">
            <a:spAutoFit/>
          </a:bodyPr>
          <a:lstStyle/>
          <a:p>
            <a:r>
              <a:rPr lang="en-NZ" b="1" dirty="0" smtClean="0">
                <a:latin typeface="Calibri" panose="020F0502020204030204" pitchFamily="34" charset="0"/>
              </a:rPr>
              <a:t>Answer 2b : </a:t>
            </a:r>
            <a:r>
              <a:rPr lang="en-GB" dirty="0"/>
              <a:t>One way of making the reaction occur faster is to increase the concentration of the acid used. When this happens there are more </a:t>
            </a:r>
            <a:r>
              <a:rPr lang="en-GB" dirty="0" err="1"/>
              <a:t>HCl</a:t>
            </a:r>
            <a:r>
              <a:rPr lang="en-GB" dirty="0"/>
              <a:t> particles in the same volume of acid, and therefore there is a greater chance of collisions occurring more frequently, and so the rate of reaction is faster. Because the rate is faster, CO</a:t>
            </a:r>
            <a:r>
              <a:rPr lang="en-GB" baseline="-25000" dirty="0"/>
              <a:t>2</a:t>
            </a:r>
            <a:r>
              <a:rPr lang="en-GB" dirty="0"/>
              <a:t> is produced more rapidly, and the balloon inflates faster.</a:t>
            </a:r>
            <a:endParaRPr lang="en-NZ" dirty="0"/>
          </a:p>
          <a:p>
            <a:r>
              <a:rPr lang="en-GB" b="1" dirty="0"/>
              <a:t>OR</a:t>
            </a:r>
            <a:endParaRPr lang="en-NZ" b="1" dirty="0"/>
          </a:p>
          <a:p>
            <a:r>
              <a:rPr lang="en-GB" dirty="0"/>
              <a:t>The other way is to increase the temperature of the acid. When this happens, the </a:t>
            </a:r>
            <a:r>
              <a:rPr lang="en-GB" dirty="0" err="1"/>
              <a:t>HCl</a:t>
            </a:r>
            <a:r>
              <a:rPr lang="en-GB" dirty="0"/>
              <a:t> particles move faster; because they are moving faster, there is a greater chance of collisions occurring more frequently, and so the rate of reaction is faster. Because the rate is faster, CO</a:t>
            </a:r>
            <a:r>
              <a:rPr lang="en-GB" baseline="-25000" dirty="0"/>
              <a:t>2</a:t>
            </a:r>
            <a:r>
              <a:rPr lang="en-GB" dirty="0"/>
              <a:t> is produced more rapidly, and the balloon inflates faster</a:t>
            </a:r>
            <a:r>
              <a:rPr lang="en-GB" dirty="0" smtClean="0"/>
              <a:t>.</a:t>
            </a:r>
            <a:endParaRPr lang="en-NZ" dirty="0"/>
          </a:p>
        </p:txBody>
      </p:sp>
    </p:spTree>
    <p:extLst>
      <p:ext uri="{BB962C8B-B14F-4D97-AF65-F5344CB8AC3E}">
        <p14:creationId xmlns:p14="http://schemas.microsoft.com/office/powerpoint/2010/main" val="397281268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Reaction Rate Factors</a:t>
            </a:r>
            <a:endParaRPr lang="en-NZ" sz="2000" b="1" dirty="0">
              <a:latin typeface="Calibri" panose="020F0502020204030204" pitchFamily="34" charset="0"/>
            </a:endParaRPr>
          </a:p>
        </p:txBody>
      </p:sp>
      <p:sp>
        <p:nvSpPr>
          <p:cNvPr id="5" name="TextBox 4"/>
          <p:cNvSpPr txBox="1"/>
          <p:nvPr/>
        </p:nvSpPr>
        <p:spPr>
          <a:xfrm>
            <a:off x="457884" y="1051264"/>
            <a:ext cx="7930539" cy="2893100"/>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1b: </a:t>
            </a:r>
            <a:r>
              <a:rPr lang="en-NZ" dirty="0">
                <a:latin typeface="Calibri" panose="020F0502020204030204" pitchFamily="34" charset="0"/>
              </a:rPr>
              <a:t>The reaction was carried out again but this time at 20</a:t>
            </a:r>
            <a:r>
              <a:rPr lang="en-NZ" baseline="30000" dirty="0">
                <a:latin typeface="Calibri" panose="020F0502020204030204" pitchFamily="34" charset="0"/>
              </a:rPr>
              <a:t>o</a:t>
            </a:r>
            <a:r>
              <a:rPr lang="en-NZ" dirty="0">
                <a:latin typeface="Calibri" panose="020F0502020204030204" pitchFamily="34" charset="0"/>
              </a:rPr>
              <a:t>C. The mass and size of the marble chips, and the concentration and volume of nitric acid used were kept the same. </a:t>
            </a:r>
          </a:p>
          <a:p>
            <a:r>
              <a:rPr lang="en-NZ" dirty="0">
                <a:latin typeface="Calibri" panose="020F0502020204030204" pitchFamily="34" charset="0"/>
              </a:rPr>
              <a:t>(</a:t>
            </a:r>
            <a:r>
              <a:rPr lang="en-NZ" dirty="0" err="1">
                <a:latin typeface="Calibri" panose="020F0502020204030204" pitchFamily="34" charset="0"/>
              </a:rPr>
              <a:t>i</a:t>
            </a:r>
            <a:r>
              <a:rPr lang="en-NZ" dirty="0">
                <a:latin typeface="Calibri" panose="020F0502020204030204" pitchFamily="34" charset="0"/>
              </a:rPr>
              <a:t>) Draw a line on the graph that represents the reaction at 20</a:t>
            </a:r>
            <a:r>
              <a:rPr lang="en-NZ" baseline="30000" dirty="0">
                <a:latin typeface="Calibri" panose="020F0502020204030204" pitchFamily="34" charset="0"/>
              </a:rPr>
              <a:t>o</a:t>
            </a:r>
            <a:r>
              <a:rPr lang="en-NZ" dirty="0">
                <a:latin typeface="Calibri" panose="020F0502020204030204" pitchFamily="34" charset="0"/>
              </a:rPr>
              <a:t>C. </a:t>
            </a:r>
          </a:p>
          <a:p>
            <a:r>
              <a:rPr lang="en-NZ" dirty="0">
                <a:latin typeface="Calibri" panose="020F0502020204030204" pitchFamily="34" charset="0"/>
              </a:rPr>
              <a:t>(ii) Explain why you drew this line where you did, and explain if this means that the rate of reaction is slower, the same, or faster. </a:t>
            </a:r>
          </a:p>
          <a:p>
            <a:r>
              <a:rPr lang="en-NZ" dirty="0">
                <a:latin typeface="Calibri" panose="020F0502020204030204" pitchFamily="34" charset="0"/>
              </a:rPr>
              <a:t>In your answer you should </a:t>
            </a:r>
          </a:p>
          <a:p>
            <a:pPr lvl="1"/>
            <a:r>
              <a:rPr lang="en-NZ" dirty="0">
                <a:latin typeface="Calibri" panose="020F0502020204030204" pitchFamily="34" charset="0"/>
              </a:rPr>
              <a:t>• discuss why you drew your line with the slope that you did, and why you stopped the line at the point that you did </a:t>
            </a:r>
          </a:p>
          <a:p>
            <a:r>
              <a:rPr lang="en-NZ" dirty="0">
                <a:latin typeface="Calibri" panose="020F0502020204030204" pitchFamily="34" charset="0"/>
              </a:rPr>
              <a:t>• explain the effect of temperature on reaction rate, in terms of particle collisions. </a:t>
            </a: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1662127" y="4118435"/>
            <a:ext cx="5819746" cy="2672655"/>
          </a:xfrm>
          <a:prstGeom prst="rect">
            <a:avLst/>
          </a:prstGeom>
        </p:spPr>
      </p:pic>
      <p:pic>
        <p:nvPicPr>
          <p:cNvPr id="10" name="Picture 9"/>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40142728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Reaction Rate Factors</a:t>
            </a:r>
            <a:endParaRPr lang="en-NZ" sz="2000" b="1" dirty="0">
              <a:latin typeface="Calibri" panose="020F0502020204030204" pitchFamily="34" charset="0"/>
            </a:endParaRPr>
          </a:p>
        </p:txBody>
      </p:sp>
      <p:sp>
        <p:nvSpPr>
          <p:cNvPr id="5" name="TextBox 4"/>
          <p:cNvSpPr txBox="1"/>
          <p:nvPr/>
        </p:nvSpPr>
        <p:spPr>
          <a:xfrm>
            <a:off x="457884" y="1051264"/>
            <a:ext cx="8598493" cy="317009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Answer 1b: </a:t>
            </a:r>
            <a:r>
              <a:rPr lang="en-GB" sz="2000" dirty="0" smtClean="0">
                <a:latin typeface="Calibri" panose="020F0502020204030204" pitchFamily="34" charset="0"/>
              </a:rPr>
              <a:t>The </a:t>
            </a:r>
            <a:r>
              <a:rPr lang="en-GB" sz="2000" dirty="0">
                <a:latin typeface="Calibri" panose="020F0502020204030204" pitchFamily="34" charset="0"/>
              </a:rPr>
              <a:t>reaction is slower at the lower temperature, because the particles have less kinetic energy, and therefore are moving slower. When they are moving slower, there will be less frequent collisions, and less of these collisions will be effective, as the particles will collide with less energy. The line drawn represents this slower reaction, as it is less steep at the start. </a:t>
            </a:r>
            <a:endParaRPr lang="en-NZ" sz="2000" dirty="0">
              <a:latin typeface="Calibri" panose="020F0502020204030204" pitchFamily="34" charset="0"/>
            </a:endParaRPr>
          </a:p>
          <a:p>
            <a:r>
              <a:rPr lang="en-GB" sz="2000" dirty="0">
                <a:latin typeface="Calibri" panose="020F0502020204030204" pitchFamily="34" charset="0"/>
              </a:rPr>
              <a:t>Both lines become horizontal at the same point on the </a:t>
            </a:r>
            <a:br>
              <a:rPr lang="en-GB" sz="2000" dirty="0">
                <a:latin typeface="Calibri" panose="020F0502020204030204" pitchFamily="34" charset="0"/>
              </a:rPr>
            </a:br>
            <a:r>
              <a:rPr lang="en-GB" sz="2000" dirty="0">
                <a:latin typeface="Calibri" panose="020F0502020204030204" pitchFamily="34" charset="0"/>
              </a:rPr>
              <a:t>Y-axis, as this is when both reactions have finished, i.e. one of the reactants has been completely used up and therefore no more gas is produced. Both finished with same amount of gas produced, as both reactions had the same amount of reactants to start with. </a:t>
            </a:r>
            <a:endParaRPr lang="en-NZ" sz="2000" dirty="0">
              <a:latin typeface="Calibri" panose="020F0502020204030204" pitchFamily="34" charset="0"/>
            </a:endParaRPr>
          </a:p>
        </p:txBody>
      </p:sp>
      <p:sp>
        <p:nvSpPr>
          <p:cNvPr id="7" name="Oval Callout 6"/>
          <p:cNvSpPr/>
          <p:nvPr/>
        </p:nvSpPr>
        <p:spPr>
          <a:xfrm rot="3128213">
            <a:off x="7893845" y="1603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4249" y="384750"/>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2051720" y="4144790"/>
            <a:ext cx="5252267" cy="2708815"/>
          </a:xfrm>
          <a:prstGeom prst="rect">
            <a:avLst/>
          </a:prstGeom>
        </p:spPr>
      </p:pic>
      <p:sp>
        <p:nvSpPr>
          <p:cNvPr id="11" name="Freeform 10"/>
          <p:cNvSpPr/>
          <p:nvPr/>
        </p:nvSpPr>
        <p:spPr>
          <a:xfrm>
            <a:off x="2818066" y="5086220"/>
            <a:ext cx="2834054" cy="1583140"/>
          </a:xfrm>
          <a:custGeom>
            <a:avLst/>
            <a:gdLst>
              <a:gd name="connsiteX0" fmla="*/ 0 w 3111690"/>
              <a:gd name="connsiteY0" fmla="*/ 1583140 h 1583140"/>
              <a:gd name="connsiteX1" fmla="*/ 1269242 w 3111690"/>
              <a:gd name="connsiteY1" fmla="*/ 532263 h 1583140"/>
              <a:gd name="connsiteX2" fmla="*/ 3111690 w 3111690"/>
              <a:gd name="connsiteY2" fmla="*/ 0 h 1583140"/>
              <a:gd name="connsiteX3" fmla="*/ 3111690 w 3111690"/>
              <a:gd name="connsiteY3" fmla="*/ 0 h 1583140"/>
            </a:gdLst>
            <a:ahLst/>
            <a:cxnLst>
              <a:cxn ang="0">
                <a:pos x="connsiteX0" y="connsiteY0"/>
              </a:cxn>
              <a:cxn ang="0">
                <a:pos x="connsiteX1" y="connsiteY1"/>
              </a:cxn>
              <a:cxn ang="0">
                <a:pos x="connsiteX2" y="connsiteY2"/>
              </a:cxn>
              <a:cxn ang="0">
                <a:pos x="connsiteX3" y="connsiteY3"/>
              </a:cxn>
            </a:cxnLst>
            <a:rect l="l" t="t" r="r" b="b"/>
            <a:pathLst>
              <a:path w="3111690" h="1583140">
                <a:moveTo>
                  <a:pt x="0" y="1583140"/>
                </a:moveTo>
                <a:cubicBezTo>
                  <a:pt x="375313" y="1189630"/>
                  <a:pt x="750627" y="796120"/>
                  <a:pt x="1269242" y="532263"/>
                </a:cubicBezTo>
                <a:cubicBezTo>
                  <a:pt x="1787857" y="268406"/>
                  <a:pt x="3111690" y="0"/>
                  <a:pt x="3111690" y="0"/>
                </a:cubicBezTo>
                <a:lnTo>
                  <a:pt x="311169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3" name="Straight Connector 12"/>
          <p:cNvCxnSpPr>
            <a:stCxn id="11" idx="2"/>
          </p:cNvCxnSpPr>
          <p:nvPr/>
        </p:nvCxnSpPr>
        <p:spPr>
          <a:xfrm>
            <a:off x="5652120" y="5086220"/>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5043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Reaction Rates – (Part One)</a:t>
            </a:r>
            <a:endParaRPr lang="en-NZ" sz="2000" b="1" dirty="0">
              <a:latin typeface="Calibri" panose="020F0502020204030204" pitchFamily="34" charset="0"/>
            </a:endParaRPr>
          </a:p>
        </p:txBody>
      </p:sp>
      <p:sp>
        <p:nvSpPr>
          <p:cNvPr id="5" name="TextBox 4"/>
          <p:cNvSpPr txBox="1"/>
          <p:nvPr/>
        </p:nvSpPr>
        <p:spPr>
          <a:xfrm>
            <a:off x="323528" y="1083192"/>
            <a:ext cx="2949174" cy="563231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a:t>
            </a:r>
            <a:r>
              <a:rPr lang="en-NZ" dirty="0"/>
              <a:t>A sample of calcium carbonate is added to dilute hydrochloric acid in an open conical flask. The total mass of the flask and contents is measured over time. </a:t>
            </a:r>
          </a:p>
          <a:p>
            <a:r>
              <a:rPr lang="en-NZ" dirty="0"/>
              <a:t>Three experiments are carried out at 25°C using the same mass of calcium carbonate, and the same volume of acid</a:t>
            </a:r>
            <a:r>
              <a:rPr lang="en-NZ" dirty="0" smtClean="0"/>
              <a:t>:</a:t>
            </a:r>
          </a:p>
          <a:p>
            <a:endParaRPr lang="en-NZ" dirty="0">
              <a:latin typeface="Calibri" panose="020F0502020204030204" pitchFamily="34" charset="0"/>
            </a:endParaRPr>
          </a:p>
          <a:p>
            <a:r>
              <a:rPr lang="en-NZ" dirty="0"/>
              <a:t>For each of the experiments reacting calcium carbonate and dilute acid together, the mass of the flask and its contents decreases over time. </a:t>
            </a:r>
          </a:p>
          <a:p>
            <a:r>
              <a:rPr lang="en-NZ" dirty="0"/>
              <a:t>Describe why this happens.</a:t>
            </a:r>
            <a:endParaRPr lang="en-NZ" dirty="0">
              <a:latin typeface="Calibri" panose="020F0502020204030204" pitchFamily="34" charset="0"/>
            </a:endParaRPr>
          </a:p>
        </p:txBody>
      </p:sp>
      <p:pic>
        <p:nvPicPr>
          <p:cNvPr id="6" name="Picture 5"/>
          <p:cNvPicPr>
            <a:picLocks noChangeAspect="1"/>
          </p:cNvPicPr>
          <p:nvPr/>
        </p:nvPicPr>
        <p:blipFill>
          <a:blip r:embed="rId2"/>
          <a:stretch>
            <a:fillRect/>
          </a:stretch>
        </p:blipFill>
        <p:spPr>
          <a:xfrm>
            <a:off x="3407059" y="1196752"/>
            <a:ext cx="5262173" cy="1754057"/>
          </a:xfrm>
          <a:prstGeom prst="rect">
            <a:avLst/>
          </a:prstGeom>
        </p:spPr>
      </p:pic>
      <p:pic>
        <p:nvPicPr>
          <p:cNvPr id="9" name="Picture 8"/>
          <p:cNvPicPr>
            <a:picLocks noChangeAspect="1"/>
          </p:cNvPicPr>
          <p:nvPr/>
        </p:nvPicPr>
        <p:blipFill rotWithShape="1">
          <a:blip r:embed="rId3"/>
          <a:srcRect r="1475" b="3470"/>
          <a:stretch/>
        </p:blipFill>
        <p:spPr>
          <a:xfrm>
            <a:off x="3438667" y="3068960"/>
            <a:ext cx="2834103" cy="3646543"/>
          </a:xfrm>
          <a:prstGeom prst="rect">
            <a:avLst/>
          </a:prstGeom>
        </p:spPr>
      </p:pic>
      <p:pic>
        <p:nvPicPr>
          <p:cNvPr id="12" name="Picture 11"/>
          <p:cNvPicPr>
            <a:picLocks noChangeAspect="1"/>
          </p:cNvPicPr>
          <p:nvPr/>
        </p:nvPicPr>
        <p:blipFill>
          <a:blip r:embed="rId4"/>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815610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Electron Configuration - (Part TWO) </a:t>
            </a:r>
            <a:endParaRPr lang="en-NZ" sz="2000" b="1" dirty="0">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1537909" y="1051150"/>
            <a:ext cx="6068182" cy="1528756"/>
          </a:xfrm>
          <a:prstGeom prst="rect">
            <a:avLst/>
          </a:prstGeom>
        </p:spPr>
      </p:pic>
      <p:pic>
        <p:nvPicPr>
          <p:cNvPr id="11" name="Picture 10"/>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6720894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Reaction Rates – (Part One)</a:t>
            </a:r>
            <a:endParaRPr lang="en-NZ" sz="2000" b="1" dirty="0">
              <a:latin typeface="Calibri" panose="020F0502020204030204" pitchFamily="34" charset="0"/>
            </a:endParaRPr>
          </a:p>
        </p:txBody>
      </p:sp>
      <p:sp>
        <p:nvSpPr>
          <p:cNvPr id="5" name="TextBox 4"/>
          <p:cNvSpPr txBox="1"/>
          <p:nvPr/>
        </p:nvSpPr>
        <p:spPr>
          <a:xfrm>
            <a:off x="323528" y="1083192"/>
            <a:ext cx="2949174" cy="563231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a:t>
            </a:r>
            <a:r>
              <a:rPr lang="en-NZ" dirty="0"/>
              <a:t>A sample of calcium carbonate is added to dilute hydrochloric acid in an open conical flask. The total mass of the flask and contents is measured over time. </a:t>
            </a:r>
          </a:p>
          <a:p>
            <a:r>
              <a:rPr lang="en-NZ" dirty="0"/>
              <a:t>Three experiments are carried out at 25°C using the same mass of calcium carbonate, and the same volume of acid</a:t>
            </a:r>
            <a:r>
              <a:rPr lang="en-NZ" dirty="0" smtClean="0"/>
              <a:t>:</a:t>
            </a:r>
          </a:p>
          <a:p>
            <a:endParaRPr lang="en-NZ" dirty="0">
              <a:latin typeface="Calibri" panose="020F0502020204030204" pitchFamily="34" charset="0"/>
            </a:endParaRPr>
          </a:p>
          <a:p>
            <a:r>
              <a:rPr lang="en-NZ" dirty="0"/>
              <a:t>For each of the experiments reacting calcium carbonate and dilute acid together, the mass of the flask and its contents decreases over time. </a:t>
            </a:r>
          </a:p>
          <a:p>
            <a:r>
              <a:rPr lang="en-NZ" dirty="0"/>
              <a:t>Describe why this happens.</a:t>
            </a:r>
            <a:endParaRPr lang="en-NZ" dirty="0">
              <a:latin typeface="Calibri" panose="020F0502020204030204" pitchFamily="34" charset="0"/>
            </a:endParaRPr>
          </a:p>
        </p:txBody>
      </p:sp>
      <p:sp>
        <p:nvSpPr>
          <p:cNvPr id="7" name="Oval Callout 6"/>
          <p:cNvSpPr/>
          <p:nvPr/>
        </p:nvSpPr>
        <p:spPr>
          <a:xfrm rot="3128213">
            <a:off x="7893845" y="1603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4249" y="384750"/>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6" name="Picture 5"/>
          <p:cNvPicPr>
            <a:picLocks noChangeAspect="1"/>
          </p:cNvPicPr>
          <p:nvPr/>
        </p:nvPicPr>
        <p:blipFill>
          <a:blip r:embed="rId2"/>
          <a:stretch>
            <a:fillRect/>
          </a:stretch>
        </p:blipFill>
        <p:spPr>
          <a:xfrm>
            <a:off x="3407059" y="1196752"/>
            <a:ext cx="5262173" cy="1754057"/>
          </a:xfrm>
          <a:prstGeom prst="rect">
            <a:avLst/>
          </a:prstGeom>
        </p:spPr>
      </p:pic>
      <p:pic>
        <p:nvPicPr>
          <p:cNvPr id="9" name="Picture 8"/>
          <p:cNvPicPr>
            <a:picLocks noChangeAspect="1"/>
          </p:cNvPicPr>
          <p:nvPr/>
        </p:nvPicPr>
        <p:blipFill rotWithShape="1">
          <a:blip r:embed="rId3"/>
          <a:srcRect r="1475" b="3470"/>
          <a:stretch/>
        </p:blipFill>
        <p:spPr>
          <a:xfrm>
            <a:off x="3438667" y="3068960"/>
            <a:ext cx="2834103" cy="3646543"/>
          </a:xfrm>
          <a:prstGeom prst="rect">
            <a:avLst/>
          </a:prstGeom>
        </p:spPr>
      </p:pic>
      <p:sp>
        <p:nvSpPr>
          <p:cNvPr id="10" name="TextBox 9"/>
          <p:cNvSpPr txBox="1"/>
          <p:nvPr/>
        </p:nvSpPr>
        <p:spPr>
          <a:xfrm>
            <a:off x="6438735" y="3322570"/>
            <a:ext cx="2520280" cy="3139321"/>
          </a:xfrm>
          <a:prstGeom prst="rect">
            <a:avLst/>
          </a:prstGeom>
          <a:noFill/>
        </p:spPr>
        <p:txBody>
          <a:bodyPr wrap="square" rtlCol="0">
            <a:spAutoFit/>
          </a:bodyPr>
          <a:lstStyle/>
          <a:p>
            <a:r>
              <a:rPr lang="en-GB"/>
              <a:t>The mass of the flask and its contents decreases over time because one of the products is carbon dioxide gas. </a:t>
            </a:r>
            <a:r>
              <a:rPr lang="en-GB" dirty="0"/>
              <a:t>Since the reaction takes place in an open conical flask, the mass of the CO</a:t>
            </a:r>
            <a:r>
              <a:rPr lang="en-GB" baseline="-25000" dirty="0"/>
              <a:t>2</a:t>
            </a:r>
            <a:r>
              <a:rPr lang="en-GB" dirty="0"/>
              <a:t> gas is lost to the surroundings.</a:t>
            </a:r>
            <a:endParaRPr lang="en-NZ" dirty="0"/>
          </a:p>
        </p:txBody>
      </p:sp>
    </p:spTree>
    <p:extLst>
      <p:ext uri="{BB962C8B-B14F-4D97-AF65-F5344CB8AC3E}">
        <p14:creationId xmlns:p14="http://schemas.microsoft.com/office/powerpoint/2010/main" val="22884025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2"/>
          <a:stretch>
            <a:fillRect/>
          </a:stretch>
        </p:blipFill>
        <p:spPr>
          <a:xfrm>
            <a:off x="3523348" y="963000"/>
            <a:ext cx="5262173" cy="1754057"/>
          </a:xfrm>
          <a:prstGeom prst="rect">
            <a:avLst/>
          </a:prstGeom>
        </p:spPr>
      </p:pic>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Reaction Rate Factors – (Part Two)</a:t>
            </a:r>
            <a:endParaRPr lang="en-NZ" sz="2000" b="1" dirty="0">
              <a:latin typeface="Calibri" panose="020F0502020204030204" pitchFamily="34" charset="0"/>
            </a:endParaRPr>
          </a:p>
        </p:txBody>
      </p:sp>
      <p:sp>
        <p:nvSpPr>
          <p:cNvPr id="5" name="TextBox 4"/>
          <p:cNvSpPr txBox="1"/>
          <p:nvPr/>
        </p:nvSpPr>
        <p:spPr>
          <a:xfrm>
            <a:off x="467544" y="1033440"/>
            <a:ext cx="2949174"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2b (</a:t>
            </a:r>
            <a:r>
              <a:rPr lang="en-NZ" b="1" dirty="0" err="1" smtClean="0">
                <a:latin typeface="Calibri" panose="020F0502020204030204" pitchFamily="34" charset="0"/>
              </a:rPr>
              <a:t>i</a:t>
            </a:r>
            <a:r>
              <a:rPr lang="en-NZ" b="1" dirty="0" smtClean="0">
                <a:latin typeface="Calibri" panose="020F0502020204030204" pitchFamily="34" charset="0"/>
              </a:rPr>
              <a:t>) : </a:t>
            </a:r>
            <a:r>
              <a:rPr lang="en-NZ" dirty="0"/>
              <a:t>Identify the factor affecting the reaction rate being investigated in </a:t>
            </a:r>
            <a:r>
              <a:rPr lang="en-NZ" b="1" dirty="0"/>
              <a:t>Experiments 1 and 2</a:t>
            </a:r>
            <a:r>
              <a:rPr lang="en-NZ" dirty="0"/>
              <a:t>. </a:t>
            </a:r>
            <a:endParaRPr lang="en-NZ" dirty="0">
              <a:latin typeface="Calibri" panose="020F0502020204030204" pitchFamily="34" charset="0"/>
            </a:endParaRPr>
          </a:p>
        </p:txBody>
      </p:sp>
      <p:sp>
        <p:nvSpPr>
          <p:cNvPr id="11" name="TextBox 10"/>
          <p:cNvSpPr txBox="1"/>
          <p:nvPr/>
        </p:nvSpPr>
        <p:spPr>
          <a:xfrm>
            <a:off x="410427" y="3158811"/>
            <a:ext cx="2949174" cy="2862322"/>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2b (ii) : </a:t>
            </a:r>
            <a:r>
              <a:rPr lang="en-NZ" dirty="0"/>
              <a:t>Explain how this factor affects the rate of reaction in the two flasks, with reference to particle collisions. </a:t>
            </a:r>
          </a:p>
          <a:p>
            <a:r>
              <a:rPr lang="en-NZ" dirty="0"/>
              <a:t>Explain any observations, including changes in mass, over the course of </a:t>
            </a:r>
            <a:r>
              <a:rPr lang="en-NZ" b="1" dirty="0"/>
              <a:t>Experiments 1 and 2 </a:t>
            </a:r>
            <a:r>
              <a:rPr lang="en-NZ" dirty="0"/>
              <a:t>until the reactions are finished. </a:t>
            </a:r>
            <a:endParaRPr lang="en-NZ" dirty="0">
              <a:latin typeface="Calibri" panose="020F0502020204030204" pitchFamily="34" charset="0"/>
            </a:endParaRPr>
          </a:p>
        </p:txBody>
      </p:sp>
      <p:pic>
        <p:nvPicPr>
          <p:cNvPr id="15" name="Picture 14"/>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1994367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23348" y="963000"/>
            <a:ext cx="5262173" cy="1754057"/>
          </a:xfrm>
          <a:prstGeom prst="rect">
            <a:avLst/>
          </a:prstGeom>
        </p:spPr>
      </p:pic>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Reaction Rate Factors – (Part Two)</a:t>
            </a:r>
            <a:endParaRPr lang="en-NZ" sz="2000" b="1" dirty="0">
              <a:latin typeface="Calibri" panose="020F0502020204030204" pitchFamily="34" charset="0"/>
            </a:endParaRPr>
          </a:p>
        </p:txBody>
      </p:sp>
      <p:sp>
        <p:nvSpPr>
          <p:cNvPr id="5" name="TextBox 4"/>
          <p:cNvSpPr txBox="1"/>
          <p:nvPr/>
        </p:nvSpPr>
        <p:spPr>
          <a:xfrm>
            <a:off x="467544" y="1033440"/>
            <a:ext cx="2949174"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2b (</a:t>
            </a:r>
            <a:r>
              <a:rPr lang="en-NZ" b="1" dirty="0" err="1" smtClean="0">
                <a:latin typeface="Calibri" panose="020F0502020204030204" pitchFamily="34" charset="0"/>
              </a:rPr>
              <a:t>i</a:t>
            </a:r>
            <a:r>
              <a:rPr lang="en-NZ" b="1" dirty="0" smtClean="0">
                <a:latin typeface="Calibri" panose="020F0502020204030204" pitchFamily="34" charset="0"/>
              </a:rPr>
              <a:t>) : </a:t>
            </a:r>
            <a:r>
              <a:rPr lang="en-NZ" dirty="0"/>
              <a:t>Identify the factor affecting the reaction rate being investigated in </a:t>
            </a:r>
            <a:r>
              <a:rPr lang="en-NZ" b="1" dirty="0"/>
              <a:t>Experiments 1 and 2</a:t>
            </a:r>
            <a:r>
              <a:rPr lang="en-NZ" dirty="0"/>
              <a:t>. </a:t>
            </a:r>
            <a:endParaRPr lang="en-NZ" dirty="0">
              <a:latin typeface="Calibri" panose="020F0502020204030204" pitchFamily="34" charset="0"/>
            </a:endParaRPr>
          </a:p>
        </p:txBody>
      </p:sp>
      <p:sp>
        <p:nvSpPr>
          <p:cNvPr id="7" name="Oval Callout 6"/>
          <p:cNvSpPr/>
          <p:nvPr/>
        </p:nvSpPr>
        <p:spPr>
          <a:xfrm rot="3128213">
            <a:off x="2528775" y="1849247"/>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2543990" y="2084032"/>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10" name="TextBox 9"/>
          <p:cNvSpPr txBox="1"/>
          <p:nvPr/>
        </p:nvSpPr>
        <p:spPr>
          <a:xfrm>
            <a:off x="3523348" y="2743312"/>
            <a:ext cx="5475433" cy="3693319"/>
          </a:xfrm>
          <a:prstGeom prst="rect">
            <a:avLst/>
          </a:prstGeom>
          <a:noFill/>
        </p:spPr>
        <p:txBody>
          <a:bodyPr wrap="square" rtlCol="0">
            <a:spAutoFit/>
          </a:bodyPr>
          <a:lstStyle/>
          <a:p>
            <a:r>
              <a:rPr lang="en-GB" dirty="0"/>
              <a:t>The mass of the flask and its contents will decrease faster with the powder (experiment 2) compared to the chunks (experiment 1), and the gas production will be faster. This is because the powder has a larger surface area than the large chips, so more particles of calcium carbonate are exposed for the acid to react with / collide with, and therefore experiment 2 has a higher frequency of successful collisions, and subsequently a faster rate of reaction.</a:t>
            </a:r>
            <a:endParaRPr lang="en-NZ" dirty="0"/>
          </a:p>
          <a:p>
            <a:r>
              <a:rPr lang="en-GB" dirty="0"/>
              <a:t>Both reactions will get to the same mass, as both </a:t>
            </a:r>
            <a:r>
              <a:rPr lang="en-GB" dirty="0" smtClean="0"/>
              <a:t>have</a:t>
            </a:r>
          </a:p>
          <a:p>
            <a:r>
              <a:rPr lang="en-GB" dirty="0"/>
              <a:t> </a:t>
            </a:r>
            <a:r>
              <a:rPr lang="en-GB" dirty="0" smtClean="0"/>
              <a:t>   the </a:t>
            </a:r>
            <a:r>
              <a:rPr lang="en-GB" dirty="0"/>
              <a:t>same amount of reactants and therefore </a:t>
            </a:r>
            <a:endParaRPr lang="en-GB" dirty="0" smtClean="0"/>
          </a:p>
          <a:p>
            <a:r>
              <a:rPr lang="en-GB" dirty="0"/>
              <a:t> </a:t>
            </a:r>
            <a:r>
              <a:rPr lang="en-GB" dirty="0" smtClean="0"/>
              <a:t>   release </a:t>
            </a:r>
            <a:r>
              <a:rPr lang="en-GB" dirty="0"/>
              <a:t>the same amount of CO</a:t>
            </a:r>
            <a:r>
              <a:rPr lang="en-GB" baseline="-25000" dirty="0"/>
              <a:t>2</a:t>
            </a:r>
            <a:r>
              <a:rPr lang="en-GB" dirty="0"/>
              <a:t>, but at different </a:t>
            </a:r>
            <a:endParaRPr lang="en-GB" dirty="0" smtClean="0"/>
          </a:p>
          <a:p>
            <a:r>
              <a:rPr lang="en-GB" dirty="0"/>
              <a:t> </a:t>
            </a:r>
            <a:r>
              <a:rPr lang="en-GB" dirty="0" smtClean="0"/>
              <a:t>   rates</a:t>
            </a:r>
            <a:r>
              <a:rPr lang="en-GB" dirty="0"/>
              <a:t>.</a:t>
            </a:r>
            <a:endParaRPr lang="en-NZ" dirty="0"/>
          </a:p>
        </p:txBody>
      </p:sp>
      <p:sp>
        <p:nvSpPr>
          <p:cNvPr id="2" name="Rectangle 1"/>
          <p:cNvSpPr/>
          <p:nvPr/>
        </p:nvSpPr>
        <p:spPr>
          <a:xfrm>
            <a:off x="263352" y="2420888"/>
            <a:ext cx="1406667" cy="369332"/>
          </a:xfrm>
          <a:prstGeom prst="rect">
            <a:avLst/>
          </a:prstGeom>
        </p:spPr>
        <p:txBody>
          <a:bodyPr wrap="none">
            <a:spAutoFit/>
          </a:bodyPr>
          <a:lstStyle/>
          <a:p>
            <a:pPr>
              <a:spcAft>
                <a:spcPts val="300"/>
              </a:spcAft>
            </a:pPr>
            <a:r>
              <a:rPr lang="en-GB" dirty="0">
                <a:latin typeface="Calibri" panose="020F0502020204030204" pitchFamily="34" charset="0"/>
                <a:ea typeface="Times New Roman" panose="02020603050405020304" pitchFamily="18" charset="0"/>
                <a:cs typeface="Calibri" panose="020F0502020204030204" pitchFamily="34" charset="0"/>
              </a:rPr>
              <a:t>Surface area</a:t>
            </a:r>
            <a:r>
              <a:rPr lang="en-GB" dirty="0">
                <a:latin typeface="Times New Roman" panose="02020603050405020304" pitchFamily="18" charset="0"/>
                <a:ea typeface="Times New Roman" panose="02020603050405020304" pitchFamily="18" charset="0"/>
                <a:cs typeface="Arial" panose="020B0604020202020204" pitchFamily="34" charset="0"/>
              </a:rPr>
              <a:t>.</a:t>
            </a:r>
            <a:endParaRPr lang="en-NZ"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11" name="TextBox 10"/>
          <p:cNvSpPr txBox="1"/>
          <p:nvPr/>
        </p:nvSpPr>
        <p:spPr>
          <a:xfrm>
            <a:off x="410427" y="3158811"/>
            <a:ext cx="2949174" cy="2862322"/>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2b (ii) : </a:t>
            </a:r>
            <a:r>
              <a:rPr lang="en-NZ" dirty="0"/>
              <a:t>Explain how this factor affects the rate of reaction in the two flasks, with reference to particle collisions. </a:t>
            </a:r>
          </a:p>
          <a:p>
            <a:r>
              <a:rPr lang="en-NZ" dirty="0"/>
              <a:t>Explain any observations, including changes in mass, over the course of </a:t>
            </a:r>
            <a:r>
              <a:rPr lang="en-NZ" b="1" dirty="0"/>
              <a:t>Experiments 1 and 2 </a:t>
            </a:r>
            <a:r>
              <a:rPr lang="en-NZ" dirty="0"/>
              <a:t>until the reactions are finished. </a:t>
            </a:r>
            <a:endParaRPr lang="en-NZ" dirty="0">
              <a:latin typeface="Calibri" panose="020F0502020204030204" pitchFamily="34" charset="0"/>
            </a:endParaRPr>
          </a:p>
        </p:txBody>
      </p:sp>
      <p:sp>
        <p:nvSpPr>
          <p:cNvPr id="12" name="Oval Callout 11"/>
          <p:cNvSpPr/>
          <p:nvPr/>
        </p:nvSpPr>
        <p:spPr>
          <a:xfrm rot="3128213">
            <a:off x="2718335" y="5693548"/>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p:cNvSpPr txBox="1"/>
          <p:nvPr/>
        </p:nvSpPr>
        <p:spPr>
          <a:xfrm>
            <a:off x="2728739" y="5917899"/>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10935466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2"/>
          <a:stretch>
            <a:fillRect/>
          </a:stretch>
        </p:blipFill>
        <p:spPr>
          <a:xfrm>
            <a:off x="3563888" y="1335385"/>
            <a:ext cx="5262173" cy="1754057"/>
          </a:xfrm>
          <a:prstGeom prst="rect">
            <a:avLst/>
          </a:prstGeom>
        </p:spPr>
      </p:pic>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Reaction Rate Factors – (Part Three)</a:t>
            </a:r>
            <a:endParaRPr lang="en-NZ" sz="2000" b="1" dirty="0">
              <a:latin typeface="Calibri" panose="020F0502020204030204" pitchFamily="34" charset="0"/>
            </a:endParaRPr>
          </a:p>
        </p:txBody>
      </p:sp>
      <p:sp>
        <p:nvSpPr>
          <p:cNvPr id="5" name="TextBox 4"/>
          <p:cNvSpPr txBox="1"/>
          <p:nvPr/>
        </p:nvSpPr>
        <p:spPr>
          <a:xfrm>
            <a:off x="457885" y="1058117"/>
            <a:ext cx="2949174" cy="2031325"/>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2c: </a:t>
            </a:r>
            <a:r>
              <a:rPr lang="en-NZ" dirty="0"/>
              <a:t>Compare and contrast the rate of reaction of </a:t>
            </a:r>
            <a:r>
              <a:rPr lang="en-NZ" b="1" dirty="0"/>
              <a:t>Experiments 2 and 3</a:t>
            </a:r>
            <a:r>
              <a:rPr lang="en-NZ" dirty="0"/>
              <a:t>, with reference to particle collisions and the </a:t>
            </a:r>
            <a:r>
              <a:rPr lang="en-NZ" b="1" dirty="0"/>
              <a:t>concentration of hydrogen ions </a:t>
            </a:r>
            <a:r>
              <a:rPr lang="en-NZ" dirty="0"/>
              <a:t>in the solution. </a:t>
            </a:r>
            <a:endParaRPr lang="en-NZ" dirty="0">
              <a:latin typeface="Calibri" panose="020F0502020204030204" pitchFamily="34" charset="0"/>
            </a:endParaRP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74544" y="3933056"/>
            <a:ext cx="2717740" cy="271774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86966" y="3933056"/>
            <a:ext cx="2717740" cy="2717740"/>
          </a:xfrm>
          <a:prstGeom prst="rect">
            <a:avLst/>
          </a:prstGeom>
        </p:spPr>
      </p:pic>
      <p:sp>
        <p:nvSpPr>
          <p:cNvPr id="9" name="TextBox 8"/>
          <p:cNvSpPr txBox="1"/>
          <p:nvPr/>
        </p:nvSpPr>
        <p:spPr>
          <a:xfrm>
            <a:off x="3995936" y="5805264"/>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15" name="TextBox 14"/>
          <p:cNvSpPr txBox="1"/>
          <p:nvPr/>
        </p:nvSpPr>
        <p:spPr>
          <a:xfrm>
            <a:off x="4069318" y="5468543"/>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16" name="TextBox 15"/>
          <p:cNvSpPr txBox="1"/>
          <p:nvPr/>
        </p:nvSpPr>
        <p:spPr>
          <a:xfrm>
            <a:off x="4357350" y="6039273"/>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17" name="TextBox 16"/>
          <p:cNvSpPr txBox="1"/>
          <p:nvPr/>
        </p:nvSpPr>
        <p:spPr>
          <a:xfrm>
            <a:off x="4676286" y="5193741"/>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18" name="TextBox 17"/>
          <p:cNvSpPr txBox="1"/>
          <p:nvPr/>
        </p:nvSpPr>
        <p:spPr>
          <a:xfrm>
            <a:off x="5077430" y="6039273"/>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19" name="TextBox 18"/>
          <p:cNvSpPr txBox="1"/>
          <p:nvPr/>
        </p:nvSpPr>
        <p:spPr>
          <a:xfrm>
            <a:off x="4170457" y="5128078"/>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0" name="TextBox 19"/>
          <p:cNvSpPr txBox="1"/>
          <p:nvPr/>
        </p:nvSpPr>
        <p:spPr>
          <a:xfrm>
            <a:off x="4634956" y="6141136"/>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1" name="TextBox 20"/>
          <p:cNvSpPr txBox="1"/>
          <p:nvPr/>
        </p:nvSpPr>
        <p:spPr>
          <a:xfrm>
            <a:off x="5151211" y="5164085"/>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2" name="TextBox 21"/>
          <p:cNvSpPr txBox="1"/>
          <p:nvPr/>
        </p:nvSpPr>
        <p:spPr>
          <a:xfrm>
            <a:off x="4455627" y="5519274"/>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3" name="TextBox 22"/>
          <p:cNvSpPr txBox="1"/>
          <p:nvPr/>
        </p:nvSpPr>
        <p:spPr>
          <a:xfrm>
            <a:off x="4950301" y="5444728"/>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4" name="TextBox 23"/>
          <p:cNvSpPr txBox="1"/>
          <p:nvPr/>
        </p:nvSpPr>
        <p:spPr>
          <a:xfrm>
            <a:off x="4574748" y="5762456"/>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5" name="TextBox 24"/>
          <p:cNvSpPr txBox="1"/>
          <p:nvPr/>
        </p:nvSpPr>
        <p:spPr>
          <a:xfrm>
            <a:off x="5330253" y="5444728"/>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6" name="TextBox 25"/>
          <p:cNvSpPr txBox="1"/>
          <p:nvPr/>
        </p:nvSpPr>
        <p:spPr>
          <a:xfrm>
            <a:off x="5014115" y="5762456"/>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7" name="TextBox 26"/>
          <p:cNvSpPr txBox="1"/>
          <p:nvPr/>
        </p:nvSpPr>
        <p:spPr>
          <a:xfrm>
            <a:off x="5417605" y="5827260"/>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8" name="TextBox 27"/>
          <p:cNvSpPr txBox="1"/>
          <p:nvPr/>
        </p:nvSpPr>
        <p:spPr>
          <a:xfrm>
            <a:off x="6793535" y="5291926"/>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9" name="TextBox 28"/>
          <p:cNvSpPr txBox="1"/>
          <p:nvPr/>
        </p:nvSpPr>
        <p:spPr>
          <a:xfrm>
            <a:off x="7389778" y="6005319"/>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30" name="TextBox 29"/>
          <p:cNvSpPr txBox="1"/>
          <p:nvPr/>
        </p:nvSpPr>
        <p:spPr>
          <a:xfrm>
            <a:off x="7853403" y="5323843"/>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31" name="TextBox 30"/>
          <p:cNvSpPr txBox="1"/>
          <p:nvPr/>
        </p:nvSpPr>
        <p:spPr>
          <a:xfrm>
            <a:off x="4044545" y="3446025"/>
            <a:ext cx="1846330" cy="307777"/>
          </a:xfrm>
          <a:prstGeom prst="rect">
            <a:avLst/>
          </a:prstGeom>
          <a:noFill/>
        </p:spPr>
        <p:txBody>
          <a:bodyPr wrap="square" rtlCol="0">
            <a:spAutoFit/>
          </a:bodyPr>
          <a:lstStyle/>
          <a:p>
            <a:r>
              <a:rPr lang="en-NZ" sz="1400" dirty="0" smtClean="0">
                <a:latin typeface="Arial Black" panose="020B0A04020102020204" pitchFamily="34" charset="0"/>
              </a:rPr>
              <a:t>Strong Acid pH 1</a:t>
            </a:r>
            <a:endParaRPr lang="en-NZ" sz="1400" baseline="30000" dirty="0">
              <a:latin typeface="Arial Black" panose="020B0A04020102020204" pitchFamily="34" charset="0"/>
            </a:endParaRPr>
          </a:p>
        </p:txBody>
      </p:sp>
      <p:sp>
        <p:nvSpPr>
          <p:cNvPr id="32" name="TextBox 31"/>
          <p:cNvSpPr txBox="1"/>
          <p:nvPr/>
        </p:nvSpPr>
        <p:spPr>
          <a:xfrm>
            <a:off x="6723654" y="3446024"/>
            <a:ext cx="1846330" cy="307777"/>
          </a:xfrm>
          <a:prstGeom prst="rect">
            <a:avLst/>
          </a:prstGeom>
          <a:noFill/>
        </p:spPr>
        <p:txBody>
          <a:bodyPr wrap="square" rtlCol="0">
            <a:spAutoFit/>
          </a:bodyPr>
          <a:lstStyle/>
          <a:p>
            <a:r>
              <a:rPr lang="en-NZ" sz="1400" dirty="0" smtClean="0">
                <a:latin typeface="Arial Black" panose="020B0A04020102020204" pitchFamily="34" charset="0"/>
              </a:rPr>
              <a:t>Weak Acid pH 5</a:t>
            </a:r>
            <a:endParaRPr lang="en-NZ" sz="1400" baseline="30000" dirty="0">
              <a:latin typeface="Arial Black" panose="020B0A04020102020204" pitchFamily="34" charset="0"/>
            </a:endParaRPr>
          </a:p>
        </p:txBody>
      </p:sp>
      <p:pic>
        <p:nvPicPr>
          <p:cNvPr id="34" name="Picture 33"/>
          <p:cNvPicPr>
            <a:picLocks noChangeAspect="1"/>
          </p:cNvPicPr>
          <p:nvPr/>
        </p:nvPicPr>
        <p:blipFill>
          <a:blip r:embed="rId4"/>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0283899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63888" y="1335385"/>
            <a:ext cx="5262173" cy="1754057"/>
          </a:xfrm>
          <a:prstGeom prst="rect">
            <a:avLst/>
          </a:prstGeom>
        </p:spPr>
      </p:pic>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Reaction Rate Factors – (Part Three)</a:t>
            </a:r>
            <a:endParaRPr lang="en-NZ" sz="2000" b="1" dirty="0">
              <a:latin typeface="Calibri" panose="020F0502020204030204" pitchFamily="34" charset="0"/>
            </a:endParaRPr>
          </a:p>
        </p:txBody>
      </p:sp>
      <p:sp>
        <p:nvSpPr>
          <p:cNvPr id="5" name="TextBox 4"/>
          <p:cNvSpPr txBox="1"/>
          <p:nvPr/>
        </p:nvSpPr>
        <p:spPr>
          <a:xfrm>
            <a:off x="457885" y="1058117"/>
            <a:ext cx="2949174" cy="2031325"/>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2c: </a:t>
            </a:r>
            <a:r>
              <a:rPr lang="en-NZ" dirty="0"/>
              <a:t>Compare and contrast the rate of reaction of </a:t>
            </a:r>
            <a:r>
              <a:rPr lang="en-NZ" b="1" dirty="0"/>
              <a:t>Experiments 2 and 3</a:t>
            </a:r>
            <a:r>
              <a:rPr lang="en-NZ" dirty="0"/>
              <a:t>, with reference to particle collisions and the </a:t>
            </a:r>
            <a:r>
              <a:rPr lang="en-NZ" b="1" dirty="0"/>
              <a:t>concentration of hydrogen ions </a:t>
            </a:r>
            <a:r>
              <a:rPr lang="en-NZ" dirty="0"/>
              <a:t>in the solution. </a:t>
            </a:r>
            <a:endParaRPr lang="en-NZ" dirty="0">
              <a:latin typeface="Calibri" panose="020F0502020204030204" pitchFamily="34" charset="0"/>
            </a:endParaRPr>
          </a:p>
        </p:txBody>
      </p:sp>
      <p:sp>
        <p:nvSpPr>
          <p:cNvPr id="7" name="Oval Callout 6"/>
          <p:cNvSpPr/>
          <p:nvPr/>
        </p:nvSpPr>
        <p:spPr>
          <a:xfrm rot="3128213">
            <a:off x="7960144" y="36045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70548" y="584805"/>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10" name="TextBox 9"/>
          <p:cNvSpPr txBox="1"/>
          <p:nvPr/>
        </p:nvSpPr>
        <p:spPr>
          <a:xfrm>
            <a:off x="513678" y="3501008"/>
            <a:ext cx="3338242" cy="2862322"/>
          </a:xfrm>
          <a:prstGeom prst="rect">
            <a:avLst/>
          </a:prstGeom>
          <a:noFill/>
        </p:spPr>
        <p:txBody>
          <a:bodyPr wrap="square" rtlCol="0">
            <a:spAutoFit/>
          </a:bodyPr>
          <a:lstStyle/>
          <a:p>
            <a:r>
              <a:rPr lang="en-GB" dirty="0"/>
              <a:t>An acid with a pH of 1 has a higher [H</a:t>
            </a:r>
            <a:r>
              <a:rPr lang="en-GB" baseline="30000" dirty="0"/>
              <a:t>+</a:t>
            </a:r>
            <a:r>
              <a:rPr lang="en-GB" dirty="0"/>
              <a:t>] than an acid with a pH of 5. Since experiment 2 has more H</a:t>
            </a:r>
            <a:r>
              <a:rPr lang="en-GB" baseline="30000" dirty="0"/>
              <a:t>+</a:t>
            </a:r>
            <a:r>
              <a:rPr lang="en-GB" dirty="0"/>
              <a:t> ions per unit volume / a higher concentration of H</a:t>
            </a:r>
            <a:r>
              <a:rPr lang="en-GB" baseline="30000" dirty="0"/>
              <a:t>+</a:t>
            </a:r>
            <a:r>
              <a:rPr lang="en-GB" dirty="0"/>
              <a:t> ions, it will have a higher frequency of successful collisions (more successful collisions per second) and subsequently a higher / faster rate of reaction.</a:t>
            </a:r>
            <a:endParaRPr lang="en-NZ"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74544" y="3933056"/>
            <a:ext cx="2717740" cy="271774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966" y="3933056"/>
            <a:ext cx="2717740" cy="2717740"/>
          </a:xfrm>
          <a:prstGeom prst="rect">
            <a:avLst/>
          </a:prstGeom>
        </p:spPr>
      </p:pic>
      <p:sp>
        <p:nvSpPr>
          <p:cNvPr id="9" name="TextBox 8"/>
          <p:cNvSpPr txBox="1"/>
          <p:nvPr/>
        </p:nvSpPr>
        <p:spPr>
          <a:xfrm>
            <a:off x="3995936" y="5805264"/>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15" name="TextBox 14"/>
          <p:cNvSpPr txBox="1"/>
          <p:nvPr/>
        </p:nvSpPr>
        <p:spPr>
          <a:xfrm>
            <a:off x="4069318" y="5468543"/>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16" name="TextBox 15"/>
          <p:cNvSpPr txBox="1"/>
          <p:nvPr/>
        </p:nvSpPr>
        <p:spPr>
          <a:xfrm>
            <a:off x="4357350" y="6039273"/>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17" name="TextBox 16"/>
          <p:cNvSpPr txBox="1"/>
          <p:nvPr/>
        </p:nvSpPr>
        <p:spPr>
          <a:xfrm>
            <a:off x="4676286" y="5193741"/>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18" name="TextBox 17"/>
          <p:cNvSpPr txBox="1"/>
          <p:nvPr/>
        </p:nvSpPr>
        <p:spPr>
          <a:xfrm>
            <a:off x="5077430" y="6039273"/>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19" name="TextBox 18"/>
          <p:cNvSpPr txBox="1"/>
          <p:nvPr/>
        </p:nvSpPr>
        <p:spPr>
          <a:xfrm>
            <a:off x="4170457" y="5128078"/>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0" name="TextBox 19"/>
          <p:cNvSpPr txBox="1"/>
          <p:nvPr/>
        </p:nvSpPr>
        <p:spPr>
          <a:xfrm>
            <a:off x="4634956" y="6141136"/>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1" name="TextBox 20"/>
          <p:cNvSpPr txBox="1"/>
          <p:nvPr/>
        </p:nvSpPr>
        <p:spPr>
          <a:xfrm>
            <a:off x="5151211" y="5164085"/>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2" name="TextBox 21"/>
          <p:cNvSpPr txBox="1"/>
          <p:nvPr/>
        </p:nvSpPr>
        <p:spPr>
          <a:xfrm>
            <a:off x="4455627" y="5519274"/>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3" name="TextBox 22"/>
          <p:cNvSpPr txBox="1"/>
          <p:nvPr/>
        </p:nvSpPr>
        <p:spPr>
          <a:xfrm>
            <a:off x="4950301" y="5444728"/>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4" name="TextBox 23"/>
          <p:cNvSpPr txBox="1"/>
          <p:nvPr/>
        </p:nvSpPr>
        <p:spPr>
          <a:xfrm>
            <a:off x="4574748" y="5762456"/>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5" name="TextBox 24"/>
          <p:cNvSpPr txBox="1"/>
          <p:nvPr/>
        </p:nvSpPr>
        <p:spPr>
          <a:xfrm>
            <a:off x="5330253" y="5444728"/>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6" name="TextBox 25"/>
          <p:cNvSpPr txBox="1"/>
          <p:nvPr/>
        </p:nvSpPr>
        <p:spPr>
          <a:xfrm>
            <a:off x="5014115" y="5762456"/>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7" name="TextBox 26"/>
          <p:cNvSpPr txBox="1"/>
          <p:nvPr/>
        </p:nvSpPr>
        <p:spPr>
          <a:xfrm>
            <a:off x="5417605" y="5827260"/>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8" name="TextBox 27"/>
          <p:cNvSpPr txBox="1"/>
          <p:nvPr/>
        </p:nvSpPr>
        <p:spPr>
          <a:xfrm>
            <a:off x="6793535" y="5291926"/>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29" name="TextBox 28"/>
          <p:cNvSpPr txBox="1"/>
          <p:nvPr/>
        </p:nvSpPr>
        <p:spPr>
          <a:xfrm>
            <a:off x="7389778" y="6005319"/>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30" name="TextBox 29"/>
          <p:cNvSpPr txBox="1"/>
          <p:nvPr/>
        </p:nvSpPr>
        <p:spPr>
          <a:xfrm>
            <a:off x="7853403" y="5323843"/>
            <a:ext cx="576064" cy="400110"/>
          </a:xfrm>
          <a:prstGeom prst="rect">
            <a:avLst/>
          </a:prstGeom>
          <a:noFill/>
        </p:spPr>
        <p:txBody>
          <a:bodyPr wrap="square" rtlCol="0">
            <a:spAutoFit/>
          </a:bodyPr>
          <a:lstStyle/>
          <a:p>
            <a:r>
              <a:rPr lang="en-NZ" sz="2000" b="1" dirty="0" smtClean="0">
                <a:latin typeface="Arial Black" panose="020B0A04020102020204" pitchFamily="34" charset="0"/>
              </a:rPr>
              <a:t>H</a:t>
            </a:r>
            <a:r>
              <a:rPr lang="en-NZ" sz="2000" b="1" baseline="30000" dirty="0" smtClean="0">
                <a:latin typeface="Arial Black" panose="020B0A04020102020204" pitchFamily="34" charset="0"/>
              </a:rPr>
              <a:t>+</a:t>
            </a:r>
            <a:endParaRPr lang="en-NZ" sz="2000" b="1" baseline="30000" dirty="0">
              <a:latin typeface="Arial Black" panose="020B0A04020102020204" pitchFamily="34" charset="0"/>
            </a:endParaRPr>
          </a:p>
        </p:txBody>
      </p:sp>
      <p:sp>
        <p:nvSpPr>
          <p:cNvPr id="31" name="TextBox 30"/>
          <p:cNvSpPr txBox="1"/>
          <p:nvPr/>
        </p:nvSpPr>
        <p:spPr>
          <a:xfrm>
            <a:off x="4044545" y="3446025"/>
            <a:ext cx="1846330" cy="307777"/>
          </a:xfrm>
          <a:prstGeom prst="rect">
            <a:avLst/>
          </a:prstGeom>
          <a:noFill/>
        </p:spPr>
        <p:txBody>
          <a:bodyPr wrap="square" rtlCol="0">
            <a:spAutoFit/>
          </a:bodyPr>
          <a:lstStyle/>
          <a:p>
            <a:r>
              <a:rPr lang="en-NZ" sz="1400" dirty="0" smtClean="0">
                <a:latin typeface="Arial Black" panose="020B0A04020102020204" pitchFamily="34" charset="0"/>
              </a:rPr>
              <a:t>Strong Acid pH 1</a:t>
            </a:r>
            <a:endParaRPr lang="en-NZ" sz="1400" baseline="30000" dirty="0">
              <a:latin typeface="Arial Black" panose="020B0A04020102020204" pitchFamily="34" charset="0"/>
            </a:endParaRPr>
          </a:p>
        </p:txBody>
      </p:sp>
      <p:sp>
        <p:nvSpPr>
          <p:cNvPr id="32" name="TextBox 31"/>
          <p:cNvSpPr txBox="1"/>
          <p:nvPr/>
        </p:nvSpPr>
        <p:spPr>
          <a:xfrm>
            <a:off x="6723654" y="3446024"/>
            <a:ext cx="1846330" cy="307777"/>
          </a:xfrm>
          <a:prstGeom prst="rect">
            <a:avLst/>
          </a:prstGeom>
          <a:noFill/>
        </p:spPr>
        <p:txBody>
          <a:bodyPr wrap="square" rtlCol="0">
            <a:spAutoFit/>
          </a:bodyPr>
          <a:lstStyle/>
          <a:p>
            <a:r>
              <a:rPr lang="en-NZ" sz="1400" dirty="0" smtClean="0">
                <a:latin typeface="Arial Black" panose="020B0A04020102020204" pitchFamily="34" charset="0"/>
              </a:rPr>
              <a:t>Weak Acid pH 5</a:t>
            </a:r>
            <a:endParaRPr lang="en-NZ" sz="1400" baseline="30000" dirty="0">
              <a:latin typeface="Arial Black" panose="020B0A04020102020204" pitchFamily="34" charset="0"/>
            </a:endParaRPr>
          </a:p>
        </p:txBody>
      </p:sp>
    </p:spTree>
    <p:extLst>
      <p:ext uri="{BB962C8B-B14F-4D97-AF65-F5344CB8AC3E}">
        <p14:creationId xmlns:p14="http://schemas.microsoft.com/office/powerpoint/2010/main" val="3799412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Electron Configuration - (Part TWO) </a:t>
            </a:r>
            <a:endParaRPr lang="en-NZ" sz="2000" b="1" dirty="0">
              <a:latin typeface="Calibri" panose="020F0502020204030204" pitchFamily="34"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246930" y="2579906"/>
            <a:ext cx="8880813" cy="4278094"/>
          </a:xfrm>
          <a:prstGeom prst="rect">
            <a:avLst/>
          </a:prstGeom>
          <a:noFill/>
        </p:spPr>
        <p:txBody>
          <a:bodyPr wrap="square" rtlCol="0">
            <a:spAutoFit/>
          </a:bodyPr>
          <a:lstStyle/>
          <a:p>
            <a:r>
              <a:rPr lang="en-AU" sz="1600" b="1" dirty="0" smtClean="0">
                <a:latin typeface="Calibri" panose="020F0502020204030204" pitchFamily="34" charset="0"/>
              </a:rPr>
              <a:t>Explanation </a:t>
            </a:r>
            <a:r>
              <a:rPr lang="en-AU" sz="1600" b="1" dirty="0">
                <a:latin typeface="Calibri" panose="020F0502020204030204" pitchFamily="34" charset="0"/>
              </a:rPr>
              <a:t>of charges</a:t>
            </a:r>
            <a:endParaRPr lang="en-NZ" sz="1600" dirty="0">
              <a:latin typeface="Calibri" panose="020F0502020204030204" pitchFamily="34" charset="0"/>
            </a:endParaRPr>
          </a:p>
          <a:p>
            <a:r>
              <a:rPr lang="en-AU" sz="1600" dirty="0">
                <a:latin typeface="Calibri" panose="020F0502020204030204" pitchFamily="34" charset="0"/>
              </a:rPr>
              <a:t>Fluorine has 9 protons and electron arrangement of 2,7. Neon has 10 protons and an electron arrangement of 2,8. Magnesium has 12 protons and an electron arrangement of 2,8,2.</a:t>
            </a:r>
            <a:endParaRPr lang="en-NZ" sz="1600" dirty="0">
              <a:latin typeface="Calibri" panose="020F0502020204030204" pitchFamily="34" charset="0"/>
            </a:endParaRPr>
          </a:p>
          <a:p>
            <a:r>
              <a:rPr lang="en-AU" sz="1600" dirty="0">
                <a:latin typeface="Calibri" panose="020F0502020204030204" pitchFamily="34" charset="0"/>
              </a:rPr>
              <a:t>Fluorine gains one electron to have a full outer shell. This is because it is in group 17 and has 7 valence electrons. For fluorine ion, the electron arrangement is 2,8. </a:t>
            </a:r>
            <a:endParaRPr lang="en-NZ" sz="1600" dirty="0">
              <a:latin typeface="Calibri" panose="020F0502020204030204" pitchFamily="34" charset="0"/>
            </a:endParaRPr>
          </a:p>
          <a:p>
            <a:r>
              <a:rPr lang="en-AU" sz="1600" dirty="0">
                <a:latin typeface="Calibri" panose="020F0502020204030204" pitchFamily="34" charset="0"/>
              </a:rPr>
              <a:t>Fluorine has a charge of –1 as it now has 10 electrons (negative charges) and nine protons (positive charges). </a:t>
            </a:r>
            <a:endParaRPr lang="en-NZ" sz="1600" dirty="0">
              <a:latin typeface="Calibri" panose="020F0502020204030204" pitchFamily="34" charset="0"/>
            </a:endParaRPr>
          </a:p>
          <a:p>
            <a:r>
              <a:rPr lang="en-AU" sz="1600" dirty="0">
                <a:latin typeface="Calibri" panose="020F0502020204030204" pitchFamily="34" charset="0"/>
              </a:rPr>
              <a:t>Neon has no charge as it has the same number of protons and electrons, as it has not gained or lost electrons, as it has an electron arrangement of 2,8 because it is in group 18 of the periodic table and its valence shell is complete.</a:t>
            </a:r>
            <a:endParaRPr lang="en-NZ" sz="1600" dirty="0">
              <a:latin typeface="Calibri" panose="020F0502020204030204" pitchFamily="34" charset="0"/>
            </a:endParaRPr>
          </a:p>
          <a:p>
            <a:r>
              <a:rPr lang="en-AU" sz="1600" dirty="0">
                <a:latin typeface="Calibri" panose="020F0502020204030204" pitchFamily="34" charset="0"/>
              </a:rPr>
              <a:t>Magnesium has 12 protons and electron arrangement of 2,8,2.</a:t>
            </a:r>
            <a:endParaRPr lang="en-NZ" sz="1600" dirty="0">
              <a:latin typeface="Calibri" panose="020F0502020204030204" pitchFamily="34" charset="0"/>
            </a:endParaRPr>
          </a:p>
          <a:p>
            <a:r>
              <a:rPr lang="en-AU" sz="1600" dirty="0">
                <a:latin typeface="Calibri" panose="020F0502020204030204" pitchFamily="34" charset="0"/>
              </a:rPr>
              <a:t>Magnesium has two electrons in its outer shell as it is in group 2 of the periodic table, which it loses, so its outer shell is full (2,8) and it has a charge of +2, as it still has 12 protons (positive charges) and now has only 10 electrons (negative charges).</a:t>
            </a:r>
            <a:endParaRPr lang="en-NZ" sz="1600" dirty="0">
              <a:latin typeface="Calibri" panose="020F0502020204030204" pitchFamily="34" charset="0"/>
            </a:endParaRPr>
          </a:p>
          <a:p>
            <a:r>
              <a:rPr lang="en-AU" sz="1600" dirty="0">
                <a:latin typeface="Calibri" panose="020F0502020204030204" pitchFamily="34" charset="0"/>
              </a:rPr>
              <a:t>All three have the same electron arrangement as they have gained one electron, lost two electrons or have neither gained or lost electrons. The electron arrangement is 2,8 as this is the nearest possible stable electron arrangement for all three. </a:t>
            </a:r>
            <a:endParaRPr lang="en-NZ" sz="1600" dirty="0" smtClean="0">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1537909" y="1051150"/>
            <a:ext cx="6068182" cy="1528756"/>
          </a:xfrm>
          <a:prstGeom prst="rect">
            <a:avLst/>
          </a:prstGeom>
        </p:spPr>
      </p:pic>
      <p:sp>
        <p:nvSpPr>
          <p:cNvPr id="10" name="TextBox 9"/>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4159897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Arc 27"/>
          <p:cNvSpPr/>
          <p:nvPr/>
        </p:nvSpPr>
        <p:spPr>
          <a:xfrm rot="2451815">
            <a:off x="5985876" y="4328752"/>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Electron Configuration - (Part ONE) </a:t>
            </a:r>
            <a:endParaRPr lang="en-NZ" sz="2000" b="1" dirty="0">
              <a:latin typeface="Calibri" panose="020F0502020204030204" pitchFamily="34" charset="0"/>
            </a:endParaRPr>
          </a:p>
        </p:txBody>
      </p:sp>
      <p:sp>
        <p:nvSpPr>
          <p:cNvPr id="5" name="TextBox 4"/>
          <p:cNvSpPr txBox="1"/>
          <p:nvPr/>
        </p:nvSpPr>
        <p:spPr>
          <a:xfrm>
            <a:off x="381939" y="1183572"/>
            <a:ext cx="8566394"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1b: </a:t>
            </a:r>
            <a:r>
              <a:rPr lang="en-NZ" dirty="0"/>
              <a:t>Complete the table below for the ions formed by magnesium, aluminium, and oxygen.</a:t>
            </a:r>
            <a:endParaRPr lang="en-NZ" dirty="0">
              <a:effectLst/>
              <a:latin typeface="Calibri" panose="020F0502020204030204" pitchFamily="34"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56409240"/>
              </p:ext>
            </p:extLst>
          </p:nvPr>
        </p:nvGraphicFramePr>
        <p:xfrm>
          <a:off x="467546" y="2136282"/>
          <a:ext cx="8208910" cy="1821180"/>
        </p:xfrm>
        <a:graphic>
          <a:graphicData uri="http://schemas.openxmlformats.org/drawingml/2006/table">
            <a:tbl>
              <a:tblPr firstRow="1" bandRow="1">
                <a:tableStyleId>{5940675A-B579-460E-94D1-54222C63F5DA}</a:tableStyleId>
              </a:tblPr>
              <a:tblGrid>
                <a:gridCol w="1641782">
                  <a:extLst>
                    <a:ext uri="{9D8B030D-6E8A-4147-A177-3AD203B41FA5}">
                      <a16:colId xmlns:a16="http://schemas.microsoft.com/office/drawing/2014/main" val="20000"/>
                    </a:ext>
                  </a:extLst>
                </a:gridCol>
                <a:gridCol w="1641782">
                  <a:extLst>
                    <a:ext uri="{9D8B030D-6E8A-4147-A177-3AD203B41FA5}">
                      <a16:colId xmlns:a16="http://schemas.microsoft.com/office/drawing/2014/main" val="20001"/>
                    </a:ext>
                  </a:extLst>
                </a:gridCol>
                <a:gridCol w="1641782">
                  <a:extLst>
                    <a:ext uri="{9D8B030D-6E8A-4147-A177-3AD203B41FA5}">
                      <a16:colId xmlns:a16="http://schemas.microsoft.com/office/drawing/2014/main" val="20002"/>
                    </a:ext>
                  </a:extLst>
                </a:gridCol>
                <a:gridCol w="1641782">
                  <a:extLst>
                    <a:ext uri="{9D8B030D-6E8A-4147-A177-3AD203B41FA5}">
                      <a16:colId xmlns:a16="http://schemas.microsoft.com/office/drawing/2014/main" val="20003"/>
                    </a:ext>
                  </a:extLst>
                </a:gridCol>
                <a:gridCol w="1641782">
                  <a:extLst>
                    <a:ext uri="{9D8B030D-6E8A-4147-A177-3AD203B41FA5}">
                      <a16:colId xmlns:a16="http://schemas.microsoft.com/office/drawing/2014/main" val="20004"/>
                    </a:ext>
                  </a:extLst>
                </a:gridCol>
              </a:tblGrid>
              <a:tr h="370840">
                <a:tc>
                  <a:txBody>
                    <a:bodyPr/>
                    <a:lstStyle/>
                    <a:p>
                      <a:endParaRPr lang="en-NZ" dirty="0">
                        <a:latin typeface="Calibri" panose="020F0502020204030204" pitchFamily="34" charset="0"/>
                      </a:endParaRPr>
                    </a:p>
                  </a:txBody>
                  <a:tcPr>
                    <a:solidFill>
                      <a:schemeClr val="accent6">
                        <a:lumMod val="60000"/>
                        <a:lumOff val="40000"/>
                      </a:schemeClr>
                    </a:solidFill>
                  </a:tcPr>
                </a:tc>
                <a:tc>
                  <a:txBody>
                    <a:bodyPr/>
                    <a:lstStyle/>
                    <a:p>
                      <a:r>
                        <a:rPr lang="en-NZ" b="1" dirty="0" smtClean="0">
                          <a:latin typeface="Calibri" panose="020F0502020204030204" pitchFamily="34" charset="0"/>
                        </a:rPr>
                        <a:t>Atomic Number</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 of atom</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a:t>
                      </a:r>
                      <a:r>
                        <a:rPr lang="en-NZ" b="1" baseline="0" dirty="0" smtClean="0">
                          <a:latin typeface="Calibri" panose="020F0502020204030204" pitchFamily="34" charset="0"/>
                        </a:rPr>
                        <a:t> arrangement of ion</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Charge on ion</a:t>
                      </a:r>
                      <a:endParaRPr lang="en-NZ" b="1" dirty="0">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en-NZ" b="1" baseline="0" dirty="0" smtClean="0">
                          <a:latin typeface="Calibri" panose="020F0502020204030204" pitchFamily="34" charset="0"/>
                        </a:rPr>
                        <a:t>Mg</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1"/>
                  </a:ext>
                </a:extLst>
              </a:tr>
              <a:tr h="370840">
                <a:tc>
                  <a:txBody>
                    <a:bodyPr/>
                    <a:lstStyle/>
                    <a:p>
                      <a:pPr algn="ctr"/>
                      <a:r>
                        <a:rPr lang="en-NZ" b="1" dirty="0" smtClean="0">
                          <a:latin typeface="Calibri" panose="020F0502020204030204" pitchFamily="34" charset="0"/>
                        </a:rPr>
                        <a:t>Al</a:t>
                      </a:r>
                      <a:endParaRPr lang="en-NZ" b="1"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2"/>
                  </a:ext>
                </a:extLst>
              </a:tr>
              <a:tr h="370840">
                <a:tc>
                  <a:txBody>
                    <a:bodyPr/>
                    <a:lstStyle/>
                    <a:p>
                      <a:pPr algn="ctr"/>
                      <a:r>
                        <a:rPr lang="en-NZ" b="1" dirty="0" smtClean="0">
                          <a:latin typeface="Calibri" panose="020F0502020204030204" pitchFamily="34" charset="0"/>
                        </a:rPr>
                        <a:t>O</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3"/>
                  </a:ext>
                </a:extLst>
              </a:tr>
            </a:tbl>
          </a:graphicData>
        </a:graphic>
      </p:graphicFrame>
      <p:sp>
        <p:nvSpPr>
          <p:cNvPr id="6" name="Oval 5"/>
          <p:cNvSpPr/>
          <p:nvPr/>
        </p:nvSpPr>
        <p:spPr>
          <a:xfrm>
            <a:off x="930118" y="4389525"/>
            <a:ext cx="958158" cy="90273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Al</a:t>
            </a:r>
            <a:endParaRPr lang="en-NZ" sz="2400" b="1" dirty="0">
              <a:solidFill>
                <a:schemeClr val="tx1"/>
              </a:solidFill>
            </a:endParaRPr>
          </a:p>
        </p:txBody>
      </p:sp>
      <p:sp>
        <p:nvSpPr>
          <p:cNvPr id="10" name="Arc 9"/>
          <p:cNvSpPr/>
          <p:nvPr/>
        </p:nvSpPr>
        <p:spPr>
          <a:xfrm rot="2451815">
            <a:off x="1166482" y="436252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2" name="Arc 11"/>
          <p:cNvSpPr/>
          <p:nvPr/>
        </p:nvSpPr>
        <p:spPr>
          <a:xfrm rot="2451815">
            <a:off x="1611737" y="437308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1" name="TextBox 10"/>
          <p:cNvSpPr txBox="1"/>
          <p:nvPr/>
        </p:nvSpPr>
        <p:spPr>
          <a:xfrm>
            <a:off x="1960114"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4" name="TextBox 13"/>
          <p:cNvSpPr txBox="1"/>
          <p:nvPr/>
        </p:nvSpPr>
        <p:spPr>
          <a:xfrm>
            <a:off x="2434766"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13" name="TextBox 12"/>
          <p:cNvSpPr txBox="1"/>
          <p:nvPr/>
        </p:nvSpPr>
        <p:spPr>
          <a:xfrm>
            <a:off x="890900" y="5517232"/>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13</a:t>
            </a:r>
          </a:p>
          <a:p>
            <a:r>
              <a:rPr lang="en-NZ" b="1" dirty="0" smtClean="0">
                <a:latin typeface="Calibri" panose="020F0502020204030204" pitchFamily="34" charset="0"/>
              </a:rPr>
              <a:t>Number of electrons = 13</a:t>
            </a:r>
          </a:p>
          <a:p>
            <a:r>
              <a:rPr lang="en-NZ" b="1" dirty="0" smtClean="0">
                <a:latin typeface="Calibri" panose="020F0502020204030204" pitchFamily="34" charset="0"/>
              </a:rPr>
              <a:t>Charge = 0 (neutral)</a:t>
            </a:r>
            <a:endParaRPr lang="en-NZ" b="1" dirty="0">
              <a:latin typeface="Calibri" panose="020F0502020204030204" pitchFamily="34" charset="0"/>
            </a:endParaRPr>
          </a:p>
        </p:txBody>
      </p:sp>
      <p:sp>
        <p:nvSpPr>
          <p:cNvPr id="16" name="Oval 15"/>
          <p:cNvSpPr/>
          <p:nvPr/>
        </p:nvSpPr>
        <p:spPr>
          <a:xfrm>
            <a:off x="5710404" y="4368725"/>
            <a:ext cx="923940" cy="90243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Al</a:t>
            </a:r>
            <a:r>
              <a:rPr lang="en-NZ" sz="2400" b="1" baseline="30000" dirty="0" smtClean="0">
                <a:solidFill>
                  <a:schemeClr val="tx1"/>
                </a:solidFill>
              </a:rPr>
              <a:t>3+</a:t>
            </a:r>
            <a:endParaRPr lang="en-NZ" sz="2400" b="1" baseline="30000" dirty="0">
              <a:solidFill>
                <a:schemeClr val="tx1"/>
              </a:solidFill>
            </a:endParaRPr>
          </a:p>
        </p:txBody>
      </p:sp>
      <p:sp>
        <p:nvSpPr>
          <p:cNvPr id="17" name="Arc 16"/>
          <p:cNvSpPr/>
          <p:nvPr/>
        </p:nvSpPr>
        <p:spPr>
          <a:xfrm rot="2451815">
            <a:off x="6444965" y="4333747"/>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8" name="TextBox 17"/>
          <p:cNvSpPr txBox="1"/>
          <p:nvPr/>
        </p:nvSpPr>
        <p:spPr>
          <a:xfrm>
            <a:off x="6793342"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9" name="TextBox 18"/>
          <p:cNvSpPr txBox="1"/>
          <p:nvPr/>
        </p:nvSpPr>
        <p:spPr>
          <a:xfrm>
            <a:off x="7267994"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20" name="TextBox 19"/>
          <p:cNvSpPr txBox="1"/>
          <p:nvPr/>
        </p:nvSpPr>
        <p:spPr>
          <a:xfrm>
            <a:off x="5724128" y="5477891"/>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13</a:t>
            </a:r>
          </a:p>
          <a:p>
            <a:r>
              <a:rPr lang="en-NZ" b="1" dirty="0" smtClean="0">
                <a:latin typeface="Calibri" panose="020F0502020204030204" pitchFamily="34" charset="0"/>
              </a:rPr>
              <a:t>Number of electrons = 10</a:t>
            </a:r>
          </a:p>
          <a:p>
            <a:r>
              <a:rPr lang="en-NZ" b="1" dirty="0" smtClean="0">
                <a:latin typeface="Calibri" panose="020F0502020204030204" pitchFamily="34" charset="0"/>
              </a:rPr>
              <a:t>Charge = +3</a:t>
            </a:r>
            <a:endParaRPr lang="en-NZ" b="1" dirty="0">
              <a:latin typeface="Calibri" panose="020F0502020204030204" pitchFamily="34" charset="0"/>
            </a:endParaRPr>
          </a:p>
        </p:txBody>
      </p:sp>
      <p:sp>
        <p:nvSpPr>
          <p:cNvPr id="15" name="Oval 14"/>
          <p:cNvSpPr/>
          <p:nvPr/>
        </p:nvSpPr>
        <p:spPr>
          <a:xfrm>
            <a:off x="4644008" y="5724881"/>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cxnSp>
        <p:nvCxnSpPr>
          <p:cNvPr id="22" name="Straight Arrow Connector 21"/>
          <p:cNvCxnSpPr/>
          <p:nvPr/>
        </p:nvCxnSpPr>
        <p:spPr>
          <a:xfrm flipH="1">
            <a:off x="5275413" y="5292259"/>
            <a:ext cx="471406" cy="4276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54333" y="5025558"/>
            <a:ext cx="1647168" cy="523220"/>
          </a:xfrm>
          <a:prstGeom prst="rect">
            <a:avLst/>
          </a:prstGeom>
          <a:noFill/>
        </p:spPr>
        <p:txBody>
          <a:bodyPr wrap="square" rtlCol="0">
            <a:spAutoFit/>
          </a:bodyPr>
          <a:lstStyle/>
          <a:p>
            <a:r>
              <a:rPr lang="en-NZ" sz="1400" dirty="0" smtClean="0">
                <a:latin typeface="Calibri" panose="020F0502020204030204" pitchFamily="34" charset="0"/>
              </a:rPr>
              <a:t>Three electrons are lost by the atom</a:t>
            </a:r>
            <a:endParaRPr lang="en-NZ" sz="1400" dirty="0">
              <a:latin typeface="Calibri" panose="020F0502020204030204" pitchFamily="34" charset="0"/>
            </a:endParaRPr>
          </a:p>
        </p:txBody>
      </p:sp>
      <p:cxnSp>
        <p:nvCxnSpPr>
          <p:cNvPr id="26" name="Straight Arrow Connector 25"/>
          <p:cNvCxnSpPr/>
          <p:nvPr/>
        </p:nvCxnSpPr>
        <p:spPr>
          <a:xfrm>
            <a:off x="3491880" y="4803773"/>
            <a:ext cx="19802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2451815">
            <a:off x="2056418" y="4383650"/>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5" name="TextBox 24"/>
          <p:cNvSpPr txBox="1"/>
          <p:nvPr/>
        </p:nvSpPr>
        <p:spPr>
          <a:xfrm>
            <a:off x="2906173" y="4509684"/>
            <a:ext cx="457938" cy="646331"/>
          </a:xfrm>
          <a:prstGeom prst="rect">
            <a:avLst/>
          </a:prstGeom>
          <a:noFill/>
        </p:spPr>
        <p:txBody>
          <a:bodyPr wrap="square" rtlCol="0">
            <a:spAutoFit/>
          </a:bodyPr>
          <a:lstStyle/>
          <a:p>
            <a:r>
              <a:rPr lang="en-NZ" sz="3600" b="1" dirty="0" smtClean="0">
                <a:latin typeface="Calibri" panose="020F0502020204030204" pitchFamily="34" charset="0"/>
              </a:rPr>
              <a:t>3</a:t>
            </a:r>
            <a:endParaRPr lang="en-NZ" sz="3600" b="1" dirty="0">
              <a:latin typeface="Calibri" panose="020F0502020204030204" pitchFamily="34" charset="0"/>
            </a:endParaRPr>
          </a:p>
        </p:txBody>
      </p:sp>
      <p:sp>
        <p:nvSpPr>
          <p:cNvPr id="27" name="Oval 26"/>
          <p:cNvSpPr/>
          <p:nvPr/>
        </p:nvSpPr>
        <p:spPr>
          <a:xfrm>
            <a:off x="5097319" y="6138007"/>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sp>
        <p:nvSpPr>
          <p:cNvPr id="29" name="Oval 28"/>
          <p:cNvSpPr/>
          <p:nvPr/>
        </p:nvSpPr>
        <p:spPr>
          <a:xfrm>
            <a:off x="3956631" y="5753662"/>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pic>
        <p:nvPicPr>
          <p:cNvPr id="31" name="Picture 30"/>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15440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c 27"/>
          <p:cNvSpPr/>
          <p:nvPr/>
        </p:nvSpPr>
        <p:spPr>
          <a:xfrm rot="2451815">
            <a:off x="5985876" y="4328752"/>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Electron Configuration - (Part ONE) </a:t>
            </a:r>
            <a:endParaRPr lang="en-NZ" sz="2000" b="1" dirty="0">
              <a:latin typeface="Calibri" panose="020F0502020204030204" pitchFamily="34" charset="0"/>
            </a:endParaRPr>
          </a:p>
        </p:txBody>
      </p:sp>
      <p:sp>
        <p:nvSpPr>
          <p:cNvPr id="5" name="TextBox 4"/>
          <p:cNvSpPr txBox="1"/>
          <p:nvPr/>
        </p:nvSpPr>
        <p:spPr>
          <a:xfrm>
            <a:off x="381939" y="1183572"/>
            <a:ext cx="8566394"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1b: </a:t>
            </a:r>
            <a:r>
              <a:rPr lang="en-NZ" dirty="0"/>
              <a:t>Complete the table below for the ions formed by magnesium, aluminium, and oxygen.</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graphicFrame>
        <p:nvGraphicFramePr>
          <p:cNvPr id="3" name="Table 2"/>
          <p:cNvGraphicFramePr>
            <a:graphicFrameLocks noGrp="1"/>
          </p:cNvGraphicFramePr>
          <p:nvPr>
            <p:extLst/>
          </p:nvPr>
        </p:nvGraphicFramePr>
        <p:xfrm>
          <a:off x="467546" y="2136282"/>
          <a:ext cx="8208910" cy="1821180"/>
        </p:xfrm>
        <a:graphic>
          <a:graphicData uri="http://schemas.openxmlformats.org/drawingml/2006/table">
            <a:tbl>
              <a:tblPr firstRow="1" bandRow="1">
                <a:tableStyleId>{5940675A-B579-460E-94D1-54222C63F5DA}</a:tableStyleId>
              </a:tblPr>
              <a:tblGrid>
                <a:gridCol w="1641782">
                  <a:extLst>
                    <a:ext uri="{9D8B030D-6E8A-4147-A177-3AD203B41FA5}">
                      <a16:colId xmlns:a16="http://schemas.microsoft.com/office/drawing/2014/main" val="20000"/>
                    </a:ext>
                  </a:extLst>
                </a:gridCol>
                <a:gridCol w="1641782">
                  <a:extLst>
                    <a:ext uri="{9D8B030D-6E8A-4147-A177-3AD203B41FA5}">
                      <a16:colId xmlns:a16="http://schemas.microsoft.com/office/drawing/2014/main" val="20001"/>
                    </a:ext>
                  </a:extLst>
                </a:gridCol>
                <a:gridCol w="1641782">
                  <a:extLst>
                    <a:ext uri="{9D8B030D-6E8A-4147-A177-3AD203B41FA5}">
                      <a16:colId xmlns:a16="http://schemas.microsoft.com/office/drawing/2014/main" val="20002"/>
                    </a:ext>
                  </a:extLst>
                </a:gridCol>
                <a:gridCol w="1641782">
                  <a:extLst>
                    <a:ext uri="{9D8B030D-6E8A-4147-A177-3AD203B41FA5}">
                      <a16:colId xmlns:a16="http://schemas.microsoft.com/office/drawing/2014/main" val="20003"/>
                    </a:ext>
                  </a:extLst>
                </a:gridCol>
                <a:gridCol w="1641782">
                  <a:extLst>
                    <a:ext uri="{9D8B030D-6E8A-4147-A177-3AD203B41FA5}">
                      <a16:colId xmlns:a16="http://schemas.microsoft.com/office/drawing/2014/main" val="20004"/>
                    </a:ext>
                  </a:extLst>
                </a:gridCol>
              </a:tblGrid>
              <a:tr h="370840">
                <a:tc>
                  <a:txBody>
                    <a:bodyPr/>
                    <a:lstStyle/>
                    <a:p>
                      <a:endParaRPr lang="en-NZ" dirty="0">
                        <a:latin typeface="Calibri" panose="020F0502020204030204" pitchFamily="34" charset="0"/>
                      </a:endParaRPr>
                    </a:p>
                  </a:txBody>
                  <a:tcPr>
                    <a:solidFill>
                      <a:schemeClr val="accent6">
                        <a:lumMod val="60000"/>
                        <a:lumOff val="40000"/>
                      </a:schemeClr>
                    </a:solidFill>
                  </a:tcPr>
                </a:tc>
                <a:tc>
                  <a:txBody>
                    <a:bodyPr/>
                    <a:lstStyle/>
                    <a:p>
                      <a:r>
                        <a:rPr lang="en-NZ" b="1" dirty="0" smtClean="0">
                          <a:latin typeface="Calibri" panose="020F0502020204030204" pitchFamily="34" charset="0"/>
                        </a:rPr>
                        <a:t>Atomic Number</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 of atom</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a:t>
                      </a:r>
                      <a:r>
                        <a:rPr lang="en-NZ" b="1" baseline="0" dirty="0" smtClean="0">
                          <a:latin typeface="Calibri" panose="020F0502020204030204" pitchFamily="34" charset="0"/>
                        </a:rPr>
                        <a:t> arrangement of ion</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Charge on ion</a:t>
                      </a:r>
                      <a:endParaRPr lang="en-NZ" b="1" dirty="0">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en-NZ" b="1" baseline="0" dirty="0" smtClean="0">
                          <a:latin typeface="Calibri" panose="020F0502020204030204" pitchFamily="34" charset="0"/>
                        </a:rPr>
                        <a:t>Mg</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12</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2,8,2</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a:t>
                      </a: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1"/>
                  </a:ext>
                </a:extLst>
              </a:tr>
              <a:tr h="370840">
                <a:tc>
                  <a:txBody>
                    <a:bodyPr/>
                    <a:lstStyle/>
                    <a:p>
                      <a:pPr algn="ctr"/>
                      <a:r>
                        <a:rPr lang="en-NZ" b="1" dirty="0" smtClean="0">
                          <a:latin typeface="Calibri" panose="020F0502020204030204" pitchFamily="34" charset="0"/>
                        </a:rPr>
                        <a:t>Al</a:t>
                      </a:r>
                      <a:endParaRPr lang="en-NZ" b="1"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13</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2,8,3</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+3</a:t>
                      </a: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2"/>
                  </a:ext>
                </a:extLst>
              </a:tr>
              <a:tr h="370840">
                <a:tc>
                  <a:txBody>
                    <a:bodyPr/>
                    <a:lstStyle/>
                    <a:p>
                      <a:pPr algn="ctr"/>
                      <a:r>
                        <a:rPr lang="en-NZ" b="1" dirty="0" smtClean="0">
                          <a:latin typeface="Calibri" panose="020F0502020204030204" pitchFamily="34" charset="0"/>
                        </a:rPr>
                        <a:t>O</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8</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2,6</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a:t>
                      </a: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3"/>
                  </a:ext>
                </a:extLst>
              </a:tr>
            </a:tbl>
          </a:graphicData>
        </a:graphic>
      </p:graphicFrame>
      <p:sp>
        <p:nvSpPr>
          <p:cNvPr id="6" name="Oval 5"/>
          <p:cNvSpPr/>
          <p:nvPr/>
        </p:nvSpPr>
        <p:spPr>
          <a:xfrm>
            <a:off x="930118" y="4389525"/>
            <a:ext cx="958158" cy="90273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Al</a:t>
            </a:r>
            <a:endParaRPr lang="en-NZ" sz="2400" b="1" dirty="0">
              <a:solidFill>
                <a:schemeClr val="tx1"/>
              </a:solidFill>
            </a:endParaRPr>
          </a:p>
        </p:txBody>
      </p:sp>
      <p:sp>
        <p:nvSpPr>
          <p:cNvPr id="10" name="Arc 9"/>
          <p:cNvSpPr/>
          <p:nvPr/>
        </p:nvSpPr>
        <p:spPr>
          <a:xfrm rot="2451815">
            <a:off x="1166482" y="436252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2" name="Arc 11"/>
          <p:cNvSpPr/>
          <p:nvPr/>
        </p:nvSpPr>
        <p:spPr>
          <a:xfrm rot="2451815">
            <a:off x="1611737" y="437308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1" name="TextBox 10"/>
          <p:cNvSpPr txBox="1"/>
          <p:nvPr/>
        </p:nvSpPr>
        <p:spPr>
          <a:xfrm>
            <a:off x="1960114"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4" name="TextBox 13"/>
          <p:cNvSpPr txBox="1"/>
          <p:nvPr/>
        </p:nvSpPr>
        <p:spPr>
          <a:xfrm>
            <a:off x="2434766"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13" name="TextBox 12"/>
          <p:cNvSpPr txBox="1"/>
          <p:nvPr/>
        </p:nvSpPr>
        <p:spPr>
          <a:xfrm>
            <a:off x="890900" y="5517232"/>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13</a:t>
            </a:r>
          </a:p>
          <a:p>
            <a:r>
              <a:rPr lang="en-NZ" b="1" dirty="0" smtClean="0">
                <a:latin typeface="Calibri" panose="020F0502020204030204" pitchFamily="34" charset="0"/>
              </a:rPr>
              <a:t>Number of electrons = 13</a:t>
            </a:r>
          </a:p>
          <a:p>
            <a:r>
              <a:rPr lang="en-NZ" b="1" dirty="0" smtClean="0">
                <a:latin typeface="Calibri" panose="020F0502020204030204" pitchFamily="34" charset="0"/>
              </a:rPr>
              <a:t>Charge = 0 (neutral)</a:t>
            </a:r>
            <a:endParaRPr lang="en-NZ" b="1" dirty="0">
              <a:latin typeface="Calibri" panose="020F0502020204030204" pitchFamily="34" charset="0"/>
            </a:endParaRPr>
          </a:p>
        </p:txBody>
      </p:sp>
      <p:sp>
        <p:nvSpPr>
          <p:cNvPr id="16" name="Oval 15"/>
          <p:cNvSpPr/>
          <p:nvPr/>
        </p:nvSpPr>
        <p:spPr>
          <a:xfrm>
            <a:off x="5710404" y="4368725"/>
            <a:ext cx="923940" cy="90243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Al</a:t>
            </a:r>
            <a:r>
              <a:rPr lang="en-NZ" sz="2400" b="1" baseline="30000" dirty="0" smtClean="0">
                <a:solidFill>
                  <a:schemeClr val="tx1"/>
                </a:solidFill>
              </a:rPr>
              <a:t>3+</a:t>
            </a:r>
            <a:endParaRPr lang="en-NZ" sz="2400" b="1" baseline="30000" dirty="0">
              <a:solidFill>
                <a:schemeClr val="tx1"/>
              </a:solidFill>
            </a:endParaRPr>
          </a:p>
        </p:txBody>
      </p:sp>
      <p:sp>
        <p:nvSpPr>
          <p:cNvPr id="17" name="Arc 16"/>
          <p:cNvSpPr/>
          <p:nvPr/>
        </p:nvSpPr>
        <p:spPr>
          <a:xfrm rot="2451815">
            <a:off x="6444965" y="4333747"/>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8" name="TextBox 17"/>
          <p:cNvSpPr txBox="1"/>
          <p:nvPr/>
        </p:nvSpPr>
        <p:spPr>
          <a:xfrm>
            <a:off x="6793342"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9" name="TextBox 18"/>
          <p:cNvSpPr txBox="1"/>
          <p:nvPr/>
        </p:nvSpPr>
        <p:spPr>
          <a:xfrm>
            <a:off x="7267994"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20" name="TextBox 19"/>
          <p:cNvSpPr txBox="1"/>
          <p:nvPr/>
        </p:nvSpPr>
        <p:spPr>
          <a:xfrm>
            <a:off x="5724128" y="5477891"/>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13</a:t>
            </a:r>
          </a:p>
          <a:p>
            <a:r>
              <a:rPr lang="en-NZ" b="1" dirty="0" smtClean="0">
                <a:latin typeface="Calibri" panose="020F0502020204030204" pitchFamily="34" charset="0"/>
              </a:rPr>
              <a:t>Number of electrons = 10</a:t>
            </a:r>
          </a:p>
          <a:p>
            <a:r>
              <a:rPr lang="en-NZ" b="1" dirty="0" smtClean="0">
                <a:latin typeface="Calibri" panose="020F0502020204030204" pitchFamily="34" charset="0"/>
              </a:rPr>
              <a:t>Charge = +3</a:t>
            </a:r>
            <a:endParaRPr lang="en-NZ" b="1" dirty="0">
              <a:latin typeface="Calibri" panose="020F0502020204030204" pitchFamily="34" charset="0"/>
            </a:endParaRPr>
          </a:p>
        </p:txBody>
      </p:sp>
      <p:sp>
        <p:nvSpPr>
          <p:cNvPr id="15" name="Oval 14"/>
          <p:cNvSpPr/>
          <p:nvPr/>
        </p:nvSpPr>
        <p:spPr>
          <a:xfrm>
            <a:off x="4644008" y="5724881"/>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cxnSp>
        <p:nvCxnSpPr>
          <p:cNvPr id="22" name="Straight Arrow Connector 21"/>
          <p:cNvCxnSpPr/>
          <p:nvPr/>
        </p:nvCxnSpPr>
        <p:spPr>
          <a:xfrm flipH="1">
            <a:off x="5275413" y="5292259"/>
            <a:ext cx="471406" cy="4276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54333" y="5025558"/>
            <a:ext cx="1647168" cy="523220"/>
          </a:xfrm>
          <a:prstGeom prst="rect">
            <a:avLst/>
          </a:prstGeom>
          <a:noFill/>
        </p:spPr>
        <p:txBody>
          <a:bodyPr wrap="square" rtlCol="0">
            <a:spAutoFit/>
          </a:bodyPr>
          <a:lstStyle/>
          <a:p>
            <a:r>
              <a:rPr lang="en-NZ" sz="1400" dirty="0" smtClean="0">
                <a:latin typeface="Calibri" panose="020F0502020204030204" pitchFamily="34" charset="0"/>
              </a:rPr>
              <a:t>Three electrons are lost by the atom</a:t>
            </a:r>
            <a:endParaRPr lang="en-NZ" sz="1400" dirty="0">
              <a:latin typeface="Calibri" panose="020F0502020204030204" pitchFamily="34" charset="0"/>
            </a:endParaRPr>
          </a:p>
        </p:txBody>
      </p:sp>
      <p:cxnSp>
        <p:nvCxnSpPr>
          <p:cNvPr id="26" name="Straight Arrow Connector 25"/>
          <p:cNvCxnSpPr/>
          <p:nvPr/>
        </p:nvCxnSpPr>
        <p:spPr>
          <a:xfrm>
            <a:off x="3491880" y="4803773"/>
            <a:ext cx="19802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2451815">
            <a:off x="2056418" y="4383650"/>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5" name="TextBox 24"/>
          <p:cNvSpPr txBox="1"/>
          <p:nvPr/>
        </p:nvSpPr>
        <p:spPr>
          <a:xfrm>
            <a:off x="2906173" y="4509684"/>
            <a:ext cx="457938" cy="646331"/>
          </a:xfrm>
          <a:prstGeom prst="rect">
            <a:avLst/>
          </a:prstGeom>
          <a:noFill/>
        </p:spPr>
        <p:txBody>
          <a:bodyPr wrap="square" rtlCol="0">
            <a:spAutoFit/>
          </a:bodyPr>
          <a:lstStyle/>
          <a:p>
            <a:r>
              <a:rPr lang="en-NZ" sz="3600" b="1" dirty="0" smtClean="0">
                <a:latin typeface="Calibri" panose="020F0502020204030204" pitchFamily="34" charset="0"/>
              </a:rPr>
              <a:t>3</a:t>
            </a:r>
            <a:endParaRPr lang="en-NZ" sz="3600" b="1" dirty="0">
              <a:latin typeface="Calibri" panose="020F0502020204030204" pitchFamily="34" charset="0"/>
            </a:endParaRPr>
          </a:p>
        </p:txBody>
      </p:sp>
      <p:sp>
        <p:nvSpPr>
          <p:cNvPr id="27" name="Oval 26"/>
          <p:cNvSpPr/>
          <p:nvPr/>
        </p:nvSpPr>
        <p:spPr>
          <a:xfrm>
            <a:off x="5097319" y="6138007"/>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sp>
        <p:nvSpPr>
          <p:cNvPr id="29" name="Oval 28"/>
          <p:cNvSpPr/>
          <p:nvPr/>
        </p:nvSpPr>
        <p:spPr>
          <a:xfrm>
            <a:off x="3956631" y="5753662"/>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spTree>
    <p:extLst>
      <p:ext uri="{BB962C8B-B14F-4D97-AF65-F5344CB8AC3E}">
        <p14:creationId xmlns:p14="http://schemas.microsoft.com/office/powerpoint/2010/main" val="1719834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Electron Configuration</a:t>
            </a:r>
            <a:endParaRPr lang="en-NZ" sz="2000" b="1" dirty="0">
              <a:latin typeface="Calibri" panose="020F0502020204030204" pitchFamily="34" charset="0"/>
            </a:endParaRPr>
          </a:p>
        </p:txBody>
      </p:sp>
      <p:sp>
        <p:nvSpPr>
          <p:cNvPr id="5" name="TextBox 4"/>
          <p:cNvSpPr txBox="1"/>
          <p:nvPr/>
        </p:nvSpPr>
        <p:spPr>
          <a:xfrm>
            <a:off x="392978" y="4797152"/>
            <a:ext cx="8566394" cy="1754326"/>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a:t>
            </a:r>
            <a:r>
              <a:rPr lang="en-NZ" dirty="0">
                <a:latin typeface="Calibri" panose="020F0502020204030204" pitchFamily="34" charset="0"/>
              </a:rPr>
              <a:t>Each of these atoms can form ions, as listed below. </a:t>
            </a:r>
          </a:p>
          <a:p>
            <a:r>
              <a:rPr lang="en-NZ" dirty="0">
                <a:latin typeface="Calibri" panose="020F0502020204030204" pitchFamily="34" charset="0"/>
              </a:rPr>
              <a:t>• Explain why each of the </a:t>
            </a:r>
            <a:r>
              <a:rPr lang="en-NZ" b="1" dirty="0">
                <a:latin typeface="Calibri" panose="020F0502020204030204" pitchFamily="34" charset="0"/>
              </a:rPr>
              <a:t>ions </a:t>
            </a:r>
            <a:r>
              <a:rPr lang="en-NZ" dirty="0">
                <a:latin typeface="Calibri" panose="020F0502020204030204" pitchFamily="34" charset="0"/>
              </a:rPr>
              <a:t>has the charge it does, in terms of electron arrangement and number of protons. </a:t>
            </a:r>
          </a:p>
          <a:p>
            <a:r>
              <a:rPr lang="en-NZ" dirty="0">
                <a:latin typeface="Calibri" panose="020F0502020204030204" pitchFamily="34" charset="0"/>
              </a:rPr>
              <a:t>• Ions are charged atoms. Explain how each of the ions below reached the charge shown. </a:t>
            </a:r>
          </a:p>
          <a:p>
            <a:r>
              <a:rPr lang="en-NZ" dirty="0">
                <a:latin typeface="Calibri" panose="020F0502020204030204" pitchFamily="34" charset="0"/>
              </a:rPr>
              <a:t>You should discuss particles gained or lost by the atoms involved, and the reasons for this. </a:t>
            </a:r>
          </a:p>
          <a:p>
            <a:r>
              <a:rPr lang="en-NZ" dirty="0">
                <a:latin typeface="Calibri" panose="020F0502020204030204" pitchFamily="34" charset="0"/>
              </a:rPr>
              <a:t>Aluminium ion, Al</a:t>
            </a:r>
            <a:r>
              <a:rPr lang="en-NZ" baseline="30000" dirty="0">
                <a:latin typeface="Calibri" panose="020F0502020204030204" pitchFamily="34" charset="0"/>
              </a:rPr>
              <a:t>3+</a:t>
            </a:r>
            <a:r>
              <a:rPr lang="en-NZ" dirty="0">
                <a:latin typeface="Calibri" panose="020F0502020204030204" pitchFamily="34" charset="0"/>
              </a:rPr>
              <a:t>: </a:t>
            </a:r>
            <a:r>
              <a:rPr lang="en-NZ" dirty="0" err="1">
                <a:latin typeface="Calibri" panose="020F0502020204030204" pitchFamily="34" charset="0"/>
              </a:rPr>
              <a:t>Sulfide</a:t>
            </a:r>
            <a:r>
              <a:rPr lang="en-NZ" dirty="0">
                <a:latin typeface="Calibri" panose="020F0502020204030204" pitchFamily="34" charset="0"/>
              </a:rPr>
              <a:t> ion, S</a:t>
            </a:r>
            <a:r>
              <a:rPr lang="en-NZ" baseline="30000" dirty="0">
                <a:latin typeface="Calibri" panose="020F0502020204030204" pitchFamily="34" charset="0"/>
              </a:rPr>
              <a:t>2–</a:t>
            </a:r>
            <a:r>
              <a:rPr lang="en-NZ" dirty="0">
                <a:latin typeface="Calibri" panose="020F0502020204030204" pitchFamily="34" charset="0"/>
              </a:rPr>
              <a:t> : Chloride ion, Cl</a:t>
            </a:r>
            <a:r>
              <a:rPr lang="en-NZ" baseline="30000" dirty="0">
                <a:latin typeface="Calibri" panose="020F0502020204030204" pitchFamily="34" charset="0"/>
              </a:rPr>
              <a:t>–</a:t>
            </a:r>
            <a:r>
              <a:rPr lang="en-NZ" dirty="0">
                <a:latin typeface="Calibri" panose="020F0502020204030204" pitchFamily="34" charset="0"/>
              </a:rPr>
              <a:t> : </a:t>
            </a:r>
            <a:endParaRPr lang="en-NZ" dirty="0" smtClean="0">
              <a:latin typeface="Calibri" panose="020F0502020204030204" pitchFamily="34" charset="0"/>
            </a:endParaRP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517138" y="1634714"/>
            <a:ext cx="7694154" cy="2870321"/>
          </a:xfrm>
          <a:prstGeom prst="rect">
            <a:avLst/>
          </a:prstGeom>
        </p:spPr>
      </p:pic>
      <p:sp>
        <p:nvSpPr>
          <p:cNvPr id="3" name="Rectangle 2"/>
          <p:cNvSpPr/>
          <p:nvPr/>
        </p:nvSpPr>
        <p:spPr>
          <a:xfrm>
            <a:off x="392978" y="1057093"/>
            <a:ext cx="7344816" cy="369332"/>
          </a:xfrm>
          <a:prstGeom prst="rect">
            <a:avLst/>
          </a:prstGeom>
        </p:spPr>
        <p:txBody>
          <a:bodyPr wrap="square">
            <a:spAutoFit/>
          </a:bodyPr>
          <a:lstStyle/>
          <a:p>
            <a:r>
              <a:rPr lang="en-NZ" dirty="0">
                <a:latin typeface="Calibri" panose="020F0502020204030204" pitchFamily="34" charset="0"/>
              </a:rPr>
              <a:t>The diagrams below show models of three different atoms</a:t>
            </a:r>
          </a:p>
        </p:txBody>
      </p:sp>
      <p:pic>
        <p:nvPicPr>
          <p:cNvPr id="10" name="Picture 9"/>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865896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Electron Configuration</a:t>
            </a:r>
            <a:endParaRPr lang="en-NZ" sz="2000" b="1" dirty="0">
              <a:latin typeface="Calibri" panose="020F0502020204030204" pitchFamily="34" charset="0"/>
            </a:endParaRPr>
          </a:p>
        </p:txBody>
      </p:sp>
      <p:sp>
        <p:nvSpPr>
          <p:cNvPr id="5" name="TextBox 4"/>
          <p:cNvSpPr txBox="1"/>
          <p:nvPr/>
        </p:nvSpPr>
        <p:spPr>
          <a:xfrm>
            <a:off x="392978" y="1380511"/>
            <a:ext cx="8566394" cy="2939266"/>
          </a:xfrm>
          <a:prstGeom prst="rect">
            <a:avLst/>
          </a:prstGeom>
          <a:solidFill>
            <a:srgbClr val="EFEFEE">
              <a:alpha val="78824"/>
            </a:srgbClr>
          </a:solidFill>
          <a:ln>
            <a:solidFill>
              <a:srgbClr val="1B452F"/>
            </a:solidFill>
          </a:ln>
        </p:spPr>
        <p:txBody>
          <a:bodyPr wrap="square" rtlCol="0">
            <a:spAutoFit/>
          </a:bodyPr>
          <a:lstStyle/>
          <a:p>
            <a:pPr>
              <a:spcAft>
                <a:spcPts val="300"/>
              </a:spcAft>
            </a:pPr>
            <a:r>
              <a:rPr lang="en-NZ" b="1" dirty="0" smtClean="0">
                <a:latin typeface="Calibri" panose="020F0502020204030204" pitchFamily="34" charset="0"/>
              </a:rPr>
              <a:t>Answer 2a: </a:t>
            </a:r>
            <a:r>
              <a:rPr lang="en-AU" dirty="0">
                <a:latin typeface="Calibri" panose="020F0502020204030204" pitchFamily="34" charset="0"/>
                <a:ea typeface="Times New Roman" panose="02020603050405020304" pitchFamily="18" charset="0"/>
              </a:rPr>
              <a:t>Al</a:t>
            </a:r>
            <a:r>
              <a:rPr lang="en-AU" baseline="30000" dirty="0">
                <a:latin typeface="Calibri" panose="020F0502020204030204" pitchFamily="34" charset="0"/>
                <a:ea typeface="Times New Roman" panose="02020603050405020304" pitchFamily="18" charset="0"/>
              </a:rPr>
              <a:t>3+</a:t>
            </a:r>
            <a:r>
              <a:rPr lang="en-AU" dirty="0">
                <a:latin typeface="Calibri" panose="020F0502020204030204" pitchFamily="34" charset="0"/>
                <a:ea typeface="Times New Roman" panose="02020603050405020304" pitchFamily="18" charset="0"/>
              </a:rPr>
              <a:t> because it has 13 protons (+ charges) and only 10 electrons (– charges). It has only 10 electrons, as its electron arrangement as an atom was 2,8,3, and when it forms an ion, it loses three electrons to form an arrangement of 2,8 to have a full outer shell, which is more stable.</a:t>
            </a:r>
            <a:endParaRPr lang="en-NZ" dirty="0">
              <a:latin typeface="Calibri" panose="020F0502020204030204" pitchFamily="34" charset="0"/>
              <a:ea typeface="Times New Roman" panose="02020603050405020304" pitchFamily="18" charset="0"/>
            </a:endParaRPr>
          </a:p>
          <a:p>
            <a:pPr>
              <a:spcAft>
                <a:spcPts val="300"/>
              </a:spcAft>
            </a:pPr>
            <a:r>
              <a:rPr lang="en-AU" dirty="0">
                <a:latin typeface="Calibri" panose="020F0502020204030204" pitchFamily="34" charset="0"/>
                <a:ea typeface="Times New Roman" panose="02020603050405020304" pitchFamily="18" charset="0"/>
              </a:rPr>
              <a:t>S</a:t>
            </a:r>
            <a:r>
              <a:rPr lang="en-AU" baseline="30000" dirty="0">
                <a:latin typeface="Calibri" panose="020F0502020204030204" pitchFamily="34" charset="0"/>
                <a:ea typeface="Times New Roman" panose="02020603050405020304" pitchFamily="18" charset="0"/>
              </a:rPr>
              <a:t>2–</a:t>
            </a:r>
            <a:r>
              <a:rPr lang="en-AU" dirty="0">
                <a:latin typeface="Calibri" panose="020F0502020204030204" pitchFamily="34" charset="0"/>
                <a:ea typeface="Times New Roman" panose="02020603050405020304" pitchFamily="18" charset="0"/>
              </a:rPr>
              <a:t> because it has 16 protons (+ charges) and 18 electrons (– charges). It has 18 electrons, as its electron arrangement as an atom was 2,8,6, and when it forms an ion, it gains two electrons to form an arrangement of 2,8,8 to have a full outer shell, which is more stable.</a:t>
            </a:r>
            <a:endParaRPr lang="en-NZ" dirty="0">
              <a:latin typeface="Calibri" panose="020F0502020204030204" pitchFamily="34" charset="0"/>
              <a:ea typeface="Times New Roman" panose="02020603050405020304" pitchFamily="18" charset="0"/>
            </a:endParaRPr>
          </a:p>
          <a:p>
            <a:pPr>
              <a:spcAft>
                <a:spcPts val="300"/>
              </a:spcAft>
            </a:pPr>
            <a:r>
              <a:rPr lang="en-AU" dirty="0">
                <a:latin typeface="Calibri" panose="020F0502020204030204" pitchFamily="34" charset="0"/>
                <a:ea typeface="Times New Roman" panose="02020603050405020304" pitchFamily="18" charset="0"/>
              </a:rPr>
              <a:t>Cl</a:t>
            </a:r>
            <a:r>
              <a:rPr lang="en-AU" baseline="30000" dirty="0">
                <a:latin typeface="Calibri" panose="020F0502020204030204" pitchFamily="34" charset="0"/>
                <a:ea typeface="Times New Roman" panose="02020603050405020304" pitchFamily="18" charset="0"/>
              </a:rPr>
              <a:t>–</a:t>
            </a:r>
            <a:r>
              <a:rPr lang="en-AU" dirty="0">
                <a:latin typeface="Calibri" panose="020F0502020204030204" pitchFamily="34" charset="0"/>
                <a:ea typeface="Times New Roman" panose="02020603050405020304" pitchFamily="18" charset="0"/>
              </a:rPr>
              <a:t> because it has 17 protons (+ charges) and 18 electrons (– charges). It has 18 electrons, as its electron arrangement as an atom was 2,8,7, and when it forms an ion it gains one electron to form an arrangement of 2,8,8 to have a full outer shell, which is more stable.</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716534" y="41761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737794" y="643193"/>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9" name="Picture 8"/>
          <p:cNvPicPr>
            <a:picLocks noChangeAspect="1"/>
          </p:cNvPicPr>
          <p:nvPr/>
        </p:nvPicPr>
        <p:blipFill>
          <a:blip r:embed="rId2"/>
          <a:stretch>
            <a:fillRect/>
          </a:stretch>
        </p:blipFill>
        <p:spPr>
          <a:xfrm>
            <a:off x="2219325" y="4472320"/>
            <a:ext cx="4705350" cy="2324100"/>
          </a:xfrm>
          <a:prstGeom prst="rect">
            <a:avLst/>
          </a:prstGeom>
        </p:spPr>
      </p:pic>
    </p:spTree>
    <p:extLst>
      <p:ext uri="{BB962C8B-B14F-4D97-AF65-F5344CB8AC3E}">
        <p14:creationId xmlns:p14="http://schemas.microsoft.com/office/powerpoint/2010/main" val="219563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Arc 27"/>
          <p:cNvSpPr/>
          <p:nvPr/>
        </p:nvSpPr>
        <p:spPr>
          <a:xfrm rot="2451815">
            <a:off x="5985876" y="4328752"/>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Electron Configuration</a:t>
            </a:r>
            <a:endParaRPr lang="en-NZ" sz="2000" b="1" dirty="0">
              <a:latin typeface="Calibri" panose="020F0502020204030204" pitchFamily="34" charset="0"/>
            </a:endParaRPr>
          </a:p>
        </p:txBody>
      </p:sp>
      <p:sp>
        <p:nvSpPr>
          <p:cNvPr id="5" name="TextBox 4"/>
          <p:cNvSpPr txBox="1"/>
          <p:nvPr/>
        </p:nvSpPr>
        <p:spPr>
          <a:xfrm>
            <a:off x="381939" y="1183572"/>
            <a:ext cx="8566394" cy="369332"/>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1a: </a:t>
            </a:r>
            <a:r>
              <a:rPr lang="en-NZ" dirty="0">
                <a:latin typeface="Calibri" panose="020F0502020204030204" pitchFamily="34" charset="0"/>
                <a:cs typeface="Calibri" panose="020F0502020204030204" pitchFamily="34" charset="0"/>
              </a:rPr>
              <a:t>Complete the table below</a:t>
            </a:r>
            <a:r>
              <a:rPr lang="en-NZ" dirty="0"/>
              <a:t>.</a:t>
            </a:r>
            <a:endParaRPr lang="en-NZ" dirty="0">
              <a:effectLst/>
              <a:latin typeface="Calibri" panose="020F0502020204030204" pitchFamily="34"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01932058"/>
              </p:ext>
            </p:extLst>
          </p:nvPr>
        </p:nvGraphicFramePr>
        <p:xfrm>
          <a:off x="467546" y="2136282"/>
          <a:ext cx="7857562" cy="1615440"/>
        </p:xfrm>
        <a:graphic>
          <a:graphicData uri="http://schemas.openxmlformats.org/drawingml/2006/table">
            <a:tbl>
              <a:tblPr firstRow="1" bandRow="1">
                <a:tableStyleId>{5940675A-B579-460E-94D1-54222C63F5DA}</a:tableStyleId>
              </a:tblPr>
              <a:tblGrid>
                <a:gridCol w="1964391">
                  <a:extLst>
                    <a:ext uri="{9D8B030D-6E8A-4147-A177-3AD203B41FA5}">
                      <a16:colId xmlns:a16="http://schemas.microsoft.com/office/drawing/2014/main" val="20000"/>
                    </a:ext>
                  </a:extLst>
                </a:gridCol>
                <a:gridCol w="1563999">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240940">
                  <a:extLst>
                    <a:ext uri="{9D8B030D-6E8A-4147-A177-3AD203B41FA5}">
                      <a16:colId xmlns:a16="http://schemas.microsoft.com/office/drawing/2014/main" val="20004"/>
                    </a:ext>
                  </a:extLst>
                </a:gridCol>
              </a:tblGrid>
              <a:tr h="370840">
                <a:tc>
                  <a:txBody>
                    <a:bodyPr/>
                    <a:lstStyle/>
                    <a:p>
                      <a:r>
                        <a:rPr lang="en-NZ" dirty="0" smtClean="0">
                          <a:latin typeface="Calibri" panose="020F0502020204030204" pitchFamily="34" charset="0"/>
                        </a:rPr>
                        <a:t>Element</a:t>
                      </a:r>
                      <a:endParaRPr lang="en-NZ" dirty="0">
                        <a:latin typeface="Calibri" panose="020F0502020204030204" pitchFamily="34" charset="0"/>
                      </a:endParaRPr>
                    </a:p>
                  </a:txBody>
                  <a:tcPr>
                    <a:solidFill>
                      <a:schemeClr val="accent6">
                        <a:lumMod val="60000"/>
                        <a:lumOff val="40000"/>
                      </a:schemeClr>
                    </a:solidFill>
                  </a:tcPr>
                </a:tc>
                <a:tc>
                  <a:txBody>
                    <a:bodyPr/>
                    <a:lstStyle/>
                    <a:p>
                      <a:r>
                        <a:rPr lang="en-NZ" b="1" dirty="0" smtClean="0">
                          <a:latin typeface="Calibri" panose="020F0502020204030204" pitchFamily="34" charset="0"/>
                        </a:rPr>
                        <a:t>Atomic Number</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 of atom</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 of ion</a:t>
                      </a:r>
                      <a:endParaRPr lang="en-NZ" b="1" dirty="0">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en-NZ" b="1" dirty="0" smtClean="0">
                          <a:latin typeface="Calibri" panose="020F0502020204030204" pitchFamily="34" charset="0"/>
                        </a:rPr>
                        <a:t>F</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1"/>
                  </a:ext>
                </a:extLst>
              </a:tr>
              <a:tr h="370840">
                <a:tc>
                  <a:txBody>
                    <a:bodyPr/>
                    <a:lstStyle/>
                    <a:p>
                      <a:pPr algn="ctr"/>
                      <a:r>
                        <a:rPr lang="en-NZ" b="1" dirty="0" smtClean="0">
                          <a:latin typeface="Calibri" panose="020F0502020204030204" pitchFamily="34" charset="0"/>
                        </a:rPr>
                        <a:t>S</a:t>
                      </a:r>
                      <a:endParaRPr lang="en-NZ" b="1"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2"/>
                  </a:ext>
                </a:extLst>
              </a:tr>
              <a:tr h="370840">
                <a:tc>
                  <a:txBody>
                    <a:bodyPr/>
                    <a:lstStyle/>
                    <a:p>
                      <a:pPr algn="ctr"/>
                      <a:r>
                        <a:rPr lang="en-NZ" b="1" dirty="0" smtClean="0">
                          <a:latin typeface="Calibri" panose="020F0502020204030204" pitchFamily="34" charset="0"/>
                        </a:rPr>
                        <a:t>Ca</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3"/>
                  </a:ext>
                </a:extLst>
              </a:tr>
            </a:tbl>
          </a:graphicData>
        </a:graphic>
      </p:graphicFrame>
      <p:sp>
        <p:nvSpPr>
          <p:cNvPr id="6" name="Oval 5"/>
          <p:cNvSpPr/>
          <p:nvPr/>
        </p:nvSpPr>
        <p:spPr>
          <a:xfrm>
            <a:off x="1043608" y="4519949"/>
            <a:ext cx="782182" cy="70146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F</a:t>
            </a:r>
            <a:endParaRPr lang="en-NZ" sz="2400" b="1" dirty="0">
              <a:solidFill>
                <a:schemeClr val="tx1"/>
              </a:solidFill>
            </a:endParaRPr>
          </a:p>
        </p:txBody>
      </p:sp>
      <p:sp>
        <p:nvSpPr>
          <p:cNvPr id="10" name="Arc 9"/>
          <p:cNvSpPr/>
          <p:nvPr/>
        </p:nvSpPr>
        <p:spPr>
          <a:xfrm rot="2451815">
            <a:off x="1166482" y="436252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2" name="Arc 11"/>
          <p:cNvSpPr/>
          <p:nvPr/>
        </p:nvSpPr>
        <p:spPr>
          <a:xfrm rot="2451815">
            <a:off x="1611737" y="437308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1" name="TextBox 10"/>
          <p:cNvSpPr txBox="1"/>
          <p:nvPr/>
        </p:nvSpPr>
        <p:spPr>
          <a:xfrm>
            <a:off x="1960114"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4" name="TextBox 13"/>
          <p:cNvSpPr txBox="1"/>
          <p:nvPr/>
        </p:nvSpPr>
        <p:spPr>
          <a:xfrm>
            <a:off x="2434766"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7</a:t>
            </a:r>
            <a:endParaRPr lang="en-NZ" sz="3600" b="1" dirty="0">
              <a:latin typeface="Calibri" panose="020F0502020204030204" pitchFamily="34" charset="0"/>
            </a:endParaRPr>
          </a:p>
        </p:txBody>
      </p:sp>
      <p:sp>
        <p:nvSpPr>
          <p:cNvPr id="13" name="TextBox 12"/>
          <p:cNvSpPr txBox="1"/>
          <p:nvPr/>
        </p:nvSpPr>
        <p:spPr>
          <a:xfrm>
            <a:off x="890900" y="5517232"/>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9</a:t>
            </a:r>
          </a:p>
          <a:p>
            <a:r>
              <a:rPr lang="en-NZ" b="1" dirty="0" smtClean="0">
                <a:latin typeface="Calibri" panose="020F0502020204030204" pitchFamily="34" charset="0"/>
              </a:rPr>
              <a:t>Number of electrons = 9</a:t>
            </a:r>
          </a:p>
          <a:p>
            <a:r>
              <a:rPr lang="en-NZ" b="1" dirty="0" smtClean="0">
                <a:latin typeface="Calibri" panose="020F0502020204030204" pitchFamily="34" charset="0"/>
              </a:rPr>
              <a:t>Charge = 0 (neutral)</a:t>
            </a:r>
            <a:endParaRPr lang="en-NZ" b="1" dirty="0">
              <a:latin typeface="Calibri" panose="020F0502020204030204" pitchFamily="34" charset="0"/>
            </a:endParaRPr>
          </a:p>
        </p:txBody>
      </p:sp>
      <p:sp>
        <p:nvSpPr>
          <p:cNvPr id="16" name="Oval 15"/>
          <p:cNvSpPr/>
          <p:nvPr/>
        </p:nvSpPr>
        <p:spPr>
          <a:xfrm>
            <a:off x="5876835" y="4480607"/>
            <a:ext cx="782183" cy="73024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F</a:t>
            </a:r>
            <a:r>
              <a:rPr lang="en-NZ" sz="2400" b="1" baseline="30000" dirty="0" smtClean="0">
                <a:solidFill>
                  <a:schemeClr val="tx1"/>
                </a:solidFill>
              </a:rPr>
              <a:t>-</a:t>
            </a:r>
            <a:endParaRPr lang="en-NZ" sz="2400" b="1" baseline="30000" dirty="0">
              <a:solidFill>
                <a:schemeClr val="tx1"/>
              </a:solidFill>
            </a:endParaRPr>
          </a:p>
        </p:txBody>
      </p:sp>
      <p:sp>
        <p:nvSpPr>
          <p:cNvPr id="17" name="Arc 16"/>
          <p:cNvSpPr/>
          <p:nvPr/>
        </p:nvSpPr>
        <p:spPr>
          <a:xfrm rot="2451815">
            <a:off x="6444965" y="4333747"/>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8" name="TextBox 17"/>
          <p:cNvSpPr txBox="1"/>
          <p:nvPr/>
        </p:nvSpPr>
        <p:spPr>
          <a:xfrm>
            <a:off x="6793342"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9" name="TextBox 18"/>
          <p:cNvSpPr txBox="1"/>
          <p:nvPr/>
        </p:nvSpPr>
        <p:spPr>
          <a:xfrm>
            <a:off x="7267994"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20" name="TextBox 19"/>
          <p:cNvSpPr txBox="1"/>
          <p:nvPr/>
        </p:nvSpPr>
        <p:spPr>
          <a:xfrm>
            <a:off x="5724128" y="5477891"/>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9</a:t>
            </a:r>
          </a:p>
          <a:p>
            <a:r>
              <a:rPr lang="en-NZ" b="1" dirty="0" smtClean="0">
                <a:latin typeface="Calibri" panose="020F0502020204030204" pitchFamily="34" charset="0"/>
              </a:rPr>
              <a:t>Number of electrons = 10</a:t>
            </a:r>
          </a:p>
          <a:p>
            <a:r>
              <a:rPr lang="en-NZ" b="1" dirty="0" smtClean="0">
                <a:latin typeface="Calibri" panose="020F0502020204030204" pitchFamily="34" charset="0"/>
              </a:rPr>
              <a:t>Charge = -1</a:t>
            </a:r>
            <a:endParaRPr lang="en-NZ" b="1" dirty="0">
              <a:latin typeface="Calibri" panose="020F0502020204030204" pitchFamily="34" charset="0"/>
            </a:endParaRPr>
          </a:p>
        </p:txBody>
      </p:sp>
      <p:sp>
        <p:nvSpPr>
          <p:cNvPr id="15" name="Oval 14"/>
          <p:cNvSpPr/>
          <p:nvPr/>
        </p:nvSpPr>
        <p:spPr>
          <a:xfrm>
            <a:off x="4644008" y="5724881"/>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cxnSp>
        <p:nvCxnSpPr>
          <p:cNvPr id="22" name="Straight Arrow Connector 21"/>
          <p:cNvCxnSpPr/>
          <p:nvPr/>
        </p:nvCxnSpPr>
        <p:spPr>
          <a:xfrm flipV="1">
            <a:off x="5220072" y="5126940"/>
            <a:ext cx="504056" cy="5090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05357" y="5025558"/>
            <a:ext cx="1296144" cy="738664"/>
          </a:xfrm>
          <a:prstGeom prst="rect">
            <a:avLst/>
          </a:prstGeom>
          <a:noFill/>
        </p:spPr>
        <p:txBody>
          <a:bodyPr wrap="square" rtlCol="0">
            <a:spAutoFit/>
          </a:bodyPr>
          <a:lstStyle/>
          <a:p>
            <a:r>
              <a:rPr lang="en-NZ" sz="1400" dirty="0" smtClean="0">
                <a:latin typeface="Calibri" panose="020F0502020204030204" pitchFamily="34" charset="0"/>
              </a:rPr>
              <a:t>One electron is gained by the atom</a:t>
            </a:r>
            <a:endParaRPr lang="en-NZ" sz="1400" dirty="0">
              <a:latin typeface="Calibri" panose="020F0502020204030204" pitchFamily="34" charset="0"/>
            </a:endParaRPr>
          </a:p>
        </p:txBody>
      </p:sp>
      <p:cxnSp>
        <p:nvCxnSpPr>
          <p:cNvPr id="26" name="Straight Arrow Connector 25"/>
          <p:cNvCxnSpPr/>
          <p:nvPr/>
        </p:nvCxnSpPr>
        <p:spPr>
          <a:xfrm>
            <a:off x="3491880" y="4803773"/>
            <a:ext cx="19802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933895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c 27"/>
          <p:cNvSpPr/>
          <p:nvPr/>
        </p:nvSpPr>
        <p:spPr>
          <a:xfrm rot="2451815">
            <a:off x="5985876" y="4328752"/>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Electron Configuration</a:t>
            </a:r>
            <a:endParaRPr lang="en-NZ" sz="2000" b="1" dirty="0">
              <a:latin typeface="Calibri" panose="020F0502020204030204" pitchFamily="34" charset="0"/>
            </a:endParaRPr>
          </a:p>
        </p:txBody>
      </p:sp>
      <p:sp>
        <p:nvSpPr>
          <p:cNvPr id="5" name="TextBox 4"/>
          <p:cNvSpPr txBox="1"/>
          <p:nvPr/>
        </p:nvSpPr>
        <p:spPr>
          <a:xfrm>
            <a:off x="381939" y="1183572"/>
            <a:ext cx="8566394" cy="369332"/>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1a: </a:t>
            </a:r>
            <a:r>
              <a:rPr lang="en-NZ" dirty="0">
                <a:latin typeface="Calibri" panose="020F0502020204030204" pitchFamily="34" charset="0"/>
                <a:cs typeface="Calibri" panose="020F0502020204030204" pitchFamily="34" charset="0"/>
              </a:rPr>
              <a:t>Complete the table below</a:t>
            </a:r>
            <a:r>
              <a:rPr lang="en-NZ" dirty="0"/>
              <a:t>.</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graphicFrame>
        <p:nvGraphicFramePr>
          <p:cNvPr id="3" name="Table 2"/>
          <p:cNvGraphicFramePr>
            <a:graphicFrameLocks noGrp="1"/>
          </p:cNvGraphicFramePr>
          <p:nvPr>
            <p:extLst/>
          </p:nvPr>
        </p:nvGraphicFramePr>
        <p:xfrm>
          <a:off x="467546" y="2136282"/>
          <a:ext cx="7857562" cy="1615440"/>
        </p:xfrm>
        <a:graphic>
          <a:graphicData uri="http://schemas.openxmlformats.org/drawingml/2006/table">
            <a:tbl>
              <a:tblPr firstRow="1" bandRow="1">
                <a:tableStyleId>{5940675A-B579-460E-94D1-54222C63F5DA}</a:tableStyleId>
              </a:tblPr>
              <a:tblGrid>
                <a:gridCol w="1964391">
                  <a:extLst>
                    <a:ext uri="{9D8B030D-6E8A-4147-A177-3AD203B41FA5}">
                      <a16:colId xmlns:a16="http://schemas.microsoft.com/office/drawing/2014/main" val="20000"/>
                    </a:ext>
                  </a:extLst>
                </a:gridCol>
                <a:gridCol w="1563999">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240940">
                  <a:extLst>
                    <a:ext uri="{9D8B030D-6E8A-4147-A177-3AD203B41FA5}">
                      <a16:colId xmlns:a16="http://schemas.microsoft.com/office/drawing/2014/main" val="20004"/>
                    </a:ext>
                  </a:extLst>
                </a:gridCol>
              </a:tblGrid>
              <a:tr h="370840">
                <a:tc>
                  <a:txBody>
                    <a:bodyPr/>
                    <a:lstStyle/>
                    <a:p>
                      <a:r>
                        <a:rPr lang="en-NZ" dirty="0" smtClean="0">
                          <a:latin typeface="Calibri" panose="020F0502020204030204" pitchFamily="34" charset="0"/>
                        </a:rPr>
                        <a:t>Element</a:t>
                      </a:r>
                      <a:endParaRPr lang="en-NZ" dirty="0">
                        <a:latin typeface="Calibri" panose="020F0502020204030204" pitchFamily="34" charset="0"/>
                      </a:endParaRPr>
                    </a:p>
                  </a:txBody>
                  <a:tcPr>
                    <a:solidFill>
                      <a:schemeClr val="accent6">
                        <a:lumMod val="60000"/>
                        <a:lumOff val="40000"/>
                      </a:schemeClr>
                    </a:solidFill>
                  </a:tcPr>
                </a:tc>
                <a:tc>
                  <a:txBody>
                    <a:bodyPr/>
                    <a:lstStyle/>
                    <a:p>
                      <a:r>
                        <a:rPr lang="en-NZ" b="1" dirty="0" smtClean="0">
                          <a:latin typeface="Calibri" panose="020F0502020204030204" pitchFamily="34" charset="0"/>
                        </a:rPr>
                        <a:t>Atomic Number</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 of atom</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 of ion</a:t>
                      </a:r>
                      <a:endParaRPr lang="en-NZ" b="1" dirty="0">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en-NZ" b="1" dirty="0" smtClean="0">
                          <a:latin typeface="Calibri" panose="020F0502020204030204" pitchFamily="34" charset="0"/>
                        </a:rPr>
                        <a:t>F</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rPr>
                        <a:t>9</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NZ" sz="1600" dirty="0" smtClean="0">
                          <a:effectLst/>
                          <a:latin typeface="Calibri" panose="020F0502020204030204" pitchFamily="34" charset="0"/>
                          <a:ea typeface="Times New Roman" panose="02020603050405020304" pitchFamily="18" charset="0"/>
                        </a:rPr>
                        <a:t>2,7</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a:solidFill>
                            <a:srgbClr val="000000"/>
                          </a:solidFill>
                          <a:effectLst/>
                          <a:latin typeface="Calibri" panose="020F0502020204030204" pitchFamily="34" charset="0"/>
                          <a:ea typeface="Times New Roman" panose="02020603050405020304" pitchFamily="18" charset="0"/>
                        </a:rPr>
                        <a:t>2,8</a:t>
                      </a:r>
                      <a:endParaRPr lang="en-NZ" sz="160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1"/>
                  </a:ext>
                </a:extLst>
              </a:tr>
              <a:tr h="370840">
                <a:tc>
                  <a:txBody>
                    <a:bodyPr/>
                    <a:lstStyle/>
                    <a:p>
                      <a:pPr algn="ctr"/>
                      <a:r>
                        <a:rPr lang="en-NZ" b="1" dirty="0" smtClean="0">
                          <a:latin typeface="Calibri" panose="020F0502020204030204" pitchFamily="34" charset="0"/>
                        </a:rPr>
                        <a:t>S</a:t>
                      </a:r>
                      <a:endParaRPr lang="en-NZ" b="1"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16</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NZ" sz="1600" dirty="0" smtClean="0">
                          <a:effectLst/>
                          <a:latin typeface="Calibri" panose="020F0502020204030204" pitchFamily="34" charset="0"/>
                          <a:ea typeface="Times New Roman" panose="02020603050405020304" pitchFamily="18" charset="0"/>
                        </a:rPr>
                        <a:t>2,8,6</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2,8,8</a:t>
                      </a: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2"/>
                  </a:ext>
                </a:extLst>
              </a:tr>
              <a:tr h="370840">
                <a:tc>
                  <a:txBody>
                    <a:bodyPr/>
                    <a:lstStyle/>
                    <a:p>
                      <a:pPr algn="ctr"/>
                      <a:r>
                        <a:rPr lang="en-NZ" b="1" dirty="0" smtClean="0">
                          <a:latin typeface="Calibri" panose="020F0502020204030204" pitchFamily="34" charset="0"/>
                        </a:rPr>
                        <a:t>Ca</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20</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NZ" sz="1600" dirty="0" smtClean="0">
                          <a:effectLst/>
                          <a:latin typeface="Calibri" panose="020F0502020204030204" pitchFamily="34" charset="0"/>
                          <a:ea typeface="Times New Roman" panose="02020603050405020304" pitchFamily="18" charset="0"/>
                        </a:rPr>
                        <a:t>2,8,8,2</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2,8,8</a:t>
                      </a: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3"/>
                  </a:ext>
                </a:extLst>
              </a:tr>
            </a:tbl>
          </a:graphicData>
        </a:graphic>
      </p:graphicFrame>
      <p:sp>
        <p:nvSpPr>
          <p:cNvPr id="6" name="Oval 5"/>
          <p:cNvSpPr/>
          <p:nvPr/>
        </p:nvSpPr>
        <p:spPr>
          <a:xfrm>
            <a:off x="1043608" y="4519949"/>
            <a:ext cx="782182" cy="70146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F</a:t>
            </a:r>
            <a:endParaRPr lang="en-NZ" sz="2400" b="1" dirty="0">
              <a:solidFill>
                <a:schemeClr val="tx1"/>
              </a:solidFill>
            </a:endParaRPr>
          </a:p>
        </p:txBody>
      </p:sp>
      <p:sp>
        <p:nvSpPr>
          <p:cNvPr id="10" name="Arc 9"/>
          <p:cNvSpPr/>
          <p:nvPr/>
        </p:nvSpPr>
        <p:spPr>
          <a:xfrm rot="2451815">
            <a:off x="1166482" y="436252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2" name="Arc 11"/>
          <p:cNvSpPr/>
          <p:nvPr/>
        </p:nvSpPr>
        <p:spPr>
          <a:xfrm rot="2451815">
            <a:off x="1611737" y="437308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1" name="TextBox 10"/>
          <p:cNvSpPr txBox="1"/>
          <p:nvPr/>
        </p:nvSpPr>
        <p:spPr>
          <a:xfrm>
            <a:off x="1960114"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4" name="TextBox 13"/>
          <p:cNvSpPr txBox="1"/>
          <p:nvPr/>
        </p:nvSpPr>
        <p:spPr>
          <a:xfrm>
            <a:off x="2434766"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7</a:t>
            </a:r>
            <a:endParaRPr lang="en-NZ" sz="3600" b="1" dirty="0">
              <a:latin typeface="Calibri" panose="020F0502020204030204" pitchFamily="34" charset="0"/>
            </a:endParaRPr>
          </a:p>
        </p:txBody>
      </p:sp>
      <p:sp>
        <p:nvSpPr>
          <p:cNvPr id="13" name="TextBox 12"/>
          <p:cNvSpPr txBox="1"/>
          <p:nvPr/>
        </p:nvSpPr>
        <p:spPr>
          <a:xfrm>
            <a:off x="890900" y="5517232"/>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9</a:t>
            </a:r>
          </a:p>
          <a:p>
            <a:r>
              <a:rPr lang="en-NZ" b="1" dirty="0" smtClean="0">
                <a:latin typeface="Calibri" panose="020F0502020204030204" pitchFamily="34" charset="0"/>
              </a:rPr>
              <a:t>Number of electrons = 9</a:t>
            </a:r>
          </a:p>
          <a:p>
            <a:r>
              <a:rPr lang="en-NZ" b="1" dirty="0" smtClean="0">
                <a:latin typeface="Calibri" panose="020F0502020204030204" pitchFamily="34" charset="0"/>
              </a:rPr>
              <a:t>Charge = 0 (neutral)</a:t>
            </a:r>
            <a:endParaRPr lang="en-NZ" b="1" dirty="0">
              <a:latin typeface="Calibri" panose="020F0502020204030204" pitchFamily="34" charset="0"/>
            </a:endParaRPr>
          </a:p>
        </p:txBody>
      </p:sp>
      <p:sp>
        <p:nvSpPr>
          <p:cNvPr id="16" name="Oval 15"/>
          <p:cNvSpPr/>
          <p:nvPr/>
        </p:nvSpPr>
        <p:spPr>
          <a:xfrm>
            <a:off x="5876835" y="4480607"/>
            <a:ext cx="782183" cy="73024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F</a:t>
            </a:r>
            <a:r>
              <a:rPr lang="en-NZ" sz="2400" b="1" baseline="30000" dirty="0" smtClean="0">
                <a:solidFill>
                  <a:schemeClr val="tx1"/>
                </a:solidFill>
              </a:rPr>
              <a:t>-</a:t>
            </a:r>
            <a:endParaRPr lang="en-NZ" sz="2400" b="1" baseline="30000" dirty="0">
              <a:solidFill>
                <a:schemeClr val="tx1"/>
              </a:solidFill>
            </a:endParaRPr>
          </a:p>
        </p:txBody>
      </p:sp>
      <p:sp>
        <p:nvSpPr>
          <p:cNvPr id="17" name="Arc 16"/>
          <p:cNvSpPr/>
          <p:nvPr/>
        </p:nvSpPr>
        <p:spPr>
          <a:xfrm rot="2451815">
            <a:off x="6444965" y="4333747"/>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8" name="TextBox 17"/>
          <p:cNvSpPr txBox="1"/>
          <p:nvPr/>
        </p:nvSpPr>
        <p:spPr>
          <a:xfrm>
            <a:off x="6793342"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9" name="TextBox 18"/>
          <p:cNvSpPr txBox="1"/>
          <p:nvPr/>
        </p:nvSpPr>
        <p:spPr>
          <a:xfrm>
            <a:off x="7267994"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20" name="TextBox 19"/>
          <p:cNvSpPr txBox="1"/>
          <p:nvPr/>
        </p:nvSpPr>
        <p:spPr>
          <a:xfrm>
            <a:off x="5724128" y="5477891"/>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9</a:t>
            </a:r>
          </a:p>
          <a:p>
            <a:r>
              <a:rPr lang="en-NZ" b="1" dirty="0" smtClean="0">
                <a:latin typeface="Calibri" panose="020F0502020204030204" pitchFamily="34" charset="0"/>
              </a:rPr>
              <a:t>Number of electrons = 10</a:t>
            </a:r>
          </a:p>
          <a:p>
            <a:r>
              <a:rPr lang="en-NZ" b="1" dirty="0" smtClean="0">
                <a:latin typeface="Calibri" panose="020F0502020204030204" pitchFamily="34" charset="0"/>
              </a:rPr>
              <a:t>Charge = -1</a:t>
            </a:r>
            <a:endParaRPr lang="en-NZ" b="1" dirty="0">
              <a:latin typeface="Calibri" panose="020F0502020204030204" pitchFamily="34" charset="0"/>
            </a:endParaRPr>
          </a:p>
        </p:txBody>
      </p:sp>
      <p:sp>
        <p:nvSpPr>
          <p:cNvPr id="15" name="Oval 14"/>
          <p:cNvSpPr/>
          <p:nvPr/>
        </p:nvSpPr>
        <p:spPr>
          <a:xfrm>
            <a:off x="4644008" y="5724881"/>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cxnSp>
        <p:nvCxnSpPr>
          <p:cNvPr id="22" name="Straight Arrow Connector 21"/>
          <p:cNvCxnSpPr/>
          <p:nvPr/>
        </p:nvCxnSpPr>
        <p:spPr>
          <a:xfrm flipV="1">
            <a:off x="5220072" y="5126940"/>
            <a:ext cx="504056" cy="5090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05357" y="5025558"/>
            <a:ext cx="1296144" cy="738664"/>
          </a:xfrm>
          <a:prstGeom prst="rect">
            <a:avLst/>
          </a:prstGeom>
          <a:noFill/>
        </p:spPr>
        <p:txBody>
          <a:bodyPr wrap="square" rtlCol="0">
            <a:spAutoFit/>
          </a:bodyPr>
          <a:lstStyle/>
          <a:p>
            <a:r>
              <a:rPr lang="en-NZ" sz="1400" dirty="0" smtClean="0">
                <a:latin typeface="Calibri" panose="020F0502020204030204" pitchFamily="34" charset="0"/>
              </a:rPr>
              <a:t>One electron is gained by the atom</a:t>
            </a:r>
            <a:endParaRPr lang="en-NZ" sz="1400" dirty="0">
              <a:latin typeface="Calibri" panose="020F0502020204030204" pitchFamily="34" charset="0"/>
            </a:endParaRPr>
          </a:p>
        </p:txBody>
      </p:sp>
      <p:cxnSp>
        <p:nvCxnSpPr>
          <p:cNvPr id="26" name="Straight Arrow Connector 25"/>
          <p:cNvCxnSpPr/>
          <p:nvPr/>
        </p:nvCxnSpPr>
        <p:spPr>
          <a:xfrm>
            <a:off x="3491880" y="4803773"/>
            <a:ext cx="19802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752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Electron Configuration</a:t>
            </a:r>
            <a:endParaRPr lang="en-NZ" sz="2000" b="1" dirty="0">
              <a:latin typeface="Calibri" panose="020F0502020204030204" pitchFamily="34" charset="0"/>
            </a:endParaRPr>
          </a:p>
        </p:txBody>
      </p:sp>
      <p:sp>
        <p:nvSpPr>
          <p:cNvPr id="5" name="TextBox 4"/>
          <p:cNvSpPr txBox="1"/>
          <p:nvPr/>
        </p:nvSpPr>
        <p:spPr>
          <a:xfrm>
            <a:off x="381939" y="1183572"/>
            <a:ext cx="8566394" cy="923330"/>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1c (</a:t>
            </a:r>
            <a:r>
              <a:rPr lang="en-NZ" b="1" dirty="0" err="1" smtClean="0">
                <a:latin typeface="Calibri" panose="020F0502020204030204" pitchFamily="34" charset="0"/>
              </a:rPr>
              <a:t>i</a:t>
            </a:r>
            <a:r>
              <a:rPr lang="en-NZ" b="1" dirty="0" smtClean="0">
                <a:latin typeface="Calibri" panose="020F0502020204030204" pitchFamily="34" charset="0"/>
              </a:rPr>
              <a:t>) : </a:t>
            </a:r>
            <a:r>
              <a:rPr lang="en-NZ" dirty="0"/>
              <a:t>Sodium burns in oxygen gas, O</a:t>
            </a:r>
            <a:r>
              <a:rPr lang="en-NZ" baseline="-25000" dirty="0"/>
              <a:t>2</a:t>
            </a:r>
            <a:r>
              <a:rPr lang="en-NZ" dirty="0"/>
              <a:t>, to form sodium oxide, Na</a:t>
            </a:r>
            <a:r>
              <a:rPr lang="en-NZ" baseline="-25000" dirty="0"/>
              <a:t>2</a:t>
            </a:r>
            <a:r>
              <a:rPr lang="en-NZ" dirty="0"/>
              <a:t>O. </a:t>
            </a:r>
          </a:p>
          <a:p>
            <a:r>
              <a:rPr lang="en-NZ" dirty="0"/>
              <a:t>(</a:t>
            </a:r>
            <a:r>
              <a:rPr lang="en-NZ" dirty="0" err="1"/>
              <a:t>i</a:t>
            </a:r>
            <a:r>
              <a:rPr lang="en-NZ" dirty="0"/>
              <a:t>) Explain how the Na and O atoms form Na</a:t>
            </a:r>
            <a:r>
              <a:rPr lang="en-NZ" baseline="30000" dirty="0"/>
              <a:t>+</a:t>
            </a:r>
            <a:r>
              <a:rPr lang="en-NZ" dirty="0"/>
              <a:t> and O</a:t>
            </a:r>
            <a:r>
              <a:rPr lang="en-NZ" baseline="30000" dirty="0"/>
              <a:t>2– </a:t>
            </a:r>
            <a:r>
              <a:rPr lang="en-NZ" dirty="0"/>
              <a:t>ions, in terms of their groups in the periodic table, electron arrangement, AND number of protons. </a:t>
            </a:r>
            <a:endParaRPr lang="en-NZ" dirty="0">
              <a:effectLst/>
              <a:latin typeface="Calibri" panose="020F0502020204030204" pitchFamily="34" charset="0"/>
              <a:ea typeface="Times New Roman" panose="02020603050405020304" pitchFamily="18" charset="0"/>
            </a:endParaRPr>
          </a:p>
        </p:txBody>
      </p:sp>
      <p:pic>
        <p:nvPicPr>
          <p:cNvPr id="44" name="Picture 43"/>
          <p:cNvPicPr>
            <a:picLocks noChangeAspect="1"/>
          </p:cNvPicPr>
          <p:nvPr/>
        </p:nvPicPr>
        <p:blipFill>
          <a:blip r:embed="rId2"/>
          <a:stretch>
            <a:fillRect/>
          </a:stretch>
        </p:blipFill>
        <p:spPr>
          <a:xfrm>
            <a:off x="333954" y="4869160"/>
            <a:ext cx="4145312" cy="1180052"/>
          </a:xfrm>
          <a:prstGeom prst="rect">
            <a:avLst/>
          </a:prstGeom>
        </p:spPr>
      </p:pic>
      <p:pic>
        <p:nvPicPr>
          <p:cNvPr id="62" name="Picture 61"/>
          <p:cNvPicPr>
            <a:picLocks noChangeAspect="1"/>
          </p:cNvPicPr>
          <p:nvPr/>
        </p:nvPicPr>
        <p:blipFill>
          <a:blip r:embed="rId3"/>
          <a:stretch>
            <a:fillRect/>
          </a:stretch>
        </p:blipFill>
        <p:spPr>
          <a:xfrm>
            <a:off x="4796151" y="4802459"/>
            <a:ext cx="4064896" cy="1190128"/>
          </a:xfrm>
          <a:prstGeom prst="rect">
            <a:avLst/>
          </a:prstGeom>
        </p:spPr>
      </p:pic>
      <p:pic>
        <p:nvPicPr>
          <p:cNvPr id="11" name="Picture 10"/>
          <p:cNvPicPr>
            <a:picLocks noChangeAspect="1"/>
          </p:cNvPicPr>
          <p:nvPr/>
        </p:nvPicPr>
        <p:blipFill>
          <a:blip r:embed="rId4"/>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70492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02879" y="485190"/>
            <a:ext cx="8208912" cy="400110"/>
          </a:xfrm>
          <a:prstGeom prst="rect">
            <a:avLst/>
          </a:prstGeom>
          <a:solidFill>
            <a:schemeClr val="accent2">
              <a:lumMod val="20000"/>
              <a:lumOff val="80000"/>
            </a:schemeClr>
          </a:solidFill>
          <a:ln>
            <a:solidFill>
              <a:srgbClr val="2F2B2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2000" b="1"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Achievement Criteria</a:t>
            </a:r>
            <a:endParaRPr kumimoji="0" lang="en-NZ" sz="20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pic>
        <p:nvPicPr>
          <p:cNvPr id="6" name="Picture 5"/>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51867"/>
            <a:ext cx="802399" cy="679291"/>
          </a:xfrm>
          <a:prstGeom prst="rect">
            <a:avLst/>
          </a:prstGeom>
        </p:spPr>
      </p:pic>
      <p:pic>
        <p:nvPicPr>
          <p:cNvPr id="1026" name="Picture 2" descr="https://cdn.welovesolo.com/wp-content/uploads/ui/31/p17eoepklk1e3rb4u1ak1o2sirh9-details.jpg"/>
          <p:cNvPicPr>
            <a:picLocks noChangeAspect="1" noChangeArrowheads="1"/>
          </p:cNvPicPr>
          <p:nvPr/>
        </p:nvPicPr>
        <p:blipFill>
          <a:blip r:embed="rId3">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6400800" y="0"/>
            <a:ext cx="2943225" cy="28006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98303" y="1183351"/>
            <a:ext cx="2114332" cy="830997"/>
          </a:xfrm>
          <a:prstGeom prst="rect">
            <a:avLst/>
          </a:prstGeom>
          <a:noFill/>
        </p:spPr>
        <p:txBody>
          <a:bodyPr wrap="square" rtlCol="0">
            <a:spAutoFit/>
          </a:bodyPr>
          <a:lstStyle/>
          <a:p>
            <a:pPr algn="ctr"/>
            <a:r>
              <a:rPr lang="en-NZ" sz="2400" dirty="0" smtClean="0">
                <a:solidFill>
                  <a:schemeClr val="bg1"/>
                </a:solidFill>
                <a:latin typeface="Century Gothic" panose="020B0502020202020204" pitchFamily="34" charset="0"/>
                <a:cs typeface="Andalus" panose="02020603050405020304" pitchFamily="18" charset="-78"/>
              </a:rPr>
              <a:t>AS 90944</a:t>
            </a:r>
          </a:p>
          <a:p>
            <a:pPr algn="ctr"/>
            <a:r>
              <a:rPr lang="en-NZ" sz="2400" b="1" dirty="0" smtClean="0">
                <a:solidFill>
                  <a:schemeClr val="bg1"/>
                </a:solidFill>
                <a:latin typeface="Century Gothic" panose="020B0502020202020204" pitchFamily="34" charset="0"/>
                <a:cs typeface="Andalus" panose="02020603050405020304" pitchFamily="18" charset="-78"/>
              </a:rPr>
              <a:t>S1.5</a:t>
            </a:r>
            <a:endParaRPr lang="en-NZ" sz="2400" b="1" dirty="0">
              <a:solidFill>
                <a:schemeClr val="bg1"/>
              </a:solidFill>
              <a:latin typeface="Century Gothic" panose="020B0502020202020204" pitchFamily="34" charset="0"/>
              <a:cs typeface="Andalus" panose="02020603050405020304" pitchFamily="18" charset="-78"/>
            </a:endParaRPr>
          </a:p>
        </p:txBody>
      </p:sp>
      <p:sp>
        <p:nvSpPr>
          <p:cNvPr id="8" name="Rectangle 7"/>
          <p:cNvSpPr/>
          <p:nvPr/>
        </p:nvSpPr>
        <p:spPr>
          <a:xfrm>
            <a:off x="266417" y="919120"/>
            <a:ext cx="8610600" cy="6186309"/>
          </a:xfrm>
          <a:prstGeom prst="rect">
            <a:avLst/>
          </a:prstGeom>
        </p:spPr>
        <p:txBody>
          <a:bodyPr wrap="square">
            <a:spAutoFit/>
          </a:bodyPr>
          <a:lstStyle/>
          <a:p>
            <a:r>
              <a:rPr lang="en-NZ" i="1" dirty="0">
                <a:latin typeface="Calibri" pitchFamily="34" charset="0"/>
                <a:cs typeface="Calibri" pitchFamily="34" charset="0"/>
              </a:rPr>
              <a:t> </a:t>
            </a:r>
            <a:endParaRPr lang="en-NZ" dirty="0">
              <a:latin typeface="Calibri" pitchFamily="34" charset="0"/>
              <a:cs typeface="Calibri" pitchFamily="34" charset="0"/>
            </a:endParaRPr>
          </a:p>
          <a:p>
            <a:pPr lvl="0"/>
            <a:r>
              <a:rPr lang="en-NZ" b="1" i="1" dirty="0">
                <a:latin typeface="Calibri" panose="020F0502020204030204" pitchFamily="34" charset="0"/>
              </a:rPr>
              <a:t>Aspects of acids and bases</a:t>
            </a:r>
            <a:r>
              <a:rPr lang="en-NZ" b="1" dirty="0">
                <a:latin typeface="Calibri" panose="020F0502020204030204" pitchFamily="34" charset="0"/>
              </a:rPr>
              <a:t> will be selected from:</a:t>
            </a:r>
          </a:p>
          <a:p>
            <a:pPr lvl="0"/>
            <a:r>
              <a:rPr lang="en-GB" dirty="0">
                <a:latin typeface="Calibri" panose="020F0502020204030204" pitchFamily="34" charset="0"/>
              </a:rPr>
              <a:t>Atomic structure</a:t>
            </a:r>
            <a:endParaRPr lang="en-NZ" dirty="0">
              <a:latin typeface="Calibri" panose="020F0502020204030204" pitchFamily="34" charset="0"/>
            </a:endParaRPr>
          </a:p>
          <a:p>
            <a:pPr marL="1200150" lvl="2" indent="-285750">
              <a:buFont typeface="Wingdings" panose="05000000000000000000" pitchFamily="2" charset="2"/>
              <a:buChar char="q"/>
            </a:pPr>
            <a:r>
              <a:rPr lang="en-NZ" dirty="0">
                <a:latin typeface="Calibri" panose="020F0502020204030204" pitchFamily="34" charset="0"/>
              </a:rPr>
              <a:t>electron arrangement of atoms and monatomic ions </a:t>
            </a:r>
            <a:r>
              <a:rPr lang="en-NZ" dirty="0" smtClean="0">
                <a:latin typeface="Calibri" panose="020F0502020204030204" pitchFamily="34" charset="0"/>
              </a:rPr>
              <a:t>                                                      of </a:t>
            </a:r>
            <a:r>
              <a:rPr lang="en-NZ" dirty="0">
                <a:latin typeface="Calibri" panose="020F0502020204030204" pitchFamily="34" charset="0"/>
              </a:rPr>
              <a:t>the first 20 elements (a periodic table will be provided)</a:t>
            </a:r>
          </a:p>
          <a:p>
            <a:pPr marL="1200150" lvl="2" indent="-285750">
              <a:buFont typeface="Wingdings" panose="05000000000000000000" pitchFamily="2" charset="2"/>
              <a:buChar char="q"/>
            </a:pPr>
            <a:r>
              <a:rPr lang="en-NZ" dirty="0">
                <a:latin typeface="Calibri" panose="020F0502020204030204" pitchFamily="34" charset="0"/>
              </a:rPr>
              <a:t>ionic bonding</a:t>
            </a:r>
          </a:p>
          <a:p>
            <a:pPr marL="1200150" lvl="2" indent="-285750">
              <a:buFont typeface="Wingdings" panose="05000000000000000000" pitchFamily="2" charset="2"/>
              <a:buChar char="q"/>
            </a:pPr>
            <a:r>
              <a:rPr lang="en-NZ" dirty="0">
                <a:latin typeface="Calibri" panose="020F0502020204030204" pitchFamily="34" charset="0"/>
              </a:rPr>
              <a:t>names and formulae of ionic compounds using a given table of ions.</a:t>
            </a:r>
          </a:p>
          <a:p>
            <a:r>
              <a:rPr lang="en-NZ" i="1" dirty="0">
                <a:latin typeface="Calibri" panose="020F0502020204030204" pitchFamily="34" charset="0"/>
              </a:rPr>
              <a:t> </a:t>
            </a:r>
            <a:endParaRPr lang="en-NZ" dirty="0">
              <a:latin typeface="Calibri" panose="020F0502020204030204" pitchFamily="34" charset="0"/>
            </a:endParaRPr>
          </a:p>
          <a:p>
            <a:pPr lvl="0"/>
            <a:r>
              <a:rPr lang="en-GB" dirty="0">
                <a:latin typeface="Calibri" panose="020F0502020204030204" pitchFamily="34" charset="0"/>
              </a:rPr>
              <a:t>Properties</a:t>
            </a:r>
            <a:endParaRPr lang="en-NZ" dirty="0">
              <a:latin typeface="Calibri" panose="020F0502020204030204" pitchFamily="34" charset="0"/>
            </a:endParaRPr>
          </a:p>
          <a:p>
            <a:pPr marL="1200150" lvl="2" indent="-285750">
              <a:buFont typeface="Wingdings" panose="05000000000000000000" pitchFamily="2" charset="2"/>
              <a:buChar char="q"/>
            </a:pPr>
            <a:r>
              <a:rPr lang="en-NZ" dirty="0">
                <a:latin typeface="Calibri" panose="020F0502020204030204" pitchFamily="34" charset="0"/>
              </a:rPr>
              <a:t>acids release hydrogen ions in </a:t>
            </a:r>
            <a:r>
              <a:rPr lang="en-NZ" dirty="0" smtClean="0">
                <a:latin typeface="Calibri" panose="020F0502020204030204" pitchFamily="34" charset="0"/>
              </a:rPr>
              <a:t>water (</a:t>
            </a:r>
            <a:r>
              <a:rPr lang="en-NZ" dirty="0" err="1" smtClean="0">
                <a:latin typeface="Calibri" panose="020F0502020204030204" pitchFamily="34" charset="0"/>
              </a:rPr>
              <a:t>HCl</a:t>
            </a:r>
            <a:r>
              <a:rPr lang="en-NZ" dirty="0" smtClean="0">
                <a:latin typeface="Calibri" panose="020F0502020204030204" pitchFamily="34" charset="0"/>
              </a:rPr>
              <a:t> ; hydrochloric acid, H</a:t>
            </a:r>
            <a:r>
              <a:rPr lang="en-NZ" baseline="-25000" dirty="0" smtClean="0">
                <a:latin typeface="Calibri" panose="020F0502020204030204" pitchFamily="34" charset="0"/>
              </a:rPr>
              <a:t>2</a:t>
            </a:r>
            <a:r>
              <a:rPr lang="en-NZ" dirty="0" smtClean="0">
                <a:latin typeface="Calibri" panose="020F0502020204030204" pitchFamily="34" charset="0"/>
              </a:rPr>
              <a:t>SO</a:t>
            </a:r>
            <a:r>
              <a:rPr lang="en-NZ" baseline="-25000" dirty="0" smtClean="0">
                <a:latin typeface="Calibri" panose="020F0502020204030204" pitchFamily="34" charset="0"/>
              </a:rPr>
              <a:t>4 : </a:t>
            </a:r>
            <a:r>
              <a:rPr lang="en-NZ" dirty="0" smtClean="0">
                <a:latin typeface="Calibri" panose="020F0502020204030204" pitchFamily="34" charset="0"/>
              </a:rPr>
              <a:t>sulphuric acid, HNO</a:t>
            </a:r>
            <a:r>
              <a:rPr lang="en-NZ" baseline="-25000" dirty="0" smtClean="0">
                <a:latin typeface="Calibri" panose="020F0502020204030204" pitchFamily="34" charset="0"/>
              </a:rPr>
              <a:t>3 : </a:t>
            </a:r>
            <a:r>
              <a:rPr lang="en-NZ" dirty="0" smtClean="0">
                <a:latin typeface="Calibri" panose="020F0502020204030204" pitchFamily="34" charset="0"/>
              </a:rPr>
              <a:t>nitric acid)</a:t>
            </a:r>
            <a:endParaRPr lang="en-NZ" dirty="0">
              <a:latin typeface="Calibri" panose="020F0502020204030204" pitchFamily="34" charset="0"/>
            </a:endParaRPr>
          </a:p>
          <a:p>
            <a:pPr marL="1200150" lvl="2" indent="-285750">
              <a:buFont typeface="Wingdings" panose="05000000000000000000" pitchFamily="2" charset="2"/>
              <a:buChar char="q"/>
            </a:pPr>
            <a:r>
              <a:rPr lang="en-NZ" dirty="0">
                <a:latin typeface="Calibri" panose="020F0502020204030204" pitchFamily="34" charset="0"/>
              </a:rPr>
              <a:t>reactions (of acids with bases) to form </a:t>
            </a:r>
            <a:r>
              <a:rPr lang="en-NZ" dirty="0" smtClean="0">
                <a:latin typeface="Calibri" panose="020F0502020204030204" pitchFamily="34" charset="0"/>
              </a:rPr>
              <a:t>salts</a:t>
            </a:r>
            <a:endParaRPr lang="en-NZ" dirty="0">
              <a:latin typeface="Calibri" panose="020F0502020204030204" pitchFamily="34" charset="0"/>
            </a:endParaRPr>
          </a:p>
          <a:p>
            <a:pPr marL="1200150" lvl="2" indent="-285750">
              <a:buFont typeface="Wingdings" panose="05000000000000000000" pitchFamily="2" charset="2"/>
              <a:buChar char="q"/>
            </a:pPr>
            <a:r>
              <a:rPr lang="en-NZ" dirty="0">
                <a:latin typeface="Calibri" panose="020F0502020204030204" pitchFamily="34" charset="0"/>
              </a:rPr>
              <a:t>pH and effects on indicators.</a:t>
            </a:r>
          </a:p>
          <a:p>
            <a:r>
              <a:rPr lang="en-NZ" i="1" dirty="0">
                <a:latin typeface="Calibri" panose="020F0502020204030204" pitchFamily="34" charset="0"/>
              </a:rPr>
              <a:t> </a:t>
            </a:r>
            <a:r>
              <a:rPr lang="en-NZ" dirty="0">
                <a:latin typeface="Calibri" panose="020F0502020204030204" pitchFamily="34" charset="0"/>
              </a:rPr>
              <a:t> </a:t>
            </a:r>
          </a:p>
          <a:p>
            <a:pPr lvl="0"/>
            <a:r>
              <a:rPr lang="en-GB" dirty="0">
                <a:latin typeface="Calibri" panose="020F0502020204030204" pitchFamily="34" charset="0"/>
              </a:rPr>
              <a:t>Uses</a:t>
            </a:r>
            <a:endParaRPr lang="en-NZ" dirty="0">
              <a:latin typeface="Calibri" panose="020F0502020204030204" pitchFamily="34" charset="0"/>
            </a:endParaRPr>
          </a:p>
          <a:p>
            <a:pPr marL="1257300" lvl="2" indent="-342900">
              <a:buFont typeface="Wingdings" panose="05000000000000000000" pitchFamily="2" charset="2"/>
              <a:buChar char="q"/>
            </a:pPr>
            <a:r>
              <a:rPr lang="en-NZ" dirty="0">
                <a:latin typeface="Calibri" panose="020F0502020204030204" pitchFamily="34" charset="0"/>
              </a:rPr>
              <a:t>neutralisation</a:t>
            </a:r>
          </a:p>
          <a:p>
            <a:pPr marL="1200150" lvl="2" indent="-285750">
              <a:buFont typeface="Wingdings" panose="05000000000000000000" pitchFamily="2" charset="2"/>
              <a:buChar char="q"/>
            </a:pPr>
            <a:r>
              <a:rPr lang="en-NZ" dirty="0">
                <a:latin typeface="Calibri" panose="020F0502020204030204" pitchFamily="34" charset="0"/>
              </a:rPr>
              <a:t>carbon dioxide formation</a:t>
            </a:r>
          </a:p>
          <a:p>
            <a:pPr marL="1200150" lvl="2" indent="-285750">
              <a:buFont typeface="Wingdings" panose="05000000000000000000" pitchFamily="2" charset="2"/>
              <a:buChar char="q"/>
            </a:pPr>
            <a:r>
              <a:rPr lang="en-NZ" dirty="0">
                <a:latin typeface="Calibri" panose="020F0502020204030204" pitchFamily="34" charset="0"/>
              </a:rPr>
              <a:t>salt formation</a:t>
            </a:r>
            <a:r>
              <a:rPr lang="en-NZ" dirty="0" smtClean="0">
                <a:latin typeface="Calibri" panose="020F0502020204030204" pitchFamily="34" charset="0"/>
              </a:rPr>
              <a:t>.</a:t>
            </a:r>
          </a:p>
          <a:p>
            <a:pPr lvl="2"/>
            <a:endParaRPr lang="en-NZ" dirty="0">
              <a:latin typeface="Calibri" panose="020F0502020204030204" pitchFamily="34" charset="0"/>
            </a:endParaRPr>
          </a:p>
          <a:p>
            <a:pPr marL="285750" lvl="0" indent="-285750">
              <a:buFont typeface="Wingdings" panose="05000000000000000000" pitchFamily="2" charset="2"/>
              <a:buChar char="q"/>
            </a:pPr>
            <a:r>
              <a:rPr lang="en-NZ" i="1" dirty="0">
                <a:latin typeface="Calibri" panose="020F0502020204030204" pitchFamily="34" charset="0"/>
              </a:rPr>
              <a:t> </a:t>
            </a:r>
            <a:r>
              <a:rPr lang="en-NZ" dirty="0">
                <a:latin typeface="Calibri" panose="020F0502020204030204" pitchFamily="34" charset="0"/>
              </a:rPr>
              <a:t>Rates of reaction and particle theory.</a:t>
            </a:r>
          </a:p>
          <a:p>
            <a:endParaRPr lang="en-NZ" dirty="0">
              <a:latin typeface="Calibri" panose="020F0502020204030204" pitchFamily="34" charset="0"/>
            </a:endParaRPr>
          </a:p>
          <a:p>
            <a:r>
              <a:rPr lang="en-NZ" dirty="0">
                <a:latin typeface="Calibri" pitchFamily="34" charset="0"/>
                <a:cs typeface="Calibri" pitchFamily="34" charset="0"/>
              </a:rPr>
              <a:t> </a:t>
            </a:r>
          </a:p>
        </p:txBody>
      </p:sp>
    </p:spTree>
    <p:extLst>
      <p:ext uri="{BB962C8B-B14F-4D97-AF65-F5344CB8AC3E}">
        <p14:creationId xmlns:p14="http://schemas.microsoft.com/office/powerpoint/2010/main" val="1461913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Electron Configuration</a:t>
            </a:r>
            <a:endParaRPr lang="en-NZ" sz="2000" b="1" dirty="0">
              <a:latin typeface="Calibri" panose="020F0502020204030204" pitchFamily="34" charset="0"/>
            </a:endParaRPr>
          </a:p>
        </p:txBody>
      </p:sp>
      <p:sp>
        <p:nvSpPr>
          <p:cNvPr id="5" name="TextBox 4"/>
          <p:cNvSpPr txBox="1"/>
          <p:nvPr/>
        </p:nvSpPr>
        <p:spPr>
          <a:xfrm>
            <a:off x="381939" y="1183572"/>
            <a:ext cx="8566394" cy="923330"/>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1c (</a:t>
            </a:r>
            <a:r>
              <a:rPr lang="en-NZ" b="1" dirty="0" err="1" smtClean="0">
                <a:latin typeface="Calibri" panose="020F0502020204030204" pitchFamily="34" charset="0"/>
              </a:rPr>
              <a:t>i</a:t>
            </a:r>
            <a:r>
              <a:rPr lang="en-NZ" b="1" dirty="0" smtClean="0">
                <a:latin typeface="Calibri" panose="020F0502020204030204" pitchFamily="34" charset="0"/>
              </a:rPr>
              <a:t>) : </a:t>
            </a:r>
            <a:r>
              <a:rPr lang="en-NZ" dirty="0"/>
              <a:t>Sodium burns in oxygen gas, O</a:t>
            </a:r>
            <a:r>
              <a:rPr lang="en-NZ" baseline="-25000" dirty="0"/>
              <a:t>2</a:t>
            </a:r>
            <a:r>
              <a:rPr lang="en-NZ" dirty="0"/>
              <a:t>, to form sodium oxide, Na</a:t>
            </a:r>
            <a:r>
              <a:rPr lang="en-NZ" baseline="-25000" dirty="0"/>
              <a:t>2</a:t>
            </a:r>
            <a:r>
              <a:rPr lang="en-NZ" dirty="0"/>
              <a:t>O. </a:t>
            </a:r>
          </a:p>
          <a:p>
            <a:r>
              <a:rPr lang="en-NZ" dirty="0"/>
              <a:t>(</a:t>
            </a:r>
            <a:r>
              <a:rPr lang="en-NZ" dirty="0" err="1"/>
              <a:t>i</a:t>
            </a:r>
            <a:r>
              <a:rPr lang="en-NZ" dirty="0"/>
              <a:t>) Explain how the Na and O atoms form Na</a:t>
            </a:r>
            <a:r>
              <a:rPr lang="en-NZ" baseline="30000" dirty="0"/>
              <a:t>+</a:t>
            </a:r>
            <a:r>
              <a:rPr lang="en-NZ" dirty="0"/>
              <a:t> and O</a:t>
            </a:r>
            <a:r>
              <a:rPr lang="en-NZ" baseline="30000" dirty="0"/>
              <a:t>2– </a:t>
            </a:r>
            <a:r>
              <a:rPr lang="en-NZ" dirty="0"/>
              <a:t>ions, in terms of their groups in the periodic table, electron arrangement, AND number of protons. </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 name="Rectangle 1"/>
          <p:cNvSpPr/>
          <p:nvPr/>
        </p:nvSpPr>
        <p:spPr>
          <a:xfrm>
            <a:off x="547608" y="2413281"/>
            <a:ext cx="3718005" cy="2308324"/>
          </a:xfrm>
          <a:prstGeom prst="rect">
            <a:avLst/>
          </a:prstGeom>
        </p:spPr>
        <p:txBody>
          <a:bodyPr wrap="square">
            <a:spAutoFit/>
          </a:bodyPr>
          <a:lstStyle/>
          <a:p>
            <a:r>
              <a:rPr lang="en-NZ" b="1" dirty="0" smtClean="0">
                <a:latin typeface="Calibri" panose="020F0502020204030204" pitchFamily="34" charset="0"/>
              </a:rPr>
              <a:t>Answer 1c (</a:t>
            </a:r>
            <a:r>
              <a:rPr lang="en-NZ" b="1" dirty="0" err="1" smtClean="0">
                <a:latin typeface="Calibri" panose="020F0502020204030204" pitchFamily="34" charset="0"/>
              </a:rPr>
              <a:t>i</a:t>
            </a:r>
            <a:r>
              <a:rPr lang="en-NZ" b="1" dirty="0" smtClean="0">
                <a:latin typeface="Calibri" panose="020F0502020204030204" pitchFamily="34" charset="0"/>
              </a:rPr>
              <a:t>) : </a:t>
            </a:r>
            <a:r>
              <a:rPr lang="en-GB" dirty="0" smtClean="0"/>
              <a:t>Na </a:t>
            </a:r>
            <a:r>
              <a:rPr lang="en-GB" dirty="0"/>
              <a:t>is a group one element, so the Na atom has one valence electron and an electron configuration of 2, 8, 1. The Na atom loses its one valence electron to gain a full outer shell – it now has 1 more proton (11) than electrons; the Na</a:t>
            </a:r>
            <a:r>
              <a:rPr lang="en-GB" baseline="30000" dirty="0"/>
              <a:t>+</a:t>
            </a:r>
            <a:r>
              <a:rPr lang="en-GB" dirty="0"/>
              <a:t> ion is formed</a:t>
            </a:r>
            <a:r>
              <a:rPr lang="en-GB" dirty="0" smtClean="0"/>
              <a:t>.</a:t>
            </a:r>
          </a:p>
        </p:txBody>
      </p:sp>
      <p:sp>
        <p:nvSpPr>
          <p:cNvPr id="3" name="TextBox 2"/>
          <p:cNvSpPr txBox="1"/>
          <p:nvPr/>
        </p:nvSpPr>
        <p:spPr>
          <a:xfrm>
            <a:off x="4796151" y="2413281"/>
            <a:ext cx="4160309" cy="2031325"/>
          </a:xfrm>
          <a:prstGeom prst="rect">
            <a:avLst/>
          </a:prstGeom>
          <a:noFill/>
        </p:spPr>
        <p:txBody>
          <a:bodyPr wrap="square" rtlCol="0">
            <a:spAutoFit/>
          </a:bodyPr>
          <a:lstStyle/>
          <a:p>
            <a:r>
              <a:rPr lang="en-GB" dirty="0" smtClean="0"/>
              <a:t>O is a group sixteen element, so the O atom has six valence electrons and an electron configuration of 2, 6. The O atom gains two electrons to gain a full outer shell – it now has 2 less protons (8) than electrons; the O</a:t>
            </a:r>
            <a:r>
              <a:rPr lang="en-GB" baseline="30000" dirty="0" smtClean="0"/>
              <a:t>2–</a:t>
            </a:r>
            <a:r>
              <a:rPr lang="en-GB" dirty="0" smtClean="0"/>
              <a:t> ion is formed. </a:t>
            </a:r>
            <a:endParaRPr lang="en-NZ" dirty="0" smtClean="0"/>
          </a:p>
          <a:p>
            <a:endParaRPr lang="en-NZ" dirty="0"/>
          </a:p>
        </p:txBody>
      </p:sp>
      <p:pic>
        <p:nvPicPr>
          <p:cNvPr id="44" name="Picture 43"/>
          <p:cNvPicPr>
            <a:picLocks noChangeAspect="1"/>
          </p:cNvPicPr>
          <p:nvPr/>
        </p:nvPicPr>
        <p:blipFill>
          <a:blip r:embed="rId2"/>
          <a:stretch>
            <a:fillRect/>
          </a:stretch>
        </p:blipFill>
        <p:spPr>
          <a:xfrm>
            <a:off x="333954" y="4869160"/>
            <a:ext cx="4145312" cy="1180052"/>
          </a:xfrm>
          <a:prstGeom prst="rect">
            <a:avLst/>
          </a:prstGeom>
        </p:spPr>
      </p:pic>
      <p:pic>
        <p:nvPicPr>
          <p:cNvPr id="62" name="Picture 61"/>
          <p:cNvPicPr>
            <a:picLocks noChangeAspect="1"/>
          </p:cNvPicPr>
          <p:nvPr/>
        </p:nvPicPr>
        <p:blipFill>
          <a:blip r:embed="rId3"/>
          <a:stretch>
            <a:fillRect/>
          </a:stretch>
        </p:blipFill>
        <p:spPr>
          <a:xfrm>
            <a:off x="4796151" y="4802459"/>
            <a:ext cx="4064896" cy="1190128"/>
          </a:xfrm>
          <a:prstGeom prst="rect">
            <a:avLst/>
          </a:prstGeom>
        </p:spPr>
      </p:pic>
    </p:spTree>
    <p:extLst>
      <p:ext uri="{BB962C8B-B14F-4D97-AF65-F5344CB8AC3E}">
        <p14:creationId xmlns:p14="http://schemas.microsoft.com/office/powerpoint/2010/main" val="1787128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Ionic Bonding</a:t>
            </a:r>
            <a:endParaRPr lang="en-NZ" sz="2000" b="1" dirty="0">
              <a:latin typeface="Calibri" panose="020F0502020204030204" pitchFamily="34" charset="0"/>
            </a:endParaRPr>
          </a:p>
        </p:txBody>
      </p:sp>
      <p:sp>
        <p:nvSpPr>
          <p:cNvPr id="5" name="TextBox 4"/>
          <p:cNvSpPr txBox="1"/>
          <p:nvPr/>
        </p:nvSpPr>
        <p:spPr>
          <a:xfrm>
            <a:off x="381939" y="1183572"/>
            <a:ext cx="8566394" cy="1631216"/>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2b: </a:t>
            </a:r>
            <a:r>
              <a:rPr lang="en-NZ" sz="2000" dirty="0">
                <a:solidFill>
                  <a:srgbClr val="000000"/>
                </a:solidFill>
                <a:latin typeface="Calibri" panose="020F0502020204030204" pitchFamily="34" charset="0"/>
              </a:rPr>
              <a:t>Explain why an ionic bond would </a:t>
            </a:r>
            <a:r>
              <a:rPr lang="en-NZ" sz="2000" b="1" dirty="0">
                <a:solidFill>
                  <a:srgbClr val="000000"/>
                </a:solidFill>
                <a:latin typeface="Calibri" panose="020F0502020204030204" pitchFamily="34" charset="0"/>
              </a:rPr>
              <a:t>not </a:t>
            </a:r>
            <a:r>
              <a:rPr lang="en-NZ" sz="2000" dirty="0">
                <a:solidFill>
                  <a:srgbClr val="000000"/>
                </a:solidFill>
                <a:latin typeface="Calibri" panose="020F0502020204030204" pitchFamily="34" charset="0"/>
              </a:rPr>
              <a:t>form between a </a:t>
            </a:r>
            <a:r>
              <a:rPr lang="en-NZ" sz="2000" dirty="0" err="1">
                <a:solidFill>
                  <a:srgbClr val="000000"/>
                </a:solidFill>
                <a:latin typeface="Calibri" panose="020F0502020204030204" pitchFamily="34" charset="0"/>
              </a:rPr>
              <a:t>sulfide</a:t>
            </a:r>
            <a:r>
              <a:rPr lang="en-NZ" sz="2000" dirty="0">
                <a:solidFill>
                  <a:srgbClr val="000000"/>
                </a:solidFill>
                <a:latin typeface="Calibri" panose="020F0502020204030204" pitchFamily="34" charset="0"/>
              </a:rPr>
              <a:t> ion and a chloride ion. </a:t>
            </a:r>
          </a:p>
          <a:p>
            <a:r>
              <a:rPr lang="en-NZ" sz="2000" dirty="0">
                <a:solidFill>
                  <a:srgbClr val="000000"/>
                </a:solidFill>
                <a:latin typeface="Calibri" panose="020F0502020204030204" pitchFamily="34" charset="0"/>
              </a:rPr>
              <a:t>In your answer you should: </a:t>
            </a:r>
          </a:p>
          <a:p>
            <a:r>
              <a:rPr lang="en-NZ" sz="2000" dirty="0">
                <a:solidFill>
                  <a:srgbClr val="000000"/>
                </a:solidFill>
                <a:latin typeface="Calibri" panose="020F0502020204030204" pitchFamily="34" charset="0"/>
              </a:rPr>
              <a:t>• describe an ionic bond </a:t>
            </a:r>
          </a:p>
          <a:p>
            <a:r>
              <a:rPr lang="en-NZ" sz="2000" dirty="0">
                <a:solidFill>
                  <a:srgbClr val="000000"/>
                </a:solidFill>
                <a:latin typeface="Calibri" panose="020F0502020204030204" pitchFamily="34" charset="0"/>
              </a:rPr>
              <a:t>• refer to charges and electron arrangements of the ions involved.</a:t>
            </a:r>
            <a:endParaRPr lang="en-NZ" sz="2000" dirty="0">
              <a:effectLst/>
              <a:latin typeface="Calibri" panose="020F0502020204030204" pitchFamily="34" charset="0"/>
              <a:ea typeface="Times New Roman" panose="02020603050405020304" pitchFamily="18" charset="0"/>
            </a:endParaRPr>
          </a:p>
        </p:txBody>
      </p:sp>
      <p:pic>
        <p:nvPicPr>
          <p:cNvPr id="1026" name="Picture 2" descr="https://s-media-cache-ak0.pinimg.com/736x/2f/83/fd/2f83fd869cd63f1f50f43ea3511e0431.jpg"/>
          <p:cNvPicPr>
            <a:picLocks noChangeAspect="1" noChangeArrowheads="1"/>
          </p:cNvPicPr>
          <p:nvPr/>
        </p:nvPicPr>
        <p:blipFill rotWithShape="1">
          <a:blip r:embed="rId2">
            <a:clrChange>
              <a:clrFrom>
                <a:srgbClr val="062945"/>
              </a:clrFrom>
              <a:clrTo>
                <a:srgbClr val="062945">
                  <a:alpha val="0"/>
                </a:srgbClr>
              </a:clrTo>
            </a:clrChange>
            <a:extLst>
              <a:ext uri="{28A0092B-C50C-407E-A947-70E740481C1C}">
                <a14:useLocalDpi xmlns:a14="http://schemas.microsoft.com/office/drawing/2010/main" val="0"/>
              </a:ext>
            </a:extLst>
          </a:blip>
          <a:srcRect l="4123" r="10013"/>
          <a:stretch/>
        </p:blipFill>
        <p:spPr bwMode="auto">
          <a:xfrm>
            <a:off x="4860031" y="3220089"/>
            <a:ext cx="3816425" cy="34116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750445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Ionic Bonding</a:t>
            </a:r>
            <a:endParaRPr lang="en-NZ" sz="2000" b="1" dirty="0">
              <a:latin typeface="Calibri" panose="020F0502020204030204" pitchFamily="34" charset="0"/>
            </a:endParaRPr>
          </a:p>
        </p:txBody>
      </p:sp>
      <p:sp>
        <p:nvSpPr>
          <p:cNvPr id="5" name="TextBox 4"/>
          <p:cNvSpPr txBox="1"/>
          <p:nvPr/>
        </p:nvSpPr>
        <p:spPr>
          <a:xfrm>
            <a:off x="381939" y="1183572"/>
            <a:ext cx="8566394" cy="1631216"/>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2b: </a:t>
            </a:r>
            <a:r>
              <a:rPr lang="en-NZ" sz="2000" dirty="0">
                <a:solidFill>
                  <a:srgbClr val="000000"/>
                </a:solidFill>
                <a:latin typeface="Calibri" panose="020F0502020204030204" pitchFamily="34" charset="0"/>
              </a:rPr>
              <a:t>Explain why an ionic bond would </a:t>
            </a:r>
            <a:r>
              <a:rPr lang="en-NZ" sz="2000" b="1" dirty="0">
                <a:solidFill>
                  <a:srgbClr val="000000"/>
                </a:solidFill>
                <a:latin typeface="Calibri" panose="020F0502020204030204" pitchFamily="34" charset="0"/>
              </a:rPr>
              <a:t>not </a:t>
            </a:r>
            <a:r>
              <a:rPr lang="en-NZ" sz="2000" dirty="0">
                <a:solidFill>
                  <a:srgbClr val="000000"/>
                </a:solidFill>
                <a:latin typeface="Calibri" panose="020F0502020204030204" pitchFamily="34" charset="0"/>
              </a:rPr>
              <a:t>form between a </a:t>
            </a:r>
            <a:r>
              <a:rPr lang="en-NZ" sz="2000" dirty="0" err="1">
                <a:solidFill>
                  <a:srgbClr val="000000"/>
                </a:solidFill>
                <a:latin typeface="Calibri" panose="020F0502020204030204" pitchFamily="34" charset="0"/>
              </a:rPr>
              <a:t>sulfide</a:t>
            </a:r>
            <a:r>
              <a:rPr lang="en-NZ" sz="2000" dirty="0">
                <a:solidFill>
                  <a:srgbClr val="000000"/>
                </a:solidFill>
                <a:latin typeface="Calibri" panose="020F0502020204030204" pitchFamily="34" charset="0"/>
              </a:rPr>
              <a:t> ion and a chloride ion. </a:t>
            </a:r>
          </a:p>
          <a:p>
            <a:r>
              <a:rPr lang="en-NZ" sz="2000" dirty="0">
                <a:solidFill>
                  <a:srgbClr val="000000"/>
                </a:solidFill>
                <a:latin typeface="Calibri" panose="020F0502020204030204" pitchFamily="34" charset="0"/>
              </a:rPr>
              <a:t>In your answer you should: </a:t>
            </a:r>
          </a:p>
          <a:p>
            <a:r>
              <a:rPr lang="en-NZ" sz="2000" dirty="0">
                <a:solidFill>
                  <a:srgbClr val="000000"/>
                </a:solidFill>
                <a:latin typeface="Calibri" panose="020F0502020204030204" pitchFamily="34" charset="0"/>
              </a:rPr>
              <a:t>• describe an ionic bond </a:t>
            </a:r>
          </a:p>
          <a:p>
            <a:r>
              <a:rPr lang="en-NZ" sz="2000" dirty="0">
                <a:solidFill>
                  <a:srgbClr val="000000"/>
                </a:solidFill>
                <a:latin typeface="Calibri" panose="020F0502020204030204" pitchFamily="34" charset="0"/>
              </a:rPr>
              <a:t>• refer to charges and electron arrangements of the ions involved.</a:t>
            </a:r>
            <a:endParaRPr lang="en-NZ" sz="2000"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923507" y="1994420"/>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44767" y="2219994"/>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 name="Rectangle 1"/>
          <p:cNvSpPr/>
          <p:nvPr/>
        </p:nvSpPr>
        <p:spPr>
          <a:xfrm>
            <a:off x="353090" y="3121167"/>
            <a:ext cx="4572000" cy="3516347"/>
          </a:xfrm>
          <a:prstGeom prst="rect">
            <a:avLst/>
          </a:prstGeom>
        </p:spPr>
        <p:txBody>
          <a:bodyPr>
            <a:spAutoFit/>
          </a:bodyPr>
          <a:lstStyle/>
          <a:p>
            <a:pPr>
              <a:spcAft>
                <a:spcPts val="300"/>
              </a:spcAft>
            </a:pPr>
            <a:r>
              <a:rPr lang="en-NZ" sz="2000" b="1" dirty="0" smtClean="0">
                <a:latin typeface="Calibri" panose="020F0502020204030204" pitchFamily="34" charset="0"/>
              </a:rPr>
              <a:t>Answer </a:t>
            </a:r>
            <a:r>
              <a:rPr lang="en-NZ" sz="2000" b="1" dirty="0">
                <a:latin typeface="Calibri" panose="020F0502020204030204" pitchFamily="34" charset="0"/>
              </a:rPr>
              <a:t>2b: </a:t>
            </a:r>
            <a:r>
              <a:rPr lang="en-AU" sz="2000" dirty="0" smtClean="0">
                <a:latin typeface="Calibri" panose="020F0502020204030204" pitchFamily="34" charset="0"/>
                <a:ea typeface="Times New Roman" panose="02020603050405020304" pitchFamily="18" charset="0"/>
              </a:rPr>
              <a:t>An </a:t>
            </a:r>
            <a:r>
              <a:rPr lang="en-AU" sz="2000" dirty="0">
                <a:latin typeface="Calibri" panose="020F0502020204030204" pitchFamily="34" charset="0"/>
                <a:ea typeface="Times New Roman" panose="02020603050405020304" pitchFamily="18" charset="0"/>
              </a:rPr>
              <a:t>ionic bond is the attraction between a positive ion and a negative ion. It is formed because opposite charges will attract one another.</a:t>
            </a:r>
            <a:endParaRPr lang="en-NZ" sz="2000" dirty="0">
              <a:latin typeface="Calibri" panose="020F0502020204030204" pitchFamily="34" charset="0"/>
              <a:ea typeface="Times New Roman" panose="02020603050405020304" pitchFamily="18" charset="0"/>
            </a:endParaRPr>
          </a:p>
          <a:p>
            <a:pPr>
              <a:spcAft>
                <a:spcPts val="300"/>
              </a:spcAft>
            </a:pPr>
            <a:r>
              <a:rPr lang="en-AU" sz="2000" dirty="0">
                <a:latin typeface="Calibri" panose="020F0502020204030204" pitchFamily="34" charset="0"/>
                <a:ea typeface="Times New Roman" panose="02020603050405020304" pitchFamily="18" charset="0"/>
              </a:rPr>
              <a:t>An ionic bond would not form between chloride ions and sulphide ions, as they </a:t>
            </a:r>
            <a:r>
              <a:rPr lang="en-AU" sz="2000" b="1" dirty="0">
                <a:latin typeface="Calibri" panose="020F0502020204030204" pitchFamily="34" charset="0"/>
                <a:ea typeface="Times New Roman" panose="02020603050405020304" pitchFamily="18" charset="0"/>
              </a:rPr>
              <a:t>both have negative charges </a:t>
            </a:r>
            <a:r>
              <a:rPr lang="en-AU" sz="2000" dirty="0">
                <a:latin typeface="Calibri" panose="020F0502020204030204" pitchFamily="34" charset="0"/>
                <a:ea typeface="Times New Roman" panose="02020603050405020304" pitchFamily="18" charset="0"/>
              </a:rPr>
              <a:t>because they have both gained negative electrons in order to form a full valence shell, and the ions with the </a:t>
            </a:r>
            <a:r>
              <a:rPr lang="en-AU" sz="2000" b="1" dirty="0">
                <a:latin typeface="Calibri" panose="020F0502020204030204" pitchFamily="34" charset="0"/>
                <a:ea typeface="Times New Roman" panose="02020603050405020304" pitchFamily="18" charset="0"/>
              </a:rPr>
              <a:t>same charge will repel </a:t>
            </a:r>
            <a:r>
              <a:rPr lang="en-AU" sz="2000" dirty="0">
                <a:latin typeface="Calibri" panose="020F0502020204030204" pitchFamily="34" charset="0"/>
                <a:ea typeface="Times New Roman" panose="02020603050405020304" pitchFamily="18" charset="0"/>
              </a:rPr>
              <a:t>each other. </a:t>
            </a:r>
            <a:endParaRPr lang="en-NZ" sz="2000" dirty="0">
              <a:effectLst/>
              <a:latin typeface="Calibri" panose="020F0502020204030204" pitchFamily="34" charset="0"/>
              <a:ea typeface="Times New Roman" panose="02020603050405020304" pitchFamily="18" charset="0"/>
            </a:endParaRPr>
          </a:p>
        </p:txBody>
      </p:sp>
      <p:pic>
        <p:nvPicPr>
          <p:cNvPr id="1026" name="Picture 2" descr="https://s-media-cache-ak0.pinimg.com/736x/2f/83/fd/2f83fd869cd63f1f50f43ea3511e0431.jpg"/>
          <p:cNvPicPr>
            <a:picLocks noChangeAspect="1" noChangeArrowheads="1"/>
          </p:cNvPicPr>
          <p:nvPr/>
        </p:nvPicPr>
        <p:blipFill rotWithShape="1">
          <a:blip r:embed="rId2">
            <a:clrChange>
              <a:clrFrom>
                <a:srgbClr val="062945"/>
              </a:clrFrom>
              <a:clrTo>
                <a:srgbClr val="062945">
                  <a:alpha val="0"/>
                </a:srgbClr>
              </a:clrTo>
            </a:clrChange>
            <a:extLst>
              <a:ext uri="{28A0092B-C50C-407E-A947-70E740481C1C}">
                <a14:useLocalDpi xmlns:a14="http://schemas.microsoft.com/office/drawing/2010/main" val="0"/>
              </a:ext>
            </a:extLst>
          </a:blip>
          <a:srcRect l="4123" r="10013"/>
          <a:stretch/>
        </p:blipFill>
        <p:spPr bwMode="auto">
          <a:xfrm>
            <a:off x="4860031" y="3220089"/>
            <a:ext cx="3816425" cy="341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654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cs typeface="Calibri" panose="020F0502020204030204" pitchFamily="34" charset="0"/>
              </a:rPr>
              <a:t>NCEA 2014 Ionic Compounds - (part one) </a:t>
            </a:r>
            <a:endParaRPr lang="en-NZ" sz="2000" b="1" dirty="0">
              <a:latin typeface="Calibri" panose="020F0502020204030204" pitchFamily="34" charset="0"/>
              <a:cs typeface="Calibri" panose="020F0502020204030204" pitchFamily="34" charset="0"/>
            </a:endParaRPr>
          </a:p>
        </p:txBody>
      </p:sp>
      <p:sp>
        <p:nvSpPr>
          <p:cNvPr id="5" name="TextBox 4"/>
          <p:cNvSpPr txBox="1"/>
          <p:nvPr/>
        </p:nvSpPr>
        <p:spPr>
          <a:xfrm>
            <a:off x="467544" y="1052736"/>
            <a:ext cx="8208912" cy="2031325"/>
          </a:xfrm>
          <a:prstGeom prst="rect">
            <a:avLst/>
          </a:prstGeom>
          <a:solidFill>
            <a:schemeClr val="accent4">
              <a:lumMod val="20000"/>
              <a:lumOff val="80000"/>
            </a:schemeClr>
          </a:solidFill>
          <a:ln>
            <a:solidFill>
              <a:srgbClr val="1B452F"/>
            </a:solidFill>
          </a:ln>
        </p:spPr>
        <p:txBody>
          <a:bodyPr wrap="square" rtlCol="0">
            <a:spAutoFit/>
          </a:bodyPr>
          <a:lstStyle/>
          <a:p>
            <a:r>
              <a:rPr lang="en-NZ" b="1" dirty="0" smtClean="0">
                <a:latin typeface="Calibri" panose="020F0502020204030204" pitchFamily="34" charset="0"/>
              </a:rPr>
              <a:t>Q: </a:t>
            </a:r>
            <a:r>
              <a:rPr lang="en-NZ" b="1" dirty="0">
                <a:latin typeface="Calibri" panose="020F0502020204030204" pitchFamily="34" charset="0"/>
              </a:rPr>
              <a:t>The formula for magnesium oxide is </a:t>
            </a:r>
            <a:r>
              <a:rPr lang="en-NZ" b="1" dirty="0" err="1">
                <a:latin typeface="Calibri" panose="020F0502020204030204" pitchFamily="34" charset="0"/>
              </a:rPr>
              <a:t>MgO</a:t>
            </a:r>
            <a:r>
              <a:rPr lang="en-NZ" b="1" dirty="0">
                <a:latin typeface="Calibri" panose="020F0502020204030204" pitchFamily="34" charset="0"/>
              </a:rPr>
              <a:t>. The formula for aluminium oxide is </a:t>
            </a:r>
            <a:r>
              <a:rPr lang="en-NZ" b="1" dirty="0" smtClean="0">
                <a:latin typeface="Calibri" panose="020F0502020204030204" pitchFamily="34" charset="0"/>
              </a:rPr>
              <a:t>Al</a:t>
            </a:r>
            <a:r>
              <a:rPr lang="en-NZ" b="1" baseline="-25000" dirty="0" smtClean="0">
                <a:latin typeface="Calibri" panose="020F0502020204030204" pitchFamily="34" charset="0"/>
              </a:rPr>
              <a:t>2</a:t>
            </a:r>
            <a:r>
              <a:rPr lang="en-NZ" b="1" dirty="0" smtClean="0">
                <a:latin typeface="Calibri" panose="020F0502020204030204" pitchFamily="34" charset="0"/>
              </a:rPr>
              <a:t>O</a:t>
            </a:r>
            <a:r>
              <a:rPr lang="en-NZ" b="1" baseline="-25000" dirty="0" smtClean="0">
                <a:latin typeface="Calibri" panose="020F0502020204030204" pitchFamily="34" charset="0"/>
              </a:rPr>
              <a:t>3</a:t>
            </a:r>
            <a:r>
              <a:rPr lang="en-NZ" b="1" dirty="0" smtClean="0">
                <a:latin typeface="Calibri" panose="020F0502020204030204" pitchFamily="34" charset="0"/>
              </a:rPr>
              <a:t>.Explain </a:t>
            </a:r>
            <a:r>
              <a:rPr lang="en-NZ" b="1" dirty="0">
                <a:latin typeface="Calibri" panose="020F0502020204030204" pitchFamily="34" charset="0"/>
              </a:rPr>
              <a:t>why the two formulae are different.</a:t>
            </a:r>
          </a:p>
          <a:p>
            <a:r>
              <a:rPr lang="en-NZ" b="1" dirty="0">
                <a:latin typeface="Calibri" panose="020F0502020204030204" pitchFamily="34" charset="0"/>
              </a:rPr>
              <a:t>In your answer:</a:t>
            </a:r>
          </a:p>
          <a:p>
            <a:r>
              <a:rPr lang="en-NZ" dirty="0">
                <a:latin typeface="Calibri" panose="020F0502020204030204" pitchFamily="34" charset="0"/>
              </a:rPr>
              <a:t>• consider the ratio of ions in each formula and explain how the ratio is related to </a:t>
            </a:r>
            <a:r>
              <a:rPr lang="en-NZ" dirty="0" smtClean="0">
                <a:latin typeface="Calibri" panose="020F0502020204030204" pitchFamily="34" charset="0"/>
              </a:rPr>
              <a:t>the charge </a:t>
            </a:r>
            <a:r>
              <a:rPr lang="en-NZ" dirty="0">
                <a:latin typeface="Calibri" panose="020F0502020204030204" pitchFamily="34" charset="0"/>
              </a:rPr>
              <a:t>on the ions</a:t>
            </a:r>
          </a:p>
          <a:p>
            <a:r>
              <a:rPr lang="en-NZ" dirty="0">
                <a:latin typeface="Calibri" panose="020F0502020204030204" pitchFamily="34" charset="0"/>
              </a:rPr>
              <a:t>• relate the ratio of ions in the formula to the number of electrons lost or gained by </a:t>
            </a:r>
            <a:r>
              <a:rPr lang="en-NZ" dirty="0" smtClean="0">
                <a:latin typeface="Calibri" panose="020F0502020204030204" pitchFamily="34" charset="0"/>
              </a:rPr>
              <a:t>each atom</a:t>
            </a:r>
            <a:r>
              <a:rPr lang="en-NZ" dirty="0">
                <a:latin typeface="Calibri" panose="020F0502020204030204" pitchFamily="34" charset="0"/>
              </a:rPr>
              <a:t>.</a:t>
            </a:r>
            <a:r>
              <a:rPr lang="en-NZ" dirty="0" smtClean="0">
                <a:latin typeface="Calibri" panose="020F0502020204030204" pitchFamily="34" charset="0"/>
              </a:rPr>
              <a:t>. </a:t>
            </a:r>
          </a:p>
        </p:txBody>
      </p:sp>
      <p:pic>
        <p:nvPicPr>
          <p:cNvPr id="9" name="Picture 8"/>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803958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cs typeface="Calibri" panose="020F0502020204030204" pitchFamily="34" charset="0"/>
              </a:rPr>
              <a:t>NCEA 2014 Ionic Compounds - (part one) </a:t>
            </a:r>
            <a:endParaRPr lang="en-NZ" sz="2000" b="1" dirty="0">
              <a:latin typeface="Calibri" panose="020F0502020204030204" pitchFamily="34" charset="0"/>
              <a:cs typeface="Calibri" panose="020F0502020204030204" pitchFamily="34" charset="0"/>
            </a:endParaRPr>
          </a:p>
        </p:txBody>
      </p:sp>
      <p:sp>
        <p:nvSpPr>
          <p:cNvPr id="5" name="TextBox 4"/>
          <p:cNvSpPr txBox="1"/>
          <p:nvPr/>
        </p:nvSpPr>
        <p:spPr>
          <a:xfrm>
            <a:off x="467544" y="1052736"/>
            <a:ext cx="8208912" cy="2031325"/>
          </a:xfrm>
          <a:prstGeom prst="rect">
            <a:avLst/>
          </a:prstGeom>
          <a:solidFill>
            <a:schemeClr val="accent4">
              <a:lumMod val="20000"/>
              <a:lumOff val="80000"/>
            </a:schemeClr>
          </a:solidFill>
          <a:ln>
            <a:solidFill>
              <a:srgbClr val="1B452F"/>
            </a:solidFill>
          </a:ln>
        </p:spPr>
        <p:txBody>
          <a:bodyPr wrap="square" rtlCol="0">
            <a:spAutoFit/>
          </a:bodyPr>
          <a:lstStyle/>
          <a:p>
            <a:r>
              <a:rPr lang="en-NZ" b="1" dirty="0" smtClean="0">
                <a:latin typeface="Calibri" panose="020F0502020204030204" pitchFamily="34" charset="0"/>
              </a:rPr>
              <a:t>Q: </a:t>
            </a:r>
            <a:r>
              <a:rPr lang="en-NZ" b="1" dirty="0">
                <a:latin typeface="Calibri" panose="020F0502020204030204" pitchFamily="34" charset="0"/>
              </a:rPr>
              <a:t>The formula for magnesium oxide is </a:t>
            </a:r>
            <a:r>
              <a:rPr lang="en-NZ" b="1" dirty="0" err="1">
                <a:latin typeface="Calibri" panose="020F0502020204030204" pitchFamily="34" charset="0"/>
              </a:rPr>
              <a:t>MgO</a:t>
            </a:r>
            <a:r>
              <a:rPr lang="en-NZ" b="1" dirty="0">
                <a:latin typeface="Calibri" panose="020F0502020204030204" pitchFamily="34" charset="0"/>
              </a:rPr>
              <a:t>. The formula for aluminium oxide is </a:t>
            </a:r>
            <a:r>
              <a:rPr lang="en-NZ" b="1" dirty="0" smtClean="0">
                <a:latin typeface="Calibri" panose="020F0502020204030204" pitchFamily="34" charset="0"/>
              </a:rPr>
              <a:t>Al</a:t>
            </a:r>
            <a:r>
              <a:rPr lang="en-NZ" b="1" baseline="-25000" dirty="0" smtClean="0">
                <a:latin typeface="Calibri" panose="020F0502020204030204" pitchFamily="34" charset="0"/>
              </a:rPr>
              <a:t>2</a:t>
            </a:r>
            <a:r>
              <a:rPr lang="en-NZ" b="1" dirty="0" smtClean="0">
                <a:latin typeface="Calibri" panose="020F0502020204030204" pitchFamily="34" charset="0"/>
              </a:rPr>
              <a:t>O</a:t>
            </a:r>
            <a:r>
              <a:rPr lang="en-NZ" b="1" baseline="-25000" dirty="0" smtClean="0">
                <a:latin typeface="Calibri" panose="020F0502020204030204" pitchFamily="34" charset="0"/>
              </a:rPr>
              <a:t>3</a:t>
            </a:r>
            <a:r>
              <a:rPr lang="en-NZ" b="1" dirty="0" smtClean="0">
                <a:latin typeface="Calibri" panose="020F0502020204030204" pitchFamily="34" charset="0"/>
              </a:rPr>
              <a:t>.Explain </a:t>
            </a:r>
            <a:r>
              <a:rPr lang="en-NZ" b="1" dirty="0">
                <a:latin typeface="Calibri" panose="020F0502020204030204" pitchFamily="34" charset="0"/>
              </a:rPr>
              <a:t>why the two formulae are different.</a:t>
            </a:r>
          </a:p>
          <a:p>
            <a:r>
              <a:rPr lang="en-NZ" b="1" dirty="0">
                <a:latin typeface="Calibri" panose="020F0502020204030204" pitchFamily="34" charset="0"/>
              </a:rPr>
              <a:t>In your answer:</a:t>
            </a:r>
          </a:p>
          <a:p>
            <a:r>
              <a:rPr lang="en-NZ" dirty="0">
                <a:latin typeface="Calibri" panose="020F0502020204030204" pitchFamily="34" charset="0"/>
              </a:rPr>
              <a:t>• consider the ratio of ions in each formula and explain how the ratio is related to </a:t>
            </a:r>
            <a:r>
              <a:rPr lang="en-NZ" dirty="0" smtClean="0">
                <a:latin typeface="Calibri" panose="020F0502020204030204" pitchFamily="34" charset="0"/>
              </a:rPr>
              <a:t>the charge </a:t>
            </a:r>
            <a:r>
              <a:rPr lang="en-NZ" dirty="0">
                <a:latin typeface="Calibri" panose="020F0502020204030204" pitchFamily="34" charset="0"/>
              </a:rPr>
              <a:t>on the ions</a:t>
            </a:r>
          </a:p>
          <a:p>
            <a:r>
              <a:rPr lang="en-NZ" dirty="0">
                <a:latin typeface="Calibri" panose="020F0502020204030204" pitchFamily="34" charset="0"/>
              </a:rPr>
              <a:t>• relate the ratio of ions in the formula to the number of electrons lost or gained by </a:t>
            </a:r>
            <a:r>
              <a:rPr lang="en-NZ" dirty="0" smtClean="0">
                <a:latin typeface="Calibri" panose="020F0502020204030204" pitchFamily="34" charset="0"/>
              </a:rPr>
              <a:t>each atom</a:t>
            </a:r>
            <a:r>
              <a:rPr lang="en-NZ" dirty="0">
                <a:latin typeface="Calibri" panose="020F0502020204030204" pitchFamily="34" charset="0"/>
              </a:rPr>
              <a:t>.</a:t>
            </a:r>
            <a:r>
              <a:rPr lang="en-NZ" dirty="0" smtClean="0">
                <a:latin typeface="Calibri" panose="020F0502020204030204" pitchFamily="34" charset="0"/>
              </a:rPr>
              <a:t>. </a:t>
            </a:r>
          </a:p>
        </p:txBody>
      </p:sp>
      <p:sp>
        <p:nvSpPr>
          <p:cNvPr id="2" name="TextBox 1"/>
          <p:cNvSpPr txBox="1"/>
          <p:nvPr/>
        </p:nvSpPr>
        <p:spPr>
          <a:xfrm>
            <a:off x="467544" y="3501008"/>
            <a:ext cx="8352928" cy="3139321"/>
          </a:xfrm>
          <a:prstGeom prst="rect">
            <a:avLst/>
          </a:prstGeom>
          <a:noFill/>
        </p:spPr>
        <p:txBody>
          <a:bodyPr wrap="square" rtlCol="0">
            <a:spAutoFit/>
          </a:bodyPr>
          <a:lstStyle/>
          <a:p>
            <a:r>
              <a:rPr lang="en-NZ" u="sng" dirty="0">
                <a:latin typeface="Calibri" panose="020F0502020204030204" pitchFamily="34" charset="0"/>
              </a:rPr>
              <a:t>Fully explains the ratio of ions in </a:t>
            </a:r>
            <a:r>
              <a:rPr lang="en-NZ" u="sng" dirty="0" smtClean="0">
                <a:latin typeface="Calibri" panose="020F0502020204030204" pitchFamily="34" charset="0"/>
              </a:rPr>
              <a:t>magnesium </a:t>
            </a:r>
            <a:r>
              <a:rPr lang="en-NZ" u="sng" dirty="0">
                <a:latin typeface="Calibri" panose="020F0502020204030204" pitchFamily="34" charset="0"/>
              </a:rPr>
              <a:t>oxide </a:t>
            </a:r>
            <a:endParaRPr lang="en-NZ" u="sng" dirty="0" smtClean="0">
              <a:latin typeface="Calibri" panose="020F0502020204030204" pitchFamily="34" charset="0"/>
            </a:endParaRPr>
          </a:p>
          <a:p>
            <a:endParaRPr lang="en-NZ" b="1" dirty="0" smtClean="0">
              <a:latin typeface="Calibri" panose="020F0502020204030204" pitchFamily="34" charset="0"/>
            </a:endParaRPr>
          </a:p>
          <a:p>
            <a:r>
              <a:rPr lang="en-NZ" b="1" dirty="0" smtClean="0">
                <a:latin typeface="Calibri" panose="020F0502020204030204" pitchFamily="34" charset="0"/>
              </a:rPr>
              <a:t>Step one: charge of ions </a:t>
            </a:r>
            <a:r>
              <a:rPr lang="en-NZ" dirty="0" smtClean="0">
                <a:latin typeface="Calibri" panose="020F0502020204030204" pitchFamily="34" charset="0"/>
              </a:rPr>
              <a:t>- Magnesium </a:t>
            </a:r>
            <a:r>
              <a:rPr lang="en-NZ" dirty="0">
                <a:latin typeface="Calibri" panose="020F0502020204030204" pitchFamily="34" charset="0"/>
              </a:rPr>
              <a:t>ion has a charge of +2 </a:t>
            </a:r>
            <a:r>
              <a:rPr lang="en-NZ" dirty="0" smtClean="0">
                <a:latin typeface="Calibri" panose="020F0502020204030204" pitchFamily="34" charset="0"/>
              </a:rPr>
              <a:t>and oxide ion </a:t>
            </a:r>
            <a:r>
              <a:rPr lang="en-NZ" dirty="0">
                <a:latin typeface="Calibri" panose="020F0502020204030204" pitchFamily="34" charset="0"/>
              </a:rPr>
              <a:t>has a charge of –2. </a:t>
            </a:r>
            <a:endParaRPr lang="en-NZ" dirty="0" smtClean="0">
              <a:latin typeface="Calibri" panose="020F0502020204030204" pitchFamily="34" charset="0"/>
            </a:endParaRPr>
          </a:p>
          <a:p>
            <a:r>
              <a:rPr lang="en-NZ" b="1" dirty="0" smtClean="0">
                <a:latin typeface="Calibri" panose="020F0502020204030204" pitchFamily="34" charset="0"/>
              </a:rPr>
              <a:t>Step two: neutral compounds - </a:t>
            </a:r>
            <a:r>
              <a:rPr lang="en-NZ" dirty="0" smtClean="0">
                <a:latin typeface="Calibri" panose="020F0502020204030204" pitchFamily="34" charset="0"/>
              </a:rPr>
              <a:t>A compound </a:t>
            </a:r>
            <a:r>
              <a:rPr lang="en-NZ" dirty="0">
                <a:latin typeface="Calibri" panose="020F0502020204030204" pitchFamily="34" charset="0"/>
              </a:rPr>
              <a:t>overall has to have </a:t>
            </a:r>
            <a:r>
              <a:rPr lang="en-NZ" dirty="0" smtClean="0">
                <a:latin typeface="Calibri" panose="020F0502020204030204" pitchFamily="34" charset="0"/>
              </a:rPr>
              <a:t>no charge</a:t>
            </a:r>
            <a:r>
              <a:rPr lang="en-NZ" dirty="0">
                <a:latin typeface="Calibri" panose="020F0502020204030204" pitchFamily="34" charset="0"/>
              </a:rPr>
              <a:t>. Therefore the +2 charge </a:t>
            </a:r>
            <a:r>
              <a:rPr lang="en-NZ" dirty="0" smtClean="0">
                <a:latin typeface="Calibri" panose="020F0502020204030204" pitchFamily="34" charset="0"/>
              </a:rPr>
              <a:t>of magnesium </a:t>
            </a:r>
            <a:r>
              <a:rPr lang="en-NZ" dirty="0">
                <a:latin typeface="Calibri" panose="020F0502020204030204" pitchFamily="34" charset="0"/>
              </a:rPr>
              <a:t>ion cancels out the –</a:t>
            </a:r>
            <a:r>
              <a:rPr lang="en-NZ" dirty="0" smtClean="0">
                <a:latin typeface="Calibri" panose="020F0502020204030204" pitchFamily="34" charset="0"/>
              </a:rPr>
              <a:t>2 charge </a:t>
            </a:r>
            <a:r>
              <a:rPr lang="en-NZ" dirty="0">
                <a:latin typeface="Calibri" panose="020F0502020204030204" pitchFamily="34" charset="0"/>
              </a:rPr>
              <a:t>of </a:t>
            </a:r>
            <a:r>
              <a:rPr lang="en-NZ" dirty="0" smtClean="0">
                <a:latin typeface="Calibri" panose="020F0502020204030204" pitchFamily="34" charset="0"/>
              </a:rPr>
              <a:t>oxide </a:t>
            </a:r>
            <a:r>
              <a:rPr lang="en-NZ" dirty="0">
                <a:latin typeface="Calibri" panose="020F0502020204030204" pitchFamily="34" charset="0"/>
              </a:rPr>
              <a:t>ion and so </a:t>
            </a:r>
            <a:r>
              <a:rPr lang="en-NZ" dirty="0" smtClean="0">
                <a:latin typeface="Calibri" panose="020F0502020204030204" pitchFamily="34" charset="0"/>
              </a:rPr>
              <a:t>therefore the </a:t>
            </a:r>
            <a:r>
              <a:rPr lang="en-NZ" dirty="0">
                <a:latin typeface="Calibri" panose="020F0502020204030204" pitchFamily="34" charset="0"/>
              </a:rPr>
              <a:t>ratio of ions is one to one. </a:t>
            </a:r>
            <a:endParaRPr lang="en-NZ" dirty="0" smtClean="0">
              <a:latin typeface="Calibri" panose="020F0502020204030204" pitchFamily="34" charset="0"/>
            </a:endParaRPr>
          </a:p>
          <a:p>
            <a:r>
              <a:rPr lang="en-NZ" b="1" dirty="0" smtClean="0">
                <a:latin typeface="Calibri" panose="020F0502020204030204" pitchFamily="34" charset="0"/>
              </a:rPr>
              <a:t>Step three: movement of electrons - </a:t>
            </a:r>
            <a:r>
              <a:rPr lang="en-NZ" dirty="0" smtClean="0">
                <a:latin typeface="Calibri" panose="020F0502020204030204" pitchFamily="34" charset="0"/>
              </a:rPr>
              <a:t>The charge </a:t>
            </a:r>
            <a:r>
              <a:rPr lang="en-NZ" dirty="0">
                <a:latin typeface="Calibri" panose="020F0502020204030204" pitchFamily="34" charset="0"/>
              </a:rPr>
              <a:t>on the ions arises as magnesium</a:t>
            </a:r>
          </a:p>
          <a:p>
            <a:r>
              <a:rPr lang="en-NZ" dirty="0">
                <a:latin typeface="Calibri" panose="020F0502020204030204" pitchFamily="34" charset="0"/>
              </a:rPr>
              <a:t>has to lose two electrons in order </a:t>
            </a:r>
            <a:r>
              <a:rPr lang="en-NZ" dirty="0" smtClean="0">
                <a:latin typeface="Calibri" panose="020F0502020204030204" pitchFamily="34" charset="0"/>
              </a:rPr>
              <a:t>to have </a:t>
            </a:r>
            <a:r>
              <a:rPr lang="en-NZ" dirty="0">
                <a:latin typeface="Calibri" panose="020F0502020204030204" pitchFamily="34" charset="0"/>
              </a:rPr>
              <a:t>a full outer shell and gets a </a:t>
            </a:r>
            <a:r>
              <a:rPr lang="en-NZ" dirty="0" smtClean="0">
                <a:latin typeface="Calibri" panose="020F0502020204030204" pitchFamily="34" charset="0"/>
              </a:rPr>
              <a:t>charge of </a:t>
            </a:r>
            <a:r>
              <a:rPr lang="en-NZ" dirty="0">
                <a:latin typeface="Calibri" panose="020F0502020204030204" pitchFamily="34" charset="0"/>
              </a:rPr>
              <a:t>+2, and oxygen has to gain </a:t>
            </a:r>
            <a:r>
              <a:rPr lang="en-NZ" dirty="0" smtClean="0">
                <a:latin typeface="Calibri" panose="020F0502020204030204" pitchFamily="34" charset="0"/>
              </a:rPr>
              <a:t>two electrons </a:t>
            </a:r>
            <a:r>
              <a:rPr lang="en-NZ" dirty="0">
                <a:latin typeface="Calibri" panose="020F0502020204030204" pitchFamily="34" charset="0"/>
              </a:rPr>
              <a:t>in order to have a full </a:t>
            </a:r>
            <a:r>
              <a:rPr lang="en-NZ" dirty="0" smtClean="0">
                <a:latin typeface="Calibri" panose="020F0502020204030204" pitchFamily="34" charset="0"/>
              </a:rPr>
              <a:t>outer shell </a:t>
            </a:r>
            <a:r>
              <a:rPr lang="en-NZ" dirty="0">
                <a:latin typeface="Calibri" panose="020F0502020204030204" pitchFamily="34" charset="0"/>
              </a:rPr>
              <a:t>and gets a charge </a:t>
            </a:r>
            <a:r>
              <a:rPr lang="en-NZ" dirty="0" smtClean="0">
                <a:latin typeface="Calibri" panose="020F0502020204030204" pitchFamily="34" charset="0"/>
              </a:rPr>
              <a:t>of –2.</a:t>
            </a:r>
            <a:endParaRPr lang="en-NZ" dirty="0">
              <a:latin typeface="Calibri" panose="020F0502020204030204" pitchFamily="34" charset="0"/>
            </a:endParaRPr>
          </a:p>
        </p:txBody>
      </p:sp>
      <p:sp>
        <p:nvSpPr>
          <p:cNvPr id="6" name="Oval Callout 5"/>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4270307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cs typeface="Calibri" panose="020F0502020204030204" pitchFamily="34" charset="0"/>
              </a:rPr>
              <a:t>NCEA 2014 Ionic Compounds - (part two) </a:t>
            </a:r>
            <a:endParaRPr lang="en-NZ" sz="2000" b="1" dirty="0">
              <a:latin typeface="Calibri" panose="020F0502020204030204" pitchFamily="34" charset="0"/>
              <a:cs typeface="Calibri" panose="020F0502020204030204" pitchFamily="34" charset="0"/>
            </a:endParaRPr>
          </a:p>
        </p:txBody>
      </p:sp>
      <p:sp>
        <p:nvSpPr>
          <p:cNvPr id="5" name="TextBox 4"/>
          <p:cNvSpPr txBox="1"/>
          <p:nvPr/>
        </p:nvSpPr>
        <p:spPr>
          <a:xfrm>
            <a:off x="467544" y="1052736"/>
            <a:ext cx="8208912" cy="2031325"/>
          </a:xfrm>
          <a:prstGeom prst="rect">
            <a:avLst/>
          </a:prstGeom>
          <a:solidFill>
            <a:schemeClr val="accent4">
              <a:lumMod val="20000"/>
              <a:lumOff val="80000"/>
            </a:schemeClr>
          </a:solidFill>
          <a:ln>
            <a:solidFill>
              <a:srgbClr val="1B452F"/>
            </a:solidFill>
          </a:ln>
        </p:spPr>
        <p:txBody>
          <a:bodyPr wrap="square" rtlCol="0">
            <a:spAutoFit/>
          </a:bodyPr>
          <a:lstStyle/>
          <a:p>
            <a:r>
              <a:rPr lang="en-NZ" b="1" dirty="0" smtClean="0">
                <a:latin typeface="Calibri" panose="020F0502020204030204" pitchFamily="34" charset="0"/>
              </a:rPr>
              <a:t>Q: </a:t>
            </a:r>
            <a:r>
              <a:rPr lang="en-NZ" b="1" dirty="0">
                <a:latin typeface="Calibri" panose="020F0502020204030204" pitchFamily="34" charset="0"/>
              </a:rPr>
              <a:t>The formula for magnesium oxide is </a:t>
            </a:r>
            <a:r>
              <a:rPr lang="en-NZ" b="1" dirty="0" err="1">
                <a:latin typeface="Calibri" panose="020F0502020204030204" pitchFamily="34" charset="0"/>
              </a:rPr>
              <a:t>MgO</a:t>
            </a:r>
            <a:r>
              <a:rPr lang="en-NZ" b="1" dirty="0">
                <a:latin typeface="Calibri" panose="020F0502020204030204" pitchFamily="34" charset="0"/>
              </a:rPr>
              <a:t>. The formula for aluminium oxide is </a:t>
            </a:r>
            <a:r>
              <a:rPr lang="en-NZ" b="1" dirty="0" smtClean="0">
                <a:latin typeface="Calibri" panose="020F0502020204030204" pitchFamily="34" charset="0"/>
              </a:rPr>
              <a:t>Al</a:t>
            </a:r>
            <a:r>
              <a:rPr lang="en-NZ" b="1" baseline="-25000" dirty="0" smtClean="0">
                <a:latin typeface="Calibri" panose="020F0502020204030204" pitchFamily="34" charset="0"/>
              </a:rPr>
              <a:t>2</a:t>
            </a:r>
            <a:r>
              <a:rPr lang="en-NZ" b="1" dirty="0" smtClean="0">
                <a:latin typeface="Calibri" panose="020F0502020204030204" pitchFamily="34" charset="0"/>
              </a:rPr>
              <a:t>O</a:t>
            </a:r>
            <a:r>
              <a:rPr lang="en-NZ" b="1" baseline="-25000" dirty="0" smtClean="0">
                <a:latin typeface="Calibri" panose="020F0502020204030204" pitchFamily="34" charset="0"/>
              </a:rPr>
              <a:t>3</a:t>
            </a:r>
            <a:r>
              <a:rPr lang="en-NZ" b="1" dirty="0" smtClean="0">
                <a:latin typeface="Calibri" panose="020F0502020204030204" pitchFamily="34" charset="0"/>
              </a:rPr>
              <a:t>.Explain </a:t>
            </a:r>
            <a:r>
              <a:rPr lang="en-NZ" b="1" dirty="0">
                <a:latin typeface="Calibri" panose="020F0502020204030204" pitchFamily="34" charset="0"/>
              </a:rPr>
              <a:t>why the two formulae are different.</a:t>
            </a:r>
          </a:p>
          <a:p>
            <a:r>
              <a:rPr lang="en-NZ" b="1" dirty="0">
                <a:latin typeface="Calibri" panose="020F0502020204030204" pitchFamily="34" charset="0"/>
              </a:rPr>
              <a:t>In your answer:</a:t>
            </a:r>
          </a:p>
          <a:p>
            <a:r>
              <a:rPr lang="en-NZ" dirty="0">
                <a:latin typeface="Calibri" panose="020F0502020204030204" pitchFamily="34" charset="0"/>
              </a:rPr>
              <a:t>• consider the ratio of ions in each formula and explain how the ratio is related to </a:t>
            </a:r>
            <a:r>
              <a:rPr lang="en-NZ" dirty="0" smtClean="0">
                <a:latin typeface="Calibri" panose="020F0502020204030204" pitchFamily="34" charset="0"/>
              </a:rPr>
              <a:t>the charge </a:t>
            </a:r>
            <a:r>
              <a:rPr lang="en-NZ" dirty="0">
                <a:latin typeface="Calibri" panose="020F0502020204030204" pitchFamily="34" charset="0"/>
              </a:rPr>
              <a:t>on the ions</a:t>
            </a:r>
          </a:p>
          <a:p>
            <a:r>
              <a:rPr lang="en-NZ" dirty="0">
                <a:latin typeface="Calibri" panose="020F0502020204030204" pitchFamily="34" charset="0"/>
              </a:rPr>
              <a:t>• relate the ratio of ions in the formula to the number of electrons lost or gained by </a:t>
            </a:r>
            <a:r>
              <a:rPr lang="en-NZ" dirty="0" smtClean="0">
                <a:latin typeface="Calibri" panose="020F0502020204030204" pitchFamily="34" charset="0"/>
              </a:rPr>
              <a:t>each atom</a:t>
            </a:r>
            <a:r>
              <a:rPr lang="en-NZ" dirty="0">
                <a:latin typeface="Calibri" panose="020F0502020204030204" pitchFamily="34" charset="0"/>
              </a:rPr>
              <a:t>.</a:t>
            </a:r>
            <a:r>
              <a:rPr lang="en-NZ" dirty="0" smtClean="0">
                <a:latin typeface="Calibri" panose="020F0502020204030204" pitchFamily="34" charset="0"/>
              </a:rPr>
              <a:t>. </a:t>
            </a:r>
          </a:p>
        </p:txBody>
      </p:sp>
      <p:pic>
        <p:nvPicPr>
          <p:cNvPr id="9" name="Picture 8"/>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413316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cs typeface="Calibri" panose="020F0502020204030204" pitchFamily="34" charset="0"/>
              </a:rPr>
              <a:t>NCEA 2014 Ionic Compounds - (part two) </a:t>
            </a:r>
            <a:endParaRPr lang="en-NZ" sz="2000" b="1" dirty="0">
              <a:latin typeface="Calibri" panose="020F0502020204030204" pitchFamily="34" charset="0"/>
              <a:cs typeface="Calibri" panose="020F0502020204030204" pitchFamily="34" charset="0"/>
            </a:endParaRPr>
          </a:p>
        </p:txBody>
      </p:sp>
      <p:sp>
        <p:nvSpPr>
          <p:cNvPr id="5" name="TextBox 4"/>
          <p:cNvSpPr txBox="1"/>
          <p:nvPr/>
        </p:nvSpPr>
        <p:spPr>
          <a:xfrm>
            <a:off x="467544" y="1052736"/>
            <a:ext cx="8208912" cy="2031325"/>
          </a:xfrm>
          <a:prstGeom prst="rect">
            <a:avLst/>
          </a:prstGeom>
          <a:solidFill>
            <a:schemeClr val="accent4">
              <a:lumMod val="20000"/>
              <a:lumOff val="80000"/>
            </a:schemeClr>
          </a:solidFill>
          <a:ln>
            <a:solidFill>
              <a:srgbClr val="1B452F"/>
            </a:solidFill>
          </a:ln>
        </p:spPr>
        <p:txBody>
          <a:bodyPr wrap="square" rtlCol="0">
            <a:spAutoFit/>
          </a:bodyPr>
          <a:lstStyle/>
          <a:p>
            <a:r>
              <a:rPr lang="en-NZ" b="1" dirty="0" smtClean="0">
                <a:latin typeface="Calibri" panose="020F0502020204030204" pitchFamily="34" charset="0"/>
              </a:rPr>
              <a:t>Q: </a:t>
            </a:r>
            <a:r>
              <a:rPr lang="en-NZ" b="1" dirty="0">
                <a:latin typeface="Calibri" panose="020F0502020204030204" pitchFamily="34" charset="0"/>
              </a:rPr>
              <a:t>The formula for magnesium oxide is </a:t>
            </a:r>
            <a:r>
              <a:rPr lang="en-NZ" b="1" dirty="0" err="1">
                <a:latin typeface="Calibri" panose="020F0502020204030204" pitchFamily="34" charset="0"/>
              </a:rPr>
              <a:t>MgO</a:t>
            </a:r>
            <a:r>
              <a:rPr lang="en-NZ" b="1" dirty="0">
                <a:latin typeface="Calibri" panose="020F0502020204030204" pitchFamily="34" charset="0"/>
              </a:rPr>
              <a:t>. The formula for aluminium oxide is </a:t>
            </a:r>
            <a:r>
              <a:rPr lang="en-NZ" b="1" dirty="0" smtClean="0">
                <a:latin typeface="Calibri" panose="020F0502020204030204" pitchFamily="34" charset="0"/>
              </a:rPr>
              <a:t>Al</a:t>
            </a:r>
            <a:r>
              <a:rPr lang="en-NZ" b="1" baseline="-25000" dirty="0" smtClean="0">
                <a:latin typeface="Calibri" panose="020F0502020204030204" pitchFamily="34" charset="0"/>
              </a:rPr>
              <a:t>2</a:t>
            </a:r>
            <a:r>
              <a:rPr lang="en-NZ" b="1" dirty="0" smtClean="0">
                <a:latin typeface="Calibri" panose="020F0502020204030204" pitchFamily="34" charset="0"/>
              </a:rPr>
              <a:t>O</a:t>
            </a:r>
            <a:r>
              <a:rPr lang="en-NZ" b="1" baseline="-25000" dirty="0" smtClean="0">
                <a:latin typeface="Calibri" panose="020F0502020204030204" pitchFamily="34" charset="0"/>
              </a:rPr>
              <a:t>3</a:t>
            </a:r>
            <a:r>
              <a:rPr lang="en-NZ" b="1" dirty="0" smtClean="0">
                <a:latin typeface="Calibri" panose="020F0502020204030204" pitchFamily="34" charset="0"/>
              </a:rPr>
              <a:t>.Explain </a:t>
            </a:r>
            <a:r>
              <a:rPr lang="en-NZ" b="1" dirty="0">
                <a:latin typeface="Calibri" panose="020F0502020204030204" pitchFamily="34" charset="0"/>
              </a:rPr>
              <a:t>why the two formulae are different.</a:t>
            </a:r>
          </a:p>
          <a:p>
            <a:r>
              <a:rPr lang="en-NZ" b="1" dirty="0">
                <a:latin typeface="Calibri" panose="020F0502020204030204" pitchFamily="34" charset="0"/>
              </a:rPr>
              <a:t>In your answer:</a:t>
            </a:r>
          </a:p>
          <a:p>
            <a:r>
              <a:rPr lang="en-NZ" dirty="0">
                <a:latin typeface="Calibri" panose="020F0502020204030204" pitchFamily="34" charset="0"/>
              </a:rPr>
              <a:t>• consider the ratio of ions in each formula and explain how the ratio is related to </a:t>
            </a:r>
            <a:r>
              <a:rPr lang="en-NZ" dirty="0" smtClean="0">
                <a:latin typeface="Calibri" panose="020F0502020204030204" pitchFamily="34" charset="0"/>
              </a:rPr>
              <a:t>the charge </a:t>
            </a:r>
            <a:r>
              <a:rPr lang="en-NZ" dirty="0">
                <a:latin typeface="Calibri" panose="020F0502020204030204" pitchFamily="34" charset="0"/>
              </a:rPr>
              <a:t>on the ions</a:t>
            </a:r>
          </a:p>
          <a:p>
            <a:r>
              <a:rPr lang="en-NZ" dirty="0">
                <a:latin typeface="Calibri" panose="020F0502020204030204" pitchFamily="34" charset="0"/>
              </a:rPr>
              <a:t>• relate the ratio of ions in the formula to the number of electrons lost or gained by </a:t>
            </a:r>
            <a:r>
              <a:rPr lang="en-NZ" dirty="0" smtClean="0">
                <a:latin typeface="Calibri" panose="020F0502020204030204" pitchFamily="34" charset="0"/>
              </a:rPr>
              <a:t>each atom</a:t>
            </a:r>
            <a:r>
              <a:rPr lang="en-NZ" dirty="0">
                <a:latin typeface="Calibri" panose="020F0502020204030204" pitchFamily="34" charset="0"/>
              </a:rPr>
              <a:t>.</a:t>
            </a:r>
            <a:r>
              <a:rPr lang="en-NZ" dirty="0" smtClean="0">
                <a:latin typeface="Calibri" panose="020F0502020204030204" pitchFamily="34" charset="0"/>
              </a:rPr>
              <a:t>. </a:t>
            </a:r>
          </a:p>
        </p:txBody>
      </p:sp>
      <p:sp>
        <p:nvSpPr>
          <p:cNvPr id="2" name="TextBox 1"/>
          <p:cNvSpPr txBox="1"/>
          <p:nvPr/>
        </p:nvSpPr>
        <p:spPr>
          <a:xfrm>
            <a:off x="467544" y="3429000"/>
            <a:ext cx="8352928" cy="3139321"/>
          </a:xfrm>
          <a:prstGeom prst="rect">
            <a:avLst/>
          </a:prstGeom>
          <a:noFill/>
        </p:spPr>
        <p:txBody>
          <a:bodyPr wrap="square" rtlCol="0">
            <a:spAutoFit/>
          </a:bodyPr>
          <a:lstStyle/>
          <a:p>
            <a:r>
              <a:rPr lang="en-NZ" u="sng" dirty="0" smtClean="0">
                <a:latin typeface="Calibri" panose="020F0502020204030204" pitchFamily="34" charset="0"/>
              </a:rPr>
              <a:t>Fully </a:t>
            </a:r>
            <a:r>
              <a:rPr lang="en-NZ" u="sng" dirty="0">
                <a:latin typeface="Calibri" panose="020F0502020204030204" pitchFamily="34" charset="0"/>
              </a:rPr>
              <a:t>explains the ratio of ions </a:t>
            </a:r>
            <a:r>
              <a:rPr lang="en-NZ" u="sng" dirty="0" smtClean="0">
                <a:latin typeface="Calibri" panose="020F0502020204030204" pitchFamily="34" charset="0"/>
              </a:rPr>
              <a:t>in aluminium oxide</a:t>
            </a:r>
          </a:p>
          <a:p>
            <a:endParaRPr lang="en-NZ" b="1" dirty="0">
              <a:latin typeface="Calibri" panose="020F0502020204030204" pitchFamily="34" charset="0"/>
            </a:endParaRPr>
          </a:p>
          <a:p>
            <a:r>
              <a:rPr lang="en-NZ" b="1" dirty="0" smtClean="0">
                <a:latin typeface="Calibri" panose="020F0502020204030204" pitchFamily="34" charset="0"/>
              </a:rPr>
              <a:t>Step </a:t>
            </a:r>
            <a:r>
              <a:rPr lang="en-NZ" b="1" dirty="0">
                <a:latin typeface="Calibri" panose="020F0502020204030204" pitchFamily="34" charset="0"/>
              </a:rPr>
              <a:t>one: charge of ions </a:t>
            </a:r>
            <a:r>
              <a:rPr lang="en-NZ" dirty="0">
                <a:latin typeface="Calibri" panose="020F0502020204030204" pitchFamily="34" charset="0"/>
              </a:rPr>
              <a:t>- Aluminium ion has a charge of +3, </a:t>
            </a:r>
            <a:r>
              <a:rPr lang="en-NZ" dirty="0" smtClean="0">
                <a:latin typeface="Calibri" panose="020F0502020204030204" pitchFamily="34" charset="0"/>
              </a:rPr>
              <a:t>and oxide ion has a charge of -2.</a:t>
            </a:r>
          </a:p>
          <a:p>
            <a:r>
              <a:rPr lang="en-NZ" b="1" dirty="0" smtClean="0">
                <a:latin typeface="Calibri" panose="020F0502020204030204" pitchFamily="34" charset="0"/>
              </a:rPr>
              <a:t>Step </a:t>
            </a:r>
            <a:r>
              <a:rPr lang="en-NZ" b="1" dirty="0">
                <a:latin typeface="Calibri" panose="020F0502020204030204" pitchFamily="34" charset="0"/>
              </a:rPr>
              <a:t>two: neutral compounds - </a:t>
            </a:r>
            <a:r>
              <a:rPr lang="en-NZ" dirty="0" smtClean="0">
                <a:latin typeface="Calibri" panose="020F0502020204030204" pitchFamily="34" charset="0"/>
              </a:rPr>
              <a:t>A compound overall </a:t>
            </a:r>
            <a:r>
              <a:rPr lang="en-NZ" dirty="0">
                <a:latin typeface="Calibri" panose="020F0502020204030204" pitchFamily="34" charset="0"/>
              </a:rPr>
              <a:t>has </a:t>
            </a:r>
            <a:r>
              <a:rPr lang="en-NZ" dirty="0" smtClean="0">
                <a:latin typeface="Calibri" panose="020F0502020204030204" pitchFamily="34" charset="0"/>
              </a:rPr>
              <a:t>to have </a:t>
            </a:r>
            <a:r>
              <a:rPr lang="en-NZ" dirty="0">
                <a:latin typeface="Calibri" panose="020F0502020204030204" pitchFamily="34" charset="0"/>
              </a:rPr>
              <a:t>no charge. two aluminium ions with a combined charge of +6 are required to cancel out the charge on three oxide ions with a combined charge of –6. </a:t>
            </a:r>
          </a:p>
          <a:p>
            <a:r>
              <a:rPr lang="en-NZ" b="1" dirty="0" smtClean="0">
                <a:latin typeface="Calibri" panose="020F0502020204030204" pitchFamily="34" charset="0"/>
              </a:rPr>
              <a:t>Step </a:t>
            </a:r>
            <a:r>
              <a:rPr lang="en-NZ" b="1" dirty="0">
                <a:latin typeface="Calibri" panose="020F0502020204030204" pitchFamily="34" charset="0"/>
              </a:rPr>
              <a:t>three: movement of electrons - </a:t>
            </a:r>
            <a:r>
              <a:rPr lang="en-NZ" dirty="0" smtClean="0">
                <a:latin typeface="Calibri" panose="020F0502020204030204" pitchFamily="34" charset="0"/>
              </a:rPr>
              <a:t>The charge </a:t>
            </a:r>
            <a:r>
              <a:rPr lang="en-NZ" dirty="0">
                <a:latin typeface="Calibri" panose="020F0502020204030204" pitchFamily="34" charset="0"/>
              </a:rPr>
              <a:t>on the ions arises as </a:t>
            </a:r>
            <a:r>
              <a:rPr lang="en-NZ" dirty="0" smtClean="0">
                <a:latin typeface="Calibri" panose="020F0502020204030204" pitchFamily="34" charset="0"/>
              </a:rPr>
              <a:t>aluminium has </a:t>
            </a:r>
            <a:r>
              <a:rPr lang="en-NZ" dirty="0">
                <a:latin typeface="Calibri" panose="020F0502020204030204" pitchFamily="34" charset="0"/>
              </a:rPr>
              <a:t>to lose three electrons in order </a:t>
            </a:r>
            <a:r>
              <a:rPr lang="en-NZ" dirty="0" smtClean="0">
                <a:latin typeface="Calibri" panose="020F0502020204030204" pitchFamily="34" charset="0"/>
              </a:rPr>
              <a:t>to have </a:t>
            </a:r>
            <a:r>
              <a:rPr lang="en-NZ" dirty="0">
                <a:latin typeface="Calibri" panose="020F0502020204030204" pitchFamily="34" charset="0"/>
              </a:rPr>
              <a:t>a full outer shell and gets a </a:t>
            </a:r>
            <a:r>
              <a:rPr lang="en-NZ" dirty="0" smtClean="0">
                <a:latin typeface="Calibri" panose="020F0502020204030204" pitchFamily="34" charset="0"/>
              </a:rPr>
              <a:t>charge of </a:t>
            </a:r>
            <a:r>
              <a:rPr lang="en-NZ" dirty="0">
                <a:latin typeface="Calibri" panose="020F0502020204030204" pitchFamily="34" charset="0"/>
              </a:rPr>
              <a:t>+3, and oxygen has to gain two</a:t>
            </a:r>
          </a:p>
          <a:p>
            <a:r>
              <a:rPr lang="en-NZ" dirty="0">
                <a:latin typeface="Calibri" panose="020F0502020204030204" pitchFamily="34" charset="0"/>
              </a:rPr>
              <a:t>electrons in order to have a full </a:t>
            </a:r>
            <a:r>
              <a:rPr lang="en-NZ" dirty="0" smtClean="0">
                <a:latin typeface="Calibri" panose="020F0502020204030204" pitchFamily="34" charset="0"/>
              </a:rPr>
              <a:t>outer shell </a:t>
            </a:r>
            <a:r>
              <a:rPr lang="en-NZ" dirty="0">
                <a:latin typeface="Calibri" panose="020F0502020204030204" pitchFamily="34" charset="0"/>
              </a:rPr>
              <a:t>and gets a charge of –2.</a:t>
            </a:r>
          </a:p>
        </p:txBody>
      </p:sp>
      <p:sp>
        <p:nvSpPr>
          <p:cNvPr id="6" name="Oval Callout 5"/>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1425940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463"/>
          <a:stretch/>
        </p:blipFill>
        <p:spPr>
          <a:xfrm>
            <a:off x="-36512" y="0"/>
            <a:ext cx="9215584" cy="6858000"/>
          </a:xfrm>
          <a:prstGeom prst="rect">
            <a:avLst/>
          </a:prstGeom>
        </p:spPr>
      </p:pic>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Ionic Compounds</a:t>
            </a:r>
            <a:endParaRPr lang="en-NZ" sz="2000" b="1" dirty="0">
              <a:latin typeface="Calibri" panose="020F0502020204030204" pitchFamily="34" charset="0"/>
            </a:endParaRPr>
          </a:p>
        </p:txBody>
      </p:sp>
      <p:sp>
        <p:nvSpPr>
          <p:cNvPr id="5" name="TextBox 4"/>
          <p:cNvSpPr txBox="1"/>
          <p:nvPr/>
        </p:nvSpPr>
        <p:spPr>
          <a:xfrm>
            <a:off x="381939" y="1183572"/>
            <a:ext cx="8566394"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1a: </a:t>
            </a:r>
            <a:r>
              <a:rPr lang="en-NZ" dirty="0"/>
              <a:t>Write the formulae for the following ionic compounds. </a:t>
            </a:r>
          </a:p>
          <a:p>
            <a:r>
              <a:rPr lang="en-NZ" dirty="0" smtClean="0"/>
              <a:t>(</a:t>
            </a:r>
            <a:r>
              <a:rPr lang="en-NZ" dirty="0" err="1" smtClean="0"/>
              <a:t>i</a:t>
            </a:r>
            <a:r>
              <a:rPr lang="en-NZ" dirty="0" smtClean="0"/>
              <a:t>) Calcium </a:t>
            </a:r>
            <a:r>
              <a:rPr lang="en-NZ" dirty="0"/>
              <a:t>chloride</a:t>
            </a:r>
          </a:p>
          <a:p>
            <a:r>
              <a:rPr lang="en-NZ" dirty="0"/>
              <a:t>(ii) Sodium nitrate</a:t>
            </a:r>
          </a:p>
          <a:p>
            <a:r>
              <a:rPr lang="en-NZ" dirty="0"/>
              <a:t>(iii) Zinc nitrate</a:t>
            </a:r>
            <a:endParaRPr lang="en-NZ"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848384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463"/>
          <a:stretch/>
        </p:blipFill>
        <p:spPr>
          <a:xfrm>
            <a:off x="-36512" y="0"/>
            <a:ext cx="9215584" cy="6858000"/>
          </a:xfrm>
          <a:prstGeom prst="rect">
            <a:avLst/>
          </a:prstGeom>
        </p:spPr>
      </p:pic>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Ionic Compounds</a:t>
            </a:r>
            <a:endParaRPr lang="en-NZ" sz="2000" b="1" dirty="0">
              <a:latin typeface="Calibri" panose="020F0502020204030204" pitchFamily="34" charset="0"/>
            </a:endParaRPr>
          </a:p>
        </p:txBody>
      </p:sp>
      <p:sp>
        <p:nvSpPr>
          <p:cNvPr id="5" name="TextBox 4"/>
          <p:cNvSpPr txBox="1"/>
          <p:nvPr/>
        </p:nvSpPr>
        <p:spPr>
          <a:xfrm>
            <a:off x="381939" y="1183572"/>
            <a:ext cx="8566394"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1a: </a:t>
            </a:r>
            <a:r>
              <a:rPr lang="en-NZ" dirty="0"/>
              <a:t>Write the formulae for the following ionic compounds. </a:t>
            </a:r>
          </a:p>
          <a:p>
            <a:r>
              <a:rPr lang="en-NZ" dirty="0" smtClean="0"/>
              <a:t>(</a:t>
            </a:r>
            <a:r>
              <a:rPr lang="en-NZ" dirty="0" err="1" smtClean="0"/>
              <a:t>i</a:t>
            </a:r>
            <a:r>
              <a:rPr lang="en-NZ" dirty="0" smtClean="0"/>
              <a:t>) Calcium </a:t>
            </a:r>
            <a:r>
              <a:rPr lang="en-NZ" dirty="0"/>
              <a:t>chloride</a:t>
            </a:r>
          </a:p>
          <a:p>
            <a:r>
              <a:rPr lang="en-NZ" dirty="0"/>
              <a:t>(ii) Sodium nitrate</a:t>
            </a:r>
          </a:p>
          <a:p>
            <a:r>
              <a:rPr lang="en-NZ" dirty="0"/>
              <a:t>(iii) Zinc nitrate</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 name="Rectangle 1"/>
          <p:cNvSpPr/>
          <p:nvPr/>
        </p:nvSpPr>
        <p:spPr>
          <a:xfrm>
            <a:off x="6048932" y="2707416"/>
            <a:ext cx="2899401" cy="1200329"/>
          </a:xfrm>
          <a:prstGeom prst="rect">
            <a:avLst/>
          </a:prstGeom>
        </p:spPr>
        <p:txBody>
          <a:bodyPr wrap="square">
            <a:spAutoFit/>
          </a:bodyPr>
          <a:lstStyle/>
          <a:p>
            <a:r>
              <a:rPr lang="en-NZ" b="1" dirty="0" smtClean="0">
                <a:latin typeface="Calibri" panose="020F0502020204030204" pitchFamily="34" charset="0"/>
              </a:rPr>
              <a:t>Answer 1a:</a:t>
            </a:r>
          </a:p>
          <a:p>
            <a:r>
              <a:rPr lang="en-GB" dirty="0" smtClean="0"/>
              <a:t>Calcium chloride- </a:t>
            </a:r>
            <a:r>
              <a:rPr lang="en-GB" dirty="0"/>
              <a:t>CaCl</a:t>
            </a:r>
            <a:r>
              <a:rPr lang="en-GB" baseline="-25000" dirty="0"/>
              <a:t>2</a:t>
            </a:r>
            <a:endParaRPr lang="en-NZ" dirty="0"/>
          </a:p>
          <a:p>
            <a:r>
              <a:rPr lang="en-GB" dirty="0" smtClean="0"/>
              <a:t>Sodium nitrate - NaNO</a:t>
            </a:r>
            <a:r>
              <a:rPr lang="en-GB" baseline="-25000" dirty="0" smtClean="0"/>
              <a:t>3</a:t>
            </a:r>
            <a:endParaRPr lang="en-NZ" dirty="0"/>
          </a:p>
          <a:p>
            <a:r>
              <a:rPr lang="en-GB" dirty="0" smtClean="0"/>
              <a:t>Zinc nitrate -  Zn(NO</a:t>
            </a:r>
            <a:r>
              <a:rPr lang="en-GB" baseline="-25000" dirty="0" smtClean="0"/>
              <a:t>3</a:t>
            </a:r>
            <a:r>
              <a:rPr lang="en-GB" dirty="0" smtClean="0"/>
              <a:t>)</a:t>
            </a:r>
            <a:r>
              <a:rPr lang="en-GB" baseline="-25000" dirty="0" smtClean="0"/>
              <a:t>2</a:t>
            </a:r>
            <a:endParaRPr lang="en-NZ" dirty="0"/>
          </a:p>
        </p:txBody>
      </p:sp>
    </p:spTree>
    <p:extLst>
      <p:ext uri="{BB962C8B-B14F-4D97-AF65-F5344CB8AC3E}">
        <p14:creationId xmlns:p14="http://schemas.microsoft.com/office/powerpoint/2010/main" val="3192153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Ionic Compounds - (Part ONE)</a:t>
            </a:r>
            <a:endParaRPr lang="en-NZ" sz="2000" b="1" dirty="0">
              <a:latin typeface="Calibri" panose="020F0502020204030204" pitchFamily="34" charset="0"/>
            </a:endParaRPr>
          </a:p>
        </p:txBody>
      </p:sp>
      <p:sp>
        <p:nvSpPr>
          <p:cNvPr id="5" name="TextBox 4"/>
          <p:cNvSpPr txBox="1"/>
          <p:nvPr/>
        </p:nvSpPr>
        <p:spPr>
          <a:xfrm>
            <a:off x="381939" y="1183572"/>
            <a:ext cx="8566394" cy="2308324"/>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2c: </a:t>
            </a:r>
            <a:r>
              <a:rPr lang="en-NZ" dirty="0">
                <a:latin typeface="Calibri" panose="020F0502020204030204" pitchFamily="34" charset="0"/>
              </a:rPr>
              <a:t>Determine the ionic formulae of the compound that forms when aluminium combines with chlorine, AND when aluminium combines with </a:t>
            </a:r>
            <a:r>
              <a:rPr lang="en-NZ" dirty="0" err="1">
                <a:latin typeface="Calibri" panose="020F0502020204030204" pitchFamily="34" charset="0"/>
              </a:rPr>
              <a:t>sulfur</a:t>
            </a:r>
            <a:r>
              <a:rPr lang="en-NZ" dirty="0">
                <a:latin typeface="Calibri" panose="020F0502020204030204" pitchFamily="34" charset="0"/>
              </a:rPr>
              <a:t>. </a:t>
            </a:r>
          </a:p>
          <a:p>
            <a:r>
              <a:rPr lang="en-NZ" dirty="0">
                <a:latin typeface="Calibri" panose="020F0502020204030204" pitchFamily="34" charset="0"/>
              </a:rPr>
              <a:t>In your answer you should: </a:t>
            </a:r>
          </a:p>
          <a:p>
            <a:r>
              <a:rPr lang="en-NZ" dirty="0">
                <a:latin typeface="Calibri" panose="020F0502020204030204" pitchFamily="34" charset="0"/>
              </a:rPr>
              <a:t>• consider the ratio of ions in each formula, and explain how the ratio is related to the charge on the ions </a:t>
            </a:r>
          </a:p>
          <a:p>
            <a:r>
              <a:rPr lang="en-NZ" dirty="0">
                <a:latin typeface="Calibri" panose="020F0502020204030204" pitchFamily="34" charset="0"/>
              </a:rPr>
              <a:t>• relate the ratio of ions in each formula to the number of electrons lost or gained by each atom when forming ions.</a:t>
            </a:r>
          </a:p>
          <a:p>
            <a:r>
              <a:rPr lang="en-NZ" dirty="0">
                <a:latin typeface="Calibri" panose="020F0502020204030204" pitchFamily="34" charset="0"/>
              </a:rPr>
              <a:t>Aluminium and chlorine: Aluminium and </a:t>
            </a:r>
            <a:r>
              <a:rPr lang="en-NZ" dirty="0" err="1">
                <a:latin typeface="Calibri" panose="020F0502020204030204" pitchFamily="34" charset="0"/>
              </a:rPr>
              <a:t>sulfur</a:t>
            </a:r>
            <a:r>
              <a:rPr lang="en-NZ" dirty="0">
                <a:latin typeface="Calibri" panose="020F0502020204030204" pitchFamily="34" charset="0"/>
              </a:rPr>
              <a:t>: </a:t>
            </a:r>
            <a:endParaRPr lang="en-NZ" dirty="0">
              <a:effectLst/>
              <a:latin typeface="Calibri" panose="020F0502020204030204" pitchFamily="34" charset="0"/>
              <a:ea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451511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Arc 27"/>
          <p:cNvSpPr/>
          <p:nvPr/>
        </p:nvSpPr>
        <p:spPr>
          <a:xfrm rot="2451815">
            <a:off x="5985876" y="4328752"/>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Electron Configuration - (Part ONE) </a:t>
            </a:r>
            <a:endParaRPr lang="en-NZ" sz="2000" b="1" dirty="0">
              <a:latin typeface="Calibri" panose="020F0502020204030204" pitchFamily="34" charset="0"/>
            </a:endParaRPr>
          </a:p>
        </p:txBody>
      </p:sp>
      <p:sp>
        <p:nvSpPr>
          <p:cNvPr id="5" name="TextBox 4"/>
          <p:cNvSpPr txBox="1"/>
          <p:nvPr/>
        </p:nvSpPr>
        <p:spPr>
          <a:xfrm>
            <a:off x="381939" y="1183572"/>
            <a:ext cx="8566394" cy="369332"/>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1a: </a:t>
            </a:r>
            <a:r>
              <a:rPr lang="en-NZ" dirty="0"/>
              <a:t>Complete the table below for ions formed by Ca, F, and Cl.</a:t>
            </a:r>
            <a:endParaRPr lang="en-NZ" dirty="0">
              <a:effectLst/>
              <a:latin typeface="Calibri" panose="020F0502020204030204" pitchFamily="34"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32749663"/>
              </p:ext>
            </p:extLst>
          </p:nvPr>
        </p:nvGraphicFramePr>
        <p:xfrm>
          <a:off x="467546" y="2136282"/>
          <a:ext cx="8208910" cy="1821180"/>
        </p:xfrm>
        <a:graphic>
          <a:graphicData uri="http://schemas.openxmlformats.org/drawingml/2006/table">
            <a:tbl>
              <a:tblPr firstRow="1" bandRow="1">
                <a:tableStyleId>{5940675A-B579-460E-94D1-54222C63F5DA}</a:tableStyleId>
              </a:tblPr>
              <a:tblGrid>
                <a:gridCol w="1641782">
                  <a:extLst>
                    <a:ext uri="{9D8B030D-6E8A-4147-A177-3AD203B41FA5}">
                      <a16:colId xmlns:a16="http://schemas.microsoft.com/office/drawing/2014/main" val="20000"/>
                    </a:ext>
                  </a:extLst>
                </a:gridCol>
                <a:gridCol w="1641782">
                  <a:extLst>
                    <a:ext uri="{9D8B030D-6E8A-4147-A177-3AD203B41FA5}">
                      <a16:colId xmlns:a16="http://schemas.microsoft.com/office/drawing/2014/main" val="20001"/>
                    </a:ext>
                  </a:extLst>
                </a:gridCol>
                <a:gridCol w="1641782">
                  <a:extLst>
                    <a:ext uri="{9D8B030D-6E8A-4147-A177-3AD203B41FA5}">
                      <a16:colId xmlns:a16="http://schemas.microsoft.com/office/drawing/2014/main" val="20002"/>
                    </a:ext>
                  </a:extLst>
                </a:gridCol>
                <a:gridCol w="1641782">
                  <a:extLst>
                    <a:ext uri="{9D8B030D-6E8A-4147-A177-3AD203B41FA5}">
                      <a16:colId xmlns:a16="http://schemas.microsoft.com/office/drawing/2014/main" val="20003"/>
                    </a:ext>
                  </a:extLst>
                </a:gridCol>
                <a:gridCol w="1641782">
                  <a:extLst>
                    <a:ext uri="{9D8B030D-6E8A-4147-A177-3AD203B41FA5}">
                      <a16:colId xmlns:a16="http://schemas.microsoft.com/office/drawing/2014/main" val="20004"/>
                    </a:ext>
                  </a:extLst>
                </a:gridCol>
              </a:tblGrid>
              <a:tr h="370840">
                <a:tc>
                  <a:txBody>
                    <a:bodyPr/>
                    <a:lstStyle/>
                    <a:p>
                      <a:endParaRPr lang="en-NZ" dirty="0">
                        <a:latin typeface="Calibri" panose="020F0502020204030204" pitchFamily="34" charset="0"/>
                      </a:endParaRPr>
                    </a:p>
                  </a:txBody>
                  <a:tcPr>
                    <a:solidFill>
                      <a:schemeClr val="accent6">
                        <a:lumMod val="60000"/>
                        <a:lumOff val="40000"/>
                      </a:schemeClr>
                    </a:solidFill>
                  </a:tcPr>
                </a:tc>
                <a:tc>
                  <a:txBody>
                    <a:bodyPr/>
                    <a:lstStyle/>
                    <a:p>
                      <a:r>
                        <a:rPr lang="en-NZ" b="1" dirty="0" smtClean="0">
                          <a:latin typeface="Calibri" panose="020F0502020204030204" pitchFamily="34" charset="0"/>
                        </a:rPr>
                        <a:t>Atomic Number</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 of atom</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 of ion</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Ion symbol</a:t>
                      </a:r>
                      <a:endParaRPr lang="en-NZ" b="1" dirty="0">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en-NZ" b="1" baseline="0" dirty="0" smtClean="0">
                          <a:latin typeface="Calibri" panose="020F0502020204030204" pitchFamily="34" charset="0"/>
                        </a:rPr>
                        <a:t>Ca</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baseline="300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1"/>
                  </a:ext>
                </a:extLst>
              </a:tr>
              <a:tr h="370840">
                <a:tc>
                  <a:txBody>
                    <a:bodyPr/>
                    <a:lstStyle/>
                    <a:p>
                      <a:pPr algn="ctr"/>
                      <a:r>
                        <a:rPr lang="en-NZ" b="1" dirty="0" smtClean="0">
                          <a:latin typeface="Calibri" panose="020F0502020204030204" pitchFamily="34" charset="0"/>
                        </a:rPr>
                        <a:t>F</a:t>
                      </a:r>
                      <a:endParaRPr lang="en-NZ" b="1"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baseline="300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2"/>
                  </a:ext>
                </a:extLst>
              </a:tr>
              <a:tr h="370840">
                <a:tc>
                  <a:txBody>
                    <a:bodyPr/>
                    <a:lstStyle/>
                    <a:p>
                      <a:pPr algn="ctr"/>
                      <a:r>
                        <a:rPr lang="en-NZ" b="1" dirty="0" smtClean="0">
                          <a:latin typeface="Calibri" panose="020F0502020204030204" pitchFamily="34" charset="0"/>
                        </a:rPr>
                        <a:t>Cl</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baseline="300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3"/>
                  </a:ext>
                </a:extLst>
              </a:tr>
            </a:tbl>
          </a:graphicData>
        </a:graphic>
      </p:graphicFrame>
      <p:sp>
        <p:nvSpPr>
          <p:cNvPr id="6" name="Oval 5"/>
          <p:cNvSpPr/>
          <p:nvPr/>
        </p:nvSpPr>
        <p:spPr>
          <a:xfrm>
            <a:off x="1043608" y="4519949"/>
            <a:ext cx="782182" cy="70146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Cl</a:t>
            </a:r>
            <a:endParaRPr lang="en-NZ" sz="2400" b="1" dirty="0">
              <a:solidFill>
                <a:schemeClr val="tx1"/>
              </a:solidFill>
            </a:endParaRPr>
          </a:p>
        </p:txBody>
      </p:sp>
      <p:sp>
        <p:nvSpPr>
          <p:cNvPr id="10" name="Arc 9"/>
          <p:cNvSpPr/>
          <p:nvPr/>
        </p:nvSpPr>
        <p:spPr>
          <a:xfrm rot="2451815">
            <a:off x="1166482" y="436252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2" name="Arc 11"/>
          <p:cNvSpPr/>
          <p:nvPr/>
        </p:nvSpPr>
        <p:spPr>
          <a:xfrm rot="2451815">
            <a:off x="1611737" y="437308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1" name="TextBox 10"/>
          <p:cNvSpPr txBox="1"/>
          <p:nvPr/>
        </p:nvSpPr>
        <p:spPr>
          <a:xfrm>
            <a:off x="1960114"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4" name="TextBox 13"/>
          <p:cNvSpPr txBox="1"/>
          <p:nvPr/>
        </p:nvSpPr>
        <p:spPr>
          <a:xfrm>
            <a:off x="2839547" y="4529013"/>
            <a:ext cx="457938" cy="646331"/>
          </a:xfrm>
          <a:prstGeom prst="rect">
            <a:avLst/>
          </a:prstGeom>
          <a:noFill/>
        </p:spPr>
        <p:txBody>
          <a:bodyPr wrap="square" rtlCol="0">
            <a:spAutoFit/>
          </a:bodyPr>
          <a:lstStyle/>
          <a:p>
            <a:r>
              <a:rPr lang="en-NZ" sz="3600" b="1" dirty="0" smtClean="0">
                <a:latin typeface="Calibri" panose="020F0502020204030204" pitchFamily="34" charset="0"/>
              </a:rPr>
              <a:t>7</a:t>
            </a:r>
            <a:endParaRPr lang="en-NZ" sz="3600" b="1" dirty="0">
              <a:latin typeface="Calibri" panose="020F0502020204030204" pitchFamily="34" charset="0"/>
            </a:endParaRPr>
          </a:p>
        </p:txBody>
      </p:sp>
      <p:sp>
        <p:nvSpPr>
          <p:cNvPr id="13" name="TextBox 12"/>
          <p:cNvSpPr txBox="1"/>
          <p:nvPr/>
        </p:nvSpPr>
        <p:spPr>
          <a:xfrm>
            <a:off x="890900" y="5517232"/>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protons = 17</a:t>
            </a:r>
          </a:p>
          <a:p>
            <a:r>
              <a:rPr lang="en-NZ" b="1" dirty="0" smtClean="0">
                <a:latin typeface="Calibri" panose="020F0502020204030204" pitchFamily="34" charset="0"/>
              </a:rPr>
              <a:t>Number of electrons = 17</a:t>
            </a:r>
          </a:p>
          <a:p>
            <a:r>
              <a:rPr lang="en-NZ" b="1" dirty="0" smtClean="0">
                <a:latin typeface="Calibri" panose="020F0502020204030204" pitchFamily="34" charset="0"/>
              </a:rPr>
              <a:t>Charge = 0 (neutral)</a:t>
            </a:r>
            <a:endParaRPr lang="en-NZ" b="1" dirty="0">
              <a:latin typeface="Calibri" panose="020F0502020204030204" pitchFamily="34" charset="0"/>
            </a:endParaRPr>
          </a:p>
        </p:txBody>
      </p:sp>
      <p:sp>
        <p:nvSpPr>
          <p:cNvPr id="16" name="Oval 15"/>
          <p:cNvSpPr/>
          <p:nvPr/>
        </p:nvSpPr>
        <p:spPr>
          <a:xfrm>
            <a:off x="5876835" y="4480607"/>
            <a:ext cx="782183" cy="73024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Cl</a:t>
            </a:r>
            <a:r>
              <a:rPr lang="en-NZ" sz="2400" b="1" baseline="30000" dirty="0" smtClean="0">
                <a:solidFill>
                  <a:schemeClr val="tx1"/>
                </a:solidFill>
              </a:rPr>
              <a:t>-</a:t>
            </a:r>
            <a:endParaRPr lang="en-NZ" sz="2400" b="1" baseline="30000" dirty="0">
              <a:solidFill>
                <a:schemeClr val="tx1"/>
              </a:solidFill>
            </a:endParaRPr>
          </a:p>
        </p:txBody>
      </p:sp>
      <p:sp>
        <p:nvSpPr>
          <p:cNvPr id="17" name="Arc 16"/>
          <p:cNvSpPr/>
          <p:nvPr/>
        </p:nvSpPr>
        <p:spPr>
          <a:xfrm rot="2451815">
            <a:off x="6444965" y="4333747"/>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8" name="TextBox 17"/>
          <p:cNvSpPr txBox="1"/>
          <p:nvPr/>
        </p:nvSpPr>
        <p:spPr>
          <a:xfrm>
            <a:off x="6793342"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9" name="TextBox 18"/>
          <p:cNvSpPr txBox="1"/>
          <p:nvPr/>
        </p:nvSpPr>
        <p:spPr>
          <a:xfrm>
            <a:off x="7267994"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20" name="TextBox 19"/>
          <p:cNvSpPr txBox="1"/>
          <p:nvPr/>
        </p:nvSpPr>
        <p:spPr>
          <a:xfrm>
            <a:off x="5724128" y="5477891"/>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protons = 17</a:t>
            </a:r>
          </a:p>
          <a:p>
            <a:r>
              <a:rPr lang="en-NZ" b="1" dirty="0" smtClean="0">
                <a:latin typeface="Calibri" panose="020F0502020204030204" pitchFamily="34" charset="0"/>
              </a:rPr>
              <a:t>Number of electrons = 18</a:t>
            </a:r>
          </a:p>
          <a:p>
            <a:r>
              <a:rPr lang="en-NZ" b="1" dirty="0" smtClean="0">
                <a:latin typeface="Calibri" panose="020F0502020204030204" pitchFamily="34" charset="0"/>
              </a:rPr>
              <a:t>Charge = -1</a:t>
            </a:r>
            <a:endParaRPr lang="en-NZ" b="1" dirty="0">
              <a:latin typeface="Calibri" panose="020F0502020204030204" pitchFamily="34" charset="0"/>
            </a:endParaRPr>
          </a:p>
        </p:txBody>
      </p:sp>
      <p:sp>
        <p:nvSpPr>
          <p:cNvPr id="15" name="Oval 14"/>
          <p:cNvSpPr/>
          <p:nvPr/>
        </p:nvSpPr>
        <p:spPr>
          <a:xfrm>
            <a:off x="4644008" y="5724881"/>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cxnSp>
        <p:nvCxnSpPr>
          <p:cNvPr id="22" name="Straight Arrow Connector 21"/>
          <p:cNvCxnSpPr/>
          <p:nvPr/>
        </p:nvCxnSpPr>
        <p:spPr>
          <a:xfrm flipV="1">
            <a:off x="5220072" y="5126940"/>
            <a:ext cx="504056" cy="5090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05357" y="5025558"/>
            <a:ext cx="1296144" cy="738664"/>
          </a:xfrm>
          <a:prstGeom prst="rect">
            <a:avLst/>
          </a:prstGeom>
          <a:noFill/>
        </p:spPr>
        <p:txBody>
          <a:bodyPr wrap="square" rtlCol="0">
            <a:spAutoFit/>
          </a:bodyPr>
          <a:lstStyle/>
          <a:p>
            <a:r>
              <a:rPr lang="en-NZ" sz="1400" dirty="0" smtClean="0">
                <a:latin typeface="Calibri" panose="020F0502020204030204" pitchFamily="34" charset="0"/>
              </a:rPr>
              <a:t>One electron is gained by the atom</a:t>
            </a:r>
            <a:endParaRPr lang="en-NZ" sz="1400" dirty="0">
              <a:latin typeface="Calibri" panose="020F0502020204030204" pitchFamily="34" charset="0"/>
            </a:endParaRPr>
          </a:p>
        </p:txBody>
      </p:sp>
      <p:cxnSp>
        <p:nvCxnSpPr>
          <p:cNvPr id="26" name="Straight Arrow Connector 25"/>
          <p:cNvCxnSpPr/>
          <p:nvPr/>
        </p:nvCxnSpPr>
        <p:spPr>
          <a:xfrm>
            <a:off x="3491880" y="4803773"/>
            <a:ext cx="19802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2451815">
            <a:off x="2033232" y="438364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5" name="TextBox 24"/>
          <p:cNvSpPr txBox="1"/>
          <p:nvPr/>
        </p:nvSpPr>
        <p:spPr>
          <a:xfrm>
            <a:off x="2429002" y="4525885"/>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27" name="Arc 26"/>
          <p:cNvSpPr/>
          <p:nvPr/>
        </p:nvSpPr>
        <p:spPr>
          <a:xfrm rot="2451815">
            <a:off x="6925792" y="4340379"/>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9" name="TextBox 28"/>
          <p:cNvSpPr txBox="1"/>
          <p:nvPr/>
        </p:nvSpPr>
        <p:spPr>
          <a:xfrm>
            <a:off x="7745567" y="4478100"/>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pic>
        <p:nvPicPr>
          <p:cNvPr id="30" name="Picture 29"/>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178752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Ionic Compounds - (Part ONE)</a:t>
            </a:r>
            <a:endParaRPr lang="en-NZ" sz="2000" b="1" dirty="0">
              <a:latin typeface="Calibri" panose="020F0502020204030204" pitchFamily="34" charset="0"/>
            </a:endParaRPr>
          </a:p>
        </p:txBody>
      </p:sp>
      <p:sp>
        <p:nvSpPr>
          <p:cNvPr id="5" name="TextBox 4"/>
          <p:cNvSpPr txBox="1"/>
          <p:nvPr/>
        </p:nvSpPr>
        <p:spPr>
          <a:xfrm>
            <a:off x="381939" y="1183572"/>
            <a:ext cx="8566394" cy="2308324"/>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2c: </a:t>
            </a:r>
            <a:r>
              <a:rPr lang="en-NZ" dirty="0">
                <a:latin typeface="Calibri" panose="020F0502020204030204" pitchFamily="34" charset="0"/>
              </a:rPr>
              <a:t>Determine the ionic formulae of the compound that forms when aluminium combines with chlorine, AND when aluminium combines with </a:t>
            </a:r>
            <a:r>
              <a:rPr lang="en-NZ" dirty="0" err="1">
                <a:latin typeface="Calibri" panose="020F0502020204030204" pitchFamily="34" charset="0"/>
              </a:rPr>
              <a:t>sulfur</a:t>
            </a:r>
            <a:r>
              <a:rPr lang="en-NZ" dirty="0">
                <a:latin typeface="Calibri" panose="020F0502020204030204" pitchFamily="34" charset="0"/>
              </a:rPr>
              <a:t>. </a:t>
            </a:r>
          </a:p>
          <a:p>
            <a:r>
              <a:rPr lang="en-NZ" dirty="0">
                <a:latin typeface="Calibri" panose="020F0502020204030204" pitchFamily="34" charset="0"/>
              </a:rPr>
              <a:t>In your answer you should: </a:t>
            </a:r>
          </a:p>
          <a:p>
            <a:r>
              <a:rPr lang="en-NZ" dirty="0">
                <a:latin typeface="Calibri" panose="020F0502020204030204" pitchFamily="34" charset="0"/>
              </a:rPr>
              <a:t>• consider the ratio of ions in each formula, and explain how the ratio is related to the charge on the ions </a:t>
            </a:r>
          </a:p>
          <a:p>
            <a:r>
              <a:rPr lang="en-NZ" dirty="0">
                <a:latin typeface="Calibri" panose="020F0502020204030204" pitchFamily="34" charset="0"/>
              </a:rPr>
              <a:t>• relate the ratio of ions in each formula to the number of electrons lost or gained by each atom when forming ions.</a:t>
            </a:r>
          </a:p>
          <a:p>
            <a:r>
              <a:rPr lang="en-NZ" dirty="0">
                <a:latin typeface="Calibri" panose="020F0502020204030204" pitchFamily="34" charset="0"/>
              </a:rPr>
              <a:t>Aluminium and chlorine: Aluminium and </a:t>
            </a:r>
            <a:r>
              <a:rPr lang="en-NZ" dirty="0" err="1">
                <a:latin typeface="Calibri" panose="020F0502020204030204" pitchFamily="34" charset="0"/>
              </a:rPr>
              <a:t>sulfur</a:t>
            </a:r>
            <a:r>
              <a:rPr lang="en-NZ" dirty="0">
                <a:latin typeface="Calibri" panose="020F0502020204030204" pitchFamily="34" charset="0"/>
              </a:rPr>
              <a:t>: </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 name="Rectangle 1"/>
          <p:cNvSpPr/>
          <p:nvPr/>
        </p:nvSpPr>
        <p:spPr>
          <a:xfrm>
            <a:off x="350232" y="3633515"/>
            <a:ext cx="8251358" cy="2062103"/>
          </a:xfrm>
          <a:prstGeom prst="rect">
            <a:avLst/>
          </a:prstGeom>
        </p:spPr>
        <p:txBody>
          <a:bodyPr wrap="square">
            <a:spAutoFit/>
          </a:bodyPr>
          <a:lstStyle/>
          <a:p>
            <a:r>
              <a:rPr lang="en-NZ" b="1" dirty="0" smtClean="0">
                <a:latin typeface="Calibri" panose="020F0502020204030204" pitchFamily="34" charset="0"/>
              </a:rPr>
              <a:t>Answer 2c: </a:t>
            </a:r>
            <a:r>
              <a:rPr lang="en-AU" b="1" dirty="0">
                <a:latin typeface="Calibri" panose="020F0502020204030204" pitchFamily="34" charset="0"/>
              </a:rPr>
              <a:t>Elements 1 and 3: AlCl</a:t>
            </a:r>
            <a:r>
              <a:rPr lang="en-AU" b="1" baseline="-25000" dirty="0">
                <a:latin typeface="Calibri" panose="020F0502020204030204" pitchFamily="34" charset="0"/>
              </a:rPr>
              <a:t>3</a:t>
            </a:r>
            <a:endParaRPr lang="en-NZ" dirty="0">
              <a:latin typeface="Calibri" panose="020F0502020204030204" pitchFamily="34" charset="0"/>
            </a:endParaRPr>
          </a:p>
          <a:p>
            <a:r>
              <a:rPr lang="en-GB" dirty="0">
                <a:latin typeface="Calibri" panose="020F0502020204030204" pitchFamily="34" charset="0"/>
              </a:rPr>
              <a:t>Aluminium has a charge of +3. In order to have a neutral compound overall, one aluminium ion is required to cancel out the charge on three chloride ions with a combined charge of –3. The charge on the aluminium ion arises as it gives away three electrons in order to have a full outer shell. Because it has to give 3 electrons away and each chlorine has to accept one electron, in order to have a full shell, the ratio of ions required is one to three</a:t>
            </a:r>
            <a:r>
              <a:rPr lang="en-GB" sz="2000" dirty="0">
                <a:latin typeface="Calibri" panose="020F0502020204030204" pitchFamily="34" charset="0"/>
              </a:rPr>
              <a:t>. </a:t>
            </a:r>
            <a:endParaRPr lang="en-NZ" sz="2000" dirty="0">
              <a:latin typeface="Calibri" panose="020F0502020204030204" pitchFamily="34" charset="0"/>
            </a:endParaRPr>
          </a:p>
        </p:txBody>
      </p:sp>
    </p:spTree>
    <p:extLst>
      <p:ext uri="{BB962C8B-B14F-4D97-AF65-F5344CB8AC3E}">
        <p14:creationId xmlns:p14="http://schemas.microsoft.com/office/powerpoint/2010/main" val="3661483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Ionic Compounds - (Part TWO) </a:t>
            </a:r>
            <a:endParaRPr lang="en-NZ" sz="2000" b="1" dirty="0">
              <a:latin typeface="Calibri" panose="020F0502020204030204" pitchFamily="34" charset="0"/>
            </a:endParaRPr>
          </a:p>
        </p:txBody>
      </p:sp>
      <p:sp>
        <p:nvSpPr>
          <p:cNvPr id="5" name="TextBox 4"/>
          <p:cNvSpPr txBox="1"/>
          <p:nvPr/>
        </p:nvSpPr>
        <p:spPr>
          <a:xfrm>
            <a:off x="381939" y="1183572"/>
            <a:ext cx="8566394" cy="2308324"/>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2c: </a:t>
            </a:r>
            <a:r>
              <a:rPr lang="en-NZ" dirty="0">
                <a:latin typeface="Calibri" panose="020F0502020204030204" pitchFamily="34" charset="0"/>
              </a:rPr>
              <a:t>Determine the ionic formulae of the compound that forms when aluminium combines with chlorine, AND when aluminium combines with </a:t>
            </a:r>
            <a:r>
              <a:rPr lang="en-NZ" dirty="0" err="1">
                <a:latin typeface="Calibri" panose="020F0502020204030204" pitchFamily="34" charset="0"/>
              </a:rPr>
              <a:t>sulfur</a:t>
            </a:r>
            <a:r>
              <a:rPr lang="en-NZ" dirty="0">
                <a:latin typeface="Calibri" panose="020F0502020204030204" pitchFamily="34" charset="0"/>
              </a:rPr>
              <a:t>. </a:t>
            </a:r>
          </a:p>
          <a:p>
            <a:r>
              <a:rPr lang="en-NZ" dirty="0">
                <a:latin typeface="Calibri" panose="020F0502020204030204" pitchFamily="34" charset="0"/>
              </a:rPr>
              <a:t>In your answer you should: </a:t>
            </a:r>
          </a:p>
          <a:p>
            <a:r>
              <a:rPr lang="en-NZ" dirty="0">
                <a:latin typeface="Calibri" panose="020F0502020204030204" pitchFamily="34" charset="0"/>
              </a:rPr>
              <a:t>• consider the ratio of ions in each formula, and explain how the ratio is related to the charge on the ions </a:t>
            </a:r>
          </a:p>
          <a:p>
            <a:r>
              <a:rPr lang="en-NZ" dirty="0">
                <a:latin typeface="Calibri" panose="020F0502020204030204" pitchFamily="34" charset="0"/>
              </a:rPr>
              <a:t>• relate the ratio of ions in each formula to the number of electrons lost or gained by each atom when forming ions.</a:t>
            </a:r>
          </a:p>
          <a:p>
            <a:r>
              <a:rPr lang="en-NZ" dirty="0">
                <a:latin typeface="Calibri" panose="020F0502020204030204" pitchFamily="34" charset="0"/>
              </a:rPr>
              <a:t>Aluminium and chlorine: Aluminium and </a:t>
            </a:r>
            <a:r>
              <a:rPr lang="en-NZ" dirty="0" err="1">
                <a:latin typeface="Calibri" panose="020F0502020204030204" pitchFamily="34" charset="0"/>
              </a:rPr>
              <a:t>sulfur</a:t>
            </a:r>
            <a:r>
              <a:rPr lang="en-NZ" dirty="0">
                <a:latin typeface="Calibri" panose="020F0502020204030204" pitchFamily="34" charset="0"/>
              </a:rPr>
              <a:t>: </a:t>
            </a:r>
            <a:endParaRPr lang="en-NZ" dirty="0">
              <a:effectLst/>
              <a:latin typeface="Calibri" panose="020F0502020204030204" pitchFamily="34" charset="0"/>
              <a:ea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402967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Ionic Compounds - (Part TWO) </a:t>
            </a:r>
            <a:endParaRPr lang="en-NZ" sz="2000" b="1" dirty="0">
              <a:latin typeface="Calibri" panose="020F0502020204030204" pitchFamily="34" charset="0"/>
            </a:endParaRPr>
          </a:p>
        </p:txBody>
      </p:sp>
      <p:sp>
        <p:nvSpPr>
          <p:cNvPr id="5" name="TextBox 4"/>
          <p:cNvSpPr txBox="1"/>
          <p:nvPr/>
        </p:nvSpPr>
        <p:spPr>
          <a:xfrm>
            <a:off x="381939" y="1183572"/>
            <a:ext cx="8566394" cy="2308324"/>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2c: </a:t>
            </a:r>
            <a:r>
              <a:rPr lang="en-NZ" dirty="0">
                <a:latin typeface="Calibri" panose="020F0502020204030204" pitchFamily="34" charset="0"/>
              </a:rPr>
              <a:t>Determine the ionic formulae of the compound that forms when aluminium combines with chlorine, AND when aluminium combines with </a:t>
            </a:r>
            <a:r>
              <a:rPr lang="en-NZ" dirty="0" err="1">
                <a:latin typeface="Calibri" panose="020F0502020204030204" pitchFamily="34" charset="0"/>
              </a:rPr>
              <a:t>sulfur</a:t>
            </a:r>
            <a:r>
              <a:rPr lang="en-NZ" dirty="0">
                <a:latin typeface="Calibri" panose="020F0502020204030204" pitchFamily="34" charset="0"/>
              </a:rPr>
              <a:t>. </a:t>
            </a:r>
          </a:p>
          <a:p>
            <a:r>
              <a:rPr lang="en-NZ" dirty="0">
                <a:latin typeface="Calibri" panose="020F0502020204030204" pitchFamily="34" charset="0"/>
              </a:rPr>
              <a:t>In your answer you should: </a:t>
            </a:r>
          </a:p>
          <a:p>
            <a:r>
              <a:rPr lang="en-NZ" dirty="0">
                <a:latin typeface="Calibri" panose="020F0502020204030204" pitchFamily="34" charset="0"/>
              </a:rPr>
              <a:t>• consider the ratio of ions in each formula, and explain how the ratio is related to the charge on the ions </a:t>
            </a:r>
          </a:p>
          <a:p>
            <a:r>
              <a:rPr lang="en-NZ" dirty="0">
                <a:latin typeface="Calibri" panose="020F0502020204030204" pitchFamily="34" charset="0"/>
              </a:rPr>
              <a:t>• relate the ratio of ions in each formula to the number of electrons lost or gained by each atom when forming ions.</a:t>
            </a:r>
          </a:p>
          <a:p>
            <a:r>
              <a:rPr lang="en-NZ" dirty="0">
                <a:latin typeface="Calibri" panose="020F0502020204030204" pitchFamily="34" charset="0"/>
              </a:rPr>
              <a:t>Aluminium and chlorine: Aluminium and </a:t>
            </a:r>
            <a:r>
              <a:rPr lang="en-NZ" dirty="0" err="1">
                <a:latin typeface="Calibri" panose="020F0502020204030204" pitchFamily="34" charset="0"/>
              </a:rPr>
              <a:t>sulfur</a:t>
            </a:r>
            <a:r>
              <a:rPr lang="en-NZ" dirty="0">
                <a:latin typeface="Calibri" panose="020F0502020204030204" pitchFamily="34" charset="0"/>
              </a:rPr>
              <a:t>: </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 name="Rectangle 1"/>
          <p:cNvSpPr/>
          <p:nvPr/>
        </p:nvSpPr>
        <p:spPr>
          <a:xfrm>
            <a:off x="558669" y="4077072"/>
            <a:ext cx="8038192" cy="2031325"/>
          </a:xfrm>
          <a:prstGeom prst="rect">
            <a:avLst/>
          </a:prstGeom>
        </p:spPr>
        <p:txBody>
          <a:bodyPr wrap="square">
            <a:spAutoFit/>
          </a:bodyPr>
          <a:lstStyle/>
          <a:p>
            <a:r>
              <a:rPr lang="en-NZ" b="1" dirty="0" smtClean="0">
                <a:latin typeface="Calibri" panose="020F0502020204030204" pitchFamily="34" charset="0"/>
              </a:rPr>
              <a:t>Answer 2c: </a:t>
            </a:r>
            <a:r>
              <a:rPr lang="en-AU" b="1" dirty="0">
                <a:latin typeface="Calibri" panose="020F0502020204030204" pitchFamily="34" charset="0"/>
              </a:rPr>
              <a:t>Element 1 and 2: Al</a:t>
            </a:r>
            <a:r>
              <a:rPr lang="en-AU" b="1" baseline="-25000" dirty="0">
                <a:latin typeface="Calibri" panose="020F0502020204030204" pitchFamily="34" charset="0"/>
              </a:rPr>
              <a:t>2</a:t>
            </a:r>
            <a:r>
              <a:rPr lang="en-AU" b="1" dirty="0">
                <a:latin typeface="Calibri" panose="020F0502020204030204" pitchFamily="34" charset="0"/>
              </a:rPr>
              <a:t>S</a:t>
            </a:r>
            <a:r>
              <a:rPr lang="en-AU" b="1" baseline="-25000" dirty="0">
                <a:latin typeface="Calibri" panose="020F0502020204030204" pitchFamily="34" charset="0"/>
              </a:rPr>
              <a:t>3</a:t>
            </a:r>
            <a:endParaRPr lang="en-NZ" dirty="0">
              <a:latin typeface="Calibri" panose="020F0502020204030204" pitchFamily="34" charset="0"/>
            </a:endParaRPr>
          </a:p>
          <a:p>
            <a:r>
              <a:rPr lang="en-GB" dirty="0">
                <a:latin typeface="Calibri" panose="020F0502020204030204" pitchFamily="34" charset="0"/>
              </a:rPr>
              <a:t>The aluminium ion has a charge of +3. In order to have a neutral compound overall, two aluminium ions with a combined charge of +6 are required to cancel out the charge on three 2</a:t>
            </a:r>
            <a:r>
              <a:rPr lang="en-GB" baseline="30000" dirty="0">
                <a:latin typeface="Calibri" panose="020F0502020204030204" pitchFamily="34" charset="0"/>
              </a:rPr>
              <a:t>-</a:t>
            </a:r>
            <a:r>
              <a:rPr lang="en-GB" dirty="0">
                <a:latin typeface="Calibri" panose="020F0502020204030204" pitchFamily="34" charset="0"/>
              </a:rPr>
              <a:t> </a:t>
            </a:r>
            <a:r>
              <a:rPr lang="en-GB" dirty="0" err="1">
                <a:latin typeface="Calibri" panose="020F0502020204030204" pitchFamily="34" charset="0"/>
              </a:rPr>
              <a:t>sulfide</a:t>
            </a:r>
            <a:r>
              <a:rPr lang="en-GB" dirty="0">
                <a:latin typeface="Calibri" panose="020F0502020204030204" pitchFamily="34" charset="0"/>
              </a:rPr>
              <a:t> ions with a combined charge of –6. The charge on the aluminium ion arises as aluminium gives away three electrons in order to have a full outer shell. Because it has to give 3 electrons away and </a:t>
            </a:r>
            <a:r>
              <a:rPr lang="en-GB" dirty="0" err="1">
                <a:latin typeface="Calibri" panose="020F0502020204030204" pitchFamily="34" charset="0"/>
              </a:rPr>
              <a:t>sulfur</a:t>
            </a:r>
            <a:r>
              <a:rPr lang="en-GB" dirty="0">
                <a:latin typeface="Calibri" panose="020F0502020204030204" pitchFamily="34" charset="0"/>
              </a:rPr>
              <a:t> has to accept two electrons in order to have a full shell, the ratio of ions required is two to three. </a:t>
            </a:r>
            <a:endParaRPr lang="en-NZ" dirty="0">
              <a:latin typeface="Calibri" panose="020F0502020204030204" pitchFamily="34" charset="0"/>
            </a:endParaRPr>
          </a:p>
        </p:txBody>
      </p:sp>
    </p:spTree>
    <p:extLst>
      <p:ext uri="{BB962C8B-B14F-4D97-AF65-F5344CB8AC3E}">
        <p14:creationId xmlns:p14="http://schemas.microsoft.com/office/powerpoint/2010/main" val="2389628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292" r="16952"/>
          <a:stretch/>
        </p:blipFill>
        <p:spPr>
          <a:xfrm>
            <a:off x="0" y="-116487"/>
            <a:ext cx="9145016" cy="6974487"/>
          </a:xfrm>
          <a:prstGeom prst="rect">
            <a:avLst/>
          </a:prstGeom>
        </p:spPr>
      </p:pic>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Ionic Compounds</a:t>
            </a:r>
            <a:endParaRPr lang="en-NZ" sz="2000" b="1" dirty="0">
              <a:latin typeface="Calibri" panose="020F0502020204030204" pitchFamily="34" charset="0"/>
            </a:endParaRPr>
          </a:p>
        </p:txBody>
      </p:sp>
      <p:sp>
        <p:nvSpPr>
          <p:cNvPr id="5" name="TextBox 4"/>
          <p:cNvSpPr txBox="1"/>
          <p:nvPr/>
        </p:nvSpPr>
        <p:spPr>
          <a:xfrm>
            <a:off x="381939" y="1183572"/>
            <a:ext cx="8566394"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1b: </a:t>
            </a:r>
            <a:r>
              <a:rPr lang="en-NZ" dirty="0"/>
              <a:t>Write the formulae for the following ionic compounds. </a:t>
            </a:r>
          </a:p>
          <a:p>
            <a:r>
              <a:rPr lang="en-NZ" dirty="0" smtClean="0"/>
              <a:t>(</a:t>
            </a:r>
            <a:r>
              <a:rPr lang="en-NZ" dirty="0" err="1"/>
              <a:t>i</a:t>
            </a:r>
            <a:r>
              <a:rPr lang="en-NZ" dirty="0"/>
              <a:t>) Silver fluoride</a:t>
            </a:r>
          </a:p>
          <a:p>
            <a:r>
              <a:rPr lang="en-NZ" dirty="0"/>
              <a:t>(ii) Potassium </a:t>
            </a:r>
            <a:r>
              <a:rPr lang="en-NZ" dirty="0" err="1"/>
              <a:t>sulfate</a:t>
            </a:r>
            <a:endParaRPr lang="en-NZ" dirty="0"/>
          </a:p>
          <a:p>
            <a:r>
              <a:rPr lang="en-NZ" dirty="0"/>
              <a:t>(iii) Calcium nitrate</a:t>
            </a:r>
            <a:endParaRPr lang="en-NZ" dirty="0">
              <a:effectLst/>
              <a:latin typeface="Calibri" panose="020F0502020204030204" pitchFamily="34" charset="0"/>
              <a:ea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106805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292" r="16952"/>
          <a:stretch/>
        </p:blipFill>
        <p:spPr>
          <a:xfrm>
            <a:off x="0" y="-116487"/>
            <a:ext cx="9145016" cy="6974487"/>
          </a:xfrm>
          <a:prstGeom prst="rect">
            <a:avLst/>
          </a:prstGeom>
        </p:spPr>
      </p:pic>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Ionic Compounds</a:t>
            </a:r>
            <a:endParaRPr lang="en-NZ" sz="2000" b="1" dirty="0">
              <a:latin typeface="Calibri" panose="020F0502020204030204" pitchFamily="34" charset="0"/>
            </a:endParaRPr>
          </a:p>
        </p:txBody>
      </p:sp>
      <p:sp>
        <p:nvSpPr>
          <p:cNvPr id="5" name="TextBox 4"/>
          <p:cNvSpPr txBox="1"/>
          <p:nvPr/>
        </p:nvSpPr>
        <p:spPr>
          <a:xfrm>
            <a:off x="381939" y="1183572"/>
            <a:ext cx="8566394"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1b: </a:t>
            </a:r>
            <a:r>
              <a:rPr lang="en-NZ" dirty="0"/>
              <a:t>Write the formulae for the following ionic compounds. </a:t>
            </a:r>
          </a:p>
          <a:p>
            <a:r>
              <a:rPr lang="en-NZ" dirty="0" smtClean="0"/>
              <a:t>(</a:t>
            </a:r>
            <a:r>
              <a:rPr lang="en-NZ" dirty="0" err="1"/>
              <a:t>i</a:t>
            </a:r>
            <a:r>
              <a:rPr lang="en-NZ" dirty="0"/>
              <a:t>) Silver fluoride</a:t>
            </a:r>
          </a:p>
          <a:p>
            <a:r>
              <a:rPr lang="en-NZ" dirty="0"/>
              <a:t>(ii) Potassium </a:t>
            </a:r>
            <a:r>
              <a:rPr lang="en-NZ" dirty="0" err="1"/>
              <a:t>sulfate</a:t>
            </a:r>
            <a:endParaRPr lang="en-NZ" dirty="0"/>
          </a:p>
          <a:p>
            <a:r>
              <a:rPr lang="en-NZ" dirty="0"/>
              <a:t>(iii) Calcium nitrate</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 name="Rectangle 1"/>
          <p:cNvSpPr/>
          <p:nvPr/>
        </p:nvSpPr>
        <p:spPr>
          <a:xfrm>
            <a:off x="107504" y="5643167"/>
            <a:ext cx="2899401" cy="1200329"/>
          </a:xfrm>
          <a:prstGeom prst="rect">
            <a:avLst/>
          </a:prstGeom>
        </p:spPr>
        <p:txBody>
          <a:bodyPr wrap="square">
            <a:spAutoFit/>
          </a:bodyPr>
          <a:lstStyle/>
          <a:p>
            <a:r>
              <a:rPr lang="en-NZ" b="1" dirty="0" smtClean="0">
                <a:latin typeface="Calibri" panose="020F0502020204030204" pitchFamily="34" charset="0"/>
              </a:rPr>
              <a:t>Answer 1b:</a:t>
            </a:r>
          </a:p>
          <a:p>
            <a:r>
              <a:rPr lang="en-GB" dirty="0" smtClean="0"/>
              <a:t>Silver fluoride - </a:t>
            </a:r>
            <a:r>
              <a:rPr lang="en-GB" dirty="0" err="1" smtClean="0"/>
              <a:t>AgF</a:t>
            </a:r>
            <a:endParaRPr lang="en-NZ" dirty="0"/>
          </a:p>
          <a:p>
            <a:r>
              <a:rPr lang="en-GB" dirty="0" smtClean="0"/>
              <a:t>Potassium </a:t>
            </a:r>
            <a:r>
              <a:rPr lang="en-GB" dirty="0" err="1" smtClean="0"/>
              <a:t>sulfate</a:t>
            </a:r>
            <a:r>
              <a:rPr lang="en-GB" dirty="0" smtClean="0"/>
              <a:t> - K</a:t>
            </a:r>
            <a:r>
              <a:rPr lang="en-GB" baseline="-25000" dirty="0" smtClean="0"/>
              <a:t>2</a:t>
            </a:r>
            <a:r>
              <a:rPr lang="en-GB" dirty="0" smtClean="0"/>
              <a:t>SO</a:t>
            </a:r>
            <a:r>
              <a:rPr lang="en-GB" baseline="-25000" dirty="0" smtClean="0"/>
              <a:t>4</a:t>
            </a:r>
            <a:endParaRPr lang="en-NZ" dirty="0"/>
          </a:p>
          <a:p>
            <a:r>
              <a:rPr lang="en-GB" dirty="0" smtClean="0"/>
              <a:t>Calcium nitrate - Ca(NO</a:t>
            </a:r>
            <a:r>
              <a:rPr lang="en-GB" baseline="-25000" dirty="0" smtClean="0"/>
              <a:t>3</a:t>
            </a:r>
            <a:r>
              <a:rPr lang="en-GB" dirty="0" smtClean="0"/>
              <a:t>)</a:t>
            </a:r>
            <a:r>
              <a:rPr lang="en-GB" baseline="-25000" dirty="0" smtClean="0"/>
              <a:t>2</a:t>
            </a:r>
            <a:endParaRPr lang="en-NZ" dirty="0">
              <a:latin typeface="Calibri" panose="020F0502020204030204" pitchFamily="34" charset="0"/>
            </a:endParaRPr>
          </a:p>
        </p:txBody>
      </p:sp>
    </p:spTree>
    <p:extLst>
      <p:ext uri="{BB962C8B-B14F-4D97-AF65-F5344CB8AC3E}">
        <p14:creationId xmlns:p14="http://schemas.microsoft.com/office/powerpoint/2010/main" val="1645029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Ionic Compounds</a:t>
            </a:r>
            <a:endParaRPr lang="en-NZ" sz="2000" b="1" dirty="0">
              <a:latin typeface="Calibri" panose="020F0502020204030204" pitchFamily="34" charset="0"/>
            </a:endParaRPr>
          </a:p>
        </p:txBody>
      </p:sp>
      <p:sp>
        <p:nvSpPr>
          <p:cNvPr id="5" name="TextBox 4"/>
          <p:cNvSpPr txBox="1"/>
          <p:nvPr/>
        </p:nvSpPr>
        <p:spPr>
          <a:xfrm>
            <a:off x="381939" y="1183572"/>
            <a:ext cx="8566394" cy="923330"/>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1c (ii): </a:t>
            </a:r>
            <a:r>
              <a:rPr lang="en-NZ" dirty="0"/>
              <a:t>Justify the ratio of Na</a:t>
            </a:r>
            <a:r>
              <a:rPr lang="en-NZ" baseline="30000" dirty="0"/>
              <a:t>+</a:t>
            </a:r>
            <a:r>
              <a:rPr lang="en-NZ" dirty="0"/>
              <a:t> and O</a:t>
            </a:r>
            <a:r>
              <a:rPr lang="en-NZ" baseline="30000" dirty="0"/>
              <a:t>2– </a:t>
            </a:r>
            <a:r>
              <a:rPr lang="en-NZ" dirty="0"/>
              <a:t>ions in the formula Na</a:t>
            </a:r>
            <a:r>
              <a:rPr lang="en-NZ" baseline="-25000" dirty="0"/>
              <a:t>2</a:t>
            </a:r>
            <a:r>
              <a:rPr lang="en-NZ" dirty="0"/>
              <a:t>O, in terms of the </a:t>
            </a:r>
            <a:r>
              <a:rPr lang="en-NZ" b="1" dirty="0"/>
              <a:t>electrons </a:t>
            </a:r>
            <a:r>
              <a:rPr lang="en-NZ" dirty="0"/>
              <a:t>lost or gained, and the </a:t>
            </a:r>
            <a:r>
              <a:rPr lang="en-NZ" b="1" dirty="0"/>
              <a:t>charge </a:t>
            </a:r>
            <a:r>
              <a:rPr lang="en-NZ" dirty="0"/>
              <a:t>on each ion. </a:t>
            </a:r>
          </a:p>
          <a:p>
            <a:r>
              <a:rPr lang="en-NZ" dirty="0"/>
              <a:t>Include an explanation of the </a:t>
            </a:r>
            <a:r>
              <a:rPr lang="en-NZ" b="1" dirty="0"/>
              <a:t>type of bonding </a:t>
            </a:r>
            <a:r>
              <a:rPr lang="en-NZ" dirty="0"/>
              <a:t>between the Na</a:t>
            </a:r>
            <a:r>
              <a:rPr lang="en-NZ" baseline="30000" dirty="0"/>
              <a:t>+</a:t>
            </a:r>
            <a:r>
              <a:rPr lang="en-NZ" dirty="0"/>
              <a:t> and O</a:t>
            </a:r>
            <a:r>
              <a:rPr lang="en-NZ" baseline="30000" dirty="0"/>
              <a:t>2– </a:t>
            </a:r>
            <a:r>
              <a:rPr lang="en-NZ" dirty="0"/>
              <a:t>ions. </a:t>
            </a:r>
            <a:endParaRPr lang="en-NZ" dirty="0">
              <a:effectLst/>
              <a:latin typeface="Calibri" panose="020F0502020204030204" pitchFamily="34" charset="0"/>
              <a:ea typeface="Times New Roman" panose="02020603050405020304" pitchFamily="18" charset="0"/>
            </a:endParaRPr>
          </a:p>
        </p:txBody>
      </p:sp>
      <p:sp>
        <p:nvSpPr>
          <p:cNvPr id="3" name="Oval 2"/>
          <p:cNvSpPr/>
          <p:nvPr/>
        </p:nvSpPr>
        <p:spPr>
          <a:xfrm>
            <a:off x="4932040" y="2492896"/>
            <a:ext cx="1152128" cy="115212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a:off x="5220072" y="2838127"/>
            <a:ext cx="720080" cy="461665"/>
          </a:xfrm>
          <a:prstGeom prst="rect">
            <a:avLst/>
          </a:prstGeom>
          <a:noFill/>
        </p:spPr>
        <p:txBody>
          <a:bodyPr wrap="square" rtlCol="0">
            <a:spAutoFit/>
          </a:bodyPr>
          <a:lstStyle/>
          <a:p>
            <a:r>
              <a:rPr lang="en-NZ" sz="2400" b="1" dirty="0" smtClean="0"/>
              <a:t>Na</a:t>
            </a:r>
            <a:r>
              <a:rPr lang="en-NZ" sz="2400" b="1" baseline="30000" dirty="0" smtClean="0"/>
              <a:t>+</a:t>
            </a:r>
            <a:endParaRPr lang="en-NZ" sz="2400" b="1" baseline="30000" dirty="0"/>
          </a:p>
        </p:txBody>
      </p:sp>
      <p:sp>
        <p:nvSpPr>
          <p:cNvPr id="9" name="Oval 8"/>
          <p:cNvSpPr/>
          <p:nvPr/>
        </p:nvSpPr>
        <p:spPr>
          <a:xfrm>
            <a:off x="5364088" y="5157192"/>
            <a:ext cx="1152128" cy="115212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5652120" y="5502423"/>
            <a:ext cx="720080" cy="461665"/>
          </a:xfrm>
          <a:prstGeom prst="rect">
            <a:avLst/>
          </a:prstGeom>
          <a:noFill/>
        </p:spPr>
        <p:txBody>
          <a:bodyPr wrap="square" rtlCol="0">
            <a:spAutoFit/>
          </a:bodyPr>
          <a:lstStyle/>
          <a:p>
            <a:r>
              <a:rPr lang="en-NZ" sz="2400" b="1" dirty="0" smtClean="0"/>
              <a:t>Na</a:t>
            </a:r>
            <a:r>
              <a:rPr lang="en-NZ" sz="2400" b="1" baseline="30000" dirty="0" smtClean="0"/>
              <a:t>+</a:t>
            </a:r>
            <a:endParaRPr lang="en-NZ" sz="2400" b="1" baseline="30000" dirty="0"/>
          </a:p>
        </p:txBody>
      </p:sp>
      <p:sp>
        <p:nvSpPr>
          <p:cNvPr id="11" name="Oval 10"/>
          <p:cNvSpPr/>
          <p:nvPr/>
        </p:nvSpPr>
        <p:spPr>
          <a:xfrm>
            <a:off x="6876256" y="3299792"/>
            <a:ext cx="1276905" cy="1209328"/>
          </a:xfrm>
          <a:prstGeom prst="ellipse">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7242162" y="3673623"/>
            <a:ext cx="720080" cy="461665"/>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8100000" scaled="1"/>
            <a:tileRect/>
          </a:gradFill>
        </p:spPr>
        <p:txBody>
          <a:bodyPr wrap="square" rtlCol="0">
            <a:spAutoFit/>
          </a:bodyPr>
          <a:lstStyle/>
          <a:p>
            <a:r>
              <a:rPr lang="en-NZ" sz="2400" b="1" dirty="0" smtClean="0"/>
              <a:t>O</a:t>
            </a:r>
            <a:r>
              <a:rPr lang="en-NZ" sz="2400" b="1" baseline="30000" dirty="0" smtClean="0"/>
              <a:t>2-</a:t>
            </a:r>
            <a:endParaRPr lang="en-NZ" sz="2400" b="1" baseline="30000" dirty="0"/>
          </a:p>
        </p:txBody>
      </p:sp>
      <p:cxnSp>
        <p:nvCxnSpPr>
          <p:cNvPr id="14" name="Straight Arrow Connector 13"/>
          <p:cNvCxnSpPr/>
          <p:nvPr/>
        </p:nvCxnSpPr>
        <p:spPr>
          <a:xfrm>
            <a:off x="6156176" y="3212976"/>
            <a:ext cx="720080" cy="432048"/>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486078" y="4557048"/>
            <a:ext cx="565165" cy="600143"/>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64088" y="3979086"/>
            <a:ext cx="1512168" cy="369332"/>
          </a:xfrm>
          <a:prstGeom prst="rect">
            <a:avLst/>
          </a:prstGeom>
          <a:noFill/>
        </p:spPr>
        <p:txBody>
          <a:bodyPr wrap="square" rtlCol="0">
            <a:spAutoFit/>
          </a:bodyPr>
          <a:lstStyle/>
          <a:p>
            <a:r>
              <a:rPr lang="en-NZ" dirty="0" smtClean="0"/>
              <a:t>Ionic bonding</a:t>
            </a:r>
            <a:endParaRPr lang="en-NZ" dirty="0"/>
          </a:p>
        </p:txBody>
      </p:sp>
      <p:pic>
        <p:nvPicPr>
          <p:cNvPr id="18" name="Picture 17"/>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07034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Ionic Compounds</a:t>
            </a:r>
            <a:endParaRPr lang="en-NZ" sz="2000" b="1" dirty="0">
              <a:latin typeface="Calibri" panose="020F0502020204030204" pitchFamily="34" charset="0"/>
            </a:endParaRPr>
          </a:p>
        </p:txBody>
      </p:sp>
      <p:sp>
        <p:nvSpPr>
          <p:cNvPr id="5" name="TextBox 4"/>
          <p:cNvSpPr txBox="1"/>
          <p:nvPr/>
        </p:nvSpPr>
        <p:spPr>
          <a:xfrm>
            <a:off x="381939" y="1183572"/>
            <a:ext cx="8566394" cy="923330"/>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1c (ii): </a:t>
            </a:r>
            <a:r>
              <a:rPr lang="en-NZ" dirty="0"/>
              <a:t>Justify the ratio of Na</a:t>
            </a:r>
            <a:r>
              <a:rPr lang="en-NZ" baseline="30000" dirty="0"/>
              <a:t>+</a:t>
            </a:r>
            <a:r>
              <a:rPr lang="en-NZ" dirty="0"/>
              <a:t> and O</a:t>
            </a:r>
            <a:r>
              <a:rPr lang="en-NZ" baseline="30000" dirty="0"/>
              <a:t>2– </a:t>
            </a:r>
            <a:r>
              <a:rPr lang="en-NZ" dirty="0"/>
              <a:t>ions in the formula Na</a:t>
            </a:r>
            <a:r>
              <a:rPr lang="en-NZ" baseline="-25000" dirty="0"/>
              <a:t>2</a:t>
            </a:r>
            <a:r>
              <a:rPr lang="en-NZ" dirty="0"/>
              <a:t>O, in terms of the </a:t>
            </a:r>
            <a:r>
              <a:rPr lang="en-NZ" b="1" dirty="0"/>
              <a:t>electrons </a:t>
            </a:r>
            <a:r>
              <a:rPr lang="en-NZ" dirty="0"/>
              <a:t>lost or gained, and the </a:t>
            </a:r>
            <a:r>
              <a:rPr lang="en-NZ" b="1" dirty="0"/>
              <a:t>charge </a:t>
            </a:r>
            <a:r>
              <a:rPr lang="en-NZ" dirty="0"/>
              <a:t>on each ion. </a:t>
            </a:r>
          </a:p>
          <a:p>
            <a:r>
              <a:rPr lang="en-NZ" dirty="0"/>
              <a:t>Include an explanation of the </a:t>
            </a:r>
            <a:r>
              <a:rPr lang="en-NZ" b="1" dirty="0"/>
              <a:t>type of bonding </a:t>
            </a:r>
            <a:r>
              <a:rPr lang="en-NZ" dirty="0"/>
              <a:t>between the Na</a:t>
            </a:r>
            <a:r>
              <a:rPr lang="en-NZ" baseline="30000" dirty="0"/>
              <a:t>+</a:t>
            </a:r>
            <a:r>
              <a:rPr lang="en-NZ" dirty="0"/>
              <a:t> and O</a:t>
            </a:r>
            <a:r>
              <a:rPr lang="en-NZ" baseline="30000" dirty="0"/>
              <a:t>2– </a:t>
            </a:r>
            <a:r>
              <a:rPr lang="en-NZ" dirty="0"/>
              <a:t>ions. </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 name="Rectangle 1"/>
          <p:cNvSpPr/>
          <p:nvPr/>
        </p:nvSpPr>
        <p:spPr>
          <a:xfrm>
            <a:off x="251520" y="2248521"/>
            <a:ext cx="3888432" cy="4247317"/>
          </a:xfrm>
          <a:prstGeom prst="rect">
            <a:avLst/>
          </a:prstGeom>
        </p:spPr>
        <p:txBody>
          <a:bodyPr wrap="square">
            <a:spAutoFit/>
          </a:bodyPr>
          <a:lstStyle/>
          <a:p>
            <a:r>
              <a:rPr lang="en-NZ" b="1" dirty="0" smtClean="0">
                <a:latin typeface="Calibri" panose="020F0502020204030204" pitchFamily="34" charset="0"/>
              </a:rPr>
              <a:t>Answer 1c (ii): </a:t>
            </a:r>
          </a:p>
          <a:p>
            <a:pPr marL="285750" indent="-285750">
              <a:buFont typeface="Wingdings" panose="05000000000000000000" pitchFamily="2" charset="2"/>
              <a:buChar char="q"/>
            </a:pPr>
            <a:r>
              <a:rPr lang="en-GB" dirty="0" smtClean="0"/>
              <a:t>The </a:t>
            </a:r>
            <a:r>
              <a:rPr lang="en-GB" dirty="0"/>
              <a:t>Na atom </a:t>
            </a:r>
            <a:r>
              <a:rPr lang="en-GB" b="1" dirty="0"/>
              <a:t>loses one electron </a:t>
            </a:r>
            <a:r>
              <a:rPr lang="en-GB" dirty="0"/>
              <a:t>to form the Na</a:t>
            </a:r>
            <a:r>
              <a:rPr lang="en-GB" baseline="30000" dirty="0"/>
              <a:t>+</a:t>
            </a:r>
            <a:r>
              <a:rPr lang="en-GB" dirty="0"/>
              <a:t> ion; however, the O atom requires two electrons to fill its outer shell. Therefore,</a:t>
            </a:r>
            <a:r>
              <a:rPr lang="en-GB" b="1" dirty="0"/>
              <a:t> two Na atoms react for every one O atom</a:t>
            </a:r>
            <a:r>
              <a:rPr lang="en-GB" dirty="0"/>
              <a:t>. </a:t>
            </a:r>
            <a:endParaRPr lang="en-GB" dirty="0" smtClean="0"/>
          </a:p>
          <a:p>
            <a:pPr marL="285750" indent="-285750">
              <a:buFont typeface="Wingdings" panose="05000000000000000000" pitchFamily="2" charset="2"/>
              <a:buChar char="q"/>
            </a:pPr>
            <a:r>
              <a:rPr lang="en-GB" dirty="0" smtClean="0"/>
              <a:t>The </a:t>
            </a:r>
            <a:r>
              <a:rPr lang="en-GB" dirty="0"/>
              <a:t>two Na</a:t>
            </a:r>
            <a:r>
              <a:rPr lang="en-GB" baseline="30000" dirty="0"/>
              <a:t>+</a:t>
            </a:r>
            <a:r>
              <a:rPr lang="en-GB" dirty="0"/>
              <a:t> ions have a total charge of +2 to balance the </a:t>
            </a:r>
            <a:r>
              <a:rPr lang="en-GB" dirty="0" smtClean="0"/>
              <a:t>–</a:t>
            </a:r>
            <a:r>
              <a:rPr lang="en-GB" dirty="0"/>
              <a:t>2 charge of the O</a:t>
            </a:r>
            <a:r>
              <a:rPr lang="en-GB" baseline="30000" dirty="0"/>
              <a:t>2–</a:t>
            </a:r>
            <a:r>
              <a:rPr lang="en-GB" dirty="0"/>
              <a:t> ion, i.e. an ionic compound has no overall charge. </a:t>
            </a:r>
            <a:endParaRPr lang="en-GB" dirty="0" smtClean="0"/>
          </a:p>
          <a:p>
            <a:pPr marL="285750" indent="-285750">
              <a:buFont typeface="Wingdings" panose="05000000000000000000" pitchFamily="2" charset="2"/>
              <a:buChar char="q"/>
            </a:pPr>
            <a:r>
              <a:rPr lang="en-GB" dirty="0" smtClean="0"/>
              <a:t>The </a:t>
            </a:r>
            <a:r>
              <a:rPr lang="en-GB" dirty="0"/>
              <a:t>bonding / attraction between the Na</a:t>
            </a:r>
            <a:r>
              <a:rPr lang="en-GB" baseline="30000" dirty="0"/>
              <a:t>+</a:t>
            </a:r>
            <a:r>
              <a:rPr lang="en-GB" dirty="0"/>
              <a:t> ions and the O</a:t>
            </a:r>
            <a:r>
              <a:rPr lang="en-GB" baseline="30000" dirty="0"/>
              <a:t>2–</a:t>
            </a:r>
            <a:r>
              <a:rPr lang="en-GB" dirty="0"/>
              <a:t> ions is an </a:t>
            </a:r>
            <a:r>
              <a:rPr lang="en-GB" b="1" dirty="0"/>
              <a:t>ionic bond</a:t>
            </a:r>
            <a:r>
              <a:rPr lang="en-GB" dirty="0"/>
              <a:t>, formed when the electrons lost by the Na are gained by the O.</a:t>
            </a:r>
            <a:endParaRPr lang="en-NZ" dirty="0">
              <a:latin typeface="Calibri" panose="020F0502020204030204" pitchFamily="34" charset="0"/>
            </a:endParaRPr>
          </a:p>
        </p:txBody>
      </p:sp>
      <p:sp>
        <p:nvSpPr>
          <p:cNvPr id="3" name="Oval 2"/>
          <p:cNvSpPr/>
          <p:nvPr/>
        </p:nvSpPr>
        <p:spPr>
          <a:xfrm>
            <a:off x="4932040" y="2492896"/>
            <a:ext cx="1152128" cy="115212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a:off x="5220072" y="2838127"/>
            <a:ext cx="720080" cy="461665"/>
          </a:xfrm>
          <a:prstGeom prst="rect">
            <a:avLst/>
          </a:prstGeom>
          <a:noFill/>
        </p:spPr>
        <p:txBody>
          <a:bodyPr wrap="square" rtlCol="0">
            <a:spAutoFit/>
          </a:bodyPr>
          <a:lstStyle/>
          <a:p>
            <a:r>
              <a:rPr lang="en-NZ" sz="2400" b="1" dirty="0" smtClean="0"/>
              <a:t>Na</a:t>
            </a:r>
            <a:r>
              <a:rPr lang="en-NZ" sz="2400" b="1" baseline="30000" dirty="0" smtClean="0"/>
              <a:t>+</a:t>
            </a:r>
            <a:endParaRPr lang="en-NZ" sz="2400" b="1" baseline="30000" dirty="0"/>
          </a:p>
        </p:txBody>
      </p:sp>
      <p:sp>
        <p:nvSpPr>
          <p:cNvPr id="9" name="Oval 8"/>
          <p:cNvSpPr/>
          <p:nvPr/>
        </p:nvSpPr>
        <p:spPr>
          <a:xfrm>
            <a:off x="5364088" y="5157192"/>
            <a:ext cx="1152128" cy="115212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p:cNvSpPr txBox="1"/>
          <p:nvPr/>
        </p:nvSpPr>
        <p:spPr>
          <a:xfrm>
            <a:off x="5652120" y="5502423"/>
            <a:ext cx="720080" cy="461665"/>
          </a:xfrm>
          <a:prstGeom prst="rect">
            <a:avLst/>
          </a:prstGeom>
          <a:noFill/>
        </p:spPr>
        <p:txBody>
          <a:bodyPr wrap="square" rtlCol="0">
            <a:spAutoFit/>
          </a:bodyPr>
          <a:lstStyle/>
          <a:p>
            <a:r>
              <a:rPr lang="en-NZ" sz="2400" b="1" dirty="0" smtClean="0"/>
              <a:t>Na</a:t>
            </a:r>
            <a:r>
              <a:rPr lang="en-NZ" sz="2400" b="1" baseline="30000" dirty="0" smtClean="0"/>
              <a:t>+</a:t>
            </a:r>
            <a:endParaRPr lang="en-NZ" sz="2400" b="1" baseline="30000" dirty="0"/>
          </a:p>
        </p:txBody>
      </p:sp>
      <p:sp>
        <p:nvSpPr>
          <p:cNvPr id="11" name="Oval 10"/>
          <p:cNvSpPr/>
          <p:nvPr/>
        </p:nvSpPr>
        <p:spPr>
          <a:xfrm>
            <a:off x="6876256" y="3299792"/>
            <a:ext cx="1276905" cy="1209328"/>
          </a:xfrm>
          <a:prstGeom prst="ellipse">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7242162" y="3673623"/>
            <a:ext cx="720080" cy="461665"/>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8100000" scaled="1"/>
            <a:tileRect/>
          </a:gradFill>
        </p:spPr>
        <p:txBody>
          <a:bodyPr wrap="square" rtlCol="0">
            <a:spAutoFit/>
          </a:bodyPr>
          <a:lstStyle/>
          <a:p>
            <a:r>
              <a:rPr lang="en-NZ" sz="2400" b="1" dirty="0" smtClean="0"/>
              <a:t>O</a:t>
            </a:r>
            <a:r>
              <a:rPr lang="en-NZ" sz="2400" b="1" baseline="30000" dirty="0" smtClean="0"/>
              <a:t>2-</a:t>
            </a:r>
            <a:endParaRPr lang="en-NZ" sz="2400" b="1" baseline="30000" dirty="0"/>
          </a:p>
        </p:txBody>
      </p:sp>
      <p:cxnSp>
        <p:nvCxnSpPr>
          <p:cNvPr id="14" name="Straight Arrow Connector 13"/>
          <p:cNvCxnSpPr/>
          <p:nvPr/>
        </p:nvCxnSpPr>
        <p:spPr>
          <a:xfrm>
            <a:off x="6156176" y="3212976"/>
            <a:ext cx="720080" cy="432048"/>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486078" y="4557048"/>
            <a:ext cx="565165" cy="600143"/>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64088" y="3979086"/>
            <a:ext cx="1512168" cy="369332"/>
          </a:xfrm>
          <a:prstGeom prst="rect">
            <a:avLst/>
          </a:prstGeom>
          <a:noFill/>
        </p:spPr>
        <p:txBody>
          <a:bodyPr wrap="square" rtlCol="0">
            <a:spAutoFit/>
          </a:bodyPr>
          <a:lstStyle/>
          <a:p>
            <a:r>
              <a:rPr lang="en-NZ" dirty="0" smtClean="0"/>
              <a:t>Ionic bonding</a:t>
            </a:r>
            <a:endParaRPr lang="en-NZ" dirty="0"/>
          </a:p>
        </p:txBody>
      </p:sp>
    </p:spTree>
    <p:extLst>
      <p:ext uri="{BB962C8B-B14F-4D97-AF65-F5344CB8AC3E}">
        <p14:creationId xmlns:p14="http://schemas.microsoft.com/office/powerpoint/2010/main" val="2033424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83622"/>
            <a:ext cx="9144000" cy="6858594"/>
          </a:xfrm>
          <a:prstGeom prst="rect">
            <a:avLst/>
          </a:prstGeom>
        </p:spPr>
      </p:pic>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Acids and ions</a:t>
            </a:r>
            <a:endParaRPr lang="en-NZ" sz="2000" b="1" dirty="0">
              <a:latin typeface="Calibri" panose="020F0502020204030204" pitchFamily="34" charset="0"/>
            </a:endParaRPr>
          </a:p>
        </p:txBody>
      </p:sp>
      <p:sp>
        <p:nvSpPr>
          <p:cNvPr id="5" name="TextBox 4"/>
          <p:cNvSpPr txBox="1"/>
          <p:nvPr/>
        </p:nvSpPr>
        <p:spPr>
          <a:xfrm>
            <a:off x="381939" y="1183572"/>
            <a:ext cx="8566394" cy="2062103"/>
          </a:xfrm>
          <a:prstGeom prst="rect">
            <a:avLst/>
          </a:prstGeom>
          <a:solidFill>
            <a:srgbClr val="EFEFEE">
              <a:alpha val="78824"/>
            </a:srgbClr>
          </a:solidFill>
          <a:ln>
            <a:solidFill>
              <a:srgbClr val="1B452F"/>
            </a:solidFill>
          </a:ln>
        </p:spPr>
        <p:txBody>
          <a:bodyPr wrap="square" rtlCol="0">
            <a:spAutoFit/>
          </a:bodyPr>
          <a:lstStyle/>
          <a:p>
            <a:r>
              <a:rPr lang="en-NZ" sz="2000" b="1" dirty="0" smtClean="0">
                <a:latin typeface="Calibri" panose="020F0502020204030204" pitchFamily="34" charset="0"/>
              </a:rPr>
              <a:t>Question 3c: </a:t>
            </a:r>
            <a:r>
              <a:rPr lang="en-NZ" dirty="0" smtClean="0"/>
              <a:t>A student </a:t>
            </a:r>
            <a:r>
              <a:rPr lang="en-NZ" dirty="0"/>
              <a:t>was given two beakers (Beaker 4 and Beaker 5) each containing </a:t>
            </a:r>
            <a:r>
              <a:rPr lang="en-NZ" dirty="0" smtClean="0"/>
              <a:t>different liquids</a:t>
            </a:r>
            <a:r>
              <a:rPr lang="en-NZ" dirty="0"/>
              <a:t>. The liquid in Beaker 4 had a pH of 1. The liquid in Beaker 5 had a pH of 6.</a:t>
            </a:r>
          </a:p>
          <a:p>
            <a:r>
              <a:rPr lang="en-NZ" dirty="0"/>
              <a:t>Discuss which liquid is more acidic and how you know this.</a:t>
            </a:r>
          </a:p>
          <a:p>
            <a:r>
              <a:rPr lang="en-NZ" dirty="0"/>
              <a:t>In your answer you should:</a:t>
            </a:r>
          </a:p>
          <a:p>
            <a:r>
              <a:rPr lang="en-NZ" dirty="0"/>
              <a:t>• use the pH to determine which liquid is more acidic</a:t>
            </a:r>
          </a:p>
          <a:p>
            <a:r>
              <a:rPr lang="en-NZ" dirty="0"/>
              <a:t>• compare the amount of hydrogen ions AND hydroxide ions in Beaker 4 (pH 1) with the</a:t>
            </a:r>
          </a:p>
          <a:p>
            <a:r>
              <a:rPr lang="en-NZ" dirty="0"/>
              <a:t>amount of hydrogen ions AND hydroxide ions in Beaker 5 (pH 6).</a:t>
            </a:r>
            <a:endParaRPr lang="en-NZ" sz="2000" dirty="0">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87023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83622"/>
            <a:ext cx="9144000" cy="6858594"/>
          </a:xfrm>
          <a:prstGeom prst="rect">
            <a:avLst/>
          </a:prstGeom>
        </p:spPr>
      </p:pic>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Acids and ions</a:t>
            </a:r>
            <a:endParaRPr lang="en-NZ" sz="2000" b="1" dirty="0">
              <a:latin typeface="Calibri" panose="020F0502020204030204" pitchFamily="34" charset="0"/>
            </a:endParaRPr>
          </a:p>
        </p:txBody>
      </p:sp>
      <p:sp>
        <p:nvSpPr>
          <p:cNvPr id="5" name="TextBox 4"/>
          <p:cNvSpPr txBox="1"/>
          <p:nvPr/>
        </p:nvSpPr>
        <p:spPr>
          <a:xfrm>
            <a:off x="381939" y="1183572"/>
            <a:ext cx="8566394" cy="2062103"/>
          </a:xfrm>
          <a:prstGeom prst="rect">
            <a:avLst/>
          </a:prstGeom>
          <a:solidFill>
            <a:srgbClr val="EFEFEE">
              <a:alpha val="78824"/>
            </a:srgbClr>
          </a:solidFill>
          <a:ln>
            <a:solidFill>
              <a:srgbClr val="1B452F"/>
            </a:solidFill>
          </a:ln>
        </p:spPr>
        <p:txBody>
          <a:bodyPr wrap="square" rtlCol="0">
            <a:spAutoFit/>
          </a:bodyPr>
          <a:lstStyle/>
          <a:p>
            <a:r>
              <a:rPr lang="en-NZ" sz="2000" b="1" dirty="0" smtClean="0">
                <a:latin typeface="Calibri" panose="020F0502020204030204" pitchFamily="34" charset="0"/>
              </a:rPr>
              <a:t>Question 3c: </a:t>
            </a:r>
            <a:r>
              <a:rPr lang="en-NZ" dirty="0" smtClean="0"/>
              <a:t>A student </a:t>
            </a:r>
            <a:r>
              <a:rPr lang="en-NZ" dirty="0"/>
              <a:t>was given two beakers (Beaker 4 and Beaker 5) each containing </a:t>
            </a:r>
            <a:r>
              <a:rPr lang="en-NZ" dirty="0" smtClean="0"/>
              <a:t>different liquids</a:t>
            </a:r>
            <a:r>
              <a:rPr lang="en-NZ" dirty="0"/>
              <a:t>. The liquid in Beaker 4 had a pH of 1. The liquid in Beaker 5 had a pH of 6.</a:t>
            </a:r>
          </a:p>
          <a:p>
            <a:r>
              <a:rPr lang="en-NZ" dirty="0"/>
              <a:t>Discuss which liquid is more acidic and how you know this.</a:t>
            </a:r>
          </a:p>
          <a:p>
            <a:r>
              <a:rPr lang="en-NZ" dirty="0"/>
              <a:t>In your answer you should:</a:t>
            </a:r>
          </a:p>
          <a:p>
            <a:r>
              <a:rPr lang="en-NZ" dirty="0"/>
              <a:t>• use the pH to determine which liquid is more acidic</a:t>
            </a:r>
          </a:p>
          <a:p>
            <a:r>
              <a:rPr lang="en-NZ" dirty="0"/>
              <a:t>• compare the amount of hydrogen ions AND hydroxide ions in Beaker 4 (pH 1) with the</a:t>
            </a:r>
          </a:p>
          <a:p>
            <a:r>
              <a:rPr lang="en-NZ" dirty="0"/>
              <a:t>amount of hydrogen ions AND hydroxide ions in Beaker 5 (pH 6).</a:t>
            </a:r>
            <a:endParaRPr lang="en-NZ" sz="2000" dirty="0">
              <a:latin typeface="Calibri" panose="020F0502020204030204" pitchFamily="34" charset="0"/>
            </a:endParaRPr>
          </a:p>
        </p:txBody>
      </p:sp>
      <p:sp>
        <p:nvSpPr>
          <p:cNvPr id="7" name="Oval Callout 6"/>
          <p:cNvSpPr/>
          <p:nvPr/>
        </p:nvSpPr>
        <p:spPr>
          <a:xfrm rot="3128213">
            <a:off x="7901162" y="217402"/>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3923928" y="3645024"/>
            <a:ext cx="3902029" cy="2893100"/>
          </a:xfrm>
          <a:prstGeom prst="rect">
            <a:avLst/>
          </a:prstGeom>
          <a:solidFill>
            <a:schemeClr val="bg1">
              <a:alpha val="42000"/>
            </a:schemeClr>
          </a:solidFill>
        </p:spPr>
        <p:txBody>
          <a:bodyPr wrap="square">
            <a:spAutoFit/>
          </a:bodyPr>
          <a:lstStyle/>
          <a:p>
            <a:r>
              <a:rPr lang="en-NZ" sz="2000" b="1" dirty="0">
                <a:latin typeface="Calibri" panose="020F0502020204030204" pitchFamily="34" charset="0"/>
              </a:rPr>
              <a:t>Answer </a:t>
            </a:r>
            <a:r>
              <a:rPr lang="en-NZ" sz="2000" b="1" dirty="0" smtClean="0">
                <a:latin typeface="Calibri" panose="020F0502020204030204" pitchFamily="34" charset="0"/>
              </a:rPr>
              <a:t>3c:</a:t>
            </a:r>
            <a:endParaRPr lang="en-NZ" sz="2000" dirty="0">
              <a:latin typeface="Calibri" panose="020F0502020204030204" pitchFamily="34" charset="0"/>
            </a:endParaRPr>
          </a:p>
          <a:p>
            <a:pPr>
              <a:spcAft>
                <a:spcPts val="0"/>
              </a:spcAft>
            </a:pPr>
            <a:r>
              <a:rPr lang="en-GB" dirty="0"/>
              <a:t>Beaker with a pH of one is more acidic. In both solutions there are an excess of hydrogen ions compared to hydroxide ions, but in the solution with a lower pH the number of hydrogen ions is much more in excess compared to hydroxide ions; whereas when the pH is 6 the hydrogen ions are still in excess but not by as much. </a:t>
            </a:r>
            <a:endParaRPr lang="en-NZ" sz="2000" dirty="0">
              <a:effectLst/>
              <a:latin typeface="Calibri" panose="020F0502020204030204" pitchFamily="34" charset="0"/>
              <a:ea typeface="Times New Roman" panose="02020603050405020304" pitchFamily="18" charset="0"/>
            </a:endParaRPr>
          </a:p>
        </p:txBody>
      </p:sp>
      <p:sp>
        <p:nvSpPr>
          <p:cNvPr id="13" name="TextBox 12"/>
          <p:cNvSpPr txBox="1"/>
          <p:nvPr/>
        </p:nvSpPr>
        <p:spPr>
          <a:xfrm>
            <a:off x="7922422" y="442976"/>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2799974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Acids and ions</a:t>
            </a:r>
            <a:endParaRPr lang="en-NZ" sz="2000" b="1" dirty="0">
              <a:latin typeface="Calibri" panose="020F0502020204030204" pitchFamily="34" charset="0"/>
            </a:endParaRPr>
          </a:p>
        </p:txBody>
      </p:sp>
      <p:sp>
        <p:nvSpPr>
          <p:cNvPr id="5" name="TextBox 4"/>
          <p:cNvSpPr txBox="1"/>
          <p:nvPr/>
        </p:nvSpPr>
        <p:spPr>
          <a:xfrm>
            <a:off x="381939" y="1183572"/>
            <a:ext cx="8566394" cy="1015663"/>
          </a:xfrm>
          <a:prstGeom prst="rect">
            <a:avLst/>
          </a:prstGeom>
          <a:solidFill>
            <a:srgbClr val="EFEFEE">
              <a:alpha val="78824"/>
            </a:srgbClr>
          </a:solidFill>
          <a:ln>
            <a:solidFill>
              <a:srgbClr val="1B452F"/>
            </a:solidFill>
          </a:ln>
        </p:spPr>
        <p:txBody>
          <a:bodyPr wrap="square" rtlCol="0">
            <a:spAutoFit/>
          </a:bodyPr>
          <a:lstStyle/>
          <a:p>
            <a:r>
              <a:rPr lang="en-NZ" sz="2000" b="1" dirty="0" smtClean="0">
                <a:latin typeface="Calibri" panose="020F0502020204030204" pitchFamily="34" charset="0"/>
              </a:rPr>
              <a:t>Question 3b: </a:t>
            </a:r>
            <a:r>
              <a:rPr lang="en-NZ" sz="2000" dirty="0">
                <a:latin typeface="Calibri" panose="020F0502020204030204" pitchFamily="34" charset="0"/>
              </a:rPr>
              <a:t>Water is formed in the reaction </a:t>
            </a:r>
            <a:r>
              <a:rPr lang="en-NZ" sz="2000" dirty="0" smtClean="0">
                <a:latin typeface="Calibri" panose="020F0502020204030204" pitchFamily="34" charset="0"/>
              </a:rPr>
              <a:t>below. </a:t>
            </a:r>
            <a:endParaRPr lang="en-NZ" sz="2000" dirty="0">
              <a:latin typeface="Calibri" panose="020F0502020204030204" pitchFamily="34" charset="0"/>
            </a:endParaRPr>
          </a:p>
          <a:p>
            <a:r>
              <a:rPr lang="en-NZ" sz="2000" dirty="0">
                <a:latin typeface="Calibri" panose="020F0502020204030204" pitchFamily="34" charset="0"/>
              </a:rPr>
              <a:t>Explain what ions form water in this reaction, and where they come from. </a:t>
            </a:r>
          </a:p>
          <a:p>
            <a:r>
              <a:rPr lang="en-NZ" sz="2000" dirty="0" err="1" smtClean="0">
                <a:latin typeface="Calibri" panose="020F0502020204030204" pitchFamily="34" charset="0"/>
              </a:rPr>
              <a:t>HCl</a:t>
            </a:r>
            <a:r>
              <a:rPr lang="en-NZ" sz="2000" dirty="0" smtClean="0">
                <a:latin typeface="Calibri" panose="020F0502020204030204" pitchFamily="34" charset="0"/>
              </a:rPr>
              <a:t> </a:t>
            </a:r>
            <a:r>
              <a:rPr lang="en-NZ" sz="2000" dirty="0">
                <a:latin typeface="Calibri" panose="020F0502020204030204" pitchFamily="34" charset="0"/>
              </a:rPr>
              <a:t>+ </a:t>
            </a:r>
            <a:r>
              <a:rPr lang="en-NZ" sz="2000" dirty="0" err="1">
                <a:latin typeface="Calibri" panose="020F0502020204030204" pitchFamily="34" charset="0"/>
              </a:rPr>
              <a:t>NaOH</a:t>
            </a:r>
            <a:r>
              <a:rPr lang="en-NZ" sz="2000" dirty="0">
                <a:latin typeface="Calibri" panose="020F0502020204030204" pitchFamily="34" charset="0"/>
              </a:rPr>
              <a:t> → </a:t>
            </a:r>
            <a:r>
              <a:rPr lang="en-NZ" sz="2000" dirty="0" err="1">
                <a:latin typeface="Calibri" panose="020F0502020204030204" pitchFamily="34" charset="0"/>
              </a:rPr>
              <a:t>NaCl</a:t>
            </a:r>
            <a:r>
              <a:rPr lang="en-NZ" sz="2000" dirty="0">
                <a:latin typeface="Calibri" panose="020F0502020204030204" pitchFamily="34" charset="0"/>
              </a:rPr>
              <a:t> + </a:t>
            </a:r>
            <a:r>
              <a:rPr lang="en-NZ" sz="2000" dirty="0" smtClean="0">
                <a:latin typeface="Calibri" panose="020F0502020204030204" pitchFamily="34" charset="0"/>
              </a:rPr>
              <a:t>H</a:t>
            </a:r>
            <a:r>
              <a:rPr lang="en-NZ" sz="2000" baseline="-25000" dirty="0" smtClean="0">
                <a:latin typeface="Calibri" panose="020F0502020204030204" pitchFamily="34" charset="0"/>
              </a:rPr>
              <a:t>2</a:t>
            </a:r>
            <a:r>
              <a:rPr lang="en-NZ" sz="2000" dirty="0" smtClean="0">
                <a:latin typeface="Calibri" panose="020F0502020204030204" pitchFamily="34" charset="0"/>
              </a:rPr>
              <a:t>O</a:t>
            </a:r>
            <a:endParaRPr lang="en-NZ" sz="2000" dirty="0">
              <a:latin typeface="Calibri" panose="020F0502020204030204" pitchFamily="34" charset="0"/>
            </a:endParaRPr>
          </a:p>
        </p:txBody>
      </p:sp>
      <p:pic>
        <p:nvPicPr>
          <p:cNvPr id="5122" name="Picture 2" descr="https://s-media-cache-ak0.pinimg.com/736x/20/d7/a3/20d7a39276aa3642eee77af3b3c0eca8.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2690845"/>
            <a:ext cx="4335184" cy="39125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978853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c 27"/>
          <p:cNvSpPr/>
          <p:nvPr/>
        </p:nvSpPr>
        <p:spPr>
          <a:xfrm rot="2451815">
            <a:off x="5985876" y="4328752"/>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Electron Configuration - (Part ONE) </a:t>
            </a:r>
            <a:endParaRPr lang="en-NZ" sz="2000" b="1" dirty="0">
              <a:latin typeface="Calibri" panose="020F0502020204030204" pitchFamily="34" charset="0"/>
            </a:endParaRPr>
          </a:p>
        </p:txBody>
      </p:sp>
      <p:sp>
        <p:nvSpPr>
          <p:cNvPr id="5" name="TextBox 4"/>
          <p:cNvSpPr txBox="1"/>
          <p:nvPr/>
        </p:nvSpPr>
        <p:spPr>
          <a:xfrm>
            <a:off x="381939" y="1183572"/>
            <a:ext cx="8566394" cy="369332"/>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1a: </a:t>
            </a:r>
            <a:r>
              <a:rPr lang="en-NZ" dirty="0"/>
              <a:t>Complete the table below for ions formed by Ca, F, and Cl.</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graphicFrame>
        <p:nvGraphicFramePr>
          <p:cNvPr id="3" name="Table 2"/>
          <p:cNvGraphicFramePr>
            <a:graphicFrameLocks noGrp="1"/>
          </p:cNvGraphicFramePr>
          <p:nvPr>
            <p:extLst/>
          </p:nvPr>
        </p:nvGraphicFramePr>
        <p:xfrm>
          <a:off x="467546" y="2136282"/>
          <a:ext cx="8208910" cy="1821180"/>
        </p:xfrm>
        <a:graphic>
          <a:graphicData uri="http://schemas.openxmlformats.org/drawingml/2006/table">
            <a:tbl>
              <a:tblPr firstRow="1" bandRow="1">
                <a:tableStyleId>{5940675A-B579-460E-94D1-54222C63F5DA}</a:tableStyleId>
              </a:tblPr>
              <a:tblGrid>
                <a:gridCol w="1641782">
                  <a:extLst>
                    <a:ext uri="{9D8B030D-6E8A-4147-A177-3AD203B41FA5}">
                      <a16:colId xmlns:a16="http://schemas.microsoft.com/office/drawing/2014/main" val="20000"/>
                    </a:ext>
                  </a:extLst>
                </a:gridCol>
                <a:gridCol w="1641782">
                  <a:extLst>
                    <a:ext uri="{9D8B030D-6E8A-4147-A177-3AD203B41FA5}">
                      <a16:colId xmlns:a16="http://schemas.microsoft.com/office/drawing/2014/main" val="20001"/>
                    </a:ext>
                  </a:extLst>
                </a:gridCol>
                <a:gridCol w="1641782">
                  <a:extLst>
                    <a:ext uri="{9D8B030D-6E8A-4147-A177-3AD203B41FA5}">
                      <a16:colId xmlns:a16="http://schemas.microsoft.com/office/drawing/2014/main" val="20002"/>
                    </a:ext>
                  </a:extLst>
                </a:gridCol>
                <a:gridCol w="1641782">
                  <a:extLst>
                    <a:ext uri="{9D8B030D-6E8A-4147-A177-3AD203B41FA5}">
                      <a16:colId xmlns:a16="http://schemas.microsoft.com/office/drawing/2014/main" val="20003"/>
                    </a:ext>
                  </a:extLst>
                </a:gridCol>
                <a:gridCol w="1641782">
                  <a:extLst>
                    <a:ext uri="{9D8B030D-6E8A-4147-A177-3AD203B41FA5}">
                      <a16:colId xmlns:a16="http://schemas.microsoft.com/office/drawing/2014/main" val="20004"/>
                    </a:ext>
                  </a:extLst>
                </a:gridCol>
              </a:tblGrid>
              <a:tr h="370840">
                <a:tc>
                  <a:txBody>
                    <a:bodyPr/>
                    <a:lstStyle/>
                    <a:p>
                      <a:endParaRPr lang="en-NZ" dirty="0">
                        <a:latin typeface="Calibri" panose="020F0502020204030204" pitchFamily="34" charset="0"/>
                      </a:endParaRPr>
                    </a:p>
                  </a:txBody>
                  <a:tcPr>
                    <a:solidFill>
                      <a:schemeClr val="accent6">
                        <a:lumMod val="60000"/>
                        <a:lumOff val="40000"/>
                      </a:schemeClr>
                    </a:solidFill>
                  </a:tcPr>
                </a:tc>
                <a:tc>
                  <a:txBody>
                    <a:bodyPr/>
                    <a:lstStyle/>
                    <a:p>
                      <a:r>
                        <a:rPr lang="en-NZ" b="1" dirty="0" smtClean="0">
                          <a:latin typeface="Calibri" panose="020F0502020204030204" pitchFamily="34" charset="0"/>
                        </a:rPr>
                        <a:t>Atomic Number</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 of atom</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 of ion</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Ion symbol</a:t>
                      </a:r>
                      <a:endParaRPr lang="en-NZ" b="1" dirty="0">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en-NZ" b="1" baseline="0" dirty="0" smtClean="0">
                          <a:latin typeface="Calibri" panose="020F0502020204030204" pitchFamily="34" charset="0"/>
                        </a:rPr>
                        <a:t>Ca</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20</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2,8,8,2</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2,8,8</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Ca</a:t>
                      </a:r>
                      <a:r>
                        <a:rPr lang="en-GB" sz="1600" baseline="30000" dirty="0" smtClean="0">
                          <a:solidFill>
                            <a:srgbClr val="000000"/>
                          </a:solidFill>
                          <a:effectLst/>
                          <a:latin typeface="Calibri" panose="020F0502020204030204" pitchFamily="34" charset="0"/>
                          <a:ea typeface="Times New Roman" panose="02020603050405020304" pitchFamily="18" charset="0"/>
                        </a:rPr>
                        <a:t>2+</a:t>
                      </a:r>
                      <a:endParaRPr lang="en-NZ" sz="1600" baseline="300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1"/>
                  </a:ext>
                </a:extLst>
              </a:tr>
              <a:tr h="370840">
                <a:tc>
                  <a:txBody>
                    <a:bodyPr/>
                    <a:lstStyle/>
                    <a:p>
                      <a:pPr algn="ctr"/>
                      <a:r>
                        <a:rPr lang="en-NZ" b="1" dirty="0" smtClean="0">
                          <a:latin typeface="Calibri" panose="020F0502020204030204" pitchFamily="34" charset="0"/>
                        </a:rPr>
                        <a:t>F</a:t>
                      </a:r>
                      <a:endParaRPr lang="en-NZ" b="1"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9</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2,7</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F</a:t>
                      </a:r>
                      <a:r>
                        <a:rPr lang="en-GB" sz="1600" baseline="30000" dirty="0" smtClean="0">
                          <a:solidFill>
                            <a:srgbClr val="000000"/>
                          </a:solidFill>
                          <a:effectLst/>
                          <a:latin typeface="Calibri" panose="020F0502020204030204" pitchFamily="34" charset="0"/>
                          <a:ea typeface="Times New Roman" panose="02020603050405020304" pitchFamily="18" charset="0"/>
                        </a:rPr>
                        <a:t>-</a:t>
                      </a:r>
                      <a:endParaRPr lang="en-NZ" sz="1600" baseline="300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2"/>
                  </a:ext>
                </a:extLst>
              </a:tr>
              <a:tr h="370840">
                <a:tc>
                  <a:txBody>
                    <a:bodyPr/>
                    <a:lstStyle/>
                    <a:p>
                      <a:pPr algn="ctr"/>
                      <a:r>
                        <a:rPr lang="en-NZ" b="1" dirty="0" smtClean="0">
                          <a:latin typeface="Calibri" panose="020F0502020204030204" pitchFamily="34" charset="0"/>
                        </a:rPr>
                        <a:t>Cl</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17</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2,8,7</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2,8,8</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smtClean="0">
                          <a:solidFill>
                            <a:srgbClr val="000000"/>
                          </a:solidFill>
                          <a:effectLst/>
                          <a:latin typeface="Calibri" panose="020F0502020204030204" pitchFamily="34" charset="0"/>
                          <a:ea typeface="Times New Roman" panose="02020603050405020304" pitchFamily="18" charset="0"/>
                        </a:rPr>
                        <a:t>Cl</a:t>
                      </a:r>
                      <a:r>
                        <a:rPr lang="en-GB" sz="1600" baseline="30000" dirty="0" smtClean="0">
                          <a:solidFill>
                            <a:srgbClr val="000000"/>
                          </a:solidFill>
                          <a:effectLst/>
                          <a:latin typeface="Calibri" panose="020F0502020204030204" pitchFamily="34" charset="0"/>
                          <a:ea typeface="Times New Roman" panose="02020603050405020304" pitchFamily="18" charset="0"/>
                        </a:rPr>
                        <a:t>-</a:t>
                      </a:r>
                      <a:endParaRPr lang="en-NZ" sz="1600" baseline="300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3"/>
                  </a:ext>
                </a:extLst>
              </a:tr>
            </a:tbl>
          </a:graphicData>
        </a:graphic>
      </p:graphicFrame>
      <p:sp>
        <p:nvSpPr>
          <p:cNvPr id="6" name="Oval 5"/>
          <p:cNvSpPr/>
          <p:nvPr/>
        </p:nvSpPr>
        <p:spPr>
          <a:xfrm>
            <a:off x="1043608" y="4519949"/>
            <a:ext cx="782182" cy="70146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Cl</a:t>
            </a:r>
            <a:endParaRPr lang="en-NZ" sz="2400" b="1" dirty="0">
              <a:solidFill>
                <a:schemeClr val="tx1"/>
              </a:solidFill>
            </a:endParaRPr>
          </a:p>
        </p:txBody>
      </p:sp>
      <p:sp>
        <p:nvSpPr>
          <p:cNvPr id="10" name="Arc 9"/>
          <p:cNvSpPr/>
          <p:nvPr/>
        </p:nvSpPr>
        <p:spPr>
          <a:xfrm rot="2451815">
            <a:off x="1166482" y="436252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2" name="Arc 11"/>
          <p:cNvSpPr/>
          <p:nvPr/>
        </p:nvSpPr>
        <p:spPr>
          <a:xfrm rot="2451815">
            <a:off x="1611737" y="437308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1" name="TextBox 10"/>
          <p:cNvSpPr txBox="1"/>
          <p:nvPr/>
        </p:nvSpPr>
        <p:spPr>
          <a:xfrm>
            <a:off x="1960114"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4" name="TextBox 13"/>
          <p:cNvSpPr txBox="1"/>
          <p:nvPr/>
        </p:nvSpPr>
        <p:spPr>
          <a:xfrm>
            <a:off x="2839547" y="4529013"/>
            <a:ext cx="457938" cy="646331"/>
          </a:xfrm>
          <a:prstGeom prst="rect">
            <a:avLst/>
          </a:prstGeom>
          <a:noFill/>
        </p:spPr>
        <p:txBody>
          <a:bodyPr wrap="square" rtlCol="0">
            <a:spAutoFit/>
          </a:bodyPr>
          <a:lstStyle/>
          <a:p>
            <a:r>
              <a:rPr lang="en-NZ" sz="3600" b="1" dirty="0" smtClean="0">
                <a:latin typeface="Calibri" panose="020F0502020204030204" pitchFamily="34" charset="0"/>
              </a:rPr>
              <a:t>7</a:t>
            </a:r>
            <a:endParaRPr lang="en-NZ" sz="3600" b="1" dirty="0">
              <a:latin typeface="Calibri" panose="020F0502020204030204" pitchFamily="34" charset="0"/>
            </a:endParaRPr>
          </a:p>
        </p:txBody>
      </p:sp>
      <p:sp>
        <p:nvSpPr>
          <p:cNvPr id="13" name="TextBox 12"/>
          <p:cNvSpPr txBox="1"/>
          <p:nvPr/>
        </p:nvSpPr>
        <p:spPr>
          <a:xfrm>
            <a:off x="890900" y="5517232"/>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protons = 17</a:t>
            </a:r>
          </a:p>
          <a:p>
            <a:r>
              <a:rPr lang="en-NZ" b="1" dirty="0" smtClean="0">
                <a:latin typeface="Calibri" panose="020F0502020204030204" pitchFamily="34" charset="0"/>
              </a:rPr>
              <a:t>Number of electrons = 17</a:t>
            </a:r>
          </a:p>
          <a:p>
            <a:r>
              <a:rPr lang="en-NZ" b="1" dirty="0" smtClean="0">
                <a:latin typeface="Calibri" panose="020F0502020204030204" pitchFamily="34" charset="0"/>
              </a:rPr>
              <a:t>Charge = 0 (neutral)</a:t>
            </a:r>
            <a:endParaRPr lang="en-NZ" b="1" dirty="0">
              <a:latin typeface="Calibri" panose="020F0502020204030204" pitchFamily="34" charset="0"/>
            </a:endParaRPr>
          </a:p>
        </p:txBody>
      </p:sp>
      <p:sp>
        <p:nvSpPr>
          <p:cNvPr id="16" name="Oval 15"/>
          <p:cNvSpPr/>
          <p:nvPr/>
        </p:nvSpPr>
        <p:spPr>
          <a:xfrm>
            <a:off x="5876835" y="4480607"/>
            <a:ext cx="782183" cy="73024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Cl</a:t>
            </a:r>
            <a:r>
              <a:rPr lang="en-NZ" sz="2400" b="1" baseline="30000" dirty="0" smtClean="0">
                <a:solidFill>
                  <a:schemeClr val="tx1"/>
                </a:solidFill>
              </a:rPr>
              <a:t>-</a:t>
            </a:r>
            <a:endParaRPr lang="en-NZ" sz="2400" b="1" baseline="30000" dirty="0">
              <a:solidFill>
                <a:schemeClr val="tx1"/>
              </a:solidFill>
            </a:endParaRPr>
          </a:p>
        </p:txBody>
      </p:sp>
      <p:sp>
        <p:nvSpPr>
          <p:cNvPr id="17" name="Arc 16"/>
          <p:cNvSpPr/>
          <p:nvPr/>
        </p:nvSpPr>
        <p:spPr>
          <a:xfrm rot="2451815">
            <a:off x="6444965" y="4333747"/>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8" name="TextBox 17"/>
          <p:cNvSpPr txBox="1"/>
          <p:nvPr/>
        </p:nvSpPr>
        <p:spPr>
          <a:xfrm>
            <a:off x="6793342"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9" name="TextBox 18"/>
          <p:cNvSpPr txBox="1"/>
          <p:nvPr/>
        </p:nvSpPr>
        <p:spPr>
          <a:xfrm>
            <a:off x="7267994"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20" name="TextBox 19"/>
          <p:cNvSpPr txBox="1"/>
          <p:nvPr/>
        </p:nvSpPr>
        <p:spPr>
          <a:xfrm>
            <a:off x="5724128" y="5477891"/>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protons = 17</a:t>
            </a:r>
          </a:p>
          <a:p>
            <a:r>
              <a:rPr lang="en-NZ" b="1" dirty="0" smtClean="0">
                <a:latin typeface="Calibri" panose="020F0502020204030204" pitchFamily="34" charset="0"/>
              </a:rPr>
              <a:t>Number of electrons = 18</a:t>
            </a:r>
          </a:p>
          <a:p>
            <a:r>
              <a:rPr lang="en-NZ" b="1" dirty="0" smtClean="0">
                <a:latin typeface="Calibri" panose="020F0502020204030204" pitchFamily="34" charset="0"/>
              </a:rPr>
              <a:t>Charge = -1</a:t>
            </a:r>
            <a:endParaRPr lang="en-NZ" b="1" dirty="0">
              <a:latin typeface="Calibri" panose="020F0502020204030204" pitchFamily="34" charset="0"/>
            </a:endParaRPr>
          </a:p>
        </p:txBody>
      </p:sp>
      <p:sp>
        <p:nvSpPr>
          <p:cNvPr id="15" name="Oval 14"/>
          <p:cNvSpPr/>
          <p:nvPr/>
        </p:nvSpPr>
        <p:spPr>
          <a:xfrm>
            <a:off x="4644008" y="5724881"/>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cxnSp>
        <p:nvCxnSpPr>
          <p:cNvPr id="22" name="Straight Arrow Connector 21"/>
          <p:cNvCxnSpPr/>
          <p:nvPr/>
        </p:nvCxnSpPr>
        <p:spPr>
          <a:xfrm flipV="1">
            <a:off x="5220072" y="5126940"/>
            <a:ext cx="504056" cy="5090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05357" y="5025558"/>
            <a:ext cx="1296144" cy="738664"/>
          </a:xfrm>
          <a:prstGeom prst="rect">
            <a:avLst/>
          </a:prstGeom>
          <a:noFill/>
        </p:spPr>
        <p:txBody>
          <a:bodyPr wrap="square" rtlCol="0">
            <a:spAutoFit/>
          </a:bodyPr>
          <a:lstStyle/>
          <a:p>
            <a:r>
              <a:rPr lang="en-NZ" sz="1400" dirty="0" smtClean="0">
                <a:latin typeface="Calibri" panose="020F0502020204030204" pitchFamily="34" charset="0"/>
              </a:rPr>
              <a:t>One electron is gained by the atom</a:t>
            </a:r>
            <a:endParaRPr lang="en-NZ" sz="1400" dirty="0">
              <a:latin typeface="Calibri" panose="020F0502020204030204" pitchFamily="34" charset="0"/>
            </a:endParaRPr>
          </a:p>
        </p:txBody>
      </p:sp>
      <p:cxnSp>
        <p:nvCxnSpPr>
          <p:cNvPr id="26" name="Straight Arrow Connector 25"/>
          <p:cNvCxnSpPr/>
          <p:nvPr/>
        </p:nvCxnSpPr>
        <p:spPr>
          <a:xfrm>
            <a:off x="3491880" y="4803773"/>
            <a:ext cx="19802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2451815">
            <a:off x="2033232" y="438364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5" name="TextBox 24"/>
          <p:cNvSpPr txBox="1"/>
          <p:nvPr/>
        </p:nvSpPr>
        <p:spPr>
          <a:xfrm>
            <a:off x="2429002" y="4525885"/>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27" name="Arc 26"/>
          <p:cNvSpPr/>
          <p:nvPr/>
        </p:nvSpPr>
        <p:spPr>
          <a:xfrm rot="2451815">
            <a:off x="6925792" y="4340379"/>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9" name="TextBox 28"/>
          <p:cNvSpPr txBox="1"/>
          <p:nvPr/>
        </p:nvSpPr>
        <p:spPr>
          <a:xfrm>
            <a:off x="7745567" y="4478100"/>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Tree>
    <p:extLst>
      <p:ext uri="{BB962C8B-B14F-4D97-AF65-F5344CB8AC3E}">
        <p14:creationId xmlns:p14="http://schemas.microsoft.com/office/powerpoint/2010/main" val="4014638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Acids and ions</a:t>
            </a:r>
            <a:endParaRPr lang="en-NZ" sz="2000" b="1" dirty="0">
              <a:latin typeface="Calibri" panose="020F0502020204030204" pitchFamily="34" charset="0"/>
            </a:endParaRPr>
          </a:p>
        </p:txBody>
      </p:sp>
      <p:sp>
        <p:nvSpPr>
          <p:cNvPr id="5" name="TextBox 4"/>
          <p:cNvSpPr txBox="1"/>
          <p:nvPr/>
        </p:nvSpPr>
        <p:spPr>
          <a:xfrm>
            <a:off x="381939" y="1183572"/>
            <a:ext cx="8566394" cy="1015663"/>
          </a:xfrm>
          <a:prstGeom prst="rect">
            <a:avLst/>
          </a:prstGeom>
          <a:solidFill>
            <a:srgbClr val="EFEFEE">
              <a:alpha val="78824"/>
            </a:srgbClr>
          </a:solidFill>
          <a:ln>
            <a:solidFill>
              <a:srgbClr val="1B452F"/>
            </a:solidFill>
          </a:ln>
        </p:spPr>
        <p:txBody>
          <a:bodyPr wrap="square" rtlCol="0">
            <a:spAutoFit/>
          </a:bodyPr>
          <a:lstStyle/>
          <a:p>
            <a:r>
              <a:rPr lang="en-NZ" sz="2000" b="1" dirty="0" smtClean="0">
                <a:latin typeface="Calibri" panose="020F0502020204030204" pitchFamily="34" charset="0"/>
              </a:rPr>
              <a:t>Question 3b: </a:t>
            </a:r>
            <a:r>
              <a:rPr lang="en-NZ" sz="2000" dirty="0">
                <a:latin typeface="Calibri" panose="020F0502020204030204" pitchFamily="34" charset="0"/>
              </a:rPr>
              <a:t>Water is formed in the reaction </a:t>
            </a:r>
            <a:r>
              <a:rPr lang="en-NZ" sz="2000" dirty="0" smtClean="0">
                <a:latin typeface="Calibri" panose="020F0502020204030204" pitchFamily="34" charset="0"/>
              </a:rPr>
              <a:t>below. </a:t>
            </a:r>
            <a:endParaRPr lang="en-NZ" sz="2000" dirty="0">
              <a:latin typeface="Calibri" panose="020F0502020204030204" pitchFamily="34" charset="0"/>
            </a:endParaRPr>
          </a:p>
          <a:p>
            <a:r>
              <a:rPr lang="en-NZ" sz="2000" dirty="0">
                <a:latin typeface="Calibri" panose="020F0502020204030204" pitchFamily="34" charset="0"/>
              </a:rPr>
              <a:t>Explain what ions form water in this reaction, and where they come from. </a:t>
            </a:r>
          </a:p>
          <a:p>
            <a:r>
              <a:rPr lang="en-NZ" sz="2000" dirty="0" err="1" smtClean="0">
                <a:latin typeface="Calibri" panose="020F0502020204030204" pitchFamily="34" charset="0"/>
              </a:rPr>
              <a:t>HCl</a:t>
            </a:r>
            <a:r>
              <a:rPr lang="en-NZ" sz="2000" dirty="0" smtClean="0">
                <a:latin typeface="Calibri" panose="020F0502020204030204" pitchFamily="34" charset="0"/>
              </a:rPr>
              <a:t> </a:t>
            </a:r>
            <a:r>
              <a:rPr lang="en-NZ" sz="2000" dirty="0">
                <a:latin typeface="Calibri" panose="020F0502020204030204" pitchFamily="34" charset="0"/>
              </a:rPr>
              <a:t>+ </a:t>
            </a:r>
            <a:r>
              <a:rPr lang="en-NZ" sz="2000" dirty="0" err="1">
                <a:latin typeface="Calibri" panose="020F0502020204030204" pitchFamily="34" charset="0"/>
              </a:rPr>
              <a:t>NaOH</a:t>
            </a:r>
            <a:r>
              <a:rPr lang="en-NZ" sz="2000" dirty="0">
                <a:latin typeface="Calibri" panose="020F0502020204030204" pitchFamily="34" charset="0"/>
              </a:rPr>
              <a:t> → </a:t>
            </a:r>
            <a:r>
              <a:rPr lang="en-NZ" sz="2000" dirty="0" err="1">
                <a:latin typeface="Calibri" panose="020F0502020204030204" pitchFamily="34" charset="0"/>
              </a:rPr>
              <a:t>NaCl</a:t>
            </a:r>
            <a:r>
              <a:rPr lang="en-NZ" sz="2000" dirty="0">
                <a:latin typeface="Calibri" panose="020F0502020204030204" pitchFamily="34" charset="0"/>
              </a:rPr>
              <a:t> + </a:t>
            </a:r>
            <a:r>
              <a:rPr lang="en-NZ" sz="2000" dirty="0" smtClean="0">
                <a:latin typeface="Calibri" panose="020F0502020204030204" pitchFamily="34" charset="0"/>
              </a:rPr>
              <a:t>H</a:t>
            </a:r>
            <a:r>
              <a:rPr lang="en-NZ" sz="2000" baseline="-25000" dirty="0" smtClean="0">
                <a:latin typeface="Calibri" panose="020F0502020204030204" pitchFamily="34" charset="0"/>
              </a:rPr>
              <a:t>2</a:t>
            </a:r>
            <a:r>
              <a:rPr lang="en-NZ" sz="2000" dirty="0" smtClean="0">
                <a:latin typeface="Calibri" panose="020F0502020204030204" pitchFamily="34" charset="0"/>
              </a:rPr>
              <a:t>O</a:t>
            </a:r>
            <a:endParaRPr lang="en-NZ" sz="2000" dirty="0">
              <a:latin typeface="Calibri" panose="020F0502020204030204" pitchFamily="34" charset="0"/>
            </a:endParaRPr>
          </a:p>
        </p:txBody>
      </p:sp>
      <p:sp>
        <p:nvSpPr>
          <p:cNvPr id="7" name="Oval Callout 6"/>
          <p:cNvSpPr/>
          <p:nvPr/>
        </p:nvSpPr>
        <p:spPr>
          <a:xfrm rot="3128213">
            <a:off x="7758018" y="525217"/>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p:nvSpPr>
        <p:spPr>
          <a:xfrm>
            <a:off x="467544" y="2967626"/>
            <a:ext cx="3168352" cy="1938992"/>
          </a:xfrm>
          <a:prstGeom prst="rect">
            <a:avLst/>
          </a:prstGeom>
        </p:spPr>
        <p:txBody>
          <a:bodyPr wrap="square">
            <a:spAutoFit/>
          </a:bodyPr>
          <a:lstStyle/>
          <a:p>
            <a:r>
              <a:rPr lang="en-NZ" sz="2000" b="1" dirty="0">
                <a:latin typeface="Calibri" panose="020F0502020204030204" pitchFamily="34" charset="0"/>
              </a:rPr>
              <a:t>Answer 3b:</a:t>
            </a:r>
            <a:endParaRPr lang="en-NZ" sz="2000" dirty="0">
              <a:latin typeface="Calibri" panose="020F0502020204030204" pitchFamily="34" charset="0"/>
            </a:endParaRPr>
          </a:p>
          <a:p>
            <a:pPr>
              <a:spcAft>
                <a:spcPts val="0"/>
              </a:spcAft>
            </a:pPr>
            <a:r>
              <a:rPr lang="en-GB" sz="2000" dirty="0" smtClean="0">
                <a:solidFill>
                  <a:srgbClr val="000000"/>
                </a:solidFill>
                <a:latin typeface="Calibri" panose="020F0502020204030204" pitchFamily="34" charset="0"/>
                <a:ea typeface="Times New Roman" panose="02020603050405020304" pitchFamily="18" charset="0"/>
              </a:rPr>
              <a:t>When </a:t>
            </a:r>
            <a:r>
              <a:rPr lang="en-GB" sz="2000" dirty="0" err="1">
                <a:solidFill>
                  <a:srgbClr val="000000"/>
                </a:solidFill>
                <a:latin typeface="Calibri" panose="020F0502020204030204" pitchFamily="34" charset="0"/>
                <a:ea typeface="Times New Roman" panose="02020603050405020304" pitchFamily="18" charset="0"/>
              </a:rPr>
              <a:t>HCl</a:t>
            </a:r>
            <a:r>
              <a:rPr lang="en-GB" sz="2000" dirty="0">
                <a:solidFill>
                  <a:srgbClr val="000000"/>
                </a:solidFill>
                <a:latin typeface="Calibri" panose="020F0502020204030204" pitchFamily="34" charset="0"/>
                <a:ea typeface="Times New Roman" panose="02020603050405020304" pitchFamily="18" charset="0"/>
              </a:rPr>
              <a:t> reacts it donates an H</a:t>
            </a:r>
            <a:r>
              <a:rPr lang="en-GB" sz="2000" baseline="30000" dirty="0">
                <a:solidFill>
                  <a:srgbClr val="000000"/>
                </a:solidFill>
                <a:latin typeface="Calibri" panose="020F0502020204030204" pitchFamily="34" charset="0"/>
                <a:ea typeface="Times New Roman" panose="02020603050405020304" pitchFamily="18" charset="0"/>
              </a:rPr>
              <a:t>+</a:t>
            </a:r>
            <a:r>
              <a:rPr lang="en-GB" sz="2000" dirty="0">
                <a:solidFill>
                  <a:srgbClr val="000000"/>
                </a:solidFill>
                <a:latin typeface="Calibri" panose="020F0502020204030204" pitchFamily="34" charset="0"/>
                <a:ea typeface="Times New Roman" panose="02020603050405020304" pitchFamily="18" charset="0"/>
              </a:rPr>
              <a:t> and when </a:t>
            </a:r>
            <a:r>
              <a:rPr lang="en-GB" sz="2000" dirty="0" err="1">
                <a:solidFill>
                  <a:srgbClr val="000000"/>
                </a:solidFill>
                <a:latin typeface="Calibri" panose="020F0502020204030204" pitchFamily="34" charset="0"/>
                <a:ea typeface="Times New Roman" panose="02020603050405020304" pitchFamily="18" charset="0"/>
              </a:rPr>
              <a:t>NaOH</a:t>
            </a:r>
            <a:r>
              <a:rPr lang="en-GB" sz="2000" dirty="0">
                <a:solidFill>
                  <a:srgbClr val="000000"/>
                </a:solidFill>
                <a:latin typeface="Calibri" panose="020F0502020204030204" pitchFamily="34" charset="0"/>
                <a:ea typeface="Times New Roman" panose="02020603050405020304" pitchFamily="18" charset="0"/>
              </a:rPr>
              <a:t> reacts it provides OH</a:t>
            </a:r>
            <a:r>
              <a:rPr lang="en-GB" sz="2000" baseline="30000" dirty="0">
                <a:solidFill>
                  <a:srgbClr val="000000"/>
                </a:solidFill>
                <a:latin typeface="Calibri" panose="020F0502020204030204" pitchFamily="34" charset="0"/>
                <a:ea typeface="Times New Roman" panose="02020603050405020304" pitchFamily="18" charset="0"/>
              </a:rPr>
              <a:t>–</a:t>
            </a:r>
            <a:r>
              <a:rPr lang="en-GB" sz="2000" dirty="0">
                <a:solidFill>
                  <a:srgbClr val="000000"/>
                </a:solidFill>
                <a:latin typeface="Calibri" panose="020F0502020204030204" pitchFamily="34" charset="0"/>
                <a:ea typeface="Times New Roman" panose="02020603050405020304" pitchFamily="18" charset="0"/>
              </a:rPr>
              <a:t>, and these two ions combine to form (neutral) H</a:t>
            </a:r>
            <a:r>
              <a:rPr lang="en-GB" sz="2000" baseline="-25000" dirty="0">
                <a:solidFill>
                  <a:srgbClr val="000000"/>
                </a:solidFill>
                <a:latin typeface="Calibri" panose="020F0502020204030204" pitchFamily="34" charset="0"/>
                <a:ea typeface="Times New Roman" panose="02020603050405020304" pitchFamily="18" charset="0"/>
              </a:rPr>
              <a:t>2</a:t>
            </a:r>
            <a:r>
              <a:rPr lang="en-GB" sz="2000" dirty="0">
                <a:solidFill>
                  <a:srgbClr val="000000"/>
                </a:solidFill>
                <a:latin typeface="Calibri" panose="020F0502020204030204" pitchFamily="34" charset="0"/>
                <a:ea typeface="Times New Roman" panose="02020603050405020304" pitchFamily="18" charset="0"/>
              </a:rPr>
              <a:t>O.</a:t>
            </a:r>
            <a:endParaRPr lang="en-NZ" sz="2000" dirty="0">
              <a:effectLst/>
              <a:latin typeface="Calibri" panose="020F0502020204030204" pitchFamily="34" charset="0"/>
              <a:ea typeface="Times New Roman" panose="02020603050405020304" pitchFamily="18" charset="0"/>
            </a:endParaRPr>
          </a:p>
        </p:txBody>
      </p:sp>
      <p:sp>
        <p:nvSpPr>
          <p:cNvPr id="13" name="TextBox 12"/>
          <p:cNvSpPr txBox="1"/>
          <p:nvPr/>
        </p:nvSpPr>
        <p:spPr>
          <a:xfrm>
            <a:off x="7779278" y="750791"/>
            <a:ext cx="1152128" cy="584775"/>
          </a:xfrm>
          <a:prstGeom prst="rect">
            <a:avLst/>
          </a:prstGeom>
          <a:noFill/>
        </p:spPr>
        <p:txBody>
          <a:bodyPr wrap="square" rtlCol="0">
            <a:spAutoFit/>
          </a:bodyPr>
          <a:lstStyle/>
          <a:p>
            <a:r>
              <a:rPr lang="en-NZ" sz="1600" dirty="0" smtClean="0">
                <a:latin typeface="Calibri" panose="020F0502020204030204" pitchFamily="34" charset="0"/>
              </a:rPr>
              <a:t>Merit</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5122" name="Picture 2" descr="https://s-media-cache-ak0.pinimg.com/736x/20/d7/a3/20d7a39276aa3642eee77af3b3c0eca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690845"/>
            <a:ext cx="4335184" cy="391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185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pH and Indicators - (Part ONE) </a:t>
            </a:r>
            <a:endParaRPr lang="en-NZ" sz="2000" b="1" dirty="0">
              <a:latin typeface="Calibri" panose="020F0502020204030204" pitchFamily="34" charset="0"/>
            </a:endParaRPr>
          </a:p>
        </p:txBody>
      </p:sp>
      <p:sp>
        <p:nvSpPr>
          <p:cNvPr id="5" name="TextBox 4"/>
          <p:cNvSpPr txBox="1"/>
          <p:nvPr/>
        </p:nvSpPr>
        <p:spPr>
          <a:xfrm>
            <a:off x="381939" y="980276"/>
            <a:ext cx="8480788" cy="2862322"/>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t>
            </a:r>
            <a:r>
              <a:rPr lang="en-NZ" dirty="0" smtClean="0"/>
              <a:t>. </a:t>
            </a:r>
            <a:r>
              <a:rPr lang="en-NZ" dirty="0"/>
              <a:t>Beaker one contains </a:t>
            </a:r>
            <a:r>
              <a:rPr lang="en-NZ" dirty="0" err="1"/>
              <a:t>sulfuric</a:t>
            </a:r>
            <a:r>
              <a:rPr lang="en-NZ" dirty="0"/>
              <a:t> acid </a:t>
            </a:r>
            <a:endParaRPr lang="en-NZ" dirty="0" smtClean="0"/>
          </a:p>
          <a:p>
            <a:r>
              <a:rPr lang="en-NZ" dirty="0" smtClean="0"/>
              <a:t>solution </a:t>
            </a:r>
            <a:r>
              <a:rPr lang="en-NZ" dirty="0"/>
              <a:t>and 5 drops of universal indicator.</a:t>
            </a:r>
          </a:p>
          <a:p>
            <a:r>
              <a:rPr lang="en-NZ" dirty="0"/>
              <a:t>Beaker two contains pure water and 5 drops of universal indicator. </a:t>
            </a:r>
          </a:p>
          <a:p>
            <a:r>
              <a:rPr lang="en-NZ" dirty="0"/>
              <a:t>Sodium hydroxide solution was added to both beakers until no more changes were observed. </a:t>
            </a:r>
            <a:endParaRPr lang="en-NZ" dirty="0" smtClean="0"/>
          </a:p>
          <a:p>
            <a:r>
              <a:rPr lang="en-NZ" dirty="0" smtClean="0"/>
              <a:t>(b) What </a:t>
            </a:r>
            <a:r>
              <a:rPr lang="en-NZ" dirty="0"/>
              <a:t>is the colour of universal indicator in each solution at the </a:t>
            </a:r>
            <a:r>
              <a:rPr lang="en-NZ" b="1" dirty="0"/>
              <a:t>start</a:t>
            </a:r>
            <a:r>
              <a:rPr lang="en-NZ" dirty="0"/>
              <a:t>?</a:t>
            </a:r>
          </a:p>
          <a:p>
            <a:r>
              <a:rPr lang="en-NZ" dirty="0" smtClean="0"/>
              <a:t>(c) Describe </a:t>
            </a:r>
            <a:r>
              <a:rPr lang="en-NZ" dirty="0"/>
              <a:t>the colour changes as sodium hydroxide solution is added to each beaker, AND explain what this tells you about the changing pH of each solution</a:t>
            </a:r>
            <a:r>
              <a:rPr lang="en-NZ" dirty="0" smtClean="0"/>
              <a:t>.</a:t>
            </a:r>
          </a:p>
          <a:p>
            <a:r>
              <a:rPr lang="en-NZ" dirty="0" smtClean="0"/>
              <a:t>(d) Explain </a:t>
            </a:r>
            <a:r>
              <a:rPr lang="en-NZ" dirty="0"/>
              <a:t>the relationship between the pH of the solutions and the </a:t>
            </a:r>
            <a:r>
              <a:rPr lang="en-NZ" b="1" dirty="0"/>
              <a:t>ions </a:t>
            </a:r>
            <a:r>
              <a:rPr lang="en-NZ" dirty="0"/>
              <a:t>in the solutions, as the sodium hydroxide is added to each of the beakers.</a:t>
            </a:r>
            <a:endParaRPr lang="en-NZ" sz="1600" dirty="0">
              <a:effectLst/>
              <a:latin typeface="Calibri" panose="020F0502020204030204" pitchFamily="34" charset="0"/>
              <a:ea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213344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pH and Indicators - (Part ONE) </a:t>
            </a:r>
            <a:endParaRPr lang="en-NZ" sz="2000" b="1" dirty="0">
              <a:latin typeface="Calibri" panose="020F0502020204030204" pitchFamily="34" charset="0"/>
            </a:endParaRPr>
          </a:p>
        </p:txBody>
      </p:sp>
      <p:sp>
        <p:nvSpPr>
          <p:cNvPr id="5" name="TextBox 4"/>
          <p:cNvSpPr txBox="1"/>
          <p:nvPr/>
        </p:nvSpPr>
        <p:spPr>
          <a:xfrm>
            <a:off x="381939" y="980276"/>
            <a:ext cx="8480788" cy="2862322"/>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t>
            </a:r>
            <a:r>
              <a:rPr lang="en-NZ" dirty="0" smtClean="0"/>
              <a:t>. </a:t>
            </a:r>
            <a:r>
              <a:rPr lang="en-NZ" dirty="0"/>
              <a:t>Beaker one contains </a:t>
            </a:r>
            <a:r>
              <a:rPr lang="en-NZ" dirty="0" err="1"/>
              <a:t>sulfuric</a:t>
            </a:r>
            <a:r>
              <a:rPr lang="en-NZ" dirty="0"/>
              <a:t> acid </a:t>
            </a:r>
            <a:endParaRPr lang="en-NZ" dirty="0" smtClean="0"/>
          </a:p>
          <a:p>
            <a:r>
              <a:rPr lang="en-NZ" dirty="0" smtClean="0"/>
              <a:t>solution </a:t>
            </a:r>
            <a:r>
              <a:rPr lang="en-NZ" dirty="0"/>
              <a:t>and 5 drops of universal indicator.</a:t>
            </a:r>
          </a:p>
          <a:p>
            <a:r>
              <a:rPr lang="en-NZ" dirty="0"/>
              <a:t>Beaker two contains pure water and 5 drops of universal indicator. </a:t>
            </a:r>
          </a:p>
          <a:p>
            <a:r>
              <a:rPr lang="en-NZ" dirty="0"/>
              <a:t>Sodium hydroxide solution was added to both beakers until no more changes were observed. </a:t>
            </a:r>
            <a:endParaRPr lang="en-NZ" dirty="0" smtClean="0"/>
          </a:p>
          <a:p>
            <a:r>
              <a:rPr lang="en-NZ" dirty="0" smtClean="0"/>
              <a:t>(b) What </a:t>
            </a:r>
            <a:r>
              <a:rPr lang="en-NZ" dirty="0"/>
              <a:t>is the colour of universal indicator in each solution at the </a:t>
            </a:r>
            <a:r>
              <a:rPr lang="en-NZ" b="1" dirty="0"/>
              <a:t>start</a:t>
            </a:r>
            <a:r>
              <a:rPr lang="en-NZ" dirty="0"/>
              <a:t>?</a:t>
            </a:r>
          </a:p>
          <a:p>
            <a:r>
              <a:rPr lang="en-NZ" dirty="0" smtClean="0"/>
              <a:t>(c) Describe </a:t>
            </a:r>
            <a:r>
              <a:rPr lang="en-NZ" dirty="0"/>
              <a:t>the colour changes as sodium hydroxide solution is added to each beaker, AND explain what this tells you about the changing pH of each solution</a:t>
            </a:r>
            <a:r>
              <a:rPr lang="en-NZ" dirty="0" smtClean="0"/>
              <a:t>.</a:t>
            </a:r>
          </a:p>
          <a:p>
            <a:r>
              <a:rPr lang="en-NZ" dirty="0" smtClean="0"/>
              <a:t>(d) Explain </a:t>
            </a:r>
            <a:r>
              <a:rPr lang="en-NZ" dirty="0"/>
              <a:t>the relationship between the pH of the solutions and the </a:t>
            </a:r>
            <a:r>
              <a:rPr lang="en-NZ" b="1" dirty="0"/>
              <a:t>ions </a:t>
            </a:r>
            <a:r>
              <a:rPr lang="en-NZ" dirty="0"/>
              <a:t>in the solutions, as the sodium hydroxide is added to each of the beakers.</a:t>
            </a:r>
            <a:endParaRPr lang="en-NZ" sz="1600"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6" name="TextBox 5"/>
          <p:cNvSpPr txBox="1"/>
          <p:nvPr/>
        </p:nvSpPr>
        <p:spPr>
          <a:xfrm>
            <a:off x="381939" y="3945681"/>
            <a:ext cx="8512036" cy="2554545"/>
          </a:xfrm>
          <a:prstGeom prst="rect">
            <a:avLst/>
          </a:prstGeom>
          <a:noFill/>
        </p:spPr>
        <p:txBody>
          <a:bodyPr wrap="square" rtlCol="0">
            <a:spAutoFit/>
          </a:bodyPr>
          <a:lstStyle/>
          <a:p>
            <a:r>
              <a:rPr lang="en-GB" sz="1600" b="1" dirty="0" smtClean="0"/>
              <a:t>Beaker one (acid)</a:t>
            </a:r>
            <a:endParaRPr lang="en-NZ" sz="1600" dirty="0" smtClean="0"/>
          </a:p>
          <a:p>
            <a:r>
              <a:rPr lang="en-GB" sz="1600" dirty="0" smtClean="0"/>
              <a:t>The solution would be red to start with as the pH would be 1–2. The ions present in solution would be H</a:t>
            </a:r>
            <a:r>
              <a:rPr lang="en-GB" sz="1600" baseline="30000" dirty="0" smtClean="0"/>
              <a:t>+</a:t>
            </a:r>
            <a:r>
              <a:rPr lang="en-GB" sz="1600" dirty="0" smtClean="0"/>
              <a:t>. The pH would be low as there is a high number of H</a:t>
            </a:r>
            <a:r>
              <a:rPr lang="en-GB" sz="1600" baseline="30000" dirty="0" smtClean="0"/>
              <a:t>+</a:t>
            </a:r>
            <a:r>
              <a:rPr lang="en-GB" sz="1600" dirty="0" smtClean="0"/>
              <a:t> ions present. </a:t>
            </a:r>
            <a:endParaRPr lang="en-NZ" sz="1600" dirty="0" smtClean="0"/>
          </a:p>
          <a:p>
            <a:r>
              <a:rPr lang="en-GB" sz="1600" dirty="0" smtClean="0"/>
              <a:t>As </a:t>
            </a:r>
            <a:r>
              <a:rPr lang="en-GB" sz="1600" dirty="0" err="1"/>
              <a:t>NaOH</a:t>
            </a:r>
            <a:r>
              <a:rPr lang="en-GB" sz="1600" dirty="0"/>
              <a:t> is added the solution would go orange, then yellow, then green. When the solution is orange and yellow the pH is still less than 7 as there are still more H</a:t>
            </a:r>
            <a:r>
              <a:rPr lang="en-GB" sz="1600" baseline="30000" dirty="0"/>
              <a:t>+</a:t>
            </a:r>
            <a:r>
              <a:rPr lang="en-GB" sz="1600" dirty="0"/>
              <a:t> than OH</a:t>
            </a:r>
            <a:r>
              <a:rPr lang="en-GB" sz="1600" baseline="30000" dirty="0"/>
              <a:t>– </a:t>
            </a:r>
            <a:r>
              <a:rPr lang="en-GB" sz="1600" dirty="0"/>
              <a:t>ions. When the solution becomes green the amount of OH</a:t>
            </a:r>
            <a:r>
              <a:rPr lang="en-GB" sz="1600" baseline="30000" dirty="0"/>
              <a:t>–</a:t>
            </a:r>
            <a:r>
              <a:rPr lang="en-GB" sz="1600" dirty="0"/>
              <a:t> ions added (from the </a:t>
            </a:r>
            <a:r>
              <a:rPr lang="en-GB" sz="1600" dirty="0" err="1"/>
              <a:t>NaOH</a:t>
            </a:r>
            <a:r>
              <a:rPr lang="en-GB" sz="1600" dirty="0"/>
              <a:t>) cancel out the H</a:t>
            </a:r>
            <a:r>
              <a:rPr lang="en-GB" sz="1600" baseline="30000" dirty="0"/>
              <a:t>+</a:t>
            </a:r>
            <a:r>
              <a:rPr lang="en-GB" sz="1600" dirty="0"/>
              <a:t> ions from the </a:t>
            </a:r>
            <a:r>
              <a:rPr lang="en-GB" sz="1600" dirty="0" err="1"/>
              <a:t>sulfuric</a:t>
            </a:r>
            <a:r>
              <a:rPr lang="en-GB" sz="1600" dirty="0"/>
              <a:t> acid and form water in a neutralisation reaction. At this stage the pH would be 7. </a:t>
            </a:r>
            <a:endParaRPr lang="en-NZ" sz="1600" dirty="0"/>
          </a:p>
          <a:p>
            <a:r>
              <a:rPr lang="en-GB" sz="1600" dirty="0"/>
              <a:t>As more </a:t>
            </a:r>
            <a:r>
              <a:rPr lang="en-GB" sz="1600" dirty="0" err="1"/>
              <a:t>NaOH</a:t>
            </a:r>
            <a:r>
              <a:rPr lang="en-GB" sz="1600" dirty="0"/>
              <a:t> is added the solution then becomes blue and then purple. When the solution is blue the pH is 8 -11 as there are now more OH</a:t>
            </a:r>
            <a:r>
              <a:rPr lang="en-GB" sz="1600" baseline="30000" dirty="0"/>
              <a:t>–</a:t>
            </a:r>
            <a:r>
              <a:rPr lang="en-GB" sz="1600" dirty="0"/>
              <a:t> ions present than H</a:t>
            </a:r>
            <a:r>
              <a:rPr lang="en-GB" sz="1600" baseline="30000" dirty="0"/>
              <a:t>+</a:t>
            </a:r>
            <a:r>
              <a:rPr lang="en-GB" sz="1600" dirty="0"/>
              <a:t> ions. When it becomes purple the pH is 13 – 14 as there are now many more OH</a:t>
            </a:r>
            <a:r>
              <a:rPr lang="en-GB" sz="1600" baseline="30000" dirty="0"/>
              <a:t>–</a:t>
            </a:r>
            <a:r>
              <a:rPr lang="en-GB" sz="1600" dirty="0"/>
              <a:t> ions present than H</a:t>
            </a:r>
            <a:r>
              <a:rPr lang="en-GB" sz="1600" baseline="30000" dirty="0"/>
              <a:t>+</a:t>
            </a:r>
            <a:r>
              <a:rPr lang="en-GB" sz="1600" dirty="0"/>
              <a:t> ions. </a:t>
            </a:r>
            <a:endParaRPr lang="en-NZ" sz="1600" dirty="0"/>
          </a:p>
        </p:txBody>
      </p:sp>
    </p:spTree>
    <p:extLst>
      <p:ext uri="{BB962C8B-B14F-4D97-AF65-F5344CB8AC3E}">
        <p14:creationId xmlns:p14="http://schemas.microsoft.com/office/powerpoint/2010/main" val="23797458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pH and Indicators - (Part TWO) </a:t>
            </a:r>
            <a:endParaRPr lang="en-NZ" sz="2000" b="1" dirty="0">
              <a:latin typeface="Calibri" panose="020F0502020204030204" pitchFamily="34" charset="0"/>
            </a:endParaRPr>
          </a:p>
        </p:txBody>
      </p:sp>
      <p:sp>
        <p:nvSpPr>
          <p:cNvPr id="5" name="TextBox 4"/>
          <p:cNvSpPr txBox="1"/>
          <p:nvPr/>
        </p:nvSpPr>
        <p:spPr>
          <a:xfrm>
            <a:off x="381939" y="980276"/>
            <a:ext cx="8480788" cy="2308324"/>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 </a:t>
            </a:r>
            <a:r>
              <a:rPr lang="en-NZ" dirty="0"/>
              <a:t>Two beakers are shown below. Beaker one contains </a:t>
            </a:r>
            <a:r>
              <a:rPr lang="en-NZ" dirty="0" err="1"/>
              <a:t>sulfuric</a:t>
            </a:r>
            <a:r>
              <a:rPr lang="en-NZ" dirty="0"/>
              <a:t> acid </a:t>
            </a:r>
            <a:endParaRPr lang="en-NZ" dirty="0" smtClean="0"/>
          </a:p>
          <a:p>
            <a:r>
              <a:rPr lang="en-NZ" dirty="0" smtClean="0"/>
              <a:t>solution </a:t>
            </a:r>
            <a:r>
              <a:rPr lang="en-NZ" dirty="0"/>
              <a:t>and 5 drops of universal indicator.</a:t>
            </a:r>
          </a:p>
          <a:p>
            <a:r>
              <a:rPr lang="en-NZ" dirty="0"/>
              <a:t>Beaker two contains pure water and 5 drops of universal indicator. </a:t>
            </a:r>
          </a:p>
          <a:p>
            <a:r>
              <a:rPr lang="en-NZ" dirty="0"/>
              <a:t>Sodium hydroxide solution was added to both beakers until no more changes were observed. </a:t>
            </a:r>
            <a:endParaRPr lang="en-NZ" dirty="0" smtClean="0"/>
          </a:p>
          <a:p>
            <a:r>
              <a:rPr lang="en-NZ" dirty="0" smtClean="0"/>
              <a:t>(b) What </a:t>
            </a:r>
            <a:r>
              <a:rPr lang="en-NZ" dirty="0"/>
              <a:t>is the colour of universal indicator in each solution at the </a:t>
            </a:r>
            <a:r>
              <a:rPr lang="en-NZ" b="1" dirty="0"/>
              <a:t>start</a:t>
            </a:r>
            <a:r>
              <a:rPr lang="en-NZ" dirty="0"/>
              <a:t>?</a:t>
            </a:r>
          </a:p>
          <a:p>
            <a:r>
              <a:rPr lang="en-NZ" dirty="0" smtClean="0"/>
              <a:t>(c) Describe </a:t>
            </a:r>
            <a:r>
              <a:rPr lang="en-NZ" dirty="0"/>
              <a:t>the colour changes as sodium hydroxide solution is added to each beaker, AND explain what this tells you about the changing pH of each solution.</a:t>
            </a:r>
            <a:endParaRPr lang="en-NZ" dirty="0">
              <a:effectLst/>
              <a:latin typeface="Calibri" panose="020F0502020204030204" pitchFamily="34" charset="0"/>
              <a:ea typeface="Times New Roman" panose="02020603050405020304" pitchFamily="18" charset="0"/>
            </a:endParaRPr>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r="1735"/>
          <a:stretch/>
        </p:blipFill>
        <p:spPr>
          <a:xfrm>
            <a:off x="192474" y="3840830"/>
            <a:ext cx="3528392" cy="2166385"/>
          </a:xfrm>
          <a:prstGeom prst="rect">
            <a:avLst/>
          </a:prstGeom>
        </p:spPr>
      </p:pic>
      <p:pic>
        <p:nvPicPr>
          <p:cNvPr id="10" name="Picture 9"/>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429658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pH and Indicators - (Part TWO) </a:t>
            </a:r>
            <a:endParaRPr lang="en-NZ" sz="2000" b="1" dirty="0">
              <a:latin typeface="Calibri" panose="020F0502020204030204" pitchFamily="34" charset="0"/>
            </a:endParaRPr>
          </a:p>
        </p:txBody>
      </p:sp>
      <p:sp>
        <p:nvSpPr>
          <p:cNvPr id="5" name="TextBox 4"/>
          <p:cNvSpPr txBox="1"/>
          <p:nvPr/>
        </p:nvSpPr>
        <p:spPr>
          <a:xfrm>
            <a:off x="381939" y="980276"/>
            <a:ext cx="8480788" cy="2308324"/>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 </a:t>
            </a:r>
            <a:r>
              <a:rPr lang="en-NZ" dirty="0"/>
              <a:t>Two beakers are shown below. Beaker one contains </a:t>
            </a:r>
            <a:r>
              <a:rPr lang="en-NZ" dirty="0" err="1"/>
              <a:t>sulfuric</a:t>
            </a:r>
            <a:r>
              <a:rPr lang="en-NZ" dirty="0"/>
              <a:t> acid </a:t>
            </a:r>
            <a:endParaRPr lang="en-NZ" dirty="0" smtClean="0"/>
          </a:p>
          <a:p>
            <a:r>
              <a:rPr lang="en-NZ" dirty="0" smtClean="0"/>
              <a:t>solution </a:t>
            </a:r>
            <a:r>
              <a:rPr lang="en-NZ" dirty="0"/>
              <a:t>and 5 drops of universal indicator.</a:t>
            </a:r>
          </a:p>
          <a:p>
            <a:r>
              <a:rPr lang="en-NZ" dirty="0"/>
              <a:t>Beaker two contains pure water and 5 drops of universal indicator. </a:t>
            </a:r>
          </a:p>
          <a:p>
            <a:r>
              <a:rPr lang="en-NZ" dirty="0"/>
              <a:t>Sodium hydroxide solution was added to both beakers until no more changes were observed. </a:t>
            </a:r>
            <a:endParaRPr lang="en-NZ" dirty="0" smtClean="0"/>
          </a:p>
          <a:p>
            <a:r>
              <a:rPr lang="en-NZ" dirty="0" smtClean="0"/>
              <a:t>(b) What </a:t>
            </a:r>
            <a:r>
              <a:rPr lang="en-NZ" dirty="0"/>
              <a:t>is the colour of universal indicator in each solution at the </a:t>
            </a:r>
            <a:r>
              <a:rPr lang="en-NZ" b="1" dirty="0"/>
              <a:t>start</a:t>
            </a:r>
            <a:r>
              <a:rPr lang="en-NZ" dirty="0"/>
              <a:t>?</a:t>
            </a:r>
          </a:p>
          <a:p>
            <a:r>
              <a:rPr lang="en-NZ" dirty="0" smtClean="0"/>
              <a:t>(c) Describe </a:t>
            </a:r>
            <a:r>
              <a:rPr lang="en-NZ" dirty="0"/>
              <a:t>the colour changes as sodium hydroxide solution is added to each beaker, AND explain what this tells you about the changing pH of each solution.</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2" name="Picture 1"/>
          <p:cNvPicPr>
            <a:picLocks noChangeAspect="1"/>
          </p:cNvPicPr>
          <p:nvPr/>
        </p:nvPicPr>
        <p:blipFill rotWithShape="1">
          <a:blip r:embed="rId2"/>
          <a:srcRect r="1735"/>
          <a:stretch/>
        </p:blipFill>
        <p:spPr>
          <a:xfrm>
            <a:off x="192474" y="3840830"/>
            <a:ext cx="3528392" cy="2166385"/>
          </a:xfrm>
          <a:prstGeom prst="rect">
            <a:avLst/>
          </a:prstGeom>
        </p:spPr>
      </p:pic>
      <p:sp>
        <p:nvSpPr>
          <p:cNvPr id="6" name="TextBox 5"/>
          <p:cNvSpPr txBox="1"/>
          <p:nvPr/>
        </p:nvSpPr>
        <p:spPr>
          <a:xfrm>
            <a:off x="3881673" y="3698891"/>
            <a:ext cx="4794783" cy="2308324"/>
          </a:xfrm>
          <a:prstGeom prst="rect">
            <a:avLst/>
          </a:prstGeom>
          <a:noFill/>
        </p:spPr>
        <p:txBody>
          <a:bodyPr wrap="square" rtlCol="0">
            <a:spAutoFit/>
          </a:bodyPr>
          <a:lstStyle/>
          <a:p>
            <a:r>
              <a:rPr lang="en-GB" b="1" dirty="0"/>
              <a:t>Beaker two (water)</a:t>
            </a:r>
            <a:endParaRPr lang="en-NZ" dirty="0"/>
          </a:p>
          <a:p>
            <a:r>
              <a:rPr lang="en-GB" dirty="0"/>
              <a:t>The solution is green initially as water contains equal numbers of H</a:t>
            </a:r>
            <a:r>
              <a:rPr lang="en-GB" baseline="30000" dirty="0"/>
              <a:t>+</a:t>
            </a:r>
            <a:r>
              <a:rPr lang="en-GB" dirty="0"/>
              <a:t> and OH</a:t>
            </a:r>
            <a:r>
              <a:rPr lang="en-GB" baseline="30000" dirty="0"/>
              <a:t>–</a:t>
            </a:r>
            <a:r>
              <a:rPr lang="en-GB" dirty="0"/>
              <a:t> ions and is pH 7. As </a:t>
            </a:r>
            <a:r>
              <a:rPr lang="en-GB" dirty="0" err="1"/>
              <a:t>NaOH</a:t>
            </a:r>
            <a:r>
              <a:rPr lang="en-GB" dirty="0"/>
              <a:t> is added, the solution would become blue (pH 8 - 11) and then purple (pH 13 – 14). Because the water was neutral to start with, as more OH</a:t>
            </a:r>
            <a:r>
              <a:rPr lang="en-GB" baseline="30000" dirty="0"/>
              <a:t>–</a:t>
            </a:r>
            <a:r>
              <a:rPr lang="en-GB" dirty="0"/>
              <a:t> ions are added, the solution becomes more basic as the OH</a:t>
            </a:r>
            <a:r>
              <a:rPr lang="en-GB" baseline="30000" dirty="0"/>
              <a:t>–</a:t>
            </a:r>
            <a:r>
              <a:rPr lang="en-GB" dirty="0"/>
              <a:t> ions are immediately in excess. </a:t>
            </a:r>
            <a:endParaRPr lang="en-NZ" sz="1600" dirty="0"/>
          </a:p>
        </p:txBody>
      </p:sp>
    </p:spTree>
    <p:extLst>
      <p:ext uri="{BB962C8B-B14F-4D97-AF65-F5344CB8AC3E}">
        <p14:creationId xmlns:p14="http://schemas.microsoft.com/office/powerpoint/2010/main" val="1782660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pH and Indicators - (Part ONE) </a:t>
            </a:r>
            <a:endParaRPr lang="en-NZ" sz="2000" b="1" dirty="0">
              <a:latin typeface="Calibri" panose="020F0502020204030204" pitchFamily="34" charset="0"/>
            </a:endParaRPr>
          </a:p>
        </p:txBody>
      </p:sp>
      <p:sp>
        <p:nvSpPr>
          <p:cNvPr id="5" name="TextBox 4"/>
          <p:cNvSpPr txBox="1"/>
          <p:nvPr/>
        </p:nvSpPr>
        <p:spPr>
          <a:xfrm>
            <a:off x="381939" y="980276"/>
            <a:ext cx="8480788" cy="1754326"/>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a:t>
            </a:r>
            <a:r>
              <a:rPr lang="en-NZ" dirty="0">
                <a:latin typeface="Calibri" panose="020F0502020204030204" pitchFamily="34" charset="0"/>
              </a:rPr>
              <a:t>Potassium hydroxide (KOH) was added to a solution of sulfuric acid containing universal indicator until no further change was observed. </a:t>
            </a:r>
          </a:p>
          <a:p>
            <a:r>
              <a:rPr lang="en-NZ" dirty="0">
                <a:latin typeface="Calibri" panose="020F0502020204030204" pitchFamily="34" charset="0"/>
              </a:rPr>
              <a:t>The experiment was repeated, but a piece of red litmus paper and a piece of blue litmus paper were each dipped into the solution after each 5 mL of potassium hydroxide was added.</a:t>
            </a:r>
          </a:p>
          <a:p>
            <a:r>
              <a:rPr lang="en-NZ" dirty="0">
                <a:latin typeface="Calibri" panose="020F0502020204030204" pitchFamily="34" charset="0"/>
              </a:rPr>
              <a:t>The results of the experiments are shown in the table below. </a:t>
            </a:r>
            <a:endParaRPr lang="en-NZ" dirty="0">
              <a:effectLst/>
              <a:latin typeface="Calibri" panose="020F0502020204030204" pitchFamily="34"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205603258"/>
              </p:ext>
            </p:extLst>
          </p:nvPr>
        </p:nvGraphicFramePr>
        <p:xfrm>
          <a:off x="381939" y="2875029"/>
          <a:ext cx="8480788" cy="2372360"/>
        </p:xfrm>
        <a:graphic>
          <a:graphicData uri="http://schemas.openxmlformats.org/drawingml/2006/table">
            <a:tbl>
              <a:tblPr firstRow="1" bandRow="1">
                <a:tableStyleId>{5940675A-B579-460E-94D1-54222C63F5DA}</a:tableStyleId>
              </a:tblPr>
              <a:tblGrid>
                <a:gridCol w="2120197">
                  <a:extLst>
                    <a:ext uri="{9D8B030D-6E8A-4147-A177-3AD203B41FA5}">
                      <a16:colId xmlns:a16="http://schemas.microsoft.com/office/drawing/2014/main" val="20000"/>
                    </a:ext>
                  </a:extLst>
                </a:gridCol>
                <a:gridCol w="2120197">
                  <a:extLst>
                    <a:ext uri="{9D8B030D-6E8A-4147-A177-3AD203B41FA5}">
                      <a16:colId xmlns:a16="http://schemas.microsoft.com/office/drawing/2014/main" val="20001"/>
                    </a:ext>
                  </a:extLst>
                </a:gridCol>
                <a:gridCol w="2120197">
                  <a:extLst>
                    <a:ext uri="{9D8B030D-6E8A-4147-A177-3AD203B41FA5}">
                      <a16:colId xmlns:a16="http://schemas.microsoft.com/office/drawing/2014/main" val="20002"/>
                    </a:ext>
                  </a:extLst>
                </a:gridCol>
                <a:gridCol w="2120197">
                  <a:extLst>
                    <a:ext uri="{9D8B030D-6E8A-4147-A177-3AD203B41FA5}">
                      <a16:colId xmlns:a16="http://schemas.microsoft.com/office/drawing/2014/main" val="20003"/>
                    </a:ext>
                  </a:extLst>
                </a:gridCol>
              </a:tblGrid>
              <a:tr h="370840">
                <a:tc>
                  <a:txBody>
                    <a:bodyPr/>
                    <a:lstStyle/>
                    <a:p>
                      <a:pPr algn="ctr"/>
                      <a:r>
                        <a:rPr lang="en-NZ" sz="1400" dirty="0" smtClean="0">
                          <a:latin typeface="Calibri" panose="020F0502020204030204" pitchFamily="34" charset="0"/>
                        </a:rPr>
                        <a:t>Volume of KOH added (mL)</a:t>
                      </a:r>
                      <a:endParaRPr lang="en-NZ" sz="1400" dirty="0">
                        <a:latin typeface="Calibri" panose="020F0502020204030204" pitchFamily="34" charset="0"/>
                      </a:endParaRPr>
                    </a:p>
                  </a:txBody>
                  <a:tcPr>
                    <a:solidFill>
                      <a:schemeClr val="bg1">
                        <a:lumMod val="95000"/>
                      </a:schemeClr>
                    </a:solidFill>
                  </a:tcPr>
                </a:tc>
                <a:tc>
                  <a:txBody>
                    <a:bodyPr/>
                    <a:lstStyle/>
                    <a:p>
                      <a:pPr algn="ctr"/>
                      <a:r>
                        <a:rPr lang="en-NZ" sz="1400" dirty="0" smtClean="0">
                          <a:latin typeface="Calibri" panose="020F0502020204030204" pitchFamily="34" charset="0"/>
                        </a:rPr>
                        <a:t>Colour of solution with universal indicator</a:t>
                      </a:r>
                      <a:endParaRPr lang="en-NZ" sz="1400" dirty="0">
                        <a:latin typeface="Calibri" panose="020F0502020204030204" pitchFamily="34" charset="0"/>
                      </a:endParaRPr>
                    </a:p>
                  </a:txBody>
                  <a:tcPr>
                    <a:solidFill>
                      <a:schemeClr val="bg1">
                        <a:lumMod val="95000"/>
                      </a:schemeClr>
                    </a:solidFill>
                  </a:tcPr>
                </a:tc>
                <a:tc>
                  <a:txBody>
                    <a:bodyPr/>
                    <a:lstStyle/>
                    <a:p>
                      <a:pPr algn="ctr"/>
                      <a:r>
                        <a:rPr lang="en-NZ" sz="1400" dirty="0" smtClean="0">
                          <a:latin typeface="Calibri" panose="020F0502020204030204" pitchFamily="34" charset="0"/>
                        </a:rPr>
                        <a:t>Colour of red litmus paper</a:t>
                      </a:r>
                      <a:endParaRPr lang="en-NZ" sz="1400" dirty="0">
                        <a:latin typeface="Calibri" panose="020F0502020204030204" pitchFamily="34" charset="0"/>
                      </a:endParaRPr>
                    </a:p>
                  </a:txBody>
                  <a:tcPr>
                    <a:solidFill>
                      <a:schemeClr val="bg1">
                        <a:lumMod val="95000"/>
                      </a:schemeClr>
                    </a:solidFill>
                  </a:tcPr>
                </a:tc>
                <a:tc>
                  <a:txBody>
                    <a:bodyPr/>
                    <a:lstStyle/>
                    <a:p>
                      <a:pPr algn="ctr"/>
                      <a:r>
                        <a:rPr lang="en-NZ" sz="1400" dirty="0" smtClean="0">
                          <a:latin typeface="Calibri" panose="020F0502020204030204" pitchFamily="34" charset="0"/>
                        </a:rPr>
                        <a:t>Colour of blue litmus paper</a:t>
                      </a:r>
                      <a:endParaRPr lang="en-NZ" sz="1400" dirty="0">
                        <a:latin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0000"/>
                  </a:ext>
                </a:extLst>
              </a:tr>
              <a:tr h="370840">
                <a:tc>
                  <a:txBody>
                    <a:bodyPr/>
                    <a:lstStyle/>
                    <a:p>
                      <a:pPr algn="ctr"/>
                      <a:r>
                        <a:rPr lang="en-NZ" sz="1400" dirty="0" smtClean="0">
                          <a:latin typeface="Calibri" panose="020F0502020204030204" pitchFamily="34" charset="0"/>
                        </a:rPr>
                        <a:t>0</a:t>
                      </a:r>
                      <a:endParaRPr lang="en-NZ" sz="1400" dirty="0">
                        <a:latin typeface="Calibri" panose="020F0502020204030204" pitchFamily="34" charset="0"/>
                      </a:endParaRPr>
                    </a:p>
                  </a:txBody>
                  <a:tcPr>
                    <a:solidFill>
                      <a:schemeClr val="bg1">
                        <a:lumMod val="85000"/>
                      </a:schemeClr>
                    </a:solidFill>
                  </a:tcPr>
                </a:tc>
                <a:tc>
                  <a:txBody>
                    <a:bodyPr/>
                    <a:lstStyle/>
                    <a:p>
                      <a:pPr algn="ctr"/>
                      <a:r>
                        <a:rPr lang="en-NZ" sz="1400" dirty="0" smtClean="0">
                          <a:latin typeface="Calibri" panose="020F0502020204030204" pitchFamily="34" charset="0"/>
                        </a:rPr>
                        <a:t>red</a:t>
                      </a:r>
                      <a:endParaRPr lang="en-NZ" sz="1400" dirty="0">
                        <a:latin typeface="Calibri" panose="020F0502020204030204" pitchFamily="34" charset="0"/>
                      </a:endParaRPr>
                    </a:p>
                  </a:txBody>
                  <a:tcPr/>
                </a:tc>
                <a:tc>
                  <a:txBody>
                    <a:bodyPr/>
                    <a:lstStyle/>
                    <a:p>
                      <a:pPr algn="ctr"/>
                      <a:r>
                        <a:rPr lang="en-NZ" sz="1400" dirty="0" smtClean="0">
                          <a:latin typeface="Calibri" panose="020F0502020204030204" pitchFamily="34" charset="0"/>
                        </a:rPr>
                        <a:t>Stays red</a:t>
                      </a:r>
                      <a:endParaRPr lang="en-NZ" sz="1400" dirty="0">
                        <a:latin typeface="Calibri" panose="020F0502020204030204" pitchFamily="34" charset="0"/>
                      </a:endParaRPr>
                    </a:p>
                  </a:txBody>
                  <a:tcPr/>
                </a:tc>
                <a:tc>
                  <a:txBody>
                    <a:bodyPr/>
                    <a:lstStyle/>
                    <a:p>
                      <a:pPr algn="ctr"/>
                      <a:r>
                        <a:rPr lang="en-NZ" sz="1400" dirty="0" smtClean="0">
                          <a:latin typeface="Calibri" panose="020F0502020204030204" pitchFamily="34" charset="0"/>
                        </a:rPr>
                        <a:t>Turns red</a:t>
                      </a:r>
                      <a:endParaRPr lang="en-NZ" sz="1400" dirty="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pPr algn="ctr"/>
                      <a:r>
                        <a:rPr lang="en-NZ" sz="1400" dirty="0" smtClean="0">
                          <a:latin typeface="Calibri" panose="020F0502020204030204" pitchFamily="34" charset="0"/>
                        </a:rPr>
                        <a:t>5</a:t>
                      </a:r>
                      <a:endParaRPr lang="en-NZ" sz="1400" dirty="0">
                        <a:latin typeface="Calibri" panose="020F0502020204030204" pitchFamily="34" charset="0"/>
                      </a:endParaRPr>
                    </a:p>
                  </a:txBody>
                  <a:tcPr>
                    <a:solidFill>
                      <a:schemeClr val="bg1">
                        <a:lumMod val="85000"/>
                      </a:schemeClr>
                    </a:solidFill>
                  </a:tcPr>
                </a:tc>
                <a:tc>
                  <a:txBody>
                    <a:bodyPr/>
                    <a:lstStyle/>
                    <a:p>
                      <a:pPr algn="ctr"/>
                      <a:r>
                        <a:rPr lang="en-NZ" sz="1400" dirty="0" smtClean="0">
                          <a:latin typeface="Calibri" panose="020F0502020204030204" pitchFamily="34" charset="0"/>
                        </a:rPr>
                        <a:t>Orange-yellow</a:t>
                      </a:r>
                      <a:endParaRPr lang="en-NZ" sz="1400" dirty="0">
                        <a:latin typeface="Calibri" panose="020F0502020204030204" pitchFamily="34" charset="0"/>
                      </a:endParaRPr>
                    </a:p>
                  </a:txBody>
                  <a:tcPr/>
                </a:tc>
                <a:tc>
                  <a:txBody>
                    <a:bodyPr/>
                    <a:lstStyle/>
                    <a:p>
                      <a:pPr algn="ctr"/>
                      <a:r>
                        <a:rPr lang="en-NZ" sz="1400" dirty="0" smtClean="0">
                          <a:latin typeface="Calibri" panose="020F0502020204030204" pitchFamily="34" charset="0"/>
                        </a:rPr>
                        <a:t>Stays red</a:t>
                      </a:r>
                      <a:endParaRPr lang="en-NZ" sz="1400" dirty="0">
                        <a:latin typeface="Calibri" panose="020F0502020204030204" pitchFamily="34" charset="0"/>
                      </a:endParaRPr>
                    </a:p>
                  </a:txBody>
                  <a:tcPr/>
                </a:tc>
                <a:tc>
                  <a:txBody>
                    <a:bodyPr/>
                    <a:lstStyle/>
                    <a:p>
                      <a:pPr algn="ctr"/>
                      <a:r>
                        <a:rPr lang="en-NZ" sz="1400" dirty="0" smtClean="0">
                          <a:latin typeface="Calibri" panose="020F0502020204030204" pitchFamily="34" charset="0"/>
                        </a:rPr>
                        <a:t>Turns</a:t>
                      </a:r>
                      <a:r>
                        <a:rPr lang="en-NZ" sz="1400" baseline="0" dirty="0" smtClean="0">
                          <a:latin typeface="Calibri" panose="020F0502020204030204" pitchFamily="34" charset="0"/>
                        </a:rPr>
                        <a:t> red</a:t>
                      </a:r>
                      <a:endParaRPr lang="en-NZ" sz="1400"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pPr algn="ctr"/>
                      <a:r>
                        <a:rPr lang="en-NZ" sz="1400" dirty="0" smtClean="0">
                          <a:latin typeface="Calibri" panose="020F0502020204030204" pitchFamily="34" charset="0"/>
                        </a:rPr>
                        <a:t>10</a:t>
                      </a:r>
                      <a:endParaRPr lang="en-NZ" sz="1400" dirty="0">
                        <a:latin typeface="Calibri" panose="020F0502020204030204" pitchFamily="34" charset="0"/>
                      </a:endParaRPr>
                    </a:p>
                  </a:txBody>
                  <a:tcPr>
                    <a:solidFill>
                      <a:schemeClr val="bg1">
                        <a:lumMod val="85000"/>
                      </a:schemeClr>
                    </a:solidFill>
                  </a:tcPr>
                </a:tc>
                <a:tc>
                  <a:txBody>
                    <a:bodyPr/>
                    <a:lstStyle/>
                    <a:p>
                      <a:pPr algn="ctr"/>
                      <a:r>
                        <a:rPr lang="en-NZ" sz="1400" dirty="0" smtClean="0">
                          <a:latin typeface="Calibri" panose="020F0502020204030204" pitchFamily="34" charset="0"/>
                        </a:rPr>
                        <a:t>green</a:t>
                      </a:r>
                      <a:endParaRPr lang="en-NZ" sz="1400" dirty="0">
                        <a:latin typeface="Calibri" panose="020F0502020204030204" pitchFamily="34" charset="0"/>
                      </a:endParaRPr>
                    </a:p>
                  </a:txBody>
                  <a:tcPr/>
                </a:tc>
                <a:tc>
                  <a:txBody>
                    <a:bodyPr/>
                    <a:lstStyle/>
                    <a:p>
                      <a:pPr algn="ctr"/>
                      <a:r>
                        <a:rPr lang="en-NZ" sz="1400" dirty="0" smtClean="0">
                          <a:latin typeface="Calibri" panose="020F0502020204030204" pitchFamily="34" charset="0"/>
                        </a:rPr>
                        <a:t>Stays red</a:t>
                      </a:r>
                      <a:endParaRPr lang="en-NZ" sz="1400" dirty="0">
                        <a:latin typeface="Calibri" panose="020F0502020204030204" pitchFamily="34" charset="0"/>
                      </a:endParaRPr>
                    </a:p>
                  </a:txBody>
                  <a:tcPr/>
                </a:tc>
                <a:tc>
                  <a:txBody>
                    <a:bodyPr/>
                    <a:lstStyle/>
                    <a:p>
                      <a:pPr algn="ctr"/>
                      <a:r>
                        <a:rPr lang="en-NZ" sz="1400" dirty="0" smtClean="0">
                          <a:latin typeface="Calibri" panose="020F0502020204030204" pitchFamily="34" charset="0"/>
                        </a:rPr>
                        <a:t>Stays blue</a:t>
                      </a:r>
                      <a:endParaRPr lang="en-NZ" sz="1400"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pPr algn="ctr"/>
                      <a:r>
                        <a:rPr lang="en-NZ" sz="1400" dirty="0" smtClean="0">
                          <a:latin typeface="Calibri" panose="020F0502020204030204" pitchFamily="34" charset="0"/>
                        </a:rPr>
                        <a:t>15</a:t>
                      </a:r>
                      <a:endParaRPr lang="en-NZ" sz="1400" dirty="0">
                        <a:latin typeface="Calibri" panose="020F0502020204030204" pitchFamily="34" charset="0"/>
                      </a:endParaRPr>
                    </a:p>
                  </a:txBody>
                  <a:tcPr>
                    <a:solidFill>
                      <a:schemeClr val="bg1">
                        <a:lumMod val="85000"/>
                      </a:schemeClr>
                    </a:solidFill>
                  </a:tcPr>
                </a:tc>
                <a:tc>
                  <a:txBody>
                    <a:bodyPr/>
                    <a:lstStyle/>
                    <a:p>
                      <a:pPr algn="ctr"/>
                      <a:r>
                        <a:rPr lang="en-NZ" sz="1400" dirty="0" smtClean="0">
                          <a:latin typeface="Calibri" panose="020F0502020204030204" pitchFamily="34" charset="0"/>
                        </a:rPr>
                        <a:t>blue</a:t>
                      </a:r>
                      <a:endParaRPr lang="en-NZ" sz="1400" dirty="0">
                        <a:latin typeface="Calibri" panose="020F0502020204030204" pitchFamily="34" charset="0"/>
                      </a:endParaRPr>
                    </a:p>
                  </a:txBody>
                  <a:tcPr/>
                </a:tc>
                <a:tc>
                  <a:txBody>
                    <a:bodyPr/>
                    <a:lstStyle/>
                    <a:p>
                      <a:pPr algn="ctr"/>
                      <a:r>
                        <a:rPr lang="en-NZ" sz="1400" dirty="0" smtClean="0">
                          <a:latin typeface="Calibri" panose="020F0502020204030204" pitchFamily="34" charset="0"/>
                        </a:rPr>
                        <a:t>Turns</a:t>
                      </a:r>
                      <a:r>
                        <a:rPr lang="en-NZ" sz="1400" baseline="0" dirty="0" smtClean="0">
                          <a:latin typeface="Calibri" panose="020F0502020204030204" pitchFamily="34" charset="0"/>
                        </a:rPr>
                        <a:t> blue</a:t>
                      </a:r>
                    </a:p>
                  </a:txBody>
                  <a:tcPr/>
                </a:tc>
                <a:tc>
                  <a:txBody>
                    <a:bodyPr/>
                    <a:lstStyle/>
                    <a:p>
                      <a:pPr algn="ctr"/>
                      <a:r>
                        <a:rPr lang="en-NZ" sz="1400" dirty="0" smtClean="0">
                          <a:latin typeface="Calibri" panose="020F0502020204030204" pitchFamily="34" charset="0"/>
                        </a:rPr>
                        <a:t>Stays blue</a:t>
                      </a:r>
                      <a:endParaRPr lang="en-NZ" sz="1400" dirty="0">
                        <a:latin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pPr algn="ctr"/>
                      <a:r>
                        <a:rPr lang="en-NZ" sz="1400" dirty="0" smtClean="0">
                          <a:latin typeface="Calibri" panose="020F0502020204030204" pitchFamily="34" charset="0"/>
                        </a:rPr>
                        <a:t>20</a:t>
                      </a:r>
                      <a:endParaRPr lang="en-NZ" sz="1400" dirty="0">
                        <a:latin typeface="Calibri" panose="020F0502020204030204" pitchFamily="34" charset="0"/>
                      </a:endParaRPr>
                    </a:p>
                  </a:txBody>
                  <a:tcPr>
                    <a:solidFill>
                      <a:schemeClr val="bg1">
                        <a:lumMod val="85000"/>
                      </a:schemeClr>
                    </a:solidFill>
                  </a:tcPr>
                </a:tc>
                <a:tc>
                  <a:txBody>
                    <a:bodyPr/>
                    <a:lstStyle/>
                    <a:p>
                      <a:pPr algn="ctr"/>
                      <a:r>
                        <a:rPr lang="en-NZ" sz="1400" dirty="0" smtClean="0">
                          <a:latin typeface="Calibri" panose="020F0502020204030204" pitchFamily="34" charset="0"/>
                        </a:rPr>
                        <a:t>purple</a:t>
                      </a:r>
                      <a:endParaRPr lang="en-NZ" sz="1400" dirty="0">
                        <a:latin typeface="Calibri" panose="020F0502020204030204" pitchFamily="34" charset="0"/>
                      </a:endParaRPr>
                    </a:p>
                  </a:txBody>
                  <a:tcPr/>
                </a:tc>
                <a:tc>
                  <a:txBody>
                    <a:bodyPr/>
                    <a:lstStyle/>
                    <a:p>
                      <a:pPr algn="ctr"/>
                      <a:r>
                        <a:rPr lang="en-NZ" sz="1400" dirty="0" smtClean="0">
                          <a:latin typeface="Calibri" panose="020F0502020204030204" pitchFamily="34" charset="0"/>
                        </a:rPr>
                        <a:t>Turns blue</a:t>
                      </a:r>
                      <a:endParaRPr lang="en-NZ" sz="1400" dirty="0">
                        <a:latin typeface="Calibri" panose="020F0502020204030204" pitchFamily="34" charset="0"/>
                      </a:endParaRPr>
                    </a:p>
                  </a:txBody>
                  <a:tcPr/>
                </a:tc>
                <a:tc>
                  <a:txBody>
                    <a:bodyPr/>
                    <a:lstStyle/>
                    <a:p>
                      <a:pPr algn="ctr"/>
                      <a:r>
                        <a:rPr lang="en-NZ" sz="1400" dirty="0" smtClean="0">
                          <a:latin typeface="Calibri" panose="020F0502020204030204" pitchFamily="34" charset="0"/>
                        </a:rPr>
                        <a:t>Stays blue</a:t>
                      </a:r>
                      <a:endParaRPr lang="en-NZ" sz="1400" dirty="0">
                        <a:latin typeface="Calibri" panose="020F0502020204030204" pitchFamily="34" charset="0"/>
                      </a:endParaRPr>
                    </a:p>
                  </a:txBody>
                  <a:tcPr/>
                </a:tc>
                <a:extLst>
                  <a:ext uri="{0D108BD9-81ED-4DB2-BD59-A6C34878D82A}">
                    <a16:rowId xmlns:a16="http://schemas.microsoft.com/office/drawing/2014/main" val="10005"/>
                  </a:ext>
                </a:extLst>
              </a:tr>
            </a:tbl>
          </a:graphicData>
        </a:graphic>
      </p:graphicFrame>
      <p:sp>
        <p:nvSpPr>
          <p:cNvPr id="21" name="Rectangle 20"/>
          <p:cNvSpPr/>
          <p:nvPr/>
        </p:nvSpPr>
        <p:spPr>
          <a:xfrm>
            <a:off x="381939" y="5387816"/>
            <a:ext cx="8480788" cy="646331"/>
          </a:xfrm>
          <a:prstGeom prst="rect">
            <a:avLst/>
          </a:prstGeom>
        </p:spPr>
        <p:txBody>
          <a:bodyPr wrap="square">
            <a:spAutoFit/>
          </a:bodyPr>
          <a:lstStyle/>
          <a:p>
            <a:r>
              <a:rPr lang="en-NZ" dirty="0">
                <a:solidFill>
                  <a:srgbClr val="000000"/>
                </a:solidFill>
                <a:latin typeface="Calibri" panose="020F0502020204030204" pitchFamily="34" charset="0"/>
              </a:rPr>
              <a:t>Write a word equation AND a balanced symbol equation for the reaction between sulfuric </a:t>
            </a:r>
            <a:r>
              <a:rPr lang="en-NZ" sz="1600" dirty="0">
                <a:solidFill>
                  <a:srgbClr val="000000"/>
                </a:solidFill>
                <a:latin typeface="Calibri" panose="020F0502020204030204" pitchFamily="34" charset="0"/>
              </a:rPr>
              <a:t>acid and potassium </a:t>
            </a:r>
            <a:r>
              <a:rPr lang="en-NZ" sz="1600" dirty="0" smtClean="0">
                <a:solidFill>
                  <a:srgbClr val="000000"/>
                </a:solidFill>
                <a:latin typeface="Calibri" panose="020F0502020204030204" pitchFamily="34" charset="0"/>
              </a:rPr>
              <a:t>hydroxide.</a:t>
            </a:r>
            <a:endParaRPr lang="en-NZ" dirty="0">
              <a:latin typeface="Calibri" panose="020F0502020204030204" pitchFamily="34" charset="0"/>
            </a:endParaRPr>
          </a:p>
        </p:txBody>
      </p:sp>
      <p:sp>
        <p:nvSpPr>
          <p:cNvPr id="23" name="Rectangle 22"/>
          <p:cNvSpPr/>
          <p:nvPr/>
        </p:nvSpPr>
        <p:spPr>
          <a:xfrm>
            <a:off x="467544" y="6034147"/>
            <a:ext cx="8208912" cy="684803"/>
          </a:xfrm>
          <a:prstGeom prst="rect">
            <a:avLst/>
          </a:prstGeom>
          <a:solidFill>
            <a:schemeClr val="accent3">
              <a:lumMod val="20000"/>
              <a:lumOff val="80000"/>
            </a:schemeClr>
          </a:solidFill>
          <a:ln>
            <a:solidFill>
              <a:schemeClr val="tx1"/>
            </a:solidFill>
          </a:ln>
        </p:spPr>
        <p:txBody>
          <a:bodyPr wrap="square">
            <a:spAutoFit/>
          </a:bodyPr>
          <a:lstStyle/>
          <a:p>
            <a:pPr algn="ctr">
              <a:spcAft>
                <a:spcPts val="300"/>
              </a:spcAft>
            </a:pPr>
            <a:r>
              <a:rPr lang="en-GB" dirty="0">
                <a:solidFill>
                  <a:srgbClr val="000000"/>
                </a:solidFill>
                <a:latin typeface="Calibri" panose="020F0502020204030204" pitchFamily="34" charset="0"/>
                <a:ea typeface="Times New Roman" panose="02020603050405020304" pitchFamily="18" charset="0"/>
              </a:rPr>
              <a:t>Sulfuric acid + potassium hydroxide → potassium </a:t>
            </a:r>
            <a:r>
              <a:rPr lang="en-GB" dirty="0" err="1">
                <a:solidFill>
                  <a:srgbClr val="000000"/>
                </a:solidFill>
                <a:latin typeface="Calibri" panose="020F0502020204030204" pitchFamily="34" charset="0"/>
                <a:ea typeface="Times New Roman" panose="02020603050405020304" pitchFamily="18" charset="0"/>
              </a:rPr>
              <a:t>sulfate</a:t>
            </a:r>
            <a:r>
              <a:rPr lang="en-GB" dirty="0">
                <a:solidFill>
                  <a:srgbClr val="000000"/>
                </a:solidFill>
                <a:latin typeface="Calibri" panose="020F0502020204030204" pitchFamily="34" charset="0"/>
                <a:ea typeface="Times New Roman" panose="02020603050405020304" pitchFamily="18" charset="0"/>
              </a:rPr>
              <a:t> + water</a:t>
            </a:r>
            <a:endParaRPr lang="en-NZ" dirty="0">
              <a:latin typeface="Calibri" panose="020F0502020204030204" pitchFamily="34" charset="0"/>
              <a:ea typeface="Times New Roman" panose="02020603050405020304" pitchFamily="18" charset="0"/>
            </a:endParaRPr>
          </a:p>
          <a:p>
            <a:pPr algn="ctr">
              <a:spcAft>
                <a:spcPts val="300"/>
              </a:spcAft>
            </a:pPr>
            <a:r>
              <a:rPr lang="en-GB" dirty="0">
                <a:solidFill>
                  <a:srgbClr val="000000"/>
                </a:solidFill>
                <a:latin typeface="Calibri" panose="020F0502020204030204" pitchFamily="34" charset="0"/>
                <a:ea typeface="Times New Roman" panose="02020603050405020304" pitchFamily="18" charset="0"/>
              </a:rPr>
              <a:t>H</a:t>
            </a:r>
            <a:r>
              <a:rPr lang="en-GB" baseline="-25000" dirty="0">
                <a:solidFill>
                  <a:srgbClr val="000000"/>
                </a:solidFill>
                <a:latin typeface="Calibri" panose="020F0502020204030204" pitchFamily="34" charset="0"/>
                <a:ea typeface="Times New Roman" panose="02020603050405020304" pitchFamily="18" charset="0"/>
              </a:rPr>
              <a:t>2</a:t>
            </a:r>
            <a:r>
              <a:rPr lang="en-GB" dirty="0">
                <a:solidFill>
                  <a:srgbClr val="000000"/>
                </a:solidFill>
                <a:latin typeface="Calibri" panose="020F0502020204030204" pitchFamily="34" charset="0"/>
                <a:ea typeface="Times New Roman" panose="02020603050405020304" pitchFamily="18" charset="0"/>
              </a:rPr>
              <a:t>SO</a:t>
            </a:r>
            <a:r>
              <a:rPr lang="en-GB" baseline="-25000" dirty="0">
                <a:solidFill>
                  <a:srgbClr val="000000"/>
                </a:solidFill>
                <a:latin typeface="Calibri" panose="020F0502020204030204" pitchFamily="34" charset="0"/>
                <a:ea typeface="Times New Roman" panose="02020603050405020304" pitchFamily="18" charset="0"/>
              </a:rPr>
              <a:t>4 </a:t>
            </a:r>
            <a:r>
              <a:rPr lang="en-GB" dirty="0">
                <a:solidFill>
                  <a:srgbClr val="000000"/>
                </a:solidFill>
                <a:latin typeface="Calibri" panose="020F0502020204030204" pitchFamily="34" charset="0"/>
                <a:ea typeface="Times New Roman" panose="02020603050405020304" pitchFamily="18" charset="0"/>
              </a:rPr>
              <a:t>+ 2KOH → K</a:t>
            </a:r>
            <a:r>
              <a:rPr lang="en-GB" baseline="-25000" dirty="0">
                <a:solidFill>
                  <a:srgbClr val="000000"/>
                </a:solidFill>
                <a:latin typeface="Calibri" panose="020F0502020204030204" pitchFamily="34" charset="0"/>
                <a:ea typeface="Times New Roman" panose="02020603050405020304" pitchFamily="18" charset="0"/>
              </a:rPr>
              <a:t>2</a:t>
            </a:r>
            <a:r>
              <a:rPr lang="en-GB" dirty="0">
                <a:solidFill>
                  <a:srgbClr val="000000"/>
                </a:solidFill>
                <a:latin typeface="Calibri" panose="020F0502020204030204" pitchFamily="34" charset="0"/>
                <a:ea typeface="Times New Roman" panose="02020603050405020304" pitchFamily="18" charset="0"/>
              </a:rPr>
              <a:t>SO</a:t>
            </a:r>
            <a:r>
              <a:rPr lang="en-GB" baseline="-25000" dirty="0">
                <a:solidFill>
                  <a:srgbClr val="000000"/>
                </a:solidFill>
                <a:latin typeface="Calibri" panose="020F0502020204030204" pitchFamily="34" charset="0"/>
                <a:ea typeface="Times New Roman" panose="02020603050405020304" pitchFamily="18" charset="0"/>
              </a:rPr>
              <a:t>4 </a:t>
            </a:r>
            <a:r>
              <a:rPr lang="en-GB" dirty="0">
                <a:solidFill>
                  <a:srgbClr val="000000"/>
                </a:solidFill>
                <a:latin typeface="Calibri" panose="020F0502020204030204" pitchFamily="34" charset="0"/>
                <a:ea typeface="Times New Roman" panose="02020603050405020304" pitchFamily="18" charset="0"/>
              </a:rPr>
              <a:t>+ 2H</a:t>
            </a:r>
            <a:r>
              <a:rPr lang="en-GB" baseline="-25000" dirty="0">
                <a:solidFill>
                  <a:srgbClr val="000000"/>
                </a:solidFill>
                <a:latin typeface="Calibri" panose="020F0502020204030204" pitchFamily="34" charset="0"/>
                <a:ea typeface="Times New Roman" panose="02020603050405020304" pitchFamily="18" charset="0"/>
              </a:rPr>
              <a:t>2</a:t>
            </a:r>
            <a:r>
              <a:rPr lang="en-GB" dirty="0">
                <a:solidFill>
                  <a:srgbClr val="000000"/>
                </a:solidFill>
                <a:latin typeface="Calibri" panose="020F0502020204030204" pitchFamily="34" charset="0"/>
                <a:ea typeface="Times New Roman" panose="02020603050405020304" pitchFamily="18" charset="0"/>
              </a:rPr>
              <a:t>O</a:t>
            </a:r>
            <a:endParaRPr lang="en-NZ" dirty="0">
              <a:effectLst/>
              <a:latin typeface="Calibri" panose="020F0502020204030204" pitchFamily="34"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137227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pH and Indicators - (Part ONE) </a:t>
            </a:r>
            <a:endParaRPr lang="en-NZ" sz="2000" b="1" dirty="0">
              <a:latin typeface="Calibri" panose="020F0502020204030204" pitchFamily="34" charset="0"/>
            </a:endParaRPr>
          </a:p>
        </p:txBody>
      </p:sp>
      <p:sp>
        <p:nvSpPr>
          <p:cNvPr id="5" name="TextBox 4"/>
          <p:cNvSpPr txBox="1"/>
          <p:nvPr/>
        </p:nvSpPr>
        <p:spPr>
          <a:xfrm>
            <a:off x="381939" y="980276"/>
            <a:ext cx="8480788" cy="1569660"/>
          </a:xfrm>
          <a:prstGeom prst="rect">
            <a:avLst/>
          </a:prstGeom>
          <a:solidFill>
            <a:srgbClr val="EFEFEE">
              <a:alpha val="78824"/>
            </a:srgbClr>
          </a:solidFill>
          <a:ln>
            <a:solidFill>
              <a:srgbClr val="1B452F"/>
            </a:solidFill>
          </a:ln>
        </p:spPr>
        <p:txBody>
          <a:bodyPr wrap="square" rtlCol="0">
            <a:spAutoFit/>
          </a:bodyPr>
          <a:lstStyle/>
          <a:p>
            <a:r>
              <a:rPr lang="en-NZ" sz="1600" b="1" dirty="0" smtClean="0">
                <a:latin typeface="Calibri" panose="020F0502020204030204" pitchFamily="34" charset="0"/>
              </a:rPr>
              <a:t>Question 2b: </a:t>
            </a:r>
            <a:r>
              <a:rPr lang="en-NZ" sz="1600" dirty="0">
                <a:latin typeface="Calibri" panose="020F0502020204030204" pitchFamily="34" charset="0"/>
              </a:rPr>
              <a:t>Discuss what happened in this reaction as the potassium hydroxide was added to the sulfuric acid. </a:t>
            </a:r>
          </a:p>
          <a:p>
            <a:r>
              <a:rPr lang="en-NZ" sz="1600" dirty="0" smtClean="0">
                <a:latin typeface="Calibri" panose="020F0502020204030204" pitchFamily="34" charset="0"/>
              </a:rPr>
              <a:t>• </a:t>
            </a:r>
            <a:r>
              <a:rPr lang="en-NZ" sz="1600" dirty="0">
                <a:latin typeface="Calibri" panose="020F0502020204030204" pitchFamily="34" charset="0"/>
              </a:rPr>
              <a:t>relate the colours of the solution observed to the acidity and pH of the solution </a:t>
            </a:r>
          </a:p>
          <a:p>
            <a:r>
              <a:rPr lang="en-NZ" sz="1600" dirty="0">
                <a:latin typeface="Calibri" panose="020F0502020204030204" pitchFamily="34" charset="0"/>
              </a:rPr>
              <a:t>• explain why the different colours of the solution were produced AND link these colours to the ions present during the reaction. </a:t>
            </a:r>
          </a:p>
          <a:p>
            <a:r>
              <a:rPr lang="en-NZ" sz="1600" dirty="0">
                <a:latin typeface="Calibri" panose="020F0502020204030204" pitchFamily="34" charset="0"/>
              </a:rPr>
              <a:t>• explain the advantages of using universal indicator compared to litmus paper. </a:t>
            </a:r>
            <a:endParaRPr lang="en-NZ" sz="1600"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1" name="Rectangle 20"/>
          <p:cNvSpPr/>
          <p:nvPr/>
        </p:nvSpPr>
        <p:spPr>
          <a:xfrm>
            <a:off x="331606" y="2679628"/>
            <a:ext cx="8480788" cy="4062651"/>
          </a:xfrm>
          <a:prstGeom prst="rect">
            <a:avLst/>
          </a:prstGeom>
        </p:spPr>
        <p:txBody>
          <a:bodyPr wrap="square">
            <a:spAutoFit/>
          </a:bodyPr>
          <a:lstStyle/>
          <a:p>
            <a:r>
              <a:rPr lang="en-GB" sz="1600" dirty="0">
                <a:latin typeface="Calibri" panose="020F0502020204030204" pitchFamily="34" charset="0"/>
              </a:rPr>
              <a:t>As the </a:t>
            </a:r>
            <a:r>
              <a:rPr lang="en-GB" sz="1600" b="1" dirty="0">
                <a:latin typeface="Calibri" panose="020F0502020204030204" pitchFamily="34" charset="0"/>
              </a:rPr>
              <a:t>KOH is added, the H</a:t>
            </a:r>
            <a:r>
              <a:rPr lang="en-GB" sz="1600" b="1" baseline="-25000" dirty="0">
                <a:latin typeface="Calibri" panose="020F0502020204030204" pitchFamily="34" charset="0"/>
              </a:rPr>
              <a:t>2</a:t>
            </a:r>
            <a:r>
              <a:rPr lang="en-GB" sz="1600" b="1" dirty="0">
                <a:latin typeface="Calibri" panose="020F0502020204030204" pitchFamily="34" charset="0"/>
              </a:rPr>
              <a:t>SO</a:t>
            </a:r>
            <a:r>
              <a:rPr lang="en-GB" sz="1600" b="1" baseline="-25000" dirty="0">
                <a:latin typeface="Calibri" panose="020F0502020204030204" pitchFamily="34" charset="0"/>
              </a:rPr>
              <a:t>4</a:t>
            </a:r>
            <a:r>
              <a:rPr lang="en-GB" sz="1600" b="1" dirty="0">
                <a:latin typeface="Calibri" panose="020F0502020204030204" pitchFamily="34" charset="0"/>
              </a:rPr>
              <a:t> is being neutralised until water is formed</a:t>
            </a:r>
            <a:r>
              <a:rPr lang="en-GB" sz="1600" dirty="0">
                <a:latin typeface="Calibri" panose="020F0502020204030204" pitchFamily="34" charset="0"/>
              </a:rPr>
              <a:t>, then after that the solution becomes more basic. </a:t>
            </a:r>
            <a:r>
              <a:rPr lang="en-NZ" sz="1600" dirty="0">
                <a:latin typeface="Calibri" panose="020F0502020204030204" pitchFamily="34" charset="0"/>
              </a:rPr>
              <a:t> </a:t>
            </a:r>
            <a:r>
              <a:rPr lang="en-GB" sz="1600" dirty="0" smtClean="0">
                <a:latin typeface="Calibri" panose="020F0502020204030204" pitchFamily="34" charset="0"/>
              </a:rPr>
              <a:t>When </a:t>
            </a:r>
            <a:r>
              <a:rPr lang="en-GB" sz="1600" u="sng" dirty="0">
                <a:latin typeface="Calibri" panose="020F0502020204030204" pitchFamily="34" charset="0"/>
              </a:rPr>
              <a:t>no KOH </a:t>
            </a:r>
            <a:r>
              <a:rPr lang="en-GB" sz="1600" u="sng" dirty="0" smtClean="0">
                <a:latin typeface="Calibri" panose="020F0502020204030204" pitchFamily="34" charset="0"/>
              </a:rPr>
              <a:t>(0mL) has </a:t>
            </a:r>
            <a:r>
              <a:rPr lang="en-GB" sz="1600" u="sng" dirty="0">
                <a:latin typeface="Calibri" panose="020F0502020204030204" pitchFamily="34" charset="0"/>
              </a:rPr>
              <a:t>been added</a:t>
            </a:r>
            <a:r>
              <a:rPr lang="en-GB" sz="1600" dirty="0">
                <a:latin typeface="Calibri" panose="020F0502020204030204" pitchFamily="34" charset="0"/>
              </a:rPr>
              <a:t>, the solution is red and has a pH of 1–2 and there is an excess of H</a:t>
            </a:r>
            <a:r>
              <a:rPr lang="en-GB" sz="1600" baseline="30000" dirty="0">
                <a:latin typeface="Calibri" panose="020F0502020204030204" pitchFamily="34" charset="0"/>
              </a:rPr>
              <a:t>+</a:t>
            </a:r>
            <a:r>
              <a:rPr lang="en-GB" sz="1600" dirty="0">
                <a:latin typeface="Calibri" panose="020F0502020204030204" pitchFamily="34" charset="0"/>
              </a:rPr>
              <a:t> ions. As </a:t>
            </a:r>
            <a:r>
              <a:rPr lang="en-GB" sz="1600" u="sng" dirty="0" smtClean="0">
                <a:latin typeface="Calibri" panose="020F0502020204030204" pitchFamily="34" charset="0"/>
              </a:rPr>
              <a:t>5mL is added </a:t>
            </a:r>
            <a:r>
              <a:rPr lang="en-GB" sz="1600" dirty="0" smtClean="0">
                <a:latin typeface="Calibri" panose="020F0502020204030204" pitchFamily="34" charset="0"/>
              </a:rPr>
              <a:t>the </a:t>
            </a:r>
            <a:r>
              <a:rPr lang="en-GB" sz="1600" dirty="0">
                <a:latin typeface="Calibri" panose="020F0502020204030204" pitchFamily="34" charset="0"/>
              </a:rPr>
              <a:t>solution becomes orange-yellow, the pH becomes 4–6. There is still an excess of H</a:t>
            </a:r>
            <a:r>
              <a:rPr lang="en-GB" sz="1600" baseline="30000" dirty="0">
                <a:latin typeface="Calibri" panose="020F0502020204030204" pitchFamily="34" charset="0"/>
              </a:rPr>
              <a:t>+</a:t>
            </a:r>
            <a:r>
              <a:rPr lang="en-GB" sz="1600" dirty="0">
                <a:latin typeface="Calibri" panose="020F0502020204030204" pitchFamily="34" charset="0"/>
              </a:rPr>
              <a:t> ions but not as big an excess as when the pH was lower. </a:t>
            </a:r>
            <a:endParaRPr lang="en-GB" sz="1600" dirty="0" smtClean="0">
              <a:latin typeface="Calibri" panose="020F0502020204030204" pitchFamily="34" charset="0"/>
            </a:endParaRPr>
          </a:p>
          <a:p>
            <a:r>
              <a:rPr lang="en-GB" sz="1600" dirty="0" smtClean="0">
                <a:latin typeface="Calibri" panose="020F0502020204030204" pitchFamily="34" charset="0"/>
              </a:rPr>
              <a:t>When </a:t>
            </a:r>
            <a:r>
              <a:rPr lang="en-GB" sz="1600" u="sng" dirty="0">
                <a:latin typeface="Calibri" panose="020F0502020204030204" pitchFamily="34" charset="0"/>
              </a:rPr>
              <a:t>10 ml has been added </a:t>
            </a:r>
            <a:r>
              <a:rPr lang="en-GB" sz="1600" dirty="0">
                <a:latin typeface="Calibri" panose="020F0502020204030204" pitchFamily="34" charset="0"/>
              </a:rPr>
              <a:t>and the solution is green, the pH is 7, which is neutral. At this point, the number of H</a:t>
            </a:r>
            <a:r>
              <a:rPr lang="en-GB" sz="1600" baseline="30000" dirty="0">
                <a:latin typeface="Calibri" panose="020F0502020204030204" pitchFamily="34" charset="0"/>
              </a:rPr>
              <a:t>+</a:t>
            </a:r>
            <a:r>
              <a:rPr lang="en-GB" sz="1600" dirty="0">
                <a:latin typeface="Calibri" panose="020F0502020204030204" pitchFamily="34" charset="0"/>
              </a:rPr>
              <a:t> and OH</a:t>
            </a:r>
            <a:r>
              <a:rPr lang="en-GB" sz="1600" baseline="30000" dirty="0">
                <a:latin typeface="Calibri" panose="020F0502020204030204" pitchFamily="34" charset="0"/>
              </a:rPr>
              <a:t>–</a:t>
            </a:r>
            <a:r>
              <a:rPr lang="en-GB" sz="1600" dirty="0">
                <a:latin typeface="Calibri" panose="020F0502020204030204" pitchFamily="34" charset="0"/>
              </a:rPr>
              <a:t> ions is equal and they cancel each other out to form </a:t>
            </a:r>
            <a:r>
              <a:rPr lang="en-GB" sz="1600" dirty="0" smtClean="0">
                <a:latin typeface="Calibri" panose="020F0502020204030204" pitchFamily="34" charset="0"/>
              </a:rPr>
              <a:t>water.</a:t>
            </a:r>
            <a:r>
              <a:rPr lang="en-NZ" sz="1600" dirty="0">
                <a:latin typeface="Calibri" panose="020F0502020204030204" pitchFamily="34" charset="0"/>
              </a:rPr>
              <a:t> </a:t>
            </a:r>
            <a:endParaRPr lang="en-NZ" sz="1600" dirty="0" smtClean="0">
              <a:latin typeface="Calibri" panose="020F0502020204030204" pitchFamily="34" charset="0"/>
            </a:endParaRPr>
          </a:p>
          <a:p>
            <a:r>
              <a:rPr lang="en-GB" sz="1600" dirty="0" smtClean="0">
                <a:latin typeface="Calibri" panose="020F0502020204030204" pitchFamily="34" charset="0"/>
              </a:rPr>
              <a:t>After </a:t>
            </a:r>
            <a:r>
              <a:rPr lang="en-GB" sz="1600" u="sng" dirty="0">
                <a:latin typeface="Calibri" panose="020F0502020204030204" pitchFamily="34" charset="0"/>
              </a:rPr>
              <a:t>15 mL has been added </a:t>
            </a:r>
            <a:r>
              <a:rPr lang="en-GB" sz="1600" dirty="0">
                <a:latin typeface="Calibri" panose="020F0502020204030204" pitchFamily="34" charset="0"/>
              </a:rPr>
              <a:t>and the solution is blue, the pH is 9–12 and there is now an excess of OH</a:t>
            </a:r>
            <a:r>
              <a:rPr lang="en-GB" sz="1600" baseline="30000" dirty="0">
                <a:latin typeface="Calibri" panose="020F0502020204030204" pitchFamily="34" charset="0"/>
              </a:rPr>
              <a:t>–</a:t>
            </a:r>
            <a:r>
              <a:rPr lang="en-GB" sz="1600" dirty="0">
                <a:latin typeface="Calibri" panose="020F0502020204030204" pitchFamily="34" charset="0"/>
              </a:rPr>
              <a:t> ions. When </a:t>
            </a:r>
            <a:r>
              <a:rPr lang="en-GB" sz="1600" u="sng" dirty="0">
                <a:latin typeface="Calibri" panose="020F0502020204030204" pitchFamily="34" charset="0"/>
              </a:rPr>
              <a:t>20 mL have been added </a:t>
            </a:r>
            <a:r>
              <a:rPr lang="en-GB" sz="1600" dirty="0">
                <a:latin typeface="Calibri" panose="020F0502020204030204" pitchFamily="34" charset="0"/>
              </a:rPr>
              <a:t>and the solution is purple, the pH is 13–14 and there is now a greater excess of OH</a:t>
            </a:r>
            <a:r>
              <a:rPr lang="en-GB" sz="1600" baseline="30000" dirty="0">
                <a:latin typeface="Calibri" panose="020F0502020204030204" pitchFamily="34" charset="0"/>
              </a:rPr>
              <a:t>–</a:t>
            </a:r>
            <a:r>
              <a:rPr lang="en-GB" sz="1600" dirty="0">
                <a:latin typeface="Calibri" panose="020F0502020204030204" pitchFamily="34" charset="0"/>
              </a:rPr>
              <a:t> ions than when the solution was blue. </a:t>
            </a:r>
            <a:endParaRPr lang="en-NZ" sz="1600" dirty="0">
              <a:latin typeface="Calibri" panose="020F0502020204030204" pitchFamily="34" charset="0"/>
            </a:endParaRPr>
          </a:p>
          <a:p>
            <a:r>
              <a:rPr lang="en-GB" sz="1600" dirty="0">
                <a:latin typeface="Calibri" panose="020F0502020204030204" pitchFamily="34" charset="0"/>
              </a:rPr>
              <a:t>Litmus paper is useful to tell us if a solution is acidic, basic or neutral. (When blue litmus turns red and red litmus stays red, this tells us the solution is acidic. When both blue and red litmus papers stay the same, this tells us the solution is neutral. When red turns blue, this tells the solution is basic.) UI however tells us more information and tells us how acidic, basic a solution is or if it is neutral. Litmus is limited as it only tells us if it is acid, basic, or neutral whereas UI tells us how acidic or basic it </a:t>
            </a:r>
            <a:r>
              <a:rPr lang="en-GB" dirty="0">
                <a:latin typeface="Calibri" panose="020F0502020204030204" pitchFamily="34" charset="0"/>
              </a:rPr>
              <a:t>is</a:t>
            </a:r>
            <a:r>
              <a:rPr lang="en-GB" dirty="0" smtClean="0">
                <a:latin typeface="Calibri" panose="020F0502020204030204" pitchFamily="34" charset="0"/>
              </a:rPr>
              <a:t>.</a:t>
            </a:r>
            <a:endParaRPr lang="en-NZ" dirty="0">
              <a:latin typeface="Calibri" panose="020F0502020204030204" pitchFamily="34" charset="0"/>
            </a:endParaRPr>
          </a:p>
        </p:txBody>
      </p:sp>
    </p:spTree>
    <p:extLst>
      <p:ext uri="{BB962C8B-B14F-4D97-AF65-F5344CB8AC3E}">
        <p14:creationId xmlns:p14="http://schemas.microsoft.com/office/powerpoint/2010/main" val="21413382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pH and Indicators</a:t>
            </a:r>
            <a:endParaRPr lang="en-NZ" sz="2000" b="1" dirty="0">
              <a:latin typeface="Calibri" panose="020F0502020204030204" pitchFamily="34" charset="0"/>
            </a:endParaRPr>
          </a:p>
        </p:txBody>
      </p:sp>
      <p:sp>
        <p:nvSpPr>
          <p:cNvPr id="5" name="TextBox 4"/>
          <p:cNvSpPr txBox="1"/>
          <p:nvPr/>
        </p:nvSpPr>
        <p:spPr>
          <a:xfrm>
            <a:off x="381939" y="1183572"/>
            <a:ext cx="8566394" cy="2031325"/>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 </a:t>
            </a:r>
            <a:r>
              <a:rPr lang="en-NZ" dirty="0"/>
              <a:t>A student has three unlabelled beakers each containing a colourless liquid. One contains </a:t>
            </a:r>
            <a:r>
              <a:rPr lang="en-NZ" b="1" dirty="0"/>
              <a:t>water</a:t>
            </a:r>
            <a:r>
              <a:rPr lang="en-NZ" dirty="0"/>
              <a:t>, </a:t>
            </a:r>
            <a:r>
              <a:rPr lang="en-NZ" dirty="0" smtClean="0"/>
              <a:t>one contains </a:t>
            </a:r>
            <a:r>
              <a:rPr lang="en-NZ" dirty="0"/>
              <a:t>a solution of baking soda (</a:t>
            </a:r>
            <a:r>
              <a:rPr lang="en-NZ" b="1" dirty="0"/>
              <a:t>sodium hydrogen carbonate</a:t>
            </a:r>
            <a:r>
              <a:rPr lang="en-NZ" dirty="0"/>
              <a:t>), and one contains white </a:t>
            </a:r>
            <a:r>
              <a:rPr lang="en-NZ" dirty="0" smtClean="0"/>
              <a:t>vinegar (a </a:t>
            </a:r>
            <a:r>
              <a:rPr lang="en-NZ" dirty="0"/>
              <a:t>solution of </a:t>
            </a:r>
            <a:r>
              <a:rPr lang="en-NZ" b="1" dirty="0"/>
              <a:t>ethanoic acid</a:t>
            </a:r>
            <a:r>
              <a:rPr lang="en-NZ" dirty="0"/>
              <a:t>).</a:t>
            </a:r>
          </a:p>
          <a:p>
            <a:r>
              <a:rPr lang="en-NZ" dirty="0"/>
              <a:t>To work out which liquid is which, the student put a drop from each beaker onto a piece of </a:t>
            </a:r>
            <a:r>
              <a:rPr lang="en-NZ" dirty="0" smtClean="0"/>
              <a:t>blue litmus </a:t>
            </a:r>
            <a:r>
              <a:rPr lang="en-NZ" dirty="0"/>
              <a:t>paper and a piece of red litmus paper. She then added universal indicator to each </a:t>
            </a:r>
            <a:r>
              <a:rPr lang="en-NZ" dirty="0" smtClean="0"/>
              <a:t>beaker. The </a:t>
            </a:r>
            <a:r>
              <a:rPr lang="en-NZ" dirty="0"/>
              <a:t>following results were </a:t>
            </a:r>
            <a:r>
              <a:rPr lang="en-NZ" dirty="0" smtClean="0"/>
              <a:t>obtained below.</a:t>
            </a:r>
          </a:p>
          <a:p>
            <a:r>
              <a:rPr lang="en-NZ" dirty="0"/>
              <a:t>Complete the last column of the table above to identify the three liquids.</a:t>
            </a:r>
            <a:endParaRPr lang="en-NZ" dirty="0">
              <a:effectLst/>
              <a:latin typeface="Calibri" panose="020F0502020204030204" pitchFamily="34" charset="0"/>
              <a:ea typeface="Times New Roman" panose="02020603050405020304" pitchFamily="18" charset="0"/>
            </a:endParaRPr>
          </a:p>
        </p:txBody>
      </p:sp>
      <p:pic>
        <p:nvPicPr>
          <p:cNvPr id="10" name="Picture 9"/>
          <p:cNvPicPr>
            <a:picLocks noChangeAspect="1"/>
          </p:cNvPicPr>
          <p:nvPr/>
        </p:nvPicPr>
        <p:blipFill rotWithShape="1">
          <a:blip r:embed="rId2"/>
          <a:srcRect l="1" r="849" b="2896"/>
          <a:stretch/>
        </p:blipFill>
        <p:spPr>
          <a:xfrm>
            <a:off x="201997" y="3515173"/>
            <a:ext cx="8402451" cy="2722139"/>
          </a:xfrm>
          <a:prstGeom prst="rect">
            <a:avLst/>
          </a:prstGeom>
        </p:spPr>
      </p:pic>
      <p:pic>
        <p:nvPicPr>
          <p:cNvPr id="15" name="Picture 14"/>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3407383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pH and Indicators</a:t>
            </a:r>
            <a:endParaRPr lang="en-NZ" sz="2000" b="1" dirty="0">
              <a:latin typeface="Calibri" panose="020F0502020204030204" pitchFamily="34" charset="0"/>
            </a:endParaRPr>
          </a:p>
        </p:txBody>
      </p:sp>
      <p:sp>
        <p:nvSpPr>
          <p:cNvPr id="5" name="TextBox 4"/>
          <p:cNvSpPr txBox="1"/>
          <p:nvPr/>
        </p:nvSpPr>
        <p:spPr>
          <a:xfrm>
            <a:off x="381939" y="1183572"/>
            <a:ext cx="8566394" cy="2031325"/>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 </a:t>
            </a:r>
            <a:r>
              <a:rPr lang="en-NZ" dirty="0"/>
              <a:t>A student has three unlabelled beakers each containing a colourless liquid. One contains </a:t>
            </a:r>
            <a:r>
              <a:rPr lang="en-NZ" b="1" dirty="0"/>
              <a:t>water</a:t>
            </a:r>
            <a:r>
              <a:rPr lang="en-NZ" dirty="0"/>
              <a:t>, </a:t>
            </a:r>
            <a:r>
              <a:rPr lang="en-NZ" dirty="0" smtClean="0"/>
              <a:t>one contains </a:t>
            </a:r>
            <a:r>
              <a:rPr lang="en-NZ" dirty="0"/>
              <a:t>a solution of baking soda (</a:t>
            </a:r>
            <a:r>
              <a:rPr lang="en-NZ" b="1" dirty="0"/>
              <a:t>sodium hydrogen carbonate</a:t>
            </a:r>
            <a:r>
              <a:rPr lang="en-NZ" dirty="0"/>
              <a:t>), and one contains white </a:t>
            </a:r>
            <a:r>
              <a:rPr lang="en-NZ" dirty="0" smtClean="0"/>
              <a:t>vinegar (a </a:t>
            </a:r>
            <a:r>
              <a:rPr lang="en-NZ" dirty="0"/>
              <a:t>solution of </a:t>
            </a:r>
            <a:r>
              <a:rPr lang="en-NZ" b="1" dirty="0"/>
              <a:t>ethanoic acid</a:t>
            </a:r>
            <a:r>
              <a:rPr lang="en-NZ" dirty="0"/>
              <a:t>).</a:t>
            </a:r>
          </a:p>
          <a:p>
            <a:r>
              <a:rPr lang="en-NZ" dirty="0"/>
              <a:t>To work out which liquid is which, the student put a drop from each beaker onto a piece of </a:t>
            </a:r>
            <a:r>
              <a:rPr lang="en-NZ" dirty="0" smtClean="0"/>
              <a:t>blue litmus </a:t>
            </a:r>
            <a:r>
              <a:rPr lang="en-NZ" dirty="0"/>
              <a:t>paper and a piece of red litmus paper. She then added universal indicator to each </a:t>
            </a:r>
            <a:r>
              <a:rPr lang="en-NZ" dirty="0" smtClean="0"/>
              <a:t>beaker. The </a:t>
            </a:r>
            <a:r>
              <a:rPr lang="en-NZ" dirty="0"/>
              <a:t>following results were </a:t>
            </a:r>
            <a:r>
              <a:rPr lang="en-NZ" dirty="0" smtClean="0"/>
              <a:t>obtained below.</a:t>
            </a:r>
          </a:p>
          <a:p>
            <a:r>
              <a:rPr lang="en-NZ" dirty="0"/>
              <a:t>Complete the last column of the table above to identify the three liquids.</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930449" y="217402"/>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51709" y="442976"/>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10" name="Picture 9"/>
          <p:cNvPicPr>
            <a:picLocks noChangeAspect="1"/>
          </p:cNvPicPr>
          <p:nvPr/>
        </p:nvPicPr>
        <p:blipFill rotWithShape="1">
          <a:blip r:embed="rId2"/>
          <a:srcRect l="1" r="849" b="2896"/>
          <a:stretch/>
        </p:blipFill>
        <p:spPr>
          <a:xfrm>
            <a:off x="201997" y="3515173"/>
            <a:ext cx="8402451" cy="2722139"/>
          </a:xfrm>
          <a:prstGeom prst="rect">
            <a:avLst/>
          </a:prstGeom>
        </p:spPr>
      </p:pic>
      <p:sp>
        <p:nvSpPr>
          <p:cNvPr id="11" name="Rectangle 10"/>
          <p:cNvSpPr/>
          <p:nvPr/>
        </p:nvSpPr>
        <p:spPr>
          <a:xfrm>
            <a:off x="5796136" y="4473868"/>
            <a:ext cx="1770036" cy="369332"/>
          </a:xfrm>
          <a:prstGeom prst="rect">
            <a:avLst/>
          </a:prstGeom>
        </p:spPr>
        <p:txBody>
          <a:bodyPr wrap="none">
            <a:spAutoFit/>
          </a:bodyPr>
          <a:lstStyle/>
          <a:p>
            <a:pPr>
              <a:spcAft>
                <a:spcPts val="300"/>
              </a:spcAft>
            </a:pPr>
            <a:r>
              <a:rPr lang="en-GB" dirty="0" smtClean="0">
                <a:ea typeface="Times New Roman" panose="02020603050405020304" pitchFamily="18" charset="0"/>
              </a:rPr>
              <a:t>Beaker 1 = water</a:t>
            </a:r>
            <a:endParaRPr lang="en-NZ" dirty="0">
              <a:ea typeface="Times New Roman" panose="02020603050405020304" pitchFamily="18" charset="0"/>
            </a:endParaRPr>
          </a:p>
        </p:txBody>
      </p:sp>
      <p:sp>
        <p:nvSpPr>
          <p:cNvPr id="13" name="Rectangle 12"/>
          <p:cNvSpPr/>
          <p:nvPr/>
        </p:nvSpPr>
        <p:spPr>
          <a:xfrm>
            <a:off x="5783554" y="5083344"/>
            <a:ext cx="1949573" cy="369332"/>
          </a:xfrm>
          <a:prstGeom prst="rect">
            <a:avLst/>
          </a:prstGeom>
        </p:spPr>
        <p:txBody>
          <a:bodyPr wrap="none">
            <a:spAutoFit/>
          </a:bodyPr>
          <a:lstStyle/>
          <a:p>
            <a:pPr>
              <a:spcAft>
                <a:spcPts val="300"/>
              </a:spcAft>
            </a:pPr>
            <a:r>
              <a:rPr lang="en-GB" dirty="0">
                <a:ea typeface="Times New Roman" panose="02020603050405020304" pitchFamily="18" charset="0"/>
              </a:rPr>
              <a:t>Beaker 2 = vinegar</a:t>
            </a:r>
            <a:endParaRPr lang="en-NZ" dirty="0">
              <a:ea typeface="Times New Roman" panose="02020603050405020304" pitchFamily="18" charset="0"/>
            </a:endParaRPr>
          </a:p>
        </p:txBody>
      </p:sp>
      <p:sp>
        <p:nvSpPr>
          <p:cNvPr id="14" name="Rectangle 13"/>
          <p:cNvSpPr/>
          <p:nvPr/>
        </p:nvSpPr>
        <p:spPr>
          <a:xfrm>
            <a:off x="5780482" y="5692820"/>
            <a:ext cx="2366353" cy="369332"/>
          </a:xfrm>
          <a:prstGeom prst="rect">
            <a:avLst/>
          </a:prstGeom>
        </p:spPr>
        <p:txBody>
          <a:bodyPr wrap="none">
            <a:spAutoFit/>
          </a:bodyPr>
          <a:lstStyle/>
          <a:p>
            <a:pPr>
              <a:spcAft>
                <a:spcPts val="300"/>
              </a:spcAft>
            </a:pPr>
            <a:r>
              <a:rPr lang="en-GB" dirty="0">
                <a:ea typeface="Times New Roman" panose="02020603050405020304" pitchFamily="18" charset="0"/>
              </a:rPr>
              <a:t>Beaker 3 = baking soda</a:t>
            </a:r>
            <a:endParaRPr lang="en-NZ" dirty="0">
              <a:ea typeface="Times New Roman" panose="02020603050405020304" pitchFamily="18" charset="0"/>
            </a:endParaRPr>
          </a:p>
        </p:txBody>
      </p:sp>
    </p:spTree>
    <p:extLst>
      <p:ext uri="{BB962C8B-B14F-4D97-AF65-F5344CB8AC3E}">
        <p14:creationId xmlns:p14="http://schemas.microsoft.com/office/powerpoint/2010/main" val="4060100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pH and Indicators</a:t>
            </a:r>
            <a:endParaRPr lang="en-NZ" sz="2000" b="1" dirty="0">
              <a:latin typeface="Calibri" panose="020F0502020204030204" pitchFamily="34" charset="0"/>
            </a:endParaRPr>
          </a:p>
        </p:txBody>
      </p:sp>
      <p:sp>
        <p:nvSpPr>
          <p:cNvPr id="5" name="TextBox 4"/>
          <p:cNvSpPr txBox="1"/>
          <p:nvPr/>
        </p:nvSpPr>
        <p:spPr>
          <a:xfrm>
            <a:off x="365171" y="1084920"/>
            <a:ext cx="8566394" cy="2031325"/>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3b: </a:t>
            </a:r>
            <a:r>
              <a:rPr lang="en-NZ" dirty="0"/>
              <a:t>Use the information in the table to show how each of the liquids can be identified</a:t>
            </a:r>
            <a:r>
              <a:rPr lang="en-NZ" dirty="0" smtClean="0"/>
              <a:t>.</a:t>
            </a:r>
          </a:p>
          <a:p>
            <a:endParaRPr lang="en-NZ" dirty="0"/>
          </a:p>
          <a:p>
            <a:endParaRPr lang="en-NZ" dirty="0"/>
          </a:p>
          <a:p>
            <a:r>
              <a:rPr lang="en-NZ" dirty="0"/>
              <a:t>In your answer you should:</a:t>
            </a:r>
          </a:p>
          <a:p>
            <a:r>
              <a:rPr lang="en-NZ" dirty="0"/>
              <a:t>• use all of the observations for each beaker</a:t>
            </a:r>
          </a:p>
          <a:p>
            <a:r>
              <a:rPr lang="en-NZ" dirty="0"/>
              <a:t>• state the approximate pH from the colour of the universal indicator.</a:t>
            </a:r>
            <a:endParaRPr lang="en-NZ" dirty="0">
              <a:effectLst/>
              <a:latin typeface="Calibri" panose="020F0502020204030204" pitchFamily="34"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648368" y="1414248"/>
            <a:ext cx="4241109" cy="1372667"/>
          </a:xfrm>
          <a:prstGeom prst="rect">
            <a:avLst/>
          </a:prstGeom>
        </p:spPr>
      </p:pic>
      <p:pic>
        <p:nvPicPr>
          <p:cNvPr id="10" name="Picture 9"/>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32582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Electron Configuration - (Part TWO) </a:t>
            </a:r>
            <a:endParaRPr lang="en-NZ" sz="2000" b="1" dirty="0">
              <a:latin typeface="Calibri" panose="020F0502020204030204" pitchFamily="34" charset="0"/>
            </a:endParaRPr>
          </a:p>
        </p:txBody>
      </p:sp>
      <p:sp>
        <p:nvSpPr>
          <p:cNvPr id="5" name="TextBox 4"/>
          <p:cNvSpPr txBox="1"/>
          <p:nvPr/>
        </p:nvSpPr>
        <p:spPr>
          <a:xfrm>
            <a:off x="288803" y="980011"/>
            <a:ext cx="8566394" cy="1138773"/>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1b: </a:t>
            </a:r>
            <a:r>
              <a:rPr lang="en-NZ" dirty="0"/>
              <a:t>Explain the charges on ALL three ions, in terms of electron </a:t>
            </a:r>
            <a:endParaRPr lang="en-NZ" dirty="0" smtClean="0"/>
          </a:p>
          <a:p>
            <a:r>
              <a:rPr lang="en-NZ" dirty="0" smtClean="0"/>
              <a:t>arrangement </a:t>
            </a:r>
            <a:r>
              <a:rPr lang="en-NZ" dirty="0"/>
              <a:t>and number of protons</a:t>
            </a:r>
            <a:r>
              <a:rPr lang="en-NZ" dirty="0" smtClean="0"/>
              <a:t>.</a:t>
            </a:r>
            <a:r>
              <a:rPr lang="en-NZ" sz="1600" dirty="0" smtClean="0"/>
              <a:t> Use their positions on the periodic table to explain why two of the atoms form ions with the </a:t>
            </a:r>
            <a:r>
              <a:rPr lang="en-NZ" sz="1600" b="1" dirty="0" smtClean="0"/>
              <a:t>same charge</a:t>
            </a:r>
            <a:r>
              <a:rPr lang="en-NZ" sz="1600" dirty="0" smtClean="0"/>
              <a:t>, AND two of the atoms form ions with the </a:t>
            </a:r>
            <a:r>
              <a:rPr lang="en-NZ" sz="1600" b="1" dirty="0" smtClean="0"/>
              <a:t>same electron arrangement</a:t>
            </a:r>
            <a:r>
              <a:rPr lang="en-NZ" sz="1600" dirty="0" smtClean="0"/>
              <a:t>. </a:t>
            </a:r>
            <a:endParaRPr lang="en-NZ" sz="1400" dirty="0" smtClean="0">
              <a:effectLst/>
              <a:latin typeface="Calibri" panose="020F0502020204030204" pitchFamily="34"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35696" y="2215890"/>
            <a:ext cx="5665936" cy="1480441"/>
          </a:xfrm>
          <a:prstGeom prst="rect">
            <a:avLst/>
          </a:prstGeom>
        </p:spPr>
      </p:pic>
      <p:pic>
        <p:nvPicPr>
          <p:cNvPr id="11" name="Picture 10"/>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3367216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pH and Indicators</a:t>
            </a:r>
            <a:endParaRPr lang="en-NZ" sz="2000" b="1" dirty="0">
              <a:latin typeface="Calibri" panose="020F0502020204030204" pitchFamily="34" charset="0"/>
            </a:endParaRPr>
          </a:p>
        </p:txBody>
      </p:sp>
      <p:sp>
        <p:nvSpPr>
          <p:cNvPr id="5" name="TextBox 4"/>
          <p:cNvSpPr txBox="1"/>
          <p:nvPr/>
        </p:nvSpPr>
        <p:spPr>
          <a:xfrm>
            <a:off x="365171" y="1084920"/>
            <a:ext cx="8566394" cy="2031325"/>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3b: </a:t>
            </a:r>
            <a:r>
              <a:rPr lang="en-NZ" dirty="0"/>
              <a:t>Use the information in the table to show how each of the liquids can be identified</a:t>
            </a:r>
            <a:r>
              <a:rPr lang="en-NZ" dirty="0" smtClean="0"/>
              <a:t>.</a:t>
            </a:r>
          </a:p>
          <a:p>
            <a:endParaRPr lang="en-NZ" dirty="0"/>
          </a:p>
          <a:p>
            <a:endParaRPr lang="en-NZ" dirty="0"/>
          </a:p>
          <a:p>
            <a:r>
              <a:rPr lang="en-NZ" dirty="0"/>
              <a:t>In your answer you should:</a:t>
            </a:r>
          </a:p>
          <a:p>
            <a:r>
              <a:rPr lang="en-NZ" dirty="0"/>
              <a:t>• use all of the observations for each beaker</a:t>
            </a:r>
          </a:p>
          <a:p>
            <a:r>
              <a:rPr lang="en-NZ" dirty="0"/>
              <a:t>• state the approximate pH from the colour of the universal indicator.</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930449" y="217402"/>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51709" y="442976"/>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4648368" y="1414248"/>
            <a:ext cx="4241109" cy="1372667"/>
          </a:xfrm>
          <a:prstGeom prst="rect">
            <a:avLst/>
          </a:prstGeom>
        </p:spPr>
      </p:pic>
      <p:sp>
        <p:nvSpPr>
          <p:cNvPr id="3" name="Rectangle 2"/>
          <p:cNvSpPr/>
          <p:nvPr/>
        </p:nvSpPr>
        <p:spPr>
          <a:xfrm>
            <a:off x="288803" y="3173414"/>
            <a:ext cx="8566394" cy="3608680"/>
          </a:xfrm>
          <a:prstGeom prst="rect">
            <a:avLst/>
          </a:prstGeom>
        </p:spPr>
        <p:txBody>
          <a:bodyPr wrap="square">
            <a:spAutoFit/>
          </a:bodyPr>
          <a:lstStyle/>
          <a:p>
            <a:pPr>
              <a:spcAft>
                <a:spcPts val="300"/>
              </a:spcAft>
            </a:pPr>
            <a:r>
              <a:rPr lang="en-GB" dirty="0" smtClean="0">
                <a:latin typeface="Calibri" panose="020F0502020204030204" pitchFamily="34" charset="0"/>
                <a:ea typeface="Times New Roman" panose="02020603050405020304" pitchFamily="18" charset="0"/>
                <a:cs typeface="Calibri" panose="020F0502020204030204" pitchFamily="34" charset="0"/>
              </a:rPr>
              <a:t>Beaker 1 = </a:t>
            </a:r>
            <a:r>
              <a:rPr lang="en-NZ" dirty="0" smtClean="0">
                <a:latin typeface="Calibri" panose="020F0502020204030204" pitchFamily="34" charset="0"/>
                <a:ea typeface="Times New Roman" panose="02020603050405020304" pitchFamily="18" charset="0"/>
                <a:cs typeface="Calibri" panose="020F0502020204030204" pitchFamily="34" charset="0"/>
              </a:rPr>
              <a:t>water</a:t>
            </a:r>
          </a:p>
          <a:p>
            <a:pPr>
              <a:spcAft>
                <a:spcPts val="300"/>
              </a:spcAft>
            </a:pPr>
            <a:r>
              <a:rPr lang="en-GB" dirty="0" smtClean="0">
                <a:latin typeface="Calibri" panose="020F0502020204030204" pitchFamily="34" charset="0"/>
                <a:ea typeface="Times New Roman" panose="02020603050405020304" pitchFamily="18" charset="0"/>
                <a:cs typeface="Calibri" panose="020F0502020204030204" pitchFamily="34" charset="0"/>
              </a:rPr>
              <a:t>The </a:t>
            </a:r>
            <a:r>
              <a:rPr lang="en-GB" dirty="0">
                <a:latin typeface="Calibri" panose="020F0502020204030204" pitchFamily="34" charset="0"/>
                <a:ea typeface="Times New Roman" panose="02020603050405020304" pitchFamily="18" charset="0"/>
                <a:cs typeface="Calibri" panose="020F0502020204030204" pitchFamily="34" charset="0"/>
              </a:rPr>
              <a:t>green colour of the universal indicator indicates that this solution has a pH of 7 and therefore is neutral. The fact that both litmus papers stay the same colour also indicates that the liquid is neutral and has a pH of seven, and therefore Beaker 1 must be water. </a:t>
            </a:r>
            <a:endParaRPr lang="en-NZ" dirty="0">
              <a:latin typeface="Calibri" panose="020F0502020204030204" pitchFamily="34" charset="0"/>
              <a:ea typeface="Times New Roman" panose="02020603050405020304" pitchFamily="18" charset="0"/>
              <a:cs typeface="Calibri" panose="020F0502020204030204" pitchFamily="34" charset="0"/>
            </a:endParaRPr>
          </a:p>
          <a:p>
            <a:pPr>
              <a:spcAft>
                <a:spcPts val="300"/>
              </a:spcAft>
            </a:pPr>
            <a:r>
              <a:rPr lang="en-GB" dirty="0">
                <a:latin typeface="Calibri" panose="020F0502020204030204" pitchFamily="34" charset="0"/>
                <a:ea typeface="Times New Roman" panose="02020603050405020304" pitchFamily="18" charset="0"/>
                <a:cs typeface="Calibri" panose="020F0502020204030204" pitchFamily="34" charset="0"/>
              </a:rPr>
              <a:t>Beaker 2 = vinegar</a:t>
            </a:r>
            <a:endParaRPr lang="en-NZ" dirty="0">
              <a:latin typeface="Calibri" panose="020F0502020204030204" pitchFamily="34" charset="0"/>
              <a:ea typeface="Times New Roman" panose="02020603050405020304" pitchFamily="18" charset="0"/>
              <a:cs typeface="Calibri" panose="020F0502020204030204" pitchFamily="34" charset="0"/>
            </a:endParaRPr>
          </a:p>
          <a:p>
            <a:pPr>
              <a:spcAft>
                <a:spcPts val="300"/>
              </a:spcAft>
            </a:pPr>
            <a:r>
              <a:rPr lang="en-GB" dirty="0">
                <a:latin typeface="Calibri" panose="020F0502020204030204" pitchFamily="34" charset="0"/>
                <a:ea typeface="Times New Roman" panose="02020603050405020304" pitchFamily="18" charset="0"/>
                <a:cs typeface="Calibri" panose="020F0502020204030204" pitchFamily="34" charset="0"/>
              </a:rPr>
              <a:t>The orange colour of the universal indicator indicates that the solution is acidic and has a pH of 4–5. Because the blue litmus turns red, this also indicates that the solution is acidic, and therefore Beaker 2 must be vinegar (ethanoic acid)</a:t>
            </a:r>
            <a:endParaRPr lang="en-NZ" dirty="0">
              <a:latin typeface="Calibri" panose="020F0502020204030204" pitchFamily="34" charset="0"/>
              <a:ea typeface="Times New Roman" panose="02020603050405020304" pitchFamily="18" charset="0"/>
              <a:cs typeface="Calibri" panose="020F0502020204030204" pitchFamily="34" charset="0"/>
            </a:endParaRPr>
          </a:p>
          <a:p>
            <a:pPr>
              <a:spcAft>
                <a:spcPts val="300"/>
              </a:spcAft>
            </a:pPr>
            <a:r>
              <a:rPr lang="en-GB" dirty="0">
                <a:latin typeface="Calibri" panose="020F0502020204030204" pitchFamily="34" charset="0"/>
                <a:ea typeface="Times New Roman" panose="02020603050405020304" pitchFamily="18" charset="0"/>
                <a:cs typeface="Calibri" panose="020F0502020204030204" pitchFamily="34" charset="0"/>
              </a:rPr>
              <a:t>Beaker 3 = baking soda</a:t>
            </a:r>
            <a:endParaRPr lang="en-NZ" dirty="0">
              <a:latin typeface="Calibri" panose="020F0502020204030204" pitchFamily="34" charset="0"/>
              <a:ea typeface="Times New Roman" panose="02020603050405020304" pitchFamily="18" charset="0"/>
              <a:cs typeface="Calibri" panose="020F0502020204030204" pitchFamily="34" charset="0"/>
            </a:endParaRPr>
          </a:p>
          <a:p>
            <a:pPr>
              <a:spcAft>
                <a:spcPts val="300"/>
              </a:spcAft>
            </a:pPr>
            <a:r>
              <a:rPr lang="en-GB" dirty="0">
                <a:latin typeface="Calibri" panose="020F0502020204030204" pitchFamily="34" charset="0"/>
                <a:ea typeface="Times New Roman" panose="02020603050405020304" pitchFamily="18" charset="0"/>
                <a:cs typeface="Calibri" panose="020F0502020204030204" pitchFamily="34" charset="0"/>
              </a:rPr>
              <a:t>The blue colour of the universal indicator indicates that the liquid is basic and has a pH of 9–10. Because the red litmus turns blue, this also indicates that the liquid is basic, and therefore Beaker 3 must be basic, as baking soda (sodium hydrogen carbonate) is basic.</a:t>
            </a:r>
            <a:endParaRPr lang="en-NZ"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681031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pH and Indicators</a:t>
            </a:r>
            <a:endParaRPr lang="en-NZ" sz="2000" b="1" dirty="0">
              <a:latin typeface="Calibri" panose="020F0502020204030204" pitchFamily="34" charset="0"/>
            </a:endParaRPr>
          </a:p>
        </p:txBody>
      </p:sp>
      <p:sp>
        <p:nvSpPr>
          <p:cNvPr id="5" name="TextBox 4"/>
          <p:cNvSpPr txBox="1"/>
          <p:nvPr/>
        </p:nvSpPr>
        <p:spPr>
          <a:xfrm>
            <a:off x="467544" y="1052736"/>
            <a:ext cx="8208912" cy="1754326"/>
          </a:xfrm>
          <a:prstGeom prst="rect">
            <a:avLst/>
          </a:prstGeom>
          <a:solidFill>
            <a:schemeClr val="accent4">
              <a:lumMod val="20000"/>
              <a:lumOff val="80000"/>
            </a:schemeClr>
          </a:solidFill>
          <a:ln>
            <a:solidFill>
              <a:srgbClr val="1B452F"/>
            </a:solidFill>
          </a:ln>
        </p:spPr>
        <p:txBody>
          <a:bodyPr wrap="square" rtlCol="0">
            <a:spAutoFit/>
          </a:bodyPr>
          <a:lstStyle/>
          <a:p>
            <a:r>
              <a:rPr lang="en-NZ" b="1" dirty="0" smtClean="0">
                <a:latin typeface="Calibri" panose="020F0502020204030204" pitchFamily="34" charset="0"/>
              </a:rPr>
              <a:t>Question 4: </a:t>
            </a:r>
            <a:r>
              <a:rPr lang="en-NZ" dirty="0" smtClean="0">
                <a:latin typeface="Calibri" panose="020F0502020204030204" pitchFamily="34" charset="0"/>
              </a:rPr>
              <a:t>A </a:t>
            </a:r>
            <a:r>
              <a:rPr lang="en-NZ" dirty="0">
                <a:latin typeface="Calibri" panose="020F0502020204030204" pitchFamily="34" charset="0"/>
              </a:rPr>
              <a:t>beaker contains sodium hydroxide solution and 5 drops of universal </a:t>
            </a:r>
            <a:r>
              <a:rPr lang="en-NZ" dirty="0" smtClean="0">
                <a:latin typeface="Calibri" panose="020F0502020204030204" pitchFamily="34" charset="0"/>
              </a:rPr>
              <a:t>indicator. </a:t>
            </a:r>
            <a:r>
              <a:rPr lang="en-NZ" dirty="0" err="1" smtClean="0">
                <a:latin typeface="Calibri" panose="020F0502020204030204" pitchFamily="34" charset="0"/>
              </a:rPr>
              <a:t>Sulfuric</a:t>
            </a:r>
            <a:r>
              <a:rPr lang="en-NZ" dirty="0" smtClean="0">
                <a:latin typeface="Calibri" panose="020F0502020204030204" pitchFamily="34" charset="0"/>
              </a:rPr>
              <a:t> </a:t>
            </a:r>
            <a:r>
              <a:rPr lang="en-NZ" dirty="0">
                <a:latin typeface="Calibri" panose="020F0502020204030204" pitchFamily="34" charset="0"/>
              </a:rPr>
              <a:t>acid was added to the beaker until no more changes were </a:t>
            </a:r>
            <a:r>
              <a:rPr lang="en-NZ" dirty="0" smtClean="0">
                <a:latin typeface="Calibri" panose="020F0502020204030204" pitchFamily="34" charset="0"/>
              </a:rPr>
              <a:t>observed.</a:t>
            </a:r>
          </a:p>
          <a:p>
            <a:r>
              <a:rPr lang="en-NZ" b="1" dirty="0" smtClean="0">
                <a:latin typeface="Calibri" panose="020F0502020204030204" pitchFamily="34" charset="0"/>
              </a:rPr>
              <a:t>(b) </a:t>
            </a:r>
            <a:r>
              <a:rPr lang="en-NZ" dirty="0" smtClean="0">
                <a:latin typeface="Calibri" panose="020F0502020204030204" pitchFamily="34" charset="0"/>
              </a:rPr>
              <a:t>Describe </a:t>
            </a:r>
            <a:r>
              <a:rPr lang="en-NZ" dirty="0">
                <a:latin typeface="Calibri" panose="020F0502020204030204" pitchFamily="34" charset="0"/>
              </a:rPr>
              <a:t>how the indicator colour changes as the </a:t>
            </a:r>
            <a:r>
              <a:rPr lang="en-NZ" dirty="0" err="1">
                <a:latin typeface="Calibri" panose="020F0502020204030204" pitchFamily="34" charset="0"/>
              </a:rPr>
              <a:t>sulfuric</a:t>
            </a:r>
            <a:r>
              <a:rPr lang="en-NZ" dirty="0">
                <a:latin typeface="Calibri" panose="020F0502020204030204" pitchFamily="34" charset="0"/>
              </a:rPr>
              <a:t> acid is added to the beaker, </a:t>
            </a:r>
            <a:r>
              <a:rPr lang="en-NZ" dirty="0" smtClean="0">
                <a:latin typeface="Calibri" panose="020F0502020204030204" pitchFamily="34" charset="0"/>
              </a:rPr>
              <a:t>AND explain </a:t>
            </a:r>
            <a:r>
              <a:rPr lang="en-NZ" dirty="0">
                <a:latin typeface="Calibri" panose="020F0502020204030204" pitchFamily="34" charset="0"/>
              </a:rPr>
              <a:t>what this tells you about the changing pH of this solution</a:t>
            </a:r>
            <a:r>
              <a:rPr lang="en-NZ" dirty="0" smtClean="0">
                <a:latin typeface="Calibri" panose="020F0502020204030204" pitchFamily="34" charset="0"/>
              </a:rPr>
              <a:t>.</a:t>
            </a:r>
          </a:p>
          <a:p>
            <a:r>
              <a:rPr lang="en-NZ" b="1" dirty="0" smtClean="0"/>
              <a:t>(c) </a:t>
            </a:r>
            <a:r>
              <a:rPr lang="en-NZ" dirty="0" smtClean="0"/>
              <a:t>Explain the relationship between the changing </a:t>
            </a:r>
            <a:r>
              <a:rPr lang="en-NZ" b="1" dirty="0" smtClean="0"/>
              <a:t>pH </a:t>
            </a:r>
            <a:r>
              <a:rPr lang="en-NZ" dirty="0" smtClean="0"/>
              <a:t>of the solution and the </a:t>
            </a:r>
            <a:r>
              <a:rPr lang="en-NZ" b="1" dirty="0" smtClean="0"/>
              <a:t>ions </a:t>
            </a:r>
            <a:r>
              <a:rPr lang="en-NZ" dirty="0" smtClean="0"/>
              <a:t>in the solution as the </a:t>
            </a:r>
            <a:r>
              <a:rPr lang="en-NZ" dirty="0" err="1" smtClean="0"/>
              <a:t>sulfuric</a:t>
            </a:r>
            <a:r>
              <a:rPr lang="en-NZ" dirty="0" smtClean="0"/>
              <a:t> acid is added to the beaker.</a:t>
            </a:r>
            <a:endParaRPr lang="en-NZ" sz="2000" dirty="0" smtClean="0">
              <a:latin typeface="Calibri" panose="020F0502020204030204" pitchFamily="34" charset="0"/>
            </a:endParaRPr>
          </a:p>
        </p:txBody>
      </p:sp>
      <p:pic>
        <p:nvPicPr>
          <p:cNvPr id="9" name="Picture 8"/>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7062727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pH and Indicators</a:t>
            </a:r>
            <a:endParaRPr lang="en-NZ" sz="2000" b="1" dirty="0">
              <a:latin typeface="Calibri" panose="020F0502020204030204" pitchFamily="34" charset="0"/>
            </a:endParaRPr>
          </a:p>
        </p:txBody>
      </p:sp>
      <p:sp>
        <p:nvSpPr>
          <p:cNvPr id="5" name="TextBox 4"/>
          <p:cNvSpPr txBox="1"/>
          <p:nvPr/>
        </p:nvSpPr>
        <p:spPr>
          <a:xfrm>
            <a:off x="467544" y="1052736"/>
            <a:ext cx="8208912" cy="1754326"/>
          </a:xfrm>
          <a:prstGeom prst="rect">
            <a:avLst/>
          </a:prstGeom>
          <a:solidFill>
            <a:schemeClr val="accent4">
              <a:lumMod val="20000"/>
              <a:lumOff val="80000"/>
            </a:schemeClr>
          </a:solidFill>
          <a:ln>
            <a:solidFill>
              <a:srgbClr val="1B452F"/>
            </a:solidFill>
          </a:ln>
        </p:spPr>
        <p:txBody>
          <a:bodyPr wrap="square" rtlCol="0">
            <a:spAutoFit/>
          </a:bodyPr>
          <a:lstStyle/>
          <a:p>
            <a:r>
              <a:rPr lang="en-NZ" b="1" dirty="0" smtClean="0">
                <a:latin typeface="Calibri" panose="020F0502020204030204" pitchFamily="34" charset="0"/>
              </a:rPr>
              <a:t>Question 4: </a:t>
            </a:r>
            <a:r>
              <a:rPr lang="en-NZ" dirty="0" smtClean="0">
                <a:latin typeface="Calibri" panose="020F0502020204030204" pitchFamily="34" charset="0"/>
              </a:rPr>
              <a:t>A </a:t>
            </a:r>
            <a:r>
              <a:rPr lang="en-NZ" dirty="0">
                <a:latin typeface="Calibri" panose="020F0502020204030204" pitchFamily="34" charset="0"/>
              </a:rPr>
              <a:t>beaker contains sodium hydroxide solution and 5 drops of universal </a:t>
            </a:r>
            <a:r>
              <a:rPr lang="en-NZ" dirty="0" smtClean="0">
                <a:latin typeface="Calibri" panose="020F0502020204030204" pitchFamily="34" charset="0"/>
              </a:rPr>
              <a:t>indicator. </a:t>
            </a:r>
            <a:r>
              <a:rPr lang="en-NZ" dirty="0" err="1" smtClean="0">
                <a:latin typeface="Calibri" panose="020F0502020204030204" pitchFamily="34" charset="0"/>
              </a:rPr>
              <a:t>Sulfuric</a:t>
            </a:r>
            <a:r>
              <a:rPr lang="en-NZ" dirty="0" smtClean="0">
                <a:latin typeface="Calibri" panose="020F0502020204030204" pitchFamily="34" charset="0"/>
              </a:rPr>
              <a:t> </a:t>
            </a:r>
            <a:r>
              <a:rPr lang="en-NZ" dirty="0">
                <a:latin typeface="Calibri" panose="020F0502020204030204" pitchFamily="34" charset="0"/>
              </a:rPr>
              <a:t>acid was added to the beaker until no more changes were </a:t>
            </a:r>
            <a:r>
              <a:rPr lang="en-NZ" dirty="0" smtClean="0">
                <a:latin typeface="Calibri" panose="020F0502020204030204" pitchFamily="34" charset="0"/>
              </a:rPr>
              <a:t>observed.</a:t>
            </a:r>
          </a:p>
          <a:p>
            <a:r>
              <a:rPr lang="en-NZ" b="1" dirty="0" smtClean="0">
                <a:latin typeface="Calibri" panose="020F0502020204030204" pitchFamily="34" charset="0"/>
              </a:rPr>
              <a:t>(b) </a:t>
            </a:r>
            <a:r>
              <a:rPr lang="en-NZ" dirty="0" smtClean="0">
                <a:latin typeface="Calibri" panose="020F0502020204030204" pitchFamily="34" charset="0"/>
              </a:rPr>
              <a:t>Describe </a:t>
            </a:r>
            <a:r>
              <a:rPr lang="en-NZ" dirty="0">
                <a:latin typeface="Calibri" panose="020F0502020204030204" pitchFamily="34" charset="0"/>
              </a:rPr>
              <a:t>how the indicator colour changes as the </a:t>
            </a:r>
            <a:r>
              <a:rPr lang="en-NZ" dirty="0" err="1">
                <a:latin typeface="Calibri" panose="020F0502020204030204" pitchFamily="34" charset="0"/>
              </a:rPr>
              <a:t>sulfuric</a:t>
            </a:r>
            <a:r>
              <a:rPr lang="en-NZ" dirty="0">
                <a:latin typeface="Calibri" panose="020F0502020204030204" pitchFamily="34" charset="0"/>
              </a:rPr>
              <a:t> acid is added to the beaker, </a:t>
            </a:r>
            <a:r>
              <a:rPr lang="en-NZ" dirty="0" smtClean="0">
                <a:latin typeface="Calibri" panose="020F0502020204030204" pitchFamily="34" charset="0"/>
              </a:rPr>
              <a:t>AND explain </a:t>
            </a:r>
            <a:r>
              <a:rPr lang="en-NZ" dirty="0">
                <a:latin typeface="Calibri" panose="020F0502020204030204" pitchFamily="34" charset="0"/>
              </a:rPr>
              <a:t>what this tells you about the changing pH of this solution</a:t>
            </a:r>
            <a:r>
              <a:rPr lang="en-NZ" dirty="0" smtClean="0">
                <a:latin typeface="Calibri" panose="020F0502020204030204" pitchFamily="34" charset="0"/>
              </a:rPr>
              <a:t>.</a:t>
            </a:r>
          </a:p>
          <a:p>
            <a:r>
              <a:rPr lang="en-NZ" b="1" dirty="0" smtClean="0"/>
              <a:t>(c) </a:t>
            </a:r>
            <a:r>
              <a:rPr lang="en-NZ" dirty="0" smtClean="0"/>
              <a:t>Explain the relationship between the changing </a:t>
            </a:r>
            <a:r>
              <a:rPr lang="en-NZ" b="1" dirty="0" smtClean="0"/>
              <a:t>pH </a:t>
            </a:r>
            <a:r>
              <a:rPr lang="en-NZ" dirty="0" smtClean="0"/>
              <a:t>of the solution and the </a:t>
            </a:r>
            <a:r>
              <a:rPr lang="en-NZ" b="1" dirty="0" smtClean="0"/>
              <a:t>ions </a:t>
            </a:r>
            <a:r>
              <a:rPr lang="en-NZ" dirty="0" smtClean="0"/>
              <a:t>in the solution as the </a:t>
            </a:r>
            <a:r>
              <a:rPr lang="en-NZ" dirty="0" err="1" smtClean="0"/>
              <a:t>sulfuric</a:t>
            </a:r>
            <a:r>
              <a:rPr lang="en-NZ" dirty="0" smtClean="0"/>
              <a:t> acid is added to the beaker.</a:t>
            </a:r>
            <a:endParaRPr lang="en-NZ" sz="2000" dirty="0" smtClean="0">
              <a:latin typeface="Calibri" panose="020F0502020204030204" pitchFamily="34" charset="0"/>
            </a:endParaRPr>
          </a:p>
        </p:txBody>
      </p:sp>
      <p:sp>
        <p:nvSpPr>
          <p:cNvPr id="2" name="TextBox 1"/>
          <p:cNvSpPr txBox="1"/>
          <p:nvPr/>
        </p:nvSpPr>
        <p:spPr>
          <a:xfrm>
            <a:off x="359532" y="2887682"/>
            <a:ext cx="8424936" cy="3970318"/>
          </a:xfrm>
          <a:prstGeom prst="rect">
            <a:avLst/>
          </a:prstGeom>
          <a:noFill/>
        </p:spPr>
        <p:txBody>
          <a:bodyPr wrap="square" rtlCol="0">
            <a:spAutoFit/>
          </a:bodyPr>
          <a:lstStyle/>
          <a:p>
            <a:pPr marL="285750" indent="-285750">
              <a:buFont typeface="Wingdings" panose="05000000000000000000" pitchFamily="2" charset="2"/>
              <a:buChar char="q"/>
            </a:pPr>
            <a:r>
              <a:rPr lang="en-NZ" dirty="0" smtClean="0">
                <a:latin typeface="Calibri" panose="020F0502020204030204" pitchFamily="34" charset="0"/>
              </a:rPr>
              <a:t>The </a:t>
            </a:r>
            <a:r>
              <a:rPr lang="en-NZ" dirty="0">
                <a:latin typeface="Calibri" panose="020F0502020204030204" pitchFamily="34" charset="0"/>
              </a:rPr>
              <a:t>solution would be purple to start with, as the pH </a:t>
            </a:r>
            <a:r>
              <a:rPr lang="en-NZ" dirty="0" smtClean="0">
                <a:latin typeface="Calibri" panose="020F0502020204030204" pitchFamily="34" charset="0"/>
              </a:rPr>
              <a:t>would be </a:t>
            </a:r>
            <a:r>
              <a:rPr lang="en-NZ" dirty="0">
                <a:latin typeface="Calibri" panose="020F0502020204030204" pitchFamily="34" charset="0"/>
              </a:rPr>
              <a:t>13–14. The pH would be high, as there is a high </a:t>
            </a:r>
            <a:r>
              <a:rPr lang="en-NZ" dirty="0" smtClean="0">
                <a:latin typeface="Calibri" panose="020F0502020204030204" pitchFamily="34" charset="0"/>
              </a:rPr>
              <a:t>number of </a:t>
            </a:r>
            <a:r>
              <a:rPr lang="en-NZ" dirty="0">
                <a:latin typeface="Calibri" panose="020F0502020204030204" pitchFamily="34" charset="0"/>
              </a:rPr>
              <a:t>OH</a:t>
            </a:r>
            <a:r>
              <a:rPr lang="en-NZ" baseline="30000" dirty="0">
                <a:latin typeface="Calibri" panose="020F0502020204030204" pitchFamily="34" charset="0"/>
              </a:rPr>
              <a:t>– </a:t>
            </a:r>
            <a:r>
              <a:rPr lang="en-NZ" dirty="0">
                <a:latin typeface="Calibri" panose="020F0502020204030204" pitchFamily="34" charset="0"/>
              </a:rPr>
              <a:t>ions present. At this stage OH</a:t>
            </a:r>
            <a:r>
              <a:rPr lang="en-NZ" baseline="30000" dirty="0">
                <a:latin typeface="Calibri" panose="020F0502020204030204" pitchFamily="34" charset="0"/>
              </a:rPr>
              <a:t>–</a:t>
            </a:r>
            <a:r>
              <a:rPr lang="en-NZ" dirty="0">
                <a:latin typeface="Calibri" panose="020F0502020204030204" pitchFamily="34" charset="0"/>
              </a:rPr>
              <a:t> ions are in </a:t>
            </a:r>
            <a:r>
              <a:rPr lang="en-NZ" dirty="0" smtClean="0">
                <a:latin typeface="Calibri" panose="020F0502020204030204" pitchFamily="34" charset="0"/>
              </a:rPr>
              <a:t>excess when </a:t>
            </a:r>
            <a:r>
              <a:rPr lang="en-NZ" dirty="0">
                <a:latin typeface="Calibri" panose="020F0502020204030204" pitchFamily="34" charset="0"/>
              </a:rPr>
              <a:t>compared to H</a:t>
            </a:r>
            <a:r>
              <a:rPr lang="en-NZ" baseline="30000" dirty="0">
                <a:latin typeface="Calibri" panose="020F0502020204030204" pitchFamily="34" charset="0"/>
              </a:rPr>
              <a:t>+</a:t>
            </a:r>
            <a:r>
              <a:rPr lang="en-NZ" dirty="0">
                <a:latin typeface="Calibri" panose="020F0502020204030204" pitchFamily="34" charset="0"/>
              </a:rPr>
              <a:t> </a:t>
            </a:r>
            <a:r>
              <a:rPr lang="en-NZ" dirty="0" smtClean="0">
                <a:latin typeface="Calibri" panose="020F0502020204030204" pitchFamily="34" charset="0"/>
              </a:rPr>
              <a:t>ions. </a:t>
            </a:r>
          </a:p>
          <a:p>
            <a:pPr marL="285750" indent="-285750">
              <a:buFont typeface="Wingdings" panose="05000000000000000000" pitchFamily="2" charset="2"/>
              <a:buChar char="q"/>
            </a:pPr>
            <a:r>
              <a:rPr lang="en-NZ" dirty="0" smtClean="0">
                <a:latin typeface="Calibri" panose="020F0502020204030204" pitchFamily="34" charset="0"/>
              </a:rPr>
              <a:t>As </a:t>
            </a:r>
            <a:r>
              <a:rPr lang="en-NZ" dirty="0">
                <a:latin typeface="Calibri" panose="020F0502020204030204" pitchFamily="34" charset="0"/>
              </a:rPr>
              <a:t>H</a:t>
            </a:r>
            <a:r>
              <a:rPr lang="en-NZ" baseline="-25000" dirty="0">
                <a:latin typeface="Calibri" panose="020F0502020204030204" pitchFamily="34" charset="0"/>
              </a:rPr>
              <a:t>2</a:t>
            </a:r>
            <a:r>
              <a:rPr lang="en-NZ" dirty="0">
                <a:latin typeface="Calibri" panose="020F0502020204030204" pitchFamily="34" charset="0"/>
              </a:rPr>
              <a:t>SO</a:t>
            </a:r>
            <a:r>
              <a:rPr lang="en-NZ" baseline="-25000" dirty="0">
                <a:latin typeface="Calibri" panose="020F0502020204030204" pitchFamily="34" charset="0"/>
              </a:rPr>
              <a:t>4</a:t>
            </a:r>
            <a:r>
              <a:rPr lang="en-NZ" dirty="0">
                <a:latin typeface="Calibri" panose="020F0502020204030204" pitchFamily="34" charset="0"/>
              </a:rPr>
              <a:t> is added, the solution would go blue. At </a:t>
            </a:r>
            <a:r>
              <a:rPr lang="en-NZ" dirty="0" smtClean="0">
                <a:latin typeface="Calibri" panose="020F0502020204030204" pitchFamily="34" charset="0"/>
              </a:rPr>
              <a:t>this stage </a:t>
            </a:r>
            <a:r>
              <a:rPr lang="en-NZ" dirty="0">
                <a:latin typeface="Calibri" panose="020F0502020204030204" pitchFamily="34" charset="0"/>
              </a:rPr>
              <a:t>the pH would be 8–12 and OH</a:t>
            </a:r>
            <a:r>
              <a:rPr lang="en-NZ" baseline="30000" dirty="0">
                <a:latin typeface="Calibri" panose="020F0502020204030204" pitchFamily="34" charset="0"/>
              </a:rPr>
              <a:t>–</a:t>
            </a:r>
            <a:r>
              <a:rPr lang="en-NZ" dirty="0">
                <a:latin typeface="Calibri" panose="020F0502020204030204" pitchFamily="34" charset="0"/>
              </a:rPr>
              <a:t> ions are still in </a:t>
            </a:r>
            <a:r>
              <a:rPr lang="en-NZ" dirty="0" smtClean="0">
                <a:latin typeface="Calibri" panose="020F0502020204030204" pitchFamily="34" charset="0"/>
              </a:rPr>
              <a:t>excess of </a:t>
            </a:r>
            <a:r>
              <a:rPr lang="en-NZ" dirty="0">
                <a:latin typeface="Calibri" panose="020F0502020204030204" pitchFamily="34" charset="0"/>
              </a:rPr>
              <a:t>H</a:t>
            </a:r>
            <a:r>
              <a:rPr lang="en-NZ" baseline="30000" dirty="0">
                <a:latin typeface="Calibri" panose="020F0502020204030204" pitchFamily="34" charset="0"/>
              </a:rPr>
              <a:t>+</a:t>
            </a:r>
            <a:r>
              <a:rPr lang="en-NZ" dirty="0">
                <a:latin typeface="Calibri" panose="020F0502020204030204" pitchFamily="34" charset="0"/>
              </a:rPr>
              <a:t> ions, but not by as much as when the solution </a:t>
            </a:r>
            <a:r>
              <a:rPr lang="en-NZ" dirty="0" smtClean="0">
                <a:latin typeface="Calibri" panose="020F0502020204030204" pitchFamily="34" charset="0"/>
              </a:rPr>
              <a:t>was purple</a:t>
            </a:r>
            <a:r>
              <a:rPr lang="en-NZ" dirty="0">
                <a:latin typeface="Calibri" panose="020F0502020204030204" pitchFamily="34" charset="0"/>
              </a:rPr>
              <a:t>. </a:t>
            </a:r>
            <a:endParaRPr lang="en-NZ" dirty="0" smtClean="0">
              <a:latin typeface="Calibri" panose="020F0502020204030204" pitchFamily="34" charset="0"/>
            </a:endParaRPr>
          </a:p>
          <a:p>
            <a:pPr marL="285750" indent="-285750">
              <a:buFont typeface="Wingdings" panose="05000000000000000000" pitchFamily="2" charset="2"/>
              <a:buChar char="q"/>
            </a:pPr>
            <a:r>
              <a:rPr lang="en-NZ" dirty="0" smtClean="0">
                <a:latin typeface="Calibri" panose="020F0502020204030204" pitchFamily="34" charset="0"/>
              </a:rPr>
              <a:t>When </a:t>
            </a:r>
            <a:r>
              <a:rPr lang="en-NZ" dirty="0">
                <a:latin typeface="Calibri" panose="020F0502020204030204" pitchFamily="34" charset="0"/>
              </a:rPr>
              <a:t>the solution becomes green, the amount of </a:t>
            </a:r>
            <a:r>
              <a:rPr lang="en-NZ" dirty="0" smtClean="0">
                <a:latin typeface="Calibri" panose="020F0502020204030204" pitchFamily="34" charset="0"/>
              </a:rPr>
              <a:t>H</a:t>
            </a:r>
            <a:r>
              <a:rPr lang="en-NZ" baseline="30000" dirty="0" smtClean="0">
                <a:latin typeface="Calibri" panose="020F0502020204030204" pitchFamily="34" charset="0"/>
              </a:rPr>
              <a:t>+</a:t>
            </a:r>
            <a:r>
              <a:rPr lang="en-NZ" dirty="0" smtClean="0">
                <a:latin typeface="Calibri" panose="020F0502020204030204" pitchFamily="34" charset="0"/>
              </a:rPr>
              <a:t> ions </a:t>
            </a:r>
            <a:r>
              <a:rPr lang="en-NZ" dirty="0">
                <a:latin typeface="Calibri" panose="020F0502020204030204" pitchFamily="34" charset="0"/>
              </a:rPr>
              <a:t>added (from the H</a:t>
            </a:r>
            <a:r>
              <a:rPr lang="en-NZ" baseline="-25000" dirty="0">
                <a:latin typeface="Calibri" panose="020F0502020204030204" pitchFamily="34" charset="0"/>
              </a:rPr>
              <a:t>2</a:t>
            </a:r>
            <a:r>
              <a:rPr lang="en-NZ" dirty="0">
                <a:latin typeface="Calibri" panose="020F0502020204030204" pitchFamily="34" charset="0"/>
              </a:rPr>
              <a:t>SO</a:t>
            </a:r>
            <a:r>
              <a:rPr lang="en-NZ" baseline="-25000" dirty="0">
                <a:latin typeface="Calibri" panose="020F0502020204030204" pitchFamily="34" charset="0"/>
              </a:rPr>
              <a:t>4</a:t>
            </a:r>
            <a:r>
              <a:rPr lang="en-NZ" dirty="0">
                <a:latin typeface="Calibri" panose="020F0502020204030204" pitchFamily="34" charset="0"/>
              </a:rPr>
              <a:t> ) cancel out the OH</a:t>
            </a:r>
            <a:r>
              <a:rPr lang="en-NZ" baseline="30000" dirty="0">
                <a:latin typeface="Calibri" panose="020F0502020204030204" pitchFamily="34" charset="0"/>
              </a:rPr>
              <a:t>–</a:t>
            </a:r>
            <a:r>
              <a:rPr lang="en-NZ" dirty="0">
                <a:latin typeface="Calibri" panose="020F0502020204030204" pitchFamily="34" charset="0"/>
              </a:rPr>
              <a:t> ions </a:t>
            </a:r>
            <a:r>
              <a:rPr lang="en-NZ" dirty="0" smtClean="0">
                <a:latin typeface="Calibri" panose="020F0502020204030204" pitchFamily="34" charset="0"/>
              </a:rPr>
              <a:t>from the </a:t>
            </a:r>
            <a:r>
              <a:rPr lang="en-NZ" dirty="0">
                <a:latin typeface="Calibri" panose="020F0502020204030204" pitchFamily="34" charset="0"/>
              </a:rPr>
              <a:t>sodium hydroxide and form water in a </a:t>
            </a:r>
            <a:r>
              <a:rPr lang="en-NZ" dirty="0" smtClean="0">
                <a:latin typeface="Calibri" panose="020F0502020204030204" pitchFamily="34" charset="0"/>
              </a:rPr>
              <a:t>neutralisation reaction</a:t>
            </a:r>
            <a:r>
              <a:rPr lang="en-NZ" dirty="0">
                <a:latin typeface="Calibri" panose="020F0502020204030204" pitchFamily="34" charset="0"/>
              </a:rPr>
              <a:t>. At this stage the pH would be </a:t>
            </a:r>
            <a:r>
              <a:rPr lang="en-NZ" dirty="0" smtClean="0">
                <a:latin typeface="Calibri" panose="020F0502020204030204" pitchFamily="34" charset="0"/>
              </a:rPr>
              <a:t>7. </a:t>
            </a:r>
          </a:p>
          <a:p>
            <a:pPr marL="285750" indent="-285750">
              <a:buFont typeface="Wingdings" panose="05000000000000000000" pitchFamily="2" charset="2"/>
              <a:buChar char="q"/>
            </a:pPr>
            <a:r>
              <a:rPr lang="en-NZ" dirty="0" smtClean="0">
                <a:latin typeface="Calibri" panose="020F0502020204030204" pitchFamily="34" charset="0"/>
              </a:rPr>
              <a:t>As </a:t>
            </a:r>
            <a:r>
              <a:rPr lang="en-NZ" dirty="0">
                <a:latin typeface="Calibri" panose="020F0502020204030204" pitchFamily="34" charset="0"/>
              </a:rPr>
              <a:t>more H</a:t>
            </a:r>
            <a:r>
              <a:rPr lang="en-NZ" baseline="-25000" dirty="0">
                <a:latin typeface="Calibri" panose="020F0502020204030204" pitchFamily="34" charset="0"/>
              </a:rPr>
              <a:t>2</a:t>
            </a:r>
            <a:r>
              <a:rPr lang="en-NZ" dirty="0">
                <a:latin typeface="Calibri" panose="020F0502020204030204" pitchFamily="34" charset="0"/>
              </a:rPr>
              <a:t>SO</a:t>
            </a:r>
            <a:r>
              <a:rPr lang="en-NZ" baseline="-25000" dirty="0">
                <a:latin typeface="Calibri" panose="020F0502020204030204" pitchFamily="34" charset="0"/>
              </a:rPr>
              <a:t>4</a:t>
            </a:r>
            <a:r>
              <a:rPr lang="en-NZ" dirty="0">
                <a:latin typeface="Calibri" panose="020F0502020204030204" pitchFamily="34" charset="0"/>
              </a:rPr>
              <a:t> is added, the solution then turns </a:t>
            </a:r>
            <a:r>
              <a:rPr lang="en-NZ" dirty="0" smtClean="0">
                <a:latin typeface="Calibri" panose="020F0502020204030204" pitchFamily="34" charset="0"/>
              </a:rPr>
              <a:t>yellow, then </a:t>
            </a:r>
            <a:r>
              <a:rPr lang="en-NZ" dirty="0">
                <a:latin typeface="Calibri" panose="020F0502020204030204" pitchFamily="34" charset="0"/>
              </a:rPr>
              <a:t>orange, and then red. When the solution is yellow </a:t>
            </a:r>
            <a:r>
              <a:rPr lang="en-NZ" dirty="0" smtClean="0">
                <a:latin typeface="Calibri" panose="020F0502020204030204" pitchFamily="34" charset="0"/>
              </a:rPr>
              <a:t>or orange</a:t>
            </a:r>
            <a:r>
              <a:rPr lang="en-NZ" dirty="0">
                <a:latin typeface="Calibri" panose="020F0502020204030204" pitchFamily="34" charset="0"/>
              </a:rPr>
              <a:t>, the pH is 3–6 as there are now more H</a:t>
            </a:r>
            <a:r>
              <a:rPr lang="en-NZ" baseline="30000" dirty="0">
                <a:latin typeface="Calibri" panose="020F0502020204030204" pitchFamily="34" charset="0"/>
              </a:rPr>
              <a:t>+</a:t>
            </a:r>
            <a:r>
              <a:rPr lang="en-NZ" dirty="0">
                <a:latin typeface="Calibri" panose="020F0502020204030204" pitchFamily="34" charset="0"/>
              </a:rPr>
              <a:t> </a:t>
            </a:r>
            <a:r>
              <a:rPr lang="en-NZ" dirty="0" smtClean="0">
                <a:latin typeface="Calibri" panose="020F0502020204030204" pitchFamily="34" charset="0"/>
              </a:rPr>
              <a:t>ions present </a:t>
            </a:r>
            <a:r>
              <a:rPr lang="en-NZ" dirty="0">
                <a:latin typeface="Calibri" panose="020F0502020204030204" pitchFamily="34" charset="0"/>
              </a:rPr>
              <a:t>than OH</a:t>
            </a:r>
            <a:r>
              <a:rPr lang="en-NZ" baseline="30000" dirty="0">
                <a:latin typeface="Calibri" panose="020F0502020204030204" pitchFamily="34" charset="0"/>
              </a:rPr>
              <a:t>–</a:t>
            </a:r>
            <a:r>
              <a:rPr lang="en-NZ" dirty="0">
                <a:latin typeface="Calibri" panose="020F0502020204030204" pitchFamily="34" charset="0"/>
              </a:rPr>
              <a:t> ions. </a:t>
            </a:r>
            <a:endParaRPr lang="en-NZ" dirty="0" smtClean="0">
              <a:latin typeface="Calibri" panose="020F0502020204030204" pitchFamily="34" charset="0"/>
            </a:endParaRPr>
          </a:p>
          <a:p>
            <a:pPr marL="285750" indent="-285750">
              <a:buFont typeface="Wingdings" panose="05000000000000000000" pitchFamily="2" charset="2"/>
              <a:buChar char="q"/>
            </a:pPr>
            <a:r>
              <a:rPr lang="en-NZ" dirty="0" smtClean="0">
                <a:latin typeface="Calibri" panose="020F0502020204030204" pitchFamily="34" charset="0"/>
              </a:rPr>
              <a:t>When </a:t>
            </a:r>
            <a:r>
              <a:rPr lang="en-NZ" dirty="0">
                <a:latin typeface="Calibri" panose="020F0502020204030204" pitchFamily="34" charset="0"/>
              </a:rPr>
              <a:t>it becomes red, the pH is </a:t>
            </a:r>
            <a:r>
              <a:rPr lang="en-NZ" dirty="0" smtClean="0">
                <a:latin typeface="Calibri" panose="020F0502020204030204" pitchFamily="34" charset="0"/>
              </a:rPr>
              <a:t>1–2, as </a:t>
            </a:r>
            <a:r>
              <a:rPr lang="en-NZ" dirty="0">
                <a:latin typeface="Calibri" panose="020F0502020204030204" pitchFamily="34" charset="0"/>
              </a:rPr>
              <a:t>there are now many more H</a:t>
            </a:r>
            <a:r>
              <a:rPr lang="en-NZ" baseline="30000" dirty="0">
                <a:latin typeface="Calibri" panose="020F0502020204030204" pitchFamily="34" charset="0"/>
              </a:rPr>
              <a:t>+</a:t>
            </a:r>
            <a:r>
              <a:rPr lang="en-NZ" dirty="0">
                <a:latin typeface="Calibri" panose="020F0502020204030204" pitchFamily="34" charset="0"/>
              </a:rPr>
              <a:t> ions present than OH</a:t>
            </a:r>
            <a:r>
              <a:rPr lang="en-NZ" baseline="30000" dirty="0">
                <a:latin typeface="Calibri" panose="020F0502020204030204" pitchFamily="34" charset="0"/>
              </a:rPr>
              <a:t>–</a:t>
            </a:r>
            <a:r>
              <a:rPr lang="en-NZ" dirty="0">
                <a:latin typeface="Calibri" panose="020F0502020204030204" pitchFamily="34" charset="0"/>
              </a:rPr>
              <a:t> ions.</a:t>
            </a:r>
          </a:p>
        </p:txBody>
      </p:sp>
      <p:sp>
        <p:nvSpPr>
          <p:cNvPr id="6" name="Oval Callout 5"/>
          <p:cNvSpPr/>
          <p:nvPr/>
        </p:nvSpPr>
        <p:spPr>
          <a:xfrm rot="3128213">
            <a:off x="7930449" y="217402"/>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p:nvSpPr>
        <p:spPr>
          <a:xfrm>
            <a:off x="7951709" y="442976"/>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2470938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378420" y="2690280"/>
            <a:ext cx="7194898" cy="2449482"/>
          </a:xfrm>
          <a:prstGeom prst="rect">
            <a:avLst/>
          </a:prstGeom>
        </p:spPr>
      </p:pic>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pH and Indicators</a:t>
            </a:r>
            <a:endParaRPr lang="en-NZ" sz="2000" b="1" dirty="0">
              <a:latin typeface="Calibri" panose="020F0502020204030204" pitchFamily="34" charset="0"/>
            </a:endParaRPr>
          </a:p>
        </p:txBody>
      </p:sp>
      <p:sp>
        <p:nvSpPr>
          <p:cNvPr id="5" name="TextBox 4"/>
          <p:cNvSpPr txBox="1"/>
          <p:nvPr/>
        </p:nvSpPr>
        <p:spPr>
          <a:xfrm>
            <a:off x="381939" y="1183572"/>
            <a:ext cx="8566394"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 </a:t>
            </a:r>
            <a:r>
              <a:rPr lang="en-NZ" dirty="0">
                <a:latin typeface="Calibri" panose="020F0502020204030204" pitchFamily="34" charset="0"/>
              </a:rPr>
              <a:t>The chemical equation below represents the reaction between hydrochloric acid and sodium hydroxide: </a:t>
            </a:r>
          </a:p>
          <a:p>
            <a:r>
              <a:rPr lang="en-NZ" dirty="0" err="1">
                <a:latin typeface="Calibri" panose="020F0502020204030204" pitchFamily="34" charset="0"/>
              </a:rPr>
              <a:t>HCl</a:t>
            </a:r>
            <a:r>
              <a:rPr lang="en-NZ" dirty="0">
                <a:latin typeface="Calibri" panose="020F0502020204030204" pitchFamily="34" charset="0"/>
              </a:rPr>
              <a:t> + </a:t>
            </a:r>
            <a:r>
              <a:rPr lang="en-NZ" dirty="0" err="1">
                <a:latin typeface="Calibri" panose="020F0502020204030204" pitchFamily="34" charset="0"/>
              </a:rPr>
              <a:t>NaOH</a:t>
            </a:r>
            <a:r>
              <a:rPr lang="en-NZ" dirty="0">
                <a:latin typeface="Calibri" panose="020F0502020204030204" pitchFamily="34" charset="0"/>
              </a:rPr>
              <a:t> → </a:t>
            </a:r>
            <a:r>
              <a:rPr lang="en-NZ" dirty="0" err="1">
                <a:latin typeface="Calibri" panose="020F0502020204030204" pitchFamily="34" charset="0"/>
              </a:rPr>
              <a:t>NaCl</a:t>
            </a:r>
            <a:r>
              <a:rPr lang="en-NZ" dirty="0">
                <a:latin typeface="Calibri" panose="020F0502020204030204" pitchFamily="34" charset="0"/>
              </a:rPr>
              <a:t> + H</a:t>
            </a:r>
            <a:r>
              <a:rPr lang="en-NZ" baseline="-25000" dirty="0">
                <a:latin typeface="Calibri" panose="020F0502020204030204" pitchFamily="34" charset="0"/>
              </a:rPr>
              <a:t>2</a:t>
            </a:r>
            <a:r>
              <a:rPr lang="en-NZ" dirty="0">
                <a:latin typeface="Calibri" panose="020F0502020204030204" pitchFamily="34" charset="0"/>
              </a:rPr>
              <a:t>O</a:t>
            </a:r>
          </a:p>
          <a:p>
            <a:r>
              <a:rPr lang="en-NZ" dirty="0" smtClean="0">
                <a:latin typeface="Calibri" panose="020F0502020204030204" pitchFamily="34" charset="0"/>
              </a:rPr>
              <a:t>Complete </a:t>
            </a:r>
            <a:r>
              <a:rPr lang="en-NZ" dirty="0">
                <a:latin typeface="Calibri" panose="020F0502020204030204" pitchFamily="34" charset="0"/>
              </a:rPr>
              <a:t>the table below to show the approximate pH for each of the three solutions. </a:t>
            </a:r>
            <a:endParaRPr lang="en-NZ" dirty="0">
              <a:effectLst/>
              <a:latin typeface="Calibri" panose="020F0502020204030204" pitchFamily="34" charset="0"/>
              <a:ea typeface="Times New Roman" panose="02020603050405020304" pitchFamily="18" charset="0"/>
            </a:endParaRPr>
          </a:p>
        </p:txBody>
      </p:sp>
      <p:sp>
        <p:nvSpPr>
          <p:cNvPr id="2" name="Rectangle 1"/>
          <p:cNvSpPr/>
          <p:nvPr/>
        </p:nvSpPr>
        <p:spPr>
          <a:xfrm>
            <a:off x="384922" y="2468989"/>
            <a:ext cx="8251358" cy="369332"/>
          </a:xfrm>
          <a:prstGeom prst="rect">
            <a:avLst/>
          </a:prstGeom>
        </p:spPr>
        <p:txBody>
          <a:bodyPr wrap="square">
            <a:spAutoFit/>
          </a:bodyPr>
          <a:lstStyle/>
          <a:p>
            <a:r>
              <a:rPr lang="en-NZ" b="1" dirty="0" smtClean="0">
                <a:latin typeface="Calibri" panose="020F0502020204030204" pitchFamily="34" charset="0"/>
              </a:rPr>
              <a:t>Answer 3a:</a:t>
            </a:r>
            <a:endParaRPr lang="en-NZ" dirty="0">
              <a:latin typeface="Calibri" panose="020F0502020204030204" pitchFamily="34" charset="0"/>
            </a:endParaRPr>
          </a:p>
        </p:txBody>
      </p:sp>
      <p:pic>
        <p:nvPicPr>
          <p:cNvPr id="2050" name="Picture 2" descr="http://victuruslibertas.com/wp-content/uploads/2016/04/Body-ph-level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5618" y="5071955"/>
            <a:ext cx="5005359" cy="17502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5673863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8420" y="2690280"/>
            <a:ext cx="7194898" cy="2449482"/>
          </a:xfrm>
          <a:prstGeom prst="rect">
            <a:avLst/>
          </a:prstGeom>
        </p:spPr>
      </p:pic>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pH and Indicators</a:t>
            </a:r>
            <a:endParaRPr lang="en-NZ" sz="2000" b="1" dirty="0">
              <a:latin typeface="Calibri" panose="020F0502020204030204" pitchFamily="34" charset="0"/>
            </a:endParaRPr>
          </a:p>
        </p:txBody>
      </p:sp>
      <p:sp>
        <p:nvSpPr>
          <p:cNvPr id="5" name="TextBox 4"/>
          <p:cNvSpPr txBox="1"/>
          <p:nvPr/>
        </p:nvSpPr>
        <p:spPr>
          <a:xfrm>
            <a:off x="381939" y="1183572"/>
            <a:ext cx="8566394"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 </a:t>
            </a:r>
            <a:r>
              <a:rPr lang="en-NZ" dirty="0">
                <a:latin typeface="Calibri" panose="020F0502020204030204" pitchFamily="34" charset="0"/>
              </a:rPr>
              <a:t>The chemical equation below represents the reaction between hydrochloric acid and sodium hydroxide: </a:t>
            </a:r>
          </a:p>
          <a:p>
            <a:r>
              <a:rPr lang="en-NZ" dirty="0" err="1">
                <a:latin typeface="Calibri" panose="020F0502020204030204" pitchFamily="34" charset="0"/>
              </a:rPr>
              <a:t>HCl</a:t>
            </a:r>
            <a:r>
              <a:rPr lang="en-NZ" dirty="0">
                <a:latin typeface="Calibri" panose="020F0502020204030204" pitchFamily="34" charset="0"/>
              </a:rPr>
              <a:t> + </a:t>
            </a:r>
            <a:r>
              <a:rPr lang="en-NZ" dirty="0" err="1">
                <a:latin typeface="Calibri" panose="020F0502020204030204" pitchFamily="34" charset="0"/>
              </a:rPr>
              <a:t>NaOH</a:t>
            </a:r>
            <a:r>
              <a:rPr lang="en-NZ" dirty="0">
                <a:latin typeface="Calibri" panose="020F0502020204030204" pitchFamily="34" charset="0"/>
              </a:rPr>
              <a:t> → </a:t>
            </a:r>
            <a:r>
              <a:rPr lang="en-NZ" dirty="0" err="1">
                <a:latin typeface="Calibri" panose="020F0502020204030204" pitchFamily="34" charset="0"/>
              </a:rPr>
              <a:t>NaCl</a:t>
            </a:r>
            <a:r>
              <a:rPr lang="en-NZ" dirty="0">
                <a:latin typeface="Calibri" panose="020F0502020204030204" pitchFamily="34" charset="0"/>
              </a:rPr>
              <a:t> + H</a:t>
            </a:r>
            <a:r>
              <a:rPr lang="en-NZ" baseline="-25000" dirty="0">
                <a:latin typeface="Calibri" panose="020F0502020204030204" pitchFamily="34" charset="0"/>
              </a:rPr>
              <a:t>2</a:t>
            </a:r>
            <a:r>
              <a:rPr lang="en-NZ" dirty="0">
                <a:latin typeface="Calibri" panose="020F0502020204030204" pitchFamily="34" charset="0"/>
              </a:rPr>
              <a:t>O</a:t>
            </a:r>
          </a:p>
          <a:p>
            <a:r>
              <a:rPr lang="en-NZ" dirty="0" smtClean="0">
                <a:latin typeface="Calibri" panose="020F0502020204030204" pitchFamily="34" charset="0"/>
              </a:rPr>
              <a:t>Complete </a:t>
            </a:r>
            <a:r>
              <a:rPr lang="en-NZ" dirty="0">
                <a:latin typeface="Calibri" panose="020F0502020204030204" pitchFamily="34" charset="0"/>
              </a:rPr>
              <a:t>the table below to show the approximate pH for each of the three solutions. </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760493" y="2791503"/>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781753" y="3017077"/>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 name="Rectangle 1"/>
          <p:cNvSpPr/>
          <p:nvPr/>
        </p:nvSpPr>
        <p:spPr>
          <a:xfrm>
            <a:off x="384922" y="2468989"/>
            <a:ext cx="8251358" cy="369332"/>
          </a:xfrm>
          <a:prstGeom prst="rect">
            <a:avLst/>
          </a:prstGeom>
        </p:spPr>
        <p:txBody>
          <a:bodyPr wrap="square">
            <a:spAutoFit/>
          </a:bodyPr>
          <a:lstStyle/>
          <a:p>
            <a:r>
              <a:rPr lang="en-NZ" b="1" dirty="0" smtClean="0">
                <a:latin typeface="Calibri" panose="020F0502020204030204" pitchFamily="34" charset="0"/>
              </a:rPr>
              <a:t>Answer 3a:</a:t>
            </a:r>
            <a:endParaRPr lang="en-NZ" dirty="0">
              <a:latin typeface="Calibri" panose="020F0502020204030204" pitchFamily="34" charset="0"/>
            </a:endParaRPr>
          </a:p>
        </p:txBody>
      </p:sp>
      <p:sp>
        <p:nvSpPr>
          <p:cNvPr id="6" name="TextBox 5"/>
          <p:cNvSpPr txBox="1"/>
          <p:nvPr/>
        </p:nvSpPr>
        <p:spPr>
          <a:xfrm>
            <a:off x="6081215" y="3389469"/>
            <a:ext cx="1245933" cy="400110"/>
          </a:xfrm>
          <a:prstGeom prst="rect">
            <a:avLst/>
          </a:prstGeom>
          <a:noFill/>
        </p:spPr>
        <p:txBody>
          <a:bodyPr wrap="square" rtlCol="0">
            <a:spAutoFit/>
          </a:bodyPr>
          <a:lstStyle/>
          <a:p>
            <a:r>
              <a:rPr lang="en-NZ" sz="2000" b="1" dirty="0" smtClean="0">
                <a:latin typeface="Calibri" panose="020F0502020204030204" pitchFamily="34" charset="0"/>
              </a:rPr>
              <a:t>1 - 3</a:t>
            </a:r>
            <a:endParaRPr lang="en-NZ" sz="2000" b="1" dirty="0">
              <a:latin typeface="Calibri" panose="020F0502020204030204" pitchFamily="34" charset="0"/>
            </a:endParaRPr>
          </a:p>
        </p:txBody>
      </p:sp>
      <p:sp>
        <p:nvSpPr>
          <p:cNvPr id="9" name="TextBox 8"/>
          <p:cNvSpPr txBox="1"/>
          <p:nvPr/>
        </p:nvSpPr>
        <p:spPr>
          <a:xfrm>
            <a:off x="5915741" y="3920642"/>
            <a:ext cx="1245933" cy="400110"/>
          </a:xfrm>
          <a:prstGeom prst="rect">
            <a:avLst/>
          </a:prstGeom>
          <a:noFill/>
        </p:spPr>
        <p:txBody>
          <a:bodyPr wrap="square" rtlCol="0">
            <a:spAutoFit/>
          </a:bodyPr>
          <a:lstStyle/>
          <a:p>
            <a:r>
              <a:rPr lang="en-NZ" sz="2000" b="1" dirty="0" smtClean="0">
                <a:latin typeface="Calibri" panose="020F0502020204030204" pitchFamily="34" charset="0"/>
              </a:rPr>
              <a:t>12 - 14</a:t>
            </a:r>
            <a:endParaRPr lang="en-NZ" sz="2000" b="1" dirty="0">
              <a:latin typeface="Calibri" panose="020F0502020204030204" pitchFamily="34" charset="0"/>
            </a:endParaRPr>
          </a:p>
        </p:txBody>
      </p:sp>
      <p:pic>
        <p:nvPicPr>
          <p:cNvPr id="2050" name="Picture 2" descr="http://victuruslibertas.com/wp-content/uploads/2016/04/Body-ph-leve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618" y="5071955"/>
            <a:ext cx="5005359" cy="17502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163428" y="4417480"/>
            <a:ext cx="1245933" cy="400110"/>
          </a:xfrm>
          <a:prstGeom prst="rect">
            <a:avLst/>
          </a:prstGeom>
          <a:noFill/>
        </p:spPr>
        <p:txBody>
          <a:bodyPr wrap="square" rtlCol="0">
            <a:spAutoFit/>
          </a:bodyPr>
          <a:lstStyle/>
          <a:p>
            <a:r>
              <a:rPr lang="en-NZ" sz="2000" b="1" dirty="0" smtClean="0">
                <a:latin typeface="Calibri" panose="020F0502020204030204" pitchFamily="34" charset="0"/>
              </a:rPr>
              <a:t>7</a:t>
            </a:r>
            <a:endParaRPr lang="en-NZ" sz="2000" b="1" dirty="0">
              <a:latin typeface="Calibri" panose="020F0502020204030204" pitchFamily="34" charset="0"/>
            </a:endParaRPr>
          </a:p>
        </p:txBody>
      </p:sp>
    </p:spTree>
    <p:extLst>
      <p:ext uri="{BB962C8B-B14F-4D97-AF65-F5344CB8AC3E}">
        <p14:creationId xmlns:p14="http://schemas.microsoft.com/office/powerpoint/2010/main" val="3995796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http://www.theultimatefinish.co.uk/car-care-blog/images/2014/02/ph-scale1.jpg"/>
          <p:cNvPicPr>
            <a:picLocks noChangeAspect="1" noChangeArrowheads="1"/>
          </p:cNvPicPr>
          <p:nvPr/>
        </p:nvPicPr>
        <p:blipFill rotWithShape="1">
          <a:blip r:embed="rId2">
            <a:extLst>
              <a:ext uri="{28A0092B-C50C-407E-A947-70E740481C1C}">
                <a14:useLocalDpi xmlns:a14="http://schemas.microsoft.com/office/drawing/2010/main" val="0"/>
              </a:ext>
            </a:extLst>
          </a:blip>
          <a:srcRect l="2920" t="22850" r="3115" b="61877"/>
          <a:stretch/>
        </p:blipFill>
        <p:spPr bwMode="auto">
          <a:xfrm>
            <a:off x="-1" y="0"/>
            <a:ext cx="916491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pH and Indicators - NCEA Case Study</a:t>
            </a:r>
            <a:endParaRPr lang="en-NZ" sz="2000" b="1" dirty="0">
              <a:latin typeface="Calibri" panose="020F0502020204030204" pitchFamily="34" charset="0"/>
            </a:endParaRPr>
          </a:p>
        </p:txBody>
      </p:sp>
      <p:sp>
        <p:nvSpPr>
          <p:cNvPr id="5" name="TextBox 4"/>
          <p:cNvSpPr txBox="1"/>
          <p:nvPr/>
        </p:nvSpPr>
        <p:spPr>
          <a:xfrm>
            <a:off x="299261" y="931539"/>
            <a:ext cx="8566394" cy="2308324"/>
          </a:xfrm>
          <a:prstGeom prst="rect">
            <a:avLst/>
          </a:prstGeom>
          <a:solidFill>
            <a:schemeClr val="bg1"/>
          </a:solidFill>
          <a:ln>
            <a:solidFill>
              <a:srgbClr val="1B452F"/>
            </a:solidFill>
          </a:ln>
        </p:spPr>
        <p:txBody>
          <a:bodyPr wrap="square" rtlCol="0">
            <a:spAutoFit/>
          </a:bodyPr>
          <a:lstStyle/>
          <a:p>
            <a:r>
              <a:rPr lang="en-NZ" b="1" dirty="0" smtClean="0">
                <a:latin typeface="Calibri" panose="020F0502020204030204" pitchFamily="34" charset="0"/>
              </a:rPr>
              <a:t>Question 3c: </a:t>
            </a:r>
            <a:r>
              <a:rPr lang="en-NZ" dirty="0" err="1">
                <a:solidFill>
                  <a:srgbClr val="000000"/>
                </a:solidFill>
                <a:latin typeface="Calibri" panose="020F0502020204030204" pitchFamily="34" charset="0"/>
              </a:rPr>
              <a:t>NaOH</a:t>
            </a:r>
            <a:r>
              <a:rPr lang="en-NZ" dirty="0">
                <a:solidFill>
                  <a:srgbClr val="000000"/>
                </a:solidFill>
                <a:latin typeface="Calibri" panose="020F0502020204030204" pitchFamily="34" charset="0"/>
              </a:rPr>
              <a:t> is gradually added to a solution of </a:t>
            </a:r>
            <a:r>
              <a:rPr lang="en-NZ" dirty="0" err="1">
                <a:solidFill>
                  <a:srgbClr val="000000"/>
                </a:solidFill>
                <a:latin typeface="Calibri" panose="020F0502020204030204" pitchFamily="34" charset="0"/>
              </a:rPr>
              <a:t>HCl</a:t>
            </a:r>
            <a:r>
              <a:rPr lang="en-NZ" dirty="0">
                <a:solidFill>
                  <a:srgbClr val="000000"/>
                </a:solidFill>
                <a:latin typeface="Calibri" panose="020F0502020204030204" pitchFamily="34" charset="0"/>
              </a:rPr>
              <a:t> with universal indicator present, until no further colour change occurs. </a:t>
            </a:r>
          </a:p>
          <a:p>
            <a:r>
              <a:rPr lang="en-NZ" dirty="0">
                <a:solidFill>
                  <a:srgbClr val="000000"/>
                </a:solidFill>
                <a:latin typeface="Calibri" panose="020F0502020204030204" pitchFamily="34" charset="0"/>
              </a:rPr>
              <a:t>Discuss what is occurring in the beaker at each of the pH’s shown, as the </a:t>
            </a:r>
            <a:r>
              <a:rPr lang="en-NZ" dirty="0" err="1">
                <a:solidFill>
                  <a:srgbClr val="000000"/>
                </a:solidFill>
                <a:latin typeface="Calibri" panose="020F0502020204030204" pitchFamily="34" charset="0"/>
              </a:rPr>
              <a:t>NaOH</a:t>
            </a:r>
            <a:r>
              <a:rPr lang="en-NZ" dirty="0">
                <a:solidFill>
                  <a:srgbClr val="000000"/>
                </a:solidFill>
                <a:latin typeface="Calibri" panose="020F0502020204030204" pitchFamily="34" charset="0"/>
              </a:rPr>
              <a:t> is added. </a:t>
            </a:r>
          </a:p>
          <a:p>
            <a:r>
              <a:rPr lang="en-NZ" dirty="0">
                <a:solidFill>
                  <a:srgbClr val="000000"/>
                </a:solidFill>
                <a:latin typeface="Calibri" panose="020F0502020204030204" pitchFamily="34" charset="0"/>
              </a:rPr>
              <a:t>In your answer you should refer to: </a:t>
            </a:r>
          </a:p>
          <a:p>
            <a:r>
              <a:rPr lang="en-NZ" dirty="0">
                <a:solidFill>
                  <a:srgbClr val="000000"/>
                </a:solidFill>
                <a:latin typeface="Calibri" panose="020F0502020204030204" pitchFamily="34" charset="0"/>
              </a:rPr>
              <a:t>• the colours that would occur at each pH </a:t>
            </a:r>
          </a:p>
          <a:p>
            <a:r>
              <a:rPr lang="en-NZ" dirty="0">
                <a:solidFill>
                  <a:srgbClr val="000000"/>
                </a:solidFill>
                <a:latin typeface="Calibri" panose="020F0502020204030204" pitchFamily="34" charset="0"/>
              </a:rPr>
              <a:t>• the relative amounts of hydrogen and hydroxide present at each of the pH’s shown.</a:t>
            </a:r>
          </a:p>
          <a:p>
            <a:r>
              <a:rPr lang="en-NZ" dirty="0">
                <a:solidFill>
                  <a:srgbClr val="000000"/>
                </a:solidFill>
                <a:latin typeface="Calibri" panose="020F0502020204030204" pitchFamily="34" charset="0"/>
              </a:rPr>
              <a:t>pH = 1 (before any </a:t>
            </a:r>
            <a:r>
              <a:rPr lang="en-NZ" dirty="0" err="1">
                <a:solidFill>
                  <a:srgbClr val="000000"/>
                </a:solidFill>
                <a:latin typeface="Calibri" panose="020F0502020204030204" pitchFamily="34" charset="0"/>
              </a:rPr>
              <a:t>NaOH</a:t>
            </a:r>
            <a:r>
              <a:rPr lang="en-NZ" dirty="0">
                <a:solidFill>
                  <a:srgbClr val="000000"/>
                </a:solidFill>
                <a:latin typeface="Calibri" panose="020F0502020204030204" pitchFamily="34" charset="0"/>
              </a:rPr>
              <a:t> is added): </a:t>
            </a:r>
            <a:r>
              <a:rPr lang="en-NZ" dirty="0" smtClean="0">
                <a:solidFill>
                  <a:srgbClr val="000000"/>
                </a:solidFill>
                <a:latin typeface="Calibri" panose="020F0502020204030204" pitchFamily="34" charset="0"/>
              </a:rPr>
              <a:t>pH = 4, pH  = 7, pH = 10, pH  = 13</a:t>
            </a:r>
          </a:p>
          <a:p>
            <a:endParaRPr lang="en-NZ" dirty="0">
              <a:solidFill>
                <a:srgbClr val="000000"/>
              </a:solidFill>
              <a:latin typeface="Calibri" panose="020F0502020204030204" pitchFamily="34" charset="0"/>
            </a:endParaRPr>
          </a:p>
        </p:txBody>
      </p:sp>
      <p:pic>
        <p:nvPicPr>
          <p:cNvPr id="8" name="Picture 7"/>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42765956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http://www.theultimatefinish.co.uk/car-care-blog/images/2014/02/ph-scale1.jpg"/>
          <p:cNvPicPr>
            <a:picLocks noChangeAspect="1" noChangeArrowheads="1"/>
          </p:cNvPicPr>
          <p:nvPr/>
        </p:nvPicPr>
        <p:blipFill rotWithShape="1">
          <a:blip r:embed="rId2">
            <a:extLst>
              <a:ext uri="{28A0092B-C50C-407E-A947-70E740481C1C}">
                <a14:useLocalDpi xmlns:a14="http://schemas.microsoft.com/office/drawing/2010/main" val="0"/>
              </a:ext>
            </a:extLst>
          </a:blip>
          <a:srcRect l="2920" t="22850" r="3115" b="61877"/>
          <a:stretch/>
        </p:blipFill>
        <p:spPr bwMode="auto">
          <a:xfrm>
            <a:off x="-1" y="0"/>
            <a:ext cx="916491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pH and Indicators</a:t>
            </a:r>
            <a:endParaRPr lang="en-NZ" sz="2000" b="1" dirty="0">
              <a:latin typeface="Calibri" panose="020F0502020204030204" pitchFamily="34" charset="0"/>
            </a:endParaRPr>
          </a:p>
        </p:txBody>
      </p:sp>
      <p:sp>
        <p:nvSpPr>
          <p:cNvPr id="5" name="TextBox 4"/>
          <p:cNvSpPr txBox="1"/>
          <p:nvPr/>
        </p:nvSpPr>
        <p:spPr>
          <a:xfrm>
            <a:off x="299261" y="931539"/>
            <a:ext cx="8566394" cy="5355312"/>
          </a:xfrm>
          <a:prstGeom prst="rect">
            <a:avLst/>
          </a:prstGeom>
          <a:solidFill>
            <a:schemeClr val="bg1"/>
          </a:solidFill>
          <a:ln>
            <a:solidFill>
              <a:srgbClr val="1B452F"/>
            </a:solidFill>
          </a:ln>
        </p:spPr>
        <p:txBody>
          <a:bodyPr wrap="square" rtlCol="0">
            <a:spAutoFit/>
          </a:bodyPr>
          <a:lstStyle/>
          <a:p>
            <a:r>
              <a:rPr lang="en-NZ" b="1" dirty="0" smtClean="0">
                <a:latin typeface="Calibri" panose="020F0502020204030204" pitchFamily="34" charset="0"/>
              </a:rPr>
              <a:t>Question 3c: </a:t>
            </a:r>
            <a:r>
              <a:rPr lang="en-NZ" dirty="0" err="1">
                <a:solidFill>
                  <a:srgbClr val="000000"/>
                </a:solidFill>
                <a:latin typeface="Calibri" panose="020F0502020204030204" pitchFamily="34" charset="0"/>
              </a:rPr>
              <a:t>NaOH</a:t>
            </a:r>
            <a:r>
              <a:rPr lang="en-NZ" dirty="0">
                <a:solidFill>
                  <a:srgbClr val="000000"/>
                </a:solidFill>
                <a:latin typeface="Calibri" panose="020F0502020204030204" pitchFamily="34" charset="0"/>
              </a:rPr>
              <a:t> is gradually added to a solution of </a:t>
            </a:r>
            <a:r>
              <a:rPr lang="en-NZ" dirty="0" err="1">
                <a:solidFill>
                  <a:srgbClr val="000000"/>
                </a:solidFill>
                <a:latin typeface="Calibri" panose="020F0502020204030204" pitchFamily="34" charset="0"/>
              </a:rPr>
              <a:t>HCl</a:t>
            </a:r>
            <a:r>
              <a:rPr lang="en-NZ" dirty="0">
                <a:solidFill>
                  <a:srgbClr val="000000"/>
                </a:solidFill>
                <a:latin typeface="Calibri" panose="020F0502020204030204" pitchFamily="34" charset="0"/>
              </a:rPr>
              <a:t> with universal indicator present, until no further colour change occurs. </a:t>
            </a:r>
          </a:p>
          <a:p>
            <a:r>
              <a:rPr lang="en-NZ" dirty="0">
                <a:solidFill>
                  <a:srgbClr val="000000"/>
                </a:solidFill>
                <a:latin typeface="Calibri" panose="020F0502020204030204" pitchFamily="34" charset="0"/>
              </a:rPr>
              <a:t>Discuss what is occurring in the beaker at each of the pH’s shown, as the </a:t>
            </a:r>
            <a:r>
              <a:rPr lang="en-NZ" dirty="0" err="1">
                <a:solidFill>
                  <a:srgbClr val="000000"/>
                </a:solidFill>
                <a:latin typeface="Calibri" panose="020F0502020204030204" pitchFamily="34" charset="0"/>
              </a:rPr>
              <a:t>NaOH</a:t>
            </a:r>
            <a:r>
              <a:rPr lang="en-NZ" dirty="0">
                <a:solidFill>
                  <a:srgbClr val="000000"/>
                </a:solidFill>
                <a:latin typeface="Calibri" panose="020F0502020204030204" pitchFamily="34" charset="0"/>
              </a:rPr>
              <a:t> is added. </a:t>
            </a:r>
          </a:p>
          <a:p>
            <a:r>
              <a:rPr lang="en-NZ" dirty="0">
                <a:solidFill>
                  <a:srgbClr val="000000"/>
                </a:solidFill>
                <a:latin typeface="Calibri" panose="020F0502020204030204" pitchFamily="34" charset="0"/>
              </a:rPr>
              <a:t>In your answer you should refer to: </a:t>
            </a:r>
          </a:p>
          <a:p>
            <a:r>
              <a:rPr lang="en-NZ" dirty="0">
                <a:solidFill>
                  <a:srgbClr val="000000"/>
                </a:solidFill>
                <a:latin typeface="Calibri" panose="020F0502020204030204" pitchFamily="34" charset="0"/>
              </a:rPr>
              <a:t>• the colours that would occur at each pH </a:t>
            </a:r>
          </a:p>
          <a:p>
            <a:r>
              <a:rPr lang="en-NZ" dirty="0">
                <a:solidFill>
                  <a:srgbClr val="000000"/>
                </a:solidFill>
                <a:latin typeface="Calibri" panose="020F0502020204030204" pitchFamily="34" charset="0"/>
              </a:rPr>
              <a:t>• the relative amounts of hydrogen and hydroxide present at each of the pH’s shown.</a:t>
            </a:r>
          </a:p>
          <a:p>
            <a:r>
              <a:rPr lang="en-NZ" dirty="0">
                <a:solidFill>
                  <a:srgbClr val="000000"/>
                </a:solidFill>
                <a:latin typeface="Calibri" panose="020F0502020204030204" pitchFamily="34" charset="0"/>
              </a:rPr>
              <a:t>pH = 1 (before any </a:t>
            </a:r>
            <a:r>
              <a:rPr lang="en-NZ" dirty="0" err="1">
                <a:solidFill>
                  <a:srgbClr val="000000"/>
                </a:solidFill>
                <a:latin typeface="Calibri" panose="020F0502020204030204" pitchFamily="34" charset="0"/>
              </a:rPr>
              <a:t>NaOH</a:t>
            </a:r>
            <a:r>
              <a:rPr lang="en-NZ" dirty="0">
                <a:solidFill>
                  <a:srgbClr val="000000"/>
                </a:solidFill>
                <a:latin typeface="Calibri" panose="020F0502020204030204" pitchFamily="34" charset="0"/>
              </a:rPr>
              <a:t> is added): </a:t>
            </a:r>
            <a:r>
              <a:rPr lang="en-NZ" dirty="0" smtClean="0">
                <a:solidFill>
                  <a:srgbClr val="000000"/>
                </a:solidFill>
                <a:latin typeface="Calibri" panose="020F0502020204030204" pitchFamily="34" charset="0"/>
              </a:rPr>
              <a:t>pH = 4, pH  = 7, pH = 10, pH  = 13</a:t>
            </a:r>
          </a:p>
          <a:p>
            <a:endParaRPr lang="en-NZ" dirty="0">
              <a:solidFill>
                <a:srgbClr val="000000"/>
              </a:solidFill>
              <a:latin typeface="Calibri" panose="020F0502020204030204" pitchFamily="34" charset="0"/>
            </a:endParaRPr>
          </a:p>
          <a:p>
            <a:r>
              <a:rPr lang="en-NZ" b="1" dirty="0">
                <a:latin typeface="Calibri" panose="020F0502020204030204" pitchFamily="34" charset="0"/>
              </a:rPr>
              <a:t>Answer 3c:</a:t>
            </a:r>
            <a:endParaRPr lang="en-NZ" dirty="0">
              <a:latin typeface="Calibri" panose="020F0502020204030204" pitchFamily="34" charset="0"/>
            </a:endParaRPr>
          </a:p>
          <a:p>
            <a:r>
              <a:rPr lang="en-GB" dirty="0">
                <a:latin typeface="Calibri" panose="020F0502020204030204" pitchFamily="34" charset="0"/>
              </a:rPr>
              <a:t>As the </a:t>
            </a:r>
            <a:r>
              <a:rPr lang="en-GB" dirty="0" err="1">
                <a:latin typeface="Calibri" panose="020F0502020204030204" pitchFamily="34" charset="0"/>
              </a:rPr>
              <a:t>NaOH</a:t>
            </a:r>
            <a:r>
              <a:rPr lang="en-GB" dirty="0">
                <a:latin typeface="Calibri" panose="020F0502020204030204" pitchFamily="34" charset="0"/>
              </a:rPr>
              <a:t> is added, the </a:t>
            </a:r>
            <a:r>
              <a:rPr lang="en-GB" dirty="0" err="1">
                <a:latin typeface="Calibri" panose="020F0502020204030204" pitchFamily="34" charset="0"/>
              </a:rPr>
              <a:t>HCl</a:t>
            </a:r>
            <a:r>
              <a:rPr lang="en-GB" dirty="0">
                <a:latin typeface="Calibri" panose="020F0502020204030204" pitchFamily="34" charset="0"/>
              </a:rPr>
              <a:t> is </a:t>
            </a:r>
            <a:r>
              <a:rPr lang="en-GB" b="1" dirty="0">
                <a:latin typeface="Calibri" panose="020F0502020204030204" pitchFamily="34" charset="0"/>
              </a:rPr>
              <a:t>being neutralised </a:t>
            </a:r>
            <a:r>
              <a:rPr lang="en-GB" dirty="0">
                <a:latin typeface="Calibri" panose="020F0502020204030204" pitchFamily="34" charset="0"/>
              </a:rPr>
              <a:t>until water is formed, then after that the solution </a:t>
            </a:r>
            <a:r>
              <a:rPr lang="en-GB" b="1" dirty="0">
                <a:latin typeface="Calibri" panose="020F0502020204030204" pitchFamily="34" charset="0"/>
              </a:rPr>
              <a:t>becomes more basic</a:t>
            </a:r>
            <a:r>
              <a:rPr lang="en-GB" dirty="0">
                <a:latin typeface="Calibri" panose="020F0502020204030204" pitchFamily="34" charset="0"/>
              </a:rPr>
              <a:t>. </a:t>
            </a:r>
            <a:endParaRPr lang="en-NZ" dirty="0">
              <a:latin typeface="Calibri" panose="020F0502020204030204" pitchFamily="34" charset="0"/>
            </a:endParaRPr>
          </a:p>
          <a:p>
            <a:r>
              <a:rPr lang="en-GB" dirty="0">
                <a:latin typeface="Calibri" panose="020F0502020204030204" pitchFamily="34" charset="0"/>
              </a:rPr>
              <a:t>When no </a:t>
            </a:r>
            <a:r>
              <a:rPr lang="en-GB" dirty="0" err="1">
                <a:latin typeface="Calibri" panose="020F0502020204030204" pitchFamily="34" charset="0"/>
              </a:rPr>
              <a:t>NaOH</a:t>
            </a:r>
            <a:r>
              <a:rPr lang="en-GB" dirty="0">
                <a:latin typeface="Calibri" panose="020F0502020204030204" pitchFamily="34" charset="0"/>
              </a:rPr>
              <a:t> has been added, the solution is </a:t>
            </a:r>
            <a:r>
              <a:rPr lang="en-GB" u="sng" dirty="0">
                <a:latin typeface="Calibri" panose="020F0502020204030204" pitchFamily="34" charset="0"/>
              </a:rPr>
              <a:t>red and has a pH of 1–2 </a:t>
            </a:r>
            <a:r>
              <a:rPr lang="en-GB" dirty="0">
                <a:latin typeface="Calibri" panose="020F0502020204030204" pitchFamily="34" charset="0"/>
              </a:rPr>
              <a:t>and there is an excess of H</a:t>
            </a:r>
            <a:r>
              <a:rPr lang="en-GB" baseline="30000" dirty="0">
                <a:latin typeface="Calibri" panose="020F0502020204030204" pitchFamily="34" charset="0"/>
              </a:rPr>
              <a:t>+</a:t>
            </a:r>
            <a:r>
              <a:rPr lang="en-GB" dirty="0">
                <a:latin typeface="Calibri" panose="020F0502020204030204" pitchFamily="34" charset="0"/>
              </a:rPr>
              <a:t> ions. The concentration of hydroxide ions is very low. At </a:t>
            </a:r>
            <a:r>
              <a:rPr lang="en-GB" u="sng" dirty="0">
                <a:latin typeface="Calibri" panose="020F0502020204030204" pitchFamily="34" charset="0"/>
              </a:rPr>
              <a:t>pH 4, the solution is orange–yellow </a:t>
            </a:r>
            <a:r>
              <a:rPr lang="en-GB" dirty="0">
                <a:latin typeface="Calibri" panose="020F0502020204030204" pitchFamily="34" charset="0"/>
              </a:rPr>
              <a:t>and there is still an excess of H</a:t>
            </a:r>
            <a:r>
              <a:rPr lang="en-GB" baseline="30000" dirty="0">
                <a:latin typeface="Calibri" panose="020F0502020204030204" pitchFamily="34" charset="0"/>
              </a:rPr>
              <a:t>+</a:t>
            </a:r>
            <a:r>
              <a:rPr lang="en-GB" dirty="0">
                <a:latin typeface="Calibri" panose="020F0502020204030204" pitchFamily="34" charset="0"/>
              </a:rPr>
              <a:t> ions but not as big an excess as when the pH was lower. At pH </a:t>
            </a:r>
            <a:r>
              <a:rPr lang="en-GB" u="sng" dirty="0">
                <a:latin typeface="Calibri" panose="020F0502020204030204" pitchFamily="34" charset="0"/>
              </a:rPr>
              <a:t>7 the solution is green</a:t>
            </a:r>
            <a:r>
              <a:rPr lang="en-GB" dirty="0">
                <a:latin typeface="Calibri" panose="020F0502020204030204" pitchFamily="34" charset="0"/>
              </a:rPr>
              <a:t>, which is neutral. At this point, the number of H</a:t>
            </a:r>
            <a:r>
              <a:rPr lang="en-GB" baseline="30000" dirty="0">
                <a:latin typeface="Calibri" panose="020F0502020204030204" pitchFamily="34" charset="0"/>
              </a:rPr>
              <a:t>+</a:t>
            </a:r>
            <a:r>
              <a:rPr lang="en-GB" dirty="0">
                <a:latin typeface="Calibri" panose="020F0502020204030204" pitchFamily="34" charset="0"/>
              </a:rPr>
              <a:t> and OH</a:t>
            </a:r>
            <a:r>
              <a:rPr lang="en-GB" baseline="30000" dirty="0">
                <a:latin typeface="Calibri" panose="020F0502020204030204" pitchFamily="34" charset="0"/>
              </a:rPr>
              <a:t>–</a:t>
            </a:r>
            <a:r>
              <a:rPr lang="en-GB" dirty="0">
                <a:latin typeface="Calibri" panose="020F0502020204030204" pitchFamily="34" charset="0"/>
              </a:rPr>
              <a:t> ions is equal and they cancel each other out to form neutral water.</a:t>
            </a:r>
            <a:endParaRPr lang="en-NZ" dirty="0">
              <a:latin typeface="Calibri" panose="020F0502020204030204" pitchFamily="34" charset="0"/>
            </a:endParaRPr>
          </a:p>
          <a:p>
            <a:r>
              <a:rPr lang="en-GB" dirty="0">
                <a:latin typeface="Calibri" panose="020F0502020204030204" pitchFamily="34" charset="0"/>
              </a:rPr>
              <a:t>At </a:t>
            </a:r>
            <a:r>
              <a:rPr lang="en-GB" u="sng" dirty="0">
                <a:latin typeface="Calibri" panose="020F0502020204030204" pitchFamily="34" charset="0"/>
              </a:rPr>
              <a:t>pH 10 the solution is blue</a:t>
            </a:r>
            <a:r>
              <a:rPr lang="en-GB" dirty="0">
                <a:latin typeface="Calibri" panose="020F0502020204030204" pitchFamily="34" charset="0"/>
              </a:rPr>
              <a:t>, and there is now an excess of OH</a:t>
            </a:r>
            <a:r>
              <a:rPr lang="en-GB" baseline="30000" dirty="0">
                <a:latin typeface="Calibri" panose="020F0502020204030204" pitchFamily="34" charset="0"/>
              </a:rPr>
              <a:t>–</a:t>
            </a:r>
            <a:r>
              <a:rPr lang="en-GB" dirty="0">
                <a:latin typeface="Calibri" panose="020F0502020204030204" pitchFamily="34" charset="0"/>
              </a:rPr>
              <a:t> ions. At </a:t>
            </a:r>
            <a:r>
              <a:rPr lang="en-GB" u="sng" dirty="0">
                <a:latin typeface="Calibri" panose="020F0502020204030204" pitchFamily="34" charset="0"/>
              </a:rPr>
              <a:t>pH 13 the solution is purple</a:t>
            </a:r>
            <a:r>
              <a:rPr lang="en-GB" dirty="0">
                <a:latin typeface="Calibri" panose="020F0502020204030204" pitchFamily="34" charset="0"/>
              </a:rPr>
              <a:t>, and there is now a greater excess of OH</a:t>
            </a:r>
            <a:r>
              <a:rPr lang="en-GB" baseline="30000" dirty="0">
                <a:latin typeface="Calibri" panose="020F0502020204030204" pitchFamily="34" charset="0"/>
              </a:rPr>
              <a:t>–</a:t>
            </a:r>
            <a:r>
              <a:rPr lang="en-GB" dirty="0">
                <a:latin typeface="Calibri" panose="020F0502020204030204" pitchFamily="34" charset="0"/>
              </a:rPr>
              <a:t> ions than when the solution was blue. </a:t>
            </a:r>
            <a:endParaRPr lang="en-NZ" dirty="0">
              <a:latin typeface="Calibri" panose="020F0502020204030204" pitchFamily="34" charset="0"/>
            </a:endParaRPr>
          </a:p>
        </p:txBody>
      </p:sp>
      <p:sp>
        <p:nvSpPr>
          <p:cNvPr id="7" name="Oval Callout 6"/>
          <p:cNvSpPr/>
          <p:nvPr/>
        </p:nvSpPr>
        <p:spPr>
          <a:xfrm rot="3128213">
            <a:off x="7922079" y="197163"/>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p:cNvSpPr txBox="1"/>
          <p:nvPr/>
        </p:nvSpPr>
        <p:spPr>
          <a:xfrm>
            <a:off x="7943339" y="422737"/>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11182663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pH and Indicators</a:t>
            </a:r>
            <a:endParaRPr lang="en-NZ" sz="2000" b="1" dirty="0">
              <a:latin typeface="Calibri" panose="020F0502020204030204" pitchFamily="34" charset="0"/>
            </a:endParaRPr>
          </a:p>
        </p:txBody>
      </p:sp>
      <p:sp>
        <p:nvSpPr>
          <p:cNvPr id="5" name="TextBox 4"/>
          <p:cNvSpPr txBox="1"/>
          <p:nvPr/>
        </p:nvSpPr>
        <p:spPr>
          <a:xfrm>
            <a:off x="381939" y="1183572"/>
            <a:ext cx="8566394" cy="923330"/>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 </a:t>
            </a:r>
            <a:r>
              <a:rPr lang="en-NZ" dirty="0"/>
              <a:t>A student added universal indicator to the solutions in two beakers as shown below. </a:t>
            </a:r>
            <a:endParaRPr lang="en-NZ" dirty="0" smtClean="0"/>
          </a:p>
          <a:p>
            <a:r>
              <a:rPr lang="en-NZ" dirty="0"/>
              <a:t>Explain why the solutions are different colours. </a:t>
            </a:r>
            <a:endParaRPr lang="en-NZ" dirty="0">
              <a:effectLst/>
              <a:latin typeface="Calibri" panose="020F0502020204030204" pitchFamily="34" charset="0"/>
              <a:ea typeface="Times New Roman" panose="02020603050405020304" pitchFamily="18" charset="0"/>
            </a:endParaRPr>
          </a:p>
        </p:txBody>
      </p:sp>
      <p:pic>
        <p:nvPicPr>
          <p:cNvPr id="10" name="Picture 9"/>
          <p:cNvPicPr>
            <a:picLocks noChangeAspect="1"/>
          </p:cNvPicPr>
          <p:nvPr/>
        </p:nvPicPr>
        <p:blipFill rotWithShape="1">
          <a:blip r:embed="rId2">
            <a:clrChange>
              <a:clrFrom>
                <a:srgbClr val="FFFFFF"/>
              </a:clrFrom>
              <a:clrTo>
                <a:srgbClr val="FFFFFF">
                  <a:alpha val="0"/>
                </a:srgbClr>
              </a:clrTo>
            </a:clrChange>
          </a:blip>
          <a:srcRect b="2521"/>
          <a:stretch/>
        </p:blipFill>
        <p:spPr>
          <a:xfrm>
            <a:off x="3431225" y="2472372"/>
            <a:ext cx="5517108" cy="3644620"/>
          </a:xfrm>
          <a:prstGeom prst="rect">
            <a:avLst/>
          </a:prstGeom>
        </p:spPr>
      </p:pic>
      <p:pic>
        <p:nvPicPr>
          <p:cNvPr id="12" name="Picture 11"/>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9346493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pH and Indicators</a:t>
            </a:r>
            <a:endParaRPr lang="en-NZ" sz="2000" b="1" dirty="0">
              <a:latin typeface="Calibri" panose="020F0502020204030204" pitchFamily="34" charset="0"/>
            </a:endParaRPr>
          </a:p>
        </p:txBody>
      </p:sp>
      <p:sp>
        <p:nvSpPr>
          <p:cNvPr id="5" name="TextBox 4"/>
          <p:cNvSpPr txBox="1"/>
          <p:nvPr/>
        </p:nvSpPr>
        <p:spPr>
          <a:xfrm>
            <a:off x="381939" y="1183572"/>
            <a:ext cx="8566394" cy="923330"/>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 </a:t>
            </a:r>
            <a:r>
              <a:rPr lang="en-NZ" dirty="0"/>
              <a:t>A student added universal indicator to the solutions in two beakers as shown below. </a:t>
            </a:r>
            <a:endParaRPr lang="en-NZ" dirty="0" smtClean="0"/>
          </a:p>
          <a:p>
            <a:r>
              <a:rPr lang="en-NZ" dirty="0"/>
              <a:t>Explain why the solutions are different colours. </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901162" y="345626"/>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22422" y="571200"/>
            <a:ext cx="1152128" cy="584775"/>
          </a:xfrm>
          <a:prstGeom prst="rect">
            <a:avLst/>
          </a:prstGeom>
          <a:noFill/>
        </p:spPr>
        <p:txBody>
          <a:bodyPr wrap="square" rtlCol="0">
            <a:spAutoFit/>
          </a:bodyPr>
          <a:lstStyle/>
          <a:p>
            <a:r>
              <a:rPr lang="en-NZ" sz="1600" dirty="0" smtClean="0">
                <a:latin typeface="Calibri" panose="020F0502020204030204" pitchFamily="34" charset="0"/>
              </a:rPr>
              <a:t>Merit</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 name="Rectangle 1"/>
          <p:cNvSpPr/>
          <p:nvPr/>
        </p:nvSpPr>
        <p:spPr>
          <a:xfrm>
            <a:off x="381939" y="2444188"/>
            <a:ext cx="2832173" cy="3416320"/>
          </a:xfrm>
          <a:prstGeom prst="rect">
            <a:avLst/>
          </a:prstGeom>
        </p:spPr>
        <p:txBody>
          <a:bodyPr wrap="square">
            <a:spAutoFit/>
          </a:bodyPr>
          <a:lstStyle/>
          <a:p>
            <a:r>
              <a:rPr lang="en-NZ" b="1" dirty="0" smtClean="0">
                <a:latin typeface="Calibri" panose="020F0502020204030204" pitchFamily="34" charset="0"/>
              </a:rPr>
              <a:t>Answer 3a:</a:t>
            </a:r>
          </a:p>
          <a:p>
            <a:r>
              <a:rPr lang="en-GB" dirty="0" smtClean="0"/>
              <a:t>Potassium hydroxide (KOH) </a:t>
            </a:r>
            <a:r>
              <a:rPr lang="en-GB" dirty="0"/>
              <a:t>has a higher </a:t>
            </a:r>
            <a:r>
              <a:rPr lang="en-GB" dirty="0" smtClean="0"/>
              <a:t>hydroxide ion concentration [OH</a:t>
            </a:r>
            <a:r>
              <a:rPr lang="en-GB" baseline="30000" dirty="0"/>
              <a:t>–</a:t>
            </a:r>
            <a:r>
              <a:rPr lang="en-GB" dirty="0"/>
              <a:t>] than </a:t>
            </a:r>
            <a:r>
              <a:rPr lang="en-GB" dirty="0" smtClean="0"/>
              <a:t>potassium carbonate (K</a:t>
            </a:r>
            <a:r>
              <a:rPr lang="en-GB" baseline="-25000" dirty="0" smtClean="0"/>
              <a:t>2</a:t>
            </a:r>
            <a:r>
              <a:rPr lang="en-GB" dirty="0" smtClean="0"/>
              <a:t>CO</a:t>
            </a:r>
            <a:r>
              <a:rPr lang="en-GB" baseline="-25000" dirty="0" smtClean="0"/>
              <a:t>3</a:t>
            </a:r>
            <a:r>
              <a:rPr lang="en-GB" dirty="0"/>
              <a:t>)</a:t>
            </a:r>
            <a:r>
              <a:rPr lang="en-GB" dirty="0" smtClean="0"/>
              <a:t> </a:t>
            </a:r>
            <a:r>
              <a:rPr lang="en-GB" dirty="0"/>
              <a:t>and therefore has a higher pH / is more basic than K</a:t>
            </a:r>
            <a:r>
              <a:rPr lang="en-GB" baseline="-25000" dirty="0"/>
              <a:t>2</a:t>
            </a:r>
            <a:r>
              <a:rPr lang="en-GB" dirty="0"/>
              <a:t>CO</a:t>
            </a:r>
            <a:r>
              <a:rPr lang="en-GB" baseline="-25000" dirty="0"/>
              <a:t>3</a:t>
            </a:r>
            <a:r>
              <a:rPr lang="en-GB" dirty="0"/>
              <a:t>. </a:t>
            </a:r>
            <a:r>
              <a:rPr lang="en-GB" dirty="0" smtClean="0"/>
              <a:t>Universal Indicator is </a:t>
            </a:r>
            <a:r>
              <a:rPr lang="en-GB" dirty="0"/>
              <a:t>purple at a pH of 12–14, whereas </a:t>
            </a:r>
            <a:r>
              <a:rPr lang="en-GB" dirty="0" smtClean="0"/>
              <a:t>Universal Indicator is </a:t>
            </a:r>
            <a:r>
              <a:rPr lang="en-GB" dirty="0"/>
              <a:t>blue for a base with a lower pH of 8–11. </a:t>
            </a:r>
            <a:endParaRPr lang="en-NZ" dirty="0">
              <a:latin typeface="Calibri" panose="020F0502020204030204" pitchFamily="34" charset="0"/>
            </a:endParaRPr>
          </a:p>
        </p:txBody>
      </p:sp>
      <p:pic>
        <p:nvPicPr>
          <p:cNvPr id="10" name="Picture 9"/>
          <p:cNvPicPr>
            <a:picLocks noChangeAspect="1"/>
          </p:cNvPicPr>
          <p:nvPr/>
        </p:nvPicPr>
        <p:blipFill rotWithShape="1">
          <a:blip r:embed="rId2"/>
          <a:srcRect b="2521"/>
          <a:stretch/>
        </p:blipFill>
        <p:spPr>
          <a:xfrm>
            <a:off x="3431225" y="2472372"/>
            <a:ext cx="5517108" cy="3644620"/>
          </a:xfrm>
          <a:prstGeom prst="rect">
            <a:avLst/>
          </a:prstGeom>
        </p:spPr>
      </p:pic>
    </p:spTree>
    <p:extLst>
      <p:ext uri="{BB962C8B-B14F-4D97-AF65-F5344CB8AC3E}">
        <p14:creationId xmlns:p14="http://schemas.microsoft.com/office/powerpoint/2010/main" val="3327438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pH and Indicators</a:t>
            </a:r>
            <a:endParaRPr lang="en-NZ" sz="2000" b="1" dirty="0">
              <a:latin typeface="Calibri" panose="020F0502020204030204" pitchFamily="34" charset="0"/>
            </a:endParaRPr>
          </a:p>
        </p:txBody>
      </p:sp>
      <p:sp>
        <p:nvSpPr>
          <p:cNvPr id="5" name="TextBox 4"/>
          <p:cNvSpPr txBox="1"/>
          <p:nvPr/>
        </p:nvSpPr>
        <p:spPr>
          <a:xfrm>
            <a:off x="381939" y="1183427"/>
            <a:ext cx="8566394"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3c: </a:t>
            </a:r>
            <a:r>
              <a:rPr lang="en-NZ" dirty="0"/>
              <a:t>Explain what will happen to the indicator colour in </a:t>
            </a:r>
            <a:r>
              <a:rPr lang="en-NZ" b="1" dirty="0"/>
              <a:t>Beaker 2 (potassium hydroxide) </a:t>
            </a:r>
            <a:r>
              <a:rPr lang="en-NZ" dirty="0"/>
              <a:t>as the hydrochloric acid is added. </a:t>
            </a:r>
          </a:p>
          <a:p>
            <a:r>
              <a:rPr lang="en-NZ" dirty="0"/>
              <a:t>Relate this to the changing pH, the ions present in the beaker, and the type of reaction occurring. </a:t>
            </a:r>
            <a:endParaRPr lang="en-NZ" dirty="0">
              <a:effectLst/>
              <a:latin typeface="Calibri" panose="020F0502020204030204" pitchFamily="34" charset="0"/>
              <a:ea typeface="Times New Roman" panose="02020603050405020304" pitchFamily="18" charset="0"/>
            </a:endParaRPr>
          </a:p>
        </p:txBody>
      </p:sp>
      <p:pic>
        <p:nvPicPr>
          <p:cNvPr id="10" name="Picture 9"/>
          <p:cNvPicPr>
            <a:picLocks noChangeAspect="1"/>
          </p:cNvPicPr>
          <p:nvPr/>
        </p:nvPicPr>
        <p:blipFill rotWithShape="1">
          <a:blip r:embed="rId2">
            <a:clrChange>
              <a:clrFrom>
                <a:srgbClr val="FFFFFF"/>
              </a:clrFrom>
              <a:clrTo>
                <a:srgbClr val="FFFFFF">
                  <a:alpha val="0"/>
                </a:srgbClr>
              </a:clrTo>
            </a:clrChange>
          </a:blip>
          <a:srcRect l="49391" b="2521"/>
          <a:stretch/>
        </p:blipFill>
        <p:spPr>
          <a:xfrm>
            <a:off x="6156176" y="2924944"/>
            <a:ext cx="2792157" cy="3644620"/>
          </a:xfrm>
          <a:prstGeom prst="rect">
            <a:avLst/>
          </a:prstGeom>
        </p:spPr>
      </p:pic>
      <p:pic>
        <p:nvPicPr>
          <p:cNvPr id="11" name="Picture 10"/>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751687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Electron Configuration - (Part TWO) </a:t>
            </a:r>
            <a:endParaRPr lang="en-NZ" sz="2000" b="1" dirty="0">
              <a:latin typeface="Calibri" panose="020F0502020204030204" pitchFamily="34" charset="0"/>
            </a:endParaRPr>
          </a:p>
        </p:txBody>
      </p:sp>
      <p:sp>
        <p:nvSpPr>
          <p:cNvPr id="5" name="TextBox 4"/>
          <p:cNvSpPr txBox="1"/>
          <p:nvPr/>
        </p:nvSpPr>
        <p:spPr>
          <a:xfrm>
            <a:off x="288803" y="980011"/>
            <a:ext cx="8566394" cy="1138773"/>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1b: </a:t>
            </a:r>
            <a:r>
              <a:rPr lang="en-NZ" dirty="0"/>
              <a:t>Explain the charges on ALL three ions, in terms of electron </a:t>
            </a:r>
            <a:endParaRPr lang="en-NZ" dirty="0" smtClean="0"/>
          </a:p>
          <a:p>
            <a:r>
              <a:rPr lang="en-NZ" dirty="0" smtClean="0"/>
              <a:t>arrangement </a:t>
            </a:r>
            <a:r>
              <a:rPr lang="en-NZ" dirty="0"/>
              <a:t>and number of protons</a:t>
            </a:r>
            <a:r>
              <a:rPr lang="en-NZ" dirty="0" smtClean="0"/>
              <a:t>.</a:t>
            </a:r>
            <a:r>
              <a:rPr lang="en-NZ" sz="1600" dirty="0" smtClean="0"/>
              <a:t> Use their positions on the periodic table to explain why two of the atoms form ions with the </a:t>
            </a:r>
            <a:r>
              <a:rPr lang="en-NZ" sz="1600" b="1" dirty="0" smtClean="0"/>
              <a:t>same charge</a:t>
            </a:r>
            <a:r>
              <a:rPr lang="en-NZ" sz="1600" dirty="0" smtClean="0"/>
              <a:t>, AND two of the atoms form ions with the </a:t>
            </a:r>
            <a:r>
              <a:rPr lang="en-NZ" sz="1600" b="1" dirty="0" smtClean="0"/>
              <a:t>same electron arrangement</a:t>
            </a:r>
            <a:r>
              <a:rPr lang="en-NZ" sz="1600" dirty="0" smtClean="0"/>
              <a:t>. </a:t>
            </a:r>
            <a:endParaRPr lang="en-NZ" sz="1400" dirty="0" smtClean="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9" name="Rectangle 8"/>
          <p:cNvSpPr/>
          <p:nvPr/>
        </p:nvSpPr>
        <p:spPr>
          <a:xfrm>
            <a:off x="288803" y="3645024"/>
            <a:ext cx="8481223" cy="2862322"/>
          </a:xfrm>
          <a:prstGeom prst="rect">
            <a:avLst/>
          </a:prstGeom>
        </p:spPr>
        <p:txBody>
          <a:bodyPr wrap="square">
            <a:spAutoFit/>
          </a:bodyPr>
          <a:lstStyle/>
          <a:p>
            <a:r>
              <a:rPr lang="en-AU" dirty="0"/>
              <a:t>F has 9 protons and electron arrangement of 2,7. Cl has 17 protons and an electron arrangement of 2,8,7. Both atoms are in group 17 of the periodic table as they both have 7 electrons in the valence shell. Both atoms gain one electron to have a full outer shell. For F ion the electron arrangement is 2,8, and for Cl ion it is 2,8,8. </a:t>
            </a:r>
            <a:endParaRPr lang="en-NZ" dirty="0"/>
          </a:p>
          <a:p>
            <a:r>
              <a:rPr lang="en-AU" dirty="0"/>
              <a:t>F has a charge of –1 as it now has 10 electrons (–) and 9 protons (+). Cl has a charge of –1 as it now has 18 electrons (–) and 17 protons (+).</a:t>
            </a:r>
            <a:endParaRPr lang="en-NZ" dirty="0"/>
          </a:p>
          <a:p>
            <a:r>
              <a:rPr lang="en-AU" dirty="0"/>
              <a:t>Ca has 20 protons and electron arrangement of 2,8,8,2. Ca has two electrons in its outer shell, which it loses, so its new outer shell is full (2,8,8) and it has a charge of +2, as it still has 20 protons (+) and now has only 18 electrons (–). Therefore Ca and Cl ions now both have the same electron configuration of 2,8,8.</a:t>
            </a:r>
            <a:endParaRPr lang="en-NZ" dirty="0">
              <a:effectLst/>
              <a:latin typeface="Calibri" panose="020F0502020204030204" pitchFamily="34"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35696" y="2215890"/>
            <a:ext cx="5665936" cy="1480441"/>
          </a:xfrm>
          <a:prstGeom prst="rect">
            <a:avLst/>
          </a:prstGeom>
        </p:spPr>
      </p:pic>
    </p:spTree>
    <p:extLst>
      <p:ext uri="{BB962C8B-B14F-4D97-AF65-F5344CB8AC3E}">
        <p14:creationId xmlns:p14="http://schemas.microsoft.com/office/powerpoint/2010/main" val="328039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pH and Indicators</a:t>
            </a:r>
            <a:endParaRPr lang="en-NZ" sz="2000" b="1" dirty="0">
              <a:latin typeface="Calibri" panose="020F0502020204030204" pitchFamily="34" charset="0"/>
            </a:endParaRPr>
          </a:p>
        </p:txBody>
      </p:sp>
      <p:sp>
        <p:nvSpPr>
          <p:cNvPr id="5" name="TextBox 4"/>
          <p:cNvSpPr txBox="1"/>
          <p:nvPr/>
        </p:nvSpPr>
        <p:spPr>
          <a:xfrm>
            <a:off x="381939" y="1183427"/>
            <a:ext cx="8566394"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3c: </a:t>
            </a:r>
            <a:r>
              <a:rPr lang="en-NZ" dirty="0"/>
              <a:t>Explain what will happen to the indicator colour in </a:t>
            </a:r>
            <a:r>
              <a:rPr lang="en-NZ" b="1" dirty="0"/>
              <a:t>Beaker 2 (potassium hydroxide) </a:t>
            </a:r>
            <a:r>
              <a:rPr lang="en-NZ" dirty="0"/>
              <a:t>as the hydrochloric acid is added. </a:t>
            </a:r>
          </a:p>
          <a:p>
            <a:r>
              <a:rPr lang="en-NZ" dirty="0"/>
              <a:t>Relate this to the changing pH, the ions present in the beaker, and the type of reaction occurring. </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901162" y="217401"/>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22422" y="442975"/>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 name="Rectangle 1"/>
          <p:cNvSpPr/>
          <p:nvPr/>
        </p:nvSpPr>
        <p:spPr>
          <a:xfrm>
            <a:off x="179512" y="2441578"/>
            <a:ext cx="5788293" cy="4247317"/>
          </a:xfrm>
          <a:prstGeom prst="rect">
            <a:avLst/>
          </a:prstGeom>
        </p:spPr>
        <p:txBody>
          <a:bodyPr wrap="square">
            <a:spAutoFit/>
          </a:bodyPr>
          <a:lstStyle/>
          <a:p>
            <a:r>
              <a:rPr lang="en-NZ" b="1" dirty="0" smtClean="0">
                <a:latin typeface="Calibri" panose="020F0502020204030204" pitchFamily="34" charset="0"/>
              </a:rPr>
              <a:t>Answer 3c:</a:t>
            </a:r>
          </a:p>
          <a:p>
            <a:pPr marL="285750" indent="-285750">
              <a:buFont typeface="Wingdings" panose="05000000000000000000" pitchFamily="2" charset="2"/>
              <a:buChar char="q"/>
            </a:pPr>
            <a:r>
              <a:rPr lang="en-GB" dirty="0"/>
              <a:t>Beaker 2 is initially purple since [OH</a:t>
            </a:r>
            <a:r>
              <a:rPr lang="en-GB" baseline="30000" dirty="0"/>
              <a:t>–</a:t>
            </a:r>
            <a:r>
              <a:rPr lang="en-GB" dirty="0"/>
              <a:t>] is much greater than [H+]; the pH is 12–14. </a:t>
            </a:r>
            <a:endParaRPr lang="en-GB" dirty="0" smtClean="0"/>
          </a:p>
          <a:p>
            <a:pPr marL="285750" indent="-285750">
              <a:buFont typeface="Wingdings" panose="05000000000000000000" pitchFamily="2" charset="2"/>
              <a:buChar char="q"/>
            </a:pPr>
            <a:r>
              <a:rPr lang="en-GB" dirty="0" smtClean="0"/>
              <a:t>As </a:t>
            </a:r>
            <a:r>
              <a:rPr lang="en-GB" dirty="0" err="1"/>
              <a:t>HCl</a:t>
            </a:r>
            <a:r>
              <a:rPr lang="en-GB" dirty="0"/>
              <a:t> is added, the H</a:t>
            </a:r>
            <a:r>
              <a:rPr lang="en-GB" baseline="30000" dirty="0"/>
              <a:t>+</a:t>
            </a:r>
            <a:r>
              <a:rPr lang="en-GB" dirty="0"/>
              <a:t> start to neutralise some of the OH</a:t>
            </a:r>
            <a:r>
              <a:rPr lang="en-GB" baseline="30000" dirty="0"/>
              <a:t>–</a:t>
            </a:r>
            <a:r>
              <a:rPr lang="en-GB" dirty="0"/>
              <a:t>. </a:t>
            </a:r>
            <a:endParaRPr lang="en-GB" dirty="0" smtClean="0"/>
          </a:p>
          <a:p>
            <a:pPr marL="285750" indent="-285750">
              <a:buFont typeface="Wingdings" panose="05000000000000000000" pitchFamily="2" charset="2"/>
              <a:buChar char="q"/>
            </a:pPr>
            <a:r>
              <a:rPr lang="en-GB" dirty="0" smtClean="0"/>
              <a:t>As </a:t>
            </a:r>
            <a:r>
              <a:rPr lang="en-GB" dirty="0"/>
              <a:t>the pH decreases to 8–11, the solution turns blue and [OH</a:t>
            </a:r>
            <a:r>
              <a:rPr lang="en-GB" baseline="30000" dirty="0"/>
              <a:t>–</a:t>
            </a:r>
            <a:r>
              <a:rPr lang="en-GB" dirty="0"/>
              <a:t>] &gt; [H</a:t>
            </a:r>
            <a:r>
              <a:rPr lang="en-GB" baseline="30000" dirty="0"/>
              <a:t>+</a:t>
            </a:r>
            <a:r>
              <a:rPr lang="en-GB" dirty="0"/>
              <a:t>]. </a:t>
            </a:r>
            <a:endParaRPr lang="en-GB" dirty="0" smtClean="0"/>
          </a:p>
          <a:p>
            <a:pPr marL="285750" indent="-285750">
              <a:buFont typeface="Wingdings" panose="05000000000000000000" pitchFamily="2" charset="2"/>
              <a:buChar char="q"/>
            </a:pPr>
            <a:r>
              <a:rPr lang="en-GB" dirty="0" smtClean="0"/>
              <a:t>Once </a:t>
            </a:r>
            <a:r>
              <a:rPr lang="en-GB" dirty="0"/>
              <a:t>enough </a:t>
            </a:r>
            <a:r>
              <a:rPr lang="en-GB" dirty="0" err="1"/>
              <a:t>HCl</a:t>
            </a:r>
            <a:r>
              <a:rPr lang="en-GB" dirty="0"/>
              <a:t> has been added such that [OH</a:t>
            </a:r>
            <a:r>
              <a:rPr lang="en-GB" baseline="30000" dirty="0"/>
              <a:t>–</a:t>
            </a:r>
            <a:r>
              <a:rPr lang="en-GB" dirty="0"/>
              <a:t>] = [H</a:t>
            </a:r>
            <a:r>
              <a:rPr lang="en-GB" baseline="30000" dirty="0"/>
              <a:t>+</a:t>
            </a:r>
            <a:r>
              <a:rPr lang="en-GB" dirty="0"/>
              <a:t>], the UI turns green since all the OH</a:t>
            </a:r>
            <a:r>
              <a:rPr lang="en-GB" baseline="30000" dirty="0"/>
              <a:t>–</a:t>
            </a:r>
            <a:r>
              <a:rPr lang="en-GB" dirty="0"/>
              <a:t> have been neutralised by H</a:t>
            </a:r>
            <a:r>
              <a:rPr lang="en-GB" baseline="30000" dirty="0"/>
              <a:t>+</a:t>
            </a:r>
            <a:r>
              <a:rPr lang="en-GB" dirty="0"/>
              <a:t> ions to form water, and the pH equals 7. </a:t>
            </a:r>
            <a:endParaRPr lang="en-GB" dirty="0" smtClean="0"/>
          </a:p>
          <a:p>
            <a:pPr marL="285750" indent="-285750">
              <a:buFont typeface="Wingdings" panose="05000000000000000000" pitchFamily="2" charset="2"/>
              <a:buChar char="q"/>
            </a:pPr>
            <a:r>
              <a:rPr lang="en-GB" dirty="0" smtClean="0"/>
              <a:t>As </a:t>
            </a:r>
            <a:r>
              <a:rPr lang="en-GB" dirty="0"/>
              <a:t>more </a:t>
            </a:r>
            <a:r>
              <a:rPr lang="en-GB" dirty="0" err="1"/>
              <a:t>HCl</a:t>
            </a:r>
            <a:r>
              <a:rPr lang="en-GB" dirty="0"/>
              <a:t> is added, the pH decreases to pH 3–6 since [H</a:t>
            </a:r>
            <a:r>
              <a:rPr lang="en-GB" baseline="30000" dirty="0"/>
              <a:t>+</a:t>
            </a:r>
            <a:r>
              <a:rPr lang="en-GB" dirty="0"/>
              <a:t>] &gt; [OH</a:t>
            </a:r>
            <a:r>
              <a:rPr lang="en-GB" baseline="30000" dirty="0"/>
              <a:t>–</a:t>
            </a:r>
            <a:r>
              <a:rPr lang="en-GB" dirty="0"/>
              <a:t>], so the UI turns yellow / </a:t>
            </a:r>
            <a:r>
              <a:rPr lang="en-GB" dirty="0" smtClean="0"/>
              <a:t>orange.</a:t>
            </a:r>
          </a:p>
          <a:p>
            <a:pPr marL="285750" indent="-285750">
              <a:buFont typeface="Wingdings" panose="05000000000000000000" pitchFamily="2" charset="2"/>
              <a:buChar char="q"/>
            </a:pPr>
            <a:r>
              <a:rPr lang="en-GB" dirty="0" smtClean="0"/>
              <a:t>As </a:t>
            </a:r>
            <a:r>
              <a:rPr lang="en-GB" dirty="0"/>
              <a:t>more </a:t>
            </a:r>
            <a:r>
              <a:rPr lang="en-GB" dirty="0" err="1"/>
              <a:t>HCl</a:t>
            </a:r>
            <a:r>
              <a:rPr lang="en-GB" dirty="0"/>
              <a:t> is added, the pH decreases to 1–2 since [H</a:t>
            </a:r>
            <a:r>
              <a:rPr lang="en-GB" baseline="30000" dirty="0"/>
              <a:t>+</a:t>
            </a:r>
            <a:r>
              <a:rPr lang="en-GB" dirty="0"/>
              <a:t>] becomes much greater than [OH</a:t>
            </a:r>
            <a:r>
              <a:rPr lang="en-GB" baseline="30000" dirty="0"/>
              <a:t>–</a:t>
            </a:r>
            <a:r>
              <a:rPr lang="en-GB" dirty="0"/>
              <a:t>], so UI turns red.</a:t>
            </a:r>
            <a:endParaRPr lang="en-NZ" dirty="0"/>
          </a:p>
        </p:txBody>
      </p:sp>
      <p:pic>
        <p:nvPicPr>
          <p:cNvPr id="10" name="Picture 9"/>
          <p:cNvPicPr>
            <a:picLocks noChangeAspect="1"/>
          </p:cNvPicPr>
          <p:nvPr/>
        </p:nvPicPr>
        <p:blipFill rotWithShape="1">
          <a:blip r:embed="rId2"/>
          <a:srcRect l="49391" b="2521"/>
          <a:stretch/>
        </p:blipFill>
        <p:spPr>
          <a:xfrm>
            <a:off x="6156176" y="2924944"/>
            <a:ext cx="2792157" cy="3644620"/>
          </a:xfrm>
          <a:prstGeom prst="rect">
            <a:avLst/>
          </a:prstGeom>
        </p:spPr>
      </p:pic>
    </p:spTree>
    <p:extLst>
      <p:ext uri="{BB962C8B-B14F-4D97-AF65-F5344CB8AC3E}">
        <p14:creationId xmlns:p14="http://schemas.microsoft.com/office/powerpoint/2010/main" val="9675120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Neutralisation</a:t>
            </a:r>
            <a:endParaRPr lang="en-NZ" sz="2000" b="1" dirty="0">
              <a:latin typeface="Calibri" panose="020F0502020204030204" pitchFamily="34" charset="0"/>
            </a:endParaRPr>
          </a:p>
        </p:txBody>
      </p:sp>
      <p:sp>
        <p:nvSpPr>
          <p:cNvPr id="5" name="TextBox 4"/>
          <p:cNvSpPr txBox="1"/>
          <p:nvPr/>
        </p:nvSpPr>
        <p:spPr>
          <a:xfrm>
            <a:off x="467543" y="980011"/>
            <a:ext cx="8387653"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a:t>
            </a:r>
            <a:r>
              <a:rPr lang="en-NZ" dirty="0"/>
              <a:t>A student wanted to make the neutral salt, sodium nitrate. </a:t>
            </a:r>
          </a:p>
          <a:p>
            <a:r>
              <a:rPr lang="en-NZ" dirty="0" smtClean="0"/>
              <a:t>Explain </a:t>
            </a:r>
            <a:r>
              <a:rPr lang="en-NZ" dirty="0"/>
              <a:t>how to make sodium nitrate by mixing sodium carbonate and nitric acid solutions using school laboratory </a:t>
            </a:r>
            <a:r>
              <a:rPr lang="en-NZ" dirty="0" smtClean="0"/>
              <a:t>equipment. </a:t>
            </a:r>
            <a:r>
              <a:rPr lang="en-NZ" dirty="0"/>
              <a:t>Explain how litmus paper could be used during the process described to show the salt being produced is </a:t>
            </a:r>
            <a:r>
              <a:rPr lang="en-NZ" b="1" dirty="0"/>
              <a:t>neutral</a:t>
            </a:r>
            <a:r>
              <a:rPr lang="en-NZ" dirty="0"/>
              <a:t>.</a:t>
            </a:r>
            <a:endParaRPr lang="en-NZ" sz="1600" dirty="0">
              <a:effectLst/>
              <a:latin typeface="Calibri" panose="020F0502020204030204" pitchFamily="34" charset="0"/>
              <a:ea typeface="Times New Roman" panose="02020603050405020304" pitchFamily="18" charset="0"/>
            </a:endParaRPr>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r="1429"/>
          <a:stretch/>
        </p:blipFill>
        <p:spPr>
          <a:xfrm>
            <a:off x="3707904" y="3117409"/>
            <a:ext cx="4968552" cy="2338404"/>
          </a:xfrm>
          <a:prstGeom prst="rect">
            <a:avLst/>
          </a:prstGeom>
        </p:spPr>
      </p:pic>
      <p:cxnSp>
        <p:nvCxnSpPr>
          <p:cNvPr id="10" name="Straight Arrow Connector 9"/>
          <p:cNvCxnSpPr/>
          <p:nvPr/>
        </p:nvCxnSpPr>
        <p:spPr>
          <a:xfrm>
            <a:off x="6192180" y="4653136"/>
            <a:ext cx="9361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7629996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Neutralisation</a:t>
            </a:r>
            <a:endParaRPr lang="en-NZ" sz="2000" b="1" dirty="0">
              <a:latin typeface="Calibri" panose="020F0502020204030204" pitchFamily="34" charset="0"/>
            </a:endParaRPr>
          </a:p>
        </p:txBody>
      </p:sp>
      <p:sp>
        <p:nvSpPr>
          <p:cNvPr id="5" name="TextBox 4"/>
          <p:cNvSpPr txBox="1"/>
          <p:nvPr/>
        </p:nvSpPr>
        <p:spPr>
          <a:xfrm>
            <a:off x="467543" y="980011"/>
            <a:ext cx="8387653" cy="120032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a:t>
            </a:r>
            <a:r>
              <a:rPr lang="en-NZ" dirty="0"/>
              <a:t>A student wanted to make the neutral salt, sodium nitrate. </a:t>
            </a:r>
          </a:p>
          <a:p>
            <a:r>
              <a:rPr lang="en-NZ" dirty="0" smtClean="0"/>
              <a:t>Explain </a:t>
            </a:r>
            <a:r>
              <a:rPr lang="en-NZ" dirty="0"/>
              <a:t>how to make sodium nitrate by mixing sodium carbonate and nitric acid solutions using school laboratory </a:t>
            </a:r>
            <a:r>
              <a:rPr lang="en-NZ" dirty="0" smtClean="0"/>
              <a:t>equipment. </a:t>
            </a:r>
            <a:r>
              <a:rPr lang="en-NZ" dirty="0"/>
              <a:t>Explain how litmus paper could be used during the process described to show the salt being produced is </a:t>
            </a:r>
            <a:r>
              <a:rPr lang="en-NZ" b="1" dirty="0"/>
              <a:t>neutral</a:t>
            </a:r>
            <a:r>
              <a:rPr lang="en-NZ" dirty="0"/>
              <a:t>.</a:t>
            </a:r>
            <a:endParaRPr lang="en-NZ" sz="1600"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903778" y="217402"/>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25038" y="442976"/>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9" name="Rectangle 8"/>
          <p:cNvSpPr/>
          <p:nvPr/>
        </p:nvSpPr>
        <p:spPr>
          <a:xfrm>
            <a:off x="420757" y="2420888"/>
            <a:ext cx="2495059" cy="3693319"/>
          </a:xfrm>
          <a:prstGeom prst="rect">
            <a:avLst/>
          </a:prstGeom>
        </p:spPr>
        <p:txBody>
          <a:bodyPr wrap="square">
            <a:spAutoFit/>
          </a:bodyPr>
          <a:lstStyle/>
          <a:p>
            <a:r>
              <a:rPr lang="en-GB" b="1" dirty="0"/>
              <a:t>How to make it</a:t>
            </a:r>
            <a:endParaRPr lang="en-NZ" dirty="0"/>
          </a:p>
          <a:p>
            <a:r>
              <a:rPr lang="en-GB" dirty="0"/>
              <a:t>Mix the two solutions together, then take the resulting solution and put it in an evaporating dish. It could be heated using a Bunsen burner or left somewhere warm for a few days. The water would evaporate off leaving behind the neutral salt sodium nitrate. </a:t>
            </a:r>
            <a:endParaRPr lang="en-NZ" dirty="0"/>
          </a:p>
        </p:txBody>
      </p:sp>
      <p:pic>
        <p:nvPicPr>
          <p:cNvPr id="2" name="Picture 1"/>
          <p:cNvPicPr>
            <a:picLocks noChangeAspect="1"/>
          </p:cNvPicPr>
          <p:nvPr/>
        </p:nvPicPr>
        <p:blipFill rotWithShape="1">
          <a:blip r:embed="rId2"/>
          <a:srcRect r="1429"/>
          <a:stretch/>
        </p:blipFill>
        <p:spPr>
          <a:xfrm>
            <a:off x="3707904" y="3117409"/>
            <a:ext cx="4968552" cy="2338404"/>
          </a:xfrm>
          <a:prstGeom prst="rect">
            <a:avLst/>
          </a:prstGeom>
        </p:spPr>
      </p:pic>
      <p:cxnSp>
        <p:nvCxnSpPr>
          <p:cNvPr id="10" name="Straight Arrow Connector 9"/>
          <p:cNvCxnSpPr/>
          <p:nvPr/>
        </p:nvCxnSpPr>
        <p:spPr>
          <a:xfrm>
            <a:off x="6192180" y="4653136"/>
            <a:ext cx="9361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99892" y="2396548"/>
            <a:ext cx="1944216" cy="1477328"/>
          </a:xfrm>
          <a:prstGeom prst="rect">
            <a:avLst/>
          </a:prstGeom>
          <a:noFill/>
        </p:spPr>
        <p:txBody>
          <a:bodyPr wrap="square" rtlCol="0">
            <a:spAutoFit/>
          </a:bodyPr>
          <a:lstStyle/>
          <a:p>
            <a:r>
              <a:rPr lang="en-NZ" dirty="0" smtClean="0"/>
              <a:t>Add universal indicator to acid and add base. UI will turn green when neutralised</a:t>
            </a:r>
            <a:endParaRPr lang="en-NZ" dirty="0"/>
          </a:p>
        </p:txBody>
      </p:sp>
      <p:sp>
        <p:nvSpPr>
          <p:cNvPr id="12" name="TextBox 11"/>
          <p:cNvSpPr txBox="1"/>
          <p:nvPr/>
        </p:nvSpPr>
        <p:spPr>
          <a:xfrm>
            <a:off x="6588224" y="2921934"/>
            <a:ext cx="1944216" cy="923330"/>
          </a:xfrm>
          <a:prstGeom prst="rect">
            <a:avLst/>
          </a:prstGeom>
          <a:noFill/>
        </p:spPr>
        <p:txBody>
          <a:bodyPr wrap="square" rtlCol="0">
            <a:spAutoFit/>
          </a:bodyPr>
          <a:lstStyle/>
          <a:p>
            <a:r>
              <a:rPr lang="en-NZ" dirty="0" smtClean="0"/>
              <a:t>Heat to remove water. The sodium nitrate will remain</a:t>
            </a:r>
            <a:endParaRPr lang="en-NZ" dirty="0"/>
          </a:p>
        </p:txBody>
      </p:sp>
      <p:sp>
        <p:nvSpPr>
          <p:cNvPr id="13" name="TextBox 12"/>
          <p:cNvSpPr txBox="1"/>
          <p:nvPr/>
        </p:nvSpPr>
        <p:spPr>
          <a:xfrm>
            <a:off x="3059832" y="5567412"/>
            <a:ext cx="5904656" cy="1200329"/>
          </a:xfrm>
          <a:prstGeom prst="rect">
            <a:avLst/>
          </a:prstGeom>
          <a:noFill/>
        </p:spPr>
        <p:txBody>
          <a:bodyPr wrap="square" rtlCol="0">
            <a:spAutoFit/>
          </a:bodyPr>
          <a:lstStyle/>
          <a:p>
            <a:r>
              <a:rPr lang="en-GB" b="1" dirty="0" smtClean="0"/>
              <a:t>Litmus paper: </a:t>
            </a:r>
            <a:r>
              <a:rPr lang="en-GB" dirty="0" smtClean="0"/>
              <a:t>The </a:t>
            </a:r>
            <a:r>
              <a:rPr lang="en-GB" dirty="0"/>
              <a:t>solution will be neutral when red and blue litmus papers both stay the same colour. When blue paper changes to red the solution is acidic. When red paper changes to blue the solution is basic. </a:t>
            </a:r>
            <a:endParaRPr lang="en-NZ" dirty="0"/>
          </a:p>
        </p:txBody>
      </p:sp>
    </p:spTree>
    <p:extLst>
      <p:ext uri="{BB962C8B-B14F-4D97-AF65-F5344CB8AC3E}">
        <p14:creationId xmlns:p14="http://schemas.microsoft.com/office/powerpoint/2010/main" val="9176416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stretch>
            <a:fillRect/>
          </a:stretch>
        </p:blipFill>
        <p:spPr>
          <a:xfrm>
            <a:off x="475829" y="2025282"/>
            <a:ext cx="8280157" cy="3516452"/>
          </a:xfrm>
          <a:prstGeom prst="rect">
            <a:avLst/>
          </a:prstGeom>
        </p:spPr>
      </p:pic>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smtClean="0">
                <a:latin typeface="Calibri" panose="020F0502020204030204" pitchFamily="34" charset="0"/>
              </a:rPr>
              <a:t>NCEA 2012 </a:t>
            </a:r>
            <a:r>
              <a:rPr lang="en-NZ" sz="2000" b="1" dirty="0" smtClean="0">
                <a:latin typeface="Calibri" panose="020F0502020204030204" pitchFamily="34" charset="0"/>
              </a:rPr>
              <a:t>Acid Reactions</a:t>
            </a:r>
            <a:endParaRPr lang="en-NZ" sz="2000" b="1" dirty="0">
              <a:latin typeface="Calibri" panose="020F0502020204030204" pitchFamily="34" charset="0"/>
            </a:endParaRPr>
          </a:p>
        </p:txBody>
      </p:sp>
      <p:sp>
        <p:nvSpPr>
          <p:cNvPr id="5" name="TextBox 4"/>
          <p:cNvSpPr txBox="1"/>
          <p:nvPr/>
        </p:nvSpPr>
        <p:spPr>
          <a:xfrm>
            <a:off x="457884" y="105126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2c: </a:t>
            </a:r>
            <a:r>
              <a:rPr lang="en-NZ" dirty="0"/>
              <a:t>Write a word equation AND a balanced symbol equation for the reaction between sodium carbonate and nitric acid.</a:t>
            </a:r>
            <a:endParaRPr lang="en-NZ" dirty="0">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1040757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5829" y="2025282"/>
            <a:ext cx="8280157" cy="3516452"/>
          </a:xfrm>
          <a:prstGeom prst="rect">
            <a:avLst/>
          </a:prstGeom>
        </p:spPr>
      </p:pic>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smtClean="0">
                <a:latin typeface="Calibri" panose="020F0502020204030204" pitchFamily="34" charset="0"/>
              </a:rPr>
              <a:t>NCEA 2012 </a:t>
            </a:r>
            <a:r>
              <a:rPr lang="en-NZ" sz="2000" b="1" dirty="0" smtClean="0">
                <a:latin typeface="Calibri" panose="020F0502020204030204" pitchFamily="34" charset="0"/>
              </a:rPr>
              <a:t>Acid Reactions</a:t>
            </a:r>
            <a:endParaRPr lang="en-NZ" sz="2000" b="1" dirty="0">
              <a:latin typeface="Calibri" panose="020F0502020204030204" pitchFamily="34" charset="0"/>
            </a:endParaRPr>
          </a:p>
        </p:txBody>
      </p:sp>
      <p:sp>
        <p:nvSpPr>
          <p:cNvPr id="5" name="TextBox 4"/>
          <p:cNvSpPr txBox="1"/>
          <p:nvPr/>
        </p:nvSpPr>
        <p:spPr>
          <a:xfrm>
            <a:off x="457884" y="105126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2c: </a:t>
            </a:r>
            <a:r>
              <a:rPr lang="en-NZ" dirty="0"/>
              <a:t>Write a word equation AND a balanced symbol equation for the reaction between sodium carbonate and nitric acid.</a:t>
            </a:r>
            <a:endParaRPr lang="en-NZ" dirty="0">
              <a:latin typeface="Calibri" panose="020F0502020204030204" pitchFamily="34" charset="0"/>
            </a:endParaRPr>
          </a:p>
        </p:txBody>
      </p:sp>
      <p:sp>
        <p:nvSpPr>
          <p:cNvPr id="7" name="Oval Callout 6"/>
          <p:cNvSpPr/>
          <p:nvPr/>
        </p:nvSpPr>
        <p:spPr>
          <a:xfrm rot="3128213">
            <a:off x="7801955" y="15347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812359" y="1759150"/>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6" name="Rectangle 5"/>
          <p:cNvSpPr/>
          <p:nvPr/>
        </p:nvSpPr>
        <p:spPr>
          <a:xfrm>
            <a:off x="971000" y="2650211"/>
            <a:ext cx="8073793" cy="646331"/>
          </a:xfrm>
          <a:prstGeom prst="rect">
            <a:avLst/>
          </a:prstGeom>
        </p:spPr>
        <p:txBody>
          <a:bodyPr wrap="square">
            <a:spAutoFit/>
          </a:bodyPr>
          <a:lstStyle/>
          <a:p>
            <a:r>
              <a:rPr lang="en-GB" dirty="0"/>
              <a:t>nitric acid + sodium carbonate → sodium nitrate + water + carbon dioxide.</a:t>
            </a:r>
            <a:endParaRPr lang="en-NZ" dirty="0"/>
          </a:p>
          <a:p>
            <a:endParaRPr lang="en-NZ" dirty="0"/>
          </a:p>
        </p:txBody>
      </p:sp>
      <p:sp>
        <p:nvSpPr>
          <p:cNvPr id="9" name="Rectangle 8"/>
          <p:cNvSpPr/>
          <p:nvPr/>
        </p:nvSpPr>
        <p:spPr>
          <a:xfrm>
            <a:off x="1958431" y="4398524"/>
            <a:ext cx="5227137" cy="461665"/>
          </a:xfrm>
          <a:prstGeom prst="rect">
            <a:avLst/>
          </a:prstGeom>
        </p:spPr>
        <p:txBody>
          <a:bodyPr wrap="none">
            <a:spAutoFit/>
          </a:bodyPr>
          <a:lstStyle/>
          <a:p>
            <a:r>
              <a:rPr lang="en-GB" sz="2400" dirty="0"/>
              <a:t>2HNO</a:t>
            </a:r>
            <a:r>
              <a:rPr lang="en-GB" sz="2400" baseline="-25000" dirty="0"/>
              <a:t>3</a:t>
            </a:r>
            <a:r>
              <a:rPr lang="en-GB" sz="2400" dirty="0"/>
              <a:t> + Na</a:t>
            </a:r>
            <a:r>
              <a:rPr lang="en-GB" sz="2400" baseline="-25000" dirty="0"/>
              <a:t>2</a:t>
            </a:r>
            <a:r>
              <a:rPr lang="en-GB" sz="2400" dirty="0"/>
              <a:t>CO</a:t>
            </a:r>
            <a:r>
              <a:rPr lang="en-GB" sz="2400" baseline="-25000" dirty="0"/>
              <a:t>3</a:t>
            </a:r>
            <a:r>
              <a:rPr lang="en-GB" sz="2400" dirty="0"/>
              <a:t> → 2NaNO</a:t>
            </a:r>
            <a:r>
              <a:rPr lang="en-GB" sz="2400" baseline="-25000" dirty="0"/>
              <a:t>3</a:t>
            </a:r>
            <a:r>
              <a:rPr lang="en-GB" sz="2400" dirty="0"/>
              <a:t> + H</a:t>
            </a:r>
            <a:r>
              <a:rPr lang="en-GB" sz="2400" baseline="-25000" dirty="0"/>
              <a:t>2</a:t>
            </a:r>
            <a:r>
              <a:rPr lang="en-GB" sz="2400" dirty="0"/>
              <a:t>O + CO</a:t>
            </a:r>
            <a:r>
              <a:rPr lang="en-GB" sz="2400" baseline="-25000" dirty="0"/>
              <a:t>2</a:t>
            </a:r>
            <a:endParaRPr lang="en-NZ" sz="2400" dirty="0"/>
          </a:p>
        </p:txBody>
      </p:sp>
      <p:sp>
        <p:nvSpPr>
          <p:cNvPr id="10" name="Oval Callout 9"/>
          <p:cNvSpPr/>
          <p:nvPr/>
        </p:nvSpPr>
        <p:spPr>
          <a:xfrm rot="3128213">
            <a:off x="7730346" y="3805433"/>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7740750" y="4029784"/>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19631853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stretch>
            <a:fillRect/>
          </a:stretch>
        </p:blipFill>
        <p:spPr>
          <a:xfrm>
            <a:off x="475829" y="2025282"/>
            <a:ext cx="8280157" cy="3516452"/>
          </a:xfrm>
          <a:prstGeom prst="rect">
            <a:avLst/>
          </a:prstGeom>
        </p:spPr>
      </p:pic>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smtClean="0">
                <a:latin typeface="Calibri" panose="020F0502020204030204" pitchFamily="34" charset="0"/>
              </a:rPr>
              <a:t>NCEA 2012 </a:t>
            </a:r>
            <a:r>
              <a:rPr lang="en-NZ" sz="2000" b="1" dirty="0" smtClean="0">
                <a:latin typeface="Calibri" panose="020F0502020204030204" pitchFamily="34" charset="0"/>
              </a:rPr>
              <a:t>Acid Reactions</a:t>
            </a:r>
            <a:endParaRPr lang="en-NZ" sz="2000" b="1" dirty="0">
              <a:latin typeface="Calibri" panose="020F0502020204030204" pitchFamily="34" charset="0"/>
            </a:endParaRPr>
          </a:p>
        </p:txBody>
      </p:sp>
      <p:sp>
        <p:nvSpPr>
          <p:cNvPr id="5" name="TextBox 4"/>
          <p:cNvSpPr txBox="1"/>
          <p:nvPr/>
        </p:nvSpPr>
        <p:spPr>
          <a:xfrm>
            <a:off x="457884" y="105126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 </a:t>
            </a:r>
            <a:r>
              <a:rPr lang="en-NZ" dirty="0"/>
              <a:t>Write a word equation AND a balanced symbol equation for the reaction between </a:t>
            </a:r>
            <a:r>
              <a:rPr lang="en-NZ" dirty="0" err="1"/>
              <a:t>sulfuric</a:t>
            </a:r>
            <a:r>
              <a:rPr lang="en-NZ" dirty="0"/>
              <a:t> acid and sodium hydroxide.</a:t>
            </a:r>
            <a:endParaRPr lang="en-NZ" dirty="0">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5118156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5829" y="2025282"/>
            <a:ext cx="8280157" cy="3516452"/>
          </a:xfrm>
          <a:prstGeom prst="rect">
            <a:avLst/>
          </a:prstGeom>
        </p:spPr>
      </p:pic>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smtClean="0">
                <a:latin typeface="Calibri" panose="020F0502020204030204" pitchFamily="34" charset="0"/>
              </a:rPr>
              <a:t>NCEA 2012 </a:t>
            </a:r>
            <a:r>
              <a:rPr lang="en-NZ" sz="2000" b="1" dirty="0" smtClean="0">
                <a:latin typeface="Calibri" panose="020F0502020204030204" pitchFamily="34" charset="0"/>
              </a:rPr>
              <a:t>Acid Reactions</a:t>
            </a:r>
            <a:endParaRPr lang="en-NZ" sz="2000" b="1" dirty="0">
              <a:latin typeface="Calibri" panose="020F0502020204030204" pitchFamily="34" charset="0"/>
            </a:endParaRPr>
          </a:p>
        </p:txBody>
      </p:sp>
      <p:sp>
        <p:nvSpPr>
          <p:cNvPr id="5" name="TextBox 4"/>
          <p:cNvSpPr txBox="1"/>
          <p:nvPr/>
        </p:nvSpPr>
        <p:spPr>
          <a:xfrm>
            <a:off x="457884" y="105126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 </a:t>
            </a:r>
            <a:r>
              <a:rPr lang="en-NZ" dirty="0"/>
              <a:t>Write a word equation AND a balanced symbol equation for the reaction between </a:t>
            </a:r>
            <a:r>
              <a:rPr lang="en-NZ" dirty="0" err="1"/>
              <a:t>sulfuric</a:t>
            </a:r>
            <a:r>
              <a:rPr lang="en-NZ" dirty="0"/>
              <a:t> acid and sodium hydroxide.</a:t>
            </a:r>
            <a:endParaRPr lang="en-NZ" dirty="0">
              <a:latin typeface="Calibri" panose="020F0502020204030204" pitchFamily="34" charset="0"/>
            </a:endParaRPr>
          </a:p>
        </p:txBody>
      </p:sp>
      <p:sp>
        <p:nvSpPr>
          <p:cNvPr id="7" name="Oval Callout 6"/>
          <p:cNvSpPr/>
          <p:nvPr/>
        </p:nvSpPr>
        <p:spPr>
          <a:xfrm rot="3128213">
            <a:off x="7801955" y="15347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812359" y="1759150"/>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6" name="Rectangle 5"/>
          <p:cNvSpPr/>
          <p:nvPr/>
        </p:nvSpPr>
        <p:spPr>
          <a:xfrm>
            <a:off x="971000" y="2650211"/>
            <a:ext cx="8073793" cy="646331"/>
          </a:xfrm>
          <a:prstGeom prst="rect">
            <a:avLst/>
          </a:prstGeom>
        </p:spPr>
        <p:txBody>
          <a:bodyPr wrap="square">
            <a:spAutoFit/>
          </a:bodyPr>
          <a:lstStyle/>
          <a:p>
            <a:r>
              <a:rPr lang="en-GB" dirty="0" err="1"/>
              <a:t>Sulfuric</a:t>
            </a:r>
            <a:r>
              <a:rPr lang="en-GB" dirty="0"/>
              <a:t> acid + sodium hydroxide → sodium </a:t>
            </a:r>
            <a:r>
              <a:rPr lang="en-GB" dirty="0" err="1"/>
              <a:t>sulfate</a:t>
            </a:r>
            <a:r>
              <a:rPr lang="en-GB" dirty="0"/>
              <a:t> + water</a:t>
            </a:r>
            <a:endParaRPr lang="en-NZ" dirty="0"/>
          </a:p>
          <a:p>
            <a:endParaRPr lang="en-NZ" dirty="0"/>
          </a:p>
        </p:txBody>
      </p:sp>
      <p:sp>
        <p:nvSpPr>
          <p:cNvPr id="9" name="Rectangle 8"/>
          <p:cNvSpPr/>
          <p:nvPr/>
        </p:nvSpPr>
        <p:spPr>
          <a:xfrm>
            <a:off x="1958431" y="4398524"/>
            <a:ext cx="4338047" cy="461665"/>
          </a:xfrm>
          <a:prstGeom prst="rect">
            <a:avLst/>
          </a:prstGeom>
        </p:spPr>
        <p:txBody>
          <a:bodyPr wrap="none">
            <a:spAutoFit/>
          </a:bodyPr>
          <a:lstStyle/>
          <a:p>
            <a:r>
              <a:rPr lang="en-GB" sz="2400" dirty="0"/>
              <a:t>H</a:t>
            </a:r>
            <a:r>
              <a:rPr lang="en-GB" sz="2400" baseline="-25000" dirty="0"/>
              <a:t>2</a:t>
            </a:r>
            <a:r>
              <a:rPr lang="en-GB" sz="2400" dirty="0"/>
              <a:t>SO</a:t>
            </a:r>
            <a:r>
              <a:rPr lang="en-GB" sz="2400" baseline="-25000" dirty="0"/>
              <a:t>4 </a:t>
            </a:r>
            <a:r>
              <a:rPr lang="en-GB" sz="2400" dirty="0"/>
              <a:t>+ 2NaOH → Na</a:t>
            </a:r>
            <a:r>
              <a:rPr lang="en-GB" sz="2400" baseline="-25000" dirty="0"/>
              <a:t>2</a:t>
            </a:r>
            <a:r>
              <a:rPr lang="en-GB" sz="2400" dirty="0"/>
              <a:t>SO</a:t>
            </a:r>
            <a:r>
              <a:rPr lang="en-GB" sz="2400" baseline="-25000" dirty="0"/>
              <a:t>4 </a:t>
            </a:r>
            <a:r>
              <a:rPr lang="en-GB" sz="2400" dirty="0"/>
              <a:t>+ 2H</a:t>
            </a:r>
            <a:r>
              <a:rPr lang="en-GB" sz="2400" baseline="-25000" dirty="0"/>
              <a:t>2</a:t>
            </a:r>
            <a:r>
              <a:rPr lang="en-GB" sz="2400" dirty="0"/>
              <a:t>O</a:t>
            </a:r>
            <a:endParaRPr lang="en-NZ" sz="2400" dirty="0"/>
          </a:p>
        </p:txBody>
      </p:sp>
      <p:sp>
        <p:nvSpPr>
          <p:cNvPr id="10" name="Oval Callout 9"/>
          <p:cNvSpPr/>
          <p:nvPr/>
        </p:nvSpPr>
        <p:spPr>
          <a:xfrm rot="3128213">
            <a:off x="7730346" y="3805433"/>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7740750" y="4029784"/>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1211685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Neutralisation- (Part ONE) </a:t>
            </a:r>
            <a:endParaRPr lang="en-NZ" sz="2000" b="1" dirty="0">
              <a:latin typeface="Calibri" panose="020F0502020204030204" pitchFamily="34" charset="0"/>
            </a:endParaRPr>
          </a:p>
        </p:txBody>
      </p:sp>
      <p:sp>
        <p:nvSpPr>
          <p:cNvPr id="5" name="TextBox 4"/>
          <p:cNvSpPr txBox="1"/>
          <p:nvPr/>
        </p:nvSpPr>
        <p:spPr>
          <a:xfrm>
            <a:off x="288803" y="980011"/>
            <a:ext cx="8566394" cy="2585323"/>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4b: </a:t>
            </a:r>
            <a:r>
              <a:rPr lang="en-NZ" b="1" dirty="0">
                <a:latin typeface="Calibri" panose="020F0502020204030204" pitchFamily="34" charset="0"/>
              </a:rPr>
              <a:t>Experiment One </a:t>
            </a:r>
            <a:endParaRPr lang="en-NZ" dirty="0">
              <a:latin typeface="Calibri" panose="020F0502020204030204" pitchFamily="34" charset="0"/>
            </a:endParaRPr>
          </a:p>
          <a:p>
            <a:r>
              <a:rPr lang="en-NZ" dirty="0">
                <a:latin typeface="Calibri" panose="020F0502020204030204" pitchFamily="34" charset="0"/>
              </a:rPr>
              <a:t>A student carried out an experiment in the lab using the following method:</a:t>
            </a:r>
          </a:p>
          <a:p>
            <a:r>
              <a:rPr lang="en-NZ" u="sng" dirty="0">
                <a:latin typeface="Calibri" panose="020F0502020204030204" pitchFamily="34" charset="0"/>
              </a:rPr>
              <a:t>Step one: </a:t>
            </a:r>
            <a:r>
              <a:rPr lang="en-NZ" dirty="0">
                <a:latin typeface="Calibri" panose="020F0502020204030204" pitchFamily="34" charset="0"/>
              </a:rPr>
              <a:t>Universal indicator was added to a solution of hydrochloric acid in a beaker. </a:t>
            </a:r>
          </a:p>
          <a:p>
            <a:r>
              <a:rPr lang="en-NZ" u="sng" dirty="0">
                <a:latin typeface="Calibri" panose="020F0502020204030204" pitchFamily="34" charset="0"/>
              </a:rPr>
              <a:t>Step </a:t>
            </a:r>
            <a:r>
              <a:rPr lang="en-NZ" u="sng" dirty="0" smtClean="0">
                <a:latin typeface="Calibri" panose="020F0502020204030204" pitchFamily="34" charset="0"/>
              </a:rPr>
              <a:t>two/three: </a:t>
            </a:r>
            <a:r>
              <a:rPr lang="en-NZ" dirty="0">
                <a:latin typeface="Calibri" panose="020F0502020204030204" pitchFamily="34" charset="0"/>
              </a:rPr>
              <a:t>Calcium hydroxide was added slowly until the solution turned </a:t>
            </a:r>
            <a:r>
              <a:rPr lang="en-NZ" dirty="0" smtClean="0">
                <a:latin typeface="Calibri" panose="020F0502020204030204" pitchFamily="34" charset="0"/>
              </a:rPr>
              <a:t>yellow then green</a:t>
            </a:r>
            <a:r>
              <a:rPr lang="en-NZ" dirty="0">
                <a:latin typeface="Calibri" panose="020F0502020204030204" pitchFamily="34" charset="0"/>
              </a:rPr>
              <a:t>.</a:t>
            </a:r>
          </a:p>
          <a:p>
            <a:r>
              <a:rPr lang="en-NZ" u="sng" dirty="0">
                <a:latin typeface="Calibri" panose="020F0502020204030204" pitchFamily="34" charset="0"/>
              </a:rPr>
              <a:t>Step </a:t>
            </a:r>
            <a:r>
              <a:rPr lang="en-NZ" u="sng" dirty="0" smtClean="0">
                <a:latin typeface="Calibri" panose="020F0502020204030204" pitchFamily="34" charset="0"/>
              </a:rPr>
              <a:t>four: </a:t>
            </a:r>
            <a:r>
              <a:rPr lang="en-NZ" dirty="0">
                <a:latin typeface="Calibri" panose="020F0502020204030204" pitchFamily="34" charset="0"/>
              </a:rPr>
              <a:t>The contents of the beaker were then poured into an evaporating dish and left in a sunny place for several days. </a:t>
            </a:r>
            <a:endParaRPr lang="en-NZ" dirty="0" smtClean="0">
              <a:latin typeface="Calibri" panose="020F0502020204030204" pitchFamily="34" charset="0"/>
            </a:endParaRPr>
          </a:p>
          <a:p>
            <a:r>
              <a:rPr lang="en-NZ" b="1" dirty="0">
                <a:latin typeface="Calibri" panose="020F0502020204030204" pitchFamily="34" charset="0"/>
              </a:rPr>
              <a:t>Explain the purpose of each step in the method and how the equipment and chemicals used achieve that purpose. </a:t>
            </a:r>
            <a:endParaRPr lang="en-NZ" b="1" dirty="0">
              <a:effectLst/>
              <a:latin typeface="Calibri" panose="020F0502020204030204" pitchFamily="34" charset="0"/>
              <a:ea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4956542" y="3238353"/>
            <a:ext cx="3451121" cy="3571277"/>
          </a:xfrm>
          <a:prstGeom prst="rect">
            <a:avLst/>
          </a:prstGeom>
        </p:spPr>
      </p:pic>
      <p:pic>
        <p:nvPicPr>
          <p:cNvPr id="11" name="Picture 10"/>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9665526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Neutralisation- (Part ONE) </a:t>
            </a:r>
            <a:endParaRPr lang="en-NZ" sz="2000" b="1" dirty="0">
              <a:latin typeface="Calibri" panose="020F0502020204030204" pitchFamily="34" charset="0"/>
            </a:endParaRPr>
          </a:p>
        </p:txBody>
      </p:sp>
      <p:sp>
        <p:nvSpPr>
          <p:cNvPr id="5" name="TextBox 4"/>
          <p:cNvSpPr txBox="1"/>
          <p:nvPr/>
        </p:nvSpPr>
        <p:spPr>
          <a:xfrm>
            <a:off x="288803" y="980011"/>
            <a:ext cx="8566394" cy="2585323"/>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4b: </a:t>
            </a:r>
            <a:r>
              <a:rPr lang="en-NZ" b="1" dirty="0">
                <a:latin typeface="Calibri" panose="020F0502020204030204" pitchFamily="34" charset="0"/>
              </a:rPr>
              <a:t>Experiment One </a:t>
            </a:r>
            <a:endParaRPr lang="en-NZ" dirty="0">
              <a:latin typeface="Calibri" panose="020F0502020204030204" pitchFamily="34" charset="0"/>
            </a:endParaRPr>
          </a:p>
          <a:p>
            <a:r>
              <a:rPr lang="en-NZ" dirty="0">
                <a:latin typeface="Calibri" panose="020F0502020204030204" pitchFamily="34" charset="0"/>
              </a:rPr>
              <a:t>A student carried out an experiment in the lab using the following method:</a:t>
            </a:r>
          </a:p>
          <a:p>
            <a:r>
              <a:rPr lang="en-NZ" u="sng" dirty="0">
                <a:latin typeface="Calibri" panose="020F0502020204030204" pitchFamily="34" charset="0"/>
              </a:rPr>
              <a:t>Step one: </a:t>
            </a:r>
            <a:r>
              <a:rPr lang="en-NZ" dirty="0">
                <a:latin typeface="Calibri" panose="020F0502020204030204" pitchFamily="34" charset="0"/>
              </a:rPr>
              <a:t>Universal indicator was added to a solution of hydrochloric acid in a beaker. </a:t>
            </a:r>
          </a:p>
          <a:p>
            <a:r>
              <a:rPr lang="en-NZ" u="sng" dirty="0">
                <a:latin typeface="Calibri" panose="020F0502020204030204" pitchFamily="34" charset="0"/>
              </a:rPr>
              <a:t>Step </a:t>
            </a:r>
            <a:r>
              <a:rPr lang="en-NZ" u="sng" dirty="0" smtClean="0">
                <a:latin typeface="Calibri" panose="020F0502020204030204" pitchFamily="34" charset="0"/>
              </a:rPr>
              <a:t>two/three: </a:t>
            </a:r>
            <a:r>
              <a:rPr lang="en-NZ" dirty="0">
                <a:latin typeface="Calibri" panose="020F0502020204030204" pitchFamily="34" charset="0"/>
              </a:rPr>
              <a:t>Calcium hydroxide was added slowly until the solution turned </a:t>
            </a:r>
            <a:r>
              <a:rPr lang="en-NZ" dirty="0" smtClean="0">
                <a:latin typeface="Calibri" panose="020F0502020204030204" pitchFamily="34" charset="0"/>
              </a:rPr>
              <a:t>yellow then green</a:t>
            </a:r>
            <a:r>
              <a:rPr lang="en-NZ" dirty="0">
                <a:latin typeface="Calibri" panose="020F0502020204030204" pitchFamily="34" charset="0"/>
              </a:rPr>
              <a:t>.</a:t>
            </a:r>
          </a:p>
          <a:p>
            <a:r>
              <a:rPr lang="en-NZ" u="sng" dirty="0">
                <a:latin typeface="Calibri" panose="020F0502020204030204" pitchFamily="34" charset="0"/>
              </a:rPr>
              <a:t>Step </a:t>
            </a:r>
            <a:r>
              <a:rPr lang="en-NZ" u="sng" dirty="0" smtClean="0">
                <a:latin typeface="Calibri" panose="020F0502020204030204" pitchFamily="34" charset="0"/>
              </a:rPr>
              <a:t>four: </a:t>
            </a:r>
            <a:r>
              <a:rPr lang="en-NZ" dirty="0">
                <a:latin typeface="Calibri" panose="020F0502020204030204" pitchFamily="34" charset="0"/>
              </a:rPr>
              <a:t>The contents of the beaker were then poured into an evaporating dish and left in a sunny place for several days. </a:t>
            </a:r>
            <a:endParaRPr lang="en-NZ" dirty="0" smtClean="0">
              <a:latin typeface="Calibri" panose="020F0502020204030204" pitchFamily="34" charset="0"/>
            </a:endParaRPr>
          </a:p>
          <a:p>
            <a:r>
              <a:rPr lang="en-NZ" b="1" dirty="0">
                <a:latin typeface="Calibri" panose="020F0502020204030204" pitchFamily="34" charset="0"/>
              </a:rPr>
              <a:t>Explain the purpose of each step in the method and how the equipment and chemicals used achieve that purpose. </a:t>
            </a:r>
            <a:endParaRPr lang="en-NZ" b="1"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9" name="Rectangle 8"/>
          <p:cNvSpPr/>
          <p:nvPr/>
        </p:nvSpPr>
        <p:spPr>
          <a:xfrm>
            <a:off x="262133" y="3901600"/>
            <a:ext cx="4694409" cy="2585323"/>
          </a:xfrm>
          <a:prstGeom prst="rect">
            <a:avLst/>
          </a:prstGeom>
        </p:spPr>
        <p:txBody>
          <a:bodyPr wrap="square">
            <a:spAutoFit/>
          </a:bodyPr>
          <a:lstStyle/>
          <a:p>
            <a:r>
              <a:rPr lang="en-GB" dirty="0">
                <a:latin typeface="Calibri" panose="020F0502020204030204" pitchFamily="34" charset="0"/>
              </a:rPr>
              <a:t>UI is used to check the pH of the solution. Calcium hydroxide is added so that it reacts with </a:t>
            </a:r>
            <a:r>
              <a:rPr lang="en-GB" dirty="0" err="1">
                <a:latin typeface="Calibri" panose="020F0502020204030204" pitchFamily="34" charset="0"/>
              </a:rPr>
              <a:t>HCl</a:t>
            </a:r>
            <a:r>
              <a:rPr lang="en-GB" dirty="0">
                <a:latin typeface="Calibri" panose="020F0502020204030204" pitchFamily="34" charset="0"/>
              </a:rPr>
              <a:t> to form calcium chloride. It is added until the solution is green so that the solution formed is neutral. The contents are put into an evaporating dish so that the water can evaporate to leave the salt calcium chloride. It is left for a few days to ensure that all the water has evaporated as this process takes time.</a:t>
            </a:r>
            <a:endParaRPr lang="en-NZ" dirty="0">
              <a:latin typeface="Calibri" panose="020F0502020204030204" pitchFamily="34" charset="0"/>
            </a:endParaRP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4956542" y="3238353"/>
            <a:ext cx="3451121" cy="3571277"/>
          </a:xfrm>
          <a:prstGeom prst="rect">
            <a:avLst/>
          </a:prstGeom>
        </p:spPr>
      </p:pic>
    </p:spTree>
    <p:extLst>
      <p:ext uri="{BB962C8B-B14F-4D97-AF65-F5344CB8AC3E}">
        <p14:creationId xmlns:p14="http://schemas.microsoft.com/office/powerpoint/2010/main" val="5091666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Neutralisation - (Part TWO) </a:t>
            </a:r>
            <a:endParaRPr lang="en-NZ" sz="2000" b="1" dirty="0">
              <a:latin typeface="Calibri" panose="020F0502020204030204" pitchFamily="34" charset="0"/>
            </a:endParaRPr>
          </a:p>
        </p:txBody>
      </p:sp>
      <p:sp>
        <p:nvSpPr>
          <p:cNvPr id="5" name="TextBox 4"/>
          <p:cNvSpPr txBox="1"/>
          <p:nvPr/>
        </p:nvSpPr>
        <p:spPr>
          <a:xfrm>
            <a:off x="288803" y="980011"/>
            <a:ext cx="8566394" cy="2031325"/>
          </a:xfrm>
          <a:prstGeom prst="rect">
            <a:avLst/>
          </a:prstGeom>
          <a:solidFill>
            <a:srgbClr val="EFEFEE">
              <a:alpha val="78824"/>
            </a:srgbClr>
          </a:solidFill>
          <a:ln>
            <a:solidFill>
              <a:srgbClr val="1B452F"/>
            </a:solidFill>
          </a:ln>
        </p:spPr>
        <p:txBody>
          <a:bodyPr wrap="square" rtlCol="0">
            <a:spAutoFit/>
          </a:bodyPr>
          <a:lstStyle/>
          <a:p>
            <a:r>
              <a:rPr lang="en-NZ" b="1" dirty="0">
                <a:latin typeface="Calibri" panose="020F0502020204030204" pitchFamily="34" charset="0"/>
              </a:rPr>
              <a:t>Experiment Two</a:t>
            </a:r>
            <a:endParaRPr lang="en-NZ" dirty="0">
              <a:latin typeface="Calibri" panose="020F0502020204030204" pitchFamily="34" charset="0"/>
            </a:endParaRPr>
          </a:p>
          <a:p>
            <a:r>
              <a:rPr lang="en-NZ" dirty="0">
                <a:latin typeface="Calibri" panose="020F0502020204030204" pitchFamily="34" charset="0"/>
              </a:rPr>
              <a:t>In another experiment the following method was used: </a:t>
            </a:r>
          </a:p>
          <a:p>
            <a:r>
              <a:rPr lang="en-NZ" dirty="0">
                <a:latin typeface="Calibri" panose="020F0502020204030204" pitchFamily="34" charset="0"/>
              </a:rPr>
              <a:t>Step one: A beaker was placed on a balance as shown in the diagram below. </a:t>
            </a:r>
          </a:p>
          <a:p>
            <a:r>
              <a:rPr lang="en-NZ" dirty="0">
                <a:latin typeface="Calibri" panose="020F0502020204030204" pitchFamily="34" charset="0"/>
              </a:rPr>
              <a:t>Step two: Hydrochloric acid was added to solid sodium carbonate in the beaker. </a:t>
            </a:r>
          </a:p>
          <a:p>
            <a:r>
              <a:rPr lang="en-NZ" dirty="0">
                <a:latin typeface="Calibri" panose="020F0502020204030204" pitchFamily="34" charset="0"/>
              </a:rPr>
              <a:t>Step three: The mass was recorded over time</a:t>
            </a:r>
            <a:r>
              <a:rPr lang="en-NZ" dirty="0" smtClean="0">
                <a:latin typeface="Calibri" panose="020F0502020204030204" pitchFamily="34" charset="0"/>
              </a:rPr>
              <a:t>.</a:t>
            </a:r>
          </a:p>
          <a:p>
            <a:r>
              <a:rPr lang="en-NZ" dirty="0">
                <a:latin typeface="Calibri" panose="020F0502020204030204" pitchFamily="34" charset="0"/>
              </a:rPr>
              <a:t>Write a word equation AND a balanced symbol equation for the reaction between hydrochloric acid and sodium carbonate</a:t>
            </a:r>
            <a:r>
              <a:rPr lang="en-NZ" dirty="0"/>
              <a:t>.</a:t>
            </a:r>
            <a:r>
              <a:rPr lang="en-NZ" dirty="0" smtClean="0">
                <a:latin typeface="Calibri" panose="020F0502020204030204" pitchFamily="34" charset="0"/>
              </a:rPr>
              <a:t> </a:t>
            </a:r>
            <a:endParaRPr lang="en-NZ" b="1" dirty="0">
              <a:effectLst/>
              <a:latin typeface="Calibri" panose="020F0502020204030204" pitchFamily="34" charset="0"/>
              <a:ea typeface="Times New Roman" panose="02020603050405020304" pitchFamily="18" charset="0"/>
            </a:endParaRP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2483768" y="4095750"/>
            <a:ext cx="4448175" cy="2762250"/>
          </a:xfrm>
          <a:prstGeom prst="rect">
            <a:avLst/>
          </a:prstGeom>
        </p:spPr>
      </p:pic>
      <p:pic>
        <p:nvPicPr>
          <p:cNvPr id="10" name="Picture 9"/>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62044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Arc 27"/>
          <p:cNvSpPr/>
          <p:nvPr/>
        </p:nvSpPr>
        <p:spPr>
          <a:xfrm rot="2451815">
            <a:off x="5985876" y="4328752"/>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Electron Configuration - (Part ONE) </a:t>
            </a:r>
            <a:endParaRPr lang="en-NZ" sz="2000" b="1" dirty="0">
              <a:latin typeface="Calibri" panose="020F0502020204030204" pitchFamily="34" charset="0"/>
            </a:endParaRPr>
          </a:p>
        </p:txBody>
      </p:sp>
      <p:sp>
        <p:nvSpPr>
          <p:cNvPr id="5" name="TextBox 4"/>
          <p:cNvSpPr txBox="1"/>
          <p:nvPr/>
        </p:nvSpPr>
        <p:spPr>
          <a:xfrm>
            <a:off x="381939" y="1183572"/>
            <a:ext cx="8566394"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1a: </a:t>
            </a:r>
            <a:r>
              <a:rPr lang="en-NZ" dirty="0">
                <a:latin typeface="Calibri" panose="020F0502020204030204" pitchFamily="34" charset="0"/>
              </a:rPr>
              <a:t>F</a:t>
            </a:r>
            <a:r>
              <a:rPr lang="en-NZ" baseline="30000" dirty="0">
                <a:latin typeface="Calibri" panose="020F0502020204030204" pitchFamily="34" charset="0"/>
              </a:rPr>
              <a:t>–</a:t>
            </a:r>
            <a:r>
              <a:rPr lang="en-NZ" dirty="0">
                <a:latin typeface="Calibri" panose="020F0502020204030204" pitchFamily="34" charset="0"/>
              </a:rPr>
              <a:t>, Ne, and Mg</a:t>
            </a:r>
            <a:r>
              <a:rPr lang="en-NZ" baseline="30000" dirty="0">
                <a:latin typeface="Calibri" panose="020F0502020204030204" pitchFamily="34" charset="0"/>
              </a:rPr>
              <a:t>2+ </a:t>
            </a:r>
            <a:r>
              <a:rPr lang="en-NZ" dirty="0">
                <a:latin typeface="Calibri" panose="020F0502020204030204" pitchFamily="34" charset="0"/>
              </a:rPr>
              <a:t>have the </a:t>
            </a:r>
            <a:r>
              <a:rPr lang="en-NZ" b="1" dirty="0">
                <a:latin typeface="Calibri" panose="020F0502020204030204" pitchFamily="34" charset="0"/>
              </a:rPr>
              <a:t>same </a:t>
            </a:r>
            <a:r>
              <a:rPr lang="en-NZ" dirty="0">
                <a:latin typeface="Calibri" panose="020F0502020204030204" pitchFamily="34" charset="0"/>
              </a:rPr>
              <a:t>electron arrangement.</a:t>
            </a:r>
          </a:p>
          <a:p>
            <a:r>
              <a:rPr lang="en-NZ" dirty="0">
                <a:latin typeface="Calibri" panose="020F0502020204030204" pitchFamily="34" charset="0"/>
              </a:rPr>
              <a:t>(a) Complete the table below. </a:t>
            </a:r>
            <a:endParaRPr lang="en-NZ" dirty="0">
              <a:effectLst/>
              <a:latin typeface="Calibri" panose="020F0502020204030204" pitchFamily="34"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05641894"/>
              </p:ext>
            </p:extLst>
          </p:nvPr>
        </p:nvGraphicFramePr>
        <p:xfrm>
          <a:off x="467546" y="2136282"/>
          <a:ext cx="8208910" cy="1615440"/>
        </p:xfrm>
        <a:graphic>
          <a:graphicData uri="http://schemas.openxmlformats.org/drawingml/2006/table">
            <a:tbl>
              <a:tblPr firstRow="1" bandRow="1">
                <a:tableStyleId>{5940675A-B579-460E-94D1-54222C63F5DA}</a:tableStyleId>
              </a:tblPr>
              <a:tblGrid>
                <a:gridCol w="1641782">
                  <a:extLst>
                    <a:ext uri="{9D8B030D-6E8A-4147-A177-3AD203B41FA5}">
                      <a16:colId xmlns:a16="http://schemas.microsoft.com/office/drawing/2014/main" val="20000"/>
                    </a:ext>
                  </a:extLst>
                </a:gridCol>
                <a:gridCol w="1641782">
                  <a:extLst>
                    <a:ext uri="{9D8B030D-6E8A-4147-A177-3AD203B41FA5}">
                      <a16:colId xmlns:a16="http://schemas.microsoft.com/office/drawing/2014/main" val="20001"/>
                    </a:ext>
                  </a:extLst>
                </a:gridCol>
                <a:gridCol w="1641782">
                  <a:extLst>
                    <a:ext uri="{9D8B030D-6E8A-4147-A177-3AD203B41FA5}">
                      <a16:colId xmlns:a16="http://schemas.microsoft.com/office/drawing/2014/main" val="20002"/>
                    </a:ext>
                  </a:extLst>
                </a:gridCol>
                <a:gridCol w="1641782">
                  <a:extLst>
                    <a:ext uri="{9D8B030D-6E8A-4147-A177-3AD203B41FA5}">
                      <a16:colId xmlns:a16="http://schemas.microsoft.com/office/drawing/2014/main" val="20003"/>
                    </a:ext>
                  </a:extLst>
                </a:gridCol>
                <a:gridCol w="1641782">
                  <a:extLst>
                    <a:ext uri="{9D8B030D-6E8A-4147-A177-3AD203B41FA5}">
                      <a16:colId xmlns:a16="http://schemas.microsoft.com/office/drawing/2014/main" val="20004"/>
                    </a:ext>
                  </a:extLst>
                </a:gridCol>
              </a:tblGrid>
              <a:tr h="370840">
                <a:tc>
                  <a:txBody>
                    <a:bodyPr/>
                    <a:lstStyle/>
                    <a:p>
                      <a:endParaRPr lang="en-NZ" dirty="0">
                        <a:latin typeface="Calibri" panose="020F0502020204030204" pitchFamily="34" charset="0"/>
                      </a:endParaRPr>
                    </a:p>
                  </a:txBody>
                  <a:tcPr>
                    <a:solidFill>
                      <a:schemeClr val="accent6">
                        <a:lumMod val="60000"/>
                        <a:lumOff val="40000"/>
                      </a:schemeClr>
                    </a:solidFill>
                  </a:tcPr>
                </a:tc>
                <a:tc>
                  <a:txBody>
                    <a:bodyPr/>
                    <a:lstStyle/>
                    <a:p>
                      <a:r>
                        <a:rPr lang="en-NZ" b="1" dirty="0" smtClean="0">
                          <a:latin typeface="Calibri" panose="020F0502020204030204" pitchFamily="34" charset="0"/>
                        </a:rPr>
                        <a:t>Atomic Number</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Number of protons</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Number of electrons</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a:t>
                      </a:r>
                      <a:endParaRPr lang="en-NZ" b="1" dirty="0">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en-NZ" b="1" dirty="0" smtClean="0">
                          <a:latin typeface="Calibri" panose="020F0502020204030204" pitchFamily="34" charset="0"/>
                        </a:rPr>
                        <a:t>F</a:t>
                      </a:r>
                      <a:r>
                        <a:rPr lang="en-NZ" b="1" baseline="30000" dirty="0" smtClean="0">
                          <a:latin typeface="Calibri" panose="020F0502020204030204" pitchFamily="34" charset="0"/>
                        </a:rPr>
                        <a:t>-</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1"/>
                  </a:ext>
                </a:extLst>
              </a:tr>
              <a:tr h="370840">
                <a:tc>
                  <a:txBody>
                    <a:bodyPr/>
                    <a:lstStyle/>
                    <a:p>
                      <a:pPr algn="ctr"/>
                      <a:r>
                        <a:rPr lang="en-NZ" b="1" dirty="0" smtClean="0">
                          <a:latin typeface="Calibri" panose="020F0502020204030204" pitchFamily="34" charset="0"/>
                        </a:rPr>
                        <a:t>Ne</a:t>
                      </a:r>
                      <a:endParaRPr lang="en-NZ" b="1"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2"/>
                  </a:ext>
                </a:extLst>
              </a:tr>
              <a:tr h="370840">
                <a:tc>
                  <a:txBody>
                    <a:bodyPr/>
                    <a:lstStyle/>
                    <a:p>
                      <a:pPr algn="ctr"/>
                      <a:r>
                        <a:rPr lang="en-NZ" b="1" dirty="0" smtClean="0">
                          <a:latin typeface="Calibri" panose="020F0502020204030204" pitchFamily="34" charset="0"/>
                        </a:rPr>
                        <a:t>Mg</a:t>
                      </a:r>
                      <a:r>
                        <a:rPr lang="en-NZ" b="1" baseline="30000" dirty="0" smtClean="0">
                          <a:latin typeface="Calibri" panose="020F0502020204030204" pitchFamily="34" charset="0"/>
                        </a:rPr>
                        <a:t>2+</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3"/>
                  </a:ext>
                </a:extLst>
              </a:tr>
            </a:tbl>
          </a:graphicData>
        </a:graphic>
      </p:graphicFrame>
      <p:sp>
        <p:nvSpPr>
          <p:cNvPr id="6" name="Oval 5"/>
          <p:cNvSpPr/>
          <p:nvPr/>
        </p:nvSpPr>
        <p:spPr>
          <a:xfrm>
            <a:off x="1043608" y="4519949"/>
            <a:ext cx="782182" cy="70146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F</a:t>
            </a:r>
            <a:endParaRPr lang="en-NZ" sz="2400" b="1" dirty="0">
              <a:solidFill>
                <a:schemeClr val="tx1"/>
              </a:solidFill>
            </a:endParaRPr>
          </a:p>
        </p:txBody>
      </p:sp>
      <p:sp>
        <p:nvSpPr>
          <p:cNvPr id="10" name="Arc 9"/>
          <p:cNvSpPr/>
          <p:nvPr/>
        </p:nvSpPr>
        <p:spPr>
          <a:xfrm rot="2451815">
            <a:off x="1166482" y="436252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2" name="Arc 11"/>
          <p:cNvSpPr/>
          <p:nvPr/>
        </p:nvSpPr>
        <p:spPr>
          <a:xfrm rot="2451815">
            <a:off x="1611737" y="437308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1" name="TextBox 10"/>
          <p:cNvSpPr txBox="1"/>
          <p:nvPr/>
        </p:nvSpPr>
        <p:spPr>
          <a:xfrm>
            <a:off x="1960114"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4" name="TextBox 13"/>
          <p:cNvSpPr txBox="1"/>
          <p:nvPr/>
        </p:nvSpPr>
        <p:spPr>
          <a:xfrm>
            <a:off x="2434766"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7</a:t>
            </a:r>
            <a:endParaRPr lang="en-NZ" sz="3600" b="1" dirty="0">
              <a:latin typeface="Calibri" panose="020F0502020204030204" pitchFamily="34" charset="0"/>
            </a:endParaRPr>
          </a:p>
        </p:txBody>
      </p:sp>
      <p:sp>
        <p:nvSpPr>
          <p:cNvPr id="13" name="TextBox 12"/>
          <p:cNvSpPr txBox="1"/>
          <p:nvPr/>
        </p:nvSpPr>
        <p:spPr>
          <a:xfrm>
            <a:off x="890900" y="5517232"/>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9</a:t>
            </a:r>
          </a:p>
          <a:p>
            <a:r>
              <a:rPr lang="en-NZ" b="1" dirty="0" smtClean="0">
                <a:latin typeface="Calibri" panose="020F0502020204030204" pitchFamily="34" charset="0"/>
              </a:rPr>
              <a:t>Number of electrons = 9</a:t>
            </a:r>
          </a:p>
          <a:p>
            <a:r>
              <a:rPr lang="en-NZ" b="1" dirty="0" smtClean="0">
                <a:latin typeface="Calibri" panose="020F0502020204030204" pitchFamily="34" charset="0"/>
              </a:rPr>
              <a:t>Charge = 0 (neutral)</a:t>
            </a:r>
            <a:endParaRPr lang="en-NZ" b="1" dirty="0">
              <a:latin typeface="Calibri" panose="020F0502020204030204" pitchFamily="34" charset="0"/>
            </a:endParaRPr>
          </a:p>
        </p:txBody>
      </p:sp>
      <p:sp>
        <p:nvSpPr>
          <p:cNvPr id="16" name="Oval 15"/>
          <p:cNvSpPr/>
          <p:nvPr/>
        </p:nvSpPr>
        <p:spPr>
          <a:xfrm>
            <a:off x="5876835" y="4480607"/>
            <a:ext cx="782183" cy="73024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F</a:t>
            </a:r>
            <a:r>
              <a:rPr lang="en-NZ" sz="2400" b="1" baseline="30000" dirty="0" smtClean="0">
                <a:solidFill>
                  <a:schemeClr val="tx1"/>
                </a:solidFill>
              </a:rPr>
              <a:t>-</a:t>
            </a:r>
            <a:endParaRPr lang="en-NZ" sz="2400" b="1" baseline="30000" dirty="0">
              <a:solidFill>
                <a:schemeClr val="tx1"/>
              </a:solidFill>
            </a:endParaRPr>
          </a:p>
        </p:txBody>
      </p:sp>
      <p:sp>
        <p:nvSpPr>
          <p:cNvPr id="17" name="Arc 16"/>
          <p:cNvSpPr/>
          <p:nvPr/>
        </p:nvSpPr>
        <p:spPr>
          <a:xfrm rot="2451815">
            <a:off x="6444965" y="4333747"/>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8" name="TextBox 17"/>
          <p:cNvSpPr txBox="1"/>
          <p:nvPr/>
        </p:nvSpPr>
        <p:spPr>
          <a:xfrm>
            <a:off x="6793342"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9" name="TextBox 18"/>
          <p:cNvSpPr txBox="1"/>
          <p:nvPr/>
        </p:nvSpPr>
        <p:spPr>
          <a:xfrm>
            <a:off x="7267994"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20" name="TextBox 19"/>
          <p:cNvSpPr txBox="1"/>
          <p:nvPr/>
        </p:nvSpPr>
        <p:spPr>
          <a:xfrm>
            <a:off x="5724128" y="5477891"/>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9</a:t>
            </a:r>
          </a:p>
          <a:p>
            <a:r>
              <a:rPr lang="en-NZ" b="1" dirty="0" smtClean="0">
                <a:latin typeface="Calibri" panose="020F0502020204030204" pitchFamily="34" charset="0"/>
              </a:rPr>
              <a:t>Number of electrons = 10</a:t>
            </a:r>
          </a:p>
          <a:p>
            <a:r>
              <a:rPr lang="en-NZ" b="1" dirty="0" smtClean="0">
                <a:latin typeface="Calibri" panose="020F0502020204030204" pitchFamily="34" charset="0"/>
              </a:rPr>
              <a:t>Charge = -1</a:t>
            </a:r>
            <a:endParaRPr lang="en-NZ" b="1" dirty="0">
              <a:latin typeface="Calibri" panose="020F0502020204030204" pitchFamily="34" charset="0"/>
            </a:endParaRPr>
          </a:p>
        </p:txBody>
      </p:sp>
      <p:sp>
        <p:nvSpPr>
          <p:cNvPr id="15" name="Oval 14"/>
          <p:cNvSpPr/>
          <p:nvPr/>
        </p:nvSpPr>
        <p:spPr>
          <a:xfrm>
            <a:off x="4644008" y="5724881"/>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cxnSp>
        <p:nvCxnSpPr>
          <p:cNvPr id="22" name="Straight Arrow Connector 21"/>
          <p:cNvCxnSpPr/>
          <p:nvPr/>
        </p:nvCxnSpPr>
        <p:spPr>
          <a:xfrm flipV="1">
            <a:off x="5220072" y="5126940"/>
            <a:ext cx="504056" cy="5090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05357" y="5025558"/>
            <a:ext cx="1296144" cy="738664"/>
          </a:xfrm>
          <a:prstGeom prst="rect">
            <a:avLst/>
          </a:prstGeom>
          <a:noFill/>
        </p:spPr>
        <p:txBody>
          <a:bodyPr wrap="square" rtlCol="0">
            <a:spAutoFit/>
          </a:bodyPr>
          <a:lstStyle/>
          <a:p>
            <a:r>
              <a:rPr lang="en-NZ" sz="1400" dirty="0" smtClean="0">
                <a:latin typeface="Calibri" panose="020F0502020204030204" pitchFamily="34" charset="0"/>
              </a:rPr>
              <a:t>One electron is gained by the atom</a:t>
            </a:r>
            <a:endParaRPr lang="en-NZ" sz="1400" dirty="0">
              <a:latin typeface="Calibri" panose="020F0502020204030204" pitchFamily="34" charset="0"/>
            </a:endParaRPr>
          </a:p>
        </p:txBody>
      </p:sp>
      <p:cxnSp>
        <p:nvCxnSpPr>
          <p:cNvPr id="26" name="Straight Arrow Connector 25"/>
          <p:cNvCxnSpPr/>
          <p:nvPr/>
        </p:nvCxnSpPr>
        <p:spPr>
          <a:xfrm>
            <a:off x="3491880" y="4803773"/>
            <a:ext cx="19802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1138963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Neutralisation - (Part TWO) </a:t>
            </a:r>
            <a:endParaRPr lang="en-NZ" sz="2000" b="1" dirty="0">
              <a:latin typeface="Calibri" panose="020F0502020204030204" pitchFamily="34" charset="0"/>
            </a:endParaRPr>
          </a:p>
        </p:txBody>
      </p:sp>
      <p:sp>
        <p:nvSpPr>
          <p:cNvPr id="5" name="TextBox 4"/>
          <p:cNvSpPr txBox="1"/>
          <p:nvPr/>
        </p:nvSpPr>
        <p:spPr>
          <a:xfrm>
            <a:off x="288803" y="980011"/>
            <a:ext cx="8566394" cy="2031325"/>
          </a:xfrm>
          <a:prstGeom prst="rect">
            <a:avLst/>
          </a:prstGeom>
          <a:solidFill>
            <a:srgbClr val="EFEFEE">
              <a:alpha val="78824"/>
            </a:srgbClr>
          </a:solidFill>
          <a:ln>
            <a:solidFill>
              <a:srgbClr val="1B452F"/>
            </a:solidFill>
          </a:ln>
        </p:spPr>
        <p:txBody>
          <a:bodyPr wrap="square" rtlCol="0">
            <a:spAutoFit/>
          </a:bodyPr>
          <a:lstStyle/>
          <a:p>
            <a:r>
              <a:rPr lang="en-NZ" b="1" dirty="0">
                <a:latin typeface="Calibri" panose="020F0502020204030204" pitchFamily="34" charset="0"/>
              </a:rPr>
              <a:t>Experiment Two</a:t>
            </a:r>
            <a:endParaRPr lang="en-NZ" dirty="0">
              <a:latin typeface="Calibri" panose="020F0502020204030204" pitchFamily="34" charset="0"/>
            </a:endParaRPr>
          </a:p>
          <a:p>
            <a:r>
              <a:rPr lang="en-NZ" dirty="0">
                <a:latin typeface="Calibri" panose="020F0502020204030204" pitchFamily="34" charset="0"/>
              </a:rPr>
              <a:t>In another experiment the following method was used: </a:t>
            </a:r>
          </a:p>
          <a:p>
            <a:r>
              <a:rPr lang="en-NZ" dirty="0">
                <a:latin typeface="Calibri" panose="020F0502020204030204" pitchFamily="34" charset="0"/>
              </a:rPr>
              <a:t>Step one: A beaker was placed on a balance as shown in the diagram below. </a:t>
            </a:r>
          </a:p>
          <a:p>
            <a:r>
              <a:rPr lang="en-NZ" dirty="0">
                <a:latin typeface="Calibri" panose="020F0502020204030204" pitchFamily="34" charset="0"/>
              </a:rPr>
              <a:t>Step two: Hydrochloric acid was added to solid sodium carbonate in the beaker. </a:t>
            </a:r>
          </a:p>
          <a:p>
            <a:r>
              <a:rPr lang="en-NZ" dirty="0">
                <a:latin typeface="Calibri" panose="020F0502020204030204" pitchFamily="34" charset="0"/>
              </a:rPr>
              <a:t>Step three: The mass was recorded over time</a:t>
            </a:r>
            <a:r>
              <a:rPr lang="en-NZ" dirty="0" smtClean="0">
                <a:latin typeface="Calibri" panose="020F0502020204030204" pitchFamily="34" charset="0"/>
              </a:rPr>
              <a:t>.</a:t>
            </a:r>
          </a:p>
          <a:p>
            <a:r>
              <a:rPr lang="en-NZ" dirty="0">
                <a:latin typeface="Calibri" panose="020F0502020204030204" pitchFamily="34" charset="0"/>
              </a:rPr>
              <a:t>Write a word equation AND a balanced symbol equation for the reaction between hydrochloric acid and sodium carbonate</a:t>
            </a:r>
            <a:r>
              <a:rPr lang="en-NZ" dirty="0"/>
              <a:t>.</a:t>
            </a:r>
            <a:r>
              <a:rPr lang="en-NZ" dirty="0" smtClean="0">
                <a:latin typeface="Calibri" panose="020F0502020204030204" pitchFamily="34" charset="0"/>
              </a:rPr>
              <a:t> </a:t>
            </a:r>
            <a:endParaRPr lang="en-NZ" b="1"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2" name="Picture 1"/>
          <p:cNvPicPr>
            <a:picLocks noChangeAspect="1"/>
          </p:cNvPicPr>
          <p:nvPr/>
        </p:nvPicPr>
        <p:blipFill>
          <a:blip r:embed="rId2"/>
          <a:stretch>
            <a:fillRect/>
          </a:stretch>
        </p:blipFill>
        <p:spPr>
          <a:xfrm>
            <a:off x="2483768" y="4095750"/>
            <a:ext cx="4448175" cy="2762250"/>
          </a:xfrm>
          <a:prstGeom prst="rect">
            <a:avLst/>
          </a:prstGeom>
        </p:spPr>
      </p:pic>
      <p:sp>
        <p:nvSpPr>
          <p:cNvPr id="6" name="Rectangle 5"/>
          <p:cNvSpPr/>
          <p:nvPr/>
        </p:nvSpPr>
        <p:spPr>
          <a:xfrm>
            <a:off x="288803" y="3114066"/>
            <a:ext cx="8566394" cy="684803"/>
          </a:xfrm>
          <a:prstGeom prst="rect">
            <a:avLst/>
          </a:prstGeom>
          <a:ln>
            <a:solidFill>
              <a:schemeClr val="tx1"/>
            </a:solidFill>
          </a:ln>
        </p:spPr>
        <p:txBody>
          <a:bodyPr wrap="square">
            <a:spAutoFit/>
          </a:bodyPr>
          <a:lstStyle/>
          <a:p>
            <a:pPr algn="ctr">
              <a:spcAft>
                <a:spcPts val="300"/>
              </a:spcAft>
            </a:pPr>
            <a:r>
              <a:rPr lang="en-GB" dirty="0">
                <a:solidFill>
                  <a:srgbClr val="000000"/>
                </a:solidFill>
                <a:latin typeface="Calibri" panose="020F0502020204030204" pitchFamily="34" charset="0"/>
                <a:ea typeface="Times New Roman" panose="02020603050405020304" pitchFamily="18" charset="0"/>
              </a:rPr>
              <a:t>hydrochloric acid + sodium carbonate → sodium chloride + water + carbon dioxide</a:t>
            </a:r>
            <a:endParaRPr lang="en-NZ" dirty="0">
              <a:latin typeface="Calibri" panose="020F0502020204030204" pitchFamily="34" charset="0"/>
              <a:ea typeface="Times New Roman" panose="02020603050405020304" pitchFamily="18" charset="0"/>
            </a:endParaRPr>
          </a:p>
          <a:p>
            <a:pPr algn="ctr">
              <a:spcAft>
                <a:spcPts val="300"/>
              </a:spcAft>
            </a:pPr>
            <a:r>
              <a:rPr lang="en-GB" dirty="0">
                <a:solidFill>
                  <a:srgbClr val="000000"/>
                </a:solidFill>
                <a:latin typeface="Calibri" panose="020F0502020204030204" pitchFamily="34" charset="0"/>
                <a:ea typeface="Times New Roman" panose="02020603050405020304" pitchFamily="18" charset="0"/>
              </a:rPr>
              <a:t>2HCl</a:t>
            </a:r>
            <a:r>
              <a:rPr lang="en-GB" baseline="-25000" dirty="0">
                <a:solidFill>
                  <a:srgbClr val="000000"/>
                </a:solidFill>
                <a:latin typeface="Calibri" panose="020F0502020204030204" pitchFamily="34" charset="0"/>
                <a:ea typeface="Times New Roman" panose="02020603050405020304" pitchFamily="18" charset="0"/>
              </a:rPr>
              <a:t> </a:t>
            </a:r>
            <a:r>
              <a:rPr lang="en-GB" dirty="0">
                <a:solidFill>
                  <a:srgbClr val="000000"/>
                </a:solidFill>
                <a:latin typeface="Calibri" panose="020F0502020204030204" pitchFamily="34" charset="0"/>
                <a:ea typeface="Times New Roman" panose="02020603050405020304" pitchFamily="18" charset="0"/>
              </a:rPr>
              <a:t>+ Na</a:t>
            </a:r>
            <a:r>
              <a:rPr lang="en-GB" baseline="-25000" dirty="0">
                <a:solidFill>
                  <a:srgbClr val="000000"/>
                </a:solidFill>
                <a:latin typeface="Calibri" panose="020F0502020204030204" pitchFamily="34" charset="0"/>
                <a:ea typeface="Times New Roman" panose="02020603050405020304" pitchFamily="18" charset="0"/>
              </a:rPr>
              <a:t>2</a:t>
            </a:r>
            <a:r>
              <a:rPr lang="en-GB" dirty="0">
                <a:solidFill>
                  <a:srgbClr val="000000"/>
                </a:solidFill>
                <a:latin typeface="Calibri" panose="020F0502020204030204" pitchFamily="34" charset="0"/>
                <a:ea typeface="Times New Roman" panose="02020603050405020304" pitchFamily="18" charset="0"/>
              </a:rPr>
              <a:t>CO</a:t>
            </a:r>
            <a:r>
              <a:rPr lang="en-GB" baseline="-25000" dirty="0">
                <a:solidFill>
                  <a:srgbClr val="000000"/>
                </a:solidFill>
                <a:latin typeface="Calibri" panose="020F0502020204030204" pitchFamily="34" charset="0"/>
                <a:ea typeface="Times New Roman" panose="02020603050405020304" pitchFamily="18" charset="0"/>
              </a:rPr>
              <a:t>3</a:t>
            </a:r>
            <a:r>
              <a:rPr lang="en-GB" dirty="0">
                <a:solidFill>
                  <a:srgbClr val="000000"/>
                </a:solidFill>
                <a:latin typeface="Calibri" panose="020F0502020204030204" pitchFamily="34" charset="0"/>
                <a:ea typeface="Times New Roman" panose="02020603050405020304" pitchFamily="18" charset="0"/>
              </a:rPr>
              <a:t> → 2NaCl</a:t>
            </a:r>
            <a:r>
              <a:rPr lang="en-GB" baseline="-25000" dirty="0">
                <a:solidFill>
                  <a:srgbClr val="000000"/>
                </a:solidFill>
                <a:latin typeface="Calibri" panose="020F0502020204030204" pitchFamily="34" charset="0"/>
                <a:ea typeface="Times New Roman" panose="02020603050405020304" pitchFamily="18" charset="0"/>
              </a:rPr>
              <a:t> </a:t>
            </a:r>
            <a:r>
              <a:rPr lang="en-GB" dirty="0">
                <a:solidFill>
                  <a:srgbClr val="000000"/>
                </a:solidFill>
                <a:latin typeface="Calibri" panose="020F0502020204030204" pitchFamily="34" charset="0"/>
                <a:ea typeface="Times New Roman" panose="02020603050405020304" pitchFamily="18" charset="0"/>
              </a:rPr>
              <a:t>+ H</a:t>
            </a:r>
            <a:r>
              <a:rPr lang="en-GB" baseline="-25000" dirty="0">
                <a:solidFill>
                  <a:srgbClr val="000000"/>
                </a:solidFill>
                <a:latin typeface="Calibri" panose="020F0502020204030204" pitchFamily="34" charset="0"/>
                <a:ea typeface="Times New Roman" panose="02020603050405020304" pitchFamily="18" charset="0"/>
              </a:rPr>
              <a:t>2</a:t>
            </a:r>
            <a:r>
              <a:rPr lang="en-GB" dirty="0">
                <a:solidFill>
                  <a:srgbClr val="000000"/>
                </a:solidFill>
                <a:latin typeface="Calibri" panose="020F0502020204030204" pitchFamily="34" charset="0"/>
                <a:ea typeface="Times New Roman" panose="02020603050405020304" pitchFamily="18" charset="0"/>
              </a:rPr>
              <a:t>O + CO</a:t>
            </a:r>
            <a:r>
              <a:rPr lang="en-GB" baseline="-25000" dirty="0">
                <a:solidFill>
                  <a:srgbClr val="000000"/>
                </a:solidFill>
                <a:latin typeface="Calibri" panose="020F0502020204030204" pitchFamily="34" charset="0"/>
                <a:ea typeface="Times New Roman" panose="02020603050405020304" pitchFamily="18" charset="0"/>
              </a:rPr>
              <a:t>2</a:t>
            </a:r>
            <a:endParaRPr lang="en-NZ"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9465291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Neutralisation- (Part TWO) </a:t>
            </a:r>
            <a:endParaRPr lang="en-NZ" sz="2000" b="1" dirty="0">
              <a:latin typeface="Calibri" panose="020F0502020204030204" pitchFamily="34" charset="0"/>
            </a:endParaRPr>
          </a:p>
        </p:txBody>
      </p:sp>
      <p:sp>
        <p:nvSpPr>
          <p:cNvPr id="5" name="TextBox 4"/>
          <p:cNvSpPr txBox="1"/>
          <p:nvPr/>
        </p:nvSpPr>
        <p:spPr>
          <a:xfrm>
            <a:off x="288803" y="980011"/>
            <a:ext cx="8566394" cy="2031325"/>
          </a:xfrm>
          <a:prstGeom prst="rect">
            <a:avLst/>
          </a:prstGeom>
          <a:solidFill>
            <a:srgbClr val="EFEFEE">
              <a:alpha val="78824"/>
            </a:srgbClr>
          </a:solidFill>
          <a:ln>
            <a:solidFill>
              <a:srgbClr val="1B452F"/>
            </a:solidFill>
          </a:ln>
        </p:spPr>
        <p:txBody>
          <a:bodyPr wrap="square" rtlCol="0">
            <a:spAutoFit/>
          </a:bodyPr>
          <a:lstStyle/>
          <a:p>
            <a:r>
              <a:rPr lang="en-NZ" b="1" dirty="0">
                <a:latin typeface="Calibri" panose="020F0502020204030204" pitchFamily="34" charset="0"/>
              </a:rPr>
              <a:t>Experiment Two</a:t>
            </a:r>
            <a:endParaRPr lang="en-NZ" dirty="0">
              <a:latin typeface="Calibri" panose="020F0502020204030204" pitchFamily="34" charset="0"/>
            </a:endParaRPr>
          </a:p>
          <a:p>
            <a:r>
              <a:rPr lang="en-NZ" dirty="0">
                <a:latin typeface="Calibri" panose="020F0502020204030204" pitchFamily="34" charset="0"/>
              </a:rPr>
              <a:t>(d) Explain why the mass of the beaker and contents would decrease over time. </a:t>
            </a:r>
          </a:p>
          <a:p>
            <a:r>
              <a:rPr lang="en-NZ" dirty="0">
                <a:latin typeface="Calibri" panose="020F0502020204030204" pitchFamily="34" charset="0"/>
              </a:rPr>
              <a:t>In your answer you should:</a:t>
            </a:r>
          </a:p>
          <a:p>
            <a:r>
              <a:rPr lang="en-NZ" dirty="0">
                <a:latin typeface="Calibri" panose="020F0502020204030204" pitchFamily="34" charset="0"/>
              </a:rPr>
              <a:t>• state any other observations that would be made as hydrochloric acid reacts with the sodium carbonate</a:t>
            </a:r>
          </a:p>
          <a:p>
            <a:r>
              <a:rPr lang="en-NZ" dirty="0">
                <a:latin typeface="Calibri" panose="020F0502020204030204" pitchFamily="34" charset="0"/>
              </a:rPr>
              <a:t>• explain how the products formed by the reaction lead to the decrease in mass of the beaker and contents. </a:t>
            </a: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4469979" y="4005064"/>
            <a:ext cx="4448175" cy="2762250"/>
          </a:xfrm>
          <a:prstGeom prst="rect">
            <a:avLst/>
          </a:prstGeom>
        </p:spPr>
      </p:pic>
      <p:pic>
        <p:nvPicPr>
          <p:cNvPr id="11" name="Picture 10"/>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5031706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Neutralisation- (Part TWO) </a:t>
            </a:r>
            <a:endParaRPr lang="en-NZ" sz="2000" b="1" dirty="0">
              <a:latin typeface="Calibri" panose="020F0502020204030204" pitchFamily="34" charset="0"/>
            </a:endParaRPr>
          </a:p>
        </p:txBody>
      </p:sp>
      <p:sp>
        <p:nvSpPr>
          <p:cNvPr id="5" name="TextBox 4"/>
          <p:cNvSpPr txBox="1"/>
          <p:nvPr/>
        </p:nvSpPr>
        <p:spPr>
          <a:xfrm>
            <a:off x="288803" y="980011"/>
            <a:ext cx="8566394" cy="2031325"/>
          </a:xfrm>
          <a:prstGeom prst="rect">
            <a:avLst/>
          </a:prstGeom>
          <a:solidFill>
            <a:srgbClr val="EFEFEE">
              <a:alpha val="78824"/>
            </a:srgbClr>
          </a:solidFill>
          <a:ln>
            <a:solidFill>
              <a:srgbClr val="1B452F"/>
            </a:solidFill>
          </a:ln>
        </p:spPr>
        <p:txBody>
          <a:bodyPr wrap="square" rtlCol="0">
            <a:spAutoFit/>
          </a:bodyPr>
          <a:lstStyle/>
          <a:p>
            <a:r>
              <a:rPr lang="en-NZ" b="1" dirty="0">
                <a:latin typeface="Calibri" panose="020F0502020204030204" pitchFamily="34" charset="0"/>
              </a:rPr>
              <a:t>Experiment Two</a:t>
            </a:r>
            <a:endParaRPr lang="en-NZ" dirty="0">
              <a:latin typeface="Calibri" panose="020F0502020204030204" pitchFamily="34" charset="0"/>
            </a:endParaRPr>
          </a:p>
          <a:p>
            <a:r>
              <a:rPr lang="en-NZ" dirty="0">
                <a:latin typeface="Calibri" panose="020F0502020204030204" pitchFamily="34" charset="0"/>
              </a:rPr>
              <a:t>(d) Explain why the mass of the beaker and contents would decrease over time. </a:t>
            </a:r>
          </a:p>
          <a:p>
            <a:r>
              <a:rPr lang="en-NZ" dirty="0">
                <a:latin typeface="Calibri" panose="020F0502020204030204" pitchFamily="34" charset="0"/>
              </a:rPr>
              <a:t>In your answer you should:</a:t>
            </a:r>
          </a:p>
          <a:p>
            <a:r>
              <a:rPr lang="en-NZ" dirty="0">
                <a:latin typeface="Calibri" panose="020F0502020204030204" pitchFamily="34" charset="0"/>
              </a:rPr>
              <a:t>• state any other observations that would be made as hydrochloric acid reacts with the sodium carbonate</a:t>
            </a:r>
          </a:p>
          <a:p>
            <a:r>
              <a:rPr lang="en-NZ" dirty="0">
                <a:latin typeface="Calibri" panose="020F0502020204030204" pitchFamily="34" charset="0"/>
              </a:rPr>
              <a:t>• explain how the products formed by the reaction lead to the decrease in mass of the beaker and contents. </a:t>
            </a: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9" name="Rectangle 8"/>
          <p:cNvSpPr/>
          <p:nvPr/>
        </p:nvSpPr>
        <p:spPr>
          <a:xfrm>
            <a:off x="249062" y="3768870"/>
            <a:ext cx="4220917" cy="2031325"/>
          </a:xfrm>
          <a:prstGeom prst="rect">
            <a:avLst/>
          </a:prstGeom>
        </p:spPr>
        <p:txBody>
          <a:bodyPr wrap="square">
            <a:spAutoFit/>
          </a:bodyPr>
          <a:lstStyle/>
          <a:p>
            <a:r>
              <a:rPr lang="en-GB" b="1" dirty="0" smtClean="0">
                <a:latin typeface="Calibri" panose="020F0502020204030204" pitchFamily="34" charset="0"/>
              </a:rPr>
              <a:t>Observations: </a:t>
            </a:r>
            <a:r>
              <a:rPr lang="en-GB" dirty="0" smtClean="0">
                <a:latin typeface="Calibri" panose="020F0502020204030204" pitchFamily="34" charset="0"/>
              </a:rPr>
              <a:t>Fizzing </a:t>
            </a:r>
            <a:r>
              <a:rPr lang="en-GB" dirty="0">
                <a:latin typeface="Calibri" panose="020F0502020204030204" pitchFamily="34" charset="0"/>
              </a:rPr>
              <a:t>would be observed.</a:t>
            </a:r>
            <a:endParaRPr lang="en-NZ" dirty="0">
              <a:latin typeface="Calibri" panose="020F0502020204030204" pitchFamily="34" charset="0"/>
            </a:endParaRPr>
          </a:p>
          <a:p>
            <a:r>
              <a:rPr lang="en-GB" dirty="0">
                <a:latin typeface="Calibri" panose="020F0502020204030204" pitchFamily="34" charset="0"/>
              </a:rPr>
              <a:t>The fizzing observed is due to carbon dioxide gas being released, and therefore because the carbon dioxide gas is leaving the beaker, there is less mass remaining in the beaker and therefore the balance measures less weight. </a:t>
            </a:r>
            <a:endParaRPr lang="en-NZ" dirty="0">
              <a:latin typeface="Calibri" panose="020F0502020204030204" pitchFamily="34" charset="0"/>
            </a:endParaRP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4469979" y="4005064"/>
            <a:ext cx="4448175" cy="2762250"/>
          </a:xfrm>
          <a:prstGeom prst="rect">
            <a:avLst/>
          </a:prstGeom>
        </p:spPr>
      </p:pic>
    </p:spTree>
    <p:extLst>
      <p:ext uri="{BB962C8B-B14F-4D97-AF65-F5344CB8AC3E}">
        <p14:creationId xmlns:p14="http://schemas.microsoft.com/office/powerpoint/2010/main" val="18411982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stretch>
            <a:fillRect/>
          </a:stretch>
        </p:blipFill>
        <p:spPr>
          <a:xfrm>
            <a:off x="475829" y="2025282"/>
            <a:ext cx="8280157" cy="3516452"/>
          </a:xfrm>
          <a:prstGeom prst="rect">
            <a:avLst/>
          </a:prstGeom>
        </p:spPr>
      </p:pic>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Acid Reactions</a:t>
            </a:r>
            <a:endParaRPr lang="en-NZ" sz="2000" b="1" dirty="0">
              <a:latin typeface="Calibri" panose="020F0502020204030204" pitchFamily="34" charset="0"/>
            </a:endParaRPr>
          </a:p>
        </p:txBody>
      </p:sp>
      <p:sp>
        <p:nvSpPr>
          <p:cNvPr id="5" name="TextBox 4"/>
          <p:cNvSpPr txBox="1"/>
          <p:nvPr/>
        </p:nvSpPr>
        <p:spPr>
          <a:xfrm>
            <a:off x="457884" y="105126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a:t>
            </a:r>
            <a:r>
              <a:rPr lang="en-NZ" dirty="0"/>
              <a:t>Write a word equation AND a balanced symbol equation for the reaction between </a:t>
            </a:r>
            <a:r>
              <a:rPr lang="en-NZ" dirty="0" err="1"/>
              <a:t>sulfuric</a:t>
            </a:r>
            <a:r>
              <a:rPr lang="en-NZ" dirty="0"/>
              <a:t> acid and potassium hydroxide.</a:t>
            </a:r>
            <a:endParaRPr lang="en-NZ" dirty="0">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5592416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5829" y="2025282"/>
            <a:ext cx="8280157" cy="3516452"/>
          </a:xfrm>
          <a:prstGeom prst="rect">
            <a:avLst/>
          </a:prstGeom>
        </p:spPr>
      </p:pic>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Acid Reactions</a:t>
            </a:r>
            <a:endParaRPr lang="en-NZ" sz="2000" b="1" dirty="0">
              <a:latin typeface="Calibri" panose="020F0502020204030204" pitchFamily="34" charset="0"/>
            </a:endParaRPr>
          </a:p>
        </p:txBody>
      </p:sp>
      <p:sp>
        <p:nvSpPr>
          <p:cNvPr id="5" name="TextBox 4"/>
          <p:cNvSpPr txBox="1"/>
          <p:nvPr/>
        </p:nvSpPr>
        <p:spPr>
          <a:xfrm>
            <a:off x="457884" y="105126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a:t>
            </a:r>
            <a:r>
              <a:rPr lang="en-NZ" dirty="0"/>
              <a:t>Write a word equation AND a balanced symbol equation for the reaction between </a:t>
            </a:r>
            <a:r>
              <a:rPr lang="en-NZ" dirty="0" err="1"/>
              <a:t>sulfuric</a:t>
            </a:r>
            <a:r>
              <a:rPr lang="en-NZ" dirty="0"/>
              <a:t> acid and potassium hydroxide.</a:t>
            </a:r>
            <a:endParaRPr lang="en-NZ" dirty="0">
              <a:latin typeface="Calibri" panose="020F0502020204030204" pitchFamily="34" charset="0"/>
            </a:endParaRPr>
          </a:p>
        </p:txBody>
      </p:sp>
      <p:sp>
        <p:nvSpPr>
          <p:cNvPr id="7" name="Oval Callout 6"/>
          <p:cNvSpPr/>
          <p:nvPr/>
        </p:nvSpPr>
        <p:spPr>
          <a:xfrm rot="3128213">
            <a:off x="7801955" y="15347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812359" y="1759150"/>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6" name="Rectangle 5"/>
          <p:cNvSpPr/>
          <p:nvPr/>
        </p:nvSpPr>
        <p:spPr>
          <a:xfrm>
            <a:off x="1259632" y="2650211"/>
            <a:ext cx="8073793" cy="646331"/>
          </a:xfrm>
          <a:prstGeom prst="rect">
            <a:avLst/>
          </a:prstGeom>
        </p:spPr>
        <p:txBody>
          <a:bodyPr wrap="square">
            <a:spAutoFit/>
          </a:bodyPr>
          <a:lstStyle/>
          <a:p>
            <a:r>
              <a:rPr lang="en-GB" dirty="0" err="1"/>
              <a:t>Sulfuric</a:t>
            </a:r>
            <a:r>
              <a:rPr lang="en-GB" dirty="0"/>
              <a:t> acid + potassium hydroxide → potassium </a:t>
            </a:r>
            <a:r>
              <a:rPr lang="en-GB" dirty="0" err="1"/>
              <a:t>sulfate</a:t>
            </a:r>
            <a:r>
              <a:rPr lang="en-GB" dirty="0"/>
              <a:t> + water</a:t>
            </a:r>
            <a:endParaRPr lang="en-NZ" dirty="0"/>
          </a:p>
          <a:p>
            <a:endParaRPr lang="en-NZ" dirty="0"/>
          </a:p>
        </p:txBody>
      </p:sp>
      <p:sp>
        <p:nvSpPr>
          <p:cNvPr id="9" name="Rectangle 8"/>
          <p:cNvSpPr/>
          <p:nvPr/>
        </p:nvSpPr>
        <p:spPr>
          <a:xfrm>
            <a:off x="2167288" y="4367747"/>
            <a:ext cx="4587153" cy="523220"/>
          </a:xfrm>
          <a:prstGeom prst="rect">
            <a:avLst/>
          </a:prstGeom>
        </p:spPr>
        <p:txBody>
          <a:bodyPr wrap="none">
            <a:spAutoFit/>
          </a:bodyPr>
          <a:lstStyle/>
          <a:p>
            <a:r>
              <a:rPr lang="en-GB" sz="2800" dirty="0"/>
              <a:t>H</a:t>
            </a:r>
            <a:r>
              <a:rPr lang="en-GB" sz="2800" baseline="-25000" dirty="0"/>
              <a:t>2</a:t>
            </a:r>
            <a:r>
              <a:rPr lang="en-GB" sz="2800" dirty="0"/>
              <a:t>SO</a:t>
            </a:r>
            <a:r>
              <a:rPr lang="en-GB" sz="2800" baseline="-25000" dirty="0"/>
              <a:t>4 </a:t>
            </a:r>
            <a:r>
              <a:rPr lang="en-GB" sz="2800" dirty="0"/>
              <a:t>+ 2KOH → K</a:t>
            </a:r>
            <a:r>
              <a:rPr lang="en-GB" sz="2800" baseline="-25000" dirty="0"/>
              <a:t>2</a:t>
            </a:r>
            <a:r>
              <a:rPr lang="en-GB" sz="2800" dirty="0"/>
              <a:t>SO</a:t>
            </a:r>
            <a:r>
              <a:rPr lang="en-GB" sz="2800" baseline="-25000" dirty="0"/>
              <a:t>4 </a:t>
            </a:r>
            <a:r>
              <a:rPr lang="en-GB" sz="2800" dirty="0"/>
              <a:t>+ 2H</a:t>
            </a:r>
            <a:r>
              <a:rPr lang="en-GB" sz="2800" baseline="-25000" dirty="0"/>
              <a:t>2</a:t>
            </a:r>
            <a:r>
              <a:rPr lang="en-GB" sz="2800" dirty="0"/>
              <a:t>O</a:t>
            </a:r>
            <a:endParaRPr lang="en-NZ" sz="2800" dirty="0"/>
          </a:p>
        </p:txBody>
      </p:sp>
      <p:sp>
        <p:nvSpPr>
          <p:cNvPr id="10" name="Oval Callout 9"/>
          <p:cNvSpPr/>
          <p:nvPr/>
        </p:nvSpPr>
        <p:spPr>
          <a:xfrm rot="3128213">
            <a:off x="7730346" y="3805433"/>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7740750" y="4029784"/>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41881933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stretch>
            <a:fillRect/>
          </a:stretch>
        </p:blipFill>
        <p:spPr>
          <a:xfrm>
            <a:off x="475829" y="2025282"/>
            <a:ext cx="8280157" cy="3516452"/>
          </a:xfrm>
          <a:prstGeom prst="rect">
            <a:avLst/>
          </a:prstGeom>
        </p:spPr>
      </p:pic>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Acid Reactions</a:t>
            </a:r>
            <a:endParaRPr lang="en-NZ" sz="2000" b="1" dirty="0">
              <a:latin typeface="Calibri" panose="020F0502020204030204" pitchFamily="34" charset="0"/>
            </a:endParaRPr>
          </a:p>
        </p:txBody>
      </p:sp>
      <p:sp>
        <p:nvSpPr>
          <p:cNvPr id="5" name="TextBox 4"/>
          <p:cNvSpPr txBox="1"/>
          <p:nvPr/>
        </p:nvSpPr>
        <p:spPr>
          <a:xfrm>
            <a:off x="457884" y="105126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2c: </a:t>
            </a:r>
            <a:r>
              <a:rPr lang="en-NZ" dirty="0"/>
              <a:t>Write a word equation AND a balanced symbol equation for the reaction between </a:t>
            </a:r>
            <a:r>
              <a:rPr lang="en-NZ" dirty="0" smtClean="0"/>
              <a:t>calcium carbonate </a:t>
            </a:r>
            <a:r>
              <a:rPr lang="en-NZ" dirty="0"/>
              <a:t>and hydrochloric acid.</a:t>
            </a:r>
            <a:endParaRPr lang="en-NZ" dirty="0">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807925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5829" y="2025282"/>
            <a:ext cx="8280157" cy="3516452"/>
          </a:xfrm>
          <a:prstGeom prst="rect">
            <a:avLst/>
          </a:prstGeom>
        </p:spPr>
      </p:pic>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Acid Reactions</a:t>
            </a:r>
            <a:endParaRPr lang="en-NZ" sz="2000" b="1" dirty="0">
              <a:latin typeface="Calibri" panose="020F0502020204030204" pitchFamily="34" charset="0"/>
            </a:endParaRPr>
          </a:p>
        </p:txBody>
      </p:sp>
      <p:sp>
        <p:nvSpPr>
          <p:cNvPr id="5" name="TextBox 4"/>
          <p:cNvSpPr txBox="1"/>
          <p:nvPr/>
        </p:nvSpPr>
        <p:spPr>
          <a:xfrm>
            <a:off x="457884" y="105126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2c: </a:t>
            </a:r>
            <a:r>
              <a:rPr lang="en-NZ" dirty="0"/>
              <a:t>Write a word equation AND a balanced symbol equation for the reaction between </a:t>
            </a:r>
            <a:r>
              <a:rPr lang="en-NZ" dirty="0" smtClean="0"/>
              <a:t>calcium carbonate </a:t>
            </a:r>
            <a:r>
              <a:rPr lang="en-NZ" dirty="0"/>
              <a:t>and hydrochloric acid.</a:t>
            </a:r>
            <a:endParaRPr lang="en-NZ" dirty="0">
              <a:latin typeface="Calibri" panose="020F0502020204030204" pitchFamily="34" charset="0"/>
            </a:endParaRPr>
          </a:p>
        </p:txBody>
      </p:sp>
      <p:sp>
        <p:nvSpPr>
          <p:cNvPr id="7" name="Oval Callout 6"/>
          <p:cNvSpPr/>
          <p:nvPr/>
        </p:nvSpPr>
        <p:spPr>
          <a:xfrm rot="3128213">
            <a:off x="7801955" y="15347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812359" y="1759150"/>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6" name="Rectangle 5"/>
          <p:cNvSpPr/>
          <p:nvPr/>
        </p:nvSpPr>
        <p:spPr>
          <a:xfrm>
            <a:off x="605703" y="2645887"/>
            <a:ext cx="8073793" cy="369332"/>
          </a:xfrm>
          <a:prstGeom prst="rect">
            <a:avLst/>
          </a:prstGeom>
        </p:spPr>
        <p:txBody>
          <a:bodyPr wrap="square">
            <a:spAutoFit/>
          </a:bodyPr>
          <a:lstStyle/>
          <a:p>
            <a:r>
              <a:rPr lang="en-GB" dirty="0"/>
              <a:t>Hydrochloric acid + calcium carbonate → calcium chloride + carbon dioxide + water. </a:t>
            </a:r>
            <a:endParaRPr lang="en-NZ" dirty="0"/>
          </a:p>
        </p:txBody>
      </p:sp>
      <p:sp>
        <p:nvSpPr>
          <p:cNvPr id="9" name="Rectangle 8"/>
          <p:cNvSpPr/>
          <p:nvPr/>
        </p:nvSpPr>
        <p:spPr>
          <a:xfrm>
            <a:off x="2263587" y="4378378"/>
            <a:ext cx="4480137" cy="461665"/>
          </a:xfrm>
          <a:prstGeom prst="rect">
            <a:avLst/>
          </a:prstGeom>
        </p:spPr>
        <p:txBody>
          <a:bodyPr wrap="none">
            <a:spAutoFit/>
          </a:bodyPr>
          <a:lstStyle/>
          <a:p>
            <a:r>
              <a:rPr lang="en-GB" sz="2400" dirty="0"/>
              <a:t>2HCl</a:t>
            </a:r>
            <a:r>
              <a:rPr lang="en-GB" sz="2400" baseline="-25000" dirty="0"/>
              <a:t> </a:t>
            </a:r>
            <a:r>
              <a:rPr lang="en-GB" sz="2400" dirty="0"/>
              <a:t>+ CaCO</a:t>
            </a:r>
            <a:r>
              <a:rPr lang="en-GB" sz="2400" baseline="-25000" dirty="0"/>
              <a:t>3</a:t>
            </a:r>
            <a:r>
              <a:rPr lang="en-GB" sz="2400" dirty="0"/>
              <a:t> → CaCl</a:t>
            </a:r>
            <a:r>
              <a:rPr lang="en-GB" sz="2400" baseline="-25000" dirty="0"/>
              <a:t>2 </a:t>
            </a:r>
            <a:r>
              <a:rPr lang="en-GB" sz="2400" dirty="0"/>
              <a:t>+ CO</a:t>
            </a:r>
            <a:r>
              <a:rPr lang="en-GB" sz="2400" baseline="-25000" dirty="0"/>
              <a:t>2</a:t>
            </a:r>
            <a:r>
              <a:rPr lang="en-GB" sz="2400" dirty="0"/>
              <a:t> +  H</a:t>
            </a:r>
            <a:r>
              <a:rPr lang="en-GB" sz="2400" baseline="-25000" dirty="0"/>
              <a:t>2</a:t>
            </a:r>
            <a:r>
              <a:rPr lang="en-GB" sz="2400" dirty="0"/>
              <a:t>O</a:t>
            </a:r>
            <a:endParaRPr lang="en-NZ" sz="2400" dirty="0">
              <a:latin typeface="Calibri" panose="020F0502020204030204" pitchFamily="34" charset="0"/>
            </a:endParaRPr>
          </a:p>
        </p:txBody>
      </p:sp>
      <p:sp>
        <p:nvSpPr>
          <p:cNvPr id="10" name="Oval Callout 9"/>
          <p:cNvSpPr/>
          <p:nvPr/>
        </p:nvSpPr>
        <p:spPr>
          <a:xfrm rot="3128213">
            <a:off x="7730346" y="3805433"/>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7740750" y="4029784"/>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3451034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stretch>
            <a:fillRect/>
          </a:stretch>
        </p:blipFill>
        <p:spPr>
          <a:xfrm>
            <a:off x="457884" y="2979661"/>
            <a:ext cx="8280157" cy="3516452"/>
          </a:xfrm>
          <a:prstGeom prst="rect">
            <a:avLst/>
          </a:prstGeom>
        </p:spPr>
      </p:pic>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Acid Reactions</a:t>
            </a:r>
            <a:endParaRPr lang="en-NZ" sz="2000" b="1" dirty="0">
              <a:latin typeface="Calibri" panose="020F0502020204030204" pitchFamily="34" charset="0"/>
            </a:endParaRPr>
          </a:p>
        </p:txBody>
      </p:sp>
      <p:sp>
        <p:nvSpPr>
          <p:cNvPr id="5" name="TextBox 4"/>
          <p:cNvSpPr txBox="1"/>
          <p:nvPr/>
        </p:nvSpPr>
        <p:spPr>
          <a:xfrm>
            <a:off x="457884" y="1051264"/>
            <a:ext cx="7930539" cy="1477328"/>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4a: </a:t>
            </a:r>
            <a:r>
              <a:rPr lang="en-NZ" dirty="0"/>
              <a:t>A beaker contains sodium hydroxide solution and 5 drops of universal indicator.</a:t>
            </a:r>
          </a:p>
          <a:p>
            <a:r>
              <a:rPr lang="en-NZ" dirty="0" err="1"/>
              <a:t>Sulfuric</a:t>
            </a:r>
            <a:r>
              <a:rPr lang="en-NZ" dirty="0"/>
              <a:t> acid was added to the beaker until no more changes were observed.</a:t>
            </a:r>
          </a:p>
          <a:p>
            <a:r>
              <a:rPr lang="en-NZ" dirty="0"/>
              <a:t>(a) Write a word equation AND a balanced symbol equation for the reaction between </a:t>
            </a:r>
            <a:r>
              <a:rPr lang="en-NZ" dirty="0" smtClean="0"/>
              <a:t>sulphuric acid </a:t>
            </a:r>
            <a:r>
              <a:rPr lang="en-NZ" dirty="0"/>
              <a:t>and sodium hydroxide.</a:t>
            </a:r>
            <a:endParaRPr lang="en-NZ" dirty="0">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4282757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884" y="2979661"/>
            <a:ext cx="8280157" cy="3516452"/>
          </a:xfrm>
          <a:prstGeom prst="rect">
            <a:avLst/>
          </a:prstGeom>
        </p:spPr>
      </p:pic>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Acid Reactions</a:t>
            </a:r>
            <a:endParaRPr lang="en-NZ" sz="2000" b="1" dirty="0">
              <a:latin typeface="Calibri" panose="020F0502020204030204" pitchFamily="34" charset="0"/>
            </a:endParaRPr>
          </a:p>
        </p:txBody>
      </p:sp>
      <p:sp>
        <p:nvSpPr>
          <p:cNvPr id="5" name="TextBox 4"/>
          <p:cNvSpPr txBox="1"/>
          <p:nvPr/>
        </p:nvSpPr>
        <p:spPr>
          <a:xfrm>
            <a:off x="457884" y="1051264"/>
            <a:ext cx="7930539" cy="1477328"/>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4a: </a:t>
            </a:r>
            <a:r>
              <a:rPr lang="en-NZ" dirty="0"/>
              <a:t>A beaker contains sodium hydroxide solution and 5 drops of universal indicator.</a:t>
            </a:r>
          </a:p>
          <a:p>
            <a:r>
              <a:rPr lang="en-NZ" dirty="0" err="1"/>
              <a:t>Sulfuric</a:t>
            </a:r>
            <a:r>
              <a:rPr lang="en-NZ" dirty="0"/>
              <a:t> acid was added to the beaker until no more changes were observed.</a:t>
            </a:r>
          </a:p>
          <a:p>
            <a:r>
              <a:rPr lang="en-NZ" dirty="0"/>
              <a:t>(a) Write a word equation AND a balanced symbol equation for the reaction between </a:t>
            </a:r>
            <a:r>
              <a:rPr lang="en-NZ" dirty="0" smtClean="0"/>
              <a:t>sulphuric acid </a:t>
            </a:r>
            <a:r>
              <a:rPr lang="en-NZ" dirty="0"/>
              <a:t>and sodium hydroxide.</a:t>
            </a:r>
            <a:endParaRPr lang="en-NZ" dirty="0">
              <a:latin typeface="Calibri" panose="020F0502020204030204" pitchFamily="34" charset="0"/>
            </a:endParaRPr>
          </a:p>
        </p:txBody>
      </p:sp>
      <p:sp>
        <p:nvSpPr>
          <p:cNvPr id="6" name="Rectangle 5"/>
          <p:cNvSpPr/>
          <p:nvPr/>
        </p:nvSpPr>
        <p:spPr>
          <a:xfrm>
            <a:off x="1403648" y="3564436"/>
            <a:ext cx="8073793" cy="369332"/>
          </a:xfrm>
          <a:prstGeom prst="rect">
            <a:avLst/>
          </a:prstGeom>
        </p:spPr>
        <p:txBody>
          <a:bodyPr wrap="square">
            <a:spAutoFit/>
          </a:bodyPr>
          <a:lstStyle/>
          <a:p>
            <a:r>
              <a:rPr lang="en-GB" dirty="0" err="1"/>
              <a:t>Sulfuric</a:t>
            </a:r>
            <a:r>
              <a:rPr lang="en-GB" dirty="0"/>
              <a:t> acid + sodium hydroxide → sodium </a:t>
            </a:r>
            <a:r>
              <a:rPr lang="en-GB" dirty="0" err="1"/>
              <a:t>sulfate</a:t>
            </a:r>
            <a:r>
              <a:rPr lang="en-GB" dirty="0"/>
              <a:t> + water</a:t>
            </a:r>
            <a:endParaRPr lang="en-NZ" dirty="0"/>
          </a:p>
        </p:txBody>
      </p:sp>
      <p:sp>
        <p:nvSpPr>
          <p:cNvPr id="9" name="Rectangle 8"/>
          <p:cNvSpPr/>
          <p:nvPr/>
        </p:nvSpPr>
        <p:spPr>
          <a:xfrm>
            <a:off x="2051919" y="5307328"/>
            <a:ext cx="5040162" cy="523220"/>
          </a:xfrm>
          <a:prstGeom prst="rect">
            <a:avLst/>
          </a:prstGeom>
        </p:spPr>
        <p:txBody>
          <a:bodyPr wrap="none">
            <a:spAutoFit/>
          </a:bodyPr>
          <a:lstStyle/>
          <a:p>
            <a:r>
              <a:rPr lang="en-GB" sz="2800" dirty="0"/>
              <a:t>H</a:t>
            </a:r>
            <a:r>
              <a:rPr lang="en-GB" sz="2800" baseline="-25000" dirty="0"/>
              <a:t>2</a:t>
            </a:r>
            <a:r>
              <a:rPr lang="en-GB" sz="2800" dirty="0"/>
              <a:t>SO</a:t>
            </a:r>
            <a:r>
              <a:rPr lang="en-GB" sz="2800" baseline="-25000" dirty="0"/>
              <a:t>4 </a:t>
            </a:r>
            <a:r>
              <a:rPr lang="en-GB" sz="2800" dirty="0"/>
              <a:t>+ 2NaOH → Na</a:t>
            </a:r>
            <a:r>
              <a:rPr lang="en-GB" sz="2800" baseline="-25000" dirty="0"/>
              <a:t>2</a:t>
            </a:r>
            <a:r>
              <a:rPr lang="en-GB" sz="2800" dirty="0"/>
              <a:t>SO</a:t>
            </a:r>
            <a:r>
              <a:rPr lang="en-GB" sz="2800" baseline="-25000" dirty="0"/>
              <a:t>4 </a:t>
            </a:r>
            <a:r>
              <a:rPr lang="en-GB" sz="2800" dirty="0"/>
              <a:t>+ 2H</a:t>
            </a:r>
            <a:r>
              <a:rPr lang="en-GB" sz="2800" baseline="-25000" dirty="0"/>
              <a:t>2</a:t>
            </a:r>
            <a:r>
              <a:rPr lang="en-GB" sz="2800" dirty="0"/>
              <a:t>O</a:t>
            </a:r>
            <a:endParaRPr lang="en-NZ" sz="2800" dirty="0"/>
          </a:p>
        </p:txBody>
      </p:sp>
      <p:sp>
        <p:nvSpPr>
          <p:cNvPr id="10" name="Oval Callout 9"/>
          <p:cNvSpPr/>
          <p:nvPr/>
        </p:nvSpPr>
        <p:spPr>
          <a:xfrm rot="3128213">
            <a:off x="7712401" y="4759812"/>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7722805" y="4984163"/>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42350857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stretch>
            <a:fillRect/>
          </a:stretch>
        </p:blipFill>
        <p:spPr>
          <a:xfrm>
            <a:off x="457884" y="1988840"/>
            <a:ext cx="8280157" cy="3516452"/>
          </a:xfrm>
          <a:prstGeom prst="rect">
            <a:avLst/>
          </a:prstGeom>
        </p:spPr>
      </p:pic>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Acid Reactions</a:t>
            </a:r>
            <a:endParaRPr lang="en-NZ" sz="2000" b="1" dirty="0">
              <a:latin typeface="Calibri" panose="020F0502020204030204" pitchFamily="34" charset="0"/>
            </a:endParaRPr>
          </a:p>
        </p:txBody>
      </p:sp>
      <p:sp>
        <p:nvSpPr>
          <p:cNvPr id="5" name="TextBox 4"/>
          <p:cNvSpPr txBox="1"/>
          <p:nvPr/>
        </p:nvSpPr>
        <p:spPr>
          <a:xfrm>
            <a:off x="457884" y="1051264"/>
            <a:ext cx="7930539" cy="707886"/>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1c: </a:t>
            </a:r>
            <a:r>
              <a:rPr lang="en-NZ" sz="2000" dirty="0">
                <a:latin typeface="Calibri" panose="020F0502020204030204" pitchFamily="34" charset="0"/>
              </a:rPr>
              <a:t>Write a word equation AND a balanced symbol equation for the reaction between nitric acid and calcium carbonate.</a:t>
            </a:r>
            <a:endParaRPr lang="en-NZ" dirty="0">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553072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c 27"/>
          <p:cNvSpPr/>
          <p:nvPr/>
        </p:nvSpPr>
        <p:spPr>
          <a:xfrm rot="2451815">
            <a:off x="5985876" y="4328752"/>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Electron Configuration - (Part ONE) </a:t>
            </a:r>
            <a:endParaRPr lang="en-NZ" sz="2000" b="1" dirty="0">
              <a:latin typeface="Calibri" panose="020F0502020204030204" pitchFamily="34" charset="0"/>
            </a:endParaRPr>
          </a:p>
        </p:txBody>
      </p:sp>
      <p:sp>
        <p:nvSpPr>
          <p:cNvPr id="5" name="TextBox 4"/>
          <p:cNvSpPr txBox="1"/>
          <p:nvPr/>
        </p:nvSpPr>
        <p:spPr>
          <a:xfrm>
            <a:off x="381939" y="1183572"/>
            <a:ext cx="8566394"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1a: </a:t>
            </a:r>
            <a:r>
              <a:rPr lang="en-NZ" dirty="0">
                <a:latin typeface="Calibri" panose="020F0502020204030204" pitchFamily="34" charset="0"/>
              </a:rPr>
              <a:t>F</a:t>
            </a:r>
            <a:r>
              <a:rPr lang="en-NZ" baseline="30000" dirty="0">
                <a:latin typeface="Calibri" panose="020F0502020204030204" pitchFamily="34" charset="0"/>
              </a:rPr>
              <a:t>–</a:t>
            </a:r>
            <a:r>
              <a:rPr lang="en-NZ" dirty="0">
                <a:latin typeface="Calibri" panose="020F0502020204030204" pitchFamily="34" charset="0"/>
              </a:rPr>
              <a:t>, Ne, and Mg</a:t>
            </a:r>
            <a:r>
              <a:rPr lang="en-NZ" baseline="30000" dirty="0">
                <a:latin typeface="Calibri" panose="020F0502020204030204" pitchFamily="34" charset="0"/>
              </a:rPr>
              <a:t>2+ </a:t>
            </a:r>
            <a:r>
              <a:rPr lang="en-NZ" dirty="0">
                <a:latin typeface="Calibri" panose="020F0502020204030204" pitchFamily="34" charset="0"/>
              </a:rPr>
              <a:t>have the </a:t>
            </a:r>
            <a:r>
              <a:rPr lang="en-NZ" b="1" dirty="0">
                <a:latin typeface="Calibri" panose="020F0502020204030204" pitchFamily="34" charset="0"/>
              </a:rPr>
              <a:t>same </a:t>
            </a:r>
            <a:r>
              <a:rPr lang="en-NZ" dirty="0">
                <a:latin typeface="Calibri" panose="020F0502020204030204" pitchFamily="34" charset="0"/>
              </a:rPr>
              <a:t>electron arrangement.</a:t>
            </a:r>
          </a:p>
          <a:p>
            <a:r>
              <a:rPr lang="en-NZ" dirty="0">
                <a:latin typeface="Calibri" panose="020F0502020204030204" pitchFamily="34" charset="0"/>
              </a:rPr>
              <a:t>(a) Complete the table below. </a:t>
            </a:r>
            <a:endParaRPr lang="en-NZ" dirty="0">
              <a:effectLst/>
              <a:latin typeface="Calibri" panose="020F0502020204030204" pitchFamily="34" charset="0"/>
              <a:ea typeface="Times New Roman" panose="02020603050405020304" pitchFamily="18" charset="0"/>
            </a:endParaRPr>
          </a:p>
        </p:txBody>
      </p:sp>
      <p:sp>
        <p:nvSpPr>
          <p:cNvPr id="7" name="Oval Callout 6"/>
          <p:cNvSpPr/>
          <p:nvPr/>
        </p:nvSpPr>
        <p:spPr>
          <a:xfrm rot="3128213">
            <a:off x="7884905" y="231604"/>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6165" y="457178"/>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graphicFrame>
        <p:nvGraphicFramePr>
          <p:cNvPr id="3" name="Table 2"/>
          <p:cNvGraphicFramePr>
            <a:graphicFrameLocks noGrp="1"/>
          </p:cNvGraphicFramePr>
          <p:nvPr>
            <p:extLst/>
          </p:nvPr>
        </p:nvGraphicFramePr>
        <p:xfrm>
          <a:off x="467546" y="2136282"/>
          <a:ext cx="8208910" cy="1615440"/>
        </p:xfrm>
        <a:graphic>
          <a:graphicData uri="http://schemas.openxmlformats.org/drawingml/2006/table">
            <a:tbl>
              <a:tblPr firstRow="1" bandRow="1">
                <a:tableStyleId>{5940675A-B579-460E-94D1-54222C63F5DA}</a:tableStyleId>
              </a:tblPr>
              <a:tblGrid>
                <a:gridCol w="1641782">
                  <a:extLst>
                    <a:ext uri="{9D8B030D-6E8A-4147-A177-3AD203B41FA5}">
                      <a16:colId xmlns:a16="http://schemas.microsoft.com/office/drawing/2014/main" val="20000"/>
                    </a:ext>
                  </a:extLst>
                </a:gridCol>
                <a:gridCol w="1641782">
                  <a:extLst>
                    <a:ext uri="{9D8B030D-6E8A-4147-A177-3AD203B41FA5}">
                      <a16:colId xmlns:a16="http://schemas.microsoft.com/office/drawing/2014/main" val="20001"/>
                    </a:ext>
                  </a:extLst>
                </a:gridCol>
                <a:gridCol w="1641782">
                  <a:extLst>
                    <a:ext uri="{9D8B030D-6E8A-4147-A177-3AD203B41FA5}">
                      <a16:colId xmlns:a16="http://schemas.microsoft.com/office/drawing/2014/main" val="20002"/>
                    </a:ext>
                  </a:extLst>
                </a:gridCol>
                <a:gridCol w="1641782">
                  <a:extLst>
                    <a:ext uri="{9D8B030D-6E8A-4147-A177-3AD203B41FA5}">
                      <a16:colId xmlns:a16="http://schemas.microsoft.com/office/drawing/2014/main" val="20003"/>
                    </a:ext>
                  </a:extLst>
                </a:gridCol>
                <a:gridCol w="1641782">
                  <a:extLst>
                    <a:ext uri="{9D8B030D-6E8A-4147-A177-3AD203B41FA5}">
                      <a16:colId xmlns:a16="http://schemas.microsoft.com/office/drawing/2014/main" val="20004"/>
                    </a:ext>
                  </a:extLst>
                </a:gridCol>
              </a:tblGrid>
              <a:tr h="370840">
                <a:tc>
                  <a:txBody>
                    <a:bodyPr/>
                    <a:lstStyle/>
                    <a:p>
                      <a:endParaRPr lang="en-NZ" dirty="0">
                        <a:latin typeface="Calibri" panose="020F0502020204030204" pitchFamily="34" charset="0"/>
                      </a:endParaRPr>
                    </a:p>
                  </a:txBody>
                  <a:tcPr>
                    <a:solidFill>
                      <a:schemeClr val="accent6">
                        <a:lumMod val="60000"/>
                        <a:lumOff val="40000"/>
                      </a:schemeClr>
                    </a:solidFill>
                  </a:tcPr>
                </a:tc>
                <a:tc>
                  <a:txBody>
                    <a:bodyPr/>
                    <a:lstStyle/>
                    <a:p>
                      <a:r>
                        <a:rPr lang="en-NZ" b="1" dirty="0" smtClean="0">
                          <a:latin typeface="Calibri" panose="020F0502020204030204" pitchFamily="34" charset="0"/>
                        </a:rPr>
                        <a:t>Atomic Number</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Number of protons</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Number of electrons</a:t>
                      </a:r>
                      <a:endParaRPr lang="en-NZ" b="1" dirty="0">
                        <a:latin typeface="Calibri" panose="020F0502020204030204" pitchFamily="34" charset="0"/>
                      </a:endParaRPr>
                    </a:p>
                  </a:txBody>
                  <a:tcPr>
                    <a:solidFill>
                      <a:schemeClr val="accent5">
                        <a:lumMod val="20000"/>
                        <a:lumOff val="80000"/>
                      </a:schemeClr>
                    </a:solidFill>
                  </a:tcPr>
                </a:tc>
                <a:tc>
                  <a:txBody>
                    <a:bodyPr/>
                    <a:lstStyle/>
                    <a:p>
                      <a:r>
                        <a:rPr lang="en-NZ" b="1" dirty="0" smtClean="0">
                          <a:latin typeface="Calibri" panose="020F0502020204030204" pitchFamily="34" charset="0"/>
                        </a:rPr>
                        <a:t>Electron arrangement</a:t>
                      </a:r>
                      <a:endParaRPr lang="en-NZ" b="1" dirty="0">
                        <a:latin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en-NZ" b="1" dirty="0" smtClean="0">
                          <a:latin typeface="Calibri" panose="020F0502020204030204" pitchFamily="34" charset="0"/>
                        </a:rPr>
                        <a:t>F</a:t>
                      </a:r>
                      <a:r>
                        <a:rPr lang="en-NZ" b="1" baseline="30000" dirty="0" smtClean="0">
                          <a:latin typeface="Calibri" panose="020F0502020204030204" pitchFamily="34" charset="0"/>
                        </a:rPr>
                        <a:t>-</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rPr>
                        <a:t>9</a:t>
                      </a:r>
                      <a:endParaRPr lang="en-NZ" sz="1600" dirty="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a:solidFill>
                            <a:srgbClr val="000000"/>
                          </a:solidFill>
                          <a:effectLst/>
                          <a:latin typeface="Calibri" panose="020F0502020204030204" pitchFamily="34" charset="0"/>
                          <a:ea typeface="Times New Roman" panose="02020603050405020304" pitchFamily="18" charset="0"/>
                        </a:rPr>
                        <a:t>9</a:t>
                      </a: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a:solidFill>
                            <a:srgbClr val="000000"/>
                          </a:solidFill>
                          <a:effectLst/>
                          <a:latin typeface="Calibri" panose="020F0502020204030204" pitchFamily="34" charset="0"/>
                          <a:ea typeface="Times New Roman" panose="02020603050405020304" pitchFamily="18" charset="0"/>
                        </a:rPr>
                        <a:t>10</a:t>
                      </a: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a:solidFill>
                            <a:srgbClr val="000000"/>
                          </a:solidFill>
                          <a:effectLst/>
                          <a:latin typeface="Calibri" panose="020F0502020204030204" pitchFamily="34" charset="0"/>
                          <a:ea typeface="Times New Roman" panose="02020603050405020304" pitchFamily="18" charset="0"/>
                        </a:rPr>
                        <a:t>2,8</a:t>
                      </a:r>
                      <a:endParaRPr lang="en-NZ" sz="160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1"/>
                  </a:ext>
                </a:extLst>
              </a:tr>
              <a:tr h="370840">
                <a:tc>
                  <a:txBody>
                    <a:bodyPr/>
                    <a:lstStyle/>
                    <a:p>
                      <a:pPr algn="ctr"/>
                      <a:r>
                        <a:rPr lang="en-NZ" b="1" dirty="0" smtClean="0">
                          <a:latin typeface="Calibri" panose="020F0502020204030204" pitchFamily="34" charset="0"/>
                        </a:rPr>
                        <a:t>Ne</a:t>
                      </a:r>
                      <a:endParaRPr lang="en-NZ" b="1"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a:solidFill>
                            <a:srgbClr val="000000"/>
                          </a:solidFill>
                          <a:effectLst/>
                          <a:latin typeface="Calibri" panose="020F0502020204030204" pitchFamily="34" charset="0"/>
                          <a:ea typeface="Times New Roman" panose="02020603050405020304" pitchFamily="18" charset="0"/>
                        </a:rPr>
                        <a:t>10</a:t>
                      </a: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a:solidFill>
                            <a:srgbClr val="000000"/>
                          </a:solidFill>
                          <a:effectLst/>
                          <a:latin typeface="Calibri" panose="020F0502020204030204" pitchFamily="34" charset="0"/>
                          <a:ea typeface="Times New Roman" panose="02020603050405020304" pitchFamily="18" charset="0"/>
                        </a:rPr>
                        <a:t>10</a:t>
                      </a: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a:solidFill>
                            <a:srgbClr val="000000"/>
                          </a:solidFill>
                          <a:effectLst/>
                          <a:latin typeface="Calibri" panose="020F0502020204030204" pitchFamily="34" charset="0"/>
                          <a:ea typeface="Times New Roman" panose="02020603050405020304" pitchFamily="18" charset="0"/>
                        </a:rPr>
                        <a:t>10</a:t>
                      </a: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a:solidFill>
                            <a:srgbClr val="000000"/>
                          </a:solidFill>
                          <a:effectLst/>
                          <a:latin typeface="Calibri" panose="020F0502020204030204" pitchFamily="34" charset="0"/>
                          <a:ea typeface="Times New Roman" panose="02020603050405020304" pitchFamily="18" charset="0"/>
                        </a:rPr>
                        <a:t>2,8</a:t>
                      </a:r>
                      <a:endParaRPr lang="en-NZ" sz="160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2"/>
                  </a:ext>
                </a:extLst>
              </a:tr>
              <a:tr h="370840">
                <a:tc>
                  <a:txBody>
                    <a:bodyPr/>
                    <a:lstStyle/>
                    <a:p>
                      <a:pPr algn="ctr"/>
                      <a:r>
                        <a:rPr lang="en-NZ" b="1" dirty="0" smtClean="0">
                          <a:latin typeface="Calibri" panose="020F0502020204030204" pitchFamily="34" charset="0"/>
                        </a:rPr>
                        <a:t>Mg</a:t>
                      </a:r>
                      <a:r>
                        <a:rPr lang="en-NZ" b="1" baseline="30000" dirty="0" smtClean="0">
                          <a:latin typeface="Calibri" panose="020F0502020204030204" pitchFamily="34" charset="0"/>
                        </a:rPr>
                        <a:t>2+</a:t>
                      </a:r>
                      <a:endParaRPr lang="en-NZ" b="1" baseline="30000" dirty="0">
                        <a:latin typeface="Calibri" panose="020F0502020204030204" pitchFamily="34" charset="0"/>
                      </a:endParaRPr>
                    </a:p>
                  </a:txBody>
                  <a:tcPr>
                    <a:solidFill>
                      <a:schemeClr val="accent5">
                        <a:lumMod val="20000"/>
                        <a:lumOff val="80000"/>
                      </a:schemeClr>
                    </a:solidFill>
                  </a:tcPr>
                </a:tc>
                <a:tc>
                  <a:txBody>
                    <a:bodyPr/>
                    <a:lstStyle/>
                    <a:p>
                      <a:pPr algn="ctr">
                        <a:spcAft>
                          <a:spcPts val="0"/>
                        </a:spcAft>
                      </a:pPr>
                      <a:r>
                        <a:rPr lang="en-GB" sz="1600">
                          <a:solidFill>
                            <a:srgbClr val="000000"/>
                          </a:solidFill>
                          <a:effectLst/>
                          <a:latin typeface="Calibri" panose="020F0502020204030204" pitchFamily="34" charset="0"/>
                          <a:ea typeface="Times New Roman" panose="02020603050405020304" pitchFamily="18" charset="0"/>
                        </a:rPr>
                        <a:t>12</a:t>
                      </a: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a:solidFill>
                            <a:srgbClr val="000000"/>
                          </a:solidFill>
                          <a:effectLst/>
                          <a:latin typeface="Calibri" panose="020F0502020204030204" pitchFamily="34" charset="0"/>
                          <a:ea typeface="Times New Roman" panose="02020603050405020304" pitchFamily="18" charset="0"/>
                        </a:rPr>
                        <a:t>12</a:t>
                      </a: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a:solidFill>
                            <a:srgbClr val="000000"/>
                          </a:solidFill>
                          <a:effectLst/>
                          <a:latin typeface="Calibri" panose="020F0502020204030204" pitchFamily="34" charset="0"/>
                          <a:ea typeface="Times New Roman" panose="02020603050405020304" pitchFamily="18" charset="0"/>
                        </a:rPr>
                        <a:t>10</a:t>
                      </a:r>
                      <a:endParaRPr lang="en-NZ" sz="1600">
                        <a:effectLst/>
                        <a:latin typeface="Calibri" panose="020F0502020204030204" pitchFamily="34" charset="0"/>
                        <a:ea typeface="Times New Roman" panose="02020603050405020304" pitchFamily="18" charset="0"/>
                      </a:endParaRPr>
                    </a:p>
                  </a:txBody>
                  <a:tcPr marL="36195" marR="36195" marT="36195" marB="36195"/>
                </a:tc>
                <a:tc>
                  <a:txBody>
                    <a:bodyPr/>
                    <a:lstStyle/>
                    <a:p>
                      <a:pPr algn="ctr">
                        <a:spcAft>
                          <a:spcPts val="0"/>
                        </a:spcAft>
                      </a:pPr>
                      <a:r>
                        <a:rPr lang="en-GB" sz="1600" dirty="0">
                          <a:solidFill>
                            <a:srgbClr val="000000"/>
                          </a:solidFill>
                          <a:effectLst/>
                          <a:latin typeface="Calibri" panose="020F0502020204030204" pitchFamily="34" charset="0"/>
                          <a:ea typeface="Times New Roman" panose="02020603050405020304" pitchFamily="18" charset="0"/>
                        </a:rPr>
                        <a:t>2,8</a:t>
                      </a:r>
                      <a:endParaRPr lang="en-NZ" sz="1600" dirty="0">
                        <a:effectLst/>
                        <a:latin typeface="Calibri" panose="020F0502020204030204" pitchFamily="34" charset="0"/>
                        <a:ea typeface="Times New Roman" panose="02020603050405020304" pitchFamily="18" charset="0"/>
                      </a:endParaRPr>
                    </a:p>
                  </a:txBody>
                  <a:tcPr marL="36195" marR="36195" marT="36195" marB="36195"/>
                </a:tc>
                <a:extLst>
                  <a:ext uri="{0D108BD9-81ED-4DB2-BD59-A6C34878D82A}">
                    <a16:rowId xmlns:a16="http://schemas.microsoft.com/office/drawing/2014/main" val="10003"/>
                  </a:ext>
                </a:extLst>
              </a:tr>
            </a:tbl>
          </a:graphicData>
        </a:graphic>
      </p:graphicFrame>
      <p:sp>
        <p:nvSpPr>
          <p:cNvPr id="6" name="Oval 5"/>
          <p:cNvSpPr/>
          <p:nvPr/>
        </p:nvSpPr>
        <p:spPr>
          <a:xfrm>
            <a:off x="1043608" y="4519949"/>
            <a:ext cx="782182" cy="70146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F</a:t>
            </a:r>
            <a:endParaRPr lang="en-NZ" sz="2400" b="1" dirty="0">
              <a:solidFill>
                <a:schemeClr val="tx1"/>
              </a:solidFill>
            </a:endParaRPr>
          </a:p>
        </p:txBody>
      </p:sp>
      <p:sp>
        <p:nvSpPr>
          <p:cNvPr id="10" name="Arc 9"/>
          <p:cNvSpPr/>
          <p:nvPr/>
        </p:nvSpPr>
        <p:spPr>
          <a:xfrm rot="2451815">
            <a:off x="1166482" y="436252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2" name="Arc 11"/>
          <p:cNvSpPr/>
          <p:nvPr/>
        </p:nvSpPr>
        <p:spPr>
          <a:xfrm rot="2451815">
            <a:off x="1611737" y="4373088"/>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1" name="TextBox 10"/>
          <p:cNvSpPr txBox="1"/>
          <p:nvPr/>
        </p:nvSpPr>
        <p:spPr>
          <a:xfrm>
            <a:off x="1960114"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4" name="TextBox 13"/>
          <p:cNvSpPr txBox="1"/>
          <p:nvPr/>
        </p:nvSpPr>
        <p:spPr>
          <a:xfrm>
            <a:off x="2434766" y="4519949"/>
            <a:ext cx="457938" cy="646331"/>
          </a:xfrm>
          <a:prstGeom prst="rect">
            <a:avLst/>
          </a:prstGeom>
          <a:noFill/>
        </p:spPr>
        <p:txBody>
          <a:bodyPr wrap="square" rtlCol="0">
            <a:spAutoFit/>
          </a:bodyPr>
          <a:lstStyle/>
          <a:p>
            <a:r>
              <a:rPr lang="en-NZ" sz="3600" b="1" dirty="0" smtClean="0">
                <a:latin typeface="Calibri" panose="020F0502020204030204" pitchFamily="34" charset="0"/>
              </a:rPr>
              <a:t>7</a:t>
            </a:r>
            <a:endParaRPr lang="en-NZ" sz="3600" b="1" dirty="0">
              <a:latin typeface="Calibri" panose="020F0502020204030204" pitchFamily="34" charset="0"/>
            </a:endParaRPr>
          </a:p>
        </p:txBody>
      </p:sp>
      <p:sp>
        <p:nvSpPr>
          <p:cNvPr id="13" name="TextBox 12"/>
          <p:cNvSpPr txBox="1"/>
          <p:nvPr/>
        </p:nvSpPr>
        <p:spPr>
          <a:xfrm>
            <a:off x="890900" y="5517232"/>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9</a:t>
            </a:r>
          </a:p>
          <a:p>
            <a:r>
              <a:rPr lang="en-NZ" b="1" dirty="0" smtClean="0">
                <a:latin typeface="Calibri" panose="020F0502020204030204" pitchFamily="34" charset="0"/>
              </a:rPr>
              <a:t>Number of electrons = 9</a:t>
            </a:r>
          </a:p>
          <a:p>
            <a:r>
              <a:rPr lang="en-NZ" b="1" dirty="0" smtClean="0">
                <a:latin typeface="Calibri" panose="020F0502020204030204" pitchFamily="34" charset="0"/>
              </a:rPr>
              <a:t>Charge = 0 (neutral)</a:t>
            </a:r>
            <a:endParaRPr lang="en-NZ" b="1" dirty="0">
              <a:latin typeface="Calibri" panose="020F0502020204030204" pitchFamily="34" charset="0"/>
            </a:endParaRPr>
          </a:p>
        </p:txBody>
      </p:sp>
      <p:sp>
        <p:nvSpPr>
          <p:cNvPr id="16" name="Oval 15"/>
          <p:cNvSpPr/>
          <p:nvPr/>
        </p:nvSpPr>
        <p:spPr>
          <a:xfrm>
            <a:off x="5876835" y="4480607"/>
            <a:ext cx="782183" cy="73024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solidFill>
                  <a:schemeClr val="tx1"/>
                </a:solidFill>
              </a:rPr>
              <a:t>F</a:t>
            </a:r>
            <a:r>
              <a:rPr lang="en-NZ" sz="2400" b="1" baseline="30000" dirty="0" smtClean="0">
                <a:solidFill>
                  <a:schemeClr val="tx1"/>
                </a:solidFill>
              </a:rPr>
              <a:t>-</a:t>
            </a:r>
            <a:endParaRPr lang="en-NZ" sz="2400" b="1" baseline="30000" dirty="0">
              <a:solidFill>
                <a:schemeClr val="tx1"/>
              </a:solidFill>
            </a:endParaRPr>
          </a:p>
        </p:txBody>
      </p:sp>
      <p:sp>
        <p:nvSpPr>
          <p:cNvPr id="17" name="Arc 16"/>
          <p:cNvSpPr/>
          <p:nvPr/>
        </p:nvSpPr>
        <p:spPr>
          <a:xfrm rot="2451815">
            <a:off x="6444965" y="4333747"/>
            <a:ext cx="995586" cy="1213307"/>
          </a:xfrm>
          <a:prstGeom prst="arc">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8" name="TextBox 17"/>
          <p:cNvSpPr txBox="1"/>
          <p:nvPr/>
        </p:nvSpPr>
        <p:spPr>
          <a:xfrm>
            <a:off x="6793342"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2</a:t>
            </a:r>
            <a:endParaRPr lang="en-NZ" sz="3600" b="1" dirty="0">
              <a:latin typeface="Calibri" panose="020F0502020204030204" pitchFamily="34" charset="0"/>
            </a:endParaRPr>
          </a:p>
        </p:txBody>
      </p:sp>
      <p:sp>
        <p:nvSpPr>
          <p:cNvPr id="19" name="TextBox 18"/>
          <p:cNvSpPr txBox="1"/>
          <p:nvPr/>
        </p:nvSpPr>
        <p:spPr>
          <a:xfrm>
            <a:off x="7267994" y="4480608"/>
            <a:ext cx="457938" cy="646331"/>
          </a:xfrm>
          <a:prstGeom prst="rect">
            <a:avLst/>
          </a:prstGeom>
          <a:noFill/>
        </p:spPr>
        <p:txBody>
          <a:bodyPr wrap="square" rtlCol="0">
            <a:spAutoFit/>
          </a:bodyPr>
          <a:lstStyle/>
          <a:p>
            <a:r>
              <a:rPr lang="en-NZ" sz="3600" b="1" dirty="0" smtClean="0">
                <a:latin typeface="Calibri" panose="020F0502020204030204" pitchFamily="34" charset="0"/>
              </a:rPr>
              <a:t>8</a:t>
            </a:r>
            <a:endParaRPr lang="en-NZ" sz="3600" b="1" dirty="0">
              <a:latin typeface="Calibri" panose="020F0502020204030204" pitchFamily="34" charset="0"/>
            </a:endParaRPr>
          </a:p>
        </p:txBody>
      </p:sp>
      <p:sp>
        <p:nvSpPr>
          <p:cNvPr id="20" name="TextBox 19"/>
          <p:cNvSpPr txBox="1"/>
          <p:nvPr/>
        </p:nvSpPr>
        <p:spPr>
          <a:xfrm>
            <a:off x="5724128" y="5477891"/>
            <a:ext cx="2600980" cy="923330"/>
          </a:xfrm>
          <a:prstGeom prst="rect">
            <a:avLst/>
          </a:prstGeom>
          <a:noFill/>
        </p:spPr>
        <p:txBody>
          <a:bodyPr wrap="square" rtlCol="0">
            <a:spAutoFit/>
          </a:bodyPr>
          <a:lstStyle/>
          <a:p>
            <a:r>
              <a:rPr lang="en-NZ" b="1" dirty="0" smtClean="0">
                <a:latin typeface="Calibri" panose="020F0502020204030204" pitchFamily="34" charset="0"/>
              </a:rPr>
              <a:t>Number of proton = 9</a:t>
            </a:r>
          </a:p>
          <a:p>
            <a:r>
              <a:rPr lang="en-NZ" b="1" dirty="0" smtClean="0">
                <a:latin typeface="Calibri" panose="020F0502020204030204" pitchFamily="34" charset="0"/>
              </a:rPr>
              <a:t>Number of electrons = 10</a:t>
            </a:r>
          </a:p>
          <a:p>
            <a:r>
              <a:rPr lang="en-NZ" b="1" dirty="0" smtClean="0">
                <a:latin typeface="Calibri" panose="020F0502020204030204" pitchFamily="34" charset="0"/>
              </a:rPr>
              <a:t>Charge = -1</a:t>
            </a:r>
            <a:endParaRPr lang="en-NZ" b="1" dirty="0">
              <a:latin typeface="Calibri" panose="020F0502020204030204" pitchFamily="34" charset="0"/>
            </a:endParaRPr>
          </a:p>
        </p:txBody>
      </p:sp>
      <p:sp>
        <p:nvSpPr>
          <p:cNvPr id="15" name="Oval 14"/>
          <p:cNvSpPr/>
          <p:nvPr/>
        </p:nvSpPr>
        <p:spPr>
          <a:xfrm>
            <a:off x="4644008" y="5724881"/>
            <a:ext cx="576064" cy="5124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dirty="0" smtClean="0"/>
              <a:t>e-</a:t>
            </a:r>
            <a:endParaRPr lang="en-NZ" sz="1600" dirty="0"/>
          </a:p>
        </p:txBody>
      </p:sp>
      <p:cxnSp>
        <p:nvCxnSpPr>
          <p:cNvPr id="22" name="Straight Arrow Connector 21"/>
          <p:cNvCxnSpPr/>
          <p:nvPr/>
        </p:nvCxnSpPr>
        <p:spPr>
          <a:xfrm flipV="1">
            <a:off x="5220072" y="5126940"/>
            <a:ext cx="504056" cy="5090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05357" y="5025558"/>
            <a:ext cx="1296144" cy="738664"/>
          </a:xfrm>
          <a:prstGeom prst="rect">
            <a:avLst/>
          </a:prstGeom>
          <a:noFill/>
        </p:spPr>
        <p:txBody>
          <a:bodyPr wrap="square" rtlCol="0">
            <a:spAutoFit/>
          </a:bodyPr>
          <a:lstStyle/>
          <a:p>
            <a:r>
              <a:rPr lang="en-NZ" sz="1400" dirty="0" smtClean="0">
                <a:latin typeface="Calibri" panose="020F0502020204030204" pitchFamily="34" charset="0"/>
              </a:rPr>
              <a:t>One electron is gained by the atom</a:t>
            </a:r>
            <a:endParaRPr lang="en-NZ" sz="1400" dirty="0">
              <a:latin typeface="Calibri" panose="020F0502020204030204" pitchFamily="34" charset="0"/>
            </a:endParaRPr>
          </a:p>
        </p:txBody>
      </p:sp>
      <p:cxnSp>
        <p:nvCxnSpPr>
          <p:cNvPr id="26" name="Straight Arrow Connector 25"/>
          <p:cNvCxnSpPr/>
          <p:nvPr/>
        </p:nvCxnSpPr>
        <p:spPr>
          <a:xfrm>
            <a:off x="3491880" y="4803773"/>
            <a:ext cx="19802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494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5829" y="2025282"/>
            <a:ext cx="8280157" cy="3516452"/>
          </a:xfrm>
          <a:prstGeom prst="rect">
            <a:avLst/>
          </a:prstGeom>
        </p:spPr>
      </p:pic>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Acid Reactions</a:t>
            </a:r>
            <a:endParaRPr lang="en-NZ" sz="2000" b="1" dirty="0">
              <a:latin typeface="Calibri" panose="020F0502020204030204" pitchFamily="34" charset="0"/>
            </a:endParaRPr>
          </a:p>
        </p:txBody>
      </p:sp>
      <p:sp>
        <p:nvSpPr>
          <p:cNvPr id="5" name="TextBox 4"/>
          <p:cNvSpPr txBox="1"/>
          <p:nvPr/>
        </p:nvSpPr>
        <p:spPr>
          <a:xfrm>
            <a:off x="457884" y="1051264"/>
            <a:ext cx="7930539" cy="707886"/>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1c: </a:t>
            </a:r>
            <a:r>
              <a:rPr lang="en-NZ" sz="2000" dirty="0">
                <a:latin typeface="Calibri" panose="020F0502020204030204" pitchFamily="34" charset="0"/>
              </a:rPr>
              <a:t>Write a word equation AND a balanced symbol equation for the reaction between nitric acid and calcium carbonate.</a:t>
            </a:r>
            <a:endParaRPr lang="en-NZ" dirty="0">
              <a:latin typeface="Calibri" panose="020F0502020204030204" pitchFamily="34" charset="0"/>
            </a:endParaRPr>
          </a:p>
        </p:txBody>
      </p:sp>
      <p:sp>
        <p:nvSpPr>
          <p:cNvPr id="7" name="Oval Callout 6"/>
          <p:cNvSpPr/>
          <p:nvPr/>
        </p:nvSpPr>
        <p:spPr>
          <a:xfrm rot="3128213">
            <a:off x="7801955" y="15347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812359" y="1759150"/>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6" name="Rectangle 5"/>
          <p:cNvSpPr/>
          <p:nvPr/>
        </p:nvSpPr>
        <p:spPr>
          <a:xfrm>
            <a:off x="872882" y="2646674"/>
            <a:ext cx="8073793" cy="369332"/>
          </a:xfrm>
          <a:prstGeom prst="rect">
            <a:avLst/>
          </a:prstGeom>
        </p:spPr>
        <p:txBody>
          <a:bodyPr wrap="square">
            <a:spAutoFit/>
          </a:bodyPr>
          <a:lstStyle/>
          <a:p>
            <a:pPr>
              <a:spcAft>
                <a:spcPts val="300"/>
              </a:spcAft>
            </a:pPr>
            <a:r>
              <a:rPr lang="en-GB" b="1" dirty="0">
                <a:solidFill>
                  <a:srgbClr val="000000"/>
                </a:solidFill>
                <a:latin typeface="Calibri" panose="020F0502020204030204" pitchFamily="34" charset="0"/>
                <a:ea typeface="Times New Roman" panose="02020603050405020304" pitchFamily="18" charset="0"/>
              </a:rPr>
              <a:t>nitric acid + calcium carbonate → calcium nitrate + carbon dioxide + water</a:t>
            </a:r>
            <a:endParaRPr lang="en-NZ" b="1" dirty="0">
              <a:effectLst/>
              <a:latin typeface="Calibri" panose="020F0502020204030204" pitchFamily="34" charset="0"/>
              <a:ea typeface="Times New Roman" panose="02020603050405020304" pitchFamily="18" charset="0"/>
            </a:endParaRPr>
          </a:p>
        </p:txBody>
      </p:sp>
      <p:sp>
        <p:nvSpPr>
          <p:cNvPr id="9" name="Rectangle 8"/>
          <p:cNvSpPr/>
          <p:nvPr/>
        </p:nvSpPr>
        <p:spPr>
          <a:xfrm>
            <a:off x="2263587" y="4378378"/>
            <a:ext cx="4319131" cy="400110"/>
          </a:xfrm>
          <a:prstGeom prst="rect">
            <a:avLst/>
          </a:prstGeom>
        </p:spPr>
        <p:txBody>
          <a:bodyPr wrap="none">
            <a:spAutoFit/>
          </a:bodyPr>
          <a:lstStyle/>
          <a:p>
            <a:r>
              <a:rPr lang="en-GB" sz="2000" dirty="0">
                <a:solidFill>
                  <a:srgbClr val="000000"/>
                </a:solidFill>
                <a:latin typeface="Calibri" panose="020F0502020204030204" pitchFamily="34" charset="0"/>
                <a:ea typeface="Times New Roman" panose="02020603050405020304" pitchFamily="18" charset="0"/>
              </a:rPr>
              <a:t>2HNO</a:t>
            </a:r>
            <a:r>
              <a:rPr lang="en-GB" sz="2000" baseline="-25000" dirty="0">
                <a:solidFill>
                  <a:srgbClr val="000000"/>
                </a:solidFill>
                <a:latin typeface="Calibri" panose="020F0502020204030204" pitchFamily="34" charset="0"/>
                <a:ea typeface="Times New Roman" panose="02020603050405020304" pitchFamily="18" charset="0"/>
              </a:rPr>
              <a:t>3 </a:t>
            </a:r>
            <a:r>
              <a:rPr lang="en-GB" sz="2000" dirty="0">
                <a:solidFill>
                  <a:srgbClr val="000000"/>
                </a:solidFill>
                <a:latin typeface="Calibri" panose="020F0502020204030204" pitchFamily="34" charset="0"/>
                <a:ea typeface="Times New Roman" panose="02020603050405020304" pitchFamily="18" charset="0"/>
              </a:rPr>
              <a:t>+ CaCO</a:t>
            </a:r>
            <a:r>
              <a:rPr lang="en-GB" sz="2000" baseline="-25000" dirty="0">
                <a:solidFill>
                  <a:srgbClr val="000000"/>
                </a:solidFill>
                <a:latin typeface="Calibri" panose="020F0502020204030204" pitchFamily="34" charset="0"/>
                <a:ea typeface="Times New Roman" panose="02020603050405020304" pitchFamily="18" charset="0"/>
              </a:rPr>
              <a:t>3</a:t>
            </a:r>
            <a:r>
              <a:rPr lang="en-GB" sz="2000" dirty="0">
                <a:solidFill>
                  <a:srgbClr val="000000"/>
                </a:solidFill>
                <a:latin typeface="Calibri" panose="020F0502020204030204" pitchFamily="34" charset="0"/>
                <a:ea typeface="Times New Roman" panose="02020603050405020304" pitchFamily="18" charset="0"/>
              </a:rPr>
              <a:t> → Ca(NO</a:t>
            </a:r>
            <a:r>
              <a:rPr lang="en-GB" sz="2000" baseline="-25000" dirty="0">
                <a:solidFill>
                  <a:srgbClr val="000000"/>
                </a:solidFill>
                <a:latin typeface="Calibri" panose="020F0502020204030204" pitchFamily="34" charset="0"/>
                <a:ea typeface="Times New Roman" panose="02020603050405020304" pitchFamily="18" charset="0"/>
              </a:rPr>
              <a:t>3</a:t>
            </a:r>
            <a:r>
              <a:rPr lang="en-GB" sz="2000" dirty="0">
                <a:solidFill>
                  <a:srgbClr val="000000"/>
                </a:solidFill>
                <a:latin typeface="Calibri" panose="020F0502020204030204" pitchFamily="34" charset="0"/>
                <a:ea typeface="Times New Roman" panose="02020603050405020304" pitchFamily="18" charset="0"/>
              </a:rPr>
              <a:t>)</a:t>
            </a:r>
            <a:r>
              <a:rPr lang="en-GB" sz="2000" baseline="-25000" dirty="0">
                <a:solidFill>
                  <a:srgbClr val="000000"/>
                </a:solidFill>
                <a:latin typeface="Calibri" panose="020F0502020204030204" pitchFamily="34" charset="0"/>
                <a:ea typeface="Times New Roman" panose="02020603050405020304" pitchFamily="18" charset="0"/>
              </a:rPr>
              <a:t>2 </a:t>
            </a:r>
            <a:r>
              <a:rPr lang="en-GB" sz="2000" dirty="0">
                <a:solidFill>
                  <a:srgbClr val="000000"/>
                </a:solidFill>
                <a:latin typeface="Calibri" panose="020F0502020204030204" pitchFamily="34" charset="0"/>
                <a:ea typeface="Times New Roman" panose="02020603050405020304" pitchFamily="18" charset="0"/>
              </a:rPr>
              <a:t>+ H</a:t>
            </a:r>
            <a:r>
              <a:rPr lang="en-GB" sz="2000" baseline="-25000" dirty="0">
                <a:solidFill>
                  <a:srgbClr val="000000"/>
                </a:solidFill>
                <a:latin typeface="Calibri" panose="020F0502020204030204" pitchFamily="34" charset="0"/>
                <a:ea typeface="Times New Roman" panose="02020603050405020304" pitchFamily="18" charset="0"/>
              </a:rPr>
              <a:t>2</a:t>
            </a:r>
            <a:r>
              <a:rPr lang="en-GB" sz="2000" dirty="0">
                <a:solidFill>
                  <a:srgbClr val="000000"/>
                </a:solidFill>
                <a:latin typeface="Calibri" panose="020F0502020204030204" pitchFamily="34" charset="0"/>
                <a:ea typeface="Times New Roman" panose="02020603050405020304" pitchFamily="18" charset="0"/>
              </a:rPr>
              <a:t>O + CO</a:t>
            </a:r>
            <a:r>
              <a:rPr lang="en-GB" sz="2000" baseline="-25000" dirty="0">
                <a:solidFill>
                  <a:srgbClr val="000000"/>
                </a:solidFill>
                <a:latin typeface="Calibri" panose="020F0502020204030204" pitchFamily="34" charset="0"/>
                <a:ea typeface="Times New Roman" panose="02020603050405020304" pitchFamily="18" charset="0"/>
              </a:rPr>
              <a:t>2</a:t>
            </a:r>
            <a:endParaRPr lang="en-NZ" sz="2000" dirty="0">
              <a:latin typeface="Calibri" panose="020F0502020204030204" pitchFamily="34" charset="0"/>
            </a:endParaRPr>
          </a:p>
        </p:txBody>
      </p:sp>
      <p:sp>
        <p:nvSpPr>
          <p:cNvPr id="10" name="Oval Callout 9"/>
          <p:cNvSpPr/>
          <p:nvPr/>
        </p:nvSpPr>
        <p:spPr>
          <a:xfrm rot="3128213">
            <a:off x="7730346" y="3805433"/>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7740750" y="4029784"/>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39466477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stretch>
            <a:fillRect/>
          </a:stretch>
        </p:blipFill>
        <p:spPr>
          <a:xfrm>
            <a:off x="467544" y="2739675"/>
            <a:ext cx="8280157" cy="3516452"/>
          </a:xfrm>
          <a:prstGeom prst="rect">
            <a:avLst/>
          </a:prstGeom>
        </p:spPr>
      </p:pic>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Acid Reactions</a:t>
            </a:r>
            <a:endParaRPr lang="en-NZ" sz="2000" b="1" dirty="0">
              <a:latin typeface="Calibri" panose="020F0502020204030204" pitchFamily="34" charset="0"/>
            </a:endParaRPr>
          </a:p>
        </p:txBody>
      </p:sp>
      <p:sp>
        <p:nvSpPr>
          <p:cNvPr id="5" name="TextBox 4"/>
          <p:cNvSpPr txBox="1"/>
          <p:nvPr/>
        </p:nvSpPr>
        <p:spPr>
          <a:xfrm>
            <a:off x="457884" y="1051264"/>
            <a:ext cx="7930539" cy="132343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3d: </a:t>
            </a:r>
            <a:r>
              <a:rPr lang="en-NZ" sz="2000" dirty="0">
                <a:latin typeface="Calibri" panose="020F0502020204030204" pitchFamily="34" charset="0"/>
              </a:rPr>
              <a:t>In a different chemical reaction, hydrochloric acid reacts with magnesium hydroxide. </a:t>
            </a:r>
          </a:p>
          <a:p>
            <a:r>
              <a:rPr lang="en-NZ" sz="2000" dirty="0">
                <a:latin typeface="Calibri" panose="020F0502020204030204" pitchFamily="34" charset="0"/>
              </a:rPr>
              <a:t>Write a word equation and a balanced chemical equation for this reaction in the boxes below. </a:t>
            </a:r>
            <a:endParaRPr lang="en-NZ" dirty="0">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0006823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7544" y="2739675"/>
            <a:ext cx="8280157" cy="3516452"/>
          </a:xfrm>
          <a:prstGeom prst="rect">
            <a:avLst/>
          </a:prstGeom>
        </p:spPr>
      </p:pic>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Acid Reactions</a:t>
            </a:r>
            <a:endParaRPr lang="en-NZ" sz="2000" b="1" dirty="0">
              <a:latin typeface="Calibri" panose="020F0502020204030204" pitchFamily="34" charset="0"/>
            </a:endParaRPr>
          </a:p>
        </p:txBody>
      </p:sp>
      <p:sp>
        <p:nvSpPr>
          <p:cNvPr id="5" name="TextBox 4"/>
          <p:cNvSpPr txBox="1"/>
          <p:nvPr/>
        </p:nvSpPr>
        <p:spPr>
          <a:xfrm>
            <a:off x="457884" y="1051264"/>
            <a:ext cx="7930539" cy="132343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3d: </a:t>
            </a:r>
            <a:r>
              <a:rPr lang="en-NZ" sz="2000" dirty="0">
                <a:latin typeface="Calibri" panose="020F0502020204030204" pitchFamily="34" charset="0"/>
              </a:rPr>
              <a:t>In a different chemical reaction, hydrochloric acid reacts with magnesium hydroxide. </a:t>
            </a:r>
          </a:p>
          <a:p>
            <a:r>
              <a:rPr lang="en-NZ" sz="2000" dirty="0">
                <a:latin typeface="Calibri" panose="020F0502020204030204" pitchFamily="34" charset="0"/>
              </a:rPr>
              <a:t>Write a word equation and a balanced chemical equation for this reaction in the boxes below. </a:t>
            </a:r>
            <a:endParaRPr lang="en-NZ" dirty="0">
              <a:latin typeface="Calibri" panose="020F0502020204030204" pitchFamily="34" charset="0"/>
            </a:endParaRPr>
          </a:p>
        </p:txBody>
      </p:sp>
      <p:sp>
        <p:nvSpPr>
          <p:cNvPr id="7" name="Oval Callout 6"/>
          <p:cNvSpPr/>
          <p:nvPr/>
        </p:nvSpPr>
        <p:spPr>
          <a:xfrm rot="3128213">
            <a:off x="7928013" y="2310778"/>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38417" y="2535129"/>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6" name="Rectangle 5"/>
          <p:cNvSpPr/>
          <p:nvPr/>
        </p:nvSpPr>
        <p:spPr>
          <a:xfrm>
            <a:off x="890694" y="3306333"/>
            <a:ext cx="8073793" cy="369332"/>
          </a:xfrm>
          <a:prstGeom prst="rect">
            <a:avLst/>
          </a:prstGeom>
        </p:spPr>
        <p:txBody>
          <a:bodyPr wrap="square">
            <a:spAutoFit/>
          </a:bodyPr>
          <a:lstStyle/>
          <a:p>
            <a:pPr>
              <a:spcAft>
                <a:spcPts val="300"/>
              </a:spcAft>
            </a:pPr>
            <a:r>
              <a:rPr lang="en-GB" b="1" dirty="0">
                <a:solidFill>
                  <a:srgbClr val="000000"/>
                </a:solidFill>
                <a:latin typeface="Calibri" panose="020F0502020204030204" pitchFamily="34" charset="0"/>
                <a:ea typeface="Times New Roman" panose="02020603050405020304" pitchFamily="18" charset="0"/>
              </a:rPr>
              <a:t>Hydrochloric acid + magnesium hydroxide → magnesium chloride + water</a:t>
            </a:r>
            <a:endParaRPr lang="en-NZ" b="1" dirty="0">
              <a:effectLst/>
              <a:latin typeface="Calibri" panose="020F0502020204030204" pitchFamily="34" charset="0"/>
              <a:ea typeface="Times New Roman" panose="02020603050405020304" pitchFamily="18" charset="0"/>
            </a:endParaRPr>
          </a:p>
        </p:txBody>
      </p:sp>
      <p:sp>
        <p:nvSpPr>
          <p:cNvPr id="9" name="Rectangle 8"/>
          <p:cNvSpPr/>
          <p:nvPr/>
        </p:nvSpPr>
        <p:spPr>
          <a:xfrm>
            <a:off x="2263587" y="5034193"/>
            <a:ext cx="3717684" cy="400110"/>
          </a:xfrm>
          <a:prstGeom prst="rect">
            <a:avLst/>
          </a:prstGeom>
        </p:spPr>
        <p:txBody>
          <a:bodyPr wrap="none">
            <a:spAutoFit/>
          </a:bodyPr>
          <a:lstStyle/>
          <a:p>
            <a:r>
              <a:rPr lang="en-GB" sz="2000" dirty="0">
                <a:solidFill>
                  <a:srgbClr val="000000"/>
                </a:solidFill>
                <a:latin typeface="Calibri" panose="020F0502020204030204" pitchFamily="34" charset="0"/>
                <a:ea typeface="Times New Roman" panose="02020603050405020304" pitchFamily="18" charset="0"/>
              </a:rPr>
              <a:t>2HCl + Mg(OH)</a:t>
            </a:r>
            <a:r>
              <a:rPr lang="en-GB" sz="2000" baseline="-25000" dirty="0">
                <a:solidFill>
                  <a:srgbClr val="000000"/>
                </a:solidFill>
                <a:latin typeface="Calibri" panose="020F0502020204030204" pitchFamily="34" charset="0"/>
                <a:ea typeface="Times New Roman" panose="02020603050405020304" pitchFamily="18" charset="0"/>
              </a:rPr>
              <a:t>2</a:t>
            </a:r>
            <a:r>
              <a:rPr lang="en-GB" sz="2000" dirty="0">
                <a:solidFill>
                  <a:srgbClr val="000000"/>
                </a:solidFill>
                <a:latin typeface="Calibri" panose="020F0502020204030204" pitchFamily="34" charset="0"/>
                <a:ea typeface="Times New Roman" panose="02020603050405020304" pitchFamily="18" charset="0"/>
              </a:rPr>
              <a:t> → MgCl</a:t>
            </a:r>
            <a:r>
              <a:rPr lang="en-GB" sz="2000" baseline="-25000" dirty="0">
                <a:solidFill>
                  <a:srgbClr val="000000"/>
                </a:solidFill>
                <a:latin typeface="Calibri" panose="020F0502020204030204" pitchFamily="34" charset="0"/>
                <a:ea typeface="Times New Roman" panose="02020603050405020304" pitchFamily="18" charset="0"/>
              </a:rPr>
              <a:t>2</a:t>
            </a:r>
            <a:r>
              <a:rPr lang="en-GB" sz="2000" dirty="0">
                <a:solidFill>
                  <a:srgbClr val="000000"/>
                </a:solidFill>
                <a:latin typeface="Calibri" panose="020F0502020204030204" pitchFamily="34" charset="0"/>
                <a:ea typeface="Times New Roman" panose="02020603050405020304" pitchFamily="18" charset="0"/>
              </a:rPr>
              <a:t> + 2H</a:t>
            </a:r>
            <a:r>
              <a:rPr lang="en-GB" sz="2000" baseline="-25000" dirty="0">
                <a:solidFill>
                  <a:srgbClr val="000000"/>
                </a:solidFill>
                <a:latin typeface="Calibri" panose="020F0502020204030204" pitchFamily="34" charset="0"/>
                <a:ea typeface="Times New Roman" panose="02020603050405020304" pitchFamily="18" charset="0"/>
              </a:rPr>
              <a:t>2</a:t>
            </a:r>
            <a:r>
              <a:rPr lang="en-GB" sz="2000" dirty="0">
                <a:solidFill>
                  <a:srgbClr val="000000"/>
                </a:solidFill>
                <a:latin typeface="Calibri" panose="020F0502020204030204" pitchFamily="34" charset="0"/>
                <a:ea typeface="Times New Roman" panose="02020603050405020304" pitchFamily="18" charset="0"/>
              </a:rPr>
              <a:t>O</a:t>
            </a:r>
            <a:endParaRPr lang="en-NZ" sz="2000" dirty="0">
              <a:latin typeface="Calibri" panose="020F0502020204030204" pitchFamily="34" charset="0"/>
            </a:endParaRPr>
          </a:p>
        </p:txBody>
      </p:sp>
      <p:sp>
        <p:nvSpPr>
          <p:cNvPr id="10" name="Oval Callout 9"/>
          <p:cNvSpPr/>
          <p:nvPr/>
        </p:nvSpPr>
        <p:spPr>
          <a:xfrm rot="3128213">
            <a:off x="7801955" y="4448738"/>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7812359" y="4673089"/>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18120379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stretch>
            <a:fillRect/>
          </a:stretch>
        </p:blipFill>
        <p:spPr>
          <a:xfrm>
            <a:off x="467544" y="2739675"/>
            <a:ext cx="8280157" cy="3516452"/>
          </a:xfrm>
          <a:prstGeom prst="rect">
            <a:avLst/>
          </a:prstGeom>
        </p:spPr>
      </p:pic>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Acid Reactions</a:t>
            </a:r>
            <a:endParaRPr lang="en-NZ" sz="2000" b="1" dirty="0">
              <a:latin typeface="Calibri" panose="020F0502020204030204" pitchFamily="34" charset="0"/>
            </a:endParaRPr>
          </a:p>
        </p:txBody>
      </p:sp>
      <p:sp>
        <p:nvSpPr>
          <p:cNvPr id="5" name="TextBox 4"/>
          <p:cNvSpPr txBox="1"/>
          <p:nvPr/>
        </p:nvSpPr>
        <p:spPr>
          <a:xfrm>
            <a:off x="540491" y="128230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1d: </a:t>
            </a:r>
            <a:r>
              <a:rPr lang="en-NZ" dirty="0"/>
              <a:t>Write a word equation AND a balanced symbol equation for the reaction between </a:t>
            </a:r>
            <a:r>
              <a:rPr lang="en-NZ" b="1" dirty="0"/>
              <a:t>sodium hydroxide </a:t>
            </a:r>
            <a:r>
              <a:rPr lang="en-NZ" dirty="0"/>
              <a:t>and </a:t>
            </a:r>
            <a:r>
              <a:rPr lang="en-NZ" b="1" dirty="0" err="1"/>
              <a:t>sulfuric</a:t>
            </a:r>
            <a:r>
              <a:rPr lang="en-NZ" b="1" dirty="0"/>
              <a:t> acid</a:t>
            </a:r>
            <a:r>
              <a:rPr lang="en-NZ" dirty="0"/>
              <a:t>.</a:t>
            </a:r>
            <a:endParaRPr lang="en-NZ" dirty="0">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2564297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7544" y="2739675"/>
            <a:ext cx="8280157" cy="3516452"/>
          </a:xfrm>
          <a:prstGeom prst="rect">
            <a:avLst/>
          </a:prstGeom>
        </p:spPr>
      </p:pic>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Acid Reactions</a:t>
            </a:r>
            <a:endParaRPr lang="en-NZ" sz="2000" b="1" dirty="0">
              <a:latin typeface="Calibri" panose="020F0502020204030204" pitchFamily="34" charset="0"/>
            </a:endParaRPr>
          </a:p>
        </p:txBody>
      </p:sp>
      <p:sp>
        <p:nvSpPr>
          <p:cNvPr id="5" name="TextBox 4"/>
          <p:cNvSpPr txBox="1"/>
          <p:nvPr/>
        </p:nvSpPr>
        <p:spPr>
          <a:xfrm>
            <a:off x="540491" y="128230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1d: </a:t>
            </a:r>
            <a:r>
              <a:rPr lang="en-NZ" dirty="0"/>
              <a:t>Write a word equation AND a balanced symbol equation for the reaction between </a:t>
            </a:r>
            <a:r>
              <a:rPr lang="en-NZ" b="1" dirty="0"/>
              <a:t>sodium hydroxide </a:t>
            </a:r>
            <a:r>
              <a:rPr lang="en-NZ" dirty="0"/>
              <a:t>and </a:t>
            </a:r>
            <a:r>
              <a:rPr lang="en-NZ" b="1" dirty="0" err="1"/>
              <a:t>sulfuric</a:t>
            </a:r>
            <a:r>
              <a:rPr lang="en-NZ" b="1" dirty="0"/>
              <a:t> acid</a:t>
            </a:r>
            <a:r>
              <a:rPr lang="en-NZ" dirty="0"/>
              <a:t>.</a:t>
            </a:r>
            <a:endParaRPr lang="en-NZ" dirty="0">
              <a:latin typeface="Calibri" panose="020F0502020204030204" pitchFamily="34" charset="0"/>
            </a:endParaRPr>
          </a:p>
        </p:txBody>
      </p:sp>
      <p:sp>
        <p:nvSpPr>
          <p:cNvPr id="7" name="Oval Callout 6"/>
          <p:cNvSpPr/>
          <p:nvPr/>
        </p:nvSpPr>
        <p:spPr>
          <a:xfrm rot="3128213">
            <a:off x="7928013" y="2310778"/>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38417" y="2535129"/>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6" name="Rectangle 5"/>
          <p:cNvSpPr/>
          <p:nvPr/>
        </p:nvSpPr>
        <p:spPr>
          <a:xfrm>
            <a:off x="890694" y="3306333"/>
            <a:ext cx="8073793" cy="369332"/>
          </a:xfrm>
          <a:prstGeom prst="rect">
            <a:avLst/>
          </a:prstGeom>
        </p:spPr>
        <p:txBody>
          <a:bodyPr wrap="square">
            <a:spAutoFit/>
          </a:bodyPr>
          <a:lstStyle/>
          <a:p>
            <a:r>
              <a:rPr lang="en-GB" b="1" dirty="0"/>
              <a:t>sodium hydroxide + </a:t>
            </a:r>
            <a:r>
              <a:rPr lang="en-GB" b="1" dirty="0" err="1"/>
              <a:t>sulfuric</a:t>
            </a:r>
            <a:r>
              <a:rPr lang="en-GB" b="1" dirty="0"/>
              <a:t> acid </a:t>
            </a:r>
            <a:r>
              <a:rPr lang="en-GB" b="1" dirty="0">
                <a:sym typeface="Symbol" panose="05050102010706020507" pitchFamily="18" charset="2"/>
              </a:rPr>
              <a:t></a:t>
            </a:r>
            <a:r>
              <a:rPr lang="en-GB" b="1" dirty="0"/>
              <a:t> sodium </a:t>
            </a:r>
            <a:r>
              <a:rPr lang="en-GB" b="1" dirty="0" err="1"/>
              <a:t>sulfate</a:t>
            </a:r>
            <a:r>
              <a:rPr lang="en-GB" b="1" dirty="0"/>
              <a:t> + water</a:t>
            </a:r>
            <a:endParaRPr lang="en-NZ" b="1" dirty="0"/>
          </a:p>
        </p:txBody>
      </p:sp>
      <p:sp>
        <p:nvSpPr>
          <p:cNvPr id="9" name="Rectangle 8"/>
          <p:cNvSpPr/>
          <p:nvPr/>
        </p:nvSpPr>
        <p:spPr>
          <a:xfrm>
            <a:off x="2263587" y="5034193"/>
            <a:ext cx="4406976" cy="461665"/>
          </a:xfrm>
          <a:prstGeom prst="rect">
            <a:avLst/>
          </a:prstGeom>
        </p:spPr>
        <p:txBody>
          <a:bodyPr wrap="none">
            <a:spAutoFit/>
          </a:bodyPr>
          <a:lstStyle/>
          <a:p>
            <a:r>
              <a:rPr lang="en-GB" sz="2400" dirty="0"/>
              <a:t>2NaOH + H</a:t>
            </a:r>
            <a:r>
              <a:rPr lang="en-GB" sz="2400" baseline="-25000" dirty="0"/>
              <a:t>2</a:t>
            </a:r>
            <a:r>
              <a:rPr lang="en-GB" sz="2400" dirty="0"/>
              <a:t>SO</a:t>
            </a:r>
            <a:r>
              <a:rPr lang="en-GB" sz="2400" baseline="-25000" dirty="0"/>
              <a:t>4</a:t>
            </a:r>
            <a:r>
              <a:rPr lang="en-GB" sz="2400" dirty="0"/>
              <a:t> </a:t>
            </a:r>
            <a:r>
              <a:rPr lang="en-GB" sz="2400" dirty="0">
                <a:sym typeface="Symbol" panose="05050102010706020507" pitchFamily="18" charset="2"/>
              </a:rPr>
              <a:t></a:t>
            </a:r>
            <a:r>
              <a:rPr lang="en-GB" sz="2400" dirty="0"/>
              <a:t> Na</a:t>
            </a:r>
            <a:r>
              <a:rPr lang="en-GB" sz="2400" baseline="-25000" dirty="0"/>
              <a:t>2</a:t>
            </a:r>
            <a:r>
              <a:rPr lang="en-GB" sz="2400" dirty="0"/>
              <a:t>SO</a:t>
            </a:r>
            <a:r>
              <a:rPr lang="en-GB" sz="2400" baseline="-25000" dirty="0"/>
              <a:t>4</a:t>
            </a:r>
            <a:r>
              <a:rPr lang="en-GB" sz="2400" dirty="0"/>
              <a:t> + 2H</a:t>
            </a:r>
            <a:r>
              <a:rPr lang="en-GB" sz="2400" baseline="-25000" dirty="0"/>
              <a:t>2</a:t>
            </a:r>
            <a:r>
              <a:rPr lang="en-GB" sz="2400" dirty="0"/>
              <a:t>O</a:t>
            </a:r>
            <a:endParaRPr lang="en-NZ" sz="2400" dirty="0">
              <a:latin typeface="Calibri" panose="020F0502020204030204" pitchFamily="34" charset="0"/>
            </a:endParaRPr>
          </a:p>
        </p:txBody>
      </p:sp>
      <p:sp>
        <p:nvSpPr>
          <p:cNvPr id="10" name="Oval Callout 9"/>
          <p:cNvSpPr/>
          <p:nvPr/>
        </p:nvSpPr>
        <p:spPr>
          <a:xfrm rot="3128213">
            <a:off x="7801955" y="4448738"/>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7812359" y="4673089"/>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2397645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stretch>
            <a:fillRect/>
          </a:stretch>
        </p:blipFill>
        <p:spPr>
          <a:xfrm>
            <a:off x="467544" y="2739675"/>
            <a:ext cx="8280157" cy="3516452"/>
          </a:xfrm>
          <a:prstGeom prst="rect">
            <a:avLst/>
          </a:prstGeom>
        </p:spPr>
      </p:pic>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Acid Reactions</a:t>
            </a:r>
            <a:endParaRPr lang="en-NZ" sz="2000" b="1" dirty="0">
              <a:latin typeface="Calibri" panose="020F0502020204030204" pitchFamily="34" charset="0"/>
            </a:endParaRPr>
          </a:p>
        </p:txBody>
      </p:sp>
      <p:sp>
        <p:nvSpPr>
          <p:cNvPr id="5" name="TextBox 4"/>
          <p:cNvSpPr txBox="1"/>
          <p:nvPr/>
        </p:nvSpPr>
        <p:spPr>
          <a:xfrm>
            <a:off x="540491" y="128230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3b: </a:t>
            </a:r>
            <a:r>
              <a:rPr lang="en-NZ" dirty="0"/>
              <a:t>Write a word equation AND a balanced symbol equation for the reaction between </a:t>
            </a:r>
            <a:r>
              <a:rPr lang="en-NZ" b="1" dirty="0"/>
              <a:t>hydrochloric acid </a:t>
            </a:r>
            <a:r>
              <a:rPr lang="en-NZ" dirty="0"/>
              <a:t>and </a:t>
            </a:r>
            <a:r>
              <a:rPr lang="en-NZ" b="1" dirty="0"/>
              <a:t>potassium carbonate </a:t>
            </a:r>
            <a:r>
              <a:rPr lang="en-NZ" dirty="0"/>
              <a:t>in Beaker 1. </a:t>
            </a:r>
            <a:endParaRPr lang="en-NZ" dirty="0">
              <a:latin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1207591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7544" y="2739675"/>
            <a:ext cx="8280157" cy="3516452"/>
          </a:xfrm>
          <a:prstGeom prst="rect">
            <a:avLst/>
          </a:prstGeom>
        </p:spPr>
      </p:pic>
      <p:sp>
        <p:nvSpPr>
          <p:cNvPr id="4" name="TextBox 3"/>
          <p:cNvSpPr txBox="1"/>
          <p:nvPr/>
        </p:nvSpPr>
        <p:spPr>
          <a:xfrm>
            <a:off x="467544" y="477083"/>
            <a:ext cx="8208912" cy="400110"/>
          </a:xfrm>
          <a:prstGeom prst="rect">
            <a:avLst/>
          </a:prstGeom>
          <a:solidFill>
            <a:srgbClr val="CCFF66"/>
          </a:solidFill>
          <a:ln>
            <a:solidFill>
              <a:schemeClr val="tx1"/>
            </a:solidFill>
          </a:ln>
        </p:spPr>
        <p:txBody>
          <a:bodyPr wrap="square" rtlCol="0">
            <a:spAutoFit/>
          </a:bodyPr>
          <a:lstStyle/>
          <a:p>
            <a:pPr algn="ctr"/>
            <a:r>
              <a:rPr lang="en-NZ" sz="2000" b="1" dirty="0" smtClean="0">
                <a:latin typeface="Calibri" panose="020F0502020204030204" pitchFamily="34" charset="0"/>
              </a:rPr>
              <a:t>NCEA 2016 Acid Reactions</a:t>
            </a:r>
            <a:endParaRPr lang="en-NZ" sz="2000" b="1" dirty="0">
              <a:latin typeface="Calibri" panose="020F0502020204030204" pitchFamily="34" charset="0"/>
            </a:endParaRPr>
          </a:p>
        </p:txBody>
      </p:sp>
      <p:sp>
        <p:nvSpPr>
          <p:cNvPr id="5" name="TextBox 4"/>
          <p:cNvSpPr txBox="1"/>
          <p:nvPr/>
        </p:nvSpPr>
        <p:spPr>
          <a:xfrm>
            <a:off x="540491" y="1282304"/>
            <a:ext cx="7930539" cy="646331"/>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3b: </a:t>
            </a:r>
            <a:r>
              <a:rPr lang="en-NZ" dirty="0"/>
              <a:t>Write a word equation AND a balanced symbol equation for the reaction between </a:t>
            </a:r>
            <a:r>
              <a:rPr lang="en-NZ" b="1" dirty="0"/>
              <a:t>hydrochloric acid </a:t>
            </a:r>
            <a:r>
              <a:rPr lang="en-NZ" dirty="0"/>
              <a:t>and </a:t>
            </a:r>
            <a:r>
              <a:rPr lang="en-NZ" b="1" dirty="0"/>
              <a:t>potassium carbonate </a:t>
            </a:r>
            <a:r>
              <a:rPr lang="en-NZ" dirty="0"/>
              <a:t>in Beaker 1. </a:t>
            </a:r>
            <a:endParaRPr lang="en-NZ" dirty="0">
              <a:latin typeface="Calibri" panose="020F0502020204030204" pitchFamily="34" charset="0"/>
            </a:endParaRPr>
          </a:p>
        </p:txBody>
      </p:sp>
      <p:sp>
        <p:nvSpPr>
          <p:cNvPr id="7" name="Oval Callout 6"/>
          <p:cNvSpPr/>
          <p:nvPr/>
        </p:nvSpPr>
        <p:spPr>
          <a:xfrm rot="3128213">
            <a:off x="7928013" y="2310778"/>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38417" y="2535129"/>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6" name="Rectangle 5"/>
          <p:cNvSpPr/>
          <p:nvPr/>
        </p:nvSpPr>
        <p:spPr>
          <a:xfrm>
            <a:off x="827584" y="3306333"/>
            <a:ext cx="8136903" cy="338554"/>
          </a:xfrm>
          <a:prstGeom prst="rect">
            <a:avLst/>
          </a:prstGeom>
        </p:spPr>
        <p:txBody>
          <a:bodyPr wrap="square">
            <a:spAutoFit/>
          </a:bodyPr>
          <a:lstStyle/>
          <a:p>
            <a:r>
              <a:rPr lang="en-GB" sz="1600" dirty="0"/>
              <a:t>hydrochloric acid + potassium carbonate</a:t>
            </a:r>
            <a:r>
              <a:rPr lang="en-GB" sz="1600" dirty="0">
                <a:sym typeface="Symbol" panose="05050102010706020507" pitchFamily="18" charset="2"/>
              </a:rPr>
              <a:t></a:t>
            </a:r>
            <a:r>
              <a:rPr lang="en-GB" sz="1600" dirty="0"/>
              <a:t> potassium chloride + water + carbon dioxide</a:t>
            </a:r>
            <a:endParaRPr lang="en-NZ" sz="1600" dirty="0"/>
          </a:p>
        </p:txBody>
      </p:sp>
      <p:sp>
        <p:nvSpPr>
          <p:cNvPr id="9" name="Rectangle 8"/>
          <p:cNvSpPr/>
          <p:nvPr/>
        </p:nvSpPr>
        <p:spPr>
          <a:xfrm>
            <a:off x="2263587" y="5034193"/>
            <a:ext cx="4322530" cy="461665"/>
          </a:xfrm>
          <a:prstGeom prst="rect">
            <a:avLst/>
          </a:prstGeom>
        </p:spPr>
        <p:txBody>
          <a:bodyPr wrap="none">
            <a:spAutoFit/>
          </a:bodyPr>
          <a:lstStyle/>
          <a:p>
            <a:r>
              <a:rPr lang="en-GB" sz="2400" dirty="0"/>
              <a:t>2HCl + K</a:t>
            </a:r>
            <a:r>
              <a:rPr lang="en-GB" sz="2400" baseline="-25000" dirty="0"/>
              <a:t>2</a:t>
            </a:r>
            <a:r>
              <a:rPr lang="en-GB" sz="2400" dirty="0"/>
              <a:t>CO</a:t>
            </a:r>
            <a:r>
              <a:rPr lang="en-GB" sz="2400" baseline="-25000" dirty="0"/>
              <a:t>3</a:t>
            </a:r>
            <a:r>
              <a:rPr lang="en-GB" sz="2400" dirty="0"/>
              <a:t> </a:t>
            </a:r>
            <a:r>
              <a:rPr lang="en-GB" sz="2400" dirty="0">
                <a:sym typeface="Symbol" panose="05050102010706020507" pitchFamily="18" charset="2"/>
              </a:rPr>
              <a:t></a:t>
            </a:r>
            <a:r>
              <a:rPr lang="en-GB" sz="2400" dirty="0"/>
              <a:t> 2KCl + H</a:t>
            </a:r>
            <a:r>
              <a:rPr lang="en-GB" sz="2400" baseline="-25000" dirty="0"/>
              <a:t>2</a:t>
            </a:r>
            <a:r>
              <a:rPr lang="en-GB" sz="2400" dirty="0"/>
              <a:t>O + CO</a:t>
            </a:r>
            <a:r>
              <a:rPr lang="en-GB" sz="2400" baseline="-25000" dirty="0"/>
              <a:t>2</a:t>
            </a:r>
            <a:endParaRPr lang="en-NZ" sz="2400" dirty="0">
              <a:latin typeface="Calibri" panose="020F0502020204030204" pitchFamily="34" charset="0"/>
            </a:endParaRPr>
          </a:p>
        </p:txBody>
      </p:sp>
      <p:sp>
        <p:nvSpPr>
          <p:cNvPr id="10" name="Oval Callout 9"/>
          <p:cNvSpPr/>
          <p:nvPr/>
        </p:nvSpPr>
        <p:spPr>
          <a:xfrm rot="3128213">
            <a:off x="7801955" y="4448738"/>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p:cNvSpPr txBox="1"/>
          <p:nvPr/>
        </p:nvSpPr>
        <p:spPr>
          <a:xfrm>
            <a:off x="7812359" y="4673089"/>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Tree>
    <p:extLst>
      <p:ext uri="{BB962C8B-B14F-4D97-AF65-F5344CB8AC3E}">
        <p14:creationId xmlns:p14="http://schemas.microsoft.com/office/powerpoint/2010/main" val="21876997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0598" name="Text Box 6"/>
          <p:cNvSpPr txBox="1">
            <a:spLocks noChangeArrowheads="1"/>
          </p:cNvSpPr>
          <p:nvPr/>
        </p:nvSpPr>
        <p:spPr bwMode="auto">
          <a:xfrm>
            <a:off x="395288" y="1052513"/>
            <a:ext cx="8281168" cy="1323439"/>
          </a:xfrm>
          <a:prstGeom prst="rect">
            <a:avLst/>
          </a:prstGeom>
          <a:solidFill>
            <a:schemeClr val="accent6">
              <a:lumMod val="20000"/>
              <a:lumOff val="80000"/>
            </a:schemeClr>
          </a:solidFill>
          <a:ln w="9525">
            <a:solidFill>
              <a:schemeClr val="tx1"/>
            </a:solidFill>
            <a:miter lim="800000"/>
            <a:headEnd/>
            <a:tailEnd/>
          </a:ln>
          <a:effectLst/>
        </p:spPr>
        <p:txBody>
          <a:bodyPr wrap="square">
            <a:spAutoFit/>
          </a:bodyPr>
          <a:lstStyle/>
          <a:p>
            <a:r>
              <a:rPr lang="en-NZ" sz="2000" dirty="0">
                <a:latin typeface="Calibri" panose="020F0502020204030204" pitchFamily="34" charset="0"/>
              </a:rPr>
              <a:t>Hydrochloric acid was reacted with calcium carbonate in the form of marble chips (lumps) and powder (crushed marble chips) in an experiment to investigate factors affecting the rate of a chemical reaction</a:t>
            </a:r>
            <a:r>
              <a:rPr lang="en-NZ" sz="2000" dirty="0" smtClean="0">
                <a:latin typeface="Calibri" panose="020F0502020204030204" pitchFamily="34" charset="0"/>
              </a:rPr>
              <a:t>.</a:t>
            </a:r>
            <a:r>
              <a:rPr lang="en-NZ" sz="2000" dirty="0" smtClean="0">
                <a:latin typeface="Calibri" pitchFamily="34" charset="0"/>
                <a:cs typeface="Calibri" pitchFamily="34" charset="0"/>
              </a:rPr>
              <a:t>.</a:t>
            </a:r>
          </a:p>
          <a:p>
            <a:r>
              <a:rPr lang="en-NZ" sz="2000" b="1" dirty="0">
                <a:latin typeface="Calibri" panose="020F0502020204030204" pitchFamily="34" charset="0"/>
              </a:rPr>
              <a:t>Explain why the hydrochloric acid would react faster with the powder.</a:t>
            </a:r>
            <a:endParaRPr lang="en-NZ" sz="2000" b="1" dirty="0">
              <a:latin typeface="Calibri" pitchFamily="34" charset="0"/>
              <a:cs typeface="Calibri" pitchFamily="34" charset="0"/>
            </a:endParaRPr>
          </a:p>
        </p:txBody>
      </p:sp>
      <p:sp>
        <p:nvSpPr>
          <p:cNvPr id="15" name="TextBox 1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itchFamily="34" charset="0"/>
                <a:cs typeface="Calibri" pitchFamily="34" charset="0"/>
              </a:rPr>
              <a:t>NCEA Reaction rate</a:t>
            </a:r>
            <a:endParaRPr lang="en-NZ" sz="2000" b="1" dirty="0"/>
          </a:p>
        </p:txBody>
      </p:sp>
      <p:pic>
        <p:nvPicPr>
          <p:cNvPr id="6" name="Picture 5"/>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1026" name="Picture 2" descr="http://www.mindset.co.za/resources/0000022558/0000029648/0000029588/image15__102673.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2873842"/>
            <a:ext cx="4911452" cy="3802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6420988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395288" y="1052513"/>
            <a:ext cx="8281168" cy="1323439"/>
          </a:xfrm>
          <a:prstGeom prst="rect">
            <a:avLst/>
          </a:prstGeom>
          <a:solidFill>
            <a:schemeClr val="accent6">
              <a:lumMod val="20000"/>
              <a:lumOff val="80000"/>
            </a:schemeClr>
          </a:solidFill>
          <a:ln w="9525">
            <a:solidFill>
              <a:schemeClr val="tx1"/>
            </a:solidFill>
            <a:miter lim="800000"/>
            <a:headEnd/>
            <a:tailEnd/>
          </a:ln>
          <a:effectLst/>
        </p:spPr>
        <p:txBody>
          <a:bodyPr wrap="square">
            <a:spAutoFit/>
          </a:bodyPr>
          <a:lstStyle/>
          <a:p>
            <a:r>
              <a:rPr lang="en-NZ" sz="2000" dirty="0">
                <a:latin typeface="Calibri" panose="020F0502020204030204" pitchFamily="34" charset="0"/>
              </a:rPr>
              <a:t>Hydrochloric acid was reacted with calcium carbonate in the form of marble chips (lumps) and powder (crushed marble chips) in an experiment to investigate factors affecting the rate of a chemical reaction</a:t>
            </a:r>
            <a:r>
              <a:rPr lang="en-NZ" sz="2000" dirty="0" smtClean="0">
                <a:latin typeface="Calibri" panose="020F0502020204030204" pitchFamily="34" charset="0"/>
              </a:rPr>
              <a:t>.</a:t>
            </a:r>
            <a:r>
              <a:rPr lang="en-NZ" sz="2000" dirty="0" smtClean="0">
                <a:latin typeface="Calibri" pitchFamily="34" charset="0"/>
                <a:cs typeface="Calibri" pitchFamily="34" charset="0"/>
              </a:rPr>
              <a:t>.</a:t>
            </a:r>
          </a:p>
          <a:p>
            <a:r>
              <a:rPr lang="en-NZ" sz="2000" b="1" dirty="0">
                <a:latin typeface="Calibri" panose="020F0502020204030204" pitchFamily="34" charset="0"/>
              </a:rPr>
              <a:t>Explain why the hydrochloric acid would react faster with the powder.</a:t>
            </a:r>
            <a:endParaRPr lang="en-NZ" sz="2000" b="1" dirty="0">
              <a:latin typeface="Calibri" pitchFamily="34" charset="0"/>
              <a:cs typeface="Calibri" pitchFamily="34" charset="0"/>
            </a:endParaRPr>
          </a:p>
        </p:txBody>
      </p:sp>
      <p:sp>
        <p:nvSpPr>
          <p:cNvPr id="15" name="TextBox 1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Calibri" pitchFamily="34" charset="0"/>
                <a:cs typeface="Calibri" pitchFamily="34" charset="0"/>
              </a:rPr>
              <a:t>NCEA Reaction rate</a:t>
            </a:r>
            <a:endParaRPr lang="en-NZ" sz="2000" b="1" dirty="0"/>
          </a:p>
        </p:txBody>
      </p:sp>
      <p:pic>
        <p:nvPicPr>
          <p:cNvPr id="6" name="Picture 5"/>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 name="TextBox 1"/>
          <p:cNvSpPr txBox="1"/>
          <p:nvPr/>
        </p:nvSpPr>
        <p:spPr>
          <a:xfrm>
            <a:off x="467544" y="2636912"/>
            <a:ext cx="2448272" cy="3693319"/>
          </a:xfrm>
          <a:prstGeom prst="rect">
            <a:avLst/>
          </a:prstGeom>
          <a:noFill/>
        </p:spPr>
        <p:txBody>
          <a:bodyPr wrap="square" rtlCol="0">
            <a:spAutoFit/>
          </a:bodyPr>
          <a:lstStyle/>
          <a:p>
            <a:r>
              <a:rPr lang="en-AU" dirty="0">
                <a:latin typeface="Calibri" panose="020F0502020204030204" pitchFamily="34" charset="0"/>
              </a:rPr>
              <a:t>When the marble chips are crushed there is a </a:t>
            </a:r>
            <a:r>
              <a:rPr lang="en-AU" b="1" dirty="0">
                <a:latin typeface="Calibri" panose="020F0502020204030204" pitchFamily="34" charset="0"/>
              </a:rPr>
              <a:t>greater surface area</a:t>
            </a:r>
            <a:r>
              <a:rPr lang="en-AU" dirty="0">
                <a:latin typeface="Calibri" panose="020F0502020204030204" pitchFamily="34" charset="0"/>
              </a:rPr>
              <a:t>. This means there are now </a:t>
            </a:r>
            <a:r>
              <a:rPr lang="en-AU" b="1" dirty="0">
                <a:latin typeface="Calibri" panose="020F0502020204030204" pitchFamily="34" charset="0"/>
              </a:rPr>
              <a:t>more particles for collisions </a:t>
            </a:r>
            <a:r>
              <a:rPr lang="en-AU" dirty="0">
                <a:latin typeface="Calibri" panose="020F0502020204030204" pitchFamily="34" charset="0"/>
              </a:rPr>
              <a:t>to occur between the acid and the calcium carbonate. Because more collisions can now occur </a:t>
            </a:r>
            <a:r>
              <a:rPr lang="en-AU" b="1" dirty="0" smtClean="0">
                <a:latin typeface="Calibri" panose="020F0502020204030204" pitchFamily="34" charset="0"/>
              </a:rPr>
              <a:t>more frequently </a:t>
            </a:r>
            <a:r>
              <a:rPr lang="en-AU" dirty="0">
                <a:latin typeface="Calibri" panose="020F0502020204030204" pitchFamily="34" charset="0"/>
              </a:rPr>
              <a:t>the </a:t>
            </a:r>
            <a:r>
              <a:rPr lang="en-AU" b="1" dirty="0">
                <a:latin typeface="Calibri" panose="020F0502020204030204" pitchFamily="34" charset="0"/>
              </a:rPr>
              <a:t>reaction </a:t>
            </a:r>
            <a:r>
              <a:rPr lang="en-AU" b="1" dirty="0" smtClean="0">
                <a:latin typeface="Calibri" panose="020F0502020204030204" pitchFamily="34" charset="0"/>
              </a:rPr>
              <a:t>rate is </a:t>
            </a:r>
            <a:r>
              <a:rPr lang="en-AU" b="1" dirty="0">
                <a:latin typeface="Calibri" panose="020F0502020204030204" pitchFamily="34" charset="0"/>
              </a:rPr>
              <a:t>faster</a:t>
            </a:r>
            <a:r>
              <a:rPr lang="en-AU" dirty="0">
                <a:latin typeface="Calibri" panose="020F0502020204030204" pitchFamily="34" charset="0"/>
              </a:rPr>
              <a:t>. </a:t>
            </a:r>
            <a:endParaRPr lang="en-NZ" dirty="0">
              <a:latin typeface="Calibri" panose="020F0502020204030204" pitchFamily="34" charset="0"/>
            </a:endParaRPr>
          </a:p>
          <a:p>
            <a:endParaRPr lang="en-NZ" dirty="0"/>
          </a:p>
        </p:txBody>
      </p:sp>
      <p:pic>
        <p:nvPicPr>
          <p:cNvPr id="1026" name="Picture 2" descr="http://www.mindset.co.za/resources/0000022558/0000029648/0000029588/image15__10267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873842"/>
            <a:ext cx="4911452" cy="380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612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Reaction Rates – (Part One)</a:t>
            </a:r>
            <a:endParaRPr lang="en-NZ" sz="2000" b="1" dirty="0">
              <a:latin typeface="Calibri" panose="020F0502020204030204" pitchFamily="34" charset="0"/>
            </a:endParaRPr>
          </a:p>
        </p:txBody>
      </p:sp>
      <p:sp>
        <p:nvSpPr>
          <p:cNvPr id="5" name="TextBox 4"/>
          <p:cNvSpPr txBox="1"/>
          <p:nvPr/>
        </p:nvSpPr>
        <p:spPr>
          <a:xfrm>
            <a:off x="457884" y="1051264"/>
            <a:ext cx="8434595" cy="2308324"/>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4a : </a:t>
            </a:r>
            <a:r>
              <a:rPr lang="en-NZ" dirty="0"/>
              <a:t>The following experiment was carried out at </a:t>
            </a:r>
            <a:r>
              <a:rPr lang="en-NZ" b="1" dirty="0"/>
              <a:t>20°C </a:t>
            </a:r>
            <a:r>
              <a:rPr lang="en-NZ" dirty="0"/>
              <a:t>and then repeated at </a:t>
            </a:r>
            <a:r>
              <a:rPr lang="en-NZ" b="1" dirty="0"/>
              <a:t>40°C</a:t>
            </a:r>
            <a:r>
              <a:rPr lang="en-NZ" dirty="0"/>
              <a:t>. </a:t>
            </a:r>
          </a:p>
          <a:p>
            <a:r>
              <a:rPr lang="en-NZ" dirty="0"/>
              <a:t>Marble chips (calcium carbonate) were added to hydrochloric acid in a conical flask. The mass and size of marble chips, and the concentration and volume of hydrochloric acid used, were the </a:t>
            </a:r>
            <a:r>
              <a:rPr lang="en-NZ" b="1" dirty="0"/>
              <a:t>same </a:t>
            </a:r>
            <a:r>
              <a:rPr lang="en-NZ" dirty="0"/>
              <a:t>for both experiments. The flask was connected to an inverted measuring cylinder in a basin of water, as shown in the diagram below</a:t>
            </a:r>
            <a:r>
              <a:rPr lang="en-NZ" dirty="0" smtClean="0"/>
              <a:t>.</a:t>
            </a:r>
          </a:p>
          <a:p>
            <a:r>
              <a:rPr lang="en-NZ" dirty="0"/>
              <a:t>The volume of gas produced at the two different temperatures was measured for a few minutes and the results were used to sketch the graph shown below.</a:t>
            </a:r>
          </a:p>
        </p:txBody>
      </p:sp>
      <p:pic>
        <p:nvPicPr>
          <p:cNvPr id="9" name="Picture 8"/>
          <p:cNvPicPr>
            <a:picLocks noChangeAspect="1"/>
          </p:cNvPicPr>
          <p:nvPr/>
        </p:nvPicPr>
        <p:blipFill rotWithShape="1">
          <a:blip r:embed="rId2">
            <a:clrChange>
              <a:clrFrom>
                <a:srgbClr val="FFFFFF"/>
              </a:clrFrom>
              <a:clrTo>
                <a:srgbClr val="FFFFFF">
                  <a:alpha val="0"/>
                </a:srgbClr>
              </a:clrTo>
            </a:clrChange>
          </a:blip>
          <a:srcRect r="1957"/>
          <a:stretch/>
        </p:blipFill>
        <p:spPr>
          <a:xfrm>
            <a:off x="294748" y="3933056"/>
            <a:ext cx="4380433" cy="2461102"/>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4932040" y="4126610"/>
            <a:ext cx="3868170" cy="2267548"/>
          </a:xfrm>
          <a:prstGeom prst="rect">
            <a:avLst/>
          </a:prstGeom>
        </p:spPr>
      </p:pic>
      <p:pic>
        <p:nvPicPr>
          <p:cNvPr id="12" name="Picture 11"/>
          <p:cNvPicPr>
            <a:picLocks noChangeAspect="1"/>
          </p:cNvPicPr>
          <p:nvPr/>
        </p:nvPicPr>
        <p:blipFill>
          <a:blip r:embed="rId4"/>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2289976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Electron Configuration - (Part TWO) </a:t>
            </a:r>
            <a:endParaRPr lang="en-NZ" sz="2000" b="1" dirty="0">
              <a:latin typeface="Calibri" panose="020F0502020204030204" pitchFamily="34" charset="0"/>
            </a:endParaRPr>
          </a:p>
        </p:txBody>
      </p:sp>
      <p:sp>
        <p:nvSpPr>
          <p:cNvPr id="5" name="TextBox 4"/>
          <p:cNvSpPr txBox="1"/>
          <p:nvPr/>
        </p:nvSpPr>
        <p:spPr>
          <a:xfrm>
            <a:off x="288803" y="980011"/>
            <a:ext cx="8566394" cy="1846659"/>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1b: </a:t>
            </a:r>
            <a:r>
              <a:rPr lang="en-NZ" sz="1600" dirty="0">
                <a:latin typeface="Calibri" panose="020F0502020204030204" pitchFamily="34" charset="0"/>
              </a:rPr>
              <a:t>Compare the atomic structure of F</a:t>
            </a:r>
            <a:r>
              <a:rPr lang="en-NZ" sz="1600" baseline="30000" dirty="0">
                <a:latin typeface="Calibri" panose="020F0502020204030204" pitchFamily="34" charset="0"/>
              </a:rPr>
              <a:t>–</a:t>
            </a:r>
            <a:r>
              <a:rPr lang="en-NZ" sz="1600" dirty="0">
                <a:latin typeface="Calibri" panose="020F0502020204030204" pitchFamily="34" charset="0"/>
              </a:rPr>
              <a:t>, Ne, and Mg</a:t>
            </a:r>
            <a:r>
              <a:rPr lang="en-NZ" sz="1600" baseline="30000" dirty="0">
                <a:latin typeface="Calibri" panose="020F0502020204030204" pitchFamily="34" charset="0"/>
              </a:rPr>
              <a:t>2+</a:t>
            </a:r>
            <a:r>
              <a:rPr lang="en-NZ" sz="1600" dirty="0">
                <a:latin typeface="Calibri" panose="020F0502020204030204" pitchFamily="34" charset="0"/>
              </a:rPr>
              <a:t>. </a:t>
            </a:r>
          </a:p>
          <a:p>
            <a:r>
              <a:rPr lang="en-NZ" sz="1600" dirty="0">
                <a:latin typeface="Calibri" panose="020F0502020204030204" pitchFamily="34" charset="0"/>
              </a:rPr>
              <a:t>In your answer you should: </a:t>
            </a:r>
          </a:p>
          <a:p>
            <a:r>
              <a:rPr lang="en-NZ" sz="1600" dirty="0">
                <a:latin typeface="Calibri" panose="020F0502020204030204" pitchFamily="34" charset="0"/>
              </a:rPr>
              <a:t>• describe the difference between an atom and an ion </a:t>
            </a:r>
          </a:p>
          <a:p>
            <a:r>
              <a:rPr lang="en-NZ" sz="1600" dirty="0">
                <a:latin typeface="Calibri" panose="020F0502020204030204" pitchFamily="34" charset="0"/>
              </a:rPr>
              <a:t>• explain the charges on F</a:t>
            </a:r>
            <a:r>
              <a:rPr lang="en-NZ" sz="1600" baseline="30000" dirty="0">
                <a:latin typeface="Calibri" panose="020F0502020204030204" pitchFamily="34" charset="0"/>
              </a:rPr>
              <a:t>–</a:t>
            </a:r>
            <a:r>
              <a:rPr lang="en-NZ" sz="1600" dirty="0">
                <a:latin typeface="Calibri" panose="020F0502020204030204" pitchFamily="34" charset="0"/>
              </a:rPr>
              <a:t>, Ne, and Mg</a:t>
            </a:r>
            <a:r>
              <a:rPr lang="en-NZ" sz="1600" baseline="30000" dirty="0">
                <a:latin typeface="Calibri" panose="020F0502020204030204" pitchFamily="34" charset="0"/>
              </a:rPr>
              <a:t>2+ </a:t>
            </a:r>
            <a:r>
              <a:rPr lang="en-NZ" sz="1600" dirty="0">
                <a:latin typeface="Calibri" panose="020F0502020204030204" pitchFamily="34" charset="0"/>
              </a:rPr>
              <a:t>in terms of electron arrangement and number of protons </a:t>
            </a:r>
          </a:p>
          <a:p>
            <a:r>
              <a:rPr lang="en-NZ" sz="1600" dirty="0">
                <a:latin typeface="Calibri" panose="020F0502020204030204" pitchFamily="34" charset="0"/>
              </a:rPr>
              <a:t>• relate the position of F</a:t>
            </a:r>
            <a:r>
              <a:rPr lang="en-NZ" sz="1600" baseline="30000" dirty="0">
                <a:latin typeface="Calibri" panose="020F0502020204030204" pitchFamily="34" charset="0"/>
              </a:rPr>
              <a:t>–</a:t>
            </a:r>
            <a:r>
              <a:rPr lang="en-NZ" sz="1600" dirty="0">
                <a:latin typeface="Calibri" panose="020F0502020204030204" pitchFamily="34" charset="0"/>
              </a:rPr>
              <a:t>, Ne, and Mg</a:t>
            </a:r>
            <a:r>
              <a:rPr lang="en-NZ" sz="1600" baseline="30000" dirty="0">
                <a:latin typeface="Calibri" panose="020F0502020204030204" pitchFamily="34" charset="0"/>
              </a:rPr>
              <a:t>2+ </a:t>
            </a:r>
            <a:r>
              <a:rPr lang="en-NZ" sz="1600" dirty="0">
                <a:latin typeface="Calibri" panose="020F0502020204030204" pitchFamily="34" charset="0"/>
              </a:rPr>
              <a:t>on the periodic table to the charges and electron arrangement </a:t>
            </a:r>
          </a:p>
          <a:p>
            <a:r>
              <a:rPr lang="en-NZ" sz="1600" dirty="0">
                <a:latin typeface="Calibri" panose="020F0502020204030204" pitchFamily="34" charset="0"/>
              </a:rPr>
              <a:t>• explain why all three have the same electron arrangement.</a:t>
            </a:r>
            <a:endParaRPr lang="en-NZ" sz="1600" dirty="0">
              <a:effectLst/>
              <a:latin typeface="Calibri" panose="020F0502020204030204" pitchFamily="34"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197103" y="3082680"/>
            <a:ext cx="6936065" cy="1747402"/>
          </a:xfrm>
          <a:prstGeom prst="rect">
            <a:avLst/>
          </a:prstGeom>
        </p:spPr>
      </p:pic>
      <p:pic>
        <p:nvPicPr>
          <p:cNvPr id="11" name="Picture 10"/>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6864305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Reaction Rates – (Part One)</a:t>
            </a:r>
            <a:endParaRPr lang="en-NZ" sz="2000" b="1" dirty="0">
              <a:latin typeface="Calibri" panose="020F0502020204030204" pitchFamily="34" charset="0"/>
            </a:endParaRPr>
          </a:p>
        </p:txBody>
      </p:sp>
      <p:sp>
        <p:nvSpPr>
          <p:cNvPr id="5" name="TextBox 4"/>
          <p:cNvSpPr txBox="1"/>
          <p:nvPr/>
        </p:nvSpPr>
        <p:spPr>
          <a:xfrm>
            <a:off x="441688" y="1061858"/>
            <a:ext cx="8434595" cy="2031325"/>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4a : </a:t>
            </a:r>
            <a:r>
              <a:rPr lang="en-NZ" dirty="0"/>
              <a:t>State which line on the graph represents the reaction at </a:t>
            </a:r>
            <a:r>
              <a:rPr lang="en-NZ" b="1" dirty="0"/>
              <a:t>40</a:t>
            </a:r>
            <a:r>
              <a:rPr lang="en-NZ" b="1" baseline="30000" dirty="0"/>
              <a:t>o</a:t>
            </a:r>
            <a:r>
              <a:rPr lang="en-NZ" b="1" dirty="0"/>
              <a:t>C </a:t>
            </a:r>
            <a:r>
              <a:rPr lang="en-NZ" dirty="0"/>
              <a:t>and explain how you worked this out.</a:t>
            </a:r>
          </a:p>
          <a:p>
            <a:r>
              <a:rPr lang="en-NZ" dirty="0"/>
              <a:t>In your answer you should:</a:t>
            </a:r>
          </a:p>
          <a:p>
            <a:r>
              <a:rPr lang="en-NZ" dirty="0"/>
              <a:t>• identify which line represents the reaction at 40°C</a:t>
            </a:r>
          </a:p>
          <a:p>
            <a:r>
              <a:rPr lang="en-NZ" dirty="0"/>
              <a:t>• explain why the line you have identified is the reaction at 40°C</a:t>
            </a:r>
          </a:p>
          <a:p>
            <a:r>
              <a:rPr lang="en-NZ" dirty="0"/>
              <a:t>• give reasons for the different rates of reaction in terms of particles</a:t>
            </a:r>
          </a:p>
          <a:p>
            <a:r>
              <a:rPr lang="en-NZ" dirty="0"/>
              <a:t>• explain why both lines end up horizontal. </a:t>
            </a:r>
          </a:p>
        </p:txBody>
      </p:sp>
      <p:pic>
        <p:nvPicPr>
          <p:cNvPr id="10" name="Picture 9"/>
          <p:cNvPicPr>
            <a:picLocks noChangeAspect="1"/>
          </p:cNvPicPr>
          <p:nvPr/>
        </p:nvPicPr>
        <p:blipFill>
          <a:blip r:embed="rId2"/>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40286251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CCFFFF"/>
          </a:solidFill>
          <a:ln>
            <a:solidFill>
              <a:schemeClr val="tx1"/>
            </a:solidFill>
          </a:ln>
        </p:spPr>
        <p:txBody>
          <a:bodyPr wrap="square" rtlCol="0">
            <a:spAutoFit/>
          </a:bodyPr>
          <a:lstStyle/>
          <a:p>
            <a:pPr algn="ctr"/>
            <a:r>
              <a:rPr lang="en-NZ" sz="2000" b="1" dirty="0" smtClean="0">
                <a:latin typeface="Calibri" panose="020F0502020204030204" pitchFamily="34" charset="0"/>
              </a:rPr>
              <a:t>NCEA 2012 Reaction Rates – (Part One)</a:t>
            </a:r>
            <a:endParaRPr lang="en-NZ" sz="2000" b="1" dirty="0">
              <a:latin typeface="Calibri" panose="020F0502020204030204" pitchFamily="34" charset="0"/>
            </a:endParaRPr>
          </a:p>
        </p:txBody>
      </p:sp>
      <p:sp>
        <p:nvSpPr>
          <p:cNvPr id="5" name="TextBox 4"/>
          <p:cNvSpPr txBox="1"/>
          <p:nvPr/>
        </p:nvSpPr>
        <p:spPr>
          <a:xfrm>
            <a:off x="441688" y="1061858"/>
            <a:ext cx="8434595" cy="2031325"/>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4a : </a:t>
            </a:r>
            <a:r>
              <a:rPr lang="en-NZ" dirty="0"/>
              <a:t>State which line on the graph represents the reaction at </a:t>
            </a:r>
            <a:r>
              <a:rPr lang="en-NZ" b="1" dirty="0"/>
              <a:t>40</a:t>
            </a:r>
            <a:r>
              <a:rPr lang="en-NZ" b="1" baseline="30000" dirty="0"/>
              <a:t>o</a:t>
            </a:r>
            <a:r>
              <a:rPr lang="en-NZ" b="1" dirty="0"/>
              <a:t>C </a:t>
            </a:r>
            <a:r>
              <a:rPr lang="en-NZ" dirty="0"/>
              <a:t>and explain how you worked this out.</a:t>
            </a:r>
          </a:p>
          <a:p>
            <a:r>
              <a:rPr lang="en-NZ" dirty="0"/>
              <a:t>In your answer you should:</a:t>
            </a:r>
          </a:p>
          <a:p>
            <a:r>
              <a:rPr lang="en-NZ" dirty="0"/>
              <a:t>• identify which line represents the reaction at 40°C</a:t>
            </a:r>
          </a:p>
          <a:p>
            <a:r>
              <a:rPr lang="en-NZ" dirty="0"/>
              <a:t>• explain why the line you have identified is the reaction at 40°C</a:t>
            </a:r>
          </a:p>
          <a:p>
            <a:r>
              <a:rPr lang="en-NZ" dirty="0"/>
              <a:t>• give reasons for the different rates of reaction in terms of particles</a:t>
            </a:r>
          </a:p>
          <a:p>
            <a:r>
              <a:rPr lang="en-NZ" dirty="0"/>
              <a:t>• explain why both lines end up horizontal. </a:t>
            </a:r>
          </a:p>
        </p:txBody>
      </p:sp>
      <p:sp>
        <p:nvSpPr>
          <p:cNvPr id="7" name="Oval Callout 6"/>
          <p:cNvSpPr/>
          <p:nvPr/>
        </p:nvSpPr>
        <p:spPr>
          <a:xfrm rot="3128213">
            <a:off x="7893845" y="1603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4249" y="384750"/>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2" name="TextBox 1"/>
          <p:cNvSpPr txBox="1"/>
          <p:nvPr/>
        </p:nvSpPr>
        <p:spPr>
          <a:xfrm>
            <a:off x="454615" y="3573016"/>
            <a:ext cx="8408739" cy="2862322"/>
          </a:xfrm>
          <a:prstGeom prst="rect">
            <a:avLst/>
          </a:prstGeom>
          <a:noFill/>
        </p:spPr>
        <p:txBody>
          <a:bodyPr wrap="square" rtlCol="0">
            <a:spAutoFit/>
          </a:bodyPr>
          <a:lstStyle/>
          <a:p>
            <a:r>
              <a:rPr lang="en-GB" dirty="0"/>
              <a:t>The reaction is faster at the higher temperature, because the H</a:t>
            </a:r>
            <a:r>
              <a:rPr lang="en-GB" baseline="30000" dirty="0"/>
              <a:t>+</a:t>
            </a:r>
            <a:r>
              <a:rPr lang="en-GB" dirty="0"/>
              <a:t> ions have more kinetic energy, and therefore are moving faster. When they are moving faster, there will be more collisions, and more of these collisions will be effective, as the particles will collide with more energy. </a:t>
            </a:r>
            <a:endParaRPr lang="en-NZ" dirty="0"/>
          </a:p>
          <a:p>
            <a:r>
              <a:rPr lang="en-GB" dirty="0"/>
              <a:t>Line B represents the faster reaction, as it is steeper at the start. This represents the reaction carried out at 40°C. </a:t>
            </a:r>
            <a:endParaRPr lang="en-NZ" dirty="0"/>
          </a:p>
          <a:p>
            <a:r>
              <a:rPr lang="en-GB" dirty="0"/>
              <a:t>Both lines become horizontal at the same point on the Y-axis, as this is when both reactions have finished, </a:t>
            </a:r>
            <a:r>
              <a:rPr lang="en-GB" dirty="0" err="1"/>
              <a:t>ie</a:t>
            </a:r>
            <a:r>
              <a:rPr lang="en-GB" dirty="0"/>
              <a:t> one of the reactants has been completely used up and therefore no more gas is produced. Both finished with same amount of gas produced, as both reactions had the same amount of reactants to start with. </a:t>
            </a:r>
            <a:endParaRPr lang="en-NZ" dirty="0"/>
          </a:p>
        </p:txBody>
      </p:sp>
    </p:spTree>
    <p:extLst>
      <p:ext uri="{BB962C8B-B14F-4D97-AF65-F5344CB8AC3E}">
        <p14:creationId xmlns:p14="http://schemas.microsoft.com/office/powerpoint/2010/main" val="37025535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Reaction Rates – (Part One)</a:t>
            </a:r>
            <a:endParaRPr lang="en-NZ" sz="2000" b="1" dirty="0">
              <a:latin typeface="Calibri" panose="020F0502020204030204" pitchFamily="34" charset="0"/>
            </a:endParaRPr>
          </a:p>
        </p:txBody>
      </p:sp>
      <p:sp>
        <p:nvSpPr>
          <p:cNvPr id="5" name="TextBox 4"/>
          <p:cNvSpPr txBox="1"/>
          <p:nvPr/>
        </p:nvSpPr>
        <p:spPr>
          <a:xfrm>
            <a:off x="457884" y="1051264"/>
            <a:ext cx="8434595" cy="2585323"/>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 : </a:t>
            </a:r>
            <a:r>
              <a:rPr lang="en-NZ" dirty="0" smtClean="0"/>
              <a:t>The </a:t>
            </a:r>
            <a:r>
              <a:rPr lang="en-NZ" dirty="0"/>
              <a:t>table below shows the size of marble chips (calcium carbonate) used in a chemical investigation into factors affecting rate of reaction. </a:t>
            </a:r>
            <a:endParaRPr lang="en-NZ" dirty="0" smtClean="0"/>
          </a:p>
          <a:p>
            <a:r>
              <a:rPr lang="en-NZ" b="1" dirty="0" smtClean="0"/>
              <a:t>Experiment </a:t>
            </a:r>
            <a:r>
              <a:rPr lang="en-NZ" b="1" dirty="0"/>
              <a:t>1: </a:t>
            </a:r>
            <a:r>
              <a:rPr lang="en-NZ" dirty="0"/>
              <a:t>10 mL of hydrochloric acid was added to a boiling tube containing small marble chips. </a:t>
            </a:r>
          </a:p>
          <a:p>
            <a:r>
              <a:rPr lang="en-NZ" b="1" dirty="0"/>
              <a:t>Experiment 2: </a:t>
            </a:r>
            <a:r>
              <a:rPr lang="en-NZ" dirty="0"/>
              <a:t>10 mL of hydrochloric acid of the same concentration as in Experiment 1 was added to another boiling tube containing large marble chips. </a:t>
            </a:r>
          </a:p>
          <a:p>
            <a:r>
              <a:rPr lang="en-NZ" dirty="0"/>
              <a:t>In both experiments the total mass of the marble chips was the same. </a:t>
            </a:r>
          </a:p>
          <a:p>
            <a:r>
              <a:rPr lang="en-NZ" dirty="0"/>
              <a:t>The boiling tubes were connected to an inverted measuring cylinder in a basin of water, as shown in the diagram below.</a:t>
            </a: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4436282" y="4509120"/>
            <a:ext cx="4700401" cy="2158608"/>
          </a:xfrm>
          <a:prstGeom prst="rect">
            <a:avLst/>
          </a:prstGeom>
        </p:spPr>
      </p:pic>
      <p:pic>
        <p:nvPicPr>
          <p:cNvPr id="6" name="Picture 5"/>
          <p:cNvPicPr>
            <a:picLocks noChangeAspect="1"/>
          </p:cNvPicPr>
          <p:nvPr/>
        </p:nvPicPr>
        <p:blipFill rotWithShape="1">
          <a:blip r:embed="rId3"/>
          <a:srcRect r="144"/>
          <a:stretch/>
        </p:blipFill>
        <p:spPr>
          <a:xfrm>
            <a:off x="467544" y="3700390"/>
            <a:ext cx="4245631" cy="1268317"/>
          </a:xfrm>
          <a:prstGeom prst="rect">
            <a:avLst/>
          </a:prstGeom>
        </p:spPr>
      </p:pic>
      <p:pic>
        <p:nvPicPr>
          <p:cNvPr id="10" name="Picture 9"/>
          <p:cNvPicPr>
            <a:picLocks noChangeAspect="1"/>
          </p:cNvPicPr>
          <p:nvPr/>
        </p:nvPicPr>
        <p:blipFill>
          <a:blip r:embed="rId4"/>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4929353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Reaction Rates – (Part One)</a:t>
            </a:r>
            <a:endParaRPr lang="en-NZ" sz="2000" b="1" dirty="0">
              <a:latin typeface="Calibri" panose="020F0502020204030204" pitchFamily="34" charset="0"/>
            </a:endParaRPr>
          </a:p>
        </p:txBody>
      </p:sp>
      <p:sp>
        <p:nvSpPr>
          <p:cNvPr id="5" name="TextBox 4"/>
          <p:cNvSpPr txBox="1"/>
          <p:nvPr/>
        </p:nvSpPr>
        <p:spPr>
          <a:xfrm>
            <a:off x="457884" y="1051264"/>
            <a:ext cx="8434595" cy="923330"/>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 : </a:t>
            </a:r>
            <a:r>
              <a:rPr lang="en-NZ" dirty="0" smtClean="0"/>
              <a:t>The </a:t>
            </a:r>
            <a:r>
              <a:rPr lang="en-NZ" dirty="0"/>
              <a:t>graph below shows the results for the volume of gas produced over a period of time. </a:t>
            </a:r>
            <a:endParaRPr lang="en-NZ" dirty="0" smtClean="0"/>
          </a:p>
          <a:p>
            <a:r>
              <a:rPr lang="en-NZ" dirty="0"/>
              <a:t>State what factor affecting the rate of reaction is being investigated in this experiment.</a:t>
            </a:r>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t="-1" r="1176" b="1619"/>
          <a:stretch/>
        </p:blipFill>
        <p:spPr>
          <a:xfrm>
            <a:off x="1187624" y="2652101"/>
            <a:ext cx="6048672" cy="3528392"/>
          </a:xfrm>
          <a:prstGeom prst="rect">
            <a:avLst/>
          </a:prstGeom>
        </p:spPr>
      </p:pic>
      <p:pic>
        <p:nvPicPr>
          <p:cNvPr id="11" name="Picture 10"/>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19969978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Reaction Rates – (Part One)</a:t>
            </a:r>
            <a:endParaRPr lang="en-NZ" sz="2000" b="1" dirty="0">
              <a:latin typeface="Calibri" panose="020F0502020204030204" pitchFamily="34" charset="0"/>
            </a:endParaRPr>
          </a:p>
        </p:txBody>
      </p:sp>
      <p:sp>
        <p:nvSpPr>
          <p:cNvPr id="5" name="TextBox 4"/>
          <p:cNvSpPr txBox="1"/>
          <p:nvPr/>
        </p:nvSpPr>
        <p:spPr>
          <a:xfrm>
            <a:off x="457884" y="1051264"/>
            <a:ext cx="8434595" cy="923330"/>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3a : </a:t>
            </a:r>
            <a:r>
              <a:rPr lang="en-NZ" dirty="0" smtClean="0"/>
              <a:t>The </a:t>
            </a:r>
            <a:r>
              <a:rPr lang="en-NZ" dirty="0"/>
              <a:t>graph below shows the results for the volume of gas produced over a period of time. </a:t>
            </a:r>
            <a:endParaRPr lang="en-NZ" dirty="0" smtClean="0"/>
          </a:p>
          <a:p>
            <a:r>
              <a:rPr lang="en-NZ" dirty="0"/>
              <a:t>State what factor affecting the rate of reaction is being investigated in this experiment.</a:t>
            </a:r>
          </a:p>
        </p:txBody>
      </p:sp>
      <p:sp>
        <p:nvSpPr>
          <p:cNvPr id="7" name="Oval Callout 6"/>
          <p:cNvSpPr/>
          <p:nvPr/>
        </p:nvSpPr>
        <p:spPr>
          <a:xfrm rot="3128213">
            <a:off x="7893845" y="1603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4249" y="384750"/>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3" name="Picture 2"/>
          <p:cNvPicPr>
            <a:picLocks noChangeAspect="1"/>
          </p:cNvPicPr>
          <p:nvPr/>
        </p:nvPicPr>
        <p:blipFill rotWithShape="1">
          <a:blip r:embed="rId2"/>
          <a:srcRect t="-1" r="1176" b="1619"/>
          <a:stretch/>
        </p:blipFill>
        <p:spPr>
          <a:xfrm>
            <a:off x="179512" y="2636912"/>
            <a:ext cx="6048672" cy="3528392"/>
          </a:xfrm>
          <a:prstGeom prst="rect">
            <a:avLst/>
          </a:prstGeom>
        </p:spPr>
      </p:pic>
      <p:sp>
        <p:nvSpPr>
          <p:cNvPr id="9" name="Rectangle 8"/>
          <p:cNvSpPr/>
          <p:nvPr/>
        </p:nvSpPr>
        <p:spPr>
          <a:xfrm>
            <a:off x="6706667" y="3645024"/>
            <a:ext cx="1709936" cy="1754326"/>
          </a:xfrm>
          <a:prstGeom prst="rect">
            <a:avLst/>
          </a:prstGeom>
        </p:spPr>
        <p:txBody>
          <a:bodyPr wrap="square">
            <a:spAutoFit/>
          </a:bodyPr>
          <a:lstStyle/>
          <a:p>
            <a:pPr>
              <a:spcAft>
                <a:spcPts val="300"/>
              </a:spcAft>
            </a:pPr>
            <a:r>
              <a:rPr lang="en-GB" dirty="0">
                <a:solidFill>
                  <a:srgbClr val="000000"/>
                </a:solidFill>
                <a:ea typeface="Times New Roman" panose="02020603050405020304" pitchFamily="18" charset="0"/>
              </a:rPr>
              <a:t>The factor being investigated is surface area of the calcium carbonate / marble chips.</a:t>
            </a:r>
            <a:endParaRPr lang="en-NZ" dirty="0">
              <a:ea typeface="Times New Roman" panose="02020603050405020304" pitchFamily="18" charset="0"/>
            </a:endParaRPr>
          </a:p>
        </p:txBody>
      </p:sp>
    </p:spTree>
    <p:extLst>
      <p:ext uri="{BB962C8B-B14F-4D97-AF65-F5344CB8AC3E}">
        <p14:creationId xmlns:p14="http://schemas.microsoft.com/office/powerpoint/2010/main" val="29296648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rotWithShape="1">
          <a:blip r:embed="rId2">
            <a:clrChange>
              <a:clrFrom>
                <a:srgbClr val="FFFFFF"/>
              </a:clrFrom>
              <a:clrTo>
                <a:srgbClr val="FFFFFF">
                  <a:alpha val="0"/>
                </a:srgbClr>
              </a:clrTo>
            </a:clrChange>
          </a:blip>
          <a:srcRect t="-1" r="1176" b="1619"/>
          <a:stretch/>
        </p:blipFill>
        <p:spPr>
          <a:xfrm>
            <a:off x="3967757" y="1061858"/>
            <a:ext cx="4824536" cy="2814313"/>
          </a:xfrm>
          <a:prstGeom prst="rect">
            <a:avLst/>
          </a:prstGeom>
        </p:spPr>
      </p:pic>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Reaction Rates – (Part Two)</a:t>
            </a:r>
            <a:endParaRPr lang="en-NZ" sz="2000" b="1" dirty="0">
              <a:latin typeface="Calibri" panose="020F0502020204030204" pitchFamily="34" charset="0"/>
            </a:endParaRPr>
          </a:p>
        </p:txBody>
      </p:sp>
      <p:sp>
        <p:nvSpPr>
          <p:cNvPr id="5" name="TextBox 4"/>
          <p:cNvSpPr txBox="1"/>
          <p:nvPr/>
        </p:nvSpPr>
        <p:spPr>
          <a:xfrm>
            <a:off x="457885" y="1080200"/>
            <a:ext cx="3509872" cy="1754326"/>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3b : </a:t>
            </a:r>
            <a:r>
              <a:rPr lang="en-NZ" dirty="0"/>
              <a:t>Explain what is happening in </a:t>
            </a:r>
            <a:r>
              <a:rPr lang="en-NZ" b="1" dirty="0"/>
              <a:t>Experiment 1 </a:t>
            </a:r>
            <a:r>
              <a:rPr lang="en-NZ" dirty="0"/>
              <a:t>in sections A, B, and C of the graph in terms of reaction rate. </a:t>
            </a:r>
          </a:p>
          <a:p>
            <a:r>
              <a:rPr lang="en-NZ" dirty="0"/>
              <a:t>In your answer you should refer to particle collisions. </a:t>
            </a:r>
          </a:p>
        </p:txBody>
      </p:sp>
      <p:pic>
        <p:nvPicPr>
          <p:cNvPr id="11" name="Picture 10"/>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304532923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r="1176" b="1619"/>
          <a:stretch/>
        </p:blipFill>
        <p:spPr>
          <a:xfrm>
            <a:off x="3967757" y="1061858"/>
            <a:ext cx="4824536" cy="2814313"/>
          </a:xfrm>
          <a:prstGeom prst="rect">
            <a:avLst/>
          </a:prstGeom>
        </p:spPr>
      </p:pic>
      <p:sp>
        <p:nvSpPr>
          <p:cNvPr id="4" name="TextBox 3"/>
          <p:cNvSpPr txBox="1"/>
          <p:nvPr/>
        </p:nvSpPr>
        <p:spPr>
          <a:xfrm>
            <a:off x="467544" y="477083"/>
            <a:ext cx="8208912" cy="400110"/>
          </a:xfrm>
          <a:prstGeom prst="rect">
            <a:avLst/>
          </a:prstGeom>
          <a:solidFill>
            <a:srgbClr val="FF8A3B"/>
          </a:solidFill>
          <a:ln>
            <a:solidFill>
              <a:schemeClr val="tx1"/>
            </a:solidFill>
          </a:ln>
        </p:spPr>
        <p:txBody>
          <a:bodyPr wrap="square" rtlCol="0">
            <a:spAutoFit/>
          </a:bodyPr>
          <a:lstStyle/>
          <a:p>
            <a:pPr algn="ctr"/>
            <a:r>
              <a:rPr lang="en-NZ" sz="2000" b="1" dirty="0" smtClean="0">
                <a:latin typeface="Calibri" panose="020F0502020204030204" pitchFamily="34" charset="0"/>
              </a:rPr>
              <a:t>NCEA 2013 Reaction Rates – (Part Two)</a:t>
            </a:r>
            <a:endParaRPr lang="en-NZ" sz="2000" b="1" dirty="0">
              <a:latin typeface="Calibri" panose="020F0502020204030204" pitchFamily="34" charset="0"/>
            </a:endParaRPr>
          </a:p>
        </p:txBody>
      </p:sp>
      <p:sp>
        <p:nvSpPr>
          <p:cNvPr id="5" name="TextBox 4"/>
          <p:cNvSpPr txBox="1"/>
          <p:nvPr/>
        </p:nvSpPr>
        <p:spPr>
          <a:xfrm>
            <a:off x="457885" y="1080200"/>
            <a:ext cx="3509872" cy="1754326"/>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3b : </a:t>
            </a:r>
            <a:r>
              <a:rPr lang="en-NZ" dirty="0"/>
              <a:t>Explain what is happening in </a:t>
            </a:r>
            <a:r>
              <a:rPr lang="en-NZ" b="1" dirty="0"/>
              <a:t>Experiment 1 </a:t>
            </a:r>
            <a:r>
              <a:rPr lang="en-NZ" dirty="0"/>
              <a:t>in sections A, B, and C of the graph in terms of reaction rate. </a:t>
            </a:r>
          </a:p>
          <a:p>
            <a:r>
              <a:rPr lang="en-NZ" dirty="0"/>
              <a:t>In your answer you should refer to particle collisions. </a:t>
            </a:r>
          </a:p>
        </p:txBody>
      </p:sp>
      <p:sp>
        <p:nvSpPr>
          <p:cNvPr id="7" name="Oval Callout 6"/>
          <p:cNvSpPr/>
          <p:nvPr/>
        </p:nvSpPr>
        <p:spPr>
          <a:xfrm rot="3128213">
            <a:off x="7893845" y="1603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4249" y="384750"/>
            <a:ext cx="1152128" cy="584775"/>
          </a:xfrm>
          <a:prstGeom prst="rect">
            <a:avLst/>
          </a:prstGeom>
          <a:noFill/>
        </p:spPr>
        <p:txBody>
          <a:bodyPr wrap="square" rtlCol="0">
            <a:spAutoFit/>
          </a:bodyPr>
          <a:lstStyle/>
          <a:p>
            <a:r>
              <a:rPr lang="en-NZ" sz="1600" dirty="0" smtClean="0">
                <a:latin typeface="Calibri" panose="020F0502020204030204" pitchFamily="34" charset="0"/>
              </a:rPr>
              <a:t>Excellence</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sp>
        <p:nvSpPr>
          <p:cNvPr id="9" name="Rectangle 8"/>
          <p:cNvSpPr/>
          <p:nvPr/>
        </p:nvSpPr>
        <p:spPr>
          <a:xfrm>
            <a:off x="597470" y="4077072"/>
            <a:ext cx="7949059" cy="2308324"/>
          </a:xfrm>
          <a:prstGeom prst="rect">
            <a:avLst/>
          </a:prstGeom>
        </p:spPr>
        <p:txBody>
          <a:bodyPr wrap="square">
            <a:spAutoFit/>
          </a:bodyPr>
          <a:lstStyle/>
          <a:p>
            <a:r>
              <a:rPr lang="en-NZ" b="1" dirty="0" smtClean="0">
                <a:latin typeface="Calibri" panose="020F0502020204030204" pitchFamily="34" charset="0"/>
              </a:rPr>
              <a:t>Answer 3b : </a:t>
            </a:r>
            <a:r>
              <a:rPr lang="en-GB" dirty="0" smtClean="0"/>
              <a:t>In </a:t>
            </a:r>
            <a:r>
              <a:rPr lang="en-GB" dirty="0"/>
              <a:t>section A of the graph the rate is fastest as there are more collisions between the </a:t>
            </a:r>
            <a:r>
              <a:rPr lang="en-GB" dirty="0" err="1"/>
              <a:t>HCl</a:t>
            </a:r>
            <a:r>
              <a:rPr lang="en-GB" dirty="0"/>
              <a:t> and CaCO</a:t>
            </a:r>
            <a:r>
              <a:rPr lang="en-GB" baseline="-25000" dirty="0"/>
              <a:t>3</a:t>
            </a:r>
            <a:r>
              <a:rPr lang="en-GB" dirty="0"/>
              <a:t>. This is because at the start of the reaction there are more particles available for collision. In section B the rate of reaction is slowing down as the number of particles available for collision is becoming fewer as some of the </a:t>
            </a:r>
            <a:r>
              <a:rPr lang="en-GB" dirty="0" err="1"/>
              <a:t>HCl</a:t>
            </a:r>
            <a:r>
              <a:rPr lang="en-GB" dirty="0"/>
              <a:t> and CaCO</a:t>
            </a:r>
            <a:r>
              <a:rPr lang="en-GB" baseline="-25000" dirty="0"/>
              <a:t>3</a:t>
            </a:r>
            <a:r>
              <a:rPr lang="en-GB" dirty="0"/>
              <a:t> have already collided and have been used up, therefore fewer particles and therefore fewer collisions.</a:t>
            </a:r>
            <a:endParaRPr lang="en-NZ" dirty="0"/>
          </a:p>
          <a:p>
            <a:r>
              <a:rPr lang="en-GB" dirty="0"/>
              <a:t>In part C the reaction has stopped, as all of the reactants (or one of them) have reacted, and therefore there are no particles present that can collide and react.</a:t>
            </a:r>
            <a:endParaRPr lang="en-NZ" dirty="0"/>
          </a:p>
        </p:txBody>
      </p:sp>
    </p:spTree>
    <p:extLst>
      <p:ext uri="{BB962C8B-B14F-4D97-AF65-F5344CB8AC3E}">
        <p14:creationId xmlns:p14="http://schemas.microsoft.com/office/powerpoint/2010/main" val="695358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Reaction Rates  - (Part One)</a:t>
            </a:r>
            <a:endParaRPr lang="en-NZ" sz="2000" b="1" dirty="0">
              <a:latin typeface="Calibri" panose="020F0502020204030204" pitchFamily="34" charset="0"/>
            </a:endParaRPr>
          </a:p>
        </p:txBody>
      </p:sp>
      <p:sp>
        <p:nvSpPr>
          <p:cNvPr id="5" name="TextBox 4"/>
          <p:cNvSpPr txBox="1"/>
          <p:nvPr/>
        </p:nvSpPr>
        <p:spPr>
          <a:xfrm>
            <a:off x="457885" y="1051264"/>
            <a:ext cx="2788144" cy="2585323"/>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a:t>
            </a:r>
            <a:r>
              <a:rPr lang="en-NZ" b="1" dirty="0" err="1" smtClean="0">
                <a:latin typeface="Calibri" panose="020F0502020204030204" pitchFamily="34" charset="0"/>
              </a:rPr>
              <a:t>i</a:t>
            </a:r>
            <a:r>
              <a:rPr lang="en-NZ" b="1" dirty="0" smtClean="0">
                <a:latin typeface="Calibri" panose="020F0502020204030204" pitchFamily="34" charset="0"/>
              </a:rPr>
              <a:t>) : </a:t>
            </a:r>
            <a:r>
              <a:rPr lang="en-NZ" dirty="0"/>
              <a:t>Calcium carbonate pieces are placed in a flask and hydrochloric acid is added. Immediately </a:t>
            </a:r>
            <a:r>
              <a:rPr lang="en-NZ" dirty="0" smtClean="0"/>
              <a:t>a balloon </a:t>
            </a:r>
            <a:r>
              <a:rPr lang="en-NZ" dirty="0"/>
              <a:t>is placed over the top of the flask. The balloon then starts to inflate</a:t>
            </a:r>
            <a:r>
              <a:rPr lang="en-NZ" dirty="0" smtClean="0"/>
              <a:t>.</a:t>
            </a:r>
          </a:p>
          <a:p>
            <a:r>
              <a:rPr lang="en-NZ" dirty="0"/>
              <a:t>Explain why the balloon inflates.</a:t>
            </a:r>
            <a:endParaRPr lang="en-NZ" dirty="0">
              <a:latin typeface="Calibri" panose="020F0502020204030204" pitchFamily="34" charset="0"/>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3131840" y="1830913"/>
            <a:ext cx="5708513" cy="4213426"/>
          </a:xfrm>
          <a:prstGeom prst="rect">
            <a:avLst/>
          </a:prstGeom>
        </p:spPr>
      </p:pic>
      <p:pic>
        <p:nvPicPr>
          <p:cNvPr id="11" name="Picture 10"/>
          <p:cNvPicPr>
            <a:picLocks noChangeAspect="1"/>
          </p:cNvPicPr>
          <p:nvPr/>
        </p:nvPicPr>
        <p:blipFill>
          <a:blip r:embed="rId3"/>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6548775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77083"/>
            <a:ext cx="8208912" cy="400110"/>
          </a:xfrm>
          <a:prstGeom prst="rect">
            <a:avLst/>
          </a:prstGeom>
          <a:solidFill>
            <a:srgbClr val="FEA582"/>
          </a:solidFill>
          <a:ln>
            <a:solidFill>
              <a:schemeClr val="tx1"/>
            </a:solidFill>
          </a:ln>
        </p:spPr>
        <p:txBody>
          <a:bodyPr wrap="square" rtlCol="0">
            <a:spAutoFit/>
          </a:bodyPr>
          <a:lstStyle/>
          <a:p>
            <a:pPr algn="ctr"/>
            <a:r>
              <a:rPr lang="en-NZ" sz="2000" b="1" dirty="0" smtClean="0">
                <a:latin typeface="Calibri" panose="020F0502020204030204" pitchFamily="34" charset="0"/>
              </a:rPr>
              <a:t>NCEA 2014 Reaction Rates  - (Part One)</a:t>
            </a:r>
            <a:endParaRPr lang="en-NZ" sz="2000" b="1" dirty="0">
              <a:latin typeface="Calibri" panose="020F0502020204030204" pitchFamily="34" charset="0"/>
            </a:endParaRPr>
          </a:p>
        </p:txBody>
      </p:sp>
      <p:sp>
        <p:nvSpPr>
          <p:cNvPr id="5" name="TextBox 4"/>
          <p:cNvSpPr txBox="1"/>
          <p:nvPr/>
        </p:nvSpPr>
        <p:spPr>
          <a:xfrm>
            <a:off x="457885" y="1051264"/>
            <a:ext cx="2788144" cy="2585323"/>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2a (</a:t>
            </a:r>
            <a:r>
              <a:rPr lang="en-NZ" b="1" dirty="0" err="1" smtClean="0">
                <a:latin typeface="Calibri" panose="020F0502020204030204" pitchFamily="34" charset="0"/>
              </a:rPr>
              <a:t>i</a:t>
            </a:r>
            <a:r>
              <a:rPr lang="en-NZ" b="1" dirty="0" smtClean="0">
                <a:latin typeface="Calibri" panose="020F0502020204030204" pitchFamily="34" charset="0"/>
              </a:rPr>
              <a:t>) : </a:t>
            </a:r>
            <a:r>
              <a:rPr lang="en-NZ" dirty="0"/>
              <a:t>Calcium carbonate pieces are placed in a flask and hydrochloric acid is added. Immediately </a:t>
            </a:r>
            <a:r>
              <a:rPr lang="en-NZ" dirty="0" smtClean="0"/>
              <a:t>a balloon </a:t>
            </a:r>
            <a:r>
              <a:rPr lang="en-NZ" dirty="0"/>
              <a:t>is placed over the top of the flask. The balloon then starts to inflate</a:t>
            </a:r>
            <a:r>
              <a:rPr lang="en-NZ" dirty="0" smtClean="0"/>
              <a:t>.</a:t>
            </a:r>
          </a:p>
          <a:p>
            <a:r>
              <a:rPr lang="en-NZ" dirty="0"/>
              <a:t>Explain why the balloon inflates.</a:t>
            </a:r>
            <a:endParaRPr lang="en-NZ" dirty="0">
              <a:latin typeface="Calibri" panose="020F0502020204030204" pitchFamily="34" charset="0"/>
            </a:endParaRPr>
          </a:p>
        </p:txBody>
      </p:sp>
      <p:sp>
        <p:nvSpPr>
          <p:cNvPr id="7" name="Oval Callout 6"/>
          <p:cNvSpPr/>
          <p:nvPr/>
        </p:nvSpPr>
        <p:spPr>
          <a:xfrm rot="3128213">
            <a:off x="7893845" y="160399"/>
            <a:ext cx="1045516" cy="1011357"/>
          </a:xfrm>
          <a:prstGeom prst="wedgeEllipseCallout">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7904249" y="384750"/>
            <a:ext cx="1152128" cy="584775"/>
          </a:xfrm>
          <a:prstGeom prst="rect">
            <a:avLst/>
          </a:prstGeom>
          <a:noFill/>
        </p:spPr>
        <p:txBody>
          <a:bodyPr wrap="square" rtlCol="0">
            <a:spAutoFit/>
          </a:bodyPr>
          <a:lstStyle/>
          <a:p>
            <a:r>
              <a:rPr lang="en-NZ" sz="1600" dirty="0" smtClean="0">
                <a:latin typeface="Calibri" panose="020F0502020204030204" pitchFamily="34" charset="0"/>
              </a:rPr>
              <a:t>Achieved</a:t>
            </a:r>
          </a:p>
          <a:p>
            <a:r>
              <a:rPr lang="en-NZ" sz="1600" dirty="0" smtClean="0">
                <a:latin typeface="Calibri" panose="020F0502020204030204" pitchFamily="34" charset="0"/>
              </a:rPr>
              <a:t>Question</a:t>
            </a:r>
            <a:endParaRPr lang="en-NZ" sz="1600" dirty="0">
              <a:latin typeface="Calibri" panose="020F0502020204030204" pitchFamily="34" charset="0"/>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3131840" y="1830913"/>
            <a:ext cx="5708513" cy="4213426"/>
          </a:xfrm>
          <a:prstGeom prst="rect">
            <a:avLst/>
          </a:prstGeom>
        </p:spPr>
      </p:pic>
      <p:sp>
        <p:nvSpPr>
          <p:cNvPr id="9" name="Rectangle 8"/>
          <p:cNvSpPr/>
          <p:nvPr/>
        </p:nvSpPr>
        <p:spPr>
          <a:xfrm>
            <a:off x="457885" y="4149080"/>
            <a:ext cx="2520280" cy="1754326"/>
          </a:xfrm>
          <a:prstGeom prst="rect">
            <a:avLst/>
          </a:prstGeom>
        </p:spPr>
        <p:txBody>
          <a:bodyPr wrap="square">
            <a:spAutoFit/>
          </a:bodyPr>
          <a:lstStyle/>
          <a:p>
            <a:pPr>
              <a:spcAft>
                <a:spcPts val="300"/>
              </a:spcAft>
            </a:pPr>
            <a:r>
              <a:rPr lang="en-NZ" b="1" dirty="0" smtClean="0">
                <a:latin typeface="Calibri" panose="020F0502020204030204" pitchFamily="34" charset="0"/>
              </a:rPr>
              <a:t>Answer 2a (</a:t>
            </a:r>
            <a:r>
              <a:rPr lang="en-NZ" b="1" dirty="0" err="1" smtClean="0">
                <a:latin typeface="Calibri" panose="020F0502020204030204" pitchFamily="34" charset="0"/>
              </a:rPr>
              <a:t>i</a:t>
            </a:r>
            <a:r>
              <a:rPr lang="en-NZ" b="1" dirty="0" smtClean="0">
                <a:latin typeface="Calibri" panose="020F0502020204030204" pitchFamily="34" charset="0"/>
              </a:rPr>
              <a:t>) : </a:t>
            </a:r>
            <a:r>
              <a:rPr lang="en-GB" dirty="0" smtClean="0">
                <a:ea typeface="Times New Roman" panose="02020603050405020304" pitchFamily="18" charset="0"/>
              </a:rPr>
              <a:t>When </a:t>
            </a:r>
            <a:r>
              <a:rPr lang="en-GB" dirty="0">
                <a:ea typeface="Times New Roman" panose="02020603050405020304" pitchFamily="18" charset="0"/>
              </a:rPr>
              <a:t>a metal carbonate reacts with an acid, carbon dioxide gas is released. This gas causes the balloon to inflate. </a:t>
            </a:r>
            <a:endParaRPr lang="en-NZ" dirty="0">
              <a:ea typeface="Times New Roman" panose="02020603050405020304" pitchFamily="18" charset="0"/>
            </a:endParaRPr>
          </a:p>
        </p:txBody>
      </p:sp>
    </p:spTree>
    <p:extLst>
      <p:ext uri="{BB962C8B-B14F-4D97-AF65-F5344CB8AC3E}">
        <p14:creationId xmlns:p14="http://schemas.microsoft.com/office/powerpoint/2010/main" val="27510734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27743" cy="685800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3246029" y="3717031"/>
            <a:ext cx="6022962" cy="3106295"/>
          </a:xfrm>
          <a:prstGeom prst="rect">
            <a:avLst/>
          </a:prstGeom>
        </p:spPr>
      </p:pic>
      <p:sp>
        <p:nvSpPr>
          <p:cNvPr id="4" name="TextBox 3"/>
          <p:cNvSpPr txBox="1"/>
          <p:nvPr/>
        </p:nvSpPr>
        <p:spPr>
          <a:xfrm>
            <a:off x="467544" y="477083"/>
            <a:ext cx="8208912" cy="400110"/>
          </a:xfrm>
          <a:prstGeom prst="rect">
            <a:avLst/>
          </a:prstGeom>
          <a:solidFill>
            <a:srgbClr val="92A4D6"/>
          </a:solidFill>
          <a:ln>
            <a:solidFill>
              <a:schemeClr val="tx1"/>
            </a:solidFill>
          </a:ln>
        </p:spPr>
        <p:txBody>
          <a:bodyPr wrap="square" rtlCol="0">
            <a:spAutoFit/>
          </a:bodyPr>
          <a:lstStyle/>
          <a:p>
            <a:pPr algn="ctr"/>
            <a:r>
              <a:rPr lang="en-NZ" sz="2000" b="1" dirty="0" smtClean="0">
                <a:latin typeface="Calibri" panose="020F0502020204030204" pitchFamily="34" charset="0"/>
              </a:rPr>
              <a:t>NCEA 2015 Reaction Rates</a:t>
            </a:r>
            <a:endParaRPr lang="en-NZ" sz="2000" b="1" dirty="0">
              <a:latin typeface="Calibri" panose="020F0502020204030204" pitchFamily="34" charset="0"/>
            </a:endParaRPr>
          </a:p>
        </p:txBody>
      </p:sp>
      <p:sp>
        <p:nvSpPr>
          <p:cNvPr id="5" name="TextBox 4"/>
          <p:cNvSpPr txBox="1"/>
          <p:nvPr/>
        </p:nvSpPr>
        <p:spPr>
          <a:xfrm>
            <a:off x="457885" y="1051264"/>
            <a:ext cx="2788144" cy="5355312"/>
          </a:xfrm>
          <a:prstGeom prst="rect">
            <a:avLst/>
          </a:prstGeom>
          <a:solidFill>
            <a:srgbClr val="EFEFEE">
              <a:alpha val="78824"/>
            </a:srgbClr>
          </a:solidFill>
          <a:ln>
            <a:solidFill>
              <a:srgbClr val="1B452F"/>
            </a:solidFill>
          </a:ln>
        </p:spPr>
        <p:txBody>
          <a:bodyPr wrap="square" rtlCol="0">
            <a:spAutoFit/>
          </a:bodyPr>
          <a:lstStyle/>
          <a:p>
            <a:r>
              <a:rPr lang="en-NZ" b="1" dirty="0" smtClean="0">
                <a:latin typeface="Calibri" panose="020F0502020204030204" pitchFamily="34" charset="0"/>
              </a:rPr>
              <a:t>Question 1a: </a:t>
            </a:r>
            <a:r>
              <a:rPr lang="en-NZ" dirty="0">
                <a:solidFill>
                  <a:srgbClr val="000000"/>
                </a:solidFill>
                <a:latin typeface="Calibri" panose="020F0502020204030204" pitchFamily="34" charset="0"/>
              </a:rPr>
              <a:t>Marble chips (calcium carbonate) were added to nitric acid in a conical flask. The temperature of the acid was 50°C. The flask was connected to an inverted measuring cylinder in a basin of water to measure the volume of gas produced, as shown in the diagram </a:t>
            </a:r>
            <a:r>
              <a:rPr lang="en-NZ" dirty="0" smtClean="0">
                <a:solidFill>
                  <a:srgbClr val="000000"/>
                </a:solidFill>
                <a:latin typeface="Calibri" panose="020F0502020204030204" pitchFamily="34" charset="0"/>
              </a:rPr>
              <a:t>beside. </a:t>
            </a:r>
            <a:r>
              <a:rPr lang="en-NZ" dirty="0">
                <a:latin typeface="Calibri" panose="020F0502020204030204" pitchFamily="34" charset="0"/>
              </a:rPr>
              <a:t>The graph </a:t>
            </a:r>
            <a:r>
              <a:rPr lang="en-NZ" dirty="0" smtClean="0">
                <a:latin typeface="Calibri" panose="020F0502020204030204" pitchFamily="34" charset="0"/>
              </a:rPr>
              <a:t>beside </a:t>
            </a:r>
            <a:r>
              <a:rPr lang="en-NZ" dirty="0">
                <a:latin typeface="Calibri" panose="020F0502020204030204" pitchFamily="34" charset="0"/>
              </a:rPr>
              <a:t>shows the volume of gas produced against time</a:t>
            </a:r>
            <a:r>
              <a:rPr lang="en-NZ" dirty="0" smtClean="0">
                <a:latin typeface="Calibri" panose="020F0502020204030204" pitchFamily="34" charset="0"/>
              </a:rPr>
              <a:t>.</a:t>
            </a:r>
          </a:p>
          <a:p>
            <a:r>
              <a:rPr lang="en-NZ" dirty="0">
                <a:latin typeface="Calibri" panose="020F0502020204030204" pitchFamily="34" charset="0"/>
              </a:rPr>
              <a:t>Explain what is happening in terms of particle collisions and rate of reaction in </a:t>
            </a:r>
            <a:r>
              <a:rPr lang="en-NZ" b="1" dirty="0">
                <a:latin typeface="Calibri" panose="020F0502020204030204" pitchFamily="34" charset="0"/>
              </a:rPr>
              <a:t>each section </a:t>
            </a:r>
            <a:r>
              <a:rPr lang="en-NZ" dirty="0">
                <a:latin typeface="Calibri" panose="020F0502020204030204" pitchFamily="34" charset="0"/>
              </a:rPr>
              <a:t>of the graph.</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3305485" y="1136708"/>
            <a:ext cx="5819746" cy="2672655"/>
          </a:xfrm>
          <a:prstGeom prst="rect">
            <a:avLst/>
          </a:prstGeom>
        </p:spPr>
      </p:pic>
      <p:pic>
        <p:nvPicPr>
          <p:cNvPr id="10" name="Picture 9"/>
          <p:cNvPicPr>
            <a:picLocks noChangeAspect="1"/>
          </p:cNvPicPr>
          <p:nvPr/>
        </p:nvPicPr>
        <p:blipFill>
          <a:blip r:embed="rId4"/>
          <a:stretch>
            <a:fillRect/>
          </a:stretch>
        </p:blipFill>
        <p:spPr>
          <a:xfrm>
            <a:off x="7731444" y="-119338"/>
            <a:ext cx="1495697" cy="1450143"/>
          </a:xfrm>
          <a:prstGeom prst="rect">
            <a:avLst/>
          </a:prstGeom>
        </p:spPr>
      </p:pic>
    </p:spTree>
    <p:extLst>
      <p:ext uri="{BB962C8B-B14F-4D97-AF65-F5344CB8AC3E}">
        <p14:creationId xmlns:p14="http://schemas.microsoft.com/office/powerpoint/2010/main" val="667669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31480</TotalTime>
  <Words>12191</Words>
  <Application>Microsoft Office PowerPoint</Application>
  <PresentationFormat>On-screen Show (4:3)</PresentationFormat>
  <Paragraphs>1063</Paragraphs>
  <Slides>114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114</vt:i4>
      </vt:variant>
    </vt:vector>
  </HeadingPairs>
  <TitlesOfParts>
    <vt:vector size="124" baseType="lpstr">
      <vt:lpstr>Andalus</vt:lpstr>
      <vt:lpstr>Arial</vt:lpstr>
      <vt:lpstr>Arial Black</vt:lpstr>
      <vt:lpstr>Calibri</vt:lpstr>
      <vt:lpstr>Calibri Light</vt:lpstr>
      <vt:lpstr>Century Gothic</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Sarah Gaze</cp:lastModifiedBy>
  <cp:revision>319</cp:revision>
  <cp:lastPrinted>2012-03-08T22:47:07Z</cp:lastPrinted>
  <dcterms:created xsi:type="dcterms:W3CDTF">2012-02-15T01:02:31Z</dcterms:created>
  <dcterms:modified xsi:type="dcterms:W3CDTF">2017-05-18T02:09:02Z</dcterms:modified>
</cp:coreProperties>
</file>