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59" r:id="rId3"/>
    <p:sldId id="267" r:id="rId4"/>
    <p:sldId id="256" r:id="rId5"/>
    <p:sldId id="284" r:id="rId6"/>
    <p:sldId id="270" r:id="rId7"/>
    <p:sldId id="283" r:id="rId8"/>
    <p:sldId id="263" r:id="rId9"/>
    <p:sldId id="268" r:id="rId10"/>
    <p:sldId id="269" r:id="rId11"/>
    <p:sldId id="272" r:id="rId12"/>
    <p:sldId id="276" r:id="rId13"/>
    <p:sldId id="262" r:id="rId14"/>
    <p:sldId id="275" r:id="rId15"/>
    <p:sldId id="274" r:id="rId16"/>
    <p:sldId id="265" r:id="rId17"/>
    <p:sldId id="264" r:id="rId18"/>
    <p:sldId id="271" r:id="rId19"/>
    <p:sldId id="285" r:id="rId20"/>
    <p:sldId id="273" r:id="rId21"/>
    <p:sldId id="278" r:id="rId22"/>
    <p:sldId id="280" r:id="rId23"/>
    <p:sldId id="279" r:id="rId24"/>
    <p:sldId id="282" r:id="rId25"/>
    <p:sldId id="281" r:id="rId26"/>
    <p:sldId id="277" r:id="rId2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p:cViewPr varScale="1">
        <p:scale>
          <a:sx n="74" d="100"/>
          <a:sy n="74" d="100"/>
        </p:scale>
        <p:origin x="1296" y="78"/>
      </p:cViewPr>
      <p:guideLst/>
    </p:cSldViewPr>
  </p:slideViewPr>
  <p:notesTextViewPr>
    <p:cViewPr>
      <p:scale>
        <a:sx n="1" d="1"/>
        <a:sy n="1" d="1"/>
      </p:scale>
      <p:origin x="0" y="0"/>
    </p:cViewPr>
  </p:notesTextViewPr>
  <p:sorterViewPr>
    <p:cViewPr>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A194-BA7C-4A6A-B436-5305F4E8A45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NZ"/>
        </a:p>
      </dgm:t>
    </dgm:pt>
    <dgm:pt modelId="{65CCB34B-D042-42D8-815B-89A4CE64295A}">
      <dgm:prSet phldrT="[Text]" custT="1"/>
      <dgm:spPr>
        <a:solidFill>
          <a:schemeClr val="accent1">
            <a:lumMod val="50000"/>
          </a:schemeClr>
        </a:solidFill>
      </dgm:spPr>
      <dgm:t>
        <a:bodyPr/>
        <a:lstStyle/>
        <a:p>
          <a:r>
            <a:rPr lang="en-NZ" sz="1800" dirty="0" smtClean="0"/>
            <a:t>What are our own learning needs?</a:t>
          </a:r>
          <a:endParaRPr lang="en-NZ" sz="1800" dirty="0"/>
        </a:p>
      </dgm:t>
    </dgm:pt>
    <dgm:pt modelId="{4E59DFE9-1ED4-491B-9F1D-2AABEC117CC0}" type="parTrans" cxnId="{970F11A2-373D-49D5-A263-2E7EF8B6C66B}">
      <dgm:prSet/>
      <dgm:spPr/>
      <dgm:t>
        <a:bodyPr/>
        <a:lstStyle/>
        <a:p>
          <a:endParaRPr lang="en-NZ"/>
        </a:p>
      </dgm:t>
    </dgm:pt>
    <dgm:pt modelId="{0797F0C1-7A86-4634-84AB-DA5E4D574F04}" type="sibTrans" cxnId="{970F11A2-373D-49D5-A263-2E7EF8B6C66B}">
      <dgm:prSet/>
      <dgm:spPr>
        <a:ln>
          <a:solidFill>
            <a:srgbClr val="FF0000"/>
          </a:solidFill>
        </a:ln>
      </dgm:spPr>
      <dgm:t>
        <a:bodyPr/>
        <a:lstStyle/>
        <a:p>
          <a:endParaRPr lang="en-NZ"/>
        </a:p>
      </dgm:t>
    </dgm:pt>
    <dgm:pt modelId="{BBC446A4-6BCE-4D08-80E6-EB72577D1AE0}">
      <dgm:prSet phldrT="[Text]" custT="1"/>
      <dgm:spPr>
        <a:solidFill>
          <a:schemeClr val="accent1">
            <a:lumMod val="50000"/>
          </a:schemeClr>
        </a:solidFill>
      </dgm:spPr>
      <dgm:t>
        <a:bodyPr/>
        <a:lstStyle/>
        <a:p>
          <a:r>
            <a:rPr lang="en-NZ" sz="1800" dirty="0" smtClean="0"/>
            <a:t>Design of tasks and experiences</a:t>
          </a:r>
          <a:endParaRPr lang="en-NZ" sz="1800" dirty="0"/>
        </a:p>
      </dgm:t>
    </dgm:pt>
    <dgm:pt modelId="{03FB4EA3-248D-45CC-A09F-6A76A10D2547}" type="parTrans" cxnId="{428C8F12-1D3D-4D38-9AD2-2F4BFCC022B4}">
      <dgm:prSet/>
      <dgm:spPr/>
      <dgm:t>
        <a:bodyPr/>
        <a:lstStyle/>
        <a:p>
          <a:endParaRPr lang="en-NZ"/>
        </a:p>
      </dgm:t>
    </dgm:pt>
    <dgm:pt modelId="{978346E3-72CA-4913-BE9D-1A947D814D56}" type="sibTrans" cxnId="{428C8F12-1D3D-4D38-9AD2-2F4BFCC022B4}">
      <dgm:prSet/>
      <dgm:spPr>
        <a:ln>
          <a:solidFill>
            <a:srgbClr val="FF0000"/>
          </a:solidFill>
        </a:ln>
      </dgm:spPr>
      <dgm:t>
        <a:bodyPr/>
        <a:lstStyle/>
        <a:p>
          <a:endParaRPr lang="en-NZ"/>
        </a:p>
      </dgm:t>
    </dgm:pt>
    <dgm:pt modelId="{712CE886-39CA-4482-B589-4DB3F1F60D5F}">
      <dgm:prSet phldrT="[Text]" custT="1"/>
      <dgm:spPr>
        <a:solidFill>
          <a:schemeClr val="accent1">
            <a:lumMod val="50000"/>
          </a:schemeClr>
        </a:solidFill>
      </dgm:spPr>
      <dgm:t>
        <a:bodyPr/>
        <a:lstStyle/>
        <a:p>
          <a:r>
            <a:rPr lang="en-NZ" sz="1800" dirty="0" smtClean="0"/>
            <a:t>Teaching actions</a:t>
          </a:r>
          <a:endParaRPr lang="en-NZ" sz="1800" dirty="0"/>
        </a:p>
      </dgm:t>
    </dgm:pt>
    <dgm:pt modelId="{0E8FC649-69AF-43C7-88F5-E37A8AE874AF}" type="parTrans" cxnId="{A46FDF90-13A8-4FD9-B1DB-0253C5B58C0C}">
      <dgm:prSet/>
      <dgm:spPr/>
      <dgm:t>
        <a:bodyPr/>
        <a:lstStyle/>
        <a:p>
          <a:endParaRPr lang="en-NZ"/>
        </a:p>
      </dgm:t>
    </dgm:pt>
    <dgm:pt modelId="{7490BE96-4F5D-419D-B758-F66D476AFD14}" type="sibTrans" cxnId="{A46FDF90-13A8-4FD9-B1DB-0253C5B58C0C}">
      <dgm:prSet/>
      <dgm:spPr>
        <a:ln>
          <a:solidFill>
            <a:srgbClr val="FF0000"/>
          </a:solidFill>
        </a:ln>
      </dgm:spPr>
      <dgm:t>
        <a:bodyPr/>
        <a:lstStyle/>
        <a:p>
          <a:endParaRPr lang="en-NZ"/>
        </a:p>
      </dgm:t>
    </dgm:pt>
    <dgm:pt modelId="{5AFC69DC-7F01-4615-B24E-0A11E3781583}">
      <dgm:prSet phldrT="[Text]" custT="1"/>
      <dgm:spPr>
        <a:solidFill>
          <a:schemeClr val="accent1">
            <a:lumMod val="50000"/>
          </a:schemeClr>
        </a:solidFill>
      </dgm:spPr>
      <dgm:t>
        <a:bodyPr/>
        <a:lstStyle/>
        <a:p>
          <a:r>
            <a:rPr lang="en-NZ" sz="1800" dirty="0" smtClean="0"/>
            <a:t>What has been the impact of our changed actions?</a:t>
          </a:r>
          <a:endParaRPr lang="en-NZ" sz="1800" dirty="0"/>
        </a:p>
      </dgm:t>
    </dgm:pt>
    <dgm:pt modelId="{1E7C30AA-0701-40DA-8806-83C3A2FD35DB}" type="parTrans" cxnId="{C89669CD-B04A-4B9F-BB0A-DED8926B43EC}">
      <dgm:prSet/>
      <dgm:spPr/>
      <dgm:t>
        <a:bodyPr/>
        <a:lstStyle/>
        <a:p>
          <a:endParaRPr lang="en-NZ"/>
        </a:p>
      </dgm:t>
    </dgm:pt>
    <dgm:pt modelId="{93FE6E55-D4CE-4B94-AED1-C6AAE51E3247}" type="sibTrans" cxnId="{C89669CD-B04A-4B9F-BB0A-DED8926B43EC}">
      <dgm:prSet/>
      <dgm:spPr>
        <a:ln>
          <a:solidFill>
            <a:srgbClr val="FF0000"/>
          </a:solidFill>
        </a:ln>
      </dgm:spPr>
      <dgm:t>
        <a:bodyPr/>
        <a:lstStyle/>
        <a:p>
          <a:endParaRPr lang="en-NZ"/>
        </a:p>
      </dgm:t>
    </dgm:pt>
    <dgm:pt modelId="{5F1265D9-C0AD-42DB-A577-4D1709DC6910}">
      <dgm:prSet phldrT="[Text]" custT="1"/>
      <dgm:spPr>
        <a:solidFill>
          <a:schemeClr val="accent1">
            <a:lumMod val="50000"/>
          </a:schemeClr>
        </a:solidFill>
      </dgm:spPr>
      <dgm:t>
        <a:bodyPr/>
        <a:lstStyle/>
        <a:p>
          <a:r>
            <a:rPr lang="en-NZ" sz="1800" dirty="0" smtClean="0"/>
            <a:t>What are our students learning needs?</a:t>
          </a:r>
          <a:endParaRPr lang="en-NZ" sz="1800" dirty="0"/>
        </a:p>
      </dgm:t>
    </dgm:pt>
    <dgm:pt modelId="{9A3001F5-FDB7-4311-A608-94D712F672FA}" type="parTrans" cxnId="{05FC8676-21C7-4911-8E22-38D6FF63FAA7}">
      <dgm:prSet/>
      <dgm:spPr/>
      <dgm:t>
        <a:bodyPr/>
        <a:lstStyle/>
        <a:p>
          <a:endParaRPr lang="en-NZ"/>
        </a:p>
      </dgm:t>
    </dgm:pt>
    <dgm:pt modelId="{3F029EDC-73CC-45CD-AC34-F5450B14665A}" type="sibTrans" cxnId="{05FC8676-21C7-4911-8E22-38D6FF63FAA7}">
      <dgm:prSet/>
      <dgm:spPr>
        <a:ln>
          <a:solidFill>
            <a:srgbClr val="FF0000"/>
          </a:solidFill>
        </a:ln>
      </dgm:spPr>
      <dgm:t>
        <a:bodyPr/>
        <a:lstStyle/>
        <a:p>
          <a:endParaRPr lang="en-NZ"/>
        </a:p>
      </dgm:t>
    </dgm:pt>
    <dgm:pt modelId="{872C3355-2EF3-442D-BC01-C0059BCEF730}" type="pres">
      <dgm:prSet presAssocID="{B9D1A194-BA7C-4A6A-B436-5305F4E8A453}" presName="cycle" presStyleCnt="0">
        <dgm:presLayoutVars>
          <dgm:dir/>
          <dgm:resizeHandles val="exact"/>
        </dgm:presLayoutVars>
      </dgm:prSet>
      <dgm:spPr/>
      <dgm:t>
        <a:bodyPr/>
        <a:lstStyle/>
        <a:p>
          <a:endParaRPr lang="en-NZ"/>
        </a:p>
      </dgm:t>
    </dgm:pt>
    <dgm:pt modelId="{B35D094F-09E7-4021-A135-465D2D660FD9}" type="pres">
      <dgm:prSet presAssocID="{65CCB34B-D042-42D8-815B-89A4CE64295A}" presName="node" presStyleLbl="node1" presStyleIdx="0" presStyleCnt="5">
        <dgm:presLayoutVars>
          <dgm:bulletEnabled val="1"/>
        </dgm:presLayoutVars>
      </dgm:prSet>
      <dgm:spPr/>
      <dgm:t>
        <a:bodyPr/>
        <a:lstStyle/>
        <a:p>
          <a:endParaRPr lang="en-NZ"/>
        </a:p>
      </dgm:t>
    </dgm:pt>
    <dgm:pt modelId="{BE0F67B2-9FD5-4311-887C-954B6AF84E9D}" type="pres">
      <dgm:prSet presAssocID="{65CCB34B-D042-42D8-815B-89A4CE64295A}" presName="spNode" presStyleCnt="0"/>
      <dgm:spPr/>
    </dgm:pt>
    <dgm:pt modelId="{B8CA88C0-FB82-4C1D-B842-52238AF0E01F}" type="pres">
      <dgm:prSet presAssocID="{0797F0C1-7A86-4634-84AB-DA5E4D574F04}" presName="sibTrans" presStyleLbl="sibTrans1D1" presStyleIdx="0" presStyleCnt="5"/>
      <dgm:spPr/>
      <dgm:t>
        <a:bodyPr/>
        <a:lstStyle/>
        <a:p>
          <a:endParaRPr lang="en-NZ"/>
        </a:p>
      </dgm:t>
    </dgm:pt>
    <dgm:pt modelId="{5ADAD1BF-0040-4F48-B7BF-2B7E9E0B91E2}" type="pres">
      <dgm:prSet presAssocID="{BBC446A4-6BCE-4D08-80E6-EB72577D1AE0}" presName="node" presStyleLbl="node1" presStyleIdx="1" presStyleCnt="5">
        <dgm:presLayoutVars>
          <dgm:bulletEnabled val="1"/>
        </dgm:presLayoutVars>
      </dgm:prSet>
      <dgm:spPr/>
      <dgm:t>
        <a:bodyPr/>
        <a:lstStyle/>
        <a:p>
          <a:endParaRPr lang="en-NZ"/>
        </a:p>
      </dgm:t>
    </dgm:pt>
    <dgm:pt modelId="{76507604-6266-4DA9-8A73-F4C73D43C25C}" type="pres">
      <dgm:prSet presAssocID="{BBC446A4-6BCE-4D08-80E6-EB72577D1AE0}" presName="spNode" presStyleCnt="0"/>
      <dgm:spPr/>
    </dgm:pt>
    <dgm:pt modelId="{AAE713EC-4F6F-4119-9CF3-FD8D24A24213}" type="pres">
      <dgm:prSet presAssocID="{978346E3-72CA-4913-BE9D-1A947D814D56}" presName="sibTrans" presStyleLbl="sibTrans1D1" presStyleIdx="1" presStyleCnt="5"/>
      <dgm:spPr/>
      <dgm:t>
        <a:bodyPr/>
        <a:lstStyle/>
        <a:p>
          <a:endParaRPr lang="en-NZ"/>
        </a:p>
      </dgm:t>
    </dgm:pt>
    <dgm:pt modelId="{E51D44DD-B4EF-414E-8620-5DB4E3EAF20A}" type="pres">
      <dgm:prSet presAssocID="{712CE886-39CA-4482-B589-4DB3F1F60D5F}" presName="node" presStyleLbl="node1" presStyleIdx="2" presStyleCnt="5" custRadScaleRad="101701" custRadScaleInc="2888">
        <dgm:presLayoutVars>
          <dgm:bulletEnabled val="1"/>
        </dgm:presLayoutVars>
      </dgm:prSet>
      <dgm:spPr/>
      <dgm:t>
        <a:bodyPr/>
        <a:lstStyle/>
        <a:p>
          <a:endParaRPr lang="en-NZ"/>
        </a:p>
      </dgm:t>
    </dgm:pt>
    <dgm:pt modelId="{B3545808-638D-4A87-9094-FE40DDF7CF80}" type="pres">
      <dgm:prSet presAssocID="{712CE886-39CA-4482-B589-4DB3F1F60D5F}" presName="spNode" presStyleCnt="0"/>
      <dgm:spPr/>
    </dgm:pt>
    <dgm:pt modelId="{6FB5A112-D0DD-4141-B4E6-E0A52FA45FBF}" type="pres">
      <dgm:prSet presAssocID="{7490BE96-4F5D-419D-B758-F66D476AFD14}" presName="sibTrans" presStyleLbl="sibTrans1D1" presStyleIdx="2" presStyleCnt="5"/>
      <dgm:spPr/>
      <dgm:t>
        <a:bodyPr/>
        <a:lstStyle/>
        <a:p>
          <a:endParaRPr lang="en-NZ"/>
        </a:p>
      </dgm:t>
    </dgm:pt>
    <dgm:pt modelId="{1EE07754-0ABB-4AA1-94AC-58F8F87E140B}" type="pres">
      <dgm:prSet presAssocID="{5AFC69DC-7F01-4615-B24E-0A11E3781583}" presName="node" presStyleLbl="node1" presStyleIdx="3" presStyleCnt="5">
        <dgm:presLayoutVars>
          <dgm:bulletEnabled val="1"/>
        </dgm:presLayoutVars>
      </dgm:prSet>
      <dgm:spPr/>
      <dgm:t>
        <a:bodyPr/>
        <a:lstStyle/>
        <a:p>
          <a:endParaRPr lang="en-NZ"/>
        </a:p>
      </dgm:t>
    </dgm:pt>
    <dgm:pt modelId="{7641429C-3071-4EEC-9DF9-B1F44D55650F}" type="pres">
      <dgm:prSet presAssocID="{5AFC69DC-7F01-4615-B24E-0A11E3781583}" presName="spNode" presStyleCnt="0"/>
      <dgm:spPr/>
    </dgm:pt>
    <dgm:pt modelId="{70869565-3529-4A68-B257-AAE737CE943E}" type="pres">
      <dgm:prSet presAssocID="{93FE6E55-D4CE-4B94-AED1-C6AAE51E3247}" presName="sibTrans" presStyleLbl="sibTrans1D1" presStyleIdx="3" presStyleCnt="5"/>
      <dgm:spPr/>
      <dgm:t>
        <a:bodyPr/>
        <a:lstStyle/>
        <a:p>
          <a:endParaRPr lang="en-NZ"/>
        </a:p>
      </dgm:t>
    </dgm:pt>
    <dgm:pt modelId="{16E1A0AA-BE18-4D7F-A029-598F310FF32D}" type="pres">
      <dgm:prSet presAssocID="{5F1265D9-C0AD-42DB-A577-4D1709DC6910}" presName="node" presStyleLbl="node1" presStyleIdx="4" presStyleCnt="5">
        <dgm:presLayoutVars>
          <dgm:bulletEnabled val="1"/>
        </dgm:presLayoutVars>
      </dgm:prSet>
      <dgm:spPr/>
      <dgm:t>
        <a:bodyPr/>
        <a:lstStyle/>
        <a:p>
          <a:endParaRPr lang="en-NZ"/>
        </a:p>
      </dgm:t>
    </dgm:pt>
    <dgm:pt modelId="{B67B845E-0F99-4AA0-A4EB-1C364E98A798}" type="pres">
      <dgm:prSet presAssocID="{5F1265D9-C0AD-42DB-A577-4D1709DC6910}" presName="spNode" presStyleCnt="0"/>
      <dgm:spPr/>
    </dgm:pt>
    <dgm:pt modelId="{0F42F794-2707-476C-B682-487C659BA45F}" type="pres">
      <dgm:prSet presAssocID="{3F029EDC-73CC-45CD-AC34-F5450B14665A}" presName="sibTrans" presStyleLbl="sibTrans1D1" presStyleIdx="4" presStyleCnt="5"/>
      <dgm:spPr/>
      <dgm:t>
        <a:bodyPr/>
        <a:lstStyle/>
        <a:p>
          <a:endParaRPr lang="en-NZ"/>
        </a:p>
      </dgm:t>
    </dgm:pt>
  </dgm:ptLst>
  <dgm:cxnLst>
    <dgm:cxn modelId="{033D15A6-5CDE-4162-924C-BDEC35042C80}" type="presOf" srcId="{978346E3-72CA-4913-BE9D-1A947D814D56}" destId="{AAE713EC-4F6F-4119-9CF3-FD8D24A24213}" srcOrd="0" destOrd="0" presId="urn:microsoft.com/office/officeart/2005/8/layout/cycle5"/>
    <dgm:cxn modelId="{674545AB-8F33-4224-ABC3-6B936A1B8190}" type="presOf" srcId="{93FE6E55-D4CE-4B94-AED1-C6AAE51E3247}" destId="{70869565-3529-4A68-B257-AAE737CE943E}" srcOrd="0" destOrd="0" presId="urn:microsoft.com/office/officeart/2005/8/layout/cycle5"/>
    <dgm:cxn modelId="{05FC8676-21C7-4911-8E22-38D6FF63FAA7}" srcId="{B9D1A194-BA7C-4A6A-B436-5305F4E8A453}" destId="{5F1265D9-C0AD-42DB-A577-4D1709DC6910}" srcOrd="4" destOrd="0" parTransId="{9A3001F5-FDB7-4311-A608-94D712F672FA}" sibTransId="{3F029EDC-73CC-45CD-AC34-F5450B14665A}"/>
    <dgm:cxn modelId="{8C1C0852-15C6-4D38-BE5E-C8F419E9D6A1}" type="presOf" srcId="{5AFC69DC-7F01-4615-B24E-0A11E3781583}" destId="{1EE07754-0ABB-4AA1-94AC-58F8F87E140B}" srcOrd="0" destOrd="0" presId="urn:microsoft.com/office/officeart/2005/8/layout/cycle5"/>
    <dgm:cxn modelId="{33D1430C-F65F-4BD6-BFA0-4B650E794D98}" type="presOf" srcId="{65CCB34B-D042-42D8-815B-89A4CE64295A}" destId="{B35D094F-09E7-4021-A135-465D2D660FD9}" srcOrd="0" destOrd="0" presId="urn:microsoft.com/office/officeart/2005/8/layout/cycle5"/>
    <dgm:cxn modelId="{970F11A2-373D-49D5-A263-2E7EF8B6C66B}" srcId="{B9D1A194-BA7C-4A6A-B436-5305F4E8A453}" destId="{65CCB34B-D042-42D8-815B-89A4CE64295A}" srcOrd="0" destOrd="0" parTransId="{4E59DFE9-1ED4-491B-9F1D-2AABEC117CC0}" sibTransId="{0797F0C1-7A86-4634-84AB-DA5E4D574F04}"/>
    <dgm:cxn modelId="{9CEF9D3E-BC88-4143-8219-D68ADF355BEC}" type="presOf" srcId="{7490BE96-4F5D-419D-B758-F66D476AFD14}" destId="{6FB5A112-D0DD-4141-B4E6-E0A52FA45FBF}" srcOrd="0" destOrd="0" presId="urn:microsoft.com/office/officeart/2005/8/layout/cycle5"/>
    <dgm:cxn modelId="{428C8F12-1D3D-4D38-9AD2-2F4BFCC022B4}" srcId="{B9D1A194-BA7C-4A6A-B436-5305F4E8A453}" destId="{BBC446A4-6BCE-4D08-80E6-EB72577D1AE0}" srcOrd="1" destOrd="0" parTransId="{03FB4EA3-248D-45CC-A09F-6A76A10D2547}" sibTransId="{978346E3-72CA-4913-BE9D-1A947D814D56}"/>
    <dgm:cxn modelId="{E4D8888C-7537-40FC-8DEC-780CEC9E459F}" type="presOf" srcId="{712CE886-39CA-4482-B589-4DB3F1F60D5F}" destId="{E51D44DD-B4EF-414E-8620-5DB4E3EAF20A}" srcOrd="0" destOrd="0" presId="urn:microsoft.com/office/officeart/2005/8/layout/cycle5"/>
    <dgm:cxn modelId="{C89669CD-B04A-4B9F-BB0A-DED8926B43EC}" srcId="{B9D1A194-BA7C-4A6A-B436-5305F4E8A453}" destId="{5AFC69DC-7F01-4615-B24E-0A11E3781583}" srcOrd="3" destOrd="0" parTransId="{1E7C30AA-0701-40DA-8806-83C3A2FD35DB}" sibTransId="{93FE6E55-D4CE-4B94-AED1-C6AAE51E3247}"/>
    <dgm:cxn modelId="{8F31D13D-5A0E-4F49-ABE2-4BD26E5598D6}" type="presOf" srcId="{0797F0C1-7A86-4634-84AB-DA5E4D574F04}" destId="{B8CA88C0-FB82-4C1D-B842-52238AF0E01F}" srcOrd="0" destOrd="0" presId="urn:microsoft.com/office/officeart/2005/8/layout/cycle5"/>
    <dgm:cxn modelId="{9BD4DB83-8B82-4F7D-8636-EA234900D3A2}" type="presOf" srcId="{5F1265D9-C0AD-42DB-A577-4D1709DC6910}" destId="{16E1A0AA-BE18-4D7F-A029-598F310FF32D}" srcOrd="0" destOrd="0" presId="urn:microsoft.com/office/officeart/2005/8/layout/cycle5"/>
    <dgm:cxn modelId="{A46FDF90-13A8-4FD9-B1DB-0253C5B58C0C}" srcId="{B9D1A194-BA7C-4A6A-B436-5305F4E8A453}" destId="{712CE886-39CA-4482-B589-4DB3F1F60D5F}" srcOrd="2" destOrd="0" parTransId="{0E8FC649-69AF-43C7-88F5-E37A8AE874AF}" sibTransId="{7490BE96-4F5D-419D-B758-F66D476AFD14}"/>
    <dgm:cxn modelId="{7BA18351-2C72-42B6-AD32-DDE17FC15F42}" type="presOf" srcId="{BBC446A4-6BCE-4D08-80E6-EB72577D1AE0}" destId="{5ADAD1BF-0040-4F48-B7BF-2B7E9E0B91E2}" srcOrd="0" destOrd="0" presId="urn:microsoft.com/office/officeart/2005/8/layout/cycle5"/>
    <dgm:cxn modelId="{012836FF-2790-4703-88B0-1BB6B3C07B97}" type="presOf" srcId="{B9D1A194-BA7C-4A6A-B436-5305F4E8A453}" destId="{872C3355-2EF3-442D-BC01-C0059BCEF730}" srcOrd="0" destOrd="0" presId="urn:microsoft.com/office/officeart/2005/8/layout/cycle5"/>
    <dgm:cxn modelId="{0DF05DBD-4E9E-4ACC-891B-B7857F110F63}" type="presOf" srcId="{3F029EDC-73CC-45CD-AC34-F5450B14665A}" destId="{0F42F794-2707-476C-B682-487C659BA45F}" srcOrd="0" destOrd="0" presId="urn:microsoft.com/office/officeart/2005/8/layout/cycle5"/>
    <dgm:cxn modelId="{00487B3E-62B4-4918-93CA-CE332984DC82}" type="presParOf" srcId="{872C3355-2EF3-442D-BC01-C0059BCEF730}" destId="{B35D094F-09E7-4021-A135-465D2D660FD9}" srcOrd="0" destOrd="0" presId="urn:microsoft.com/office/officeart/2005/8/layout/cycle5"/>
    <dgm:cxn modelId="{A6909294-30B0-4491-8940-9380E9297369}" type="presParOf" srcId="{872C3355-2EF3-442D-BC01-C0059BCEF730}" destId="{BE0F67B2-9FD5-4311-887C-954B6AF84E9D}" srcOrd="1" destOrd="0" presId="urn:microsoft.com/office/officeart/2005/8/layout/cycle5"/>
    <dgm:cxn modelId="{AC8262AC-1C2C-43BD-A452-44DDB076FCFB}" type="presParOf" srcId="{872C3355-2EF3-442D-BC01-C0059BCEF730}" destId="{B8CA88C0-FB82-4C1D-B842-52238AF0E01F}" srcOrd="2" destOrd="0" presId="urn:microsoft.com/office/officeart/2005/8/layout/cycle5"/>
    <dgm:cxn modelId="{2880E866-F3F7-4E60-A939-47EA89EC67DD}" type="presParOf" srcId="{872C3355-2EF3-442D-BC01-C0059BCEF730}" destId="{5ADAD1BF-0040-4F48-B7BF-2B7E9E0B91E2}" srcOrd="3" destOrd="0" presId="urn:microsoft.com/office/officeart/2005/8/layout/cycle5"/>
    <dgm:cxn modelId="{D26D6193-4D9E-4CE2-8EFE-9AFCC153A99F}" type="presParOf" srcId="{872C3355-2EF3-442D-BC01-C0059BCEF730}" destId="{76507604-6266-4DA9-8A73-F4C73D43C25C}" srcOrd="4" destOrd="0" presId="urn:microsoft.com/office/officeart/2005/8/layout/cycle5"/>
    <dgm:cxn modelId="{76E4F9A3-AFAD-4787-A345-C9679EE21FF4}" type="presParOf" srcId="{872C3355-2EF3-442D-BC01-C0059BCEF730}" destId="{AAE713EC-4F6F-4119-9CF3-FD8D24A24213}" srcOrd="5" destOrd="0" presId="urn:microsoft.com/office/officeart/2005/8/layout/cycle5"/>
    <dgm:cxn modelId="{6BD0DD97-1107-446F-8249-49DAA2513F11}" type="presParOf" srcId="{872C3355-2EF3-442D-BC01-C0059BCEF730}" destId="{E51D44DD-B4EF-414E-8620-5DB4E3EAF20A}" srcOrd="6" destOrd="0" presId="urn:microsoft.com/office/officeart/2005/8/layout/cycle5"/>
    <dgm:cxn modelId="{CE1D264A-BB46-4CFC-8F63-5CC1BA5B9FE7}" type="presParOf" srcId="{872C3355-2EF3-442D-BC01-C0059BCEF730}" destId="{B3545808-638D-4A87-9094-FE40DDF7CF80}" srcOrd="7" destOrd="0" presId="urn:microsoft.com/office/officeart/2005/8/layout/cycle5"/>
    <dgm:cxn modelId="{0FEF68BD-3839-4018-A695-E1B360F58E7C}" type="presParOf" srcId="{872C3355-2EF3-442D-BC01-C0059BCEF730}" destId="{6FB5A112-D0DD-4141-B4E6-E0A52FA45FBF}" srcOrd="8" destOrd="0" presId="urn:microsoft.com/office/officeart/2005/8/layout/cycle5"/>
    <dgm:cxn modelId="{CD58181B-A764-4C45-90ED-424731E462B6}" type="presParOf" srcId="{872C3355-2EF3-442D-BC01-C0059BCEF730}" destId="{1EE07754-0ABB-4AA1-94AC-58F8F87E140B}" srcOrd="9" destOrd="0" presId="urn:microsoft.com/office/officeart/2005/8/layout/cycle5"/>
    <dgm:cxn modelId="{E562C125-376E-4A23-AE9E-A52FDE363516}" type="presParOf" srcId="{872C3355-2EF3-442D-BC01-C0059BCEF730}" destId="{7641429C-3071-4EEC-9DF9-B1F44D55650F}" srcOrd="10" destOrd="0" presId="urn:microsoft.com/office/officeart/2005/8/layout/cycle5"/>
    <dgm:cxn modelId="{9341288B-FAEA-4C8A-BB5F-60B0E074AD84}" type="presParOf" srcId="{872C3355-2EF3-442D-BC01-C0059BCEF730}" destId="{70869565-3529-4A68-B257-AAE737CE943E}" srcOrd="11" destOrd="0" presId="urn:microsoft.com/office/officeart/2005/8/layout/cycle5"/>
    <dgm:cxn modelId="{46E5A157-043F-4538-9660-D27F87D6CB91}" type="presParOf" srcId="{872C3355-2EF3-442D-BC01-C0059BCEF730}" destId="{16E1A0AA-BE18-4D7F-A029-598F310FF32D}" srcOrd="12" destOrd="0" presId="urn:microsoft.com/office/officeart/2005/8/layout/cycle5"/>
    <dgm:cxn modelId="{A3E5FDD6-1504-429F-8BF1-0D3C6BE64750}" type="presParOf" srcId="{872C3355-2EF3-442D-BC01-C0059BCEF730}" destId="{B67B845E-0F99-4AA0-A4EB-1C364E98A798}" srcOrd="13" destOrd="0" presId="urn:microsoft.com/office/officeart/2005/8/layout/cycle5"/>
    <dgm:cxn modelId="{5BA81D25-7A68-4346-B538-D6E616A3A3B5}" type="presParOf" srcId="{872C3355-2EF3-442D-BC01-C0059BCEF730}" destId="{0F42F794-2707-476C-B682-487C659BA45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D094F-09E7-4021-A135-465D2D660FD9}">
      <dsp:nvSpPr>
        <dsp:cNvPr id="0" name=""/>
        <dsp:cNvSpPr/>
      </dsp:nvSpPr>
      <dsp:spPr>
        <a:xfrm>
          <a:off x="2845265" y="2131"/>
          <a:ext cx="1708966" cy="111082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NZ" sz="1800" kern="1200" dirty="0" smtClean="0"/>
            <a:t>What are our own learning needs?</a:t>
          </a:r>
          <a:endParaRPr lang="en-NZ" sz="1800" kern="1200" dirty="0"/>
        </a:p>
      </dsp:txBody>
      <dsp:txXfrm>
        <a:off x="2899491" y="56357"/>
        <a:ext cx="1600514" cy="1002375"/>
      </dsp:txXfrm>
    </dsp:sp>
    <dsp:sp modelId="{B8CA88C0-FB82-4C1D-B842-52238AF0E01F}">
      <dsp:nvSpPr>
        <dsp:cNvPr id="0" name=""/>
        <dsp:cNvSpPr/>
      </dsp:nvSpPr>
      <dsp:spPr>
        <a:xfrm>
          <a:off x="1478411" y="557545"/>
          <a:ext cx="4442675" cy="4442675"/>
        </a:xfrm>
        <a:custGeom>
          <a:avLst/>
          <a:gdLst/>
          <a:ahLst/>
          <a:cxnLst/>
          <a:rect l="0" t="0" r="0" b="0"/>
          <a:pathLst>
            <a:path>
              <a:moveTo>
                <a:pt x="3305258" y="282405"/>
              </a:moveTo>
              <a:arcTo wR="2221337" hR="2221337" stAng="17952390" swAng="1213198"/>
            </a:path>
          </a:pathLst>
        </a:custGeom>
        <a:noFill/>
        <a:ln w="635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sp>
    <dsp:sp modelId="{5ADAD1BF-0040-4F48-B7BF-2B7E9E0B91E2}">
      <dsp:nvSpPr>
        <dsp:cNvPr id="0" name=""/>
        <dsp:cNvSpPr/>
      </dsp:nvSpPr>
      <dsp:spPr>
        <a:xfrm>
          <a:off x="4957883" y="1537038"/>
          <a:ext cx="1708966" cy="111082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NZ" sz="1800" kern="1200" dirty="0" smtClean="0"/>
            <a:t>Design of tasks and experiences</a:t>
          </a:r>
          <a:endParaRPr lang="en-NZ" sz="1800" kern="1200" dirty="0"/>
        </a:p>
      </dsp:txBody>
      <dsp:txXfrm>
        <a:off x="5012109" y="1591264"/>
        <a:ext cx="1600514" cy="1002375"/>
      </dsp:txXfrm>
    </dsp:sp>
    <dsp:sp modelId="{AAE713EC-4F6F-4119-9CF3-FD8D24A24213}">
      <dsp:nvSpPr>
        <dsp:cNvPr id="0" name=""/>
        <dsp:cNvSpPr/>
      </dsp:nvSpPr>
      <dsp:spPr>
        <a:xfrm>
          <a:off x="1482838" y="618317"/>
          <a:ext cx="4442675" cy="4442675"/>
        </a:xfrm>
        <a:custGeom>
          <a:avLst/>
          <a:gdLst/>
          <a:ahLst/>
          <a:cxnLst/>
          <a:rect l="0" t="0" r="0" b="0"/>
          <a:pathLst>
            <a:path>
              <a:moveTo>
                <a:pt x="4440385" y="2322183"/>
              </a:moveTo>
              <a:arcTo wR="2221337" hR="2221337" stAng="21756123" swAng="1403120"/>
            </a:path>
          </a:pathLst>
        </a:custGeom>
        <a:noFill/>
        <a:ln w="635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sp>
    <dsp:sp modelId="{E51D44DD-B4EF-414E-8620-5DB4E3EAF20A}">
      <dsp:nvSpPr>
        <dsp:cNvPr id="0" name=""/>
        <dsp:cNvSpPr/>
      </dsp:nvSpPr>
      <dsp:spPr>
        <a:xfrm>
          <a:off x="4150938" y="4067067"/>
          <a:ext cx="1708966" cy="111082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NZ" sz="1800" kern="1200" dirty="0" smtClean="0"/>
            <a:t>Teaching actions</a:t>
          </a:r>
          <a:endParaRPr lang="en-NZ" sz="1800" kern="1200" dirty="0"/>
        </a:p>
      </dsp:txBody>
      <dsp:txXfrm>
        <a:off x="4205164" y="4121293"/>
        <a:ext cx="1600514" cy="1002375"/>
      </dsp:txXfrm>
    </dsp:sp>
    <dsp:sp modelId="{6FB5A112-D0DD-4141-B4E6-E0A52FA45FBF}">
      <dsp:nvSpPr>
        <dsp:cNvPr id="0" name=""/>
        <dsp:cNvSpPr/>
      </dsp:nvSpPr>
      <dsp:spPr>
        <a:xfrm>
          <a:off x="1571302" y="578903"/>
          <a:ext cx="4442675" cy="4442675"/>
        </a:xfrm>
        <a:custGeom>
          <a:avLst/>
          <a:gdLst/>
          <a:ahLst/>
          <a:cxnLst/>
          <a:rect l="0" t="0" r="0" b="0"/>
          <a:pathLst>
            <a:path>
              <a:moveTo>
                <a:pt x="2400373" y="4435449"/>
              </a:moveTo>
              <a:arcTo wR="2221337" hR="2221337" stAng="5122623" swAng="848489"/>
            </a:path>
          </a:pathLst>
        </a:custGeom>
        <a:noFill/>
        <a:ln w="635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sp>
    <dsp:sp modelId="{1EE07754-0ABB-4AA1-94AC-58F8F87E140B}">
      <dsp:nvSpPr>
        <dsp:cNvPr id="0" name=""/>
        <dsp:cNvSpPr/>
      </dsp:nvSpPr>
      <dsp:spPr>
        <a:xfrm>
          <a:off x="1539596" y="4020569"/>
          <a:ext cx="1708966" cy="111082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NZ" sz="1800" kern="1200" dirty="0" smtClean="0"/>
            <a:t>What has been the impact of our changed actions?</a:t>
          </a:r>
          <a:endParaRPr lang="en-NZ" sz="1800" kern="1200" dirty="0"/>
        </a:p>
      </dsp:txBody>
      <dsp:txXfrm>
        <a:off x="1593822" y="4074795"/>
        <a:ext cx="1600514" cy="1002375"/>
      </dsp:txXfrm>
    </dsp:sp>
    <dsp:sp modelId="{70869565-3529-4A68-B257-AAE737CE943E}">
      <dsp:nvSpPr>
        <dsp:cNvPr id="0" name=""/>
        <dsp:cNvSpPr/>
      </dsp:nvSpPr>
      <dsp:spPr>
        <a:xfrm>
          <a:off x="1478411" y="557545"/>
          <a:ext cx="4442675" cy="4442675"/>
        </a:xfrm>
        <a:custGeom>
          <a:avLst/>
          <a:gdLst/>
          <a:ahLst/>
          <a:cxnLst/>
          <a:rect l="0" t="0" r="0" b="0"/>
          <a:pathLst>
            <a:path>
              <a:moveTo>
                <a:pt x="235879" y="3217479"/>
              </a:moveTo>
              <a:arcTo wR="2221337" hR="2221337" stAng="9201374" swAng="1361010"/>
            </a:path>
          </a:pathLst>
        </a:custGeom>
        <a:noFill/>
        <a:ln w="635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sp>
    <dsp:sp modelId="{16E1A0AA-BE18-4D7F-A029-598F310FF32D}">
      <dsp:nvSpPr>
        <dsp:cNvPr id="0" name=""/>
        <dsp:cNvSpPr/>
      </dsp:nvSpPr>
      <dsp:spPr>
        <a:xfrm>
          <a:off x="732648" y="1537038"/>
          <a:ext cx="1708966" cy="111082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NZ" sz="1800" kern="1200" dirty="0" smtClean="0"/>
            <a:t>What are our students learning needs?</a:t>
          </a:r>
          <a:endParaRPr lang="en-NZ" sz="1800" kern="1200" dirty="0"/>
        </a:p>
      </dsp:txBody>
      <dsp:txXfrm>
        <a:off x="786874" y="1591264"/>
        <a:ext cx="1600514" cy="1002375"/>
      </dsp:txXfrm>
    </dsp:sp>
    <dsp:sp modelId="{0F42F794-2707-476C-B682-487C659BA45F}">
      <dsp:nvSpPr>
        <dsp:cNvPr id="0" name=""/>
        <dsp:cNvSpPr/>
      </dsp:nvSpPr>
      <dsp:spPr>
        <a:xfrm>
          <a:off x="1478411" y="557545"/>
          <a:ext cx="4442675" cy="4442675"/>
        </a:xfrm>
        <a:custGeom>
          <a:avLst/>
          <a:gdLst/>
          <a:ahLst/>
          <a:cxnLst/>
          <a:rect l="0" t="0" r="0" b="0"/>
          <a:pathLst>
            <a:path>
              <a:moveTo>
                <a:pt x="534072" y="776527"/>
              </a:moveTo>
              <a:arcTo wR="2221337" hR="2221337" stAng="13234412" swAng="1213198"/>
            </a:path>
          </a:pathLst>
        </a:custGeom>
        <a:noFill/>
        <a:ln w="635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ED03F794-45FD-4768-9063-0DA28D207A4B}" type="datetimeFigureOut">
              <a:rPr lang="en-NZ" smtClean="0"/>
              <a:t>03/07/2015</a:t>
            </a:fld>
            <a:endParaRPr lang="en-NZ"/>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5C3C6B3-3833-4329-A1E8-B4F1D174E177}" type="slidenum">
              <a:rPr lang="en-NZ" smtClean="0"/>
              <a:t>‹#›</a:t>
            </a:fld>
            <a:endParaRPr lang="en-NZ"/>
          </a:p>
        </p:txBody>
      </p:sp>
    </p:spTree>
    <p:extLst>
      <p:ext uri="{BB962C8B-B14F-4D97-AF65-F5344CB8AC3E}">
        <p14:creationId xmlns:p14="http://schemas.microsoft.com/office/powerpoint/2010/main" val="34717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MOE Page 18 – Gifted and Talented students – meeting their needs in New Zealand School</a:t>
            </a:r>
          </a:p>
          <a:p>
            <a:r>
              <a:rPr lang="en-NZ" dirty="0" err="1" smtClean="0"/>
              <a:t>Tikanga</a:t>
            </a:r>
            <a:r>
              <a:rPr lang="en-NZ" dirty="0" smtClean="0"/>
              <a:t> a Iwi: Best evidence synthesis Iteration [BES] </a:t>
            </a:r>
            <a:endParaRPr lang="en-NZ" dirty="0"/>
          </a:p>
        </p:txBody>
      </p:sp>
      <p:sp>
        <p:nvSpPr>
          <p:cNvPr id="4" name="Slide Number Placeholder 3"/>
          <p:cNvSpPr>
            <a:spLocks noGrp="1"/>
          </p:cNvSpPr>
          <p:nvPr>
            <p:ph type="sldNum" sz="quarter" idx="10"/>
          </p:nvPr>
        </p:nvSpPr>
        <p:spPr/>
        <p:txBody>
          <a:bodyPr/>
          <a:lstStyle/>
          <a:p>
            <a:fld id="{15C3C6B3-3833-4329-A1E8-B4F1D174E177}" type="slidenum">
              <a:rPr lang="en-NZ" smtClean="0"/>
              <a:t>25</a:t>
            </a:fld>
            <a:endParaRPr lang="en-NZ"/>
          </a:p>
        </p:txBody>
      </p:sp>
    </p:spTree>
    <p:extLst>
      <p:ext uri="{BB962C8B-B14F-4D97-AF65-F5344CB8AC3E}">
        <p14:creationId xmlns:p14="http://schemas.microsoft.com/office/powerpoint/2010/main" val="397755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0E9D98-C13D-4377-A4E6-E2F1F4873530}" type="datetimeFigureOut">
              <a:rPr lang="en-NZ" smtClean="0"/>
              <a:t>03/07/2015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321752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E9D98-C13D-4377-A4E6-E2F1F4873530}" type="datetimeFigureOut">
              <a:rPr lang="en-NZ" smtClean="0"/>
              <a:t>03/07/2015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39104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E9D98-C13D-4377-A4E6-E2F1F4873530}" type="datetimeFigureOut">
              <a:rPr lang="en-NZ" smtClean="0"/>
              <a:t>03/07/2015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385265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E9D98-C13D-4377-A4E6-E2F1F4873530}" type="datetimeFigureOut">
              <a:rPr lang="en-NZ" smtClean="0"/>
              <a:t>03/07/2015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22995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E9D98-C13D-4377-A4E6-E2F1F4873530}" type="datetimeFigureOut">
              <a:rPr lang="en-NZ" smtClean="0"/>
              <a:t>03/07/2015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246770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0E9D98-C13D-4377-A4E6-E2F1F4873530}" type="datetimeFigureOut">
              <a:rPr lang="en-NZ" smtClean="0"/>
              <a:t>03/07/2015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284027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0E9D98-C13D-4377-A4E6-E2F1F4873530}" type="datetimeFigureOut">
              <a:rPr lang="en-NZ" smtClean="0"/>
              <a:t>03/07/2015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60898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0E9D98-C13D-4377-A4E6-E2F1F4873530}" type="datetimeFigureOut">
              <a:rPr lang="en-NZ" smtClean="0"/>
              <a:t>03/07/2015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354473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E9D98-C13D-4377-A4E6-E2F1F4873530}" type="datetimeFigureOut">
              <a:rPr lang="en-NZ" smtClean="0"/>
              <a:t>03/07/2015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67570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E9D98-C13D-4377-A4E6-E2F1F4873530}" type="datetimeFigureOut">
              <a:rPr lang="en-NZ" smtClean="0"/>
              <a:t>03/07/2015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247455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E9D98-C13D-4377-A4E6-E2F1F4873530}" type="datetimeFigureOut">
              <a:rPr lang="en-NZ" smtClean="0"/>
              <a:t>03/07/2015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CBFB938-5E01-48FC-B2E6-16013C45BF12}" type="slidenum">
              <a:rPr lang="en-NZ" smtClean="0"/>
              <a:t>‹#›</a:t>
            </a:fld>
            <a:endParaRPr lang="en-NZ"/>
          </a:p>
        </p:txBody>
      </p:sp>
    </p:spTree>
    <p:extLst>
      <p:ext uri="{BB962C8B-B14F-4D97-AF65-F5344CB8AC3E}">
        <p14:creationId xmlns:p14="http://schemas.microsoft.com/office/powerpoint/2010/main" val="175688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E9D98-C13D-4377-A4E6-E2F1F4873530}" type="datetimeFigureOut">
              <a:rPr lang="en-NZ" smtClean="0"/>
              <a:t>03/07/2015</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FB938-5E01-48FC-B2E6-16013C45BF12}" type="slidenum">
              <a:rPr lang="en-NZ" smtClean="0"/>
              <a:t>‹#›</a:t>
            </a:fld>
            <a:endParaRPr lang="en-NZ"/>
          </a:p>
        </p:txBody>
      </p:sp>
    </p:spTree>
    <p:extLst>
      <p:ext uri="{BB962C8B-B14F-4D97-AF65-F5344CB8AC3E}">
        <p14:creationId xmlns:p14="http://schemas.microsoft.com/office/powerpoint/2010/main" val="4254164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electronicfrontierfoundation/"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s://www.flickr.com/photos/electronicfrontierfoundation/1491490529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1399" y="245504"/>
            <a:ext cx="2511379" cy="6494085"/>
          </a:xfrm>
          <a:prstGeom prst="rect">
            <a:avLst/>
          </a:prstGeom>
          <a:noFill/>
        </p:spPr>
        <p:txBody>
          <a:bodyPr wrap="square" rtlCol="0">
            <a:spAutoFit/>
          </a:bodyPr>
          <a:lstStyle/>
          <a:p>
            <a:r>
              <a:rPr lang="en-NZ" sz="2400" b="1" dirty="0">
                <a:latin typeface="Century Gothic" panose="020B0502020202020204" pitchFamily="34" charset="0"/>
              </a:rPr>
              <a:t>Creating </a:t>
            </a:r>
            <a:r>
              <a:rPr lang="en-NZ" sz="2400" b="1" dirty="0" smtClean="0">
                <a:latin typeface="Century Gothic" panose="020B0502020202020204" pitchFamily="34" charset="0"/>
              </a:rPr>
              <a:t>structure </a:t>
            </a:r>
            <a:r>
              <a:rPr lang="en-NZ" sz="2400" b="1" dirty="0">
                <a:latin typeface="Century Gothic" panose="020B0502020202020204" pitchFamily="34" charset="0"/>
              </a:rPr>
              <a:t>to give freedom and </a:t>
            </a:r>
            <a:r>
              <a:rPr lang="en-NZ" sz="2400" b="1" dirty="0" smtClean="0">
                <a:latin typeface="Century Gothic" panose="020B0502020202020204" pitchFamily="34" charset="0"/>
              </a:rPr>
              <a:t>choice</a:t>
            </a:r>
          </a:p>
          <a:p>
            <a:endParaRPr lang="en-NZ" sz="2400" b="1" dirty="0">
              <a:latin typeface="Century Gothic" panose="020B0502020202020204" pitchFamily="34" charset="0"/>
            </a:endParaRPr>
          </a:p>
          <a:p>
            <a:r>
              <a:rPr lang="en-NZ" sz="2000" dirty="0">
                <a:latin typeface="Century Gothic" panose="020B0502020202020204" pitchFamily="34" charset="0"/>
              </a:rPr>
              <a:t>Making self-management work for GATE students in Secondary </a:t>
            </a:r>
            <a:r>
              <a:rPr lang="en-NZ" sz="2000" dirty="0" smtClean="0">
                <a:latin typeface="Century Gothic" panose="020B0502020202020204" pitchFamily="34" charset="0"/>
              </a:rPr>
              <a:t>School</a:t>
            </a:r>
          </a:p>
          <a:p>
            <a:endParaRPr lang="en-NZ" sz="2000" dirty="0">
              <a:latin typeface="Century Gothic" panose="020B0502020202020204" pitchFamily="34" charset="0"/>
            </a:endParaRPr>
          </a:p>
          <a:p>
            <a:endParaRPr lang="en-NZ" sz="2000" dirty="0" smtClean="0">
              <a:latin typeface="Century Gothic" panose="020B0502020202020204" pitchFamily="34" charset="0"/>
            </a:endParaRPr>
          </a:p>
          <a:p>
            <a:endParaRPr lang="en-NZ" sz="2000" dirty="0">
              <a:latin typeface="Century Gothic" panose="020B0502020202020204" pitchFamily="34" charset="0"/>
            </a:endParaRPr>
          </a:p>
          <a:p>
            <a:endParaRPr lang="en-NZ" sz="2000" dirty="0" smtClean="0">
              <a:latin typeface="Century Gothic" panose="020B0502020202020204" pitchFamily="34" charset="0"/>
            </a:endParaRPr>
          </a:p>
          <a:p>
            <a:endParaRPr lang="en-NZ" sz="2000" dirty="0">
              <a:latin typeface="Century Gothic" panose="020B0502020202020204" pitchFamily="34" charset="0"/>
            </a:endParaRPr>
          </a:p>
          <a:p>
            <a:endParaRPr lang="en-NZ" sz="2000" dirty="0" smtClean="0">
              <a:latin typeface="Century Gothic" panose="020B0502020202020204" pitchFamily="34" charset="0"/>
            </a:endParaRPr>
          </a:p>
          <a:p>
            <a:endParaRPr lang="en-NZ" sz="2000" dirty="0">
              <a:latin typeface="Century Gothic" panose="020B0502020202020204" pitchFamily="34" charset="0"/>
            </a:endParaRPr>
          </a:p>
          <a:p>
            <a:endParaRPr lang="en-NZ" sz="2000" dirty="0" smtClean="0">
              <a:latin typeface="Century Gothic" panose="020B0502020202020204" pitchFamily="34" charset="0"/>
            </a:endParaRPr>
          </a:p>
          <a:p>
            <a:endParaRPr lang="en-NZ" sz="2000" dirty="0">
              <a:latin typeface="Century Gothic" panose="020B0502020202020204" pitchFamily="34" charset="0"/>
            </a:endParaRPr>
          </a:p>
          <a:p>
            <a:r>
              <a:rPr lang="en-NZ" sz="1600" b="1" dirty="0" smtClean="0">
                <a:latin typeface="Century Gothic" panose="020B0502020202020204" pitchFamily="34" charset="0"/>
              </a:rPr>
              <a:t>Sarah Gaze</a:t>
            </a:r>
            <a:endParaRPr lang="en-NZ" sz="1600" b="1" dirty="0">
              <a:latin typeface="Century Gothic" panose="020B0502020202020204" pitchFamily="34" charset="0"/>
            </a:endParaRPr>
          </a:p>
        </p:txBody>
      </p:sp>
      <p:pic>
        <p:nvPicPr>
          <p:cNvPr id="1028" name="Picture 4" descr="http://i.guim.co.uk/static/w-700/h--/q-95/sys-images/Guardian/Pix/pictures/2014/9/16/1410904619865/236fb828-5c3c-41f0-8ac3-27e503f363ad-1020x612.jpeg"/>
          <p:cNvPicPr>
            <a:picLocks noChangeAspect="1" noChangeArrowheads="1"/>
          </p:cNvPicPr>
          <p:nvPr/>
        </p:nvPicPr>
        <p:blipFill rotWithShape="1">
          <a:blip r:embed="rId2">
            <a:extLst>
              <a:ext uri="{28A0092B-C50C-407E-A947-70E740481C1C}">
                <a14:useLocalDpi xmlns:a14="http://schemas.microsoft.com/office/drawing/2010/main" val="0"/>
              </a:ext>
            </a:extLst>
          </a:blip>
          <a:srcRect l="50399"/>
          <a:stretch/>
        </p:blipFill>
        <p:spPr bwMode="auto">
          <a:xfrm>
            <a:off x="3477296" y="3245"/>
            <a:ext cx="5666704" cy="6854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39426" y="6618218"/>
            <a:ext cx="2565126" cy="246221"/>
          </a:xfrm>
          <a:prstGeom prst="rect">
            <a:avLst/>
          </a:prstGeom>
        </p:spPr>
        <p:txBody>
          <a:bodyPr wrap="none">
            <a:spAutoFit/>
          </a:bodyPr>
          <a:lstStyle/>
          <a:p>
            <a:r>
              <a:rPr lang="en-NZ" sz="1000" dirty="0" smtClean="0"/>
              <a:t>Illustration: </a:t>
            </a:r>
            <a:r>
              <a:rPr lang="en-NZ" sz="1000" dirty="0" smtClean="0">
                <a:hlinkClick r:id="rId3"/>
              </a:rPr>
              <a:t>EFF</a:t>
            </a:r>
            <a:r>
              <a:rPr lang="en-NZ" sz="1000" dirty="0" smtClean="0"/>
              <a:t> / </a:t>
            </a:r>
            <a:r>
              <a:rPr lang="en-NZ" sz="1000" dirty="0" smtClean="0">
                <a:hlinkClick r:id="rId4"/>
              </a:rPr>
              <a:t>Flickr</a:t>
            </a:r>
            <a:r>
              <a:rPr lang="en-NZ" sz="1000" dirty="0" smtClean="0"/>
              <a:t> via </a:t>
            </a:r>
            <a:r>
              <a:rPr lang="en-NZ" sz="1000" dirty="0" smtClean="0">
                <a:hlinkClick r:id="rId5"/>
              </a:rPr>
              <a:t>Creative Commons</a:t>
            </a:r>
            <a:endParaRPr lang="en-NZ" sz="1000" dirty="0"/>
          </a:p>
        </p:txBody>
      </p:sp>
      <p:sp>
        <p:nvSpPr>
          <p:cNvPr id="7" name="Rectangle 6"/>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Tree>
    <p:extLst>
      <p:ext uri="{BB962C8B-B14F-4D97-AF65-F5344CB8AC3E}">
        <p14:creationId xmlns:p14="http://schemas.microsoft.com/office/powerpoint/2010/main" val="2725327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pic>
        <p:nvPicPr>
          <p:cNvPr id="26" name="Picture 25"/>
          <p:cNvPicPr>
            <a:picLocks noChangeAspect="1"/>
          </p:cNvPicPr>
          <p:nvPr/>
        </p:nvPicPr>
        <p:blipFill>
          <a:blip r:embed="rId2"/>
          <a:stretch>
            <a:fillRect/>
          </a:stretch>
        </p:blipFill>
        <p:spPr>
          <a:xfrm>
            <a:off x="550540" y="791954"/>
            <a:ext cx="8608298" cy="6066046"/>
          </a:xfrm>
          <a:prstGeom prst="rect">
            <a:avLst/>
          </a:prstGeom>
        </p:spPr>
      </p:pic>
      <p:sp>
        <p:nvSpPr>
          <p:cNvPr id="28" name="TextBox 27"/>
          <p:cNvSpPr txBox="1"/>
          <p:nvPr/>
        </p:nvSpPr>
        <p:spPr>
          <a:xfrm>
            <a:off x="275270" y="0"/>
            <a:ext cx="8176977" cy="461665"/>
          </a:xfrm>
          <a:prstGeom prst="rect">
            <a:avLst/>
          </a:prstGeom>
          <a:noFill/>
        </p:spPr>
        <p:txBody>
          <a:bodyPr wrap="square" rtlCol="0">
            <a:spAutoFit/>
          </a:bodyPr>
          <a:lstStyle/>
          <a:p>
            <a:r>
              <a:rPr lang="en-NZ" sz="2400" dirty="0" smtClean="0">
                <a:latin typeface="Century Gothic" panose="020B0502020202020204" pitchFamily="34" charset="0"/>
              </a:rPr>
              <a:t>Adapting the pathway to cater for GATE students</a:t>
            </a:r>
            <a:endParaRPr lang="en-NZ" sz="2400" dirty="0">
              <a:latin typeface="Century Gothic" panose="020B0502020202020204" pitchFamily="34" charset="0"/>
            </a:endParaRPr>
          </a:p>
        </p:txBody>
      </p:sp>
    </p:spTree>
    <p:extLst>
      <p:ext uri="{BB962C8B-B14F-4D97-AF65-F5344CB8AC3E}">
        <p14:creationId xmlns:p14="http://schemas.microsoft.com/office/powerpoint/2010/main" val="4206656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881" y="57334"/>
            <a:ext cx="7453222" cy="461665"/>
          </a:xfrm>
          <a:prstGeom prst="rect">
            <a:avLst/>
          </a:prstGeom>
          <a:noFill/>
        </p:spPr>
        <p:txBody>
          <a:bodyPr wrap="square" rtlCol="0">
            <a:spAutoFit/>
          </a:bodyPr>
          <a:lstStyle/>
          <a:p>
            <a:r>
              <a:rPr lang="en-NZ" sz="2400" dirty="0" smtClean="0">
                <a:latin typeface="Century Gothic" panose="020B0502020202020204" pitchFamily="34" charset="0"/>
              </a:rPr>
              <a:t>Adding differentiation to the schemes….</a:t>
            </a:r>
            <a:endParaRPr lang="en-NZ" sz="2400" dirty="0">
              <a:latin typeface="Century Gothic" panose="020B0502020202020204" pitchFamily="34" charset="0"/>
            </a:endParaRPr>
          </a:p>
        </p:txBody>
      </p:sp>
      <p:sp>
        <p:nvSpPr>
          <p:cNvPr id="4" name="Rectangle 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pic>
        <p:nvPicPr>
          <p:cNvPr id="8" name="Picture 7"/>
          <p:cNvPicPr>
            <a:picLocks noChangeAspect="1"/>
          </p:cNvPicPr>
          <p:nvPr/>
        </p:nvPicPr>
        <p:blipFill rotWithShape="1">
          <a:blip r:embed="rId2"/>
          <a:srcRect l="20340" t="10117" r="21770" b="18696"/>
          <a:stretch/>
        </p:blipFill>
        <p:spPr>
          <a:xfrm>
            <a:off x="712922" y="570333"/>
            <a:ext cx="7532176" cy="5207431"/>
          </a:xfrm>
          <a:prstGeom prst="rect">
            <a:avLst/>
          </a:prstGeom>
        </p:spPr>
      </p:pic>
      <p:sp>
        <p:nvSpPr>
          <p:cNvPr id="9" name="Oval 8"/>
          <p:cNvSpPr/>
          <p:nvPr/>
        </p:nvSpPr>
        <p:spPr>
          <a:xfrm>
            <a:off x="1146875" y="3618964"/>
            <a:ext cx="1952786" cy="1789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3099661" y="4230016"/>
            <a:ext cx="1952786" cy="1789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12922" y="6019960"/>
            <a:ext cx="2495227" cy="369332"/>
          </a:xfrm>
          <a:prstGeom prst="rect">
            <a:avLst/>
          </a:prstGeom>
          <a:noFill/>
        </p:spPr>
        <p:txBody>
          <a:bodyPr wrap="square" rtlCol="0">
            <a:spAutoFit/>
          </a:bodyPr>
          <a:lstStyle/>
          <a:p>
            <a:r>
              <a:rPr lang="en-NZ" dirty="0" smtClean="0"/>
              <a:t>Options for extension</a:t>
            </a:r>
            <a:endParaRPr lang="en-NZ" dirty="0"/>
          </a:p>
        </p:txBody>
      </p:sp>
      <p:sp>
        <p:nvSpPr>
          <p:cNvPr id="12" name="TextBox 11"/>
          <p:cNvSpPr txBox="1"/>
          <p:nvPr/>
        </p:nvSpPr>
        <p:spPr>
          <a:xfrm>
            <a:off x="5373546" y="6019960"/>
            <a:ext cx="2495227" cy="369332"/>
          </a:xfrm>
          <a:prstGeom prst="rect">
            <a:avLst/>
          </a:prstGeom>
          <a:noFill/>
        </p:spPr>
        <p:txBody>
          <a:bodyPr wrap="square" rtlCol="0">
            <a:spAutoFit/>
          </a:bodyPr>
          <a:lstStyle/>
          <a:p>
            <a:r>
              <a:rPr lang="en-NZ" dirty="0" smtClean="0"/>
              <a:t>Choice of activities</a:t>
            </a:r>
            <a:endParaRPr lang="en-NZ" dirty="0"/>
          </a:p>
        </p:txBody>
      </p:sp>
      <p:cxnSp>
        <p:nvCxnSpPr>
          <p:cNvPr id="14" name="Straight Arrow Connector 13"/>
          <p:cNvCxnSpPr>
            <a:endCxn id="11" idx="0"/>
          </p:cNvCxnSpPr>
          <p:nvPr/>
        </p:nvCxnSpPr>
        <p:spPr>
          <a:xfrm flipH="1">
            <a:off x="1960536" y="5408908"/>
            <a:ext cx="81366" cy="6110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1"/>
          </p:cNvCxnSpPr>
          <p:nvPr/>
        </p:nvCxnSpPr>
        <p:spPr>
          <a:xfrm>
            <a:off x="4748293" y="5777764"/>
            <a:ext cx="625253" cy="426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54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083" t="10540" r="24152" b="13613"/>
          <a:stretch/>
        </p:blipFill>
        <p:spPr>
          <a:xfrm>
            <a:off x="3373783" y="1146875"/>
            <a:ext cx="5103790" cy="4556501"/>
          </a:xfrm>
          <a:prstGeom prst="flowChartDocument">
            <a:avLst/>
          </a:prstGeom>
          <a:ln>
            <a:solidFill>
              <a:schemeClr val="tx1"/>
            </a:solidFill>
          </a:ln>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TextBox 5"/>
          <p:cNvSpPr txBox="1"/>
          <p:nvPr/>
        </p:nvSpPr>
        <p:spPr>
          <a:xfrm>
            <a:off x="536881" y="57334"/>
            <a:ext cx="7453222" cy="461665"/>
          </a:xfrm>
          <a:prstGeom prst="rect">
            <a:avLst/>
          </a:prstGeom>
          <a:noFill/>
        </p:spPr>
        <p:txBody>
          <a:bodyPr wrap="square" rtlCol="0">
            <a:spAutoFit/>
          </a:bodyPr>
          <a:lstStyle/>
          <a:p>
            <a:r>
              <a:rPr lang="en-NZ" sz="2400" dirty="0" smtClean="0">
                <a:latin typeface="Century Gothic" panose="020B0502020202020204" pitchFamily="34" charset="0"/>
              </a:rPr>
              <a:t>Adding differentiation to the Success Criteria….</a:t>
            </a:r>
            <a:endParaRPr lang="en-NZ" sz="2400" dirty="0">
              <a:latin typeface="Century Gothic" panose="020B0502020202020204" pitchFamily="34" charset="0"/>
            </a:endParaRPr>
          </a:p>
        </p:txBody>
      </p:sp>
      <p:sp>
        <p:nvSpPr>
          <p:cNvPr id="7" name="Oval 6"/>
          <p:cNvSpPr/>
          <p:nvPr/>
        </p:nvSpPr>
        <p:spPr>
          <a:xfrm>
            <a:off x="3120237" y="1318188"/>
            <a:ext cx="2459383" cy="22548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960895" y="1844298"/>
            <a:ext cx="1890793" cy="1323439"/>
          </a:xfrm>
          <a:prstGeom prst="rect">
            <a:avLst/>
          </a:prstGeom>
          <a:noFill/>
        </p:spPr>
        <p:txBody>
          <a:bodyPr wrap="square" rtlCol="0">
            <a:spAutoFit/>
          </a:bodyPr>
          <a:lstStyle/>
          <a:p>
            <a:r>
              <a:rPr lang="en-NZ" sz="2000" dirty="0" smtClean="0"/>
              <a:t>Catering for GATE students in mixed ability classes</a:t>
            </a:r>
            <a:endParaRPr lang="en-NZ" sz="2000" dirty="0"/>
          </a:p>
        </p:txBody>
      </p:sp>
    </p:spTree>
    <p:extLst>
      <p:ext uri="{BB962C8B-B14F-4D97-AF65-F5344CB8AC3E}">
        <p14:creationId xmlns:p14="http://schemas.microsoft.com/office/powerpoint/2010/main" val="2219233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6522" y="613571"/>
            <a:ext cx="8057477" cy="6044422"/>
          </a:xfrm>
          <a:prstGeom prst="rect">
            <a:avLst/>
          </a:prstGeom>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TextBox 5"/>
          <p:cNvSpPr txBox="1"/>
          <p:nvPr/>
        </p:nvSpPr>
        <p:spPr>
          <a:xfrm>
            <a:off x="369396" y="57334"/>
            <a:ext cx="8176977" cy="461665"/>
          </a:xfrm>
          <a:prstGeom prst="rect">
            <a:avLst/>
          </a:prstGeom>
          <a:noFill/>
        </p:spPr>
        <p:txBody>
          <a:bodyPr wrap="square" rtlCol="0">
            <a:spAutoFit/>
          </a:bodyPr>
          <a:lstStyle/>
          <a:p>
            <a:r>
              <a:rPr lang="en-NZ" sz="2400" dirty="0" smtClean="0">
                <a:latin typeface="Century Gothic" panose="020B0502020202020204" pitchFamily="34" charset="0"/>
              </a:rPr>
              <a:t>Where can I find it….. Putting resources in their place</a:t>
            </a:r>
            <a:endParaRPr lang="en-NZ" sz="2400" dirty="0">
              <a:latin typeface="Century Gothic" panose="020B0502020202020204" pitchFamily="34" charset="0"/>
            </a:endParaRPr>
          </a:p>
        </p:txBody>
      </p:sp>
    </p:spTree>
    <p:extLst>
      <p:ext uri="{BB962C8B-B14F-4D97-AF65-F5344CB8AC3E}">
        <p14:creationId xmlns:p14="http://schemas.microsoft.com/office/powerpoint/2010/main" val="88056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638" t="11947" r="1318" b="13053"/>
          <a:stretch/>
        </p:blipFill>
        <p:spPr>
          <a:xfrm>
            <a:off x="2704914" y="3029808"/>
            <a:ext cx="6381202" cy="3012852"/>
          </a:xfrm>
          <a:prstGeom prst="rect">
            <a:avLst/>
          </a:prstGeom>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TextBox 5"/>
          <p:cNvSpPr txBox="1"/>
          <p:nvPr/>
        </p:nvSpPr>
        <p:spPr>
          <a:xfrm>
            <a:off x="369396" y="57334"/>
            <a:ext cx="8176977" cy="461665"/>
          </a:xfrm>
          <a:prstGeom prst="rect">
            <a:avLst/>
          </a:prstGeom>
          <a:noFill/>
        </p:spPr>
        <p:txBody>
          <a:bodyPr wrap="square" rtlCol="0">
            <a:spAutoFit/>
          </a:bodyPr>
          <a:lstStyle/>
          <a:p>
            <a:r>
              <a:rPr lang="en-NZ" sz="2400" dirty="0" smtClean="0">
                <a:latin typeface="Century Gothic" panose="020B0502020202020204" pitchFamily="34" charset="0"/>
              </a:rPr>
              <a:t>Where can I find it….. Putting resources in their place</a:t>
            </a:r>
            <a:endParaRPr lang="en-NZ" sz="2400" dirty="0">
              <a:latin typeface="Century Gothic" panose="020B0502020202020204" pitchFamily="34" charset="0"/>
            </a:endParaRPr>
          </a:p>
        </p:txBody>
      </p:sp>
      <p:pic>
        <p:nvPicPr>
          <p:cNvPr id="7" name="Picture 6"/>
          <p:cNvPicPr>
            <a:picLocks noChangeAspect="1"/>
          </p:cNvPicPr>
          <p:nvPr/>
        </p:nvPicPr>
        <p:blipFill rotWithShape="1">
          <a:blip r:embed="rId3"/>
          <a:srcRect l="60894" t="13958" r="21771" b="14584"/>
          <a:stretch/>
        </p:blipFill>
        <p:spPr>
          <a:xfrm>
            <a:off x="449394" y="815340"/>
            <a:ext cx="2255520" cy="5227320"/>
          </a:xfrm>
          <a:prstGeom prst="rect">
            <a:avLst/>
          </a:prstGeom>
        </p:spPr>
      </p:pic>
      <p:sp>
        <p:nvSpPr>
          <p:cNvPr id="8" name="Oval 7"/>
          <p:cNvSpPr/>
          <p:nvPr/>
        </p:nvSpPr>
        <p:spPr>
          <a:xfrm>
            <a:off x="315369" y="1607705"/>
            <a:ext cx="1989006"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 name="Straight Connector 9"/>
          <p:cNvCxnSpPr>
            <a:stCxn id="8" idx="6"/>
          </p:cNvCxnSpPr>
          <p:nvPr/>
        </p:nvCxnSpPr>
        <p:spPr>
          <a:xfrm>
            <a:off x="2304375" y="1912505"/>
            <a:ext cx="6611025" cy="11173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5"/>
          </p:cNvCxnSpPr>
          <p:nvPr/>
        </p:nvCxnSpPr>
        <p:spPr>
          <a:xfrm>
            <a:off x="2013092" y="2128031"/>
            <a:ext cx="857881" cy="9017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srcRect l="12870" t="11459" r="3616" b="34792"/>
          <a:stretch/>
        </p:blipFill>
        <p:spPr>
          <a:xfrm>
            <a:off x="4406040" y="556356"/>
            <a:ext cx="4463529" cy="1615134"/>
          </a:xfrm>
          <a:prstGeom prst="rect">
            <a:avLst/>
          </a:prstGeom>
        </p:spPr>
      </p:pic>
      <p:sp>
        <p:nvSpPr>
          <p:cNvPr id="16" name="Oval 15"/>
          <p:cNvSpPr/>
          <p:nvPr/>
        </p:nvSpPr>
        <p:spPr>
          <a:xfrm>
            <a:off x="5105912" y="452946"/>
            <a:ext cx="1193391" cy="10887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8" name="Straight Arrow Connector 17"/>
          <p:cNvCxnSpPr>
            <a:stCxn id="16" idx="4"/>
          </p:cNvCxnSpPr>
          <p:nvPr/>
        </p:nvCxnSpPr>
        <p:spPr>
          <a:xfrm>
            <a:off x="5702608" y="1541652"/>
            <a:ext cx="18570" cy="858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912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7" name="TextBox 6"/>
          <p:cNvSpPr txBox="1"/>
          <p:nvPr/>
        </p:nvSpPr>
        <p:spPr>
          <a:xfrm>
            <a:off x="283334" y="54334"/>
            <a:ext cx="9134986" cy="461665"/>
          </a:xfrm>
          <a:prstGeom prst="rect">
            <a:avLst/>
          </a:prstGeom>
          <a:noFill/>
        </p:spPr>
        <p:txBody>
          <a:bodyPr wrap="square" rtlCol="0">
            <a:spAutoFit/>
          </a:bodyPr>
          <a:lstStyle/>
          <a:p>
            <a:r>
              <a:rPr lang="en-NZ" sz="2400" dirty="0" smtClean="0">
                <a:latin typeface="Century Gothic" panose="020B0502020202020204" pitchFamily="34" charset="0"/>
              </a:rPr>
              <a:t>Linking the unit plan, class notes and what is happening….</a:t>
            </a:r>
            <a:endParaRPr lang="en-NZ" sz="2400" dirty="0">
              <a:latin typeface="Century Gothic" panose="020B0502020202020204" pitchFamily="34" charset="0"/>
            </a:endParaRPr>
          </a:p>
        </p:txBody>
      </p:sp>
      <p:pic>
        <p:nvPicPr>
          <p:cNvPr id="8" name="Picture 7"/>
          <p:cNvPicPr>
            <a:picLocks noChangeAspect="1"/>
          </p:cNvPicPr>
          <p:nvPr/>
        </p:nvPicPr>
        <p:blipFill rotWithShape="1">
          <a:blip r:embed="rId2"/>
          <a:srcRect l="20366" t="39584" r="43441" b="20000"/>
          <a:stretch/>
        </p:blipFill>
        <p:spPr>
          <a:xfrm>
            <a:off x="550540" y="756678"/>
            <a:ext cx="4709160" cy="2956560"/>
          </a:xfrm>
          <a:prstGeom prst="rect">
            <a:avLst/>
          </a:prstGeom>
        </p:spPr>
      </p:pic>
      <p:pic>
        <p:nvPicPr>
          <p:cNvPr id="2" name="Picture 1"/>
          <p:cNvPicPr>
            <a:picLocks noChangeAspect="1"/>
          </p:cNvPicPr>
          <p:nvPr/>
        </p:nvPicPr>
        <p:blipFill>
          <a:blip r:embed="rId3"/>
          <a:stretch>
            <a:fillRect/>
          </a:stretch>
        </p:blipFill>
        <p:spPr>
          <a:xfrm>
            <a:off x="3698240" y="2720100"/>
            <a:ext cx="5232719" cy="3924540"/>
          </a:xfrm>
          <a:prstGeom prst="flowChartDocument">
            <a:avLst/>
          </a:prstGeom>
          <a:ln>
            <a:solidFill>
              <a:schemeClr val="tx1"/>
            </a:solidFill>
          </a:ln>
        </p:spPr>
      </p:pic>
      <p:sp>
        <p:nvSpPr>
          <p:cNvPr id="9" name="Oval 8"/>
          <p:cNvSpPr/>
          <p:nvPr/>
        </p:nvSpPr>
        <p:spPr>
          <a:xfrm>
            <a:off x="408594" y="953896"/>
            <a:ext cx="2910840" cy="15008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3463925" y="2553278"/>
            <a:ext cx="1092042" cy="10452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2" name="Straight Arrow Connector 11"/>
          <p:cNvCxnSpPr>
            <a:stCxn id="9" idx="5"/>
            <a:endCxn id="10" idx="1"/>
          </p:cNvCxnSpPr>
          <p:nvPr/>
        </p:nvCxnSpPr>
        <p:spPr>
          <a:xfrm>
            <a:off x="2893151" y="2234958"/>
            <a:ext cx="730700" cy="47139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9917" y="4125025"/>
            <a:ext cx="2801118" cy="2585323"/>
          </a:xfrm>
          <a:prstGeom prst="rect">
            <a:avLst/>
          </a:prstGeom>
          <a:noFill/>
        </p:spPr>
        <p:txBody>
          <a:bodyPr wrap="square" rtlCol="0">
            <a:spAutoFit/>
          </a:bodyPr>
          <a:lstStyle/>
          <a:p>
            <a:r>
              <a:rPr lang="en-NZ" b="1" dirty="0" smtClean="0"/>
              <a:t>Specific Learning Intention</a:t>
            </a:r>
          </a:p>
          <a:p>
            <a:r>
              <a:rPr lang="en-NZ" b="1" dirty="0" smtClean="0"/>
              <a:t>1. </a:t>
            </a:r>
            <a:r>
              <a:rPr lang="en-NZ" dirty="0" smtClean="0"/>
              <a:t>Investigate what it means to be a Scientist</a:t>
            </a:r>
          </a:p>
          <a:p>
            <a:pPr marL="342900" indent="-342900">
              <a:buAutoNum type="arabicPeriod"/>
            </a:pPr>
            <a:endParaRPr lang="en-NZ" dirty="0"/>
          </a:p>
          <a:p>
            <a:r>
              <a:rPr lang="en-NZ" b="1" dirty="0" smtClean="0"/>
              <a:t>Success Criteria</a:t>
            </a:r>
          </a:p>
          <a:p>
            <a:r>
              <a:rPr lang="en-NZ" b="1" dirty="0" smtClean="0"/>
              <a:t>c. </a:t>
            </a:r>
            <a:r>
              <a:rPr lang="en-NZ" dirty="0" smtClean="0"/>
              <a:t>Understand Scientists must adapt Science ideas when new evidence is found</a:t>
            </a:r>
          </a:p>
        </p:txBody>
      </p:sp>
      <p:cxnSp>
        <p:nvCxnSpPr>
          <p:cNvPr id="14" name="Straight Arrow Connector 13"/>
          <p:cNvCxnSpPr/>
          <p:nvPr/>
        </p:nvCxnSpPr>
        <p:spPr>
          <a:xfrm flipV="1">
            <a:off x="2994507" y="3497364"/>
            <a:ext cx="670367" cy="65377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14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3335" y="0"/>
            <a:ext cx="8860665"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751365" y="5625063"/>
            <a:ext cx="1227909" cy="115824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2440499" y="5625063"/>
            <a:ext cx="1227909" cy="115824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3968481" y="5515087"/>
            <a:ext cx="1227909" cy="115824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pic>
        <p:nvPicPr>
          <p:cNvPr id="6" name="Picture 5"/>
          <p:cNvPicPr>
            <a:picLocks noChangeAspect="1"/>
          </p:cNvPicPr>
          <p:nvPr/>
        </p:nvPicPr>
        <p:blipFill rotWithShape="1">
          <a:blip r:embed="rId2"/>
          <a:srcRect l="7435" t="9728" r="12474" b="6309"/>
          <a:stretch/>
        </p:blipFill>
        <p:spPr>
          <a:xfrm>
            <a:off x="515151" y="651095"/>
            <a:ext cx="8320542" cy="4904161"/>
          </a:xfrm>
          <a:prstGeom prst="flowChartDocument">
            <a:avLst/>
          </a:prstGeom>
          <a:ln>
            <a:solidFill>
              <a:schemeClr val="tx1"/>
            </a:solidFill>
          </a:ln>
        </p:spPr>
      </p:pic>
      <p:sp>
        <p:nvSpPr>
          <p:cNvPr id="7" name="TextBox 6"/>
          <p:cNvSpPr txBox="1"/>
          <p:nvPr/>
        </p:nvSpPr>
        <p:spPr>
          <a:xfrm>
            <a:off x="454952" y="26557"/>
            <a:ext cx="8440940" cy="523220"/>
          </a:xfrm>
          <a:prstGeom prst="rect">
            <a:avLst/>
          </a:prstGeom>
          <a:noFill/>
        </p:spPr>
        <p:txBody>
          <a:bodyPr wrap="square" rtlCol="0">
            <a:spAutoFit/>
          </a:bodyPr>
          <a:lstStyle/>
          <a:p>
            <a:r>
              <a:rPr lang="en-NZ" sz="2800" dirty="0" smtClean="0">
                <a:latin typeface="Century Gothic" panose="020B0502020202020204" pitchFamily="34" charset="0"/>
              </a:rPr>
              <a:t>Class website…..first port of call</a:t>
            </a:r>
            <a:endParaRPr lang="en-NZ" sz="2800" dirty="0">
              <a:latin typeface="Century Gothic" panose="020B0502020202020204" pitchFamily="34" charset="0"/>
            </a:endParaRPr>
          </a:p>
        </p:txBody>
      </p:sp>
      <p:sp>
        <p:nvSpPr>
          <p:cNvPr id="2" name="Oval 1"/>
          <p:cNvSpPr/>
          <p:nvPr/>
        </p:nvSpPr>
        <p:spPr>
          <a:xfrm>
            <a:off x="7121738" y="4799193"/>
            <a:ext cx="1227909" cy="115824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1015429" y="5912653"/>
            <a:ext cx="744582" cy="646331"/>
          </a:xfrm>
          <a:prstGeom prst="rect">
            <a:avLst/>
          </a:prstGeom>
          <a:noFill/>
        </p:spPr>
        <p:txBody>
          <a:bodyPr wrap="square" rtlCol="0">
            <a:spAutoFit/>
          </a:bodyPr>
          <a:lstStyle/>
          <a:p>
            <a:pPr algn="ctr"/>
            <a:r>
              <a:rPr lang="en-NZ" b="1" dirty="0" smtClean="0"/>
              <a:t>class notes</a:t>
            </a:r>
            <a:endParaRPr lang="en-NZ" b="1" dirty="0"/>
          </a:p>
        </p:txBody>
      </p:sp>
      <p:sp>
        <p:nvSpPr>
          <p:cNvPr id="9" name="Oval 8"/>
          <p:cNvSpPr/>
          <p:nvPr/>
        </p:nvSpPr>
        <p:spPr>
          <a:xfrm>
            <a:off x="5520236" y="5124988"/>
            <a:ext cx="1227909" cy="115824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4078022" y="5929628"/>
            <a:ext cx="1194799" cy="369332"/>
          </a:xfrm>
          <a:prstGeom prst="rect">
            <a:avLst/>
          </a:prstGeom>
          <a:noFill/>
        </p:spPr>
        <p:txBody>
          <a:bodyPr wrap="square" rtlCol="0">
            <a:spAutoFit/>
          </a:bodyPr>
          <a:lstStyle/>
          <a:p>
            <a:r>
              <a:rPr lang="en-NZ" b="1" dirty="0" smtClean="0"/>
              <a:t>web links</a:t>
            </a:r>
            <a:endParaRPr lang="en-NZ" b="1" dirty="0"/>
          </a:p>
        </p:txBody>
      </p:sp>
      <p:sp>
        <p:nvSpPr>
          <p:cNvPr id="12" name="TextBox 11"/>
          <p:cNvSpPr txBox="1"/>
          <p:nvPr/>
        </p:nvSpPr>
        <p:spPr>
          <a:xfrm>
            <a:off x="2428214" y="6016279"/>
            <a:ext cx="1356617" cy="369332"/>
          </a:xfrm>
          <a:prstGeom prst="rect">
            <a:avLst/>
          </a:prstGeom>
          <a:noFill/>
        </p:spPr>
        <p:txBody>
          <a:bodyPr wrap="square" rtlCol="0">
            <a:spAutoFit/>
          </a:bodyPr>
          <a:lstStyle/>
          <a:p>
            <a:r>
              <a:rPr lang="en-NZ" b="1" dirty="0" smtClean="0"/>
              <a:t>worksheets</a:t>
            </a:r>
            <a:endParaRPr lang="en-NZ" b="1" dirty="0"/>
          </a:p>
        </p:txBody>
      </p:sp>
      <p:sp>
        <p:nvSpPr>
          <p:cNvPr id="14" name="TextBox 13"/>
          <p:cNvSpPr txBox="1"/>
          <p:nvPr/>
        </p:nvSpPr>
        <p:spPr>
          <a:xfrm>
            <a:off x="7121738" y="5010243"/>
            <a:ext cx="1239792" cy="646331"/>
          </a:xfrm>
          <a:prstGeom prst="rect">
            <a:avLst/>
          </a:prstGeom>
          <a:noFill/>
        </p:spPr>
        <p:txBody>
          <a:bodyPr wrap="square" rtlCol="0">
            <a:spAutoFit/>
          </a:bodyPr>
          <a:lstStyle/>
          <a:p>
            <a:pPr algn="ctr"/>
            <a:r>
              <a:rPr lang="en-NZ" b="1" dirty="0" smtClean="0"/>
              <a:t>NCEA documents</a:t>
            </a:r>
            <a:endParaRPr lang="en-NZ" b="1" dirty="0"/>
          </a:p>
        </p:txBody>
      </p:sp>
      <p:sp>
        <p:nvSpPr>
          <p:cNvPr id="16" name="TextBox 15"/>
          <p:cNvSpPr txBox="1"/>
          <p:nvPr/>
        </p:nvSpPr>
        <p:spPr>
          <a:xfrm>
            <a:off x="5657615" y="5364250"/>
            <a:ext cx="986246" cy="646331"/>
          </a:xfrm>
          <a:prstGeom prst="rect">
            <a:avLst/>
          </a:prstGeom>
          <a:noFill/>
        </p:spPr>
        <p:txBody>
          <a:bodyPr wrap="square" rtlCol="0">
            <a:spAutoFit/>
          </a:bodyPr>
          <a:lstStyle/>
          <a:p>
            <a:pPr algn="ctr"/>
            <a:r>
              <a:rPr lang="en-NZ" b="1" dirty="0" smtClean="0"/>
              <a:t>tutorial videos</a:t>
            </a:r>
            <a:endParaRPr lang="en-NZ" b="1" dirty="0"/>
          </a:p>
        </p:txBody>
      </p:sp>
    </p:spTree>
    <p:extLst>
      <p:ext uri="{BB962C8B-B14F-4D97-AF65-F5344CB8AC3E}">
        <p14:creationId xmlns:p14="http://schemas.microsoft.com/office/powerpoint/2010/main" val="3073398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pic>
        <p:nvPicPr>
          <p:cNvPr id="6" name="Picture 5"/>
          <p:cNvPicPr>
            <a:picLocks noChangeAspect="1"/>
          </p:cNvPicPr>
          <p:nvPr/>
        </p:nvPicPr>
        <p:blipFill rotWithShape="1">
          <a:blip r:embed="rId2"/>
          <a:srcRect l="29447" t="9493" r="31171" b="21815"/>
          <a:stretch/>
        </p:blipFill>
        <p:spPr>
          <a:xfrm>
            <a:off x="550540" y="778717"/>
            <a:ext cx="5835270" cy="5722298"/>
          </a:xfrm>
          <a:prstGeom prst="rect">
            <a:avLst/>
          </a:prstGeom>
          <a:ln>
            <a:noFill/>
          </a:ln>
        </p:spPr>
      </p:pic>
      <p:sp>
        <p:nvSpPr>
          <p:cNvPr id="7" name="TextBox 6"/>
          <p:cNvSpPr txBox="1"/>
          <p:nvPr/>
        </p:nvSpPr>
        <p:spPr>
          <a:xfrm>
            <a:off x="536881" y="57334"/>
            <a:ext cx="7453222" cy="461665"/>
          </a:xfrm>
          <a:prstGeom prst="rect">
            <a:avLst/>
          </a:prstGeom>
          <a:noFill/>
        </p:spPr>
        <p:txBody>
          <a:bodyPr wrap="square" rtlCol="0">
            <a:spAutoFit/>
          </a:bodyPr>
          <a:lstStyle/>
          <a:p>
            <a:r>
              <a:rPr lang="en-NZ" sz="2400" dirty="0" smtClean="0">
                <a:latin typeface="Century Gothic" panose="020B0502020202020204" pitchFamily="34" charset="0"/>
              </a:rPr>
              <a:t>Class notes….. Have the lot</a:t>
            </a:r>
            <a:endParaRPr lang="en-NZ" sz="2400" dirty="0">
              <a:latin typeface="Century Gothic" panose="020B0502020202020204" pitchFamily="34" charset="0"/>
            </a:endParaRPr>
          </a:p>
        </p:txBody>
      </p:sp>
      <p:sp>
        <p:nvSpPr>
          <p:cNvPr id="2" name="TextBox 1"/>
          <p:cNvSpPr txBox="1"/>
          <p:nvPr/>
        </p:nvSpPr>
        <p:spPr>
          <a:xfrm>
            <a:off x="6653015" y="518999"/>
            <a:ext cx="2360356" cy="6740307"/>
          </a:xfrm>
          <a:prstGeom prst="rect">
            <a:avLst/>
          </a:prstGeom>
          <a:noFill/>
        </p:spPr>
        <p:txBody>
          <a:bodyPr wrap="square" rtlCol="0">
            <a:spAutoFit/>
          </a:bodyPr>
          <a:lstStyle/>
          <a:p>
            <a:r>
              <a:rPr lang="en-NZ" dirty="0" smtClean="0"/>
              <a:t>Stream on any device</a:t>
            </a:r>
          </a:p>
          <a:p>
            <a:endParaRPr lang="en-NZ" dirty="0"/>
          </a:p>
          <a:p>
            <a:r>
              <a:rPr lang="en-NZ" dirty="0" smtClean="0"/>
              <a:t>Download</a:t>
            </a:r>
          </a:p>
          <a:p>
            <a:endParaRPr lang="en-NZ" dirty="0"/>
          </a:p>
          <a:p>
            <a:r>
              <a:rPr lang="en-NZ" dirty="0" smtClean="0"/>
              <a:t>Print</a:t>
            </a:r>
          </a:p>
          <a:p>
            <a:endParaRPr lang="en-NZ" dirty="0"/>
          </a:p>
          <a:p>
            <a:r>
              <a:rPr lang="en-NZ" dirty="0" smtClean="0"/>
              <a:t>Re-write</a:t>
            </a:r>
          </a:p>
          <a:p>
            <a:endParaRPr lang="en-NZ" dirty="0"/>
          </a:p>
          <a:p>
            <a:r>
              <a:rPr lang="en-NZ" dirty="0" smtClean="0"/>
              <a:t>Summarise</a:t>
            </a:r>
          </a:p>
          <a:p>
            <a:endParaRPr lang="en-NZ" dirty="0" smtClean="0"/>
          </a:p>
          <a:p>
            <a:r>
              <a:rPr lang="en-NZ" dirty="0" smtClean="0"/>
              <a:t>Add pages/notes</a:t>
            </a:r>
          </a:p>
          <a:p>
            <a:endParaRPr lang="en-NZ" dirty="0" smtClean="0"/>
          </a:p>
          <a:p>
            <a:r>
              <a:rPr lang="en-NZ" dirty="0" smtClean="0"/>
              <a:t>Scribble on top</a:t>
            </a:r>
          </a:p>
          <a:p>
            <a:endParaRPr lang="en-NZ" dirty="0" smtClean="0"/>
          </a:p>
          <a:p>
            <a:r>
              <a:rPr lang="en-NZ" dirty="0" smtClean="0"/>
              <a:t>Highlight</a:t>
            </a:r>
          </a:p>
          <a:p>
            <a:endParaRPr lang="en-NZ" dirty="0"/>
          </a:p>
          <a:p>
            <a:r>
              <a:rPr lang="en-NZ" dirty="0" smtClean="0">
                <a:latin typeface="Dyslexie" panose="02000000000000000000" pitchFamily="2" charset="0"/>
              </a:rPr>
              <a:t>Dyslexic font option</a:t>
            </a:r>
          </a:p>
          <a:p>
            <a:endParaRPr lang="en-NZ" dirty="0">
              <a:latin typeface="Dyslexie" panose="02000000000000000000" pitchFamily="2" charset="0"/>
            </a:endParaRPr>
          </a:p>
          <a:p>
            <a:r>
              <a:rPr lang="en-NZ" dirty="0" smtClean="0"/>
              <a:t>Evolving</a:t>
            </a:r>
          </a:p>
          <a:p>
            <a:endParaRPr lang="en-NZ" dirty="0"/>
          </a:p>
          <a:p>
            <a:r>
              <a:rPr lang="en-NZ" dirty="0" smtClean="0"/>
              <a:t>White board to notes</a:t>
            </a:r>
          </a:p>
          <a:p>
            <a:endParaRPr lang="en-NZ" dirty="0"/>
          </a:p>
          <a:p>
            <a:endParaRPr lang="en-NZ" dirty="0">
              <a:latin typeface="Dyslexie" panose="02000000000000000000" pitchFamily="2" charset="0"/>
            </a:endParaRPr>
          </a:p>
        </p:txBody>
      </p:sp>
    </p:spTree>
    <p:extLst>
      <p:ext uri="{BB962C8B-B14F-4D97-AF65-F5344CB8AC3E}">
        <p14:creationId xmlns:p14="http://schemas.microsoft.com/office/powerpoint/2010/main" val="399798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5" name="TextBox 4"/>
          <p:cNvSpPr txBox="1"/>
          <p:nvPr/>
        </p:nvSpPr>
        <p:spPr>
          <a:xfrm>
            <a:off x="369396" y="57334"/>
            <a:ext cx="8176977" cy="461665"/>
          </a:xfrm>
          <a:prstGeom prst="rect">
            <a:avLst/>
          </a:prstGeom>
          <a:noFill/>
        </p:spPr>
        <p:txBody>
          <a:bodyPr wrap="square" rtlCol="0">
            <a:spAutoFit/>
          </a:bodyPr>
          <a:lstStyle/>
          <a:p>
            <a:r>
              <a:rPr lang="en-NZ" sz="2400" dirty="0" smtClean="0">
                <a:latin typeface="Century Gothic" panose="020B0502020202020204" pitchFamily="34" charset="0"/>
              </a:rPr>
              <a:t>Flipped classrooms….. Why not</a:t>
            </a:r>
            <a:endParaRPr lang="en-NZ" sz="2400" dirty="0">
              <a:latin typeface="Century Gothic" panose="020B0502020202020204" pitchFamily="34" charset="0"/>
            </a:endParaRPr>
          </a:p>
        </p:txBody>
      </p:sp>
      <p:pic>
        <p:nvPicPr>
          <p:cNvPr id="7" name="Picture 6"/>
          <p:cNvPicPr>
            <a:picLocks noChangeAspect="1"/>
          </p:cNvPicPr>
          <p:nvPr/>
        </p:nvPicPr>
        <p:blipFill rotWithShape="1">
          <a:blip r:embed="rId2"/>
          <a:srcRect l="37952" t="9553" r="39257" b="5446"/>
          <a:stretch/>
        </p:blipFill>
        <p:spPr>
          <a:xfrm>
            <a:off x="6178731" y="57334"/>
            <a:ext cx="2965269" cy="6217921"/>
          </a:xfrm>
          <a:prstGeom prst="rect">
            <a:avLst/>
          </a:prstGeom>
        </p:spPr>
      </p:pic>
      <p:pic>
        <p:nvPicPr>
          <p:cNvPr id="6" name="Picture 5"/>
          <p:cNvPicPr>
            <a:picLocks noChangeAspect="1"/>
          </p:cNvPicPr>
          <p:nvPr/>
        </p:nvPicPr>
        <p:blipFill rotWithShape="1">
          <a:blip r:embed="rId3"/>
          <a:srcRect l="19981" t="40090" r="21286" b="5268"/>
          <a:stretch/>
        </p:blipFill>
        <p:spPr>
          <a:xfrm>
            <a:off x="395796" y="3429000"/>
            <a:ext cx="5513719" cy="2884100"/>
          </a:xfrm>
          <a:prstGeom prst="flowChartDocument">
            <a:avLst/>
          </a:prstGeom>
          <a:ln>
            <a:solidFill>
              <a:schemeClr val="tx1"/>
            </a:solidFill>
          </a:ln>
        </p:spPr>
      </p:pic>
      <p:sp>
        <p:nvSpPr>
          <p:cNvPr id="12" name="Oval 11"/>
          <p:cNvSpPr/>
          <p:nvPr/>
        </p:nvSpPr>
        <p:spPr>
          <a:xfrm>
            <a:off x="2029610" y="3119415"/>
            <a:ext cx="2190054" cy="846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p:nvPicPr>
        <p:blipFill rotWithShape="1">
          <a:blip r:embed="rId4"/>
          <a:srcRect l="27079" t="22618" r="28189" b="15775"/>
          <a:stretch/>
        </p:blipFill>
        <p:spPr>
          <a:xfrm>
            <a:off x="405785" y="594815"/>
            <a:ext cx="3549129" cy="2697025"/>
          </a:xfrm>
          <a:prstGeom prst="flowChartDocument">
            <a:avLst/>
          </a:prstGeom>
          <a:ln>
            <a:solidFill>
              <a:schemeClr val="tx1"/>
            </a:solidFill>
          </a:ln>
        </p:spPr>
      </p:pic>
      <p:cxnSp>
        <p:nvCxnSpPr>
          <p:cNvPr id="15" name="Straight Arrow Connector 14"/>
          <p:cNvCxnSpPr>
            <a:stCxn id="12" idx="6"/>
          </p:cNvCxnSpPr>
          <p:nvPr/>
        </p:nvCxnSpPr>
        <p:spPr>
          <a:xfrm>
            <a:off x="4219664" y="3542463"/>
            <a:ext cx="2151805" cy="15090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041703" y="2112136"/>
            <a:ext cx="2190054" cy="846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1" name="Straight Arrow Connector 20"/>
          <p:cNvCxnSpPr/>
          <p:nvPr/>
        </p:nvCxnSpPr>
        <p:spPr>
          <a:xfrm flipV="1">
            <a:off x="3231757" y="2112136"/>
            <a:ext cx="2988121" cy="425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02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5" name="TextBox 4"/>
          <p:cNvSpPr txBox="1"/>
          <p:nvPr/>
        </p:nvSpPr>
        <p:spPr>
          <a:xfrm>
            <a:off x="369396" y="57334"/>
            <a:ext cx="8176977" cy="461665"/>
          </a:xfrm>
          <a:prstGeom prst="rect">
            <a:avLst/>
          </a:prstGeom>
          <a:noFill/>
        </p:spPr>
        <p:txBody>
          <a:bodyPr wrap="square" rtlCol="0">
            <a:spAutoFit/>
          </a:bodyPr>
          <a:lstStyle/>
          <a:p>
            <a:r>
              <a:rPr lang="en-NZ" sz="2400" dirty="0" smtClean="0">
                <a:latin typeface="Century Gothic" panose="020B0502020202020204" pitchFamily="34" charset="0"/>
              </a:rPr>
              <a:t>Flipped classrooms….. Why not</a:t>
            </a:r>
            <a:endParaRPr lang="en-NZ" sz="2400" dirty="0">
              <a:latin typeface="Century Gothic" panose="020B0502020202020204" pitchFamily="34" charset="0"/>
            </a:endParaRPr>
          </a:p>
        </p:txBody>
      </p:sp>
      <p:sp>
        <p:nvSpPr>
          <p:cNvPr id="12" name="Oval 11"/>
          <p:cNvSpPr/>
          <p:nvPr/>
        </p:nvSpPr>
        <p:spPr>
          <a:xfrm>
            <a:off x="3685979" y="4278893"/>
            <a:ext cx="2190054" cy="8460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p:cNvPicPr>
            <a:picLocks noChangeAspect="1"/>
          </p:cNvPicPr>
          <p:nvPr/>
        </p:nvPicPr>
        <p:blipFill>
          <a:blip r:embed="rId2"/>
          <a:stretch>
            <a:fillRect/>
          </a:stretch>
        </p:blipFill>
        <p:spPr>
          <a:xfrm>
            <a:off x="487639" y="3546039"/>
            <a:ext cx="4342097" cy="2956868"/>
          </a:xfrm>
          <a:prstGeom prst="rect">
            <a:avLst/>
          </a:prstGeom>
        </p:spPr>
      </p:pic>
      <p:sp>
        <p:nvSpPr>
          <p:cNvPr id="19" name="TextBox 18"/>
          <p:cNvSpPr txBox="1"/>
          <p:nvPr/>
        </p:nvSpPr>
        <p:spPr>
          <a:xfrm>
            <a:off x="3955551" y="4418956"/>
            <a:ext cx="1650910" cy="646331"/>
          </a:xfrm>
          <a:prstGeom prst="rect">
            <a:avLst/>
          </a:prstGeom>
          <a:noFill/>
        </p:spPr>
        <p:txBody>
          <a:bodyPr wrap="square" rtlCol="0">
            <a:spAutoFit/>
          </a:bodyPr>
          <a:lstStyle/>
          <a:p>
            <a:r>
              <a:rPr lang="en-NZ" dirty="0" smtClean="0"/>
              <a:t>Differentiated tutorial videos</a:t>
            </a:r>
            <a:endParaRPr lang="en-NZ" dirty="0"/>
          </a:p>
        </p:txBody>
      </p:sp>
      <p:pic>
        <p:nvPicPr>
          <p:cNvPr id="8" name="Picture 7"/>
          <p:cNvPicPr>
            <a:picLocks noChangeAspect="1"/>
          </p:cNvPicPr>
          <p:nvPr/>
        </p:nvPicPr>
        <p:blipFill rotWithShape="1">
          <a:blip r:embed="rId3"/>
          <a:srcRect l="38052" t="11518" r="38957" b="5267"/>
          <a:stretch/>
        </p:blipFill>
        <p:spPr>
          <a:xfrm>
            <a:off x="6002525" y="288166"/>
            <a:ext cx="2991394" cy="6087292"/>
          </a:xfrm>
          <a:prstGeom prst="rect">
            <a:avLst/>
          </a:prstGeom>
          <a:ln>
            <a:solidFill>
              <a:schemeClr val="tx1"/>
            </a:solidFill>
          </a:ln>
        </p:spPr>
      </p:pic>
      <p:cxnSp>
        <p:nvCxnSpPr>
          <p:cNvPr id="15" name="Straight Arrow Connector 14"/>
          <p:cNvCxnSpPr>
            <a:stCxn id="12" idx="6"/>
          </p:cNvCxnSpPr>
          <p:nvPr/>
        </p:nvCxnSpPr>
        <p:spPr>
          <a:xfrm>
            <a:off x="5876033" y="4701941"/>
            <a:ext cx="951947" cy="2358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srcRect l="49598" t="16518" r="13656" b="17411"/>
          <a:stretch/>
        </p:blipFill>
        <p:spPr>
          <a:xfrm>
            <a:off x="2555173" y="575719"/>
            <a:ext cx="3320860" cy="3357154"/>
          </a:xfrm>
          <a:prstGeom prst="rect">
            <a:avLst/>
          </a:prstGeom>
        </p:spPr>
      </p:pic>
      <p:sp>
        <p:nvSpPr>
          <p:cNvPr id="14" name="TextBox 13"/>
          <p:cNvSpPr txBox="1"/>
          <p:nvPr/>
        </p:nvSpPr>
        <p:spPr>
          <a:xfrm>
            <a:off x="536881" y="888274"/>
            <a:ext cx="1775245" cy="2031325"/>
          </a:xfrm>
          <a:prstGeom prst="rect">
            <a:avLst/>
          </a:prstGeom>
          <a:noFill/>
        </p:spPr>
        <p:txBody>
          <a:bodyPr wrap="square" rtlCol="0">
            <a:spAutoFit/>
          </a:bodyPr>
          <a:lstStyle/>
          <a:p>
            <a:r>
              <a:rPr lang="en-NZ" dirty="0" smtClean="0"/>
              <a:t>No need to reinvent the wheel….</a:t>
            </a:r>
          </a:p>
          <a:p>
            <a:r>
              <a:rPr lang="en-NZ" dirty="0" smtClean="0"/>
              <a:t>So many good resources available and shared…</a:t>
            </a:r>
            <a:endParaRPr lang="en-NZ" dirty="0"/>
          </a:p>
        </p:txBody>
      </p:sp>
      <p:sp>
        <p:nvSpPr>
          <p:cNvPr id="16" name="TextBox 15"/>
          <p:cNvSpPr txBox="1"/>
          <p:nvPr/>
        </p:nvSpPr>
        <p:spPr>
          <a:xfrm>
            <a:off x="409236" y="5181010"/>
            <a:ext cx="1362204" cy="369332"/>
          </a:xfrm>
          <a:prstGeom prst="rect">
            <a:avLst/>
          </a:prstGeom>
          <a:noFill/>
        </p:spPr>
        <p:txBody>
          <a:bodyPr wrap="square" rtlCol="0">
            <a:spAutoFit/>
          </a:bodyPr>
          <a:lstStyle/>
          <a:p>
            <a:r>
              <a:rPr lang="en-NZ" dirty="0" smtClean="0"/>
              <a:t>Learn coach</a:t>
            </a:r>
            <a:endParaRPr lang="en-NZ" dirty="0"/>
          </a:p>
        </p:txBody>
      </p:sp>
      <p:sp>
        <p:nvSpPr>
          <p:cNvPr id="20" name="TextBox 19"/>
          <p:cNvSpPr txBox="1"/>
          <p:nvPr/>
        </p:nvSpPr>
        <p:spPr>
          <a:xfrm>
            <a:off x="1341017" y="5807450"/>
            <a:ext cx="1555250" cy="369332"/>
          </a:xfrm>
          <a:prstGeom prst="rect">
            <a:avLst/>
          </a:prstGeom>
          <a:noFill/>
        </p:spPr>
        <p:txBody>
          <a:bodyPr wrap="square" rtlCol="0">
            <a:spAutoFit/>
          </a:bodyPr>
          <a:lstStyle/>
          <a:p>
            <a:r>
              <a:rPr lang="en-NZ" dirty="0" smtClean="0"/>
              <a:t>Science Scribe</a:t>
            </a:r>
            <a:endParaRPr lang="en-NZ" dirty="0"/>
          </a:p>
        </p:txBody>
      </p:sp>
      <p:sp>
        <p:nvSpPr>
          <p:cNvPr id="21" name="TextBox 20"/>
          <p:cNvSpPr txBox="1"/>
          <p:nvPr/>
        </p:nvSpPr>
        <p:spPr>
          <a:xfrm>
            <a:off x="2323775" y="6479595"/>
            <a:ext cx="1529768" cy="369332"/>
          </a:xfrm>
          <a:prstGeom prst="rect">
            <a:avLst/>
          </a:prstGeom>
          <a:noFill/>
        </p:spPr>
        <p:txBody>
          <a:bodyPr wrap="square" rtlCol="0">
            <a:spAutoFit/>
          </a:bodyPr>
          <a:lstStyle/>
          <a:p>
            <a:r>
              <a:rPr lang="en-NZ" dirty="0" smtClean="0"/>
              <a:t>Mr </a:t>
            </a:r>
            <a:r>
              <a:rPr lang="en-NZ" dirty="0" err="1" smtClean="0"/>
              <a:t>HughesNZ</a:t>
            </a:r>
            <a:endParaRPr lang="en-NZ" dirty="0"/>
          </a:p>
        </p:txBody>
      </p:sp>
    </p:spTree>
    <p:extLst>
      <p:ext uri="{BB962C8B-B14F-4D97-AF65-F5344CB8AC3E}">
        <p14:creationId xmlns:p14="http://schemas.microsoft.com/office/powerpoint/2010/main" val="129675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841679" y="144084"/>
            <a:ext cx="6854024" cy="6569832"/>
          </a:xfrm>
          <a:prstGeom prst="rect">
            <a:avLst/>
          </a:prstGeom>
        </p:spPr>
      </p:pic>
      <p:sp>
        <p:nvSpPr>
          <p:cNvPr id="14" name="Rectangle 1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Tree>
    <p:extLst>
      <p:ext uri="{BB962C8B-B14F-4D97-AF65-F5344CB8AC3E}">
        <p14:creationId xmlns:p14="http://schemas.microsoft.com/office/powerpoint/2010/main" val="2288988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0601" b="5625"/>
          <a:stretch/>
        </p:blipFill>
        <p:spPr>
          <a:xfrm>
            <a:off x="1138563" y="1484458"/>
            <a:ext cx="7685397" cy="5135880"/>
          </a:xfrm>
          <a:prstGeom prst="flowChartDocument">
            <a:avLst/>
          </a:prstGeom>
          <a:ln>
            <a:solidFill>
              <a:schemeClr val="tx1"/>
            </a:solidFill>
          </a:ln>
        </p:spPr>
      </p:pic>
      <p:sp>
        <p:nvSpPr>
          <p:cNvPr id="4" name="Rectangle 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7" name="TextBox 6"/>
          <p:cNvSpPr txBox="1"/>
          <p:nvPr/>
        </p:nvSpPr>
        <p:spPr>
          <a:xfrm>
            <a:off x="536881" y="61691"/>
            <a:ext cx="7453222" cy="461665"/>
          </a:xfrm>
          <a:prstGeom prst="rect">
            <a:avLst/>
          </a:prstGeom>
          <a:noFill/>
        </p:spPr>
        <p:txBody>
          <a:bodyPr wrap="square" rtlCol="0">
            <a:spAutoFit/>
          </a:bodyPr>
          <a:lstStyle/>
          <a:p>
            <a:r>
              <a:rPr lang="en-NZ" sz="2400" dirty="0" smtClean="0">
                <a:latin typeface="Century Gothic" panose="020B0502020202020204" pitchFamily="34" charset="0"/>
              </a:rPr>
              <a:t>Making use of OneNote….</a:t>
            </a:r>
            <a:endParaRPr lang="en-NZ" sz="2400" dirty="0">
              <a:latin typeface="Century Gothic" panose="020B0502020202020204" pitchFamily="34" charset="0"/>
            </a:endParaRPr>
          </a:p>
        </p:txBody>
      </p:sp>
      <p:sp>
        <p:nvSpPr>
          <p:cNvPr id="8" name="Oval 7"/>
          <p:cNvSpPr/>
          <p:nvPr/>
        </p:nvSpPr>
        <p:spPr>
          <a:xfrm>
            <a:off x="6598508" y="4052398"/>
            <a:ext cx="2051221" cy="20024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3692059" y="2427793"/>
            <a:ext cx="2051221" cy="20024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7585394" y="1692286"/>
            <a:ext cx="1064336" cy="8396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3373395" y="951470"/>
            <a:ext cx="2369885" cy="369332"/>
          </a:xfrm>
          <a:prstGeom prst="rect">
            <a:avLst/>
          </a:prstGeom>
          <a:noFill/>
        </p:spPr>
        <p:txBody>
          <a:bodyPr wrap="square" rtlCol="0">
            <a:spAutoFit/>
          </a:bodyPr>
          <a:lstStyle/>
          <a:p>
            <a:r>
              <a:rPr lang="en-NZ" dirty="0" smtClean="0"/>
              <a:t>Let them choose</a:t>
            </a:r>
            <a:endParaRPr lang="en-NZ" dirty="0"/>
          </a:p>
        </p:txBody>
      </p:sp>
      <p:cxnSp>
        <p:nvCxnSpPr>
          <p:cNvPr id="15" name="Straight Arrow Connector 14"/>
          <p:cNvCxnSpPr>
            <a:stCxn id="11" idx="2"/>
          </p:cNvCxnSpPr>
          <p:nvPr/>
        </p:nvCxnSpPr>
        <p:spPr>
          <a:xfrm>
            <a:off x="4558338" y="1320802"/>
            <a:ext cx="159331" cy="11069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1"/>
          </p:cNvCxnSpPr>
          <p:nvPr/>
        </p:nvCxnSpPr>
        <p:spPr>
          <a:xfrm>
            <a:off x="4558338" y="1321542"/>
            <a:ext cx="2340564" cy="30241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83948" y="951470"/>
            <a:ext cx="3411771" cy="369332"/>
          </a:xfrm>
          <a:prstGeom prst="rect">
            <a:avLst/>
          </a:prstGeom>
          <a:noFill/>
        </p:spPr>
        <p:txBody>
          <a:bodyPr wrap="square" rtlCol="0">
            <a:spAutoFit/>
          </a:bodyPr>
          <a:lstStyle/>
          <a:p>
            <a:r>
              <a:rPr lang="en-NZ" dirty="0" smtClean="0"/>
              <a:t>Work in groups or by themselves</a:t>
            </a:r>
            <a:endParaRPr lang="en-NZ" dirty="0"/>
          </a:p>
        </p:txBody>
      </p:sp>
      <p:cxnSp>
        <p:nvCxnSpPr>
          <p:cNvPr id="19" name="Straight Arrow Connector 18"/>
          <p:cNvCxnSpPr>
            <a:endCxn id="10" idx="1"/>
          </p:cNvCxnSpPr>
          <p:nvPr/>
        </p:nvCxnSpPr>
        <p:spPr>
          <a:xfrm>
            <a:off x="6584671" y="1240084"/>
            <a:ext cx="1156591" cy="5751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180174" y="1240084"/>
            <a:ext cx="606840" cy="7810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62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7" name="TextBox 6"/>
          <p:cNvSpPr txBox="1"/>
          <p:nvPr/>
        </p:nvSpPr>
        <p:spPr>
          <a:xfrm>
            <a:off x="536881" y="61691"/>
            <a:ext cx="7453222" cy="461665"/>
          </a:xfrm>
          <a:prstGeom prst="rect">
            <a:avLst/>
          </a:prstGeom>
          <a:noFill/>
        </p:spPr>
        <p:txBody>
          <a:bodyPr wrap="square" rtlCol="0">
            <a:spAutoFit/>
          </a:bodyPr>
          <a:lstStyle/>
          <a:p>
            <a:r>
              <a:rPr lang="en-NZ" sz="2400" dirty="0" smtClean="0">
                <a:latin typeface="Century Gothic" panose="020B0502020202020204" pitchFamily="34" charset="0"/>
              </a:rPr>
              <a:t>Making use of online learning programmes….</a:t>
            </a:r>
            <a:endParaRPr lang="en-NZ" sz="2400" dirty="0">
              <a:latin typeface="Century Gothic" panose="020B0502020202020204" pitchFamily="34" charset="0"/>
            </a:endParaRPr>
          </a:p>
        </p:txBody>
      </p:sp>
      <p:pic>
        <p:nvPicPr>
          <p:cNvPr id="2" name="Picture 1"/>
          <p:cNvPicPr>
            <a:picLocks noChangeAspect="1"/>
          </p:cNvPicPr>
          <p:nvPr/>
        </p:nvPicPr>
        <p:blipFill rotWithShape="1">
          <a:blip r:embed="rId2"/>
          <a:srcRect l="4974" t="13506" r="5213" b="9798"/>
          <a:stretch/>
        </p:blipFill>
        <p:spPr>
          <a:xfrm>
            <a:off x="536881" y="621080"/>
            <a:ext cx="8012624" cy="3846909"/>
          </a:xfrm>
          <a:prstGeom prst="flowChartDocument">
            <a:avLst/>
          </a:prstGeom>
          <a:ln>
            <a:solidFill>
              <a:schemeClr val="tx1"/>
            </a:solidFill>
          </a:ln>
        </p:spPr>
      </p:pic>
      <p:pic>
        <p:nvPicPr>
          <p:cNvPr id="12" name="Picture 11"/>
          <p:cNvPicPr>
            <a:picLocks noChangeAspect="1"/>
          </p:cNvPicPr>
          <p:nvPr/>
        </p:nvPicPr>
        <p:blipFill rotWithShape="1">
          <a:blip r:embed="rId3"/>
          <a:srcRect l="15457" t="24523" r="13907" b="17214"/>
          <a:stretch/>
        </p:blipFill>
        <p:spPr>
          <a:xfrm>
            <a:off x="2701008" y="4001361"/>
            <a:ext cx="5848497" cy="2712204"/>
          </a:xfrm>
          <a:prstGeom prst="flowChartDocument">
            <a:avLst/>
          </a:prstGeom>
          <a:ln>
            <a:solidFill>
              <a:schemeClr val="tx1"/>
            </a:solidFill>
          </a:ln>
        </p:spPr>
      </p:pic>
      <p:sp>
        <p:nvSpPr>
          <p:cNvPr id="13" name="TextBox 12"/>
          <p:cNvSpPr txBox="1"/>
          <p:nvPr/>
        </p:nvSpPr>
        <p:spPr>
          <a:xfrm>
            <a:off x="296994" y="4467989"/>
            <a:ext cx="2404013" cy="2308324"/>
          </a:xfrm>
          <a:prstGeom prst="rect">
            <a:avLst/>
          </a:prstGeom>
          <a:noFill/>
        </p:spPr>
        <p:txBody>
          <a:bodyPr wrap="square" rtlCol="0">
            <a:spAutoFit/>
          </a:bodyPr>
          <a:lstStyle/>
          <a:p>
            <a:r>
              <a:rPr lang="en-NZ" dirty="0" smtClean="0"/>
              <a:t>“I found this very useful as it helped me understand better and helped me make sure that I knew it and if I didn’t then I know what to work on and/or study for next time”</a:t>
            </a:r>
            <a:endParaRPr lang="en-NZ" dirty="0"/>
          </a:p>
        </p:txBody>
      </p:sp>
    </p:spTree>
    <p:extLst>
      <p:ext uri="{BB962C8B-B14F-4D97-AF65-F5344CB8AC3E}">
        <p14:creationId xmlns:p14="http://schemas.microsoft.com/office/powerpoint/2010/main" val="398151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5" y="0"/>
            <a:ext cx="8860665"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7" name="TextBox 6"/>
          <p:cNvSpPr txBox="1"/>
          <p:nvPr/>
        </p:nvSpPr>
        <p:spPr>
          <a:xfrm>
            <a:off x="536880" y="61691"/>
            <a:ext cx="8095675" cy="461665"/>
          </a:xfrm>
          <a:prstGeom prst="rect">
            <a:avLst/>
          </a:prstGeom>
          <a:noFill/>
        </p:spPr>
        <p:txBody>
          <a:bodyPr wrap="square" rtlCol="0">
            <a:spAutoFit/>
          </a:bodyPr>
          <a:lstStyle/>
          <a:p>
            <a:r>
              <a:rPr lang="en-NZ" sz="2400" dirty="0" smtClean="0">
                <a:latin typeface="Century Gothic" panose="020B0502020202020204" pitchFamily="34" charset="0"/>
              </a:rPr>
              <a:t>What do the GATE students say about all this….</a:t>
            </a:r>
            <a:endParaRPr lang="en-NZ" sz="2400" dirty="0">
              <a:latin typeface="Century Gothic" panose="020B0502020202020204" pitchFamily="34" charset="0"/>
            </a:endParaRPr>
          </a:p>
        </p:txBody>
      </p:sp>
      <p:sp>
        <p:nvSpPr>
          <p:cNvPr id="8" name="Oval 7"/>
          <p:cNvSpPr/>
          <p:nvPr/>
        </p:nvSpPr>
        <p:spPr>
          <a:xfrm>
            <a:off x="810825" y="1070038"/>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185405" y="1511971"/>
            <a:ext cx="1403797" cy="1200329"/>
          </a:xfrm>
          <a:prstGeom prst="rect">
            <a:avLst/>
          </a:prstGeom>
          <a:noFill/>
        </p:spPr>
        <p:txBody>
          <a:bodyPr wrap="square" rtlCol="0">
            <a:spAutoFit/>
          </a:bodyPr>
          <a:lstStyle/>
          <a:p>
            <a:pPr algn="ctr"/>
            <a:r>
              <a:rPr lang="en-NZ" b="1" dirty="0" smtClean="0"/>
              <a:t>Give us more choice in what we do</a:t>
            </a:r>
            <a:endParaRPr lang="en-NZ" b="1" dirty="0"/>
          </a:p>
        </p:txBody>
      </p:sp>
      <p:sp>
        <p:nvSpPr>
          <p:cNvPr id="9" name="Oval 8"/>
          <p:cNvSpPr/>
          <p:nvPr/>
        </p:nvSpPr>
        <p:spPr>
          <a:xfrm>
            <a:off x="959580" y="3693695"/>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1088843" y="4096549"/>
            <a:ext cx="1876893" cy="1200329"/>
          </a:xfrm>
          <a:prstGeom prst="rect">
            <a:avLst/>
          </a:prstGeom>
          <a:noFill/>
        </p:spPr>
        <p:txBody>
          <a:bodyPr wrap="square" rtlCol="0">
            <a:spAutoFit/>
          </a:bodyPr>
          <a:lstStyle/>
          <a:p>
            <a:pPr algn="ctr"/>
            <a:r>
              <a:rPr lang="en-NZ" b="1" dirty="0" smtClean="0"/>
              <a:t>It’s important for us to understand what is needed to succeed</a:t>
            </a:r>
            <a:endParaRPr lang="en-NZ" b="1" dirty="0"/>
          </a:p>
        </p:txBody>
      </p:sp>
      <p:sp>
        <p:nvSpPr>
          <p:cNvPr id="11" name="Oval 10"/>
          <p:cNvSpPr/>
          <p:nvPr/>
        </p:nvSpPr>
        <p:spPr>
          <a:xfrm>
            <a:off x="3491272" y="655767"/>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3884691" y="1070038"/>
            <a:ext cx="1403797" cy="1200329"/>
          </a:xfrm>
          <a:prstGeom prst="rect">
            <a:avLst/>
          </a:prstGeom>
          <a:noFill/>
        </p:spPr>
        <p:txBody>
          <a:bodyPr wrap="square" rtlCol="0">
            <a:spAutoFit/>
          </a:bodyPr>
          <a:lstStyle/>
          <a:p>
            <a:pPr algn="ctr"/>
            <a:r>
              <a:rPr lang="en-NZ" b="1" dirty="0" smtClean="0"/>
              <a:t>Let us show you how we would like to work</a:t>
            </a:r>
            <a:endParaRPr lang="en-NZ" b="1" dirty="0"/>
          </a:p>
        </p:txBody>
      </p:sp>
      <p:sp>
        <p:nvSpPr>
          <p:cNvPr id="13" name="Oval 12"/>
          <p:cNvSpPr/>
          <p:nvPr/>
        </p:nvSpPr>
        <p:spPr>
          <a:xfrm>
            <a:off x="6414974" y="1231879"/>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6780785" y="1531702"/>
            <a:ext cx="1403797" cy="1477328"/>
          </a:xfrm>
          <a:prstGeom prst="rect">
            <a:avLst/>
          </a:prstGeom>
          <a:noFill/>
        </p:spPr>
        <p:txBody>
          <a:bodyPr wrap="square" rtlCol="0">
            <a:spAutoFit/>
          </a:bodyPr>
          <a:lstStyle/>
          <a:p>
            <a:pPr algn="ctr"/>
            <a:r>
              <a:rPr lang="en-NZ" b="1" dirty="0" smtClean="0"/>
              <a:t>Let us work in groups to understand stuff together</a:t>
            </a:r>
            <a:endParaRPr lang="en-NZ" b="1" dirty="0"/>
          </a:p>
        </p:txBody>
      </p:sp>
      <p:sp>
        <p:nvSpPr>
          <p:cNvPr id="15" name="Oval 14"/>
          <p:cNvSpPr/>
          <p:nvPr/>
        </p:nvSpPr>
        <p:spPr>
          <a:xfrm>
            <a:off x="4558982" y="2732742"/>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p:cNvSpPr txBox="1"/>
          <p:nvPr/>
        </p:nvSpPr>
        <p:spPr>
          <a:xfrm>
            <a:off x="4924793" y="3291601"/>
            <a:ext cx="1403797" cy="923330"/>
          </a:xfrm>
          <a:prstGeom prst="rect">
            <a:avLst/>
          </a:prstGeom>
          <a:noFill/>
        </p:spPr>
        <p:txBody>
          <a:bodyPr wrap="square" rtlCol="0">
            <a:spAutoFit/>
          </a:bodyPr>
          <a:lstStyle/>
          <a:p>
            <a:pPr algn="ctr"/>
            <a:r>
              <a:rPr lang="en-NZ" b="1" dirty="0" smtClean="0"/>
              <a:t>Let me work at my own speed</a:t>
            </a:r>
            <a:endParaRPr lang="en-NZ" b="1" dirty="0"/>
          </a:p>
        </p:txBody>
      </p:sp>
      <p:sp>
        <p:nvSpPr>
          <p:cNvPr id="17" name="Oval 16"/>
          <p:cNvSpPr/>
          <p:nvPr/>
        </p:nvSpPr>
        <p:spPr>
          <a:xfrm>
            <a:off x="3153068" y="4624607"/>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a:off x="3417321" y="4942128"/>
            <a:ext cx="1606913" cy="1200329"/>
          </a:xfrm>
          <a:prstGeom prst="rect">
            <a:avLst/>
          </a:prstGeom>
          <a:noFill/>
        </p:spPr>
        <p:txBody>
          <a:bodyPr wrap="square" rtlCol="0">
            <a:spAutoFit/>
          </a:bodyPr>
          <a:lstStyle/>
          <a:p>
            <a:pPr algn="ctr"/>
            <a:r>
              <a:rPr lang="en-NZ" b="1" dirty="0" smtClean="0"/>
              <a:t>Show me where to find stuff that will help me learn</a:t>
            </a:r>
            <a:endParaRPr lang="en-NZ" b="1" dirty="0"/>
          </a:p>
        </p:txBody>
      </p:sp>
      <p:sp>
        <p:nvSpPr>
          <p:cNvPr id="19" name="Oval 18"/>
          <p:cNvSpPr/>
          <p:nvPr/>
        </p:nvSpPr>
        <p:spPr>
          <a:xfrm>
            <a:off x="6738018" y="4214931"/>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Box 19"/>
          <p:cNvSpPr txBox="1"/>
          <p:nvPr/>
        </p:nvSpPr>
        <p:spPr>
          <a:xfrm>
            <a:off x="7038257" y="4514754"/>
            <a:ext cx="1528726" cy="1477328"/>
          </a:xfrm>
          <a:prstGeom prst="rect">
            <a:avLst/>
          </a:prstGeom>
          <a:noFill/>
        </p:spPr>
        <p:txBody>
          <a:bodyPr wrap="square" rtlCol="0">
            <a:spAutoFit/>
          </a:bodyPr>
          <a:lstStyle/>
          <a:p>
            <a:pPr algn="ctr"/>
            <a:r>
              <a:rPr lang="en-NZ" b="1" dirty="0" smtClean="0"/>
              <a:t>Let me move around to see what ideas other groups have</a:t>
            </a:r>
            <a:endParaRPr lang="en-NZ" b="1" dirty="0"/>
          </a:p>
        </p:txBody>
      </p:sp>
    </p:spTree>
    <p:extLst>
      <p:ext uri="{BB962C8B-B14F-4D97-AF65-F5344CB8AC3E}">
        <p14:creationId xmlns:p14="http://schemas.microsoft.com/office/powerpoint/2010/main" val="1334705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7" name="TextBox 6"/>
          <p:cNvSpPr txBox="1"/>
          <p:nvPr/>
        </p:nvSpPr>
        <p:spPr>
          <a:xfrm>
            <a:off x="536881" y="61691"/>
            <a:ext cx="7453222" cy="461665"/>
          </a:xfrm>
          <a:prstGeom prst="rect">
            <a:avLst/>
          </a:prstGeom>
          <a:noFill/>
        </p:spPr>
        <p:txBody>
          <a:bodyPr wrap="square" rtlCol="0">
            <a:spAutoFit/>
          </a:bodyPr>
          <a:lstStyle/>
          <a:p>
            <a:r>
              <a:rPr lang="en-NZ" sz="2400" dirty="0" smtClean="0">
                <a:latin typeface="Century Gothic" panose="020B0502020202020204" pitchFamily="34" charset="0"/>
              </a:rPr>
              <a:t>And what about the academic results….   Junior</a:t>
            </a:r>
            <a:endParaRPr lang="en-NZ" sz="2400" dirty="0">
              <a:latin typeface="Century Gothic" panose="020B0502020202020204" pitchFamily="34" charset="0"/>
            </a:endParaRPr>
          </a:p>
        </p:txBody>
      </p:sp>
      <p:pic>
        <p:nvPicPr>
          <p:cNvPr id="3" name="Picture 2"/>
          <p:cNvPicPr>
            <a:picLocks noChangeAspect="1"/>
          </p:cNvPicPr>
          <p:nvPr/>
        </p:nvPicPr>
        <p:blipFill rotWithShape="1">
          <a:blip r:embed="rId2"/>
          <a:srcRect l="2163" t="12500" r="41532" b="19915"/>
          <a:stretch/>
        </p:blipFill>
        <p:spPr>
          <a:xfrm>
            <a:off x="991892" y="1914041"/>
            <a:ext cx="7315200" cy="4943959"/>
          </a:xfrm>
          <a:prstGeom prst="rect">
            <a:avLst/>
          </a:prstGeom>
        </p:spPr>
      </p:pic>
      <p:sp>
        <p:nvSpPr>
          <p:cNvPr id="8" name="Oval 7"/>
          <p:cNvSpPr/>
          <p:nvPr/>
        </p:nvSpPr>
        <p:spPr>
          <a:xfrm>
            <a:off x="2743200" y="2231140"/>
            <a:ext cx="2154265" cy="2038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536881" y="666427"/>
            <a:ext cx="2640272" cy="369332"/>
          </a:xfrm>
          <a:prstGeom prst="rect">
            <a:avLst/>
          </a:prstGeom>
          <a:noFill/>
        </p:spPr>
        <p:txBody>
          <a:bodyPr wrap="square" rtlCol="0">
            <a:spAutoFit/>
          </a:bodyPr>
          <a:lstStyle/>
          <a:p>
            <a:r>
              <a:rPr lang="en-NZ" dirty="0" smtClean="0"/>
              <a:t>Differentiated e-learning</a:t>
            </a:r>
            <a:endParaRPr lang="en-NZ" dirty="0"/>
          </a:p>
        </p:txBody>
      </p:sp>
      <p:sp>
        <p:nvSpPr>
          <p:cNvPr id="11" name="TextBox 10"/>
          <p:cNvSpPr txBox="1"/>
          <p:nvPr/>
        </p:nvSpPr>
        <p:spPr>
          <a:xfrm>
            <a:off x="1857017" y="1105568"/>
            <a:ext cx="2640272" cy="369332"/>
          </a:xfrm>
          <a:prstGeom prst="rect">
            <a:avLst/>
          </a:prstGeom>
          <a:noFill/>
        </p:spPr>
        <p:txBody>
          <a:bodyPr wrap="square" rtlCol="0">
            <a:spAutoFit/>
          </a:bodyPr>
          <a:lstStyle/>
          <a:p>
            <a:r>
              <a:rPr lang="en-NZ" dirty="0" smtClean="0"/>
              <a:t>Class website</a:t>
            </a:r>
            <a:endParaRPr lang="en-NZ" dirty="0"/>
          </a:p>
        </p:txBody>
      </p:sp>
      <p:sp>
        <p:nvSpPr>
          <p:cNvPr id="13" name="TextBox 12"/>
          <p:cNvSpPr txBox="1"/>
          <p:nvPr/>
        </p:nvSpPr>
        <p:spPr>
          <a:xfrm>
            <a:off x="4263492" y="655789"/>
            <a:ext cx="2640272" cy="369332"/>
          </a:xfrm>
          <a:prstGeom prst="rect">
            <a:avLst/>
          </a:prstGeom>
          <a:noFill/>
        </p:spPr>
        <p:txBody>
          <a:bodyPr wrap="square" rtlCol="0">
            <a:spAutoFit/>
          </a:bodyPr>
          <a:lstStyle/>
          <a:p>
            <a:r>
              <a:rPr lang="en-NZ" dirty="0" smtClean="0"/>
              <a:t>Access to all Class notes </a:t>
            </a:r>
            <a:endParaRPr lang="en-NZ" dirty="0"/>
          </a:p>
        </p:txBody>
      </p:sp>
      <p:sp>
        <p:nvSpPr>
          <p:cNvPr id="14" name="TextBox 13"/>
          <p:cNvSpPr txBox="1"/>
          <p:nvPr/>
        </p:nvSpPr>
        <p:spPr>
          <a:xfrm>
            <a:off x="3359715" y="1119389"/>
            <a:ext cx="3001098" cy="369332"/>
          </a:xfrm>
          <a:prstGeom prst="rect">
            <a:avLst/>
          </a:prstGeom>
          <a:noFill/>
        </p:spPr>
        <p:txBody>
          <a:bodyPr wrap="square" rtlCol="0">
            <a:spAutoFit/>
          </a:bodyPr>
          <a:lstStyle/>
          <a:p>
            <a:r>
              <a:rPr lang="en-NZ" dirty="0" smtClean="0"/>
              <a:t>Online learning programme</a:t>
            </a:r>
            <a:endParaRPr lang="en-NZ" dirty="0"/>
          </a:p>
        </p:txBody>
      </p:sp>
      <p:sp>
        <p:nvSpPr>
          <p:cNvPr id="15" name="TextBox 14"/>
          <p:cNvSpPr txBox="1"/>
          <p:nvPr/>
        </p:nvSpPr>
        <p:spPr>
          <a:xfrm>
            <a:off x="2500196" y="1485803"/>
            <a:ext cx="2640272" cy="369332"/>
          </a:xfrm>
          <a:prstGeom prst="rect">
            <a:avLst/>
          </a:prstGeom>
          <a:noFill/>
        </p:spPr>
        <p:txBody>
          <a:bodyPr wrap="square" rtlCol="0">
            <a:spAutoFit/>
          </a:bodyPr>
          <a:lstStyle/>
          <a:p>
            <a:r>
              <a:rPr lang="en-NZ" dirty="0" smtClean="0"/>
              <a:t>Choice of presentation</a:t>
            </a:r>
            <a:endParaRPr lang="en-NZ" dirty="0"/>
          </a:p>
        </p:txBody>
      </p:sp>
      <p:cxnSp>
        <p:nvCxnSpPr>
          <p:cNvPr id="16" name="Straight Arrow Connector 15"/>
          <p:cNvCxnSpPr/>
          <p:nvPr/>
        </p:nvCxnSpPr>
        <p:spPr>
          <a:xfrm>
            <a:off x="852407" y="1025121"/>
            <a:ext cx="1890793" cy="1594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84670" y="1455163"/>
            <a:ext cx="684997" cy="898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49111" y="1822167"/>
            <a:ext cx="29113" cy="289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733191" y="972191"/>
            <a:ext cx="1751610" cy="16470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345561" y="1451845"/>
            <a:ext cx="839974" cy="779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595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23" t="12234" r="41650" b="20604"/>
          <a:stretch/>
        </p:blipFill>
        <p:spPr>
          <a:xfrm>
            <a:off x="1076414" y="1904172"/>
            <a:ext cx="7253208" cy="4912964"/>
          </a:xfrm>
          <a:prstGeom prst="rect">
            <a:avLst/>
          </a:prstGeom>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Oval 5"/>
          <p:cNvSpPr/>
          <p:nvPr/>
        </p:nvSpPr>
        <p:spPr>
          <a:xfrm>
            <a:off x="2869667" y="2782454"/>
            <a:ext cx="2154265" cy="2038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536881" y="61691"/>
            <a:ext cx="7453222" cy="461665"/>
          </a:xfrm>
          <a:prstGeom prst="rect">
            <a:avLst/>
          </a:prstGeom>
          <a:noFill/>
        </p:spPr>
        <p:txBody>
          <a:bodyPr wrap="square" rtlCol="0">
            <a:spAutoFit/>
          </a:bodyPr>
          <a:lstStyle/>
          <a:p>
            <a:r>
              <a:rPr lang="en-NZ" sz="2400" dirty="0" smtClean="0">
                <a:latin typeface="Century Gothic" panose="020B0502020202020204" pitchFamily="34" charset="0"/>
              </a:rPr>
              <a:t>And what about the academic results….   Senior</a:t>
            </a:r>
            <a:endParaRPr lang="en-NZ" sz="2400" dirty="0">
              <a:latin typeface="Century Gothic" panose="020B0502020202020204" pitchFamily="34" charset="0"/>
            </a:endParaRPr>
          </a:p>
        </p:txBody>
      </p:sp>
      <p:sp>
        <p:nvSpPr>
          <p:cNvPr id="8" name="TextBox 7"/>
          <p:cNvSpPr txBox="1"/>
          <p:nvPr/>
        </p:nvSpPr>
        <p:spPr>
          <a:xfrm>
            <a:off x="536881" y="666427"/>
            <a:ext cx="2640272" cy="369332"/>
          </a:xfrm>
          <a:prstGeom prst="rect">
            <a:avLst/>
          </a:prstGeom>
          <a:noFill/>
        </p:spPr>
        <p:txBody>
          <a:bodyPr wrap="square" rtlCol="0">
            <a:spAutoFit/>
          </a:bodyPr>
          <a:lstStyle/>
          <a:p>
            <a:r>
              <a:rPr lang="en-NZ" dirty="0" smtClean="0"/>
              <a:t>Flipped classroom</a:t>
            </a:r>
            <a:endParaRPr lang="en-NZ" dirty="0"/>
          </a:p>
        </p:txBody>
      </p:sp>
      <p:sp>
        <p:nvSpPr>
          <p:cNvPr id="9" name="TextBox 8"/>
          <p:cNvSpPr txBox="1"/>
          <p:nvPr/>
        </p:nvSpPr>
        <p:spPr>
          <a:xfrm>
            <a:off x="3025425" y="1445970"/>
            <a:ext cx="2640272" cy="369332"/>
          </a:xfrm>
          <a:prstGeom prst="rect">
            <a:avLst/>
          </a:prstGeom>
          <a:noFill/>
        </p:spPr>
        <p:txBody>
          <a:bodyPr wrap="square" rtlCol="0">
            <a:spAutoFit/>
          </a:bodyPr>
          <a:lstStyle/>
          <a:p>
            <a:r>
              <a:rPr lang="en-NZ" dirty="0" smtClean="0"/>
              <a:t>Class website</a:t>
            </a:r>
            <a:endParaRPr lang="en-NZ" dirty="0"/>
          </a:p>
        </p:txBody>
      </p:sp>
      <p:sp>
        <p:nvSpPr>
          <p:cNvPr id="10" name="TextBox 9"/>
          <p:cNvSpPr txBox="1"/>
          <p:nvPr/>
        </p:nvSpPr>
        <p:spPr>
          <a:xfrm>
            <a:off x="4914421" y="639200"/>
            <a:ext cx="2640272" cy="369332"/>
          </a:xfrm>
          <a:prstGeom prst="rect">
            <a:avLst/>
          </a:prstGeom>
          <a:noFill/>
        </p:spPr>
        <p:txBody>
          <a:bodyPr wrap="square" rtlCol="0">
            <a:spAutoFit/>
          </a:bodyPr>
          <a:lstStyle/>
          <a:p>
            <a:r>
              <a:rPr lang="en-NZ" dirty="0" smtClean="0"/>
              <a:t>Access to all Class notes </a:t>
            </a:r>
            <a:endParaRPr lang="en-NZ" dirty="0"/>
          </a:p>
        </p:txBody>
      </p:sp>
      <p:sp>
        <p:nvSpPr>
          <p:cNvPr id="11" name="TextBox 10"/>
          <p:cNvSpPr txBox="1"/>
          <p:nvPr/>
        </p:nvSpPr>
        <p:spPr>
          <a:xfrm>
            <a:off x="4108447" y="1088035"/>
            <a:ext cx="3001098" cy="369332"/>
          </a:xfrm>
          <a:prstGeom prst="rect">
            <a:avLst/>
          </a:prstGeom>
          <a:noFill/>
        </p:spPr>
        <p:txBody>
          <a:bodyPr wrap="square" rtlCol="0">
            <a:spAutoFit/>
          </a:bodyPr>
          <a:lstStyle/>
          <a:p>
            <a:r>
              <a:rPr lang="en-NZ" dirty="0" smtClean="0"/>
              <a:t>Online tutorials</a:t>
            </a:r>
            <a:endParaRPr lang="en-NZ" dirty="0"/>
          </a:p>
        </p:txBody>
      </p:sp>
      <p:sp>
        <p:nvSpPr>
          <p:cNvPr id="12" name="TextBox 11"/>
          <p:cNvSpPr txBox="1"/>
          <p:nvPr/>
        </p:nvSpPr>
        <p:spPr>
          <a:xfrm>
            <a:off x="1314900" y="1035759"/>
            <a:ext cx="2640272" cy="369332"/>
          </a:xfrm>
          <a:prstGeom prst="rect">
            <a:avLst/>
          </a:prstGeom>
          <a:noFill/>
        </p:spPr>
        <p:txBody>
          <a:bodyPr wrap="square" rtlCol="0">
            <a:spAutoFit/>
          </a:bodyPr>
          <a:lstStyle/>
          <a:p>
            <a:r>
              <a:rPr lang="en-NZ" dirty="0" smtClean="0"/>
              <a:t>Differentiated worksheets</a:t>
            </a:r>
            <a:endParaRPr lang="en-NZ" dirty="0"/>
          </a:p>
        </p:txBody>
      </p:sp>
      <p:cxnSp>
        <p:nvCxnSpPr>
          <p:cNvPr id="13" name="Straight Arrow Connector 12"/>
          <p:cNvCxnSpPr/>
          <p:nvPr/>
        </p:nvCxnSpPr>
        <p:spPr>
          <a:xfrm>
            <a:off x="852407" y="1025121"/>
            <a:ext cx="2353943" cy="1950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84670" y="1455163"/>
            <a:ext cx="1207748" cy="1282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66875" y="1815598"/>
            <a:ext cx="17093" cy="846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748251" y="972191"/>
            <a:ext cx="1736550" cy="2003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373337" y="1451845"/>
            <a:ext cx="812198" cy="12417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306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83335" y="0"/>
            <a:ext cx="8860665"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ardrop 21"/>
          <p:cNvSpPr/>
          <p:nvPr/>
        </p:nvSpPr>
        <p:spPr>
          <a:xfrm rot="4677627">
            <a:off x="4520813" y="3405671"/>
            <a:ext cx="1455853" cy="1570087"/>
          </a:xfrm>
          <a:prstGeom prst="teardrop">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8" name="TextBox 7"/>
          <p:cNvSpPr txBox="1"/>
          <p:nvPr/>
        </p:nvSpPr>
        <p:spPr>
          <a:xfrm>
            <a:off x="369396" y="57334"/>
            <a:ext cx="9239553" cy="461665"/>
          </a:xfrm>
          <a:prstGeom prst="rect">
            <a:avLst/>
          </a:prstGeom>
          <a:noFill/>
        </p:spPr>
        <p:txBody>
          <a:bodyPr wrap="square" rtlCol="0">
            <a:spAutoFit/>
          </a:bodyPr>
          <a:lstStyle/>
          <a:p>
            <a:r>
              <a:rPr lang="en-NZ" sz="2400" dirty="0" smtClean="0">
                <a:latin typeface="Century Gothic" panose="020B0502020202020204" pitchFamily="34" charset="0"/>
              </a:rPr>
              <a:t>Where does inquiry learning and teaching fit in to all this….</a:t>
            </a:r>
            <a:endParaRPr lang="en-NZ" sz="2400" dirty="0">
              <a:latin typeface="Century Gothic" panose="020B0502020202020204" pitchFamily="34" charset="0"/>
            </a:endParaRPr>
          </a:p>
        </p:txBody>
      </p:sp>
      <p:graphicFrame>
        <p:nvGraphicFramePr>
          <p:cNvPr id="9" name="Diagram 8"/>
          <p:cNvGraphicFramePr/>
          <p:nvPr>
            <p:extLst>
              <p:ext uri="{D42A27DB-BD31-4B8C-83A1-F6EECF244321}">
                <p14:modId xmlns:p14="http://schemas.microsoft.com/office/powerpoint/2010/main" val="3304262543"/>
              </p:ext>
            </p:extLst>
          </p:nvPr>
        </p:nvGraphicFramePr>
        <p:xfrm>
          <a:off x="851198" y="991892"/>
          <a:ext cx="7399498" cy="520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83335" y="6396335"/>
            <a:ext cx="8860665" cy="461665"/>
          </a:xfrm>
          <a:prstGeom prst="rect">
            <a:avLst/>
          </a:prstGeom>
          <a:noFill/>
        </p:spPr>
        <p:txBody>
          <a:bodyPr wrap="square" rtlCol="0">
            <a:spAutoFit/>
          </a:bodyPr>
          <a:lstStyle/>
          <a:p>
            <a:r>
              <a:rPr lang="en-NZ" sz="1200" dirty="0" smtClean="0"/>
              <a:t>An inquiry and knowledge-building cycle for improving provision for gifted and talented students (adapted from the teacher Professional Learning and Development BES [Timperley, Wilson, </a:t>
            </a:r>
            <a:r>
              <a:rPr lang="en-NZ" sz="1200" dirty="0" err="1" smtClean="0"/>
              <a:t>Barrar</a:t>
            </a:r>
            <a:r>
              <a:rPr lang="en-NZ" sz="1200" dirty="0" smtClean="0"/>
              <a:t>, and Fung, 2007]</a:t>
            </a:r>
            <a:endParaRPr lang="en-NZ" sz="1200" dirty="0"/>
          </a:p>
        </p:txBody>
      </p:sp>
      <p:sp>
        <p:nvSpPr>
          <p:cNvPr id="11" name="TextBox 10"/>
          <p:cNvSpPr txBox="1"/>
          <p:nvPr/>
        </p:nvSpPr>
        <p:spPr>
          <a:xfrm>
            <a:off x="5377911" y="968776"/>
            <a:ext cx="2340244" cy="923330"/>
          </a:xfrm>
          <a:prstGeom prst="rect">
            <a:avLst/>
          </a:prstGeom>
          <a:noFill/>
        </p:spPr>
        <p:txBody>
          <a:bodyPr wrap="square" rtlCol="0">
            <a:spAutoFit/>
          </a:bodyPr>
          <a:lstStyle/>
          <a:p>
            <a:r>
              <a:rPr lang="en-NZ" dirty="0"/>
              <a:t>Waikato GATE network</a:t>
            </a:r>
          </a:p>
          <a:p>
            <a:r>
              <a:rPr lang="en-NZ" dirty="0" smtClean="0"/>
              <a:t>ALM </a:t>
            </a:r>
          </a:p>
          <a:p>
            <a:r>
              <a:rPr lang="en-NZ" dirty="0" smtClean="0"/>
              <a:t>GATE PD</a:t>
            </a:r>
          </a:p>
        </p:txBody>
      </p:sp>
      <p:sp>
        <p:nvSpPr>
          <p:cNvPr id="13" name="Teardrop 12"/>
          <p:cNvSpPr/>
          <p:nvPr/>
        </p:nvSpPr>
        <p:spPr>
          <a:xfrm rot="14344750">
            <a:off x="7418375" y="1169518"/>
            <a:ext cx="1410346" cy="1425845"/>
          </a:xfrm>
          <a:prstGeom prst="teardrop">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7643100" y="1282275"/>
            <a:ext cx="1425845" cy="1200329"/>
          </a:xfrm>
          <a:prstGeom prst="rect">
            <a:avLst/>
          </a:prstGeom>
          <a:noFill/>
        </p:spPr>
        <p:txBody>
          <a:bodyPr wrap="square" rtlCol="0">
            <a:spAutoFit/>
          </a:bodyPr>
          <a:lstStyle/>
          <a:p>
            <a:r>
              <a:rPr lang="en-NZ" b="1" dirty="0" smtClean="0"/>
              <a:t>Reading</a:t>
            </a:r>
          </a:p>
          <a:p>
            <a:r>
              <a:rPr lang="en-NZ" b="1" dirty="0" smtClean="0"/>
              <a:t>Thinking</a:t>
            </a:r>
          </a:p>
          <a:p>
            <a:r>
              <a:rPr lang="en-NZ" b="1" dirty="0" smtClean="0"/>
              <a:t>Reflection</a:t>
            </a:r>
          </a:p>
          <a:p>
            <a:r>
              <a:rPr lang="en-NZ" b="1" dirty="0" smtClean="0"/>
              <a:t>sharing</a:t>
            </a:r>
            <a:endParaRPr lang="en-NZ" b="1" dirty="0"/>
          </a:p>
        </p:txBody>
      </p:sp>
      <p:sp>
        <p:nvSpPr>
          <p:cNvPr id="15" name="TextBox 14"/>
          <p:cNvSpPr txBox="1"/>
          <p:nvPr/>
        </p:nvSpPr>
        <p:spPr>
          <a:xfrm>
            <a:off x="7532805" y="2588829"/>
            <a:ext cx="2340244" cy="1200329"/>
          </a:xfrm>
          <a:prstGeom prst="rect">
            <a:avLst/>
          </a:prstGeom>
          <a:noFill/>
        </p:spPr>
        <p:txBody>
          <a:bodyPr wrap="square" rtlCol="0">
            <a:spAutoFit/>
          </a:bodyPr>
          <a:lstStyle/>
          <a:p>
            <a:r>
              <a:rPr lang="en-NZ" dirty="0" smtClean="0"/>
              <a:t>Cross-curricular Differentiation</a:t>
            </a:r>
          </a:p>
          <a:p>
            <a:r>
              <a:rPr lang="en-NZ" dirty="0" smtClean="0"/>
              <a:t>e-learning</a:t>
            </a:r>
          </a:p>
          <a:p>
            <a:r>
              <a:rPr lang="en-NZ" dirty="0" smtClean="0"/>
              <a:t>Planning</a:t>
            </a:r>
            <a:endParaRPr lang="en-NZ" dirty="0"/>
          </a:p>
        </p:txBody>
      </p:sp>
      <p:sp>
        <p:nvSpPr>
          <p:cNvPr id="16" name="Teardrop 15"/>
          <p:cNvSpPr/>
          <p:nvPr/>
        </p:nvSpPr>
        <p:spPr>
          <a:xfrm rot="4677627">
            <a:off x="571838" y="645564"/>
            <a:ext cx="1201286" cy="1317456"/>
          </a:xfrm>
          <a:prstGeom prst="teardrop">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a:off x="4543464" y="3573083"/>
            <a:ext cx="1624887" cy="1200329"/>
          </a:xfrm>
          <a:prstGeom prst="rect">
            <a:avLst/>
          </a:prstGeom>
          <a:noFill/>
        </p:spPr>
        <p:txBody>
          <a:bodyPr wrap="square" rtlCol="0">
            <a:spAutoFit/>
          </a:bodyPr>
          <a:lstStyle/>
          <a:p>
            <a:r>
              <a:rPr lang="en-NZ" b="1" dirty="0" smtClean="0"/>
              <a:t>   Trialling</a:t>
            </a:r>
          </a:p>
          <a:p>
            <a:r>
              <a:rPr lang="en-NZ" b="1" dirty="0" smtClean="0"/>
              <a:t>Developing</a:t>
            </a:r>
          </a:p>
          <a:p>
            <a:r>
              <a:rPr lang="en-NZ" b="1" dirty="0" smtClean="0"/>
              <a:t>Experimenting</a:t>
            </a:r>
          </a:p>
          <a:p>
            <a:r>
              <a:rPr lang="en-NZ" b="1" dirty="0" smtClean="0"/>
              <a:t>   Reflecting</a:t>
            </a:r>
          </a:p>
        </p:txBody>
      </p:sp>
      <p:sp>
        <p:nvSpPr>
          <p:cNvPr id="19" name="TextBox 18"/>
          <p:cNvSpPr txBox="1"/>
          <p:nvPr/>
        </p:nvSpPr>
        <p:spPr>
          <a:xfrm>
            <a:off x="6803756" y="5137742"/>
            <a:ext cx="2340244" cy="923330"/>
          </a:xfrm>
          <a:prstGeom prst="rect">
            <a:avLst/>
          </a:prstGeom>
          <a:noFill/>
        </p:spPr>
        <p:txBody>
          <a:bodyPr wrap="square" rtlCol="0">
            <a:spAutoFit/>
          </a:bodyPr>
          <a:lstStyle/>
          <a:p>
            <a:r>
              <a:rPr lang="en-NZ" dirty="0" smtClean="0"/>
              <a:t>Choice</a:t>
            </a:r>
          </a:p>
          <a:p>
            <a:r>
              <a:rPr lang="en-NZ" dirty="0" smtClean="0"/>
              <a:t>Facilitating</a:t>
            </a:r>
          </a:p>
          <a:p>
            <a:r>
              <a:rPr lang="en-NZ" dirty="0" smtClean="0"/>
              <a:t>Flipped classroom</a:t>
            </a:r>
            <a:endParaRPr lang="en-NZ" dirty="0"/>
          </a:p>
        </p:txBody>
      </p:sp>
      <p:sp>
        <p:nvSpPr>
          <p:cNvPr id="20" name="TextBox 19"/>
          <p:cNvSpPr txBox="1"/>
          <p:nvPr/>
        </p:nvSpPr>
        <p:spPr>
          <a:xfrm>
            <a:off x="33179" y="4999242"/>
            <a:ext cx="2340244" cy="1200329"/>
          </a:xfrm>
          <a:prstGeom prst="rect">
            <a:avLst/>
          </a:prstGeom>
          <a:noFill/>
        </p:spPr>
        <p:txBody>
          <a:bodyPr wrap="square" rtlCol="0">
            <a:spAutoFit/>
          </a:bodyPr>
          <a:lstStyle/>
          <a:p>
            <a:pPr algn="r"/>
            <a:r>
              <a:rPr lang="en-NZ" dirty="0" smtClean="0"/>
              <a:t>Increased skill set</a:t>
            </a:r>
          </a:p>
          <a:p>
            <a:pPr algn="r"/>
            <a:r>
              <a:rPr lang="en-NZ" dirty="0" smtClean="0"/>
              <a:t>Realised potential </a:t>
            </a:r>
          </a:p>
          <a:p>
            <a:pPr algn="r"/>
            <a:r>
              <a:rPr lang="en-NZ" dirty="0" smtClean="0"/>
              <a:t>Self management</a:t>
            </a:r>
          </a:p>
          <a:p>
            <a:pPr algn="r"/>
            <a:r>
              <a:rPr lang="en-NZ" dirty="0" smtClean="0"/>
              <a:t>Motivation</a:t>
            </a:r>
            <a:endParaRPr lang="en-NZ" dirty="0"/>
          </a:p>
        </p:txBody>
      </p:sp>
      <p:sp>
        <p:nvSpPr>
          <p:cNvPr id="21" name="TextBox 20"/>
          <p:cNvSpPr txBox="1"/>
          <p:nvPr/>
        </p:nvSpPr>
        <p:spPr>
          <a:xfrm>
            <a:off x="-119622" y="1558791"/>
            <a:ext cx="2950245" cy="1200329"/>
          </a:xfrm>
          <a:prstGeom prst="rect">
            <a:avLst/>
          </a:prstGeom>
          <a:noFill/>
        </p:spPr>
        <p:txBody>
          <a:bodyPr wrap="square" rtlCol="0">
            <a:spAutoFit/>
          </a:bodyPr>
          <a:lstStyle/>
          <a:p>
            <a:pPr algn="r"/>
            <a:r>
              <a:rPr lang="en-NZ" dirty="0" smtClean="0"/>
              <a:t>Choice</a:t>
            </a:r>
          </a:p>
          <a:p>
            <a:pPr algn="r"/>
            <a:r>
              <a:rPr lang="en-NZ" dirty="0"/>
              <a:t>Student </a:t>
            </a:r>
            <a:r>
              <a:rPr lang="en-NZ" dirty="0" smtClean="0"/>
              <a:t>voice</a:t>
            </a:r>
          </a:p>
          <a:p>
            <a:pPr algn="r"/>
            <a:r>
              <a:rPr lang="en-NZ" dirty="0" smtClean="0"/>
              <a:t>Future thinking   </a:t>
            </a:r>
            <a:endParaRPr lang="en-NZ" dirty="0"/>
          </a:p>
          <a:p>
            <a:pPr algn="r"/>
            <a:endParaRPr lang="en-NZ" dirty="0"/>
          </a:p>
        </p:txBody>
      </p:sp>
      <p:sp>
        <p:nvSpPr>
          <p:cNvPr id="23" name="TextBox 22"/>
          <p:cNvSpPr txBox="1"/>
          <p:nvPr/>
        </p:nvSpPr>
        <p:spPr>
          <a:xfrm>
            <a:off x="465912" y="866655"/>
            <a:ext cx="1624887" cy="1477328"/>
          </a:xfrm>
          <a:prstGeom prst="rect">
            <a:avLst/>
          </a:prstGeom>
          <a:noFill/>
        </p:spPr>
        <p:txBody>
          <a:bodyPr wrap="square" rtlCol="0">
            <a:spAutoFit/>
          </a:bodyPr>
          <a:lstStyle/>
          <a:p>
            <a:r>
              <a:rPr lang="en-NZ" b="1" dirty="0" smtClean="0"/>
              <a:t>  Listening</a:t>
            </a:r>
          </a:p>
          <a:p>
            <a:r>
              <a:rPr lang="en-NZ" b="1" dirty="0" smtClean="0"/>
              <a:t>Relationships</a:t>
            </a:r>
          </a:p>
          <a:p>
            <a:r>
              <a:rPr lang="en-NZ" b="1" dirty="0" smtClean="0"/>
              <a:t>   Including</a:t>
            </a:r>
          </a:p>
          <a:p>
            <a:endParaRPr lang="en-NZ" b="1" dirty="0" smtClean="0"/>
          </a:p>
          <a:p>
            <a:endParaRPr lang="en-NZ" b="1" dirty="0" smtClean="0"/>
          </a:p>
        </p:txBody>
      </p:sp>
      <p:sp>
        <p:nvSpPr>
          <p:cNvPr id="24" name="Teardrop 23"/>
          <p:cNvSpPr/>
          <p:nvPr/>
        </p:nvSpPr>
        <p:spPr>
          <a:xfrm rot="6102545">
            <a:off x="601320" y="3631578"/>
            <a:ext cx="1243176" cy="1282903"/>
          </a:xfrm>
          <a:prstGeom prst="teardrop">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p:cNvSpPr txBox="1"/>
          <p:nvPr/>
        </p:nvSpPr>
        <p:spPr>
          <a:xfrm>
            <a:off x="696074" y="3790144"/>
            <a:ext cx="1624887" cy="2308324"/>
          </a:xfrm>
          <a:prstGeom prst="rect">
            <a:avLst/>
          </a:prstGeom>
          <a:noFill/>
        </p:spPr>
        <p:txBody>
          <a:bodyPr wrap="square" rtlCol="0">
            <a:spAutoFit/>
          </a:bodyPr>
          <a:lstStyle/>
          <a:p>
            <a:r>
              <a:rPr lang="en-NZ" b="1" dirty="0" smtClean="0"/>
              <a:t>Data </a:t>
            </a:r>
          </a:p>
          <a:p>
            <a:r>
              <a:rPr lang="en-NZ" b="1" dirty="0" smtClean="0"/>
              <a:t>Analysis</a:t>
            </a:r>
          </a:p>
          <a:p>
            <a:r>
              <a:rPr lang="en-NZ" b="1" dirty="0" smtClean="0"/>
              <a:t>Reflecting</a:t>
            </a:r>
          </a:p>
          <a:p>
            <a:endParaRPr lang="en-NZ" b="1" dirty="0" smtClean="0"/>
          </a:p>
          <a:p>
            <a:endParaRPr lang="en-NZ" b="1" dirty="0" smtClean="0"/>
          </a:p>
          <a:p>
            <a:endParaRPr lang="en-NZ" b="1" dirty="0" smtClean="0"/>
          </a:p>
          <a:p>
            <a:endParaRPr lang="en-NZ" b="1" dirty="0" smtClean="0"/>
          </a:p>
          <a:p>
            <a:endParaRPr lang="en-NZ" b="1" dirty="0" smtClean="0"/>
          </a:p>
        </p:txBody>
      </p:sp>
    </p:spTree>
    <p:extLst>
      <p:ext uri="{BB962C8B-B14F-4D97-AF65-F5344CB8AC3E}">
        <p14:creationId xmlns:p14="http://schemas.microsoft.com/office/powerpoint/2010/main" val="3490450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83335" y="0"/>
            <a:ext cx="8860665"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6823378" y="3538114"/>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4822329" y="109222"/>
            <a:ext cx="2135420" cy="207697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4" name="Picture 23"/>
          <p:cNvPicPr>
            <a:picLocks noChangeAspect="1"/>
          </p:cNvPicPr>
          <p:nvPr/>
        </p:nvPicPr>
        <p:blipFill>
          <a:blip r:embed="rId2"/>
          <a:stretch>
            <a:fillRect/>
          </a:stretch>
        </p:blipFill>
        <p:spPr>
          <a:xfrm>
            <a:off x="372944" y="3561447"/>
            <a:ext cx="2150203" cy="2053642"/>
          </a:xfrm>
          <a:prstGeom prst="ellipse">
            <a:avLst/>
          </a:prstGeom>
        </p:spPr>
      </p:pic>
      <p:pic>
        <p:nvPicPr>
          <p:cNvPr id="23" name="Picture 22"/>
          <p:cNvPicPr>
            <a:picLocks noChangeAspect="1"/>
          </p:cNvPicPr>
          <p:nvPr/>
        </p:nvPicPr>
        <p:blipFill rotWithShape="1">
          <a:blip r:embed="rId3"/>
          <a:srcRect l="28039" t="13750" r="21771" b="14584"/>
          <a:stretch/>
        </p:blipFill>
        <p:spPr>
          <a:xfrm>
            <a:off x="4851896" y="4623674"/>
            <a:ext cx="2105854" cy="2076976"/>
          </a:xfrm>
          <a:prstGeom prst="ellipse">
            <a:avLst/>
          </a:prstGeom>
        </p:spPr>
      </p:pic>
      <p:pic>
        <p:nvPicPr>
          <p:cNvPr id="21" name="Picture 20"/>
          <p:cNvPicPr>
            <a:picLocks noChangeAspect="1"/>
          </p:cNvPicPr>
          <p:nvPr/>
        </p:nvPicPr>
        <p:blipFill>
          <a:blip r:embed="rId4"/>
          <a:stretch>
            <a:fillRect/>
          </a:stretch>
        </p:blipFill>
        <p:spPr>
          <a:xfrm>
            <a:off x="2442545" y="4628903"/>
            <a:ext cx="2164986" cy="2076975"/>
          </a:xfrm>
          <a:prstGeom prst="ellipse">
            <a:avLst/>
          </a:prstGeom>
        </p:spPr>
      </p:pic>
      <p:pic>
        <p:nvPicPr>
          <p:cNvPr id="20" name="Picture 19"/>
          <p:cNvPicPr>
            <a:picLocks noChangeAspect="1"/>
          </p:cNvPicPr>
          <p:nvPr/>
        </p:nvPicPr>
        <p:blipFill rotWithShape="1">
          <a:blip r:embed="rId5"/>
          <a:srcRect l="56818" t="40612" r="15438" b="19410"/>
          <a:stretch/>
        </p:blipFill>
        <p:spPr>
          <a:xfrm>
            <a:off x="6823379" y="1262158"/>
            <a:ext cx="2135420" cy="2009599"/>
          </a:xfrm>
          <a:prstGeom prst="ellipse">
            <a:avLst/>
          </a:prstGeom>
        </p:spPr>
      </p:pic>
      <p:pic>
        <p:nvPicPr>
          <p:cNvPr id="19" name="Picture 18"/>
          <p:cNvPicPr>
            <a:picLocks noChangeAspect="1"/>
          </p:cNvPicPr>
          <p:nvPr/>
        </p:nvPicPr>
        <p:blipFill>
          <a:blip r:embed="rId6"/>
          <a:stretch>
            <a:fillRect/>
          </a:stretch>
        </p:blipFill>
        <p:spPr>
          <a:xfrm>
            <a:off x="2450432" y="143757"/>
            <a:ext cx="2164986" cy="2042006"/>
          </a:xfrm>
          <a:prstGeom prst="ellipse">
            <a:avLst/>
          </a:prstGeom>
          <a:solidFill>
            <a:schemeClr val="bg1"/>
          </a:solidFill>
        </p:spPr>
      </p:pic>
      <p:pic>
        <p:nvPicPr>
          <p:cNvPr id="16" name="Picture 15"/>
          <p:cNvPicPr>
            <a:picLocks noChangeAspect="1"/>
          </p:cNvPicPr>
          <p:nvPr/>
        </p:nvPicPr>
        <p:blipFill rotWithShape="1">
          <a:blip r:embed="rId7"/>
          <a:srcRect l="7435" t="9728" r="12474" b="5138"/>
          <a:stretch/>
        </p:blipFill>
        <p:spPr>
          <a:xfrm>
            <a:off x="387727" y="1239873"/>
            <a:ext cx="2135420" cy="2076975"/>
          </a:xfrm>
          <a:prstGeom prst="ellipse">
            <a:avLst/>
          </a:prstGeom>
          <a:ln>
            <a:noFill/>
          </a:ln>
        </p:spPr>
      </p:pic>
      <p:pic>
        <p:nvPicPr>
          <p:cNvPr id="2" name="Picture 1"/>
          <p:cNvPicPr>
            <a:picLocks noChangeAspect="1"/>
          </p:cNvPicPr>
          <p:nvPr/>
        </p:nvPicPr>
        <p:blipFill>
          <a:blip r:embed="rId8"/>
          <a:stretch>
            <a:fillRect/>
          </a:stretch>
        </p:blipFill>
        <p:spPr>
          <a:xfrm>
            <a:off x="4822329" y="269701"/>
            <a:ext cx="2144848" cy="1842435"/>
          </a:xfrm>
          <a:prstGeom prst="ellipse">
            <a:avLst/>
          </a:prstGeom>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TextBox 5"/>
          <p:cNvSpPr txBox="1"/>
          <p:nvPr/>
        </p:nvSpPr>
        <p:spPr>
          <a:xfrm>
            <a:off x="2895683" y="3113900"/>
            <a:ext cx="4075920" cy="461665"/>
          </a:xfrm>
          <a:prstGeom prst="rect">
            <a:avLst/>
          </a:prstGeom>
          <a:noFill/>
        </p:spPr>
        <p:txBody>
          <a:bodyPr wrap="square" rtlCol="0">
            <a:spAutoFit/>
          </a:bodyPr>
          <a:lstStyle/>
          <a:p>
            <a:r>
              <a:rPr lang="en-NZ" sz="2400" dirty="0" smtClean="0">
                <a:latin typeface="Century Gothic" panose="020B0502020202020204" pitchFamily="34" charset="0"/>
              </a:rPr>
              <a:t>Evolution of practice….</a:t>
            </a:r>
            <a:endParaRPr lang="en-NZ" sz="2400" dirty="0">
              <a:latin typeface="Century Gothic" panose="020B0502020202020204" pitchFamily="34" charset="0"/>
            </a:endParaRPr>
          </a:p>
        </p:txBody>
      </p:sp>
      <p:pic>
        <p:nvPicPr>
          <p:cNvPr id="10" name="Picture 9"/>
          <p:cNvPicPr>
            <a:picLocks noChangeAspect="1"/>
          </p:cNvPicPr>
          <p:nvPr/>
        </p:nvPicPr>
        <p:blipFill>
          <a:blip r:embed="rId9"/>
          <a:stretch>
            <a:fillRect/>
          </a:stretch>
        </p:blipFill>
        <p:spPr>
          <a:xfrm>
            <a:off x="6823378" y="3609513"/>
            <a:ext cx="2135420" cy="1934175"/>
          </a:xfrm>
          <a:prstGeom prst="ellipse">
            <a:avLst/>
          </a:prstGeom>
        </p:spPr>
      </p:pic>
      <p:sp>
        <p:nvSpPr>
          <p:cNvPr id="14" name="Oval 13"/>
          <p:cNvSpPr/>
          <p:nvPr/>
        </p:nvSpPr>
        <p:spPr>
          <a:xfrm>
            <a:off x="4822329" y="4623674"/>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2462929" y="4623674"/>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372944" y="3543343"/>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372944" y="1221769"/>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6823378" y="1221769"/>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Oval 21"/>
          <p:cNvSpPr/>
          <p:nvPr/>
        </p:nvSpPr>
        <p:spPr>
          <a:xfrm>
            <a:off x="2450433" y="109222"/>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extBox 25"/>
          <p:cNvSpPr txBox="1"/>
          <p:nvPr/>
        </p:nvSpPr>
        <p:spPr>
          <a:xfrm>
            <a:off x="4725123" y="2257596"/>
            <a:ext cx="2359400" cy="646331"/>
          </a:xfrm>
          <a:prstGeom prst="rect">
            <a:avLst/>
          </a:prstGeom>
          <a:noFill/>
        </p:spPr>
        <p:txBody>
          <a:bodyPr wrap="square" rtlCol="0">
            <a:spAutoFit/>
          </a:bodyPr>
          <a:lstStyle/>
          <a:p>
            <a:pPr algn="ctr"/>
            <a:r>
              <a:rPr lang="en-NZ" b="1" dirty="0" smtClean="0"/>
              <a:t>Cross-curricular planning</a:t>
            </a:r>
            <a:endParaRPr lang="en-NZ" b="1" dirty="0"/>
          </a:p>
        </p:txBody>
      </p:sp>
      <p:sp>
        <p:nvSpPr>
          <p:cNvPr id="27" name="TextBox 26"/>
          <p:cNvSpPr txBox="1"/>
          <p:nvPr/>
        </p:nvSpPr>
        <p:spPr>
          <a:xfrm>
            <a:off x="6823378" y="241864"/>
            <a:ext cx="2359400" cy="923330"/>
          </a:xfrm>
          <a:prstGeom prst="rect">
            <a:avLst/>
          </a:prstGeom>
          <a:noFill/>
        </p:spPr>
        <p:txBody>
          <a:bodyPr wrap="square" rtlCol="0">
            <a:spAutoFit/>
          </a:bodyPr>
          <a:lstStyle/>
          <a:p>
            <a:pPr algn="ctr"/>
            <a:r>
              <a:rPr lang="en-NZ" b="1" dirty="0" smtClean="0"/>
              <a:t>Autonomous Learner Model and other GATE systems</a:t>
            </a:r>
            <a:endParaRPr lang="en-NZ" b="1" dirty="0"/>
          </a:p>
        </p:txBody>
      </p:sp>
      <p:sp>
        <p:nvSpPr>
          <p:cNvPr id="28" name="TextBox 27"/>
          <p:cNvSpPr txBox="1"/>
          <p:nvPr/>
        </p:nvSpPr>
        <p:spPr>
          <a:xfrm>
            <a:off x="6832560" y="5615087"/>
            <a:ext cx="2359400" cy="646331"/>
          </a:xfrm>
          <a:prstGeom prst="rect">
            <a:avLst/>
          </a:prstGeom>
          <a:noFill/>
        </p:spPr>
        <p:txBody>
          <a:bodyPr wrap="square" rtlCol="0">
            <a:spAutoFit/>
          </a:bodyPr>
          <a:lstStyle/>
          <a:p>
            <a:pPr algn="ctr"/>
            <a:r>
              <a:rPr lang="en-NZ" b="1" dirty="0" smtClean="0"/>
              <a:t>GATE future pathway planning</a:t>
            </a:r>
            <a:endParaRPr lang="en-NZ" b="1" dirty="0"/>
          </a:p>
        </p:txBody>
      </p:sp>
      <p:sp>
        <p:nvSpPr>
          <p:cNvPr id="29" name="TextBox 28"/>
          <p:cNvSpPr txBox="1"/>
          <p:nvPr/>
        </p:nvSpPr>
        <p:spPr>
          <a:xfrm>
            <a:off x="4607777" y="3905691"/>
            <a:ext cx="2359400" cy="646331"/>
          </a:xfrm>
          <a:prstGeom prst="rect">
            <a:avLst/>
          </a:prstGeom>
          <a:noFill/>
        </p:spPr>
        <p:txBody>
          <a:bodyPr wrap="square" rtlCol="0">
            <a:spAutoFit/>
          </a:bodyPr>
          <a:lstStyle/>
          <a:p>
            <a:pPr algn="ctr"/>
            <a:r>
              <a:rPr lang="en-NZ" b="1" dirty="0" smtClean="0"/>
              <a:t>Scheme planning with differentiation</a:t>
            </a:r>
            <a:endParaRPr lang="en-NZ" b="1" dirty="0"/>
          </a:p>
        </p:txBody>
      </p:sp>
      <p:sp>
        <p:nvSpPr>
          <p:cNvPr id="30" name="TextBox 29"/>
          <p:cNvSpPr txBox="1"/>
          <p:nvPr/>
        </p:nvSpPr>
        <p:spPr>
          <a:xfrm>
            <a:off x="2411156" y="3905690"/>
            <a:ext cx="2359400" cy="646331"/>
          </a:xfrm>
          <a:prstGeom prst="rect">
            <a:avLst/>
          </a:prstGeom>
          <a:noFill/>
        </p:spPr>
        <p:txBody>
          <a:bodyPr wrap="square" rtlCol="0">
            <a:spAutoFit/>
          </a:bodyPr>
          <a:lstStyle/>
          <a:p>
            <a:pPr algn="ctr"/>
            <a:r>
              <a:rPr lang="en-NZ" b="1" dirty="0" smtClean="0"/>
              <a:t>Resource collecting and organising</a:t>
            </a:r>
            <a:endParaRPr lang="en-NZ" b="1" dirty="0"/>
          </a:p>
        </p:txBody>
      </p:sp>
      <p:sp>
        <p:nvSpPr>
          <p:cNvPr id="31" name="TextBox 30"/>
          <p:cNvSpPr txBox="1"/>
          <p:nvPr/>
        </p:nvSpPr>
        <p:spPr>
          <a:xfrm>
            <a:off x="203624" y="5737387"/>
            <a:ext cx="2359400" cy="646331"/>
          </a:xfrm>
          <a:prstGeom prst="rect">
            <a:avLst/>
          </a:prstGeom>
          <a:noFill/>
        </p:spPr>
        <p:txBody>
          <a:bodyPr wrap="square" rtlCol="0">
            <a:spAutoFit/>
          </a:bodyPr>
          <a:lstStyle/>
          <a:p>
            <a:pPr algn="ctr"/>
            <a:r>
              <a:rPr lang="en-NZ" b="1" dirty="0" smtClean="0"/>
              <a:t>Developing structure for students</a:t>
            </a:r>
            <a:endParaRPr lang="en-NZ" b="1" dirty="0"/>
          </a:p>
        </p:txBody>
      </p:sp>
      <p:sp>
        <p:nvSpPr>
          <p:cNvPr id="32" name="TextBox 31"/>
          <p:cNvSpPr txBox="1"/>
          <p:nvPr/>
        </p:nvSpPr>
        <p:spPr>
          <a:xfrm>
            <a:off x="247328" y="581672"/>
            <a:ext cx="2359400" cy="646331"/>
          </a:xfrm>
          <a:prstGeom prst="rect">
            <a:avLst/>
          </a:prstGeom>
          <a:noFill/>
        </p:spPr>
        <p:txBody>
          <a:bodyPr wrap="square" rtlCol="0">
            <a:spAutoFit/>
          </a:bodyPr>
          <a:lstStyle/>
          <a:p>
            <a:pPr algn="ctr"/>
            <a:r>
              <a:rPr lang="en-NZ" b="1" dirty="0" smtClean="0"/>
              <a:t>Website development for students</a:t>
            </a:r>
            <a:endParaRPr lang="en-NZ" b="1" dirty="0"/>
          </a:p>
        </p:txBody>
      </p:sp>
      <p:sp>
        <p:nvSpPr>
          <p:cNvPr id="33" name="TextBox 32"/>
          <p:cNvSpPr txBox="1"/>
          <p:nvPr/>
        </p:nvSpPr>
        <p:spPr>
          <a:xfrm>
            <a:off x="2563024" y="2257596"/>
            <a:ext cx="2359400" cy="369332"/>
          </a:xfrm>
          <a:prstGeom prst="rect">
            <a:avLst/>
          </a:prstGeom>
          <a:noFill/>
        </p:spPr>
        <p:txBody>
          <a:bodyPr wrap="square" rtlCol="0">
            <a:spAutoFit/>
          </a:bodyPr>
          <a:lstStyle/>
          <a:p>
            <a:pPr algn="ctr"/>
            <a:r>
              <a:rPr lang="en-NZ" b="1" dirty="0" smtClean="0"/>
              <a:t>Flipped classrooms</a:t>
            </a:r>
            <a:endParaRPr lang="en-NZ" b="1" dirty="0"/>
          </a:p>
        </p:txBody>
      </p:sp>
      <p:sp>
        <p:nvSpPr>
          <p:cNvPr id="35" name="Right Arrow 34"/>
          <p:cNvSpPr/>
          <p:nvPr/>
        </p:nvSpPr>
        <p:spPr>
          <a:xfrm rot="16200000">
            <a:off x="5691829" y="2854137"/>
            <a:ext cx="352455"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ight Arrow 35"/>
          <p:cNvSpPr/>
          <p:nvPr/>
        </p:nvSpPr>
        <p:spPr>
          <a:xfrm rot="20157634">
            <a:off x="6322170" y="2927786"/>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ight Arrow 37"/>
          <p:cNvSpPr/>
          <p:nvPr/>
        </p:nvSpPr>
        <p:spPr>
          <a:xfrm rot="2237924">
            <a:off x="6348814" y="3555143"/>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ight Arrow 38"/>
          <p:cNvSpPr/>
          <p:nvPr/>
        </p:nvSpPr>
        <p:spPr>
          <a:xfrm rot="5400000">
            <a:off x="5692792" y="3592916"/>
            <a:ext cx="353158"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Right Arrow 39"/>
          <p:cNvSpPr/>
          <p:nvPr/>
        </p:nvSpPr>
        <p:spPr>
          <a:xfrm rot="12497459">
            <a:off x="2369978" y="2795133"/>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Right Arrow 41"/>
          <p:cNvSpPr/>
          <p:nvPr/>
        </p:nvSpPr>
        <p:spPr>
          <a:xfrm rot="9184557">
            <a:off x="2358918" y="3554087"/>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ight Arrow 36"/>
          <p:cNvSpPr/>
          <p:nvPr/>
        </p:nvSpPr>
        <p:spPr>
          <a:xfrm rot="16200000">
            <a:off x="3366900" y="2791674"/>
            <a:ext cx="352455"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ight Arrow 42"/>
          <p:cNvSpPr/>
          <p:nvPr/>
        </p:nvSpPr>
        <p:spPr>
          <a:xfrm rot="5400000">
            <a:off x="3379807" y="3567239"/>
            <a:ext cx="353158"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90646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72944" y="3561447"/>
            <a:ext cx="2150203" cy="2053642"/>
          </a:xfrm>
          <a:prstGeom prst="ellipse">
            <a:avLst/>
          </a:prstGeom>
        </p:spPr>
      </p:pic>
      <p:pic>
        <p:nvPicPr>
          <p:cNvPr id="23" name="Picture 22"/>
          <p:cNvPicPr>
            <a:picLocks noChangeAspect="1"/>
          </p:cNvPicPr>
          <p:nvPr/>
        </p:nvPicPr>
        <p:blipFill rotWithShape="1">
          <a:blip r:embed="rId3"/>
          <a:srcRect l="28039" t="13750" r="21771" b="14584"/>
          <a:stretch/>
        </p:blipFill>
        <p:spPr>
          <a:xfrm>
            <a:off x="4851896" y="4623674"/>
            <a:ext cx="2105854" cy="2076976"/>
          </a:xfrm>
          <a:prstGeom prst="ellipse">
            <a:avLst/>
          </a:prstGeom>
        </p:spPr>
      </p:pic>
      <p:pic>
        <p:nvPicPr>
          <p:cNvPr id="21" name="Picture 20"/>
          <p:cNvPicPr>
            <a:picLocks noChangeAspect="1"/>
          </p:cNvPicPr>
          <p:nvPr/>
        </p:nvPicPr>
        <p:blipFill>
          <a:blip r:embed="rId4"/>
          <a:stretch>
            <a:fillRect/>
          </a:stretch>
        </p:blipFill>
        <p:spPr>
          <a:xfrm>
            <a:off x="2442545" y="4628903"/>
            <a:ext cx="2164986" cy="2076975"/>
          </a:xfrm>
          <a:prstGeom prst="ellipse">
            <a:avLst/>
          </a:prstGeom>
        </p:spPr>
      </p:pic>
      <p:pic>
        <p:nvPicPr>
          <p:cNvPr id="20" name="Picture 19"/>
          <p:cNvPicPr>
            <a:picLocks noChangeAspect="1"/>
          </p:cNvPicPr>
          <p:nvPr/>
        </p:nvPicPr>
        <p:blipFill rotWithShape="1">
          <a:blip r:embed="rId5"/>
          <a:srcRect l="56818" t="40612" r="15438" b="19410"/>
          <a:stretch/>
        </p:blipFill>
        <p:spPr>
          <a:xfrm>
            <a:off x="6823379" y="1262158"/>
            <a:ext cx="2135420" cy="2009599"/>
          </a:xfrm>
          <a:prstGeom prst="ellipse">
            <a:avLst/>
          </a:prstGeom>
        </p:spPr>
      </p:pic>
      <p:pic>
        <p:nvPicPr>
          <p:cNvPr id="19" name="Picture 18"/>
          <p:cNvPicPr>
            <a:picLocks noChangeAspect="1"/>
          </p:cNvPicPr>
          <p:nvPr/>
        </p:nvPicPr>
        <p:blipFill>
          <a:blip r:embed="rId6"/>
          <a:stretch>
            <a:fillRect/>
          </a:stretch>
        </p:blipFill>
        <p:spPr>
          <a:xfrm>
            <a:off x="2450432" y="143757"/>
            <a:ext cx="2164986" cy="2042006"/>
          </a:xfrm>
          <a:prstGeom prst="ellipse">
            <a:avLst/>
          </a:prstGeom>
        </p:spPr>
      </p:pic>
      <p:pic>
        <p:nvPicPr>
          <p:cNvPr id="16" name="Picture 15"/>
          <p:cNvPicPr>
            <a:picLocks noChangeAspect="1"/>
          </p:cNvPicPr>
          <p:nvPr/>
        </p:nvPicPr>
        <p:blipFill rotWithShape="1">
          <a:blip r:embed="rId7"/>
          <a:srcRect l="7435" t="9728" r="12474" b="5138"/>
          <a:stretch/>
        </p:blipFill>
        <p:spPr>
          <a:xfrm>
            <a:off x="387727" y="1239873"/>
            <a:ext cx="2135420" cy="2076975"/>
          </a:xfrm>
          <a:prstGeom prst="ellipse">
            <a:avLst/>
          </a:prstGeom>
          <a:ln>
            <a:noFill/>
          </a:ln>
        </p:spPr>
      </p:pic>
      <p:pic>
        <p:nvPicPr>
          <p:cNvPr id="2" name="Picture 1"/>
          <p:cNvPicPr>
            <a:picLocks noChangeAspect="1"/>
          </p:cNvPicPr>
          <p:nvPr/>
        </p:nvPicPr>
        <p:blipFill>
          <a:blip r:embed="rId8"/>
          <a:stretch>
            <a:fillRect/>
          </a:stretch>
        </p:blipFill>
        <p:spPr>
          <a:xfrm>
            <a:off x="4822329" y="269701"/>
            <a:ext cx="2144848" cy="1842435"/>
          </a:xfrm>
          <a:prstGeom prst="ellipse">
            <a:avLst/>
          </a:prstGeom>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TextBox 5"/>
          <p:cNvSpPr txBox="1"/>
          <p:nvPr/>
        </p:nvSpPr>
        <p:spPr>
          <a:xfrm>
            <a:off x="2895683" y="3113900"/>
            <a:ext cx="4075920" cy="461665"/>
          </a:xfrm>
          <a:prstGeom prst="rect">
            <a:avLst/>
          </a:prstGeom>
          <a:noFill/>
        </p:spPr>
        <p:txBody>
          <a:bodyPr wrap="square" rtlCol="0">
            <a:spAutoFit/>
          </a:bodyPr>
          <a:lstStyle/>
          <a:p>
            <a:r>
              <a:rPr lang="en-NZ" sz="2400" dirty="0" smtClean="0">
                <a:latin typeface="Century Gothic" panose="020B0502020202020204" pitchFamily="34" charset="0"/>
              </a:rPr>
              <a:t>Evolution of practice….</a:t>
            </a:r>
            <a:endParaRPr lang="en-NZ" sz="2400" dirty="0">
              <a:latin typeface="Century Gothic" panose="020B0502020202020204" pitchFamily="34" charset="0"/>
            </a:endParaRPr>
          </a:p>
        </p:txBody>
      </p:sp>
      <p:pic>
        <p:nvPicPr>
          <p:cNvPr id="10" name="Picture 9"/>
          <p:cNvPicPr>
            <a:picLocks noChangeAspect="1"/>
          </p:cNvPicPr>
          <p:nvPr/>
        </p:nvPicPr>
        <p:blipFill>
          <a:blip r:embed="rId9"/>
          <a:stretch>
            <a:fillRect/>
          </a:stretch>
        </p:blipFill>
        <p:spPr>
          <a:xfrm>
            <a:off x="6823378" y="3609513"/>
            <a:ext cx="2135420" cy="1934175"/>
          </a:xfrm>
          <a:prstGeom prst="ellipse">
            <a:avLst/>
          </a:prstGeom>
        </p:spPr>
      </p:pic>
      <p:sp>
        <p:nvSpPr>
          <p:cNvPr id="11" name="Oval 10"/>
          <p:cNvSpPr/>
          <p:nvPr/>
        </p:nvSpPr>
        <p:spPr>
          <a:xfrm>
            <a:off x="4822329" y="109222"/>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4822329" y="4623674"/>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2462929" y="4623674"/>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372944" y="3543343"/>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372944" y="1221769"/>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6823378" y="3538114"/>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6823378" y="1221769"/>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Oval 21"/>
          <p:cNvSpPr/>
          <p:nvPr/>
        </p:nvSpPr>
        <p:spPr>
          <a:xfrm>
            <a:off x="2450433" y="109222"/>
            <a:ext cx="2135420" cy="2076975"/>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extBox 25"/>
          <p:cNvSpPr txBox="1"/>
          <p:nvPr/>
        </p:nvSpPr>
        <p:spPr>
          <a:xfrm>
            <a:off x="4725123" y="2257596"/>
            <a:ext cx="2359400" cy="646331"/>
          </a:xfrm>
          <a:prstGeom prst="rect">
            <a:avLst/>
          </a:prstGeom>
          <a:noFill/>
        </p:spPr>
        <p:txBody>
          <a:bodyPr wrap="square" rtlCol="0">
            <a:spAutoFit/>
          </a:bodyPr>
          <a:lstStyle/>
          <a:p>
            <a:pPr algn="ctr"/>
            <a:r>
              <a:rPr lang="en-NZ" b="1" dirty="0" smtClean="0"/>
              <a:t>Cross-curricular planning</a:t>
            </a:r>
            <a:endParaRPr lang="en-NZ" b="1" dirty="0"/>
          </a:p>
        </p:txBody>
      </p:sp>
      <p:sp>
        <p:nvSpPr>
          <p:cNvPr id="27" name="TextBox 26"/>
          <p:cNvSpPr txBox="1"/>
          <p:nvPr/>
        </p:nvSpPr>
        <p:spPr>
          <a:xfrm>
            <a:off x="6823378" y="241864"/>
            <a:ext cx="2359400" cy="923330"/>
          </a:xfrm>
          <a:prstGeom prst="rect">
            <a:avLst/>
          </a:prstGeom>
          <a:noFill/>
        </p:spPr>
        <p:txBody>
          <a:bodyPr wrap="square" rtlCol="0">
            <a:spAutoFit/>
          </a:bodyPr>
          <a:lstStyle/>
          <a:p>
            <a:pPr algn="ctr"/>
            <a:r>
              <a:rPr lang="en-NZ" b="1" dirty="0" smtClean="0"/>
              <a:t>Autonomous Learner Model and other GATE systems</a:t>
            </a:r>
            <a:endParaRPr lang="en-NZ" b="1" dirty="0"/>
          </a:p>
        </p:txBody>
      </p:sp>
      <p:sp>
        <p:nvSpPr>
          <p:cNvPr id="28" name="TextBox 27"/>
          <p:cNvSpPr txBox="1"/>
          <p:nvPr/>
        </p:nvSpPr>
        <p:spPr>
          <a:xfrm>
            <a:off x="6832560" y="5615087"/>
            <a:ext cx="2359400" cy="646331"/>
          </a:xfrm>
          <a:prstGeom prst="rect">
            <a:avLst/>
          </a:prstGeom>
          <a:noFill/>
        </p:spPr>
        <p:txBody>
          <a:bodyPr wrap="square" rtlCol="0">
            <a:spAutoFit/>
          </a:bodyPr>
          <a:lstStyle/>
          <a:p>
            <a:pPr algn="ctr"/>
            <a:r>
              <a:rPr lang="en-NZ" b="1" dirty="0" smtClean="0"/>
              <a:t>GATE future pathway planning</a:t>
            </a:r>
            <a:endParaRPr lang="en-NZ" b="1" dirty="0"/>
          </a:p>
        </p:txBody>
      </p:sp>
      <p:sp>
        <p:nvSpPr>
          <p:cNvPr id="29" name="TextBox 28"/>
          <p:cNvSpPr txBox="1"/>
          <p:nvPr/>
        </p:nvSpPr>
        <p:spPr>
          <a:xfrm>
            <a:off x="4607777" y="3905691"/>
            <a:ext cx="2359400" cy="646331"/>
          </a:xfrm>
          <a:prstGeom prst="rect">
            <a:avLst/>
          </a:prstGeom>
          <a:noFill/>
        </p:spPr>
        <p:txBody>
          <a:bodyPr wrap="square" rtlCol="0">
            <a:spAutoFit/>
          </a:bodyPr>
          <a:lstStyle/>
          <a:p>
            <a:pPr algn="ctr"/>
            <a:r>
              <a:rPr lang="en-NZ" b="1" dirty="0" smtClean="0"/>
              <a:t>Scheme planning with differentiation</a:t>
            </a:r>
            <a:endParaRPr lang="en-NZ" b="1" dirty="0"/>
          </a:p>
        </p:txBody>
      </p:sp>
      <p:sp>
        <p:nvSpPr>
          <p:cNvPr id="30" name="TextBox 29"/>
          <p:cNvSpPr txBox="1"/>
          <p:nvPr/>
        </p:nvSpPr>
        <p:spPr>
          <a:xfrm>
            <a:off x="2411156" y="3905690"/>
            <a:ext cx="2359400" cy="646331"/>
          </a:xfrm>
          <a:prstGeom prst="rect">
            <a:avLst/>
          </a:prstGeom>
          <a:noFill/>
        </p:spPr>
        <p:txBody>
          <a:bodyPr wrap="square" rtlCol="0">
            <a:spAutoFit/>
          </a:bodyPr>
          <a:lstStyle/>
          <a:p>
            <a:pPr algn="ctr"/>
            <a:r>
              <a:rPr lang="en-NZ" b="1" dirty="0" smtClean="0"/>
              <a:t>Resource collecting and organising</a:t>
            </a:r>
            <a:endParaRPr lang="en-NZ" b="1" dirty="0"/>
          </a:p>
        </p:txBody>
      </p:sp>
      <p:sp>
        <p:nvSpPr>
          <p:cNvPr id="31" name="TextBox 30"/>
          <p:cNvSpPr txBox="1"/>
          <p:nvPr/>
        </p:nvSpPr>
        <p:spPr>
          <a:xfrm>
            <a:off x="203624" y="5737387"/>
            <a:ext cx="2359400" cy="646331"/>
          </a:xfrm>
          <a:prstGeom prst="rect">
            <a:avLst/>
          </a:prstGeom>
          <a:noFill/>
        </p:spPr>
        <p:txBody>
          <a:bodyPr wrap="square" rtlCol="0">
            <a:spAutoFit/>
          </a:bodyPr>
          <a:lstStyle/>
          <a:p>
            <a:pPr algn="ctr"/>
            <a:r>
              <a:rPr lang="en-NZ" b="1" dirty="0" smtClean="0"/>
              <a:t>Developing structure for students</a:t>
            </a:r>
            <a:endParaRPr lang="en-NZ" b="1" dirty="0"/>
          </a:p>
        </p:txBody>
      </p:sp>
      <p:sp>
        <p:nvSpPr>
          <p:cNvPr id="32" name="TextBox 31"/>
          <p:cNvSpPr txBox="1"/>
          <p:nvPr/>
        </p:nvSpPr>
        <p:spPr>
          <a:xfrm>
            <a:off x="247328" y="581672"/>
            <a:ext cx="2359400" cy="646331"/>
          </a:xfrm>
          <a:prstGeom prst="rect">
            <a:avLst/>
          </a:prstGeom>
          <a:noFill/>
        </p:spPr>
        <p:txBody>
          <a:bodyPr wrap="square" rtlCol="0">
            <a:spAutoFit/>
          </a:bodyPr>
          <a:lstStyle/>
          <a:p>
            <a:pPr algn="ctr"/>
            <a:r>
              <a:rPr lang="en-NZ" b="1" dirty="0" smtClean="0"/>
              <a:t>Website development for students</a:t>
            </a:r>
            <a:endParaRPr lang="en-NZ" b="1" dirty="0"/>
          </a:p>
        </p:txBody>
      </p:sp>
      <p:sp>
        <p:nvSpPr>
          <p:cNvPr id="33" name="TextBox 32"/>
          <p:cNvSpPr txBox="1"/>
          <p:nvPr/>
        </p:nvSpPr>
        <p:spPr>
          <a:xfrm>
            <a:off x="2563024" y="2257596"/>
            <a:ext cx="2359400" cy="369332"/>
          </a:xfrm>
          <a:prstGeom prst="rect">
            <a:avLst/>
          </a:prstGeom>
          <a:noFill/>
        </p:spPr>
        <p:txBody>
          <a:bodyPr wrap="square" rtlCol="0">
            <a:spAutoFit/>
          </a:bodyPr>
          <a:lstStyle/>
          <a:p>
            <a:pPr algn="ctr"/>
            <a:r>
              <a:rPr lang="en-NZ" b="1" dirty="0" smtClean="0"/>
              <a:t>Flipped classrooms</a:t>
            </a:r>
            <a:endParaRPr lang="en-NZ" b="1" dirty="0"/>
          </a:p>
        </p:txBody>
      </p:sp>
      <p:sp>
        <p:nvSpPr>
          <p:cNvPr id="35" name="Right Arrow 34"/>
          <p:cNvSpPr/>
          <p:nvPr/>
        </p:nvSpPr>
        <p:spPr>
          <a:xfrm rot="1716760">
            <a:off x="6806275" y="1589439"/>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ight Arrow 35"/>
          <p:cNvSpPr/>
          <p:nvPr/>
        </p:nvSpPr>
        <p:spPr>
          <a:xfrm rot="5400000">
            <a:off x="7562085" y="3439458"/>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ight Arrow 37"/>
          <p:cNvSpPr/>
          <p:nvPr/>
        </p:nvSpPr>
        <p:spPr>
          <a:xfrm rot="8999785">
            <a:off x="6322169" y="5044221"/>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ight Arrow 38"/>
          <p:cNvSpPr/>
          <p:nvPr/>
        </p:nvSpPr>
        <p:spPr>
          <a:xfrm rot="10800000">
            <a:off x="4147855" y="5466911"/>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Right Arrow 39"/>
          <p:cNvSpPr/>
          <p:nvPr/>
        </p:nvSpPr>
        <p:spPr>
          <a:xfrm rot="12497459">
            <a:off x="1919129" y="4948787"/>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ight Arrow 40"/>
          <p:cNvSpPr/>
          <p:nvPr/>
        </p:nvSpPr>
        <p:spPr>
          <a:xfrm rot="16200000">
            <a:off x="1141014" y="3008390"/>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Right Arrow 41"/>
          <p:cNvSpPr/>
          <p:nvPr/>
        </p:nvSpPr>
        <p:spPr>
          <a:xfrm rot="19810936">
            <a:off x="2344174" y="1354285"/>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11037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49249" y="2112136"/>
            <a:ext cx="165618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4281297" y="2403650"/>
            <a:ext cx="1152128" cy="1292662"/>
          </a:xfrm>
          <a:prstGeom prst="rect">
            <a:avLst/>
          </a:prstGeom>
          <a:noFill/>
        </p:spPr>
        <p:txBody>
          <a:bodyPr wrap="square" rtlCol="0">
            <a:spAutoFit/>
          </a:bodyPr>
          <a:lstStyle/>
          <a:p>
            <a:r>
              <a:rPr lang="en-NZ" dirty="0" smtClean="0">
                <a:solidFill>
                  <a:schemeClr val="bg1"/>
                </a:solidFill>
              </a:rPr>
              <a:t>Enders Game</a:t>
            </a:r>
          </a:p>
          <a:p>
            <a:r>
              <a:rPr lang="en-NZ" sz="1200" i="1" dirty="0" smtClean="0">
                <a:solidFill>
                  <a:schemeClr val="bg1"/>
                </a:solidFill>
              </a:rPr>
              <a:t>Orson Scott Card</a:t>
            </a:r>
          </a:p>
          <a:p>
            <a:endParaRPr lang="en-NZ" dirty="0"/>
          </a:p>
        </p:txBody>
      </p:sp>
      <p:sp>
        <p:nvSpPr>
          <p:cNvPr id="6" name="TextBox 5"/>
          <p:cNvSpPr txBox="1"/>
          <p:nvPr/>
        </p:nvSpPr>
        <p:spPr>
          <a:xfrm>
            <a:off x="4137281" y="1269300"/>
            <a:ext cx="1152128" cy="369332"/>
          </a:xfrm>
          <a:prstGeom prst="rect">
            <a:avLst/>
          </a:prstGeom>
          <a:noFill/>
        </p:spPr>
        <p:txBody>
          <a:bodyPr wrap="square" rtlCol="0">
            <a:spAutoFit/>
          </a:bodyPr>
          <a:lstStyle/>
          <a:p>
            <a:r>
              <a:rPr lang="en-NZ" dirty="0" smtClean="0"/>
              <a:t>Context</a:t>
            </a:r>
            <a:endParaRPr lang="en-NZ" dirty="0"/>
          </a:p>
        </p:txBody>
      </p:sp>
      <p:cxnSp>
        <p:nvCxnSpPr>
          <p:cNvPr id="7" name="Straight Arrow Connector 6"/>
          <p:cNvCxnSpPr/>
          <p:nvPr/>
        </p:nvCxnSpPr>
        <p:spPr>
          <a:xfrm>
            <a:off x="1292965" y="2904224"/>
            <a:ext cx="19802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865473" y="1490953"/>
            <a:ext cx="1080120" cy="9126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607410" y="3682873"/>
            <a:ext cx="2592288" cy="19266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881" y="2581058"/>
            <a:ext cx="1512168" cy="677108"/>
          </a:xfrm>
          <a:prstGeom prst="rect">
            <a:avLst/>
          </a:prstGeom>
          <a:noFill/>
        </p:spPr>
        <p:txBody>
          <a:bodyPr wrap="square" rtlCol="0">
            <a:spAutoFit/>
          </a:bodyPr>
          <a:lstStyle/>
          <a:p>
            <a:r>
              <a:rPr lang="en-NZ" sz="2000" b="1" dirty="0" smtClean="0"/>
              <a:t>Kat</a:t>
            </a:r>
            <a:r>
              <a:rPr lang="en-NZ" dirty="0" smtClean="0"/>
              <a:t> </a:t>
            </a:r>
          </a:p>
          <a:p>
            <a:r>
              <a:rPr lang="en-NZ" dirty="0" smtClean="0"/>
              <a:t>English</a:t>
            </a:r>
            <a:endParaRPr lang="en-NZ" dirty="0"/>
          </a:p>
        </p:txBody>
      </p:sp>
      <p:sp>
        <p:nvSpPr>
          <p:cNvPr id="11" name="TextBox 10"/>
          <p:cNvSpPr txBox="1"/>
          <p:nvPr/>
        </p:nvSpPr>
        <p:spPr>
          <a:xfrm>
            <a:off x="8169729" y="5547969"/>
            <a:ext cx="1512168" cy="677108"/>
          </a:xfrm>
          <a:prstGeom prst="rect">
            <a:avLst/>
          </a:prstGeom>
          <a:noFill/>
        </p:spPr>
        <p:txBody>
          <a:bodyPr wrap="square" rtlCol="0">
            <a:spAutoFit/>
          </a:bodyPr>
          <a:lstStyle/>
          <a:p>
            <a:r>
              <a:rPr lang="en-NZ" sz="2000" b="1" dirty="0" smtClean="0"/>
              <a:t>Sarah</a:t>
            </a:r>
            <a:r>
              <a:rPr lang="en-NZ" dirty="0" smtClean="0"/>
              <a:t> </a:t>
            </a:r>
          </a:p>
          <a:p>
            <a:r>
              <a:rPr lang="en-NZ" dirty="0" smtClean="0"/>
              <a:t>Science</a:t>
            </a:r>
            <a:endParaRPr lang="en-NZ" dirty="0"/>
          </a:p>
        </p:txBody>
      </p:sp>
      <p:sp>
        <p:nvSpPr>
          <p:cNvPr id="12" name="TextBox 11"/>
          <p:cNvSpPr txBox="1"/>
          <p:nvPr/>
        </p:nvSpPr>
        <p:spPr>
          <a:xfrm>
            <a:off x="7329816" y="833733"/>
            <a:ext cx="1512168" cy="677108"/>
          </a:xfrm>
          <a:prstGeom prst="rect">
            <a:avLst/>
          </a:prstGeom>
          <a:noFill/>
        </p:spPr>
        <p:txBody>
          <a:bodyPr wrap="square" rtlCol="0">
            <a:spAutoFit/>
          </a:bodyPr>
          <a:lstStyle/>
          <a:p>
            <a:r>
              <a:rPr lang="en-NZ" sz="2000" b="1" dirty="0" smtClean="0"/>
              <a:t>Carolyn</a:t>
            </a:r>
            <a:r>
              <a:rPr lang="en-NZ" dirty="0" smtClean="0"/>
              <a:t> </a:t>
            </a:r>
          </a:p>
          <a:p>
            <a:r>
              <a:rPr lang="en-NZ" dirty="0" smtClean="0"/>
              <a:t>Science</a:t>
            </a:r>
            <a:endParaRPr lang="en-NZ" dirty="0"/>
          </a:p>
        </p:txBody>
      </p:sp>
      <p:sp>
        <p:nvSpPr>
          <p:cNvPr id="13" name="TextBox 12"/>
          <p:cNvSpPr txBox="1"/>
          <p:nvPr/>
        </p:nvSpPr>
        <p:spPr>
          <a:xfrm>
            <a:off x="5025019" y="4025614"/>
            <a:ext cx="1680907" cy="246221"/>
          </a:xfrm>
          <a:prstGeom prst="rect">
            <a:avLst/>
          </a:prstGeom>
          <a:noFill/>
        </p:spPr>
        <p:txBody>
          <a:bodyPr wrap="square" rtlCol="0">
            <a:spAutoFit/>
          </a:bodyPr>
          <a:lstStyle/>
          <a:p>
            <a:r>
              <a:rPr lang="en-NZ" sz="1000" dirty="0" smtClean="0"/>
              <a:t>PE &amp; B Solar system</a:t>
            </a:r>
            <a:endParaRPr lang="en-NZ" sz="1000" dirty="0"/>
          </a:p>
        </p:txBody>
      </p:sp>
      <p:sp>
        <p:nvSpPr>
          <p:cNvPr id="14" name="Oval 13"/>
          <p:cNvSpPr/>
          <p:nvPr/>
        </p:nvSpPr>
        <p:spPr>
          <a:xfrm>
            <a:off x="3417201" y="1687827"/>
            <a:ext cx="2448272" cy="243279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4137281" y="3650407"/>
            <a:ext cx="1584176" cy="369332"/>
          </a:xfrm>
          <a:prstGeom prst="rect">
            <a:avLst/>
          </a:prstGeom>
          <a:noFill/>
        </p:spPr>
        <p:txBody>
          <a:bodyPr wrap="square" rtlCol="0">
            <a:spAutoFit/>
          </a:bodyPr>
          <a:lstStyle/>
          <a:p>
            <a:r>
              <a:rPr lang="en-NZ" b="1" dirty="0" smtClean="0"/>
              <a:t>websites</a:t>
            </a:r>
            <a:endParaRPr lang="en-NZ" b="1" dirty="0"/>
          </a:p>
        </p:txBody>
      </p:sp>
      <p:sp>
        <p:nvSpPr>
          <p:cNvPr id="16" name="TextBox 15"/>
          <p:cNvSpPr txBox="1"/>
          <p:nvPr/>
        </p:nvSpPr>
        <p:spPr>
          <a:xfrm>
            <a:off x="4721178" y="4394946"/>
            <a:ext cx="1680907" cy="400110"/>
          </a:xfrm>
          <a:prstGeom prst="rect">
            <a:avLst/>
          </a:prstGeom>
          <a:noFill/>
        </p:spPr>
        <p:txBody>
          <a:bodyPr wrap="square" rtlCol="0">
            <a:spAutoFit/>
          </a:bodyPr>
          <a:lstStyle/>
          <a:p>
            <a:r>
              <a:rPr lang="en-NZ" sz="1000" dirty="0" smtClean="0"/>
              <a:t>PE &amp; B Problems of space travel and establishing base</a:t>
            </a:r>
            <a:endParaRPr lang="en-NZ" sz="1000" dirty="0"/>
          </a:p>
        </p:txBody>
      </p:sp>
      <p:sp>
        <p:nvSpPr>
          <p:cNvPr id="17" name="TextBox 16"/>
          <p:cNvSpPr txBox="1"/>
          <p:nvPr/>
        </p:nvSpPr>
        <p:spPr>
          <a:xfrm>
            <a:off x="4137281" y="4941708"/>
            <a:ext cx="1728191" cy="246221"/>
          </a:xfrm>
          <a:prstGeom prst="rect">
            <a:avLst/>
          </a:prstGeom>
          <a:noFill/>
        </p:spPr>
        <p:txBody>
          <a:bodyPr wrap="square" rtlCol="0">
            <a:spAutoFit/>
          </a:bodyPr>
          <a:lstStyle/>
          <a:p>
            <a:r>
              <a:rPr lang="en-NZ" sz="1000" dirty="0" smtClean="0"/>
              <a:t>Requirements for life</a:t>
            </a:r>
            <a:endParaRPr lang="en-NZ" sz="1000" dirty="0"/>
          </a:p>
        </p:txBody>
      </p:sp>
      <p:sp>
        <p:nvSpPr>
          <p:cNvPr id="18" name="TextBox 17"/>
          <p:cNvSpPr txBox="1"/>
          <p:nvPr/>
        </p:nvSpPr>
        <p:spPr>
          <a:xfrm>
            <a:off x="3184345" y="5301748"/>
            <a:ext cx="1512168" cy="553998"/>
          </a:xfrm>
          <a:prstGeom prst="rect">
            <a:avLst/>
          </a:prstGeom>
          <a:noFill/>
        </p:spPr>
        <p:txBody>
          <a:bodyPr wrap="square" rtlCol="0">
            <a:spAutoFit/>
          </a:bodyPr>
          <a:lstStyle/>
          <a:p>
            <a:r>
              <a:rPr lang="en-NZ" sz="1000" dirty="0" smtClean="0"/>
              <a:t>LW</a:t>
            </a:r>
            <a:br>
              <a:rPr lang="en-NZ" sz="1000" dirty="0" smtClean="0"/>
            </a:br>
            <a:r>
              <a:rPr lang="en-NZ" sz="1000" dirty="0" smtClean="0"/>
              <a:t>Photosynthesis in plants (O</a:t>
            </a:r>
            <a:r>
              <a:rPr lang="en-NZ" sz="1000" baseline="-25000" dirty="0" smtClean="0"/>
              <a:t>2</a:t>
            </a:r>
            <a:r>
              <a:rPr lang="en-NZ" sz="1000" dirty="0" smtClean="0"/>
              <a:t>)</a:t>
            </a:r>
            <a:endParaRPr lang="en-NZ" sz="1000" dirty="0"/>
          </a:p>
        </p:txBody>
      </p:sp>
      <p:sp>
        <p:nvSpPr>
          <p:cNvPr id="19" name="TextBox 18"/>
          <p:cNvSpPr txBox="1"/>
          <p:nvPr/>
        </p:nvSpPr>
        <p:spPr>
          <a:xfrm>
            <a:off x="3441638" y="5609525"/>
            <a:ext cx="1440160" cy="246221"/>
          </a:xfrm>
          <a:prstGeom prst="rect">
            <a:avLst/>
          </a:prstGeom>
          <a:noFill/>
        </p:spPr>
        <p:txBody>
          <a:bodyPr wrap="square" rtlCol="0">
            <a:spAutoFit/>
          </a:bodyPr>
          <a:lstStyle/>
          <a:p>
            <a:r>
              <a:rPr lang="en-NZ" sz="1000" dirty="0" smtClean="0"/>
              <a:t>investigation</a:t>
            </a:r>
            <a:endParaRPr lang="en-NZ" sz="1000" dirty="0"/>
          </a:p>
        </p:txBody>
      </p:sp>
      <p:sp>
        <p:nvSpPr>
          <p:cNvPr id="20" name="TextBox 19"/>
          <p:cNvSpPr txBox="1"/>
          <p:nvPr/>
        </p:nvSpPr>
        <p:spPr>
          <a:xfrm>
            <a:off x="5561631" y="4941708"/>
            <a:ext cx="1491974" cy="553998"/>
          </a:xfrm>
          <a:prstGeom prst="rect">
            <a:avLst/>
          </a:prstGeom>
          <a:noFill/>
        </p:spPr>
        <p:txBody>
          <a:bodyPr wrap="square" rtlCol="0">
            <a:spAutoFit/>
          </a:bodyPr>
          <a:lstStyle/>
          <a:p>
            <a:r>
              <a:rPr lang="en-NZ" sz="1000" dirty="0" smtClean="0"/>
              <a:t>PW</a:t>
            </a:r>
            <a:br>
              <a:rPr lang="en-NZ" sz="1000" dirty="0" smtClean="0"/>
            </a:br>
            <a:r>
              <a:rPr lang="en-NZ" sz="1000" dirty="0" smtClean="0"/>
              <a:t>Heat transfer</a:t>
            </a:r>
          </a:p>
          <a:p>
            <a:r>
              <a:rPr lang="en-NZ" sz="1000" dirty="0" err="1" smtClean="0"/>
              <a:t>practicals</a:t>
            </a:r>
            <a:endParaRPr lang="en-NZ" sz="1000" dirty="0"/>
          </a:p>
        </p:txBody>
      </p:sp>
      <p:sp>
        <p:nvSpPr>
          <p:cNvPr id="21" name="TextBox 20"/>
          <p:cNvSpPr txBox="1"/>
          <p:nvPr/>
        </p:nvSpPr>
        <p:spPr>
          <a:xfrm>
            <a:off x="6285699" y="3779403"/>
            <a:ext cx="1224136" cy="400110"/>
          </a:xfrm>
          <a:prstGeom prst="rect">
            <a:avLst/>
          </a:prstGeom>
          <a:noFill/>
        </p:spPr>
        <p:txBody>
          <a:bodyPr wrap="square" rtlCol="0">
            <a:spAutoFit/>
          </a:bodyPr>
          <a:lstStyle/>
          <a:p>
            <a:r>
              <a:rPr lang="en-NZ" sz="1000" dirty="0" smtClean="0"/>
              <a:t>Daily / annual movement of Earth</a:t>
            </a:r>
            <a:endParaRPr lang="en-NZ" sz="1000" dirty="0"/>
          </a:p>
        </p:txBody>
      </p:sp>
      <p:sp>
        <p:nvSpPr>
          <p:cNvPr id="22" name="TextBox 21"/>
          <p:cNvSpPr txBox="1"/>
          <p:nvPr/>
        </p:nvSpPr>
        <p:spPr>
          <a:xfrm>
            <a:off x="6872798" y="4271835"/>
            <a:ext cx="1728192" cy="246221"/>
          </a:xfrm>
          <a:prstGeom prst="rect">
            <a:avLst/>
          </a:prstGeom>
          <a:noFill/>
        </p:spPr>
        <p:txBody>
          <a:bodyPr wrap="square" rtlCol="0">
            <a:spAutoFit/>
          </a:bodyPr>
          <a:lstStyle/>
          <a:p>
            <a:r>
              <a:rPr lang="en-NZ" sz="1000" dirty="0" smtClean="0"/>
              <a:t>Energy produced by the Sun</a:t>
            </a:r>
            <a:endParaRPr lang="en-NZ" sz="1000" dirty="0"/>
          </a:p>
        </p:txBody>
      </p:sp>
      <p:sp>
        <p:nvSpPr>
          <p:cNvPr id="23" name="TextBox 22"/>
          <p:cNvSpPr txBox="1"/>
          <p:nvPr/>
        </p:nvSpPr>
        <p:spPr>
          <a:xfrm>
            <a:off x="7736894" y="4612601"/>
            <a:ext cx="1368152" cy="707886"/>
          </a:xfrm>
          <a:prstGeom prst="rect">
            <a:avLst/>
          </a:prstGeom>
          <a:noFill/>
        </p:spPr>
        <p:txBody>
          <a:bodyPr wrap="square" rtlCol="0">
            <a:spAutoFit/>
          </a:bodyPr>
          <a:lstStyle/>
          <a:p>
            <a:r>
              <a:rPr lang="en-NZ" sz="1000" dirty="0" smtClean="0"/>
              <a:t>NUMERACY</a:t>
            </a:r>
          </a:p>
          <a:p>
            <a:r>
              <a:rPr lang="en-NZ" sz="1000" dirty="0" smtClean="0"/>
              <a:t>Light year measurements and distances in space</a:t>
            </a:r>
            <a:endParaRPr lang="en-NZ" sz="1000" dirty="0"/>
          </a:p>
        </p:txBody>
      </p:sp>
      <p:cxnSp>
        <p:nvCxnSpPr>
          <p:cNvPr id="24" name="Straight Arrow Connector 23"/>
          <p:cNvCxnSpPr/>
          <p:nvPr/>
        </p:nvCxnSpPr>
        <p:spPr>
          <a:xfrm flipV="1">
            <a:off x="4569329" y="5187930"/>
            <a:ext cx="108012" cy="153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47370" y="4795056"/>
            <a:ext cx="108012" cy="113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767557" y="4813626"/>
            <a:ext cx="169924" cy="25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69229" y="4375986"/>
            <a:ext cx="900100" cy="553998"/>
          </a:xfrm>
          <a:prstGeom prst="rect">
            <a:avLst/>
          </a:prstGeom>
          <a:noFill/>
        </p:spPr>
        <p:txBody>
          <a:bodyPr wrap="square" rtlCol="0">
            <a:spAutoFit/>
          </a:bodyPr>
          <a:lstStyle/>
          <a:p>
            <a:r>
              <a:rPr lang="en-NZ" sz="1000" dirty="0" smtClean="0"/>
              <a:t>Design of base / spaceship</a:t>
            </a:r>
            <a:endParaRPr lang="en-NZ" sz="1000" dirty="0"/>
          </a:p>
        </p:txBody>
      </p:sp>
      <p:sp>
        <p:nvSpPr>
          <p:cNvPr id="28" name="TextBox 27"/>
          <p:cNvSpPr txBox="1"/>
          <p:nvPr/>
        </p:nvSpPr>
        <p:spPr>
          <a:xfrm>
            <a:off x="5658023" y="3427359"/>
            <a:ext cx="1607819" cy="246221"/>
          </a:xfrm>
          <a:prstGeom prst="rect">
            <a:avLst/>
          </a:prstGeom>
          <a:noFill/>
        </p:spPr>
        <p:txBody>
          <a:bodyPr wrap="square" rtlCol="0">
            <a:spAutoFit/>
          </a:bodyPr>
          <a:lstStyle/>
          <a:p>
            <a:r>
              <a:rPr lang="en-NZ" sz="1000" dirty="0" smtClean="0">
                <a:solidFill>
                  <a:schemeClr val="bg1">
                    <a:lumMod val="65000"/>
                  </a:schemeClr>
                </a:solidFill>
              </a:rPr>
              <a:t>Animated models</a:t>
            </a:r>
            <a:endParaRPr lang="en-NZ" sz="1000" dirty="0">
              <a:solidFill>
                <a:schemeClr val="bg1">
                  <a:lumMod val="65000"/>
                </a:schemeClr>
              </a:solidFill>
            </a:endParaRPr>
          </a:p>
        </p:txBody>
      </p:sp>
      <p:cxnSp>
        <p:nvCxnSpPr>
          <p:cNvPr id="29" name="Straight Arrow Connector 28"/>
          <p:cNvCxnSpPr/>
          <p:nvPr/>
        </p:nvCxnSpPr>
        <p:spPr>
          <a:xfrm flipV="1">
            <a:off x="5433425" y="4271835"/>
            <a:ext cx="0" cy="123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11636" y="4354290"/>
            <a:ext cx="864096" cy="553998"/>
          </a:xfrm>
          <a:prstGeom prst="rect">
            <a:avLst/>
          </a:prstGeom>
          <a:noFill/>
        </p:spPr>
        <p:txBody>
          <a:bodyPr wrap="square" rtlCol="0">
            <a:spAutoFit/>
          </a:bodyPr>
          <a:lstStyle/>
          <a:p>
            <a:r>
              <a:rPr lang="en-NZ" sz="1000" dirty="0" smtClean="0"/>
              <a:t>NOS</a:t>
            </a:r>
            <a:br>
              <a:rPr lang="en-NZ" sz="1000" dirty="0" smtClean="0"/>
            </a:br>
            <a:r>
              <a:rPr lang="en-NZ" sz="1000" dirty="0" smtClean="0"/>
              <a:t>Write up of investigation</a:t>
            </a:r>
            <a:endParaRPr lang="en-NZ" sz="1000" dirty="0"/>
          </a:p>
        </p:txBody>
      </p:sp>
      <p:sp>
        <p:nvSpPr>
          <p:cNvPr id="31" name="TextBox 30"/>
          <p:cNvSpPr txBox="1"/>
          <p:nvPr/>
        </p:nvSpPr>
        <p:spPr>
          <a:xfrm>
            <a:off x="8241737" y="3342762"/>
            <a:ext cx="1080120" cy="553998"/>
          </a:xfrm>
          <a:prstGeom prst="rect">
            <a:avLst/>
          </a:prstGeom>
          <a:noFill/>
        </p:spPr>
        <p:txBody>
          <a:bodyPr wrap="square" rtlCol="0">
            <a:spAutoFit/>
          </a:bodyPr>
          <a:lstStyle/>
          <a:p>
            <a:r>
              <a:rPr lang="en-NZ" sz="1000" dirty="0" smtClean="0">
                <a:solidFill>
                  <a:schemeClr val="bg1">
                    <a:lumMod val="65000"/>
                  </a:schemeClr>
                </a:solidFill>
              </a:rPr>
              <a:t>PW</a:t>
            </a:r>
            <a:br>
              <a:rPr lang="en-NZ" sz="1000" dirty="0" smtClean="0">
                <a:solidFill>
                  <a:schemeClr val="bg1">
                    <a:lumMod val="65000"/>
                  </a:schemeClr>
                </a:solidFill>
              </a:rPr>
            </a:br>
            <a:r>
              <a:rPr lang="en-NZ" sz="1000" dirty="0" smtClean="0">
                <a:solidFill>
                  <a:schemeClr val="bg1">
                    <a:lumMod val="65000"/>
                  </a:schemeClr>
                </a:solidFill>
              </a:rPr>
              <a:t>Force and motion</a:t>
            </a:r>
            <a:endParaRPr lang="en-NZ" sz="1000" dirty="0">
              <a:solidFill>
                <a:schemeClr val="bg1">
                  <a:lumMod val="65000"/>
                </a:schemeClr>
              </a:solidFill>
            </a:endParaRPr>
          </a:p>
        </p:txBody>
      </p:sp>
      <p:sp>
        <p:nvSpPr>
          <p:cNvPr id="32" name="TextBox 31"/>
          <p:cNvSpPr txBox="1"/>
          <p:nvPr/>
        </p:nvSpPr>
        <p:spPr>
          <a:xfrm>
            <a:off x="6897767" y="3342762"/>
            <a:ext cx="864098" cy="246221"/>
          </a:xfrm>
          <a:prstGeom prst="rect">
            <a:avLst/>
          </a:prstGeom>
          <a:noFill/>
        </p:spPr>
        <p:txBody>
          <a:bodyPr wrap="square" rtlCol="0">
            <a:spAutoFit/>
          </a:bodyPr>
          <a:lstStyle/>
          <a:p>
            <a:r>
              <a:rPr lang="en-NZ" sz="1000" dirty="0" smtClean="0">
                <a:solidFill>
                  <a:schemeClr val="bg1">
                    <a:lumMod val="65000"/>
                  </a:schemeClr>
                </a:solidFill>
              </a:rPr>
              <a:t>Gravity</a:t>
            </a:r>
            <a:endParaRPr lang="en-NZ" sz="1000" dirty="0">
              <a:solidFill>
                <a:schemeClr val="bg1">
                  <a:lumMod val="65000"/>
                </a:schemeClr>
              </a:solidFill>
            </a:endParaRPr>
          </a:p>
        </p:txBody>
      </p:sp>
      <p:sp>
        <p:nvSpPr>
          <p:cNvPr id="33" name="TextBox 32"/>
          <p:cNvSpPr txBox="1"/>
          <p:nvPr/>
        </p:nvSpPr>
        <p:spPr>
          <a:xfrm>
            <a:off x="7678034" y="2664273"/>
            <a:ext cx="1043329" cy="400110"/>
          </a:xfrm>
          <a:prstGeom prst="rect">
            <a:avLst/>
          </a:prstGeom>
          <a:noFill/>
        </p:spPr>
        <p:txBody>
          <a:bodyPr wrap="square" rtlCol="0">
            <a:spAutoFit/>
          </a:bodyPr>
          <a:lstStyle/>
          <a:p>
            <a:r>
              <a:rPr lang="en-NZ" sz="1000" dirty="0" smtClean="0">
                <a:solidFill>
                  <a:schemeClr val="bg1">
                    <a:lumMod val="65000"/>
                  </a:schemeClr>
                </a:solidFill>
              </a:rPr>
              <a:t>LW</a:t>
            </a:r>
            <a:br>
              <a:rPr lang="en-NZ" sz="1000" dirty="0" smtClean="0">
                <a:solidFill>
                  <a:schemeClr val="bg1">
                    <a:lumMod val="65000"/>
                  </a:schemeClr>
                </a:solidFill>
              </a:rPr>
            </a:br>
            <a:r>
              <a:rPr lang="en-NZ" sz="1000" dirty="0" smtClean="0">
                <a:solidFill>
                  <a:schemeClr val="bg1">
                    <a:lumMod val="65000"/>
                  </a:schemeClr>
                </a:solidFill>
              </a:rPr>
              <a:t>MRSCGREN</a:t>
            </a:r>
            <a:endParaRPr lang="en-NZ" sz="1000" dirty="0">
              <a:solidFill>
                <a:schemeClr val="bg1">
                  <a:lumMod val="65000"/>
                </a:schemeClr>
              </a:solidFill>
            </a:endParaRPr>
          </a:p>
        </p:txBody>
      </p:sp>
      <p:sp>
        <p:nvSpPr>
          <p:cNvPr id="34" name="TextBox 33"/>
          <p:cNvSpPr txBox="1"/>
          <p:nvPr/>
        </p:nvSpPr>
        <p:spPr>
          <a:xfrm>
            <a:off x="6705926" y="2664273"/>
            <a:ext cx="972108" cy="246221"/>
          </a:xfrm>
          <a:prstGeom prst="rect">
            <a:avLst/>
          </a:prstGeom>
          <a:noFill/>
        </p:spPr>
        <p:txBody>
          <a:bodyPr wrap="square" rtlCol="0">
            <a:spAutoFit/>
          </a:bodyPr>
          <a:lstStyle/>
          <a:p>
            <a:r>
              <a:rPr lang="en-NZ" sz="1000" dirty="0" smtClean="0">
                <a:solidFill>
                  <a:schemeClr val="bg1">
                    <a:lumMod val="65000"/>
                  </a:schemeClr>
                </a:solidFill>
              </a:rPr>
              <a:t>Alien design</a:t>
            </a:r>
            <a:endParaRPr lang="en-NZ" sz="1000" dirty="0">
              <a:solidFill>
                <a:schemeClr val="bg1">
                  <a:lumMod val="65000"/>
                </a:schemeClr>
              </a:solidFill>
            </a:endParaRPr>
          </a:p>
        </p:txBody>
      </p:sp>
      <p:cxnSp>
        <p:nvCxnSpPr>
          <p:cNvPr id="35" name="Straight Arrow Connector 34"/>
          <p:cNvCxnSpPr>
            <a:stCxn id="34" idx="3"/>
          </p:cNvCxnSpPr>
          <p:nvPr/>
        </p:nvCxnSpPr>
        <p:spPr>
          <a:xfrm flipH="1" flipV="1">
            <a:off x="7426004" y="2787383"/>
            <a:ext cx="25203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4" idx="1"/>
            <a:endCxn id="14" idx="6"/>
          </p:cNvCxnSpPr>
          <p:nvPr/>
        </p:nvCxnSpPr>
        <p:spPr>
          <a:xfrm flipH="1">
            <a:off x="5865473" y="2787384"/>
            <a:ext cx="840453" cy="116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0"/>
          </p:cNvCxnSpPr>
          <p:nvPr/>
        </p:nvCxnSpPr>
        <p:spPr>
          <a:xfrm flipH="1" flipV="1">
            <a:off x="6585553" y="3650406"/>
            <a:ext cx="312214" cy="128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0"/>
          </p:cNvCxnSpPr>
          <p:nvPr/>
        </p:nvCxnSpPr>
        <p:spPr>
          <a:xfrm flipV="1">
            <a:off x="4119279" y="4120621"/>
            <a:ext cx="162018" cy="255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417201" y="3978836"/>
            <a:ext cx="432048" cy="1322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p:cNvCxnSpPr>
          <p:nvPr/>
        </p:nvCxnSpPr>
        <p:spPr>
          <a:xfrm flipH="1">
            <a:off x="6705926" y="3465873"/>
            <a:ext cx="191841" cy="84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426005" y="3465873"/>
            <a:ext cx="8157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44993" y="4179513"/>
            <a:ext cx="1080120" cy="400110"/>
          </a:xfrm>
          <a:prstGeom prst="rect">
            <a:avLst/>
          </a:prstGeom>
          <a:noFill/>
        </p:spPr>
        <p:txBody>
          <a:bodyPr wrap="square" rtlCol="0">
            <a:spAutoFit/>
          </a:bodyPr>
          <a:lstStyle/>
          <a:p>
            <a:r>
              <a:rPr lang="en-NZ" sz="1000" dirty="0" smtClean="0">
                <a:solidFill>
                  <a:schemeClr val="bg1">
                    <a:lumMod val="65000"/>
                  </a:schemeClr>
                </a:solidFill>
              </a:rPr>
              <a:t>LW 5</a:t>
            </a:r>
          </a:p>
          <a:p>
            <a:r>
              <a:rPr lang="en-NZ" sz="1000" dirty="0" smtClean="0">
                <a:solidFill>
                  <a:schemeClr val="bg1">
                    <a:lumMod val="65000"/>
                  </a:schemeClr>
                </a:solidFill>
              </a:rPr>
              <a:t>genetics</a:t>
            </a:r>
            <a:endParaRPr lang="en-NZ" sz="1000" dirty="0">
              <a:solidFill>
                <a:schemeClr val="bg1">
                  <a:lumMod val="65000"/>
                </a:schemeClr>
              </a:solidFill>
            </a:endParaRPr>
          </a:p>
        </p:txBody>
      </p:sp>
      <p:sp>
        <p:nvSpPr>
          <p:cNvPr id="43" name="TextBox 42"/>
          <p:cNvSpPr txBox="1"/>
          <p:nvPr/>
        </p:nvSpPr>
        <p:spPr>
          <a:xfrm>
            <a:off x="2275604" y="3935139"/>
            <a:ext cx="1356585" cy="246221"/>
          </a:xfrm>
          <a:prstGeom prst="rect">
            <a:avLst/>
          </a:prstGeom>
          <a:noFill/>
        </p:spPr>
        <p:txBody>
          <a:bodyPr wrap="square" rtlCol="0">
            <a:spAutoFit/>
          </a:bodyPr>
          <a:lstStyle/>
          <a:p>
            <a:r>
              <a:rPr lang="en-NZ" sz="1000" dirty="0" smtClean="0">
                <a:solidFill>
                  <a:schemeClr val="bg1">
                    <a:lumMod val="65000"/>
                  </a:schemeClr>
                </a:solidFill>
              </a:rPr>
              <a:t>Selective breeding</a:t>
            </a:r>
            <a:endParaRPr lang="en-NZ" sz="1000" dirty="0">
              <a:solidFill>
                <a:schemeClr val="bg1">
                  <a:lumMod val="65000"/>
                </a:schemeClr>
              </a:solidFill>
            </a:endParaRPr>
          </a:p>
        </p:txBody>
      </p:sp>
      <p:cxnSp>
        <p:nvCxnSpPr>
          <p:cNvPr id="44" name="Straight Arrow Connector 43"/>
          <p:cNvCxnSpPr/>
          <p:nvPr/>
        </p:nvCxnSpPr>
        <p:spPr>
          <a:xfrm flipV="1">
            <a:off x="1905033" y="4148725"/>
            <a:ext cx="378042"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Rectangle 45"/>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TextBox 46"/>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48" name="TextBox 47"/>
          <p:cNvSpPr txBox="1"/>
          <p:nvPr/>
        </p:nvSpPr>
        <p:spPr>
          <a:xfrm>
            <a:off x="326559" y="34107"/>
            <a:ext cx="8394804" cy="461665"/>
          </a:xfrm>
          <a:prstGeom prst="rect">
            <a:avLst/>
          </a:prstGeom>
          <a:noFill/>
        </p:spPr>
        <p:txBody>
          <a:bodyPr wrap="square" rtlCol="0">
            <a:spAutoFit/>
          </a:bodyPr>
          <a:lstStyle/>
          <a:p>
            <a:r>
              <a:rPr lang="en-NZ" sz="2400" dirty="0" smtClean="0">
                <a:latin typeface="Century Gothic" panose="020B0502020202020204" pitchFamily="34" charset="0"/>
              </a:rPr>
              <a:t>Cross - curricular units…. Helping students to make links</a:t>
            </a:r>
            <a:endParaRPr lang="en-NZ" sz="2400" dirty="0">
              <a:latin typeface="Century Gothic" panose="020B0502020202020204" pitchFamily="34" charset="0"/>
            </a:endParaRPr>
          </a:p>
        </p:txBody>
      </p:sp>
    </p:spTree>
    <p:extLst>
      <p:ext uri="{BB962C8B-B14F-4D97-AF65-F5344CB8AC3E}">
        <p14:creationId xmlns:p14="http://schemas.microsoft.com/office/powerpoint/2010/main" val="2421098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orero.maori.nz/news/matariki/matarik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80" y="793272"/>
            <a:ext cx="3345779" cy="2352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6" name="TextBox 5"/>
          <p:cNvSpPr txBox="1"/>
          <p:nvPr/>
        </p:nvSpPr>
        <p:spPr>
          <a:xfrm>
            <a:off x="414008" y="3193640"/>
            <a:ext cx="2873829" cy="261610"/>
          </a:xfrm>
          <a:prstGeom prst="rect">
            <a:avLst/>
          </a:prstGeom>
          <a:noFill/>
        </p:spPr>
        <p:txBody>
          <a:bodyPr wrap="square" rtlCol="0">
            <a:spAutoFit/>
          </a:bodyPr>
          <a:lstStyle/>
          <a:p>
            <a:r>
              <a:rPr lang="en-NZ" sz="1100" dirty="0" smtClean="0"/>
              <a:t>From: www.korero.maori.nz</a:t>
            </a:r>
            <a:endParaRPr lang="en-NZ" sz="1100" dirty="0"/>
          </a:p>
        </p:txBody>
      </p:sp>
      <p:pic>
        <p:nvPicPr>
          <p:cNvPr id="3076" name="Picture 4" descr="http://thunder106.com/wp-content/uploads/HEROES_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693" y="5293833"/>
            <a:ext cx="3610187" cy="1185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48693" y="6479177"/>
            <a:ext cx="3997234" cy="261610"/>
          </a:xfrm>
          <a:prstGeom prst="rect">
            <a:avLst/>
          </a:prstGeom>
          <a:noFill/>
        </p:spPr>
        <p:txBody>
          <a:bodyPr wrap="square" rtlCol="0">
            <a:spAutoFit/>
          </a:bodyPr>
          <a:lstStyle/>
          <a:p>
            <a:r>
              <a:rPr lang="en-NZ" sz="1100" dirty="0" smtClean="0"/>
              <a:t>From: thunder106.com/everyday-heroes</a:t>
            </a:r>
            <a:r>
              <a:rPr lang="en-NZ" sz="1100" dirty="0"/>
              <a:t>/</a:t>
            </a:r>
          </a:p>
        </p:txBody>
      </p:sp>
      <p:sp>
        <p:nvSpPr>
          <p:cNvPr id="10" name="TextBox 9"/>
          <p:cNvSpPr txBox="1"/>
          <p:nvPr/>
        </p:nvSpPr>
        <p:spPr>
          <a:xfrm>
            <a:off x="326559" y="34107"/>
            <a:ext cx="8394804" cy="461665"/>
          </a:xfrm>
          <a:prstGeom prst="rect">
            <a:avLst/>
          </a:prstGeom>
          <a:noFill/>
        </p:spPr>
        <p:txBody>
          <a:bodyPr wrap="square" rtlCol="0">
            <a:spAutoFit/>
          </a:bodyPr>
          <a:lstStyle/>
          <a:p>
            <a:r>
              <a:rPr lang="en-NZ" sz="2400" dirty="0" smtClean="0">
                <a:latin typeface="Century Gothic" panose="020B0502020202020204" pitchFamily="34" charset="0"/>
              </a:rPr>
              <a:t>Cross - curricular units…. Any context will do</a:t>
            </a:r>
            <a:endParaRPr lang="en-NZ" sz="2400" dirty="0">
              <a:latin typeface="Century Gothic" panose="020B0502020202020204" pitchFamily="34" charset="0"/>
            </a:endParaRPr>
          </a:p>
        </p:txBody>
      </p:sp>
      <p:pic>
        <p:nvPicPr>
          <p:cNvPr id="3078" name="Picture 6" descr="http://www.tours-istanbul.info/files/gallipoli-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81" y="3722196"/>
            <a:ext cx="3345779" cy="26766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5441" y="6427113"/>
            <a:ext cx="3031818" cy="430887"/>
          </a:xfrm>
          <a:prstGeom prst="rect">
            <a:avLst/>
          </a:prstGeom>
          <a:noFill/>
        </p:spPr>
        <p:txBody>
          <a:bodyPr wrap="square" rtlCol="0">
            <a:spAutoFit/>
          </a:bodyPr>
          <a:lstStyle/>
          <a:p>
            <a:r>
              <a:rPr lang="en-NZ" sz="1100" dirty="0" err="1" smtClean="0"/>
              <a:t>From:www.tours-istanbul.info</a:t>
            </a:r>
            <a:r>
              <a:rPr lang="en-NZ" sz="1100" dirty="0" smtClean="0"/>
              <a:t>/250,tour-from-istanbul-to-gallipoli.html</a:t>
            </a:r>
            <a:endParaRPr lang="en-NZ" sz="1100" dirty="0"/>
          </a:p>
        </p:txBody>
      </p:sp>
      <p:pic>
        <p:nvPicPr>
          <p:cNvPr id="3080" name="Picture 8" descr="1976 conservation poster. Take the land and how can the trees grow without the trees where will the birds 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6" t="1464" r="2373"/>
          <a:stretch/>
        </p:blipFill>
        <p:spPr bwMode="auto">
          <a:xfrm>
            <a:off x="5394959" y="627017"/>
            <a:ext cx="2664823" cy="39595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85324" y="4586537"/>
            <a:ext cx="3997234" cy="261610"/>
          </a:xfrm>
          <a:prstGeom prst="rect">
            <a:avLst/>
          </a:prstGeom>
          <a:noFill/>
        </p:spPr>
        <p:txBody>
          <a:bodyPr wrap="square" rtlCol="0">
            <a:spAutoFit/>
          </a:bodyPr>
          <a:lstStyle/>
          <a:p>
            <a:r>
              <a:rPr lang="en-NZ" sz="1100" dirty="0" smtClean="0"/>
              <a:t>From: retronaut.co</a:t>
            </a:r>
            <a:endParaRPr lang="en-NZ" sz="1100" dirty="0"/>
          </a:p>
        </p:txBody>
      </p:sp>
    </p:spTree>
    <p:extLst>
      <p:ext uri="{BB962C8B-B14F-4D97-AF65-F5344CB8AC3E}">
        <p14:creationId xmlns:p14="http://schemas.microsoft.com/office/powerpoint/2010/main" val="92431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517" t="40612" r="12111" b="19410"/>
          <a:stretch/>
        </p:blipFill>
        <p:spPr>
          <a:xfrm>
            <a:off x="3172691" y="3172392"/>
            <a:ext cx="5885045" cy="3636725"/>
          </a:xfrm>
          <a:prstGeom prst="rect">
            <a:avLst/>
          </a:prstGeom>
        </p:spPr>
      </p:pic>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rotWithShape="1">
          <a:blip r:embed="rId3"/>
          <a:srcRect l="20078" t="7860" r="22102" b="19793"/>
          <a:stretch/>
        </p:blipFill>
        <p:spPr>
          <a:xfrm>
            <a:off x="567376" y="1120831"/>
            <a:ext cx="2757715" cy="1940050"/>
          </a:xfrm>
          <a:prstGeom prst="rect">
            <a:avLst/>
          </a:prstGeom>
        </p:spPr>
      </p:pic>
      <p:sp>
        <p:nvSpPr>
          <p:cNvPr id="6" name="Rectangle 5"/>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9" name="TextBox 8"/>
          <p:cNvSpPr txBox="1"/>
          <p:nvPr/>
        </p:nvSpPr>
        <p:spPr>
          <a:xfrm>
            <a:off x="326558" y="34107"/>
            <a:ext cx="8731177" cy="461665"/>
          </a:xfrm>
          <a:prstGeom prst="rect">
            <a:avLst/>
          </a:prstGeom>
          <a:noFill/>
        </p:spPr>
        <p:txBody>
          <a:bodyPr wrap="square" rtlCol="0">
            <a:spAutoFit/>
          </a:bodyPr>
          <a:lstStyle/>
          <a:p>
            <a:r>
              <a:rPr lang="en-NZ" sz="2400" dirty="0" smtClean="0">
                <a:latin typeface="Century Gothic" panose="020B0502020202020204" pitchFamily="34" charset="0"/>
              </a:rPr>
              <a:t>The Autonomous Learner Model…. How can I use it?</a:t>
            </a:r>
            <a:endParaRPr lang="en-NZ" sz="2400" dirty="0">
              <a:latin typeface="Century Gothic" panose="020B0502020202020204" pitchFamily="34" charset="0"/>
            </a:endParaRPr>
          </a:p>
        </p:txBody>
      </p:sp>
      <p:cxnSp>
        <p:nvCxnSpPr>
          <p:cNvPr id="11" name="Straight Connector 10"/>
          <p:cNvCxnSpPr/>
          <p:nvPr/>
        </p:nvCxnSpPr>
        <p:spPr>
          <a:xfrm>
            <a:off x="2050473" y="2715341"/>
            <a:ext cx="1122218" cy="4045840"/>
          </a:xfrm>
          <a:prstGeom prst="line">
            <a:avLst/>
          </a:prstGeom>
          <a:ln>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59983" y="2258290"/>
            <a:ext cx="5749546" cy="914102"/>
          </a:xfrm>
          <a:prstGeom prst="line">
            <a:avLst/>
          </a:prstGeom>
          <a:ln>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46536" y="532711"/>
            <a:ext cx="4649491" cy="1754326"/>
          </a:xfrm>
          <a:prstGeom prst="rect">
            <a:avLst/>
          </a:prstGeom>
          <a:noFill/>
        </p:spPr>
        <p:txBody>
          <a:bodyPr wrap="square" rtlCol="0">
            <a:spAutoFit/>
          </a:bodyPr>
          <a:lstStyle/>
          <a:p>
            <a:r>
              <a:rPr lang="en-NZ" b="1" dirty="0" smtClean="0"/>
              <a:t>What is an autonomous learner?</a:t>
            </a:r>
          </a:p>
          <a:p>
            <a:r>
              <a:rPr lang="en-NZ" dirty="0" smtClean="0"/>
              <a:t>“..one who solves problems or develops new ideas through a combination of divergent and convergent thinking and functions with minimal external guidance in selected areas of endeavour.” (Betts and Knapp, 1981)</a:t>
            </a:r>
            <a:endParaRPr lang="en-NZ" dirty="0"/>
          </a:p>
        </p:txBody>
      </p:sp>
    </p:spTree>
    <p:extLst>
      <p:ext uri="{BB962C8B-B14F-4D97-AF65-F5344CB8AC3E}">
        <p14:creationId xmlns:p14="http://schemas.microsoft.com/office/powerpoint/2010/main" val="31546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b1969d.medialib.glogster.com/media/c44529f2004f59f15e5e28d5e17191196df93d130a6433162001638efb053381/post-it-note-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23" y="3432784"/>
            <a:ext cx="3664542" cy="2790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b1969d.medialib.glogster.com/media/c44529f2004f59f15e5e28d5e17191196df93d130a6433162001638efb053381/post-it-note-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144" y="47386"/>
            <a:ext cx="4006483" cy="30513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b1969d.medialib.glogster.com/media/c44529f2004f59f15e5e28d5e17191196df93d130a6433162001638efb053381/post-it-note-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95" y="572732"/>
            <a:ext cx="3664542" cy="2790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8349" y="831524"/>
            <a:ext cx="3018415" cy="2062103"/>
          </a:xfrm>
          <a:prstGeom prst="rect">
            <a:avLst/>
          </a:prstGeom>
          <a:noFill/>
        </p:spPr>
        <p:txBody>
          <a:bodyPr wrap="square" rtlCol="0">
            <a:spAutoFit/>
          </a:bodyPr>
          <a:lstStyle/>
          <a:p>
            <a:r>
              <a:rPr lang="en-NZ" sz="2000" b="1" dirty="0" smtClean="0"/>
              <a:t>Orientation</a:t>
            </a:r>
          </a:p>
          <a:p>
            <a:r>
              <a:rPr lang="en-NZ" dirty="0" smtClean="0"/>
              <a:t>*Group process, group roles, group strategies to foster ability to work together</a:t>
            </a:r>
          </a:p>
          <a:p>
            <a:r>
              <a:rPr lang="en-NZ" dirty="0" smtClean="0"/>
              <a:t>*Comprehend difference between student and learner, teacher and facilitator</a:t>
            </a:r>
            <a:endParaRPr lang="en-NZ" dirty="0"/>
          </a:p>
        </p:txBody>
      </p:sp>
      <p:sp>
        <p:nvSpPr>
          <p:cNvPr id="7" name="Rectangle 6"/>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10" name="TextBox 9"/>
          <p:cNvSpPr txBox="1"/>
          <p:nvPr/>
        </p:nvSpPr>
        <p:spPr>
          <a:xfrm>
            <a:off x="412823" y="30811"/>
            <a:ext cx="8731177" cy="461665"/>
          </a:xfrm>
          <a:prstGeom prst="rect">
            <a:avLst/>
          </a:prstGeom>
          <a:noFill/>
        </p:spPr>
        <p:txBody>
          <a:bodyPr wrap="square" rtlCol="0">
            <a:spAutoFit/>
          </a:bodyPr>
          <a:lstStyle/>
          <a:p>
            <a:r>
              <a:rPr lang="en-NZ" sz="2400" dirty="0" smtClean="0">
                <a:latin typeface="Century Gothic" panose="020B0502020202020204" pitchFamily="34" charset="0"/>
              </a:rPr>
              <a:t>Cherry picking the ALM….</a:t>
            </a:r>
            <a:endParaRPr lang="en-NZ" sz="2400" dirty="0">
              <a:latin typeface="Century Gothic" panose="020B0502020202020204" pitchFamily="34" charset="0"/>
            </a:endParaRPr>
          </a:p>
        </p:txBody>
      </p:sp>
      <p:pic>
        <p:nvPicPr>
          <p:cNvPr id="14" name="Picture 2" descr="http://b1969d.medialib.glogster.com/media/c44529f2004f59f15e5e28d5e17191196df93d130a6433162001638efb053381/post-it-note-v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9141" y="2814566"/>
            <a:ext cx="3664542" cy="27909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b1969d.medialib.glogster.com/media/c44529f2004f59f15e5e28d5e17191196df93d130a6433162001638efb053381/post-it-note-v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4259" y="4012022"/>
            <a:ext cx="3664542" cy="2790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0063" y="4775265"/>
            <a:ext cx="3375226" cy="1231106"/>
          </a:xfrm>
          <a:prstGeom prst="rect">
            <a:avLst/>
          </a:prstGeom>
          <a:noFill/>
        </p:spPr>
        <p:txBody>
          <a:bodyPr wrap="square" rtlCol="0">
            <a:spAutoFit/>
          </a:bodyPr>
          <a:lstStyle/>
          <a:p>
            <a:r>
              <a:rPr lang="en-NZ" sz="2000" b="1" dirty="0" smtClean="0"/>
              <a:t>Seminars</a:t>
            </a:r>
          </a:p>
          <a:p>
            <a:r>
              <a:rPr lang="en-NZ" dirty="0" smtClean="0"/>
              <a:t>*Selection of topic of importance to learner</a:t>
            </a:r>
          </a:p>
          <a:p>
            <a:r>
              <a:rPr lang="en-NZ" dirty="0" smtClean="0"/>
              <a:t>*Choice of presentation</a:t>
            </a:r>
            <a:endParaRPr lang="en-NZ" dirty="0"/>
          </a:p>
        </p:txBody>
      </p:sp>
      <p:sp>
        <p:nvSpPr>
          <p:cNvPr id="6" name="TextBox 5"/>
          <p:cNvSpPr txBox="1"/>
          <p:nvPr/>
        </p:nvSpPr>
        <p:spPr>
          <a:xfrm>
            <a:off x="525735" y="4012022"/>
            <a:ext cx="2222234" cy="2062103"/>
          </a:xfrm>
          <a:prstGeom prst="rect">
            <a:avLst/>
          </a:prstGeom>
          <a:noFill/>
        </p:spPr>
        <p:txBody>
          <a:bodyPr wrap="square" rtlCol="0">
            <a:spAutoFit/>
          </a:bodyPr>
          <a:lstStyle/>
          <a:p>
            <a:r>
              <a:rPr lang="en-NZ" sz="2000" b="1" dirty="0" smtClean="0"/>
              <a:t>In-depth study</a:t>
            </a:r>
          </a:p>
          <a:p>
            <a:r>
              <a:rPr lang="en-NZ" dirty="0" smtClean="0"/>
              <a:t>*Autonomous: able to plan a project, participate in the project, complete the project and assess the project</a:t>
            </a:r>
            <a:endParaRPr lang="en-NZ" dirty="0"/>
          </a:p>
        </p:txBody>
      </p:sp>
      <p:sp>
        <p:nvSpPr>
          <p:cNvPr id="4" name="TextBox 3"/>
          <p:cNvSpPr txBox="1"/>
          <p:nvPr/>
        </p:nvSpPr>
        <p:spPr>
          <a:xfrm>
            <a:off x="6305053" y="3098738"/>
            <a:ext cx="2754103" cy="2339102"/>
          </a:xfrm>
          <a:prstGeom prst="rect">
            <a:avLst/>
          </a:prstGeom>
          <a:noFill/>
        </p:spPr>
        <p:txBody>
          <a:bodyPr wrap="square" rtlCol="0">
            <a:spAutoFit/>
          </a:bodyPr>
          <a:lstStyle/>
          <a:p>
            <a:r>
              <a:rPr lang="en-NZ" sz="2000" b="1" dirty="0" smtClean="0"/>
              <a:t>Enrichment</a:t>
            </a:r>
          </a:p>
          <a:p>
            <a:r>
              <a:rPr lang="en-NZ" dirty="0" smtClean="0"/>
              <a:t>*Find new and unique knowledge using a variety of methods</a:t>
            </a:r>
          </a:p>
          <a:p>
            <a:r>
              <a:rPr lang="en-NZ" dirty="0" smtClean="0"/>
              <a:t>*Steps and skills for independent inquiry are directly taught</a:t>
            </a:r>
          </a:p>
          <a:p>
            <a:endParaRPr lang="en-NZ" dirty="0"/>
          </a:p>
        </p:txBody>
      </p:sp>
      <p:sp>
        <p:nvSpPr>
          <p:cNvPr id="3" name="TextBox 2"/>
          <p:cNvSpPr txBox="1"/>
          <p:nvPr/>
        </p:nvSpPr>
        <p:spPr>
          <a:xfrm>
            <a:off x="5147200" y="215901"/>
            <a:ext cx="3289273" cy="2616101"/>
          </a:xfrm>
          <a:prstGeom prst="rect">
            <a:avLst/>
          </a:prstGeom>
          <a:noFill/>
        </p:spPr>
        <p:txBody>
          <a:bodyPr wrap="square" rtlCol="0">
            <a:spAutoFit/>
          </a:bodyPr>
          <a:lstStyle/>
          <a:p>
            <a:r>
              <a:rPr lang="en-NZ" sz="2000" b="1" dirty="0" smtClean="0"/>
              <a:t>Individual Development</a:t>
            </a:r>
          </a:p>
          <a:p>
            <a:r>
              <a:rPr lang="en-NZ" dirty="0" smtClean="0"/>
              <a:t>*Study skills that are more individualised, academic skills that are content specific</a:t>
            </a:r>
          </a:p>
          <a:p>
            <a:r>
              <a:rPr lang="en-NZ" dirty="0" smtClean="0"/>
              <a:t>*Gather information through use of computers, internet</a:t>
            </a:r>
          </a:p>
          <a:p>
            <a:r>
              <a:rPr lang="en-NZ" dirty="0" smtClean="0"/>
              <a:t>*Learn different methods of organisation and develop approach for themselves</a:t>
            </a:r>
            <a:endParaRPr lang="en-NZ" dirty="0"/>
          </a:p>
        </p:txBody>
      </p:sp>
      <p:sp>
        <p:nvSpPr>
          <p:cNvPr id="17" name="Right Arrow 16"/>
          <p:cNvSpPr/>
          <p:nvPr/>
        </p:nvSpPr>
        <p:spPr>
          <a:xfrm>
            <a:off x="3900228" y="1666500"/>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ight Arrow 17"/>
          <p:cNvSpPr/>
          <p:nvPr/>
        </p:nvSpPr>
        <p:spPr>
          <a:xfrm rot="3762957">
            <a:off x="7714456" y="2733652"/>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ight Arrow 18"/>
          <p:cNvSpPr/>
          <p:nvPr/>
        </p:nvSpPr>
        <p:spPr>
          <a:xfrm rot="8287841">
            <a:off x="5836286" y="5351262"/>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ight Arrow 19"/>
          <p:cNvSpPr/>
          <p:nvPr/>
        </p:nvSpPr>
        <p:spPr>
          <a:xfrm rot="12936444">
            <a:off x="2189958" y="6006853"/>
            <a:ext cx="658004" cy="3904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5549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pic>
        <p:nvPicPr>
          <p:cNvPr id="1026" name="Picture 2" descr="http://lyndahaviland.com/wp-content/uploads/2009/07/post-it-no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0" t="7318" r="16213" b="13697"/>
          <a:stretch/>
        </p:blipFill>
        <p:spPr bwMode="auto">
          <a:xfrm>
            <a:off x="296994" y="194263"/>
            <a:ext cx="4060556" cy="4143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402050">
            <a:off x="703599" y="750984"/>
            <a:ext cx="3396530" cy="3231654"/>
          </a:xfrm>
          <a:prstGeom prst="rect">
            <a:avLst/>
          </a:prstGeom>
          <a:noFill/>
          <a:ln>
            <a:noFill/>
          </a:ln>
        </p:spPr>
        <p:txBody>
          <a:bodyPr wrap="square" rtlCol="0">
            <a:spAutoFit/>
          </a:bodyPr>
          <a:lstStyle/>
          <a:p>
            <a:r>
              <a:rPr lang="en-NZ" b="1" dirty="0"/>
              <a:t>When given choice by teachers, students perceive classroom activities as more </a:t>
            </a:r>
            <a:r>
              <a:rPr lang="en-NZ" b="1" dirty="0" smtClean="0"/>
              <a:t>important: </a:t>
            </a:r>
            <a:r>
              <a:rPr lang="en-NZ" dirty="0" smtClean="0"/>
              <a:t>choice </a:t>
            </a:r>
            <a:r>
              <a:rPr lang="en-NZ" dirty="0"/>
              <a:t>of tasks, </a:t>
            </a:r>
            <a:r>
              <a:rPr lang="en-NZ" dirty="0" smtClean="0"/>
              <a:t>choice </a:t>
            </a:r>
            <a:r>
              <a:rPr lang="en-NZ" dirty="0"/>
              <a:t>of reporting formats, </a:t>
            </a:r>
            <a:r>
              <a:rPr lang="en-NZ" dirty="0" smtClean="0"/>
              <a:t>choice </a:t>
            </a:r>
            <a:r>
              <a:rPr lang="en-NZ" dirty="0"/>
              <a:t>of learning goals, and </a:t>
            </a:r>
            <a:r>
              <a:rPr lang="en-NZ" dirty="0" smtClean="0"/>
              <a:t>choice </a:t>
            </a:r>
            <a:r>
              <a:rPr lang="en-NZ" dirty="0"/>
              <a:t>of </a:t>
            </a:r>
            <a:r>
              <a:rPr lang="en-NZ" dirty="0" smtClean="0"/>
              <a:t>behaviours </a:t>
            </a:r>
          </a:p>
          <a:p>
            <a:r>
              <a:rPr lang="en-NZ" b="1" dirty="0" smtClean="0"/>
              <a:t>Providing </a:t>
            </a:r>
            <a:r>
              <a:rPr lang="en-NZ" b="1" dirty="0"/>
              <a:t>students academic choices increases engagement.</a:t>
            </a:r>
          </a:p>
          <a:p>
            <a:endParaRPr lang="en-NZ" dirty="0"/>
          </a:p>
          <a:p>
            <a:r>
              <a:rPr lang="en-NZ" sz="1200" b="1" i="1" dirty="0" smtClean="0"/>
              <a:t>Robert J </a:t>
            </a:r>
            <a:r>
              <a:rPr lang="en-NZ" sz="1200" b="1" i="1" dirty="0" err="1" smtClean="0"/>
              <a:t>Marzano</a:t>
            </a:r>
            <a:r>
              <a:rPr lang="en-NZ" sz="1200" b="1" dirty="0" smtClean="0"/>
              <a:t>: The Highly engaged Classroom, 2010</a:t>
            </a:r>
            <a:endParaRPr lang="en-NZ" sz="1200" b="1" dirty="0"/>
          </a:p>
        </p:txBody>
      </p:sp>
      <p:sp>
        <p:nvSpPr>
          <p:cNvPr id="9" name="TextBox 8"/>
          <p:cNvSpPr txBox="1"/>
          <p:nvPr/>
        </p:nvSpPr>
        <p:spPr>
          <a:xfrm>
            <a:off x="412823" y="30811"/>
            <a:ext cx="8731177" cy="461665"/>
          </a:xfrm>
          <a:prstGeom prst="rect">
            <a:avLst/>
          </a:prstGeom>
          <a:noFill/>
        </p:spPr>
        <p:txBody>
          <a:bodyPr wrap="square" rtlCol="0">
            <a:spAutoFit/>
          </a:bodyPr>
          <a:lstStyle/>
          <a:p>
            <a:r>
              <a:rPr lang="en-NZ" sz="2400" dirty="0" smtClean="0">
                <a:latin typeface="Century Gothic" panose="020B0502020202020204" pitchFamily="34" charset="0"/>
              </a:rPr>
              <a:t>And what else can I use….</a:t>
            </a:r>
            <a:endParaRPr lang="en-NZ" sz="2400" dirty="0">
              <a:latin typeface="Century Gothic" panose="020B0502020202020204" pitchFamily="34" charset="0"/>
            </a:endParaRPr>
          </a:p>
        </p:txBody>
      </p:sp>
      <p:pic>
        <p:nvPicPr>
          <p:cNvPr id="10" name="Picture 2" descr="http://lyndahaviland.com/wp-content/uploads/2009/07/post-it-no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52" t="9367" r="18761" b="13697"/>
          <a:stretch/>
        </p:blipFill>
        <p:spPr bwMode="auto">
          <a:xfrm rot="448203">
            <a:off x="4389145" y="23997"/>
            <a:ext cx="4459707" cy="4831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lyndahaviland.com/wp-content/uploads/2009/07/post-it-note.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350" t="7318" r="16213" b="13697"/>
          <a:stretch/>
        </p:blipFill>
        <p:spPr bwMode="auto">
          <a:xfrm rot="21007375">
            <a:off x="1629137" y="3515779"/>
            <a:ext cx="4169352" cy="3280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330592">
            <a:off x="4840019" y="777459"/>
            <a:ext cx="3664310" cy="3139321"/>
          </a:xfrm>
          <a:prstGeom prst="rect">
            <a:avLst/>
          </a:prstGeom>
          <a:noFill/>
        </p:spPr>
        <p:txBody>
          <a:bodyPr wrap="square" rtlCol="0">
            <a:spAutoFit/>
          </a:bodyPr>
          <a:lstStyle/>
          <a:p>
            <a:r>
              <a:rPr lang="en-NZ" dirty="0" smtClean="0"/>
              <a:t>“They </a:t>
            </a:r>
            <a:r>
              <a:rPr lang="en-NZ" dirty="0"/>
              <a:t>need classrooms that are respectful to them, </a:t>
            </a:r>
            <a:r>
              <a:rPr lang="en-NZ" b="1" dirty="0"/>
              <a:t>provide both structure and choice</a:t>
            </a:r>
            <a:r>
              <a:rPr lang="en-NZ" dirty="0"/>
              <a:t>, and help them achieve more than they thought they could. These are needs shared by all learners, not just those who are gifted. But good instruction for gifted learners must begin </a:t>
            </a:r>
            <a:r>
              <a:rPr lang="en-NZ" dirty="0" smtClean="0"/>
              <a:t>there.”</a:t>
            </a:r>
          </a:p>
          <a:p>
            <a:endParaRPr lang="en-NZ" dirty="0" smtClean="0"/>
          </a:p>
          <a:p>
            <a:r>
              <a:rPr lang="en-NZ" sz="1200" b="1" i="1" dirty="0" smtClean="0"/>
              <a:t>Carol </a:t>
            </a:r>
            <a:r>
              <a:rPr lang="en-NZ" sz="1200" b="1" i="1" dirty="0"/>
              <a:t>Ann </a:t>
            </a:r>
            <a:r>
              <a:rPr lang="en-NZ" sz="1200" b="1" i="1" dirty="0" smtClean="0"/>
              <a:t>Tomlinson: </a:t>
            </a:r>
            <a:r>
              <a:rPr lang="en-NZ" sz="1200" b="1" dirty="0" smtClean="0"/>
              <a:t>What </a:t>
            </a:r>
            <a:r>
              <a:rPr lang="en-NZ" sz="1200" b="1" dirty="0"/>
              <a:t>it Means to Teach Gifted Learners </a:t>
            </a:r>
            <a:r>
              <a:rPr lang="en-NZ" sz="1200" b="1" dirty="0" smtClean="0"/>
              <a:t>Well, </a:t>
            </a:r>
            <a:r>
              <a:rPr lang="en-NZ" sz="1200" dirty="0"/>
              <a:t>May 1997 issue of Instructional </a:t>
            </a:r>
            <a:r>
              <a:rPr lang="en-NZ" sz="1200" dirty="0" smtClean="0"/>
              <a:t>Leader</a:t>
            </a:r>
            <a:endParaRPr lang="en-NZ" sz="1200" dirty="0"/>
          </a:p>
          <a:p>
            <a:endParaRPr lang="en-NZ" sz="1200" b="1" dirty="0"/>
          </a:p>
        </p:txBody>
      </p:sp>
      <p:sp>
        <p:nvSpPr>
          <p:cNvPr id="7" name="TextBox 6"/>
          <p:cNvSpPr txBox="1"/>
          <p:nvPr/>
        </p:nvSpPr>
        <p:spPr>
          <a:xfrm rot="20793055">
            <a:off x="2206431" y="3926310"/>
            <a:ext cx="3242983" cy="2862322"/>
          </a:xfrm>
          <a:prstGeom prst="rect">
            <a:avLst/>
          </a:prstGeom>
          <a:noFill/>
        </p:spPr>
        <p:txBody>
          <a:bodyPr wrap="square" rtlCol="0">
            <a:spAutoFit/>
          </a:bodyPr>
          <a:lstStyle/>
          <a:p>
            <a:r>
              <a:rPr lang="en-NZ" dirty="0" smtClean="0"/>
              <a:t>“And </a:t>
            </a:r>
            <a:r>
              <a:rPr lang="en-NZ" dirty="0"/>
              <a:t>it envisions schooling as an escalator on which students </a:t>
            </a:r>
            <a:r>
              <a:rPr lang="en-NZ" b="1" dirty="0"/>
              <a:t>continually progress</a:t>
            </a:r>
            <a:r>
              <a:rPr lang="en-NZ" dirty="0"/>
              <a:t>, rather than a series of stairs, with landings on which advanced learners consistently </a:t>
            </a:r>
            <a:r>
              <a:rPr lang="en-NZ" dirty="0" smtClean="0"/>
              <a:t>wait”</a:t>
            </a:r>
          </a:p>
          <a:p>
            <a:endParaRPr lang="en-NZ" dirty="0" smtClean="0"/>
          </a:p>
          <a:p>
            <a:r>
              <a:rPr lang="en-NZ" sz="1200" b="1" i="1" dirty="0"/>
              <a:t>Carol Ann Tomlinson: </a:t>
            </a:r>
            <a:r>
              <a:rPr lang="en-NZ" sz="1200" b="1" dirty="0"/>
              <a:t>What it Means to Teach Gifted Learners Well, </a:t>
            </a:r>
            <a:r>
              <a:rPr lang="en-NZ" sz="1200" dirty="0"/>
              <a:t>May 1997 issue of Instructional Leader</a:t>
            </a:r>
          </a:p>
          <a:p>
            <a:endParaRPr lang="en-NZ" dirty="0"/>
          </a:p>
        </p:txBody>
      </p:sp>
    </p:spTree>
    <p:extLst>
      <p:ext uri="{BB962C8B-B14F-4D97-AF65-F5344CB8AC3E}">
        <p14:creationId xmlns:p14="http://schemas.microsoft.com/office/powerpoint/2010/main" val="3492223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p:cNvPicPr>
            <a:picLocks noChangeAspect="1"/>
          </p:cNvPicPr>
          <p:nvPr/>
        </p:nvPicPr>
        <p:blipFill>
          <a:blip r:embed="rId2"/>
          <a:stretch>
            <a:fillRect/>
          </a:stretch>
        </p:blipFill>
        <p:spPr>
          <a:xfrm>
            <a:off x="1259457" y="570333"/>
            <a:ext cx="7764590" cy="5941369"/>
          </a:xfrm>
          <a:prstGeom prst="rect">
            <a:avLst/>
          </a:prstGeom>
        </p:spPr>
      </p:pic>
      <p:sp>
        <p:nvSpPr>
          <p:cNvPr id="149" name="Rectangle 148"/>
          <p:cNvSpPr/>
          <p:nvPr/>
        </p:nvSpPr>
        <p:spPr>
          <a:xfrm>
            <a:off x="0" y="0"/>
            <a:ext cx="283335" cy="6858000"/>
          </a:xfrm>
          <a:prstGeom prst="rect">
            <a:avLst/>
          </a:prstGeom>
          <a:gradFill flip="none" rotWithShape="1">
            <a:gsLst>
              <a:gs pos="0">
                <a:schemeClr val="tx1"/>
              </a:gs>
              <a:gs pos="26000">
                <a:schemeClr val="bg1">
                  <a:lumMod val="50000"/>
                </a:schemeClr>
              </a:gs>
              <a:gs pos="55000">
                <a:srgbClr val="A8A7A7"/>
              </a:gs>
              <a:gs pos="98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0" name="Rectangle 149"/>
          <p:cNvSpPr/>
          <p:nvPr/>
        </p:nvSpPr>
        <p:spPr>
          <a:xfrm>
            <a:off x="0" y="2112136"/>
            <a:ext cx="283335" cy="3013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1" name="TextBox 150"/>
          <p:cNvSpPr txBox="1"/>
          <p:nvPr/>
        </p:nvSpPr>
        <p:spPr>
          <a:xfrm rot="16200000">
            <a:off x="-1276634" y="3311474"/>
            <a:ext cx="3103808" cy="523220"/>
          </a:xfrm>
          <a:prstGeom prst="rect">
            <a:avLst/>
          </a:prstGeom>
          <a:noFill/>
        </p:spPr>
        <p:txBody>
          <a:bodyPr wrap="square" rtlCol="0">
            <a:spAutoFit/>
          </a:bodyPr>
          <a:lstStyle/>
          <a:p>
            <a:r>
              <a:rPr lang="en-NZ" sz="1000" b="1" dirty="0" smtClean="0">
                <a:latin typeface="Century Gothic" panose="020B0502020202020204" pitchFamily="34" charset="0"/>
              </a:rPr>
              <a:t>Creating structure to give freedom and choice</a:t>
            </a:r>
          </a:p>
          <a:p>
            <a:endParaRPr lang="en-NZ" dirty="0"/>
          </a:p>
        </p:txBody>
      </p:sp>
      <p:sp>
        <p:nvSpPr>
          <p:cNvPr id="152" name="TextBox 151"/>
          <p:cNvSpPr txBox="1"/>
          <p:nvPr/>
        </p:nvSpPr>
        <p:spPr>
          <a:xfrm>
            <a:off x="283335" y="54334"/>
            <a:ext cx="7453222" cy="461665"/>
          </a:xfrm>
          <a:prstGeom prst="rect">
            <a:avLst/>
          </a:prstGeom>
          <a:noFill/>
        </p:spPr>
        <p:txBody>
          <a:bodyPr wrap="square" rtlCol="0">
            <a:spAutoFit/>
          </a:bodyPr>
          <a:lstStyle/>
          <a:p>
            <a:r>
              <a:rPr lang="en-NZ" sz="2400" dirty="0">
                <a:latin typeface="Century Gothic" panose="020B0502020202020204" pitchFamily="34" charset="0"/>
              </a:rPr>
              <a:t>T</a:t>
            </a:r>
            <a:r>
              <a:rPr lang="en-NZ" sz="2400" dirty="0" smtClean="0">
                <a:latin typeface="Century Gothic" panose="020B0502020202020204" pitchFamily="34" charset="0"/>
              </a:rPr>
              <a:t>he previous pathway for GATE students</a:t>
            </a:r>
            <a:endParaRPr lang="en-NZ" sz="2400" dirty="0">
              <a:latin typeface="Century Gothic" panose="020B0502020202020204" pitchFamily="34" charset="0"/>
            </a:endParaRPr>
          </a:p>
        </p:txBody>
      </p:sp>
    </p:spTree>
    <p:extLst>
      <p:ext uri="{BB962C8B-B14F-4D97-AF65-F5344CB8AC3E}">
        <p14:creationId xmlns:p14="http://schemas.microsoft.com/office/powerpoint/2010/main" val="4117979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3662</TotalTime>
  <Words>1246</Words>
  <Application>Microsoft Office PowerPoint</Application>
  <PresentationFormat>On-screen Show (4:3)</PresentationFormat>
  <Paragraphs>244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Century Gothic</vt:lpstr>
      <vt:lpstr>Dyslexie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Gaze</dc:creator>
  <cp:lastModifiedBy>Sarah Gaze</cp:lastModifiedBy>
  <cp:revision>104</cp:revision>
  <dcterms:created xsi:type="dcterms:W3CDTF">2015-05-31T23:50:43Z</dcterms:created>
  <dcterms:modified xsi:type="dcterms:W3CDTF">2015-07-03T03:03:31Z</dcterms:modified>
</cp:coreProperties>
</file>