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78"/>
  </p:notesMasterIdLst>
  <p:sldIdLst>
    <p:sldId id="256" r:id="rId2"/>
    <p:sldId id="299" r:id="rId3"/>
    <p:sldId id="300" r:id="rId4"/>
    <p:sldId id="284" r:id="rId5"/>
    <p:sldId id="361" r:id="rId6"/>
    <p:sldId id="341" r:id="rId7"/>
    <p:sldId id="353" r:id="rId8"/>
    <p:sldId id="316" r:id="rId9"/>
    <p:sldId id="335" r:id="rId10"/>
    <p:sldId id="340" r:id="rId11"/>
    <p:sldId id="354" r:id="rId12"/>
    <p:sldId id="336" r:id="rId13"/>
    <p:sldId id="342" r:id="rId14"/>
    <p:sldId id="351" r:id="rId15"/>
    <p:sldId id="343" r:id="rId16"/>
    <p:sldId id="283" r:id="rId17"/>
    <p:sldId id="286" r:id="rId18"/>
    <p:sldId id="279" r:id="rId19"/>
    <p:sldId id="280" r:id="rId20"/>
    <p:sldId id="301" r:id="rId21"/>
    <p:sldId id="303" r:id="rId22"/>
    <p:sldId id="282" r:id="rId23"/>
    <p:sldId id="287" r:id="rId24"/>
    <p:sldId id="302" r:id="rId25"/>
    <p:sldId id="304" r:id="rId26"/>
    <p:sldId id="305" r:id="rId27"/>
    <p:sldId id="306" r:id="rId28"/>
    <p:sldId id="307" r:id="rId29"/>
    <p:sldId id="308" r:id="rId30"/>
    <p:sldId id="309" r:id="rId31"/>
    <p:sldId id="310" r:id="rId32"/>
    <p:sldId id="311" r:id="rId33"/>
    <p:sldId id="296" r:id="rId34"/>
    <p:sldId id="312" r:id="rId35"/>
    <p:sldId id="319" r:id="rId36"/>
    <p:sldId id="317" r:id="rId37"/>
    <p:sldId id="320" r:id="rId38"/>
    <p:sldId id="321" r:id="rId39"/>
    <p:sldId id="322" r:id="rId40"/>
    <p:sldId id="313" r:id="rId41"/>
    <p:sldId id="298" r:id="rId42"/>
    <p:sldId id="289" r:id="rId43"/>
    <p:sldId id="290" r:id="rId44"/>
    <p:sldId id="345" r:id="rId45"/>
    <p:sldId id="349" r:id="rId46"/>
    <p:sldId id="355" r:id="rId47"/>
    <p:sldId id="352" r:id="rId48"/>
    <p:sldId id="346" r:id="rId49"/>
    <p:sldId id="365" r:id="rId50"/>
    <p:sldId id="288" r:id="rId51"/>
    <p:sldId id="315" r:id="rId52"/>
    <p:sldId id="362" r:id="rId53"/>
    <p:sldId id="344" r:id="rId54"/>
    <p:sldId id="363" r:id="rId55"/>
    <p:sldId id="364" r:id="rId56"/>
    <p:sldId id="348" r:id="rId57"/>
    <p:sldId id="347" r:id="rId58"/>
    <p:sldId id="292" r:id="rId59"/>
    <p:sldId id="338" r:id="rId60"/>
    <p:sldId id="325" r:id="rId61"/>
    <p:sldId id="324" r:id="rId62"/>
    <p:sldId id="357" r:id="rId63"/>
    <p:sldId id="339" r:id="rId64"/>
    <p:sldId id="323" r:id="rId65"/>
    <p:sldId id="356" r:id="rId66"/>
    <p:sldId id="291" r:id="rId67"/>
    <p:sldId id="350" r:id="rId68"/>
    <p:sldId id="337" r:id="rId69"/>
    <p:sldId id="294" r:id="rId70"/>
    <p:sldId id="334" r:id="rId71"/>
    <p:sldId id="331" r:id="rId72"/>
    <p:sldId id="358" r:id="rId73"/>
    <p:sldId id="360" r:id="rId74"/>
    <p:sldId id="359" r:id="rId75"/>
    <p:sldId id="293" r:id="rId76"/>
    <p:sldId id="329" r:id="rId7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574" autoAdjust="0"/>
    <p:restoredTop sz="94671" autoAdjust="0"/>
  </p:normalViewPr>
  <p:slideViewPr>
    <p:cSldViewPr>
      <p:cViewPr varScale="1">
        <p:scale>
          <a:sx n="70" d="100"/>
          <a:sy n="70" d="100"/>
        </p:scale>
        <p:origin x="-121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DF87118E-F95A-4CE2-8373-9C056DF30DBD}" type="datetimeFigureOut">
              <a:rPr lang="en-NZ" smtClean="0"/>
              <a:t>15/01/2013</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F8A1EBA5-B23D-48A2-8252-FF5ED3AA11DE}" type="slidenum">
              <a:rPr lang="en-NZ" smtClean="0"/>
              <a:t>‹#›</a:t>
            </a:fld>
            <a:endParaRPr lang="en-NZ"/>
          </a:p>
        </p:txBody>
      </p:sp>
    </p:spTree>
    <p:extLst>
      <p:ext uri="{BB962C8B-B14F-4D97-AF65-F5344CB8AC3E}">
        <p14:creationId xmlns:p14="http://schemas.microsoft.com/office/powerpoint/2010/main" val="12991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8A1EBA5-B23D-48A2-8252-FF5ED3AA11DE}" type="slidenum">
              <a:rPr lang="en-NZ" smtClean="0"/>
              <a:t>1</a:t>
            </a:fld>
            <a:endParaRPr lang="en-NZ"/>
          </a:p>
        </p:txBody>
      </p:sp>
    </p:spTree>
    <p:extLst>
      <p:ext uri="{BB962C8B-B14F-4D97-AF65-F5344CB8AC3E}">
        <p14:creationId xmlns:p14="http://schemas.microsoft.com/office/powerpoint/2010/main" val="325140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B65517-DAF8-4353-949F-8CB722BB29BD}" type="datetime1">
              <a:rPr lang="en-NZ" smtClean="0"/>
              <a:t>15/01/2013</a:t>
            </a:fld>
            <a:endParaRPr lang="en-NZ"/>
          </a:p>
        </p:txBody>
      </p:sp>
      <p:sp>
        <p:nvSpPr>
          <p:cNvPr id="5" name="Footer Placeholder 4"/>
          <p:cNvSpPr>
            <a:spLocks noGrp="1"/>
          </p:cNvSpPr>
          <p:nvPr>
            <p:ph type="ftr" sz="quarter" idx="11"/>
          </p:nvPr>
        </p:nvSpPr>
        <p:spPr/>
        <p:txBody>
          <a:bodyPr/>
          <a:lstStyle/>
          <a:p>
            <a:r>
              <a:rPr lang="fr-FR" smtClean="0"/>
              <a:t>GZ Science resources physics 1.3  2013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833478-8DED-49D9-9975-836D5B24F6A6}" type="datetime1">
              <a:rPr lang="en-NZ" smtClean="0"/>
              <a:t>15/01/2013</a:t>
            </a:fld>
            <a:endParaRPr lang="en-NZ"/>
          </a:p>
        </p:txBody>
      </p:sp>
      <p:sp>
        <p:nvSpPr>
          <p:cNvPr id="5" name="Footer Placeholder 4"/>
          <p:cNvSpPr>
            <a:spLocks noGrp="1"/>
          </p:cNvSpPr>
          <p:nvPr>
            <p:ph type="ftr" sz="quarter" idx="11"/>
          </p:nvPr>
        </p:nvSpPr>
        <p:spPr/>
        <p:txBody>
          <a:bodyPr/>
          <a:lstStyle/>
          <a:p>
            <a:r>
              <a:rPr lang="fr-FR" smtClean="0"/>
              <a:t>GZ Science resources physics 1.3  2013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4CB8418-982F-48A1-843A-E01967CF3194}" type="datetime1">
              <a:rPr lang="en-NZ" smtClean="0"/>
              <a:t>15/01/2013</a:t>
            </a:fld>
            <a:endParaRPr lang="en-NZ"/>
          </a:p>
        </p:txBody>
      </p:sp>
      <p:sp>
        <p:nvSpPr>
          <p:cNvPr id="5" name="Footer Placeholder 4"/>
          <p:cNvSpPr>
            <a:spLocks noGrp="1"/>
          </p:cNvSpPr>
          <p:nvPr>
            <p:ph type="ftr" sz="quarter" idx="11"/>
          </p:nvPr>
        </p:nvSpPr>
        <p:spPr/>
        <p:txBody>
          <a:bodyPr/>
          <a:lstStyle/>
          <a:p>
            <a:r>
              <a:rPr lang="fr-FR" smtClean="0"/>
              <a:t>GZ Science resources physics 1.3  2013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8CC495-D54B-405C-BEAF-FAD7AED7074D}" type="datetime1">
              <a:rPr lang="en-NZ" smtClean="0"/>
              <a:t>15/01/2013</a:t>
            </a:fld>
            <a:endParaRPr lang="en-NZ"/>
          </a:p>
        </p:txBody>
      </p:sp>
      <p:sp>
        <p:nvSpPr>
          <p:cNvPr id="5" name="Footer Placeholder 4"/>
          <p:cNvSpPr>
            <a:spLocks noGrp="1"/>
          </p:cNvSpPr>
          <p:nvPr>
            <p:ph type="ftr" sz="quarter" idx="11"/>
          </p:nvPr>
        </p:nvSpPr>
        <p:spPr/>
        <p:txBody>
          <a:bodyPr/>
          <a:lstStyle/>
          <a:p>
            <a:r>
              <a:rPr lang="fr-FR" smtClean="0"/>
              <a:t>GZ Science resources physics 1.3  2013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3669D8-60AA-4039-AADE-4A4D24EAA7E4}" type="datetime1">
              <a:rPr lang="en-NZ" smtClean="0"/>
              <a:t>15/01/2013</a:t>
            </a:fld>
            <a:endParaRPr lang="en-NZ"/>
          </a:p>
        </p:txBody>
      </p:sp>
      <p:sp>
        <p:nvSpPr>
          <p:cNvPr id="5" name="Footer Placeholder 4"/>
          <p:cNvSpPr>
            <a:spLocks noGrp="1"/>
          </p:cNvSpPr>
          <p:nvPr>
            <p:ph type="ftr" sz="quarter" idx="11"/>
          </p:nvPr>
        </p:nvSpPr>
        <p:spPr/>
        <p:txBody>
          <a:bodyPr/>
          <a:lstStyle/>
          <a:p>
            <a:r>
              <a:rPr lang="fr-FR" smtClean="0"/>
              <a:t>GZ Science resources physics 1.3  2013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C3BE277-208E-4867-A75C-A8E00BF06089}" type="datetime1">
              <a:rPr lang="en-NZ" smtClean="0"/>
              <a:t>15/01/2013</a:t>
            </a:fld>
            <a:endParaRPr lang="en-NZ"/>
          </a:p>
        </p:txBody>
      </p:sp>
      <p:sp>
        <p:nvSpPr>
          <p:cNvPr id="6" name="Footer Placeholder 5"/>
          <p:cNvSpPr>
            <a:spLocks noGrp="1"/>
          </p:cNvSpPr>
          <p:nvPr>
            <p:ph type="ftr" sz="quarter" idx="11"/>
          </p:nvPr>
        </p:nvSpPr>
        <p:spPr/>
        <p:txBody>
          <a:bodyPr/>
          <a:lstStyle/>
          <a:p>
            <a:r>
              <a:rPr lang="fr-FR" smtClean="0"/>
              <a:t>GZ Science resources physics 1.3  2013</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44A29D-26C7-4EC1-AB9D-2F5673D69CF9}" type="datetime1">
              <a:rPr lang="en-NZ" smtClean="0"/>
              <a:t>15/01/2013</a:t>
            </a:fld>
            <a:endParaRPr lang="en-NZ"/>
          </a:p>
        </p:txBody>
      </p:sp>
      <p:sp>
        <p:nvSpPr>
          <p:cNvPr id="8" name="Footer Placeholder 7"/>
          <p:cNvSpPr>
            <a:spLocks noGrp="1"/>
          </p:cNvSpPr>
          <p:nvPr>
            <p:ph type="ftr" sz="quarter" idx="11"/>
          </p:nvPr>
        </p:nvSpPr>
        <p:spPr/>
        <p:txBody>
          <a:bodyPr/>
          <a:lstStyle/>
          <a:p>
            <a:r>
              <a:rPr lang="fr-FR" smtClean="0"/>
              <a:t>GZ Science resources physics 1.3  2013</a:t>
            </a:r>
            <a:endParaRPr lang="en-NZ"/>
          </a:p>
        </p:txBody>
      </p:sp>
      <p:sp>
        <p:nvSpPr>
          <p:cNvPr id="9" name="Slide Number Placeholder 8"/>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69615C-CF6C-46E6-8ACF-A63EC9C74F66}" type="datetime1">
              <a:rPr lang="en-NZ" smtClean="0"/>
              <a:t>15/01/2013</a:t>
            </a:fld>
            <a:endParaRPr lang="en-NZ"/>
          </a:p>
        </p:txBody>
      </p:sp>
      <p:sp>
        <p:nvSpPr>
          <p:cNvPr id="4" name="Footer Placeholder 3"/>
          <p:cNvSpPr>
            <a:spLocks noGrp="1"/>
          </p:cNvSpPr>
          <p:nvPr>
            <p:ph type="ftr" sz="quarter" idx="11"/>
          </p:nvPr>
        </p:nvSpPr>
        <p:spPr/>
        <p:txBody>
          <a:bodyPr/>
          <a:lstStyle/>
          <a:p>
            <a:r>
              <a:rPr lang="fr-FR" smtClean="0"/>
              <a:t>GZ Science resources physics 1.3  2013</a:t>
            </a:r>
            <a:endParaRPr lang="en-NZ"/>
          </a:p>
        </p:txBody>
      </p:sp>
      <p:sp>
        <p:nvSpPr>
          <p:cNvPr id="5" name="Slide Number Placeholder 4"/>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0F13A2C-02EB-4D15-9648-A4E28013D487}" type="datetime1">
              <a:rPr lang="en-NZ" smtClean="0"/>
              <a:t>15/01/2013</a:t>
            </a:fld>
            <a:endParaRPr lang="en-NZ"/>
          </a:p>
        </p:txBody>
      </p:sp>
      <p:sp>
        <p:nvSpPr>
          <p:cNvPr id="3" name="Footer Placeholder 2"/>
          <p:cNvSpPr>
            <a:spLocks noGrp="1"/>
          </p:cNvSpPr>
          <p:nvPr>
            <p:ph type="ftr" sz="quarter" idx="11"/>
          </p:nvPr>
        </p:nvSpPr>
        <p:spPr/>
        <p:txBody>
          <a:bodyPr/>
          <a:lstStyle/>
          <a:p>
            <a:r>
              <a:rPr lang="fr-FR" smtClean="0"/>
              <a:t>GZ Science resources physics 1.3  2013</a:t>
            </a:r>
            <a:endParaRPr lang="en-NZ"/>
          </a:p>
        </p:txBody>
      </p:sp>
      <p:sp>
        <p:nvSpPr>
          <p:cNvPr id="4" name="Slide Number Placeholder 3"/>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B42BDEE-5F62-4AE3-A12E-424DB4176019}" type="datetime1">
              <a:rPr lang="en-NZ" smtClean="0"/>
              <a:t>15/01/2013</a:t>
            </a:fld>
            <a:endParaRPr lang="en-NZ"/>
          </a:p>
        </p:txBody>
      </p:sp>
      <p:sp>
        <p:nvSpPr>
          <p:cNvPr id="6" name="Footer Placeholder 5"/>
          <p:cNvSpPr>
            <a:spLocks noGrp="1"/>
          </p:cNvSpPr>
          <p:nvPr>
            <p:ph type="ftr" sz="quarter" idx="11"/>
          </p:nvPr>
        </p:nvSpPr>
        <p:spPr/>
        <p:txBody>
          <a:bodyPr/>
          <a:lstStyle/>
          <a:p>
            <a:r>
              <a:rPr lang="fr-FR" smtClean="0"/>
              <a:t>GZ Science resources physics 1.3  2013</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48C643-45AE-4556-8CA0-1E094A33AC51}" type="datetime1">
              <a:rPr lang="en-NZ" smtClean="0"/>
              <a:t>15/01/2013</a:t>
            </a:fld>
            <a:endParaRPr lang="en-NZ"/>
          </a:p>
        </p:txBody>
      </p:sp>
      <p:sp>
        <p:nvSpPr>
          <p:cNvPr id="6" name="Footer Placeholder 5"/>
          <p:cNvSpPr>
            <a:spLocks noGrp="1"/>
          </p:cNvSpPr>
          <p:nvPr>
            <p:ph type="ftr" sz="quarter" idx="11"/>
          </p:nvPr>
        </p:nvSpPr>
        <p:spPr/>
        <p:txBody>
          <a:bodyPr/>
          <a:lstStyle/>
          <a:p>
            <a:r>
              <a:rPr lang="fr-FR" smtClean="0"/>
              <a:t>GZ Science resources physics 1.3  2013</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E6F9D3D-D1EC-40EE-8E94-7B14646BCA86}" type="datetime1">
              <a:rPr lang="en-NZ" smtClean="0"/>
              <a:t>15/01/2013</a:t>
            </a:fld>
            <a:endParaRPr lang="en-NZ"/>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fr-FR" smtClean="0"/>
              <a:t>GZ Science resources physics 1.3  2013</a:t>
            </a:r>
            <a:endParaRPr lang="en-NZ"/>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733634-C35B-4CB9-8287-D9279767473E}" type="slidenum">
              <a:rPr lang="en-NZ" smtClean="0"/>
              <a:t>‹#›</a:t>
            </a:fld>
            <a:endParaRPr lang="en-NZ"/>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92875"/>
            <a:ext cx="2895600" cy="365125"/>
          </a:xfrm>
        </p:spPr>
        <p:txBody>
          <a:bodyPr/>
          <a:lstStyle/>
          <a:p>
            <a:r>
              <a:rPr lang="fr-FR" smtClean="0"/>
              <a:t>GZ Science resources physics 1.3  2013</a:t>
            </a:r>
            <a:endParaRPr lang="en-NZ" dirty="0"/>
          </a:p>
        </p:txBody>
      </p:sp>
      <p:sp>
        <p:nvSpPr>
          <p:cNvPr id="3" name="Slide Number Placeholder 2"/>
          <p:cNvSpPr>
            <a:spLocks noGrp="1"/>
          </p:cNvSpPr>
          <p:nvPr>
            <p:ph type="sldNum" sz="quarter" idx="12"/>
          </p:nvPr>
        </p:nvSpPr>
        <p:spPr>
          <a:xfrm>
            <a:off x="7008440" y="6492875"/>
            <a:ext cx="2133600" cy="365125"/>
          </a:xfrm>
        </p:spPr>
        <p:txBody>
          <a:bodyPr/>
          <a:lstStyle/>
          <a:p>
            <a:fld id="{A9733634-C35B-4CB9-8287-D9279767473E}" type="slidenum">
              <a:rPr lang="en-NZ" smtClean="0"/>
              <a:t>1</a:t>
            </a:fld>
            <a:endParaRPr lang="en-NZ"/>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8053"/>
          <a:stretch/>
        </p:blipFill>
        <p:spPr bwMode="auto">
          <a:xfrm>
            <a:off x="0" y="3805"/>
            <a:ext cx="9175458" cy="699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4714879"/>
            <a:ext cx="9144000" cy="1446550"/>
          </a:xfrm>
          <a:prstGeom prst="rect">
            <a:avLst/>
          </a:prstGeom>
          <a:gradFill flip="none" rotWithShape="1">
            <a:gsLst>
              <a:gs pos="0">
                <a:srgbClr val="DDEBCF"/>
              </a:gs>
              <a:gs pos="50000">
                <a:schemeClr val="accent1">
                  <a:lumMod val="20000"/>
                  <a:lumOff val="80000"/>
                </a:schemeClr>
              </a:gs>
              <a:gs pos="100000">
                <a:schemeClr val="accent2">
                  <a:lumMod val="60000"/>
                  <a:lumOff val="40000"/>
                </a:schemeClr>
              </a:gs>
            </a:gsLst>
            <a:lin ang="16200000" scaled="0"/>
            <a:tileRect/>
          </a:gradFill>
          <a:ln w="28575">
            <a:solidFill>
              <a:schemeClr val="tx1"/>
            </a:solidFill>
          </a:ln>
        </p:spPr>
        <p:txBody>
          <a:bodyPr wrap="square" rtlCol="0">
            <a:spAutoFit/>
          </a:bodyPr>
          <a:lstStyle/>
          <a:p>
            <a:pPr algn="ctr"/>
            <a:r>
              <a:rPr lang="en-NZ" sz="4400" b="1" dirty="0" smtClean="0"/>
              <a:t>Physics </a:t>
            </a:r>
            <a:r>
              <a:rPr lang="en-NZ" sz="4400" dirty="0" smtClean="0"/>
              <a:t>1.3</a:t>
            </a:r>
          </a:p>
          <a:p>
            <a:pPr algn="ctr"/>
            <a:r>
              <a:rPr lang="en-NZ" sz="4400" dirty="0" smtClean="0"/>
              <a:t>Electromagnetism</a:t>
            </a:r>
            <a:endParaRPr lang="en-NZ" sz="4400" dirty="0"/>
          </a:p>
        </p:txBody>
      </p:sp>
    </p:spTree>
    <p:extLst>
      <p:ext uri="{BB962C8B-B14F-4D97-AF65-F5344CB8AC3E}">
        <p14:creationId xmlns:p14="http://schemas.microsoft.com/office/powerpoint/2010/main" val="5569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10</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Uniform and non-uniform charge distributions</a:t>
            </a:r>
            <a:endParaRPr lang="en-NZ" sz="2000" b="1" dirty="0"/>
          </a:p>
        </p:txBody>
      </p:sp>
      <p:sp>
        <p:nvSpPr>
          <p:cNvPr id="5" name="TextBox 4"/>
          <p:cNvSpPr txBox="1"/>
          <p:nvPr/>
        </p:nvSpPr>
        <p:spPr>
          <a:xfrm>
            <a:off x="683568" y="1196752"/>
            <a:ext cx="3857015" cy="1200329"/>
          </a:xfrm>
          <a:prstGeom prst="rect">
            <a:avLst/>
          </a:prstGeom>
          <a:noFill/>
        </p:spPr>
        <p:txBody>
          <a:bodyPr wrap="square" rtlCol="0">
            <a:spAutoFit/>
          </a:bodyPr>
          <a:lstStyle/>
          <a:p>
            <a:r>
              <a:rPr lang="en-NZ" b="1" dirty="0" smtClean="0">
                <a:latin typeface="Calibri" pitchFamily="34" charset="0"/>
                <a:cs typeface="Calibri" pitchFamily="34" charset="0"/>
              </a:rPr>
              <a:t>Uniform charge distribution</a:t>
            </a:r>
          </a:p>
          <a:p>
            <a:r>
              <a:rPr lang="en-NZ" dirty="0" smtClean="0">
                <a:latin typeface="Calibri" pitchFamily="34" charset="0"/>
                <a:cs typeface="Calibri" pitchFamily="34" charset="0"/>
              </a:rPr>
              <a:t>It has been found that a charged metal sphere has a uniform charge density all over its surface</a:t>
            </a:r>
            <a:endParaRPr lang="en-NZ" dirty="0">
              <a:latin typeface="Calibri" pitchFamily="34" charset="0"/>
              <a:cs typeface="Calibri" pitchFamily="34" charset="0"/>
            </a:endParaRPr>
          </a:p>
        </p:txBody>
      </p:sp>
      <p:sp>
        <p:nvSpPr>
          <p:cNvPr id="6" name="TextBox 5"/>
          <p:cNvSpPr txBox="1"/>
          <p:nvPr/>
        </p:nvSpPr>
        <p:spPr>
          <a:xfrm>
            <a:off x="4752020" y="5432450"/>
            <a:ext cx="4104456" cy="923330"/>
          </a:xfrm>
          <a:prstGeom prst="rect">
            <a:avLst/>
          </a:prstGeom>
          <a:noFill/>
        </p:spPr>
        <p:txBody>
          <a:bodyPr wrap="square" rtlCol="0">
            <a:spAutoFit/>
          </a:bodyPr>
          <a:lstStyle/>
          <a:p>
            <a:r>
              <a:rPr lang="en-NZ" b="1" dirty="0" smtClean="0">
                <a:latin typeface="Calibri" pitchFamily="34" charset="0"/>
                <a:cs typeface="Calibri" pitchFamily="34" charset="0"/>
              </a:rPr>
              <a:t>Non-uniform charge distributions</a:t>
            </a:r>
          </a:p>
          <a:p>
            <a:r>
              <a:rPr lang="en-NZ" dirty="0" smtClean="0">
                <a:latin typeface="Calibri" pitchFamily="34" charset="0"/>
                <a:cs typeface="Calibri" pitchFamily="34" charset="0"/>
              </a:rPr>
              <a:t>A pear shaped conductor, however, has a high density at the pointed part.</a:t>
            </a:r>
            <a:endParaRPr lang="en-NZ" dirty="0">
              <a:latin typeface="Calibri" pitchFamily="34" charset="0"/>
              <a:cs typeface="Calibri" pitchFamily="34" charset="0"/>
            </a:endParaRPr>
          </a:p>
        </p:txBody>
      </p:sp>
      <p:pic>
        <p:nvPicPr>
          <p:cNvPr id="3074" name="Picture 2"/>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127" y="2456061"/>
            <a:ext cx="2983138" cy="297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64088" y="1807866"/>
            <a:ext cx="3168352" cy="350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60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52936"/>
            <a:ext cx="5340085"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11</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Electrical discharge in air</a:t>
            </a:r>
            <a:endParaRPr lang="en-NZ" sz="2000" b="1" dirty="0"/>
          </a:p>
        </p:txBody>
      </p:sp>
      <p:sp>
        <p:nvSpPr>
          <p:cNvPr id="5" name="Rectangle 4"/>
          <p:cNvSpPr/>
          <p:nvPr/>
        </p:nvSpPr>
        <p:spPr>
          <a:xfrm>
            <a:off x="251520" y="1552646"/>
            <a:ext cx="8784976" cy="1477328"/>
          </a:xfrm>
          <a:prstGeom prst="rect">
            <a:avLst/>
          </a:prstGeom>
        </p:spPr>
        <p:txBody>
          <a:bodyPr wrap="square">
            <a:spAutoFit/>
          </a:bodyPr>
          <a:lstStyle/>
          <a:p>
            <a:r>
              <a:rPr lang="en-NZ" dirty="0" smtClean="0">
                <a:latin typeface="Calibri" pitchFamily="34" charset="0"/>
                <a:cs typeface="Calibri" pitchFamily="34" charset="0"/>
              </a:rPr>
              <a:t>Electric </a:t>
            </a:r>
            <a:r>
              <a:rPr lang="en-NZ" dirty="0">
                <a:latin typeface="Calibri" pitchFamily="34" charset="0"/>
                <a:cs typeface="Calibri" pitchFamily="34" charset="0"/>
              </a:rPr>
              <a:t>discharge describes any flow of electric charge through a gas, liquid or </a:t>
            </a:r>
            <a:r>
              <a:rPr lang="en-NZ" dirty="0" smtClean="0">
                <a:latin typeface="Calibri" pitchFamily="34" charset="0"/>
                <a:cs typeface="Calibri" pitchFamily="34" charset="0"/>
              </a:rPr>
              <a:t>solid.</a:t>
            </a:r>
            <a:r>
              <a:rPr lang="en-NZ" dirty="0">
                <a:latin typeface="Calibri" pitchFamily="34" charset="0"/>
                <a:cs typeface="Calibri" pitchFamily="34" charset="0"/>
              </a:rPr>
              <a:t> If there are enough positive (+) electrical charges on one object or material and enough negative (−) charges on the surface of the other object the attraction between the charges may be great enough to cause electrons to jump the air gap between the objects.</a:t>
            </a:r>
          </a:p>
          <a:p>
            <a:endParaRPr lang="en-NZ" dirty="0">
              <a:latin typeface="Calibri" pitchFamily="34" charset="0"/>
              <a:cs typeface="Calibri" pitchFamily="34" charset="0"/>
            </a:endParaRPr>
          </a:p>
        </p:txBody>
      </p:sp>
      <p:sp>
        <p:nvSpPr>
          <p:cNvPr id="6" name="Rectangle 5"/>
          <p:cNvSpPr/>
          <p:nvPr/>
        </p:nvSpPr>
        <p:spPr>
          <a:xfrm>
            <a:off x="5580112" y="2852936"/>
            <a:ext cx="3456384" cy="3416320"/>
          </a:xfrm>
          <a:prstGeom prst="rect">
            <a:avLst/>
          </a:prstGeom>
        </p:spPr>
        <p:txBody>
          <a:bodyPr wrap="square">
            <a:spAutoFit/>
          </a:bodyPr>
          <a:lstStyle/>
          <a:p>
            <a:r>
              <a:rPr lang="en-NZ" dirty="0" smtClean="0">
                <a:latin typeface="Calibri" pitchFamily="34" charset="0"/>
                <a:cs typeface="Calibri" pitchFamily="34" charset="0"/>
              </a:rPr>
              <a:t>Once </a:t>
            </a:r>
            <a:r>
              <a:rPr lang="en-NZ" dirty="0">
                <a:latin typeface="Calibri" pitchFamily="34" charset="0"/>
                <a:cs typeface="Calibri" pitchFamily="34" charset="0"/>
              </a:rPr>
              <a:t>a few electrons start to move across the gap, they heat up the air, </a:t>
            </a:r>
            <a:r>
              <a:rPr lang="en-NZ" dirty="0" smtClean="0">
                <a:latin typeface="Calibri" pitchFamily="34" charset="0"/>
                <a:cs typeface="Calibri" pitchFamily="34" charset="0"/>
              </a:rPr>
              <a:t>encouraging more electrons to jump </a:t>
            </a:r>
            <a:r>
              <a:rPr lang="en-NZ" dirty="0">
                <a:latin typeface="Calibri" pitchFamily="34" charset="0"/>
                <a:cs typeface="Calibri" pitchFamily="34" charset="0"/>
              </a:rPr>
              <a:t>across the gap. This heats the air even more. It </a:t>
            </a:r>
            <a:r>
              <a:rPr lang="en-NZ" dirty="0" smtClean="0">
                <a:latin typeface="Calibri" pitchFamily="34" charset="0"/>
                <a:cs typeface="Calibri" pitchFamily="34" charset="0"/>
              </a:rPr>
              <a:t>happens rapidly , </a:t>
            </a:r>
            <a:r>
              <a:rPr lang="en-NZ" dirty="0">
                <a:latin typeface="Calibri" pitchFamily="34" charset="0"/>
                <a:cs typeface="Calibri" pitchFamily="34" charset="0"/>
              </a:rPr>
              <a:t>and the air gets so hot that it glows for a short time. That is a </a:t>
            </a:r>
            <a:r>
              <a:rPr lang="en-NZ" b="1" dirty="0">
                <a:latin typeface="Calibri" pitchFamily="34" charset="0"/>
                <a:cs typeface="Calibri" pitchFamily="34" charset="0"/>
              </a:rPr>
              <a:t>spark</a:t>
            </a:r>
            <a:r>
              <a:rPr lang="en-NZ" dirty="0">
                <a:latin typeface="Calibri" pitchFamily="34" charset="0"/>
                <a:cs typeface="Calibri" pitchFamily="34" charset="0"/>
              </a:rPr>
              <a:t>.</a:t>
            </a:r>
          </a:p>
          <a:p>
            <a:endParaRPr lang="en-NZ" dirty="0">
              <a:latin typeface="Calibri" pitchFamily="34" charset="0"/>
              <a:cs typeface="Calibri" pitchFamily="34" charset="0"/>
            </a:endParaRPr>
          </a:p>
          <a:p>
            <a:r>
              <a:rPr lang="en-NZ" dirty="0">
                <a:latin typeface="Calibri" pitchFamily="34" charset="0"/>
                <a:cs typeface="Calibri" pitchFamily="34" charset="0"/>
              </a:rPr>
              <a:t>The same thing happens with lightning, except on a much larger scale, with higher voltages and current.</a:t>
            </a:r>
          </a:p>
        </p:txBody>
      </p:sp>
    </p:spTree>
    <p:extLst>
      <p:ext uri="{BB962C8B-B14F-4D97-AF65-F5344CB8AC3E}">
        <p14:creationId xmlns:p14="http://schemas.microsoft.com/office/powerpoint/2010/main" val="2653008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 y="-1"/>
            <a:ext cx="9152967" cy="686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12</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Lightning is a form of Static Electricity discharge</a:t>
            </a:r>
            <a:endParaRPr lang="en-NZ" sz="2000" b="1" dirty="0"/>
          </a:p>
        </p:txBody>
      </p:sp>
      <p:sp>
        <p:nvSpPr>
          <p:cNvPr id="5" name="TextBox 4"/>
          <p:cNvSpPr txBox="1"/>
          <p:nvPr/>
        </p:nvSpPr>
        <p:spPr>
          <a:xfrm>
            <a:off x="5364088" y="903613"/>
            <a:ext cx="3764627" cy="5355312"/>
          </a:xfrm>
          <a:prstGeom prst="rect">
            <a:avLst/>
          </a:prstGeom>
          <a:noFill/>
        </p:spPr>
        <p:txBody>
          <a:bodyPr wrap="square" rtlCol="0">
            <a:spAutoFit/>
          </a:bodyPr>
          <a:lstStyle/>
          <a:p>
            <a:r>
              <a:rPr lang="en-NZ" dirty="0" smtClean="0">
                <a:solidFill>
                  <a:schemeClr val="bg1"/>
                </a:solidFill>
                <a:latin typeface="Calibri" pitchFamily="34" charset="0"/>
                <a:cs typeface="Calibri" pitchFamily="34" charset="0"/>
              </a:rPr>
              <a:t>The build up of charge can be released when the electrons move through the air and make contact with an earthed object. This discharge can be seen as a bright spark. On a larger scale during a storm when particles in clouds rub together the discharge is seen as </a:t>
            </a:r>
            <a:r>
              <a:rPr lang="en-NZ" b="1" dirty="0" smtClean="0">
                <a:solidFill>
                  <a:schemeClr val="bg1"/>
                </a:solidFill>
                <a:latin typeface="Calibri" pitchFamily="34" charset="0"/>
                <a:cs typeface="Calibri" pitchFamily="34" charset="0"/>
              </a:rPr>
              <a:t>lightning</a:t>
            </a:r>
            <a:r>
              <a:rPr lang="en-NZ" dirty="0" smtClean="0">
                <a:solidFill>
                  <a:schemeClr val="bg1"/>
                </a:solidFill>
                <a:latin typeface="Calibri" pitchFamily="34" charset="0"/>
                <a:cs typeface="Calibri" pitchFamily="34" charset="0"/>
              </a:rPr>
              <a:t>. The lightning will usually make contact with the closest object (the tallest) that is conductive. </a:t>
            </a:r>
          </a:p>
          <a:p>
            <a:r>
              <a:rPr lang="en-NZ" dirty="0" smtClean="0">
                <a:solidFill>
                  <a:schemeClr val="bg1"/>
                </a:solidFill>
                <a:latin typeface="Calibri" pitchFamily="34" charset="0"/>
                <a:cs typeface="Calibri" pitchFamily="34" charset="0"/>
              </a:rPr>
              <a:t>Some tall buildings have lightning rods on them. These give a path for the lightning to travel down to the ground and prevent the energy of the lightning from damaging and burning the building. Animals and people can be harmed if they are struck by lightning because of the huge amounts of energy being released. </a:t>
            </a:r>
            <a:endParaRPr lang="en-NZ"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448643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13</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err="1" smtClean="0"/>
              <a:t>Earthing</a:t>
            </a:r>
            <a:r>
              <a:rPr lang="en-NZ" sz="2000" b="1" dirty="0" smtClean="0"/>
              <a:t>: how </a:t>
            </a:r>
            <a:r>
              <a:rPr lang="en-NZ" sz="2000" b="1" dirty="0" err="1" smtClean="0"/>
              <a:t>earthing</a:t>
            </a:r>
            <a:r>
              <a:rPr lang="en-NZ" sz="2000" b="1" dirty="0" smtClean="0"/>
              <a:t> removes excess charges</a:t>
            </a:r>
            <a:endParaRPr lang="en-NZ" sz="2000" b="1" dirty="0"/>
          </a:p>
        </p:txBody>
      </p:sp>
      <p:sp>
        <p:nvSpPr>
          <p:cNvPr id="5" name="TextBox 4"/>
          <p:cNvSpPr txBox="1"/>
          <p:nvPr/>
        </p:nvSpPr>
        <p:spPr>
          <a:xfrm>
            <a:off x="364119" y="1340768"/>
            <a:ext cx="8280920" cy="2308324"/>
          </a:xfrm>
          <a:prstGeom prst="rect">
            <a:avLst/>
          </a:prstGeom>
          <a:noFill/>
        </p:spPr>
        <p:txBody>
          <a:bodyPr wrap="square" rtlCol="0">
            <a:spAutoFit/>
          </a:bodyPr>
          <a:lstStyle/>
          <a:p>
            <a:r>
              <a:rPr lang="en-NZ" dirty="0">
                <a:latin typeface="Calibri" pitchFamily="34" charset="0"/>
                <a:cs typeface="Calibri" pitchFamily="34" charset="0"/>
              </a:rPr>
              <a:t>Electrical </a:t>
            </a:r>
            <a:r>
              <a:rPr lang="en-NZ" dirty="0" err="1" smtClean="0">
                <a:latin typeface="Calibri" pitchFamily="34" charset="0"/>
                <a:cs typeface="Calibri" pitchFamily="34" charset="0"/>
              </a:rPr>
              <a:t>earthing</a:t>
            </a:r>
            <a:r>
              <a:rPr lang="en-NZ" dirty="0" smtClean="0">
                <a:latin typeface="Calibri" pitchFamily="34" charset="0"/>
                <a:cs typeface="Calibri" pitchFamily="34" charset="0"/>
              </a:rPr>
              <a:t> (or grounding) diverts </a:t>
            </a:r>
            <a:r>
              <a:rPr lang="en-NZ" dirty="0">
                <a:latin typeface="Calibri" pitchFamily="34" charset="0"/>
                <a:cs typeface="Calibri" pitchFamily="34" charset="0"/>
              </a:rPr>
              <a:t>potentially dangerous electrical </a:t>
            </a:r>
            <a:r>
              <a:rPr lang="en-NZ" dirty="0" err="1" smtClean="0">
                <a:latin typeface="Calibri" pitchFamily="34" charset="0"/>
                <a:cs typeface="Calibri" pitchFamily="34" charset="0"/>
              </a:rPr>
              <a:t>curernt</a:t>
            </a:r>
            <a:r>
              <a:rPr lang="en-NZ" dirty="0" smtClean="0">
                <a:latin typeface="Calibri" pitchFamily="34" charset="0"/>
                <a:cs typeface="Calibri" pitchFamily="34" charset="0"/>
              </a:rPr>
              <a:t> by </a:t>
            </a:r>
            <a:r>
              <a:rPr lang="en-NZ" dirty="0">
                <a:latin typeface="Calibri" pitchFamily="34" charset="0"/>
                <a:cs typeface="Calibri" pitchFamily="34" charset="0"/>
              </a:rPr>
              <a:t>providing a </a:t>
            </a:r>
            <a:r>
              <a:rPr lang="en-NZ" b="1" dirty="0" smtClean="0">
                <a:latin typeface="Calibri" pitchFamily="34" charset="0"/>
                <a:cs typeface="Calibri" pitchFamily="34" charset="0"/>
              </a:rPr>
              <a:t>conductive</a:t>
            </a:r>
            <a:r>
              <a:rPr lang="en-NZ" dirty="0" smtClean="0">
                <a:latin typeface="Calibri" pitchFamily="34" charset="0"/>
                <a:cs typeface="Calibri" pitchFamily="34" charset="0"/>
              </a:rPr>
              <a:t> path </a:t>
            </a:r>
            <a:r>
              <a:rPr lang="en-NZ" dirty="0">
                <a:latin typeface="Calibri" pitchFamily="34" charset="0"/>
                <a:cs typeface="Calibri" pitchFamily="34" charset="0"/>
              </a:rPr>
              <a:t>between </a:t>
            </a:r>
            <a:r>
              <a:rPr lang="en-NZ" dirty="0" smtClean="0">
                <a:latin typeface="Calibri" pitchFamily="34" charset="0"/>
                <a:cs typeface="Calibri" pitchFamily="34" charset="0"/>
              </a:rPr>
              <a:t>the area where static charge has built up and</a:t>
            </a:r>
            <a:r>
              <a:rPr lang="en-NZ" dirty="0">
                <a:latin typeface="Calibri" pitchFamily="34" charset="0"/>
                <a:cs typeface="Calibri" pitchFamily="34" charset="0"/>
              </a:rPr>
              <a:t> the </a:t>
            </a:r>
            <a:r>
              <a:rPr lang="en-NZ" dirty="0" smtClean="0">
                <a:latin typeface="Calibri" pitchFamily="34" charset="0"/>
                <a:cs typeface="Calibri" pitchFamily="34" charset="0"/>
              </a:rPr>
              <a:t>earth where the charge can spread out.</a:t>
            </a:r>
            <a:r>
              <a:rPr lang="en-NZ" dirty="0">
                <a:latin typeface="Calibri" pitchFamily="34" charset="0"/>
                <a:cs typeface="Calibri" pitchFamily="34" charset="0"/>
              </a:rPr>
              <a:t> Lightning </a:t>
            </a:r>
            <a:r>
              <a:rPr lang="en-NZ" dirty="0" smtClean="0">
                <a:latin typeface="Calibri" pitchFamily="34" charset="0"/>
                <a:cs typeface="Calibri" pitchFamily="34" charset="0"/>
              </a:rPr>
              <a:t>can be a source </a:t>
            </a:r>
            <a:r>
              <a:rPr lang="en-NZ" dirty="0">
                <a:latin typeface="Calibri" pitchFamily="34" charset="0"/>
                <a:cs typeface="Calibri" pitchFamily="34" charset="0"/>
              </a:rPr>
              <a:t>of dangerous or damaging charges that can be </a:t>
            </a:r>
            <a:r>
              <a:rPr lang="en-NZ" b="1" dirty="0">
                <a:latin typeface="Calibri" pitchFamily="34" charset="0"/>
                <a:cs typeface="Calibri" pitchFamily="34" charset="0"/>
              </a:rPr>
              <a:t>dissipated</a:t>
            </a:r>
            <a:r>
              <a:rPr lang="en-NZ" dirty="0">
                <a:latin typeface="Calibri" pitchFamily="34" charset="0"/>
                <a:cs typeface="Calibri" pitchFamily="34" charset="0"/>
              </a:rPr>
              <a:t> through a </a:t>
            </a:r>
            <a:r>
              <a:rPr lang="en-NZ" dirty="0" err="1" smtClean="0">
                <a:latin typeface="Calibri" pitchFamily="34" charset="0"/>
                <a:cs typeface="Calibri" pitchFamily="34" charset="0"/>
              </a:rPr>
              <a:t>earthing</a:t>
            </a:r>
            <a:r>
              <a:rPr lang="en-NZ" dirty="0" smtClean="0">
                <a:latin typeface="Calibri" pitchFamily="34" charset="0"/>
                <a:cs typeface="Calibri" pitchFamily="34" charset="0"/>
              </a:rPr>
              <a:t> system</a:t>
            </a:r>
            <a:r>
              <a:rPr lang="en-NZ" dirty="0">
                <a:latin typeface="Calibri" pitchFamily="34" charset="0"/>
                <a:cs typeface="Calibri" pitchFamily="34" charset="0"/>
              </a:rPr>
              <a:t>. </a:t>
            </a:r>
            <a:r>
              <a:rPr lang="en-NZ" dirty="0" smtClean="0">
                <a:latin typeface="Calibri" pitchFamily="34" charset="0"/>
                <a:cs typeface="Calibri" pitchFamily="34" charset="0"/>
              </a:rPr>
              <a:t>Many tall buildings that attract lightning strikes have </a:t>
            </a:r>
            <a:r>
              <a:rPr lang="en-NZ" dirty="0" err="1" smtClean="0">
                <a:latin typeface="Calibri" pitchFamily="34" charset="0"/>
                <a:cs typeface="Calibri" pitchFamily="34" charset="0"/>
              </a:rPr>
              <a:t>earthing</a:t>
            </a:r>
            <a:r>
              <a:rPr lang="en-NZ" dirty="0" smtClean="0">
                <a:latin typeface="Calibri" pitchFamily="34" charset="0"/>
                <a:cs typeface="Calibri" pitchFamily="34" charset="0"/>
              </a:rPr>
              <a:t> </a:t>
            </a:r>
            <a:r>
              <a:rPr lang="en-NZ" dirty="0">
                <a:latin typeface="Calibri" pitchFamily="34" charset="0"/>
                <a:cs typeface="Calibri" pitchFamily="34" charset="0"/>
              </a:rPr>
              <a:t>electrodes </a:t>
            </a:r>
            <a:r>
              <a:rPr lang="en-NZ" dirty="0" smtClean="0">
                <a:latin typeface="Calibri" pitchFamily="34" charset="0"/>
                <a:cs typeface="Calibri" pitchFamily="34" charset="0"/>
              </a:rPr>
              <a:t>(also called </a:t>
            </a:r>
            <a:r>
              <a:rPr lang="en-NZ" b="1" dirty="0" smtClean="0">
                <a:latin typeface="Calibri" pitchFamily="34" charset="0"/>
                <a:cs typeface="Calibri" pitchFamily="34" charset="0"/>
              </a:rPr>
              <a:t>lightning rods</a:t>
            </a:r>
            <a:r>
              <a:rPr lang="en-NZ" dirty="0" smtClean="0">
                <a:latin typeface="Calibri" pitchFamily="34" charset="0"/>
                <a:cs typeface="Calibri" pitchFamily="34" charset="0"/>
              </a:rPr>
              <a:t>) connected </a:t>
            </a:r>
            <a:r>
              <a:rPr lang="en-NZ" dirty="0">
                <a:latin typeface="Calibri" pitchFamily="34" charset="0"/>
                <a:cs typeface="Calibri" pitchFamily="34" charset="0"/>
              </a:rPr>
              <a:t>to the </a:t>
            </a:r>
            <a:r>
              <a:rPr lang="en-NZ" dirty="0" smtClean="0">
                <a:latin typeface="Calibri" pitchFamily="34" charset="0"/>
                <a:cs typeface="Calibri" pitchFamily="34" charset="0"/>
              </a:rPr>
              <a:t>building that are sunk </a:t>
            </a:r>
            <a:r>
              <a:rPr lang="en-NZ" dirty="0">
                <a:latin typeface="Calibri" pitchFamily="34" charset="0"/>
                <a:cs typeface="Calibri" pitchFamily="34" charset="0"/>
              </a:rPr>
              <a:t>into the ground </a:t>
            </a:r>
            <a:r>
              <a:rPr lang="en-NZ" dirty="0" smtClean="0">
                <a:latin typeface="Calibri" pitchFamily="34" charset="0"/>
                <a:cs typeface="Calibri" pitchFamily="34" charset="0"/>
              </a:rPr>
              <a:t>and disperse the excess charge.</a:t>
            </a:r>
            <a:r>
              <a:rPr lang="en-NZ" dirty="0"/>
              <a:t/>
            </a:r>
            <a:br>
              <a:rPr lang="en-NZ" dirty="0"/>
            </a:br>
            <a:endParaRPr lang="en-NZ"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221717"/>
            <a:ext cx="5449788" cy="363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511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8" t="3401" r="3160" b="3680"/>
          <a:stretch/>
        </p:blipFill>
        <p:spPr bwMode="auto">
          <a:xfrm>
            <a:off x="3090628" y="2564904"/>
            <a:ext cx="5762980" cy="365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6927126" y="6307251"/>
            <a:ext cx="3786691" cy="365125"/>
          </a:xfrm>
        </p:spPr>
        <p:txBody>
          <a:bodyPr/>
          <a:lstStyle/>
          <a:p>
            <a:r>
              <a:rPr lang="fr-FR" dirty="0" smtClean="0"/>
              <a:t>GZ Science </a:t>
            </a:r>
            <a:r>
              <a:rPr lang="fr-FR" dirty="0" err="1" smtClean="0"/>
              <a:t>resources</a:t>
            </a:r>
            <a:r>
              <a:rPr lang="fr-FR" dirty="0" smtClean="0"/>
              <a:t> </a:t>
            </a:r>
            <a:r>
              <a:rPr lang="fr-FR" dirty="0" err="1" smtClean="0"/>
              <a:t>physics</a:t>
            </a:r>
            <a:r>
              <a:rPr lang="fr-FR" dirty="0" smtClean="0"/>
              <a:t> 1.3  2013</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14</a:t>
            </a:fld>
            <a:endParaRPr lang="en-NZ"/>
          </a:p>
        </p:txBody>
      </p:sp>
      <p:sp>
        <p:nvSpPr>
          <p:cNvPr id="4" name="Rectangle 3"/>
          <p:cNvSpPr/>
          <p:nvPr/>
        </p:nvSpPr>
        <p:spPr>
          <a:xfrm>
            <a:off x="323528" y="836712"/>
            <a:ext cx="8496944" cy="1477328"/>
          </a:xfrm>
          <a:prstGeom prst="rect">
            <a:avLst/>
          </a:prstGeom>
        </p:spPr>
        <p:txBody>
          <a:bodyPr wrap="square">
            <a:spAutoFit/>
          </a:bodyPr>
          <a:lstStyle/>
          <a:p>
            <a:pPr lvl="0"/>
            <a:r>
              <a:rPr lang="en-GB" dirty="0" smtClean="0">
                <a:latin typeface="Calibri" pitchFamily="34" charset="0"/>
                <a:cs typeface="Calibri" pitchFamily="34" charset="0"/>
              </a:rPr>
              <a:t>A </a:t>
            </a:r>
            <a:r>
              <a:rPr lang="en-GB" dirty="0">
                <a:latin typeface="Calibri" pitchFamily="34" charset="0"/>
                <a:cs typeface="Calibri" pitchFamily="34" charset="0"/>
              </a:rPr>
              <a:t>build up of </a:t>
            </a:r>
            <a:r>
              <a:rPr lang="en-GB" b="1" dirty="0">
                <a:latin typeface="Calibri" pitchFamily="34" charset="0"/>
                <a:cs typeface="Calibri" pitchFamily="34" charset="0"/>
              </a:rPr>
              <a:t>electrostatic charge</a:t>
            </a:r>
            <a:r>
              <a:rPr lang="en-GB" dirty="0">
                <a:latin typeface="Calibri" pitchFamily="34" charset="0"/>
                <a:cs typeface="Calibri" pitchFamily="34" charset="0"/>
              </a:rPr>
              <a:t> can result in sparks or flashes of light. </a:t>
            </a:r>
            <a:r>
              <a:rPr lang="en-GB" dirty="0" smtClean="0">
                <a:latin typeface="Calibri" pitchFamily="34" charset="0"/>
                <a:cs typeface="Calibri" pitchFamily="34" charset="0"/>
              </a:rPr>
              <a:t>If this spark occurs near any combustible </a:t>
            </a:r>
            <a:r>
              <a:rPr lang="en-NZ" dirty="0" smtClean="0">
                <a:latin typeface="Calibri" pitchFamily="34" charset="0"/>
                <a:cs typeface="Calibri" pitchFamily="34" charset="0"/>
              </a:rPr>
              <a:t>material then it may cause it to ignite. Fuel trucks often use </a:t>
            </a:r>
            <a:r>
              <a:rPr lang="en-NZ" dirty="0" err="1" smtClean="0">
                <a:latin typeface="Calibri" pitchFamily="34" charset="0"/>
                <a:cs typeface="Calibri" pitchFamily="34" charset="0"/>
              </a:rPr>
              <a:t>earthing</a:t>
            </a:r>
            <a:r>
              <a:rPr lang="en-NZ" dirty="0" smtClean="0">
                <a:latin typeface="Calibri" pitchFamily="34" charset="0"/>
                <a:cs typeface="Calibri" pitchFamily="34" charset="0"/>
              </a:rPr>
              <a:t> cables when </a:t>
            </a:r>
            <a:r>
              <a:rPr lang="en-NZ" dirty="0" smtClean="0">
                <a:latin typeface="Calibri" pitchFamily="34" charset="0"/>
                <a:cs typeface="Calibri" pitchFamily="34" charset="0"/>
              </a:rPr>
              <a:t>refuelling tanks </a:t>
            </a:r>
            <a:r>
              <a:rPr lang="en-NZ" dirty="0" smtClean="0">
                <a:latin typeface="Calibri" pitchFamily="34" charset="0"/>
                <a:cs typeface="Calibri" pitchFamily="34" charset="0"/>
              </a:rPr>
              <a:t>to discharge any build up of static electricity that the truck may have gained when travelling.</a:t>
            </a:r>
            <a:endParaRPr lang="en-NZ" dirty="0">
              <a:latin typeface="Calibri" pitchFamily="34" charset="0"/>
              <a:cs typeface="Calibri" pitchFamily="34" charset="0"/>
            </a:endParaRPr>
          </a:p>
          <a:p>
            <a:pPr lvl="0"/>
            <a:endParaRPr lang="en-NZ" dirty="0">
              <a:latin typeface="Calibri" pitchFamily="34" charset="0"/>
              <a:cs typeface="Calibri" pitchFamily="34" charset="0"/>
            </a:endParaRPr>
          </a:p>
        </p:txBody>
      </p:sp>
      <p:sp>
        <p:nvSpPr>
          <p:cNvPr id="5" name="TextBox 4"/>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dangers and uses of static charges</a:t>
            </a:r>
            <a:endParaRPr lang="en-NZ" sz="2000" b="1" dirty="0"/>
          </a:p>
        </p:txBody>
      </p:sp>
      <p:sp>
        <p:nvSpPr>
          <p:cNvPr id="6" name="Rectangle 5"/>
          <p:cNvSpPr/>
          <p:nvPr/>
        </p:nvSpPr>
        <p:spPr>
          <a:xfrm>
            <a:off x="323528" y="1988840"/>
            <a:ext cx="2664296" cy="4801314"/>
          </a:xfrm>
          <a:prstGeom prst="rect">
            <a:avLst/>
          </a:prstGeom>
        </p:spPr>
        <p:txBody>
          <a:bodyPr wrap="square">
            <a:spAutoFit/>
          </a:bodyPr>
          <a:lstStyle/>
          <a:p>
            <a:pPr lvl="0"/>
            <a:r>
              <a:rPr lang="en-GB" dirty="0">
                <a:latin typeface="Calibri" pitchFamily="34" charset="0"/>
                <a:cs typeface="Calibri" pitchFamily="34" charset="0"/>
              </a:rPr>
              <a:t>Air rushing past a moving vehicle drags electrons off the car and leaves it </a:t>
            </a:r>
            <a:r>
              <a:rPr lang="en-GB" dirty="0" smtClean="0">
                <a:latin typeface="Calibri" pitchFamily="34" charset="0"/>
                <a:cs typeface="Calibri" pitchFamily="34" charset="0"/>
              </a:rPr>
              <a:t>positive causing </a:t>
            </a:r>
            <a:r>
              <a:rPr lang="en-GB" dirty="0">
                <a:latin typeface="Calibri" pitchFamily="34" charset="0"/>
                <a:cs typeface="Calibri" pitchFamily="34" charset="0"/>
              </a:rPr>
              <a:t>a build up of </a:t>
            </a:r>
            <a:r>
              <a:rPr lang="en-GB" dirty="0" smtClean="0">
                <a:latin typeface="Calibri" pitchFamily="34" charset="0"/>
                <a:cs typeface="Calibri" pitchFamily="34" charset="0"/>
              </a:rPr>
              <a:t>charge. This </a:t>
            </a:r>
            <a:r>
              <a:rPr lang="en-GB" dirty="0">
                <a:latin typeface="Calibri" pitchFamily="34" charset="0"/>
                <a:cs typeface="Calibri" pitchFamily="34" charset="0"/>
              </a:rPr>
              <a:t>can cause travel sickness for some people. Conducting tails allow the car to pick up electrons from the road surface and lose its charge. </a:t>
            </a:r>
          </a:p>
          <a:p>
            <a:pPr lvl="0"/>
            <a:endParaRPr lang="en-NZ" dirty="0">
              <a:latin typeface="Calibri" pitchFamily="34" charset="0"/>
              <a:cs typeface="Calibri" pitchFamily="34" charset="0"/>
            </a:endParaRPr>
          </a:p>
          <a:p>
            <a:r>
              <a:rPr lang="en-GB" dirty="0">
                <a:latin typeface="Calibri" pitchFamily="34" charset="0"/>
                <a:cs typeface="Calibri" pitchFamily="34" charset="0"/>
              </a:rPr>
              <a:t>Electrostatic charges are important and useful in photocopying machines and in removing (extracting) dust</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3902993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15</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Electrostatic </a:t>
            </a:r>
            <a:r>
              <a:rPr lang="en-NZ" sz="2000" b="1" dirty="0" smtClean="0"/>
              <a:t>precipitators</a:t>
            </a:r>
            <a:endParaRPr lang="en-NZ" sz="2000" b="1" dirty="0"/>
          </a:p>
        </p:txBody>
      </p:sp>
      <p:sp>
        <p:nvSpPr>
          <p:cNvPr id="5" name="TextBox 4"/>
          <p:cNvSpPr txBox="1"/>
          <p:nvPr/>
        </p:nvSpPr>
        <p:spPr>
          <a:xfrm>
            <a:off x="179512" y="1203480"/>
            <a:ext cx="2938079" cy="4801314"/>
          </a:xfrm>
          <a:prstGeom prst="rect">
            <a:avLst/>
          </a:prstGeom>
          <a:noFill/>
        </p:spPr>
        <p:txBody>
          <a:bodyPr wrap="square" rtlCol="0">
            <a:spAutoFit/>
          </a:bodyPr>
          <a:lstStyle/>
          <a:p>
            <a:r>
              <a:rPr lang="en-NZ" dirty="0" smtClean="0">
                <a:latin typeface="Calibri" pitchFamily="34" charset="0"/>
                <a:cs typeface="Calibri" pitchFamily="34" charset="0"/>
              </a:rPr>
              <a:t>Factories use static electricity to reduce pollution coming from their smoke stacks. They give smoke particles an electric charge</a:t>
            </a:r>
          </a:p>
          <a:p>
            <a:pPr marL="342900" indent="-342900">
              <a:buAutoNum type="arabicPeriod"/>
            </a:pPr>
            <a:r>
              <a:rPr lang="en-NZ" dirty="0" smtClean="0">
                <a:latin typeface="Calibri" pitchFamily="34" charset="0"/>
                <a:cs typeface="Calibri" pitchFamily="34" charset="0"/>
              </a:rPr>
              <a:t>Smoke particles pick up negative charge</a:t>
            </a:r>
          </a:p>
          <a:p>
            <a:pPr marL="342900" indent="-342900">
              <a:buAutoNum type="arabicPeriod"/>
            </a:pPr>
            <a:r>
              <a:rPr lang="en-NZ" dirty="0" smtClean="0">
                <a:latin typeface="Calibri" pitchFamily="34" charset="0"/>
                <a:cs typeface="Calibri" pitchFamily="34" charset="0"/>
              </a:rPr>
              <a:t>negative smoke particles attracted to positive collecting plates</a:t>
            </a:r>
          </a:p>
          <a:p>
            <a:pPr marL="342900" indent="-342900">
              <a:buAutoNum type="arabicPeriod"/>
            </a:pPr>
            <a:r>
              <a:rPr lang="en-NZ" dirty="0" smtClean="0">
                <a:latin typeface="Calibri" pitchFamily="34" charset="0"/>
                <a:cs typeface="Calibri" pitchFamily="34" charset="0"/>
              </a:rPr>
              <a:t> collecting plates knocked to remove smoke particles</a:t>
            </a:r>
          </a:p>
          <a:p>
            <a:r>
              <a:rPr lang="en-NZ" dirty="0" smtClean="0">
                <a:latin typeface="Calibri" pitchFamily="34" charset="0"/>
                <a:cs typeface="Calibri" pitchFamily="34" charset="0"/>
              </a:rPr>
              <a:t>This keeps the pollution from going out into the atmosphere</a:t>
            </a:r>
          </a:p>
          <a:p>
            <a:pPr marL="342900" indent="-342900">
              <a:buAutoNum type="arabicPeriod"/>
            </a:pPr>
            <a:endParaRPr lang="en-N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700808"/>
            <a:ext cx="6228184" cy="485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54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16</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An </a:t>
            </a:r>
            <a:r>
              <a:rPr lang="en-NZ" sz="2000" b="1" dirty="0"/>
              <a:t>electric current is a flow of charge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717032"/>
            <a:ext cx="5801628" cy="219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9295" y="1484784"/>
            <a:ext cx="8395073" cy="1631216"/>
          </a:xfrm>
          <a:prstGeom prst="rect">
            <a:avLst/>
          </a:prstGeom>
          <a:noFill/>
        </p:spPr>
        <p:txBody>
          <a:bodyPr wrap="square" rtlCol="0">
            <a:spAutoFit/>
          </a:bodyPr>
          <a:lstStyle/>
          <a:p>
            <a:r>
              <a:rPr lang="en-NZ" sz="2000" dirty="0">
                <a:latin typeface="Calibri" pitchFamily="34" charset="0"/>
                <a:cs typeface="Calibri" pitchFamily="34" charset="0"/>
              </a:rPr>
              <a:t>Electric current is the </a:t>
            </a:r>
            <a:r>
              <a:rPr lang="en-NZ" sz="2000" dirty="0" smtClean="0">
                <a:latin typeface="Calibri" pitchFamily="34" charset="0"/>
                <a:cs typeface="Calibri" pitchFamily="34" charset="0"/>
              </a:rPr>
              <a:t>rate of flow of </a:t>
            </a:r>
            <a:r>
              <a:rPr lang="en-NZ" sz="2000" dirty="0">
                <a:latin typeface="Calibri" pitchFamily="34" charset="0"/>
                <a:cs typeface="Calibri" pitchFamily="34" charset="0"/>
              </a:rPr>
              <a:t>electric charge. </a:t>
            </a:r>
            <a:r>
              <a:rPr lang="en-NZ" sz="2000" dirty="0" smtClean="0">
                <a:latin typeface="Calibri" pitchFamily="34" charset="0"/>
                <a:cs typeface="Calibri" pitchFamily="34" charset="0"/>
              </a:rPr>
              <a:t>Particles </a:t>
            </a:r>
            <a:r>
              <a:rPr lang="en-NZ" sz="2000" dirty="0">
                <a:latin typeface="Calibri" pitchFamily="34" charset="0"/>
                <a:cs typeface="Calibri" pitchFamily="34" charset="0"/>
              </a:rPr>
              <a:t>called electrons carry the electric charge. While some substances </a:t>
            </a:r>
            <a:r>
              <a:rPr lang="en-NZ" sz="2000" dirty="0" smtClean="0">
                <a:latin typeface="Calibri" pitchFamily="34" charset="0"/>
                <a:cs typeface="Calibri" pitchFamily="34" charset="0"/>
              </a:rPr>
              <a:t>called conductors </a:t>
            </a:r>
            <a:r>
              <a:rPr lang="en-NZ" sz="2000" dirty="0">
                <a:latin typeface="Calibri" pitchFamily="34" charset="0"/>
                <a:cs typeface="Calibri" pitchFamily="34" charset="0"/>
              </a:rPr>
              <a:t>conduct very well, e.g. metals, other substances are not able to conduct or nearly conduct no electric current, e.g. glass. </a:t>
            </a:r>
            <a:r>
              <a:rPr lang="en-NZ" sz="2000" dirty="0" smtClean="0">
                <a:latin typeface="Calibri" pitchFamily="34" charset="0"/>
                <a:cs typeface="Calibri" pitchFamily="34" charset="0"/>
              </a:rPr>
              <a:t>Electric </a:t>
            </a:r>
            <a:r>
              <a:rPr lang="en-NZ" sz="2000" dirty="0">
                <a:latin typeface="Calibri" pitchFamily="34" charset="0"/>
                <a:cs typeface="Calibri" pitchFamily="34" charset="0"/>
              </a:rPr>
              <a:t>current is nearly as fast as the speed of </a:t>
            </a:r>
            <a:r>
              <a:rPr lang="en-NZ" sz="2000" dirty="0" smtClean="0">
                <a:latin typeface="Calibri" pitchFamily="34" charset="0"/>
                <a:cs typeface="Calibri" pitchFamily="34" charset="0"/>
              </a:rPr>
              <a:t>light. </a:t>
            </a:r>
            <a:endParaRPr lang="en-NZ" sz="2000" dirty="0">
              <a:latin typeface="Calibri" pitchFamily="34" charset="0"/>
              <a:cs typeface="Calibri" pitchFamily="34" charset="0"/>
            </a:endParaRPr>
          </a:p>
        </p:txBody>
      </p:sp>
      <p:sp>
        <p:nvSpPr>
          <p:cNvPr id="6" name="TextBox 5"/>
          <p:cNvSpPr txBox="1"/>
          <p:nvPr/>
        </p:nvSpPr>
        <p:spPr>
          <a:xfrm>
            <a:off x="217741" y="3564710"/>
            <a:ext cx="3024336" cy="3139321"/>
          </a:xfrm>
          <a:prstGeom prst="rect">
            <a:avLst/>
          </a:prstGeom>
          <a:solidFill>
            <a:schemeClr val="accent6">
              <a:lumMod val="20000"/>
              <a:lumOff val="80000"/>
            </a:schemeClr>
          </a:solidFill>
          <a:ln>
            <a:solidFill>
              <a:schemeClr val="tx1"/>
            </a:solidFill>
          </a:ln>
        </p:spPr>
        <p:txBody>
          <a:bodyPr wrap="square" rtlCol="0">
            <a:spAutoFit/>
          </a:bodyPr>
          <a:lstStyle/>
          <a:p>
            <a:r>
              <a:rPr lang="en-NZ" b="1" dirty="0" smtClean="0">
                <a:latin typeface="Calibri" pitchFamily="34" charset="0"/>
                <a:cs typeface="Calibri" pitchFamily="34" charset="0"/>
              </a:rPr>
              <a:t>NOTE:</a:t>
            </a:r>
            <a:r>
              <a:rPr lang="en-NZ" dirty="0" smtClean="0">
                <a:latin typeface="Calibri" pitchFamily="34" charset="0"/>
                <a:cs typeface="Calibri" pitchFamily="34" charset="0"/>
              </a:rPr>
              <a:t/>
            </a:r>
            <a:br>
              <a:rPr lang="en-NZ" dirty="0" smtClean="0">
                <a:latin typeface="Calibri" pitchFamily="34" charset="0"/>
                <a:cs typeface="Calibri" pitchFamily="34" charset="0"/>
              </a:rPr>
            </a:br>
            <a:r>
              <a:rPr lang="en-NZ" dirty="0" smtClean="0">
                <a:latin typeface="Calibri" pitchFamily="34" charset="0"/>
                <a:cs typeface="Calibri" pitchFamily="34" charset="0"/>
              </a:rPr>
              <a:t>The </a:t>
            </a:r>
            <a:r>
              <a:rPr lang="en-NZ" dirty="0">
                <a:latin typeface="Calibri" pitchFamily="34" charset="0"/>
                <a:cs typeface="Calibri" pitchFamily="34" charset="0"/>
              </a:rPr>
              <a:t>charge of an electron is negative. Previously people thought that positive particles serve as charge carriers. Due to this error the current flow is moving in the opposite direction of the electrons by </a:t>
            </a:r>
            <a:r>
              <a:rPr lang="en-NZ" dirty="0" smtClean="0">
                <a:latin typeface="Calibri" pitchFamily="34" charset="0"/>
                <a:cs typeface="Calibri" pitchFamily="34" charset="0"/>
              </a:rPr>
              <a:t>convention from the </a:t>
            </a:r>
            <a:r>
              <a:rPr lang="en-NZ" b="1" dirty="0" smtClean="0">
                <a:latin typeface="Calibri" pitchFamily="34" charset="0"/>
                <a:cs typeface="Calibri" pitchFamily="34" charset="0"/>
              </a:rPr>
              <a:t>positive terminal </a:t>
            </a:r>
            <a:r>
              <a:rPr lang="en-NZ" dirty="0" smtClean="0">
                <a:latin typeface="Calibri" pitchFamily="34" charset="0"/>
                <a:cs typeface="Calibri" pitchFamily="34" charset="0"/>
              </a:rPr>
              <a:t>to the </a:t>
            </a:r>
            <a:r>
              <a:rPr lang="en-NZ" b="1" dirty="0" smtClean="0">
                <a:latin typeface="Calibri" pitchFamily="34" charset="0"/>
                <a:cs typeface="Calibri" pitchFamily="34" charset="0"/>
              </a:rPr>
              <a:t>negative terminal</a:t>
            </a:r>
            <a:r>
              <a:rPr lang="en-NZ" dirty="0" smtClean="0">
                <a:latin typeface="Calibri" pitchFamily="34" charset="0"/>
                <a:cs typeface="Calibri" pitchFamily="34" charset="0"/>
              </a:rPr>
              <a:t>.</a:t>
            </a:r>
            <a:endParaRPr lang="en-NZ" dirty="0">
              <a:latin typeface="Calibri" pitchFamily="34" charset="0"/>
              <a:cs typeface="Calibri" pitchFamily="34" charset="0"/>
            </a:endParaRPr>
          </a:p>
        </p:txBody>
      </p:sp>
      <p:sp>
        <p:nvSpPr>
          <p:cNvPr id="7" name="TextBox 6"/>
          <p:cNvSpPr txBox="1"/>
          <p:nvPr/>
        </p:nvSpPr>
        <p:spPr>
          <a:xfrm>
            <a:off x="3347864" y="5301208"/>
            <a:ext cx="1296144" cy="923330"/>
          </a:xfrm>
          <a:prstGeom prst="rect">
            <a:avLst/>
          </a:prstGeom>
          <a:solidFill>
            <a:schemeClr val="bg1"/>
          </a:solidFill>
        </p:spPr>
        <p:txBody>
          <a:bodyPr wrap="square" rtlCol="0">
            <a:spAutoFit/>
          </a:bodyPr>
          <a:lstStyle/>
          <a:p>
            <a:r>
              <a:rPr lang="en-NZ" dirty="0" smtClean="0"/>
              <a:t>Direction of “current flow”</a:t>
            </a:r>
            <a:endParaRPr lang="en-NZ" dirty="0"/>
          </a:p>
        </p:txBody>
      </p:sp>
      <p:sp>
        <p:nvSpPr>
          <p:cNvPr id="8" name="Oval 7"/>
          <p:cNvSpPr/>
          <p:nvPr/>
        </p:nvSpPr>
        <p:spPr>
          <a:xfrm>
            <a:off x="3347864" y="3717032"/>
            <a:ext cx="720080" cy="7920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p:cNvSpPr txBox="1"/>
          <p:nvPr/>
        </p:nvSpPr>
        <p:spPr>
          <a:xfrm>
            <a:off x="3390889" y="3370050"/>
            <a:ext cx="504056" cy="1323439"/>
          </a:xfrm>
          <a:prstGeom prst="rect">
            <a:avLst/>
          </a:prstGeom>
          <a:noFill/>
        </p:spPr>
        <p:txBody>
          <a:bodyPr wrap="square" rtlCol="0">
            <a:spAutoFit/>
          </a:bodyPr>
          <a:lstStyle/>
          <a:p>
            <a:r>
              <a:rPr lang="en-NZ" sz="8000" dirty="0" smtClean="0"/>
              <a:t>+</a:t>
            </a:r>
            <a:endParaRPr lang="en-NZ" sz="8000" dirty="0"/>
          </a:p>
        </p:txBody>
      </p:sp>
      <p:sp>
        <p:nvSpPr>
          <p:cNvPr id="11" name="Oval 10"/>
          <p:cNvSpPr/>
          <p:nvPr/>
        </p:nvSpPr>
        <p:spPr>
          <a:xfrm>
            <a:off x="8395454" y="4324751"/>
            <a:ext cx="720080" cy="7920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Box 11"/>
          <p:cNvSpPr txBox="1"/>
          <p:nvPr/>
        </p:nvSpPr>
        <p:spPr>
          <a:xfrm>
            <a:off x="8566010" y="3977769"/>
            <a:ext cx="504056" cy="1323439"/>
          </a:xfrm>
          <a:prstGeom prst="rect">
            <a:avLst/>
          </a:prstGeom>
          <a:noFill/>
        </p:spPr>
        <p:txBody>
          <a:bodyPr wrap="square" rtlCol="0">
            <a:spAutoFit/>
          </a:bodyPr>
          <a:lstStyle/>
          <a:p>
            <a:r>
              <a:rPr lang="en-NZ" sz="8000" dirty="0" smtClean="0"/>
              <a:t>-</a:t>
            </a:r>
            <a:endParaRPr lang="en-NZ" sz="8000" dirty="0"/>
          </a:p>
        </p:txBody>
      </p:sp>
    </p:spTree>
    <p:extLst>
      <p:ext uri="{BB962C8B-B14F-4D97-AF65-F5344CB8AC3E}">
        <p14:creationId xmlns:p14="http://schemas.microsoft.com/office/powerpoint/2010/main" val="1103877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17</a:t>
            </a:fld>
            <a:endParaRPr lang="en-NZ"/>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‘voltage’ of an electrical supply is a measure of the energy it can transfer from an electrical supply elsewhere </a:t>
            </a:r>
          </a:p>
        </p:txBody>
      </p:sp>
      <p:sp>
        <p:nvSpPr>
          <p:cNvPr id="5" name="TextBox 4"/>
          <p:cNvSpPr txBox="1"/>
          <p:nvPr/>
        </p:nvSpPr>
        <p:spPr>
          <a:xfrm>
            <a:off x="324211" y="1433983"/>
            <a:ext cx="4017143" cy="5324535"/>
          </a:xfrm>
          <a:prstGeom prst="rect">
            <a:avLst/>
          </a:prstGeom>
          <a:noFill/>
        </p:spPr>
        <p:txBody>
          <a:bodyPr wrap="square" rtlCol="0">
            <a:spAutoFit/>
          </a:bodyPr>
          <a:lstStyle/>
          <a:p>
            <a:r>
              <a:rPr lang="en-NZ" sz="2000" dirty="0">
                <a:latin typeface="Calibri" pitchFamily="34" charset="0"/>
                <a:cs typeface="Calibri" pitchFamily="34" charset="0"/>
              </a:rPr>
              <a:t>An electric current won't flow through a circuit unless there's a source of energy like a battery or mains electricity to </a:t>
            </a:r>
            <a:r>
              <a:rPr lang="en-NZ" sz="2000" b="1" dirty="0">
                <a:latin typeface="Calibri" pitchFamily="34" charset="0"/>
                <a:cs typeface="Calibri" pitchFamily="34" charset="0"/>
              </a:rPr>
              <a:t>push</a:t>
            </a:r>
            <a:r>
              <a:rPr lang="en-NZ" sz="2000" dirty="0">
                <a:latin typeface="Calibri" pitchFamily="34" charset="0"/>
                <a:cs typeface="Calibri" pitchFamily="34" charset="0"/>
              </a:rPr>
              <a:t> the electric charges along through the wire.</a:t>
            </a:r>
          </a:p>
          <a:p>
            <a:endParaRPr lang="en-NZ" sz="2000" dirty="0">
              <a:latin typeface="Calibri" pitchFamily="34" charset="0"/>
              <a:cs typeface="Calibri" pitchFamily="34" charset="0"/>
            </a:endParaRPr>
          </a:p>
          <a:p>
            <a:r>
              <a:rPr lang="en-NZ" sz="2000" dirty="0">
                <a:latin typeface="Calibri" pitchFamily="34" charset="0"/>
                <a:cs typeface="Calibri" pitchFamily="34" charset="0"/>
              </a:rPr>
              <a:t>'Voltage' is a measure of how much energy the electric charges have between two points in a </a:t>
            </a:r>
            <a:r>
              <a:rPr lang="en-NZ" sz="2000" dirty="0" smtClean="0">
                <a:latin typeface="Calibri" pitchFamily="34" charset="0"/>
                <a:cs typeface="Calibri" pitchFamily="34" charset="0"/>
              </a:rPr>
              <a:t>circuit.</a:t>
            </a:r>
          </a:p>
          <a:p>
            <a:endParaRPr lang="en-NZ" sz="2000" dirty="0">
              <a:latin typeface="Calibri" pitchFamily="34" charset="0"/>
              <a:cs typeface="Calibri" pitchFamily="34" charset="0"/>
            </a:endParaRPr>
          </a:p>
          <a:p>
            <a:r>
              <a:rPr lang="en-NZ" sz="2000" dirty="0" smtClean="0">
                <a:latin typeface="Calibri" pitchFamily="34" charset="0"/>
                <a:cs typeface="Calibri" pitchFamily="34" charset="0"/>
              </a:rPr>
              <a:t>Voltage is also known as potential difference. The more potential difference the more energy is available to be transferred into components attached to a circuit</a:t>
            </a:r>
            <a:r>
              <a:rPr lang="en-NZ" sz="2000" dirty="0" smtClean="0">
                <a:cs typeface="Calibri" pitchFamily="34" charset="0"/>
              </a:rPr>
              <a:t>.</a:t>
            </a:r>
          </a:p>
          <a:p>
            <a:endParaRPr lang="en-NZ" sz="2000" dirty="0">
              <a:cs typeface="Calibri" pitchFamily="34" charset="0"/>
            </a:endParaRPr>
          </a:p>
          <a:p>
            <a:endParaRPr lang="en-NZ" sz="2000" dirty="0">
              <a:cs typeface="Calibri" pitchFamily="34" charset="0"/>
            </a:endParaRPr>
          </a:p>
        </p:txBody>
      </p:sp>
      <p:pic>
        <p:nvPicPr>
          <p:cNvPr id="1026" name="Picture 2"/>
          <p:cNvPicPr>
            <a:picLocks noChangeAspect="1" noChangeArrowheads="1"/>
          </p:cNvPicPr>
          <p:nvPr/>
        </p:nvPicPr>
        <p:blipFill>
          <a:blip r:embed="rId2">
            <a:clrChange>
              <a:clrFrom>
                <a:srgbClr val="EFEFB5"/>
              </a:clrFrom>
              <a:clrTo>
                <a:srgbClr val="EFEFB5">
                  <a:alpha val="0"/>
                </a:srgbClr>
              </a:clrTo>
            </a:clrChange>
            <a:extLst>
              <a:ext uri="{28A0092B-C50C-407E-A947-70E740481C1C}">
                <a14:useLocalDpi xmlns:a14="http://schemas.microsoft.com/office/drawing/2010/main" val="0"/>
              </a:ext>
            </a:extLst>
          </a:blip>
          <a:srcRect/>
          <a:stretch>
            <a:fillRect/>
          </a:stretch>
        </p:blipFill>
        <p:spPr bwMode="auto">
          <a:xfrm>
            <a:off x="4067945" y="1433983"/>
            <a:ext cx="5076056" cy="523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334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properties of simple electric circuits</a:t>
            </a:r>
          </a:p>
        </p:txBody>
      </p:sp>
      <p:sp>
        <p:nvSpPr>
          <p:cNvPr id="3" name="Text Box 23"/>
          <p:cNvSpPr txBox="1">
            <a:spLocks noChangeArrowheads="1"/>
          </p:cNvSpPr>
          <p:nvPr/>
        </p:nvSpPr>
        <p:spPr bwMode="auto">
          <a:xfrm>
            <a:off x="457200" y="1219200"/>
            <a:ext cx="8229600" cy="707886"/>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Electrical current occurs when electrons flow through a conductor from an area which is negatively charged to an area which is positively charged.</a:t>
            </a:r>
            <a:endParaRPr lang="en-US" sz="2000" dirty="0">
              <a:latin typeface="Calibri" pitchFamily="34" charset="0"/>
              <a:cs typeface="Calibri" pitchFamily="34" charset="0"/>
            </a:endParaRPr>
          </a:p>
        </p:txBody>
      </p:sp>
      <p:sp>
        <p:nvSpPr>
          <p:cNvPr id="5" name="Text Box 60"/>
          <p:cNvSpPr txBox="1">
            <a:spLocks noChangeArrowheads="1"/>
          </p:cNvSpPr>
          <p:nvPr/>
        </p:nvSpPr>
        <p:spPr bwMode="auto">
          <a:xfrm>
            <a:off x="457200" y="3126357"/>
            <a:ext cx="365760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A circuit is a continuous pathway around which electrons can flow. The movement of electric current can be compared with a pipe full of water: If water is put in the pipe on the one end, water will drip out on the other side immediately.</a:t>
            </a:r>
          </a:p>
          <a:p>
            <a:pPr eaLnBrk="1" hangingPunct="1">
              <a:spcBef>
                <a:spcPct val="50000"/>
              </a:spcBef>
            </a:pPr>
            <a:endParaRPr lang="en-US" dirty="0">
              <a:latin typeface="Calibri" pitchFamily="34" charset="0"/>
              <a:cs typeface="Calibri" pitchFamily="34" charset="0"/>
            </a:endParaRPr>
          </a:p>
        </p:txBody>
      </p:sp>
      <p:pic>
        <p:nvPicPr>
          <p:cNvPr id="6" name="Picture 62" descr="circuit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2188" y="2667000"/>
            <a:ext cx="331946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63"/>
          <p:cNvSpPr>
            <a:spLocks noChangeArrowheads="1"/>
          </p:cNvSpPr>
          <p:nvPr/>
        </p:nvSpPr>
        <p:spPr bwMode="auto">
          <a:xfrm rot="2649448">
            <a:off x="5181600" y="4038600"/>
            <a:ext cx="185738" cy="609600"/>
          </a:xfrm>
          <a:prstGeom prst="upArrow">
            <a:avLst>
              <a:gd name="adj1" fmla="val 50000"/>
              <a:gd name="adj2" fmla="val 820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AutoShape 64"/>
          <p:cNvSpPr>
            <a:spLocks noChangeArrowheads="1"/>
          </p:cNvSpPr>
          <p:nvPr/>
        </p:nvSpPr>
        <p:spPr bwMode="auto">
          <a:xfrm rot="7762180">
            <a:off x="7798593" y="4129882"/>
            <a:ext cx="201613" cy="609600"/>
          </a:xfrm>
          <a:prstGeom prst="upArrow">
            <a:avLst>
              <a:gd name="adj1" fmla="val 50000"/>
              <a:gd name="adj2" fmla="val 755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9" name="Slide Number Placeholder 8"/>
          <p:cNvSpPr>
            <a:spLocks noGrp="1"/>
          </p:cNvSpPr>
          <p:nvPr>
            <p:ph type="sldNum" sz="quarter" idx="12"/>
          </p:nvPr>
        </p:nvSpPr>
        <p:spPr/>
        <p:txBody>
          <a:bodyPr/>
          <a:lstStyle/>
          <a:p>
            <a:fld id="{A9733634-C35B-4CB9-8287-D9279767473E}" type="slidenum">
              <a:rPr lang="en-NZ" smtClean="0"/>
              <a:t>18</a:t>
            </a:fld>
            <a:endParaRPr lang="en-NZ"/>
          </a:p>
        </p:txBody>
      </p:sp>
    </p:spTree>
    <p:extLst>
      <p:ext uri="{BB962C8B-B14F-4D97-AF65-F5344CB8AC3E}">
        <p14:creationId xmlns:p14="http://schemas.microsoft.com/office/powerpoint/2010/main" val="1960064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19</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There is a </a:t>
            </a:r>
            <a:r>
              <a:rPr lang="en-NZ" sz="2000" b="1" dirty="0"/>
              <a:t>need for a complete circuit when making use of electricity</a:t>
            </a:r>
          </a:p>
        </p:txBody>
      </p:sp>
      <p:sp>
        <p:nvSpPr>
          <p:cNvPr id="5" name="Text Box 9"/>
          <p:cNvSpPr txBox="1">
            <a:spLocks noChangeArrowheads="1"/>
          </p:cNvSpPr>
          <p:nvPr/>
        </p:nvSpPr>
        <p:spPr bwMode="auto">
          <a:xfrm>
            <a:off x="533400" y="2667000"/>
            <a:ext cx="1905000" cy="2554545"/>
          </a:xfrm>
          <a:prstGeom prst="rect">
            <a:avLst/>
          </a:prstGeom>
          <a:solidFill>
            <a:schemeClr val="bg2">
              <a:lumMod val="20000"/>
              <a:lumOff val="80000"/>
            </a:schemeClr>
          </a:solidFill>
          <a:ln w="1270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Calibri" pitchFamily="34" charset="0"/>
                <a:cs typeface="Calibri" pitchFamily="34" charset="0"/>
              </a:rPr>
              <a:t>A circuit is made up of electrical components connected together so electrons move through the components.</a:t>
            </a:r>
          </a:p>
        </p:txBody>
      </p:sp>
      <p:sp>
        <p:nvSpPr>
          <p:cNvPr id="9" name="Rectangle 14"/>
          <p:cNvSpPr>
            <a:spLocks noChangeArrowheads="1"/>
          </p:cNvSpPr>
          <p:nvPr/>
        </p:nvSpPr>
        <p:spPr bwMode="auto">
          <a:xfrm>
            <a:off x="5867400" y="6477000"/>
            <a:ext cx="17526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0" name="Picture 15" descr="closed_circuit"/>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5137" y="1333500"/>
            <a:ext cx="53006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169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a:t>
            </a:fld>
            <a:endParaRPr lang="en-NZ"/>
          </a:p>
        </p:txBody>
      </p:sp>
      <p:sp>
        <p:nvSpPr>
          <p:cNvPr id="4" name="Text Box 7"/>
          <p:cNvSpPr txBox="1">
            <a:spLocks noChangeArrowheads="1"/>
          </p:cNvSpPr>
          <p:nvPr/>
        </p:nvSpPr>
        <p:spPr bwMode="auto">
          <a:xfrm>
            <a:off x="5202262" y="1412776"/>
            <a:ext cx="3542928" cy="4708981"/>
          </a:xfrm>
          <a:prstGeom prst="rect">
            <a:avLst/>
          </a:prstGeom>
          <a:noFill/>
          <a:ln w="19050">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dirty="0">
                <a:latin typeface="Calibri" pitchFamily="34" charset="0"/>
                <a:cs typeface="Calibri" pitchFamily="34" charset="0"/>
              </a:rPr>
              <a:t>Electricity is a type of energy. It can be transformed </a:t>
            </a:r>
            <a:r>
              <a:rPr lang="en-NZ" sz="2400" b="1" dirty="0">
                <a:latin typeface="Calibri" pitchFamily="34" charset="0"/>
                <a:cs typeface="Calibri" pitchFamily="34" charset="0"/>
              </a:rPr>
              <a:t>from</a:t>
            </a:r>
            <a:r>
              <a:rPr lang="en-NZ" sz="2400" dirty="0">
                <a:latin typeface="Calibri" pitchFamily="34" charset="0"/>
                <a:cs typeface="Calibri" pitchFamily="34" charset="0"/>
              </a:rPr>
              <a:t> many other types of energy; kinetic, chemical, nuclear etc.</a:t>
            </a:r>
          </a:p>
          <a:p>
            <a:pPr eaLnBrk="1" hangingPunct="1">
              <a:spcBef>
                <a:spcPct val="50000"/>
              </a:spcBef>
            </a:pPr>
            <a:r>
              <a:rPr lang="en-NZ" sz="2400" dirty="0">
                <a:latin typeface="Calibri" pitchFamily="34" charset="0"/>
                <a:cs typeface="Calibri" pitchFamily="34" charset="0"/>
              </a:rPr>
              <a:t>We make use of electricity by transforming it </a:t>
            </a:r>
            <a:r>
              <a:rPr lang="en-NZ" sz="2400" b="1" dirty="0">
                <a:latin typeface="Calibri" pitchFamily="34" charset="0"/>
                <a:cs typeface="Calibri" pitchFamily="34" charset="0"/>
              </a:rPr>
              <a:t>into</a:t>
            </a:r>
            <a:r>
              <a:rPr lang="en-NZ" sz="2400" dirty="0">
                <a:latin typeface="Calibri" pitchFamily="34" charset="0"/>
                <a:cs typeface="Calibri" pitchFamily="34" charset="0"/>
              </a:rPr>
              <a:t> other types of energy; light, heat, sound, kinetic etc., to run many appliances and machines.</a:t>
            </a:r>
            <a:endParaRPr lang="en-US" sz="2400" dirty="0">
              <a:latin typeface="Calibri" pitchFamily="34" charset="0"/>
              <a:cs typeface="Calibri" pitchFamily="34" charset="0"/>
            </a:endParaRPr>
          </a:p>
        </p:txBody>
      </p:sp>
      <p:pic>
        <p:nvPicPr>
          <p:cNvPr id="8" name="Picture 20" descr="Electri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597827" cy="688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Electricity is a form of Energy</a:t>
            </a:r>
            <a:endParaRPr lang="en-NZ" sz="2000" b="1" dirty="0"/>
          </a:p>
        </p:txBody>
      </p:sp>
    </p:spTree>
    <p:extLst>
      <p:ext uri="{BB962C8B-B14F-4D97-AF65-F5344CB8AC3E}">
        <p14:creationId xmlns:p14="http://schemas.microsoft.com/office/powerpoint/2010/main" val="511523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20</a:t>
            </a:fld>
            <a:endParaRPr lang="en-NZ"/>
          </a:p>
        </p:txBody>
      </p:sp>
      <p:sp>
        <p:nvSpPr>
          <p:cNvPr id="4" name="Text Box 6"/>
          <p:cNvSpPr txBox="1">
            <a:spLocks noChangeArrowheads="1"/>
          </p:cNvSpPr>
          <p:nvPr/>
        </p:nvSpPr>
        <p:spPr bwMode="auto">
          <a:xfrm>
            <a:off x="457200" y="1219200"/>
            <a:ext cx="8229600" cy="400110"/>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A circuit must be </a:t>
            </a:r>
            <a:r>
              <a:rPr lang="en-NZ" sz="2000" b="1" dirty="0">
                <a:latin typeface="Calibri" pitchFamily="34" charset="0"/>
                <a:cs typeface="Calibri" pitchFamily="34" charset="0"/>
              </a:rPr>
              <a:t>closed</a:t>
            </a:r>
            <a:r>
              <a:rPr lang="en-NZ" sz="2000" dirty="0">
                <a:latin typeface="Calibri" pitchFamily="34" charset="0"/>
                <a:cs typeface="Calibri" pitchFamily="34" charset="0"/>
              </a:rPr>
              <a:t> for the electrons to flow and produce a current. </a:t>
            </a:r>
            <a:endParaRPr lang="en-US" sz="2000" dirty="0">
              <a:latin typeface="Calibri" pitchFamily="34" charset="0"/>
              <a:cs typeface="Calibri" pitchFamily="34" charset="0"/>
            </a:endParaRPr>
          </a:p>
        </p:txBody>
      </p:sp>
      <p:pic>
        <p:nvPicPr>
          <p:cNvPr id="5" name="Picture 9" descr="A4cir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57400"/>
            <a:ext cx="56388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304800" y="2667000"/>
            <a:ext cx="175260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A switch breaks the circuit when it is opened and the flow of electrons stops, resulting in no current.</a:t>
            </a:r>
            <a:endParaRPr lang="en-US" sz="2000" dirty="0">
              <a:latin typeface="Calibri" pitchFamily="34" charset="0"/>
              <a:cs typeface="Calibri" pitchFamily="34" charset="0"/>
            </a:endParaRPr>
          </a:p>
          <a:p>
            <a:pPr eaLnBrk="1" hangingPunct="1">
              <a:spcBef>
                <a:spcPct val="50000"/>
              </a:spcBef>
            </a:pPr>
            <a:endParaRPr lang="en-US" dirty="0"/>
          </a:p>
        </p:txBody>
      </p:sp>
      <p:sp>
        <p:nvSpPr>
          <p:cNvPr id="7" name="Line 11"/>
          <p:cNvSpPr>
            <a:spLocks noChangeShapeType="1"/>
          </p:cNvSpPr>
          <p:nvPr/>
        </p:nvSpPr>
        <p:spPr bwMode="auto">
          <a:xfrm>
            <a:off x="1676400" y="2971800"/>
            <a:ext cx="2590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Rectangle 12"/>
          <p:cNvSpPr>
            <a:spLocks noChangeArrowheads="1"/>
          </p:cNvSpPr>
          <p:nvPr/>
        </p:nvSpPr>
        <p:spPr bwMode="auto">
          <a:xfrm>
            <a:off x="6705600" y="6248400"/>
            <a:ext cx="17526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Box 8"/>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There is a </a:t>
            </a:r>
            <a:r>
              <a:rPr lang="en-NZ" sz="2000" b="1" dirty="0"/>
              <a:t>need for a complete circuit when making use of electricity</a:t>
            </a:r>
          </a:p>
        </p:txBody>
      </p:sp>
    </p:spTree>
    <p:extLst>
      <p:ext uri="{BB962C8B-B14F-4D97-AF65-F5344CB8AC3E}">
        <p14:creationId xmlns:p14="http://schemas.microsoft.com/office/powerpoint/2010/main" val="2612737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21</a:t>
            </a:fld>
            <a:endParaRPr lang="en-NZ"/>
          </a:p>
        </p:txBody>
      </p:sp>
      <p:pic>
        <p:nvPicPr>
          <p:cNvPr id="4" name="Picture 5" descr="ph_elect01"/>
          <p:cNvPicPr>
            <a:picLocks noChangeAspect="1" noChangeArrowheads="1"/>
          </p:cNvPicPr>
          <p:nvPr/>
        </p:nvPicPr>
        <p:blipFill>
          <a:blip r:embed="rId2">
            <a:extLst>
              <a:ext uri="{28A0092B-C50C-407E-A947-70E740481C1C}">
                <a14:useLocalDpi xmlns:a14="http://schemas.microsoft.com/office/drawing/2010/main" val="0"/>
              </a:ext>
            </a:extLst>
          </a:blip>
          <a:srcRect b="44261"/>
          <a:stretch>
            <a:fillRect/>
          </a:stretch>
        </p:blipFill>
        <p:spPr bwMode="auto">
          <a:xfrm>
            <a:off x="1371600" y="2362200"/>
            <a:ext cx="6172200" cy="3937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57200" y="1052736"/>
            <a:ext cx="8229600" cy="1015663"/>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Calibri" pitchFamily="34" charset="0"/>
                <a:cs typeface="Calibri" pitchFamily="34" charset="0"/>
              </a:rPr>
              <a:t>These symbols can be used universally by electricians and scientists regardless of their different languages to show how different circuits are arranged. </a:t>
            </a:r>
            <a:endParaRPr lang="en-US" sz="2000" dirty="0">
              <a:latin typeface="Calibri" pitchFamily="34" charset="0"/>
              <a:cs typeface="Calibri" pitchFamily="34" charset="0"/>
            </a:endParaRPr>
          </a:p>
        </p:txBody>
      </p:sp>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US" sz="2000" b="1" dirty="0" smtClean="0">
                <a:latin typeface="Calibri" pitchFamily="34" charset="0"/>
                <a:cs typeface="Calibri" pitchFamily="34" charset="0"/>
              </a:rPr>
              <a:t>Circuit </a:t>
            </a:r>
            <a:r>
              <a:rPr lang="en-US" sz="2000" b="1" dirty="0">
                <a:latin typeface="Calibri" pitchFamily="34" charset="0"/>
                <a:cs typeface="Calibri" pitchFamily="34" charset="0"/>
              </a:rPr>
              <a:t>diagrams use symbols to represent components in a circuit </a:t>
            </a:r>
          </a:p>
        </p:txBody>
      </p:sp>
    </p:spTree>
    <p:extLst>
      <p:ext uri="{BB962C8B-B14F-4D97-AF65-F5344CB8AC3E}">
        <p14:creationId xmlns:p14="http://schemas.microsoft.com/office/powerpoint/2010/main" val="2652421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22</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Ammeters </a:t>
            </a:r>
            <a:r>
              <a:rPr lang="en-NZ" sz="2000" b="1" dirty="0"/>
              <a:t>are used in circuits </a:t>
            </a:r>
            <a:r>
              <a:rPr lang="en-NZ" sz="2000" b="1" dirty="0" smtClean="0"/>
              <a:t>to measure Amps</a:t>
            </a:r>
            <a:endParaRPr lang="en-NZ" sz="20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098"/>
            <a:ext cx="4067747" cy="454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00" y="4293096"/>
            <a:ext cx="5262800"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07709" y="1556792"/>
            <a:ext cx="4763839" cy="2862322"/>
          </a:xfrm>
          <a:prstGeom prst="rect">
            <a:avLst/>
          </a:prstGeom>
          <a:noFill/>
        </p:spPr>
        <p:txBody>
          <a:bodyPr wrap="square" rtlCol="0">
            <a:spAutoFit/>
          </a:bodyPr>
          <a:lstStyle/>
          <a:p>
            <a:r>
              <a:rPr lang="en-NZ" dirty="0">
                <a:latin typeface="Calibri" pitchFamily="34" charset="0"/>
                <a:cs typeface="Calibri" pitchFamily="34" charset="0"/>
              </a:rPr>
              <a:t>We can measure the amount of electric current flowing in a circuit with a device called an </a:t>
            </a:r>
            <a:r>
              <a:rPr lang="en-NZ" b="1" dirty="0">
                <a:latin typeface="Calibri" pitchFamily="34" charset="0"/>
                <a:cs typeface="Calibri" pitchFamily="34" charset="0"/>
              </a:rPr>
              <a:t>ammeter</a:t>
            </a:r>
            <a:r>
              <a:rPr lang="en-NZ" dirty="0">
                <a:latin typeface="Calibri" pitchFamily="34" charset="0"/>
                <a:cs typeface="Calibri" pitchFamily="34" charset="0"/>
              </a:rPr>
              <a:t>. The unit of electric current is the Amp - which is often abbreviated to the letter A, especially if it comes after a number. So, for example, 3 Amps can also be written 3A.</a:t>
            </a:r>
          </a:p>
          <a:p>
            <a:endParaRPr lang="en-NZ" dirty="0">
              <a:latin typeface="Calibri" pitchFamily="34" charset="0"/>
              <a:cs typeface="Calibri" pitchFamily="34" charset="0"/>
            </a:endParaRPr>
          </a:p>
          <a:p>
            <a:r>
              <a:rPr lang="en-NZ" dirty="0">
                <a:latin typeface="Calibri" pitchFamily="34" charset="0"/>
                <a:cs typeface="Calibri" pitchFamily="34" charset="0"/>
              </a:rPr>
              <a:t>To measure the current flowing in a circuit you must connect the ammeter in series with the other components</a:t>
            </a:r>
          </a:p>
        </p:txBody>
      </p:sp>
    </p:spTree>
    <p:extLst>
      <p:ext uri="{BB962C8B-B14F-4D97-AF65-F5344CB8AC3E}">
        <p14:creationId xmlns:p14="http://schemas.microsoft.com/office/powerpoint/2010/main" val="3418823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23</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Voltage can </a:t>
            </a:r>
            <a:r>
              <a:rPr lang="en-NZ" sz="2000" b="1" dirty="0"/>
              <a:t>be measured with a voltmeter</a:t>
            </a:r>
          </a:p>
        </p:txBody>
      </p:sp>
      <p:sp>
        <p:nvSpPr>
          <p:cNvPr id="8" name="Text Box 56"/>
          <p:cNvSpPr txBox="1">
            <a:spLocks noChangeArrowheads="1"/>
          </p:cNvSpPr>
          <p:nvPr/>
        </p:nvSpPr>
        <p:spPr bwMode="auto">
          <a:xfrm>
            <a:off x="436127" y="1540761"/>
            <a:ext cx="4712103" cy="2246769"/>
          </a:xfrm>
          <a:prstGeom prst="rect">
            <a:avLst/>
          </a:prstGeom>
          <a:solidFill>
            <a:schemeClr val="bg1"/>
          </a:solid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cs typeface="Calibri" pitchFamily="34" charset="0"/>
              </a:rPr>
              <a:t>A </a:t>
            </a:r>
            <a:r>
              <a:rPr lang="en-US" sz="2000" dirty="0">
                <a:latin typeface="+mn-lt"/>
                <a:cs typeface="Calibri" pitchFamily="34" charset="0"/>
              </a:rPr>
              <a:t>voltmeter is used to measure </a:t>
            </a:r>
            <a:r>
              <a:rPr lang="en-US" sz="2000" b="1" dirty="0">
                <a:latin typeface="+mn-lt"/>
                <a:cs typeface="Calibri" pitchFamily="34" charset="0"/>
              </a:rPr>
              <a:t>voltage </a:t>
            </a:r>
            <a:r>
              <a:rPr lang="en-US" sz="2000" dirty="0">
                <a:latin typeface="+mn-lt"/>
                <a:cs typeface="Calibri" pitchFamily="34" charset="0"/>
              </a:rPr>
              <a:t>or</a:t>
            </a:r>
            <a:r>
              <a:rPr lang="en-US" sz="2000" b="1" dirty="0">
                <a:latin typeface="+mn-lt"/>
                <a:cs typeface="Calibri" pitchFamily="34" charset="0"/>
              </a:rPr>
              <a:t> potential difference</a:t>
            </a:r>
            <a:r>
              <a:rPr lang="en-US" sz="2000" dirty="0">
                <a:latin typeface="+mn-lt"/>
                <a:cs typeface="Calibri" pitchFamily="34" charset="0"/>
              </a:rPr>
              <a:t> and is placed in </a:t>
            </a:r>
            <a:r>
              <a:rPr lang="en-US" sz="2000" b="1" dirty="0">
                <a:latin typeface="+mn-lt"/>
                <a:cs typeface="Calibri" pitchFamily="34" charset="0"/>
              </a:rPr>
              <a:t>parallel</a:t>
            </a:r>
            <a:r>
              <a:rPr lang="en-US" sz="2000" dirty="0">
                <a:latin typeface="+mn-lt"/>
                <a:cs typeface="Calibri" pitchFamily="34" charset="0"/>
              </a:rPr>
              <a:t> to an appliance</a:t>
            </a:r>
            <a:r>
              <a:rPr lang="en-US" sz="2000" dirty="0" smtClean="0">
                <a:latin typeface="+mn-lt"/>
                <a:cs typeface="Calibri" pitchFamily="34" charset="0"/>
              </a:rPr>
              <a:t>.</a:t>
            </a:r>
            <a:r>
              <a:rPr lang="en-NZ" sz="2000" dirty="0">
                <a:latin typeface="+mn-lt"/>
                <a:cs typeface="Calibri" pitchFamily="34" charset="0"/>
              </a:rPr>
              <a:t> We can measure the energy of electric charges in a circuit before they enter a bulb and after they leave it by putting a voltmeter in parallel across the bulb like this:</a:t>
            </a:r>
            <a:endParaRPr lang="en-US" sz="2000" dirty="0">
              <a:latin typeface="+mn-lt"/>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3" y="4302578"/>
            <a:ext cx="47625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664146"/>
            <a:ext cx="3712999" cy="401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98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24</a:t>
            </a:fld>
            <a:endParaRPr lang="en-NZ"/>
          </a:p>
        </p:txBody>
      </p:sp>
      <p:sp>
        <p:nvSpPr>
          <p:cNvPr id="4" name="Rectangle 20"/>
          <p:cNvSpPr>
            <a:spLocks noChangeArrowheads="1"/>
          </p:cNvSpPr>
          <p:nvPr/>
        </p:nvSpPr>
        <p:spPr bwMode="auto">
          <a:xfrm>
            <a:off x="4191000" y="2438400"/>
            <a:ext cx="4495800" cy="411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 name="Rectangle 19"/>
          <p:cNvSpPr>
            <a:spLocks noChangeArrowheads="1"/>
          </p:cNvSpPr>
          <p:nvPr/>
        </p:nvSpPr>
        <p:spPr bwMode="auto">
          <a:xfrm>
            <a:off x="381000" y="2438400"/>
            <a:ext cx="3429000" cy="419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Text Box 6"/>
          <p:cNvSpPr txBox="1">
            <a:spLocks noChangeArrowheads="1"/>
          </p:cNvSpPr>
          <p:nvPr/>
        </p:nvSpPr>
        <p:spPr bwMode="auto">
          <a:xfrm>
            <a:off x="457200" y="1219200"/>
            <a:ext cx="8229600" cy="707886"/>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smtClean="0">
                <a:latin typeface="Calibri" pitchFamily="34" charset="0"/>
                <a:cs typeface="Calibri" pitchFamily="34" charset="0"/>
              </a:rPr>
              <a:t>In a </a:t>
            </a:r>
            <a:r>
              <a:rPr lang="en-NZ" sz="2000" dirty="0">
                <a:latin typeface="Calibri" pitchFamily="34" charset="0"/>
                <a:cs typeface="Calibri" pitchFamily="34" charset="0"/>
              </a:rPr>
              <a:t>Series </a:t>
            </a:r>
            <a:r>
              <a:rPr lang="en-NZ" sz="2000" dirty="0" smtClean="0">
                <a:latin typeface="Calibri" pitchFamily="34" charset="0"/>
                <a:cs typeface="Calibri" pitchFamily="34" charset="0"/>
              </a:rPr>
              <a:t>circuit there is only </a:t>
            </a:r>
            <a:r>
              <a:rPr lang="en-NZ" sz="2000" dirty="0">
                <a:latin typeface="Calibri" pitchFamily="34" charset="0"/>
                <a:cs typeface="Calibri" pitchFamily="34" charset="0"/>
              </a:rPr>
              <a:t>one pathway for the electricity to flow, and </a:t>
            </a:r>
            <a:r>
              <a:rPr lang="en-NZ" sz="2000" dirty="0" smtClean="0">
                <a:latin typeface="Calibri" pitchFamily="34" charset="0"/>
                <a:cs typeface="Calibri" pitchFamily="34" charset="0"/>
              </a:rPr>
              <a:t>in a </a:t>
            </a:r>
            <a:r>
              <a:rPr lang="en-NZ" sz="2000" dirty="0">
                <a:latin typeface="Calibri" pitchFamily="34" charset="0"/>
                <a:cs typeface="Calibri" pitchFamily="34" charset="0"/>
              </a:rPr>
              <a:t>Parallel </a:t>
            </a:r>
            <a:r>
              <a:rPr lang="en-NZ" sz="2000" dirty="0" smtClean="0">
                <a:latin typeface="Calibri" pitchFamily="34" charset="0"/>
                <a:cs typeface="Calibri" pitchFamily="34" charset="0"/>
              </a:rPr>
              <a:t>circuit there is more </a:t>
            </a:r>
            <a:r>
              <a:rPr lang="en-NZ" sz="2000" dirty="0">
                <a:latin typeface="Calibri" pitchFamily="34" charset="0"/>
                <a:cs typeface="Calibri" pitchFamily="34" charset="0"/>
              </a:rPr>
              <a:t>than one pathway for the electricity to flow.</a:t>
            </a:r>
            <a:endParaRPr lang="en-US" sz="2000" dirty="0">
              <a:latin typeface="Calibri" pitchFamily="34" charset="0"/>
              <a:cs typeface="Calibri" pitchFamily="34" charset="0"/>
            </a:endParaRPr>
          </a:p>
        </p:txBody>
      </p:sp>
      <p:pic>
        <p:nvPicPr>
          <p:cNvPr id="7" name="Picture 12" descr="g1_6"/>
          <p:cNvPicPr>
            <a:picLocks noChangeAspect="1" noChangeArrowheads="1"/>
          </p:cNvPicPr>
          <p:nvPr/>
        </p:nvPicPr>
        <p:blipFill>
          <a:blip r:embed="rId2">
            <a:extLst>
              <a:ext uri="{28A0092B-C50C-407E-A947-70E740481C1C}">
                <a14:useLocalDpi xmlns:a14="http://schemas.microsoft.com/office/drawing/2010/main" val="0"/>
              </a:ext>
            </a:extLst>
          </a:blip>
          <a:srcRect r="3391"/>
          <a:stretch>
            <a:fillRect/>
          </a:stretch>
        </p:blipFill>
        <p:spPr bwMode="auto">
          <a:xfrm>
            <a:off x="4267200" y="3200400"/>
            <a:ext cx="43434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g1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00400"/>
            <a:ext cx="30480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7"/>
          <p:cNvSpPr>
            <a:spLocks noChangeArrowheads="1"/>
          </p:cNvSpPr>
          <p:nvPr/>
        </p:nvSpPr>
        <p:spPr bwMode="auto">
          <a:xfrm>
            <a:off x="6629400" y="5105400"/>
            <a:ext cx="9144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8"/>
          <p:cNvSpPr>
            <a:spLocks noChangeShapeType="1"/>
          </p:cNvSpPr>
          <p:nvPr/>
        </p:nvSpPr>
        <p:spPr bwMode="auto">
          <a:xfrm>
            <a:off x="6629400" y="5257800"/>
            <a:ext cx="990600" cy="0"/>
          </a:xfrm>
          <a:prstGeom prst="line">
            <a:avLst/>
          </a:prstGeom>
          <a:noFill/>
          <a:ln w="38100">
            <a:solidFill>
              <a:srgbClr val="69696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Text Box 21"/>
          <p:cNvSpPr txBox="1">
            <a:spLocks noChangeArrowheads="1"/>
          </p:cNvSpPr>
          <p:nvPr/>
        </p:nvSpPr>
        <p:spPr bwMode="auto">
          <a:xfrm>
            <a:off x="762000" y="2514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Series Circuit</a:t>
            </a:r>
            <a:endParaRPr lang="en-US" sz="2400" b="1">
              <a:latin typeface="Verdana" pitchFamily="34" charset="0"/>
            </a:endParaRPr>
          </a:p>
        </p:txBody>
      </p:sp>
      <p:sp>
        <p:nvSpPr>
          <p:cNvPr id="12" name="Text Box 22"/>
          <p:cNvSpPr txBox="1">
            <a:spLocks noChangeArrowheads="1"/>
          </p:cNvSpPr>
          <p:nvPr/>
        </p:nvSpPr>
        <p:spPr bwMode="auto">
          <a:xfrm>
            <a:off x="4724400" y="2514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Parallel Circuit</a:t>
            </a:r>
            <a:endParaRPr lang="en-US" sz="2400" b="1">
              <a:latin typeface="Verdana" pitchFamily="34" charset="0"/>
            </a:endParaRPr>
          </a:p>
        </p:txBody>
      </p:sp>
      <p:sp>
        <p:nvSpPr>
          <p:cNvPr id="13" name="Line 23"/>
          <p:cNvSpPr>
            <a:spLocks noChangeShapeType="1"/>
          </p:cNvSpPr>
          <p:nvPr/>
        </p:nvSpPr>
        <p:spPr bwMode="auto">
          <a:xfrm>
            <a:off x="1295400" y="54102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24"/>
          <p:cNvSpPr>
            <a:spLocks noChangeShapeType="1"/>
          </p:cNvSpPr>
          <p:nvPr/>
        </p:nvSpPr>
        <p:spPr bwMode="auto">
          <a:xfrm flipH="1">
            <a:off x="1066800" y="36576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Line 25"/>
          <p:cNvSpPr>
            <a:spLocks noChangeShapeType="1"/>
          </p:cNvSpPr>
          <p:nvPr/>
        </p:nvSpPr>
        <p:spPr bwMode="auto">
          <a:xfrm flipV="1">
            <a:off x="2819400" y="40386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Line 26"/>
          <p:cNvSpPr>
            <a:spLocks noChangeShapeType="1"/>
          </p:cNvSpPr>
          <p:nvPr/>
        </p:nvSpPr>
        <p:spPr bwMode="auto">
          <a:xfrm>
            <a:off x="5181600" y="51816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27"/>
          <p:cNvSpPr>
            <a:spLocks noChangeShapeType="1"/>
          </p:cNvSpPr>
          <p:nvPr/>
        </p:nvSpPr>
        <p:spPr bwMode="auto">
          <a:xfrm flipV="1">
            <a:off x="6096000" y="4572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8" name="Line 28"/>
          <p:cNvSpPr>
            <a:spLocks noChangeShapeType="1"/>
          </p:cNvSpPr>
          <p:nvPr/>
        </p:nvSpPr>
        <p:spPr bwMode="auto">
          <a:xfrm>
            <a:off x="6324600" y="51054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9" name="Line 29"/>
          <p:cNvSpPr>
            <a:spLocks noChangeShapeType="1"/>
          </p:cNvSpPr>
          <p:nvPr/>
        </p:nvSpPr>
        <p:spPr bwMode="auto">
          <a:xfrm flipH="1">
            <a:off x="6477000" y="34290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0" name="Line 30"/>
          <p:cNvSpPr>
            <a:spLocks noChangeShapeType="1"/>
          </p:cNvSpPr>
          <p:nvPr/>
        </p:nvSpPr>
        <p:spPr bwMode="auto">
          <a:xfrm flipH="1">
            <a:off x="4953000" y="34290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1" name="Text Box 31"/>
          <p:cNvSpPr txBox="1">
            <a:spLocks noChangeArrowheads="1"/>
          </p:cNvSpPr>
          <p:nvPr/>
        </p:nvSpPr>
        <p:spPr bwMode="auto">
          <a:xfrm>
            <a:off x="533400" y="57150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One pathway</a:t>
            </a:r>
            <a:endParaRPr lang="en-US"/>
          </a:p>
        </p:txBody>
      </p:sp>
      <p:sp>
        <p:nvSpPr>
          <p:cNvPr id="22" name="Text Box 32"/>
          <p:cNvSpPr txBox="1">
            <a:spLocks noChangeArrowheads="1"/>
          </p:cNvSpPr>
          <p:nvPr/>
        </p:nvSpPr>
        <p:spPr bwMode="auto">
          <a:xfrm>
            <a:off x="4800600" y="57912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More than one pathway</a:t>
            </a:r>
            <a:endParaRPr lang="en-US"/>
          </a:p>
        </p:txBody>
      </p:sp>
      <p:sp>
        <p:nvSpPr>
          <p:cNvPr id="23" name="TextBox 22"/>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There are two types of </a:t>
            </a:r>
            <a:r>
              <a:rPr lang="en-NZ" sz="2000" b="1" dirty="0" smtClean="0"/>
              <a:t>circuits; Series and Parallel</a:t>
            </a:r>
            <a:endParaRPr lang="en-NZ" sz="2000" b="1" dirty="0"/>
          </a:p>
        </p:txBody>
      </p:sp>
    </p:spTree>
    <p:extLst>
      <p:ext uri="{BB962C8B-B14F-4D97-AF65-F5344CB8AC3E}">
        <p14:creationId xmlns:p14="http://schemas.microsoft.com/office/powerpoint/2010/main" val="4287616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25</a:t>
            </a:fld>
            <a:endParaRPr lang="en-NZ"/>
          </a:p>
        </p:txBody>
      </p:sp>
      <p:sp>
        <p:nvSpPr>
          <p:cNvPr id="4" name="Text Box 5"/>
          <p:cNvSpPr txBox="1">
            <a:spLocks noChangeArrowheads="1"/>
          </p:cNvSpPr>
          <p:nvPr/>
        </p:nvSpPr>
        <p:spPr bwMode="auto">
          <a:xfrm>
            <a:off x="457200" y="1219200"/>
            <a:ext cx="8229600" cy="707886"/>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Calibri" pitchFamily="34" charset="0"/>
                <a:cs typeface="Calibri" pitchFamily="34" charset="0"/>
              </a:rPr>
              <a:t>The electrical current flows through </a:t>
            </a:r>
            <a:r>
              <a:rPr lang="en-US" sz="2000" dirty="0">
                <a:latin typeface="Calibri" pitchFamily="34" charset="0"/>
                <a:cs typeface="Calibri" pitchFamily="34" charset="0"/>
              </a:rPr>
              <a:t>one component then the next – more lamps added in series cause their brightness to decrease. </a:t>
            </a:r>
          </a:p>
        </p:txBody>
      </p:sp>
      <p:sp>
        <p:nvSpPr>
          <p:cNvPr id="5" name="Rectangle 10"/>
          <p:cNvSpPr>
            <a:spLocks noChangeArrowheads="1"/>
          </p:cNvSpPr>
          <p:nvPr/>
        </p:nvSpPr>
        <p:spPr bwMode="auto">
          <a:xfrm>
            <a:off x="381000" y="2438400"/>
            <a:ext cx="3429000" cy="419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Rectangle 11"/>
          <p:cNvSpPr>
            <a:spLocks noChangeArrowheads="1"/>
          </p:cNvSpPr>
          <p:nvPr/>
        </p:nvSpPr>
        <p:spPr bwMode="auto">
          <a:xfrm>
            <a:off x="4191000" y="2438400"/>
            <a:ext cx="4495800" cy="411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Text Box 12"/>
          <p:cNvSpPr txBox="1">
            <a:spLocks noChangeArrowheads="1"/>
          </p:cNvSpPr>
          <p:nvPr/>
        </p:nvSpPr>
        <p:spPr bwMode="auto">
          <a:xfrm>
            <a:off x="762000" y="2514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Series Circuit</a:t>
            </a:r>
            <a:endParaRPr lang="en-US" sz="2400" b="1">
              <a:latin typeface="Verdana" pitchFamily="34" charset="0"/>
            </a:endParaRPr>
          </a:p>
        </p:txBody>
      </p:sp>
      <p:sp>
        <p:nvSpPr>
          <p:cNvPr id="8" name="Text Box 13"/>
          <p:cNvSpPr txBox="1">
            <a:spLocks noChangeArrowheads="1"/>
          </p:cNvSpPr>
          <p:nvPr/>
        </p:nvSpPr>
        <p:spPr bwMode="auto">
          <a:xfrm>
            <a:off x="4724400" y="2514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Circuit drawing</a:t>
            </a:r>
            <a:endParaRPr lang="en-US" sz="2400" b="1">
              <a:latin typeface="Verdana" pitchFamily="34" charset="0"/>
            </a:endParaRPr>
          </a:p>
        </p:txBody>
      </p:sp>
      <p:pic>
        <p:nvPicPr>
          <p:cNvPr id="9" name="Picture 24" descr="sci_dia_53"/>
          <p:cNvPicPr>
            <a:picLocks noChangeAspect="1" noChangeArrowheads="1"/>
          </p:cNvPicPr>
          <p:nvPr/>
        </p:nvPicPr>
        <p:blipFill>
          <a:blip r:embed="rId2">
            <a:extLst>
              <a:ext uri="{28A0092B-C50C-407E-A947-70E740481C1C}">
                <a14:useLocalDpi xmlns:a14="http://schemas.microsoft.com/office/drawing/2010/main" val="0"/>
              </a:ext>
            </a:extLst>
          </a:blip>
          <a:srcRect l="2563" t="1653" r="5128" b="46962"/>
          <a:stretch>
            <a:fillRect/>
          </a:stretch>
        </p:blipFill>
        <p:spPr bwMode="auto">
          <a:xfrm>
            <a:off x="533400" y="3352800"/>
            <a:ext cx="31242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 name="Picture 25" descr="sci_dia_53"/>
          <p:cNvPicPr>
            <a:picLocks noChangeAspect="1" noChangeArrowheads="1"/>
          </p:cNvPicPr>
          <p:nvPr/>
        </p:nvPicPr>
        <p:blipFill>
          <a:blip r:embed="rId2">
            <a:extLst>
              <a:ext uri="{28A0092B-C50C-407E-A947-70E740481C1C}">
                <a14:useLocalDpi xmlns:a14="http://schemas.microsoft.com/office/drawing/2010/main" val="0"/>
              </a:ext>
            </a:extLst>
          </a:blip>
          <a:srcRect l="2438" t="48619" r="4878" b="2621"/>
          <a:stretch>
            <a:fillRect/>
          </a:stretch>
        </p:blipFill>
        <p:spPr bwMode="auto">
          <a:xfrm>
            <a:off x="4343400" y="3048000"/>
            <a:ext cx="38862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 name="TextBox 11"/>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a series circuit, the electrons move along one path</a:t>
            </a:r>
          </a:p>
        </p:txBody>
      </p:sp>
    </p:spTree>
    <p:extLst>
      <p:ext uri="{BB962C8B-B14F-4D97-AF65-F5344CB8AC3E}">
        <p14:creationId xmlns:p14="http://schemas.microsoft.com/office/powerpoint/2010/main" val="568411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26</a:t>
            </a:fld>
            <a:endParaRPr lang="en-NZ"/>
          </a:p>
        </p:txBody>
      </p:sp>
      <p:sp>
        <p:nvSpPr>
          <p:cNvPr id="4" name="Text Box 5"/>
          <p:cNvSpPr txBox="1">
            <a:spLocks noChangeArrowheads="1"/>
          </p:cNvSpPr>
          <p:nvPr/>
        </p:nvSpPr>
        <p:spPr bwMode="auto">
          <a:xfrm>
            <a:off x="457200" y="1219200"/>
            <a:ext cx="8229600" cy="400110"/>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Calibri" pitchFamily="34" charset="0"/>
                <a:cs typeface="Calibri" pitchFamily="34" charset="0"/>
              </a:rPr>
              <a:t>More </a:t>
            </a:r>
            <a:r>
              <a:rPr lang="en-US" sz="2000" dirty="0">
                <a:latin typeface="Calibri" pitchFamily="34" charset="0"/>
                <a:cs typeface="Calibri" pitchFamily="34" charset="0"/>
              </a:rPr>
              <a:t>lights added in parallel do not effect the brightness. </a:t>
            </a:r>
          </a:p>
        </p:txBody>
      </p:sp>
      <p:sp>
        <p:nvSpPr>
          <p:cNvPr id="5" name="Rectangle 8"/>
          <p:cNvSpPr>
            <a:spLocks noChangeArrowheads="1"/>
          </p:cNvSpPr>
          <p:nvPr/>
        </p:nvSpPr>
        <p:spPr bwMode="auto">
          <a:xfrm>
            <a:off x="4191000" y="2438400"/>
            <a:ext cx="4495800" cy="411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Text Box 10"/>
          <p:cNvSpPr txBox="1">
            <a:spLocks noChangeArrowheads="1"/>
          </p:cNvSpPr>
          <p:nvPr/>
        </p:nvSpPr>
        <p:spPr bwMode="auto">
          <a:xfrm>
            <a:off x="4724400" y="2514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Circuit drawing</a:t>
            </a:r>
            <a:endParaRPr lang="en-US" sz="2400" b="1">
              <a:latin typeface="Verdana" pitchFamily="34" charset="0"/>
            </a:endParaRPr>
          </a:p>
        </p:txBody>
      </p:sp>
      <p:sp>
        <p:nvSpPr>
          <p:cNvPr id="7" name="Rectangle 17"/>
          <p:cNvSpPr>
            <a:spLocks noChangeArrowheads="1"/>
          </p:cNvSpPr>
          <p:nvPr/>
        </p:nvSpPr>
        <p:spPr bwMode="auto">
          <a:xfrm>
            <a:off x="457200" y="2438400"/>
            <a:ext cx="3429000" cy="411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Text Box 18"/>
          <p:cNvSpPr txBox="1">
            <a:spLocks noChangeArrowheads="1"/>
          </p:cNvSpPr>
          <p:nvPr/>
        </p:nvSpPr>
        <p:spPr bwMode="auto">
          <a:xfrm>
            <a:off x="854075" y="2514600"/>
            <a:ext cx="280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Parallel Circuit</a:t>
            </a:r>
            <a:endParaRPr lang="en-US" sz="2400" b="1">
              <a:latin typeface="Verdana" pitchFamily="34" charset="0"/>
            </a:endParaRPr>
          </a:p>
        </p:txBody>
      </p:sp>
      <p:pic>
        <p:nvPicPr>
          <p:cNvPr id="9" name="Picture 26" descr="sci_dia_55"/>
          <p:cNvPicPr>
            <a:picLocks noChangeAspect="1" noChangeArrowheads="1"/>
          </p:cNvPicPr>
          <p:nvPr/>
        </p:nvPicPr>
        <p:blipFill>
          <a:blip r:embed="rId2">
            <a:extLst>
              <a:ext uri="{28A0092B-C50C-407E-A947-70E740481C1C}">
                <a14:useLocalDpi xmlns:a14="http://schemas.microsoft.com/office/drawing/2010/main" val="0"/>
              </a:ext>
            </a:extLst>
          </a:blip>
          <a:srcRect l="3587" t="4263" r="46188" b="6216"/>
          <a:stretch>
            <a:fillRect/>
          </a:stretch>
        </p:blipFill>
        <p:spPr bwMode="auto">
          <a:xfrm>
            <a:off x="1219200" y="3048000"/>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descr="sci_dia_55"/>
          <p:cNvPicPr>
            <a:picLocks noChangeAspect="1" noChangeArrowheads="1"/>
          </p:cNvPicPr>
          <p:nvPr/>
        </p:nvPicPr>
        <p:blipFill>
          <a:blip r:embed="rId2">
            <a:extLst>
              <a:ext uri="{28A0092B-C50C-407E-A947-70E740481C1C}">
                <a14:useLocalDpi xmlns:a14="http://schemas.microsoft.com/office/drawing/2010/main" val="0"/>
              </a:ext>
            </a:extLst>
          </a:blip>
          <a:srcRect l="50224" t="4263" r="3139" b="6216"/>
          <a:stretch>
            <a:fillRect/>
          </a:stretch>
        </p:blipFill>
        <p:spPr bwMode="auto">
          <a:xfrm>
            <a:off x="5410200" y="3048000"/>
            <a:ext cx="20288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a parallel circuit, electrons have a choice of two or more pathways. </a:t>
            </a:r>
          </a:p>
        </p:txBody>
      </p:sp>
    </p:spTree>
    <p:extLst>
      <p:ext uri="{BB962C8B-B14F-4D97-AF65-F5344CB8AC3E}">
        <p14:creationId xmlns:p14="http://schemas.microsoft.com/office/powerpoint/2010/main" val="2730720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4" name="Line 4"/>
          <p:cNvSpPr>
            <a:spLocks noChangeShapeType="1"/>
          </p:cNvSpPr>
          <p:nvPr/>
        </p:nvSpPr>
        <p:spPr bwMode="auto">
          <a:xfrm>
            <a:off x="3886200" y="12192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Line 5"/>
          <p:cNvSpPr>
            <a:spLocks noChangeShapeType="1"/>
          </p:cNvSpPr>
          <p:nvPr/>
        </p:nvSpPr>
        <p:spPr bwMode="auto">
          <a:xfrm>
            <a:off x="4038600" y="12954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Line 6"/>
          <p:cNvSpPr>
            <a:spLocks noChangeShapeType="1"/>
          </p:cNvSpPr>
          <p:nvPr/>
        </p:nvSpPr>
        <p:spPr bwMode="auto">
          <a:xfrm flipH="1">
            <a:off x="1752600" y="15240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7"/>
          <p:cNvSpPr>
            <a:spLocks noChangeShapeType="1"/>
          </p:cNvSpPr>
          <p:nvPr/>
        </p:nvSpPr>
        <p:spPr bwMode="auto">
          <a:xfrm>
            <a:off x="1752600" y="152400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8"/>
          <p:cNvSpPr>
            <a:spLocks noChangeShapeType="1"/>
          </p:cNvSpPr>
          <p:nvPr/>
        </p:nvSpPr>
        <p:spPr bwMode="auto">
          <a:xfrm>
            <a:off x="1752600" y="6172200"/>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Oval 9"/>
          <p:cNvSpPr>
            <a:spLocks noChangeArrowheads="1"/>
          </p:cNvSpPr>
          <p:nvPr/>
        </p:nvSpPr>
        <p:spPr bwMode="auto">
          <a:xfrm>
            <a:off x="4038600" y="586740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0"/>
          <p:cNvSpPr>
            <a:spLocks noChangeShapeType="1"/>
          </p:cNvSpPr>
          <p:nvPr/>
        </p:nvSpPr>
        <p:spPr bwMode="auto">
          <a:xfrm>
            <a:off x="4114800" y="5943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1"/>
          <p:cNvSpPr>
            <a:spLocks noChangeShapeType="1"/>
          </p:cNvSpPr>
          <p:nvPr/>
        </p:nvSpPr>
        <p:spPr bwMode="auto">
          <a:xfrm flipV="1">
            <a:off x="4114800" y="5943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2"/>
          <p:cNvSpPr>
            <a:spLocks noChangeShapeType="1"/>
          </p:cNvSpPr>
          <p:nvPr/>
        </p:nvSpPr>
        <p:spPr bwMode="auto">
          <a:xfrm>
            <a:off x="4648200" y="617220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3"/>
          <p:cNvSpPr>
            <a:spLocks noChangeShapeType="1"/>
          </p:cNvSpPr>
          <p:nvPr/>
        </p:nvSpPr>
        <p:spPr bwMode="auto">
          <a:xfrm flipV="1">
            <a:off x="7239000" y="152400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4"/>
          <p:cNvSpPr>
            <a:spLocks noChangeShapeType="1"/>
          </p:cNvSpPr>
          <p:nvPr/>
        </p:nvSpPr>
        <p:spPr bwMode="auto">
          <a:xfrm>
            <a:off x="4038600" y="15240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5"/>
          <p:cNvSpPr>
            <a:spLocks noChangeArrowheads="1"/>
          </p:cNvSpPr>
          <p:nvPr/>
        </p:nvSpPr>
        <p:spPr bwMode="auto">
          <a:xfrm>
            <a:off x="6934200" y="3352800"/>
            <a:ext cx="6096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Line 16"/>
          <p:cNvSpPr>
            <a:spLocks noChangeShapeType="1"/>
          </p:cNvSpPr>
          <p:nvPr/>
        </p:nvSpPr>
        <p:spPr bwMode="auto">
          <a:xfrm>
            <a:off x="7010400" y="34290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7"/>
          <p:cNvSpPr>
            <a:spLocks noChangeShapeType="1"/>
          </p:cNvSpPr>
          <p:nvPr/>
        </p:nvSpPr>
        <p:spPr bwMode="auto">
          <a:xfrm flipV="1">
            <a:off x="7010400" y="34290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1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21920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21"/>
          <p:cNvSpPr txBox="1">
            <a:spLocks noChangeArrowheads="1"/>
          </p:cNvSpPr>
          <p:nvPr/>
        </p:nvSpPr>
        <p:spPr bwMode="auto">
          <a:xfrm>
            <a:off x="3962400" y="20574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a:t>
            </a:r>
            <a:endParaRPr lang="en-US"/>
          </a:p>
        </p:txBody>
      </p:sp>
      <p:sp>
        <p:nvSpPr>
          <p:cNvPr id="20" name="Line 23"/>
          <p:cNvSpPr>
            <a:spLocks noChangeShapeType="1"/>
          </p:cNvSpPr>
          <p:nvPr/>
        </p:nvSpPr>
        <p:spPr bwMode="auto">
          <a:xfrm flipH="1" flipV="1">
            <a:off x="3429000" y="1828800"/>
            <a:ext cx="609600" cy="3810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1" name="Text Box 25"/>
          <p:cNvSpPr txBox="1">
            <a:spLocks noChangeArrowheads="1"/>
          </p:cNvSpPr>
          <p:nvPr/>
        </p:nvSpPr>
        <p:spPr bwMode="auto">
          <a:xfrm>
            <a:off x="228600" y="12954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(amps)</a:t>
            </a:r>
            <a:endParaRPr lang="en-US"/>
          </a:p>
        </p:txBody>
      </p:sp>
      <p:sp>
        <p:nvSpPr>
          <p:cNvPr id="22" name="Line 26"/>
          <p:cNvSpPr>
            <a:spLocks noChangeShapeType="1"/>
          </p:cNvSpPr>
          <p:nvPr/>
        </p:nvSpPr>
        <p:spPr bwMode="auto">
          <a:xfrm>
            <a:off x="1066800" y="1905000"/>
            <a:ext cx="304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3" name="Oval 27"/>
          <p:cNvSpPr>
            <a:spLocks noChangeArrowheads="1"/>
          </p:cNvSpPr>
          <p:nvPr/>
        </p:nvSpPr>
        <p:spPr bwMode="auto">
          <a:xfrm>
            <a:off x="1371600" y="335280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4" name="Text Box 28"/>
          <p:cNvSpPr txBox="1">
            <a:spLocks noChangeArrowheads="1"/>
          </p:cNvSpPr>
          <p:nvPr/>
        </p:nvSpPr>
        <p:spPr bwMode="auto">
          <a:xfrm>
            <a:off x="1447800" y="34290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5" name="Oval 29"/>
          <p:cNvSpPr>
            <a:spLocks noChangeArrowheads="1"/>
          </p:cNvSpPr>
          <p:nvPr/>
        </p:nvSpPr>
        <p:spPr bwMode="auto">
          <a:xfrm>
            <a:off x="6400800" y="121920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6" name="Text Box 30"/>
          <p:cNvSpPr txBox="1">
            <a:spLocks noChangeArrowheads="1"/>
          </p:cNvSpPr>
          <p:nvPr/>
        </p:nvSpPr>
        <p:spPr bwMode="auto">
          <a:xfrm>
            <a:off x="6477000" y="12954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7" name="Text Box 31"/>
          <p:cNvSpPr txBox="1">
            <a:spLocks noChangeArrowheads="1"/>
          </p:cNvSpPr>
          <p:nvPr/>
        </p:nvSpPr>
        <p:spPr bwMode="auto">
          <a:xfrm>
            <a:off x="7543800" y="4191000"/>
            <a:ext cx="1371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a:t>
            </a:r>
            <a:endParaRPr lang="en-US"/>
          </a:p>
        </p:txBody>
      </p:sp>
      <p:sp>
        <p:nvSpPr>
          <p:cNvPr id="28" name="Line 32"/>
          <p:cNvSpPr>
            <a:spLocks noChangeShapeType="1"/>
          </p:cNvSpPr>
          <p:nvPr/>
        </p:nvSpPr>
        <p:spPr bwMode="auto">
          <a:xfrm flipH="1" flipV="1">
            <a:off x="7467600" y="2362200"/>
            <a:ext cx="685800" cy="18288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9" name="Oval 42"/>
          <p:cNvSpPr>
            <a:spLocks noChangeArrowheads="1"/>
          </p:cNvSpPr>
          <p:nvPr/>
        </p:nvSpPr>
        <p:spPr bwMode="auto">
          <a:xfrm>
            <a:off x="5867400" y="579120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0" name="Text Box 43"/>
          <p:cNvSpPr txBox="1">
            <a:spLocks noChangeArrowheads="1"/>
          </p:cNvSpPr>
          <p:nvPr/>
        </p:nvSpPr>
        <p:spPr bwMode="auto">
          <a:xfrm>
            <a:off x="5943600" y="58674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1" name="Line 44"/>
          <p:cNvSpPr>
            <a:spLocks noChangeShapeType="1"/>
          </p:cNvSpPr>
          <p:nvPr/>
        </p:nvSpPr>
        <p:spPr bwMode="auto">
          <a:xfrm flipH="1">
            <a:off x="6553200" y="5181600"/>
            <a:ext cx="1295400" cy="6858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32" name="Picture 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21920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21920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59"/>
          <p:cNvSpPr txBox="1">
            <a:spLocks noChangeArrowheads="1"/>
          </p:cNvSpPr>
          <p:nvPr/>
        </p:nvSpPr>
        <p:spPr bwMode="auto">
          <a:xfrm>
            <a:off x="2883396" y="3146792"/>
            <a:ext cx="3479304" cy="1631216"/>
          </a:xfrm>
          <a:prstGeom prst="rect">
            <a:avLst/>
          </a:prstGeom>
          <a:solidFill>
            <a:schemeClr val="bg2">
              <a:lumMod val="20000"/>
              <a:lumOff val="80000"/>
            </a:schemeClr>
          </a:solidFill>
          <a:ln w="1270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In series circuits, components are connected on after the other. All of the current must travel through each of the components in turn.</a:t>
            </a:r>
            <a:r>
              <a:rPr lang="en-US" sz="2000" dirty="0">
                <a:latin typeface="Calibri" pitchFamily="34" charset="0"/>
                <a:cs typeface="Calibri" pitchFamily="34" charset="0"/>
              </a:rPr>
              <a:t> </a:t>
            </a:r>
          </a:p>
        </p:txBody>
      </p:sp>
      <p:sp>
        <p:nvSpPr>
          <p:cNvPr id="35" name="TextBox 34"/>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a:t>
            </a:r>
            <a:r>
              <a:rPr lang="en-NZ" sz="2000" b="1" dirty="0" smtClean="0"/>
              <a:t>Series </a:t>
            </a:r>
            <a:r>
              <a:rPr lang="en-NZ" sz="2000" b="1" dirty="0"/>
              <a:t>circuits, the current is </a:t>
            </a:r>
            <a:r>
              <a:rPr lang="en-NZ" sz="2000" b="1" dirty="0" smtClean="0"/>
              <a:t>the same at any point on the circuit</a:t>
            </a:r>
            <a:endParaRPr lang="en-NZ" sz="2000" b="1" dirty="0"/>
          </a:p>
        </p:txBody>
      </p:sp>
      <p:sp>
        <p:nvSpPr>
          <p:cNvPr id="3" name="Slide Number Placeholder 2"/>
          <p:cNvSpPr>
            <a:spLocks noGrp="1"/>
          </p:cNvSpPr>
          <p:nvPr>
            <p:ph type="sldNum" sz="quarter" idx="12"/>
          </p:nvPr>
        </p:nvSpPr>
        <p:spPr/>
        <p:txBody>
          <a:bodyPr/>
          <a:lstStyle/>
          <a:p>
            <a:fld id="{A9733634-C35B-4CB9-8287-D9279767473E}" type="slidenum">
              <a:rPr lang="en-NZ" smtClean="0"/>
              <a:t>27</a:t>
            </a:fld>
            <a:endParaRPr lang="en-NZ"/>
          </a:p>
        </p:txBody>
      </p:sp>
    </p:spTree>
    <p:extLst>
      <p:ext uri="{BB962C8B-B14F-4D97-AF65-F5344CB8AC3E}">
        <p14:creationId xmlns:p14="http://schemas.microsoft.com/office/powerpoint/2010/main" val="4480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38889E-6 3.7037E-7 L -0.15399 0.00162 L -0.15139 0.67893 L 0.4474 0.67893 L 0.44601 -0.00186 L 0.1184 -0.00371 " pathEditMode="relative" ptsTypes="AAAAAA">
                                      <p:cBhvr>
                                        <p:cTn id="10" dur="3000" fill="hold"/>
                                        <p:tgtEl>
                                          <p:spTgt spid="18"/>
                                        </p:tgtEl>
                                        <p:attrNameLst>
                                          <p:attrName>ppt_x</p:attrName>
                                          <p:attrName>ppt_y</p:attrName>
                                        </p:attrNameLst>
                                      </p:cBhvr>
                                    </p:animMotion>
                                  </p:childTnLst>
                                </p:cTn>
                              </p:par>
                            </p:childTnLst>
                          </p:cTn>
                        </p:par>
                        <p:par>
                          <p:cTn id="11" fill="hold">
                            <p:stCondLst>
                              <p:cond delay="3500"/>
                            </p:stCondLst>
                            <p:childTnLst>
                              <p:par>
                                <p:cTn id="12" presetID="9" presetClass="exit" presetSubtype="0" fill="hold" nodeType="afterEffect">
                                  <p:stCondLst>
                                    <p:cond delay="0"/>
                                  </p:stCondLst>
                                  <p:childTnLst>
                                    <p:animEffect transition="out" filter="dissolv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par>
                          <p:cTn id="15" fill="hold">
                            <p:stCondLst>
                              <p:cond delay="4000"/>
                            </p:stCondLst>
                            <p:childTnLst>
                              <p:par>
                                <p:cTn id="16" presetID="9"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2.77778E-7 -3.7037E-6 L -0.15 0.00718 L -0.15 0.68958 L 0.44879 0.68611 L 0.4474 0.00185 L 0.13681 0.00347 " pathEditMode="relative" ptsTypes="AAAAAA">
                                      <p:cBhvr>
                                        <p:cTn id="21" dur="3000" fill="hold"/>
                                        <p:tgtEl>
                                          <p:spTgt spid="32"/>
                                        </p:tgtEl>
                                        <p:attrNameLst>
                                          <p:attrName>ppt_x</p:attrName>
                                          <p:attrName>ppt_y</p:attrName>
                                        </p:attrNameLst>
                                      </p:cBhvr>
                                    </p:animMotion>
                                  </p:childTnLst>
                                </p:cTn>
                              </p:par>
                            </p:childTnLst>
                          </p:cTn>
                        </p:par>
                        <p:par>
                          <p:cTn id="22" fill="hold">
                            <p:stCondLst>
                              <p:cond delay="7500"/>
                            </p:stCondLst>
                            <p:childTnLst>
                              <p:par>
                                <p:cTn id="23" presetID="9" presetClass="exit" presetSubtype="0" fill="hold" nodeType="afterEffect">
                                  <p:stCondLst>
                                    <p:cond delay="0"/>
                                  </p:stCondLst>
                                  <p:childTnLst>
                                    <p:animEffect transition="out" filter="dissolv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par>
                          <p:cTn id="26" fill="hold">
                            <p:stCondLst>
                              <p:cond delay="8000"/>
                            </p:stCondLst>
                            <p:childTnLst>
                              <p:par>
                                <p:cTn id="27" presetID="9"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dissolve">
                                      <p:cBhvr>
                                        <p:cTn id="29" dur="500"/>
                                        <p:tgtEl>
                                          <p:spTgt spid="33"/>
                                        </p:tgtEl>
                                      </p:cBhvr>
                                    </p:animEffect>
                                  </p:childTnLst>
                                </p:cTn>
                              </p:par>
                            </p:childTnLst>
                          </p:cTn>
                        </p:par>
                        <p:par>
                          <p:cTn id="30" fill="hold">
                            <p:stCondLst>
                              <p:cond delay="8500"/>
                            </p:stCondLst>
                            <p:childTnLst>
                              <p:par>
                                <p:cTn id="31" presetID="0" presetClass="path" presetSubtype="0" accel="50000" decel="50000" fill="hold" nodeType="afterEffect">
                                  <p:stCondLst>
                                    <p:cond delay="0"/>
                                  </p:stCondLst>
                                  <p:childTnLst>
                                    <p:animMotion origin="layout" path="M 5.55556E-7 2.96296E-6 C -0.0158 2.96296E-6 -0.0316 2.96296E-6 -0.0474 2.96296E-6 L -0.15139 -0.00162 L -0.15139 0.67361 L 0.446 0.67731 L 0.446 2.96296E-6 L 0.14201 2.96296E-6 " pathEditMode="relative" ptsTypes="fAAAAAA">
                                      <p:cBhvr>
                                        <p:cTn id="32" dur="3000" fill="hold"/>
                                        <p:tgtEl>
                                          <p:spTgt spid="33"/>
                                        </p:tgtEl>
                                        <p:attrNameLst>
                                          <p:attrName>ppt_x</p:attrName>
                                          <p:attrName>ppt_y</p:attrName>
                                        </p:attrNameLst>
                                      </p:cBhvr>
                                    </p:animMotion>
                                  </p:childTnLst>
                                </p:cTn>
                              </p:par>
                            </p:childTnLst>
                          </p:cTn>
                        </p:par>
                        <p:par>
                          <p:cTn id="33" fill="hold">
                            <p:stCondLst>
                              <p:cond delay="11500"/>
                            </p:stCondLst>
                            <p:childTnLst>
                              <p:par>
                                <p:cTn id="34" presetID="9" presetClass="exit" presetSubtype="0" fill="hold" nodeType="afterEffect">
                                  <p:stCondLst>
                                    <p:cond delay="0"/>
                                  </p:stCondLst>
                                  <p:childTnLst>
                                    <p:animEffect transition="out" filter="dissolve">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93638" y="6586714"/>
            <a:ext cx="3786691" cy="365125"/>
          </a:xfrm>
        </p:spPr>
        <p:txBody>
          <a:bodyPr/>
          <a:lstStyle/>
          <a:p>
            <a:r>
              <a:rPr lang="fr-FR" smtClean="0"/>
              <a:t>GZ Science resources physics 1.3  2013</a:t>
            </a:r>
            <a:endParaRPr lang="en-NZ"/>
          </a:p>
        </p:txBody>
      </p:sp>
      <p:sp>
        <p:nvSpPr>
          <p:cNvPr id="4" name="Line 4"/>
          <p:cNvSpPr>
            <a:spLocks noChangeShapeType="1"/>
          </p:cNvSpPr>
          <p:nvPr/>
        </p:nvSpPr>
        <p:spPr bwMode="auto">
          <a:xfrm>
            <a:off x="3886200" y="155575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Line 5"/>
          <p:cNvSpPr>
            <a:spLocks noChangeShapeType="1"/>
          </p:cNvSpPr>
          <p:nvPr/>
        </p:nvSpPr>
        <p:spPr bwMode="auto">
          <a:xfrm>
            <a:off x="4038600" y="163195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Line 6"/>
          <p:cNvSpPr>
            <a:spLocks noChangeShapeType="1"/>
          </p:cNvSpPr>
          <p:nvPr/>
        </p:nvSpPr>
        <p:spPr bwMode="auto">
          <a:xfrm flipH="1">
            <a:off x="1752600" y="186055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7"/>
          <p:cNvSpPr>
            <a:spLocks noChangeShapeType="1"/>
          </p:cNvSpPr>
          <p:nvPr/>
        </p:nvSpPr>
        <p:spPr bwMode="auto">
          <a:xfrm>
            <a:off x="1752600" y="186055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8"/>
          <p:cNvSpPr>
            <a:spLocks noChangeShapeType="1"/>
          </p:cNvSpPr>
          <p:nvPr/>
        </p:nvSpPr>
        <p:spPr bwMode="auto">
          <a:xfrm>
            <a:off x="1752600" y="6508750"/>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Oval 9"/>
          <p:cNvSpPr>
            <a:spLocks noChangeArrowheads="1"/>
          </p:cNvSpPr>
          <p:nvPr/>
        </p:nvSpPr>
        <p:spPr bwMode="auto">
          <a:xfrm>
            <a:off x="4038600" y="620395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0"/>
          <p:cNvSpPr>
            <a:spLocks noChangeShapeType="1"/>
          </p:cNvSpPr>
          <p:nvPr/>
        </p:nvSpPr>
        <p:spPr bwMode="auto">
          <a:xfrm>
            <a:off x="4114800" y="628015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1"/>
          <p:cNvSpPr>
            <a:spLocks noChangeShapeType="1"/>
          </p:cNvSpPr>
          <p:nvPr/>
        </p:nvSpPr>
        <p:spPr bwMode="auto">
          <a:xfrm flipV="1">
            <a:off x="4114800" y="628015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2"/>
          <p:cNvSpPr>
            <a:spLocks noChangeShapeType="1"/>
          </p:cNvSpPr>
          <p:nvPr/>
        </p:nvSpPr>
        <p:spPr bwMode="auto">
          <a:xfrm>
            <a:off x="4648200" y="650875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3"/>
          <p:cNvSpPr>
            <a:spLocks noChangeShapeType="1"/>
          </p:cNvSpPr>
          <p:nvPr/>
        </p:nvSpPr>
        <p:spPr bwMode="auto">
          <a:xfrm flipV="1">
            <a:off x="7239000" y="186055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4"/>
          <p:cNvSpPr>
            <a:spLocks noChangeShapeType="1"/>
          </p:cNvSpPr>
          <p:nvPr/>
        </p:nvSpPr>
        <p:spPr bwMode="auto">
          <a:xfrm>
            <a:off x="4038600" y="186055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5"/>
          <p:cNvSpPr>
            <a:spLocks noChangeArrowheads="1"/>
          </p:cNvSpPr>
          <p:nvPr/>
        </p:nvSpPr>
        <p:spPr bwMode="auto">
          <a:xfrm>
            <a:off x="6934200" y="3689350"/>
            <a:ext cx="6096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Line 18"/>
          <p:cNvSpPr>
            <a:spLocks noChangeShapeType="1"/>
          </p:cNvSpPr>
          <p:nvPr/>
        </p:nvSpPr>
        <p:spPr bwMode="auto">
          <a:xfrm>
            <a:off x="7010400" y="376555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9"/>
          <p:cNvSpPr>
            <a:spLocks noChangeShapeType="1"/>
          </p:cNvSpPr>
          <p:nvPr/>
        </p:nvSpPr>
        <p:spPr bwMode="auto">
          <a:xfrm flipV="1">
            <a:off x="7010400" y="376555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18" name="Picture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40335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eform 21"/>
          <p:cNvSpPr>
            <a:spLocks/>
          </p:cNvSpPr>
          <p:nvPr/>
        </p:nvSpPr>
        <p:spPr bwMode="auto">
          <a:xfrm>
            <a:off x="2971800" y="1174750"/>
            <a:ext cx="873125" cy="427038"/>
          </a:xfrm>
          <a:custGeom>
            <a:avLst/>
            <a:gdLst>
              <a:gd name="T0" fmla="*/ 2147483647 w 1100"/>
              <a:gd name="T1" fmla="*/ 2147483647 h 556"/>
              <a:gd name="T2" fmla="*/ 2147483647 w 1100"/>
              <a:gd name="T3" fmla="*/ 2147483647 h 556"/>
              <a:gd name="T4" fmla="*/ 2147483647 w 1100"/>
              <a:gd name="T5" fmla="*/ 2147483647 h 556"/>
              <a:gd name="T6" fmla="*/ 2147483647 w 1100"/>
              <a:gd name="T7" fmla="*/ 2147483647 h 556"/>
              <a:gd name="T8" fmla="*/ 2147483647 w 1100"/>
              <a:gd name="T9" fmla="*/ 2147483647 h 556"/>
              <a:gd name="T10" fmla="*/ 2147483647 w 1100"/>
              <a:gd name="T11" fmla="*/ 2147483647 h 556"/>
              <a:gd name="T12" fmla="*/ 2147483647 w 1100"/>
              <a:gd name="T13" fmla="*/ 2147483647 h 556"/>
              <a:gd name="T14" fmla="*/ 2147483647 w 1100"/>
              <a:gd name="T15" fmla="*/ 2147483647 h 556"/>
              <a:gd name="T16" fmla="*/ 2147483647 w 1100"/>
              <a:gd name="T17" fmla="*/ 2147483647 h 556"/>
              <a:gd name="T18" fmla="*/ 2147483647 w 1100"/>
              <a:gd name="T19" fmla="*/ 2147483647 h 556"/>
              <a:gd name="T20" fmla="*/ 2147483647 w 1100"/>
              <a:gd name="T21" fmla="*/ 2147483647 h 556"/>
              <a:gd name="T22" fmla="*/ 2147483647 w 1100"/>
              <a:gd name="T23" fmla="*/ 2147483647 h 556"/>
              <a:gd name="T24" fmla="*/ 2147483647 w 1100"/>
              <a:gd name="T25" fmla="*/ 2147483647 h 556"/>
              <a:gd name="T26" fmla="*/ 2147483647 w 1100"/>
              <a:gd name="T27" fmla="*/ 2147483647 h 556"/>
              <a:gd name="T28" fmla="*/ 2147483647 w 1100"/>
              <a:gd name="T29" fmla="*/ 2147483647 h 556"/>
              <a:gd name="T30" fmla="*/ 2147483647 w 1100"/>
              <a:gd name="T31" fmla="*/ 2147483647 h 556"/>
              <a:gd name="T32" fmla="*/ 2147483647 w 1100"/>
              <a:gd name="T33" fmla="*/ 2147483647 h 556"/>
              <a:gd name="T34" fmla="*/ 2147483647 w 1100"/>
              <a:gd name="T35" fmla="*/ 2147483647 h 556"/>
              <a:gd name="T36" fmla="*/ 2147483647 w 1100"/>
              <a:gd name="T37" fmla="*/ 2147483647 h 556"/>
              <a:gd name="T38" fmla="*/ 2147483647 w 1100"/>
              <a:gd name="T39" fmla="*/ 2147483647 h 556"/>
              <a:gd name="T40" fmla="*/ 2147483647 w 1100"/>
              <a:gd name="T41" fmla="*/ 2147483647 h 556"/>
              <a:gd name="T42" fmla="*/ 2147483647 w 1100"/>
              <a:gd name="T43" fmla="*/ 2147483647 h 556"/>
              <a:gd name="T44" fmla="*/ 2147483647 w 1100"/>
              <a:gd name="T45" fmla="*/ 2147483647 h 556"/>
              <a:gd name="T46" fmla="*/ 2147483647 w 1100"/>
              <a:gd name="T47" fmla="*/ 2147483647 h 556"/>
              <a:gd name="T48" fmla="*/ 2147483647 w 1100"/>
              <a:gd name="T49" fmla="*/ 2147483647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0" h="556">
                <a:moveTo>
                  <a:pt x="88" y="324"/>
                </a:moveTo>
                <a:cubicBezTo>
                  <a:pt x="94" y="277"/>
                  <a:pt x="92" y="240"/>
                  <a:pt x="133" y="214"/>
                </a:cubicBezTo>
                <a:cubicBezTo>
                  <a:pt x="158" y="176"/>
                  <a:pt x="175" y="190"/>
                  <a:pt x="214" y="177"/>
                </a:cubicBezTo>
                <a:cubicBezTo>
                  <a:pt x="229" y="155"/>
                  <a:pt x="249" y="135"/>
                  <a:pt x="258" y="110"/>
                </a:cubicBezTo>
                <a:cubicBezTo>
                  <a:pt x="261" y="103"/>
                  <a:pt x="260" y="93"/>
                  <a:pt x="266" y="88"/>
                </a:cubicBezTo>
                <a:cubicBezTo>
                  <a:pt x="291" y="64"/>
                  <a:pt x="334" y="76"/>
                  <a:pt x="369" y="73"/>
                </a:cubicBezTo>
                <a:cubicBezTo>
                  <a:pt x="386" y="68"/>
                  <a:pt x="404" y="65"/>
                  <a:pt x="421" y="59"/>
                </a:cubicBezTo>
                <a:cubicBezTo>
                  <a:pt x="439" y="52"/>
                  <a:pt x="453" y="32"/>
                  <a:pt x="472" y="29"/>
                </a:cubicBezTo>
                <a:cubicBezTo>
                  <a:pt x="511" y="23"/>
                  <a:pt x="551" y="24"/>
                  <a:pt x="591" y="22"/>
                </a:cubicBezTo>
                <a:cubicBezTo>
                  <a:pt x="653" y="0"/>
                  <a:pt x="710" y="27"/>
                  <a:pt x="768" y="44"/>
                </a:cubicBezTo>
                <a:cubicBezTo>
                  <a:pt x="793" y="51"/>
                  <a:pt x="842" y="66"/>
                  <a:pt x="842" y="66"/>
                </a:cubicBezTo>
                <a:cubicBezTo>
                  <a:pt x="860" y="95"/>
                  <a:pt x="868" y="122"/>
                  <a:pt x="879" y="155"/>
                </a:cubicBezTo>
                <a:cubicBezTo>
                  <a:pt x="886" y="176"/>
                  <a:pt x="882" y="191"/>
                  <a:pt x="901" y="206"/>
                </a:cubicBezTo>
                <a:cubicBezTo>
                  <a:pt x="923" y="224"/>
                  <a:pt x="968" y="228"/>
                  <a:pt x="997" y="236"/>
                </a:cubicBezTo>
                <a:cubicBezTo>
                  <a:pt x="1004" y="241"/>
                  <a:pt x="1015" y="243"/>
                  <a:pt x="1019" y="251"/>
                </a:cubicBezTo>
                <a:cubicBezTo>
                  <a:pt x="1040" y="293"/>
                  <a:pt x="1025" y="372"/>
                  <a:pt x="1078" y="391"/>
                </a:cubicBezTo>
                <a:cubicBezTo>
                  <a:pt x="1083" y="424"/>
                  <a:pt x="1090" y="448"/>
                  <a:pt x="1100" y="479"/>
                </a:cubicBezTo>
                <a:cubicBezTo>
                  <a:pt x="1092" y="512"/>
                  <a:pt x="1056" y="530"/>
                  <a:pt x="1019" y="531"/>
                </a:cubicBezTo>
                <a:cubicBezTo>
                  <a:pt x="844" y="536"/>
                  <a:pt x="670" y="536"/>
                  <a:pt x="495" y="539"/>
                </a:cubicBezTo>
                <a:cubicBezTo>
                  <a:pt x="337" y="536"/>
                  <a:pt x="178" y="556"/>
                  <a:pt x="22" y="531"/>
                </a:cubicBezTo>
                <a:cubicBezTo>
                  <a:pt x="0" y="528"/>
                  <a:pt x="25" y="487"/>
                  <a:pt x="29" y="465"/>
                </a:cubicBezTo>
                <a:cubicBezTo>
                  <a:pt x="35" y="428"/>
                  <a:pt x="96" y="376"/>
                  <a:pt x="96" y="376"/>
                </a:cubicBezTo>
                <a:cubicBezTo>
                  <a:pt x="101" y="361"/>
                  <a:pt x="113" y="347"/>
                  <a:pt x="111" y="332"/>
                </a:cubicBezTo>
                <a:cubicBezTo>
                  <a:pt x="110" y="323"/>
                  <a:pt x="100" y="318"/>
                  <a:pt x="96" y="310"/>
                </a:cubicBezTo>
                <a:cubicBezTo>
                  <a:pt x="84" y="286"/>
                  <a:pt x="88" y="262"/>
                  <a:pt x="88" y="324"/>
                </a:cubicBez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0" name="Text Box 25"/>
          <p:cNvSpPr txBox="1">
            <a:spLocks noChangeArrowheads="1"/>
          </p:cNvSpPr>
          <p:nvPr/>
        </p:nvSpPr>
        <p:spPr bwMode="auto">
          <a:xfrm>
            <a:off x="3975100" y="2174875"/>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t>Current</a:t>
            </a:r>
            <a:endParaRPr lang="en-US" dirty="0"/>
          </a:p>
        </p:txBody>
      </p:sp>
      <p:sp>
        <p:nvSpPr>
          <p:cNvPr id="21" name="Text Box 26"/>
          <p:cNvSpPr txBox="1">
            <a:spLocks noChangeArrowheads="1"/>
          </p:cNvSpPr>
          <p:nvPr/>
        </p:nvSpPr>
        <p:spPr bwMode="auto">
          <a:xfrm>
            <a:off x="4495800" y="132715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Voltage</a:t>
            </a:r>
            <a:endParaRPr lang="en-US"/>
          </a:p>
        </p:txBody>
      </p:sp>
      <p:sp>
        <p:nvSpPr>
          <p:cNvPr id="22" name="Line 27"/>
          <p:cNvSpPr>
            <a:spLocks noChangeShapeType="1"/>
          </p:cNvSpPr>
          <p:nvPr/>
        </p:nvSpPr>
        <p:spPr bwMode="auto">
          <a:xfrm flipH="1" flipV="1">
            <a:off x="3429000" y="2165350"/>
            <a:ext cx="546100" cy="18335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3" name="Line 28"/>
          <p:cNvSpPr>
            <a:spLocks noChangeShapeType="1"/>
          </p:cNvSpPr>
          <p:nvPr/>
        </p:nvSpPr>
        <p:spPr bwMode="auto">
          <a:xfrm flipH="1" flipV="1">
            <a:off x="3886200" y="1403350"/>
            <a:ext cx="685800" cy="762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4" name="Text Box 29"/>
          <p:cNvSpPr txBox="1">
            <a:spLocks noChangeArrowheads="1"/>
          </p:cNvSpPr>
          <p:nvPr/>
        </p:nvSpPr>
        <p:spPr bwMode="auto">
          <a:xfrm>
            <a:off x="228600" y="163195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(amps)</a:t>
            </a:r>
            <a:endParaRPr lang="en-US"/>
          </a:p>
        </p:txBody>
      </p:sp>
      <p:sp>
        <p:nvSpPr>
          <p:cNvPr id="25" name="Line 30"/>
          <p:cNvSpPr>
            <a:spLocks noChangeShapeType="1"/>
          </p:cNvSpPr>
          <p:nvPr/>
        </p:nvSpPr>
        <p:spPr bwMode="auto">
          <a:xfrm>
            <a:off x="1066800" y="2241550"/>
            <a:ext cx="304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6" name="Oval 31"/>
          <p:cNvSpPr>
            <a:spLocks noChangeArrowheads="1"/>
          </p:cNvSpPr>
          <p:nvPr/>
        </p:nvSpPr>
        <p:spPr bwMode="auto">
          <a:xfrm>
            <a:off x="1371600" y="239395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7" name="Text Box 32"/>
          <p:cNvSpPr txBox="1">
            <a:spLocks noChangeArrowheads="1"/>
          </p:cNvSpPr>
          <p:nvPr/>
        </p:nvSpPr>
        <p:spPr bwMode="auto">
          <a:xfrm>
            <a:off x="1447800" y="247015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8" name="Oval 33"/>
          <p:cNvSpPr>
            <a:spLocks noChangeArrowheads="1"/>
          </p:cNvSpPr>
          <p:nvPr/>
        </p:nvSpPr>
        <p:spPr bwMode="auto">
          <a:xfrm>
            <a:off x="6858000" y="201295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9" name="Text Box 34"/>
          <p:cNvSpPr txBox="1">
            <a:spLocks noChangeArrowheads="1"/>
          </p:cNvSpPr>
          <p:nvPr/>
        </p:nvSpPr>
        <p:spPr bwMode="auto">
          <a:xfrm>
            <a:off x="6934200" y="208915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0" name="Text Box 35"/>
          <p:cNvSpPr txBox="1">
            <a:spLocks noChangeArrowheads="1"/>
          </p:cNvSpPr>
          <p:nvPr/>
        </p:nvSpPr>
        <p:spPr bwMode="auto">
          <a:xfrm>
            <a:off x="7543800" y="4527550"/>
            <a:ext cx="1371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a:t>
            </a:r>
            <a:endParaRPr lang="en-US"/>
          </a:p>
        </p:txBody>
      </p:sp>
      <p:sp>
        <p:nvSpPr>
          <p:cNvPr id="31" name="Line 36"/>
          <p:cNvSpPr>
            <a:spLocks noChangeShapeType="1"/>
          </p:cNvSpPr>
          <p:nvPr/>
        </p:nvSpPr>
        <p:spPr bwMode="auto">
          <a:xfrm flipH="1" flipV="1">
            <a:off x="7467600" y="2698750"/>
            <a:ext cx="685800" cy="18288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2" name="Line 37"/>
          <p:cNvSpPr>
            <a:spLocks noChangeShapeType="1"/>
          </p:cNvSpPr>
          <p:nvPr/>
        </p:nvSpPr>
        <p:spPr bwMode="auto">
          <a:xfrm flipV="1">
            <a:off x="3352800" y="551815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3" name="Line 38"/>
          <p:cNvSpPr>
            <a:spLocks noChangeShapeType="1"/>
          </p:cNvSpPr>
          <p:nvPr/>
        </p:nvSpPr>
        <p:spPr bwMode="auto">
          <a:xfrm>
            <a:off x="3352800" y="551815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4" name="Line 39"/>
          <p:cNvSpPr>
            <a:spLocks noChangeShapeType="1"/>
          </p:cNvSpPr>
          <p:nvPr/>
        </p:nvSpPr>
        <p:spPr bwMode="auto">
          <a:xfrm>
            <a:off x="5181600" y="551815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5" name="Oval 40"/>
          <p:cNvSpPr>
            <a:spLocks noChangeArrowheads="1"/>
          </p:cNvSpPr>
          <p:nvPr/>
        </p:nvSpPr>
        <p:spPr bwMode="auto">
          <a:xfrm>
            <a:off x="4038600" y="521335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6" name="Text Box 41"/>
          <p:cNvSpPr txBox="1">
            <a:spLocks noChangeArrowheads="1"/>
          </p:cNvSpPr>
          <p:nvPr/>
        </p:nvSpPr>
        <p:spPr bwMode="auto">
          <a:xfrm>
            <a:off x="4114800" y="528955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37" name="Text Box 42"/>
          <p:cNvSpPr txBox="1">
            <a:spLocks noChangeArrowheads="1"/>
          </p:cNvSpPr>
          <p:nvPr/>
        </p:nvSpPr>
        <p:spPr bwMode="auto">
          <a:xfrm>
            <a:off x="2019300" y="4511675"/>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t>Voltage = 1/2 load (volts)</a:t>
            </a:r>
            <a:endParaRPr lang="en-US" dirty="0"/>
          </a:p>
        </p:txBody>
      </p:sp>
      <p:sp>
        <p:nvSpPr>
          <p:cNvPr id="38" name="Text Box 47"/>
          <p:cNvSpPr txBox="1">
            <a:spLocks noChangeArrowheads="1"/>
          </p:cNvSpPr>
          <p:nvPr/>
        </p:nvSpPr>
        <p:spPr bwMode="auto">
          <a:xfrm>
            <a:off x="6248400" y="3613150"/>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39" name="Line 48"/>
          <p:cNvSpPr>
            <a:spLocks noChangeShapeType="1"/>
          </p:cNvSpPr>
          <p:nvPr/>
        </p:nvSpPr>
        <p:spPr bwMode="auto">
          <a:xfrm flipV="1">
            <a:off x="3458029" y="4298950"/>
            <a:ext cx="2514600" cy="609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0" name="Line 49"/>
          <p:cNvSpPr>
            <a:spLocks noChangeShapeType="1"/>
          </p:cNvSpPr>
          <p:nvPr/>
        </p:nvSpPr>
        <p:spPr bwMode="auto">
          <a:xfrm>
            <a:off x="3352800" y="5153024"/>
            <a:ext cx="609600" cy="212725"/>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1" name="Oval 50"/>
          <p:cNvSpPr>
            <a:spLocks noChangeArrowheads="1"/>
          </p:cNvSpPr>
          <p:nvPr/>
        </p:nvSpPr>
        <p:spPr bwMode="auto">
          <a:xfrm>
            <a:off x="5867400" y="612775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2" name="Text Box 51"/>
          <p:cNvSpPr txBox="1">
            <a:spLocks noChangeArrowheads="1"/>
          </p:cNvSpPr>
          <p:nvPr/>
        </p:nvSpPr>
        <p:spPr bwMode="auto">
          <a:xfrm>
            <a:off x="5943600" y="620395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43" name="Line 52"/>
          <p:cNvSpPr>
            <a:spLocks noChangeShapeType="1"/>
          </p:cNvSpPr>
          <p:nvPr/>
        </p:nvSpPr>
        <p:spPr bwMode="auto">
          <a:xfrm flipH="1">
            <a:off x="6553200" y="5518150"/>
            <a:ext cx="1295400" cy="6858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4" name="Line 53"/>
          <p:cNvSpPr>
            <a:spLocks noChangeShapeType="1"/>
          </p:cNvSpPr>
          <p:nvPr/>
        </p:nvSpPr>
        <p:spPr bwMode="auto">
          <a:xfrm flipH="1">
            <a:off x="6477000" y="307975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5" name="Line 54"/>
          <p:cNvSpPr>
            <a:spLocks noChangeShapeType="1"/>
          </p:cNvSpPr>
          <p:nvPr/>
        </p:nvSpPr>
        <p:spPr bwMode="auto">
          <a:xfrm>
            <a:off x="6477000" y="307975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6" name="Line 55"/>
          <p:cNvSpPr>
            <a:spLocks noChangeShapeType="1"/>
          </p:cNvSpPr>
          <p:nvPr/>
        </p:nvSpPr>
        <p:spPr bwMode="auto">
          <a:xfrm>
            <a:off x="6477000" y="483235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7" name="Oval 46"/>
          <p:cNvSpPr>
            <a:spLocks noChangeArrowheads="1"/>
          </p:cNvSpPr>
          <p:nvPr/>
        </p:nvSpPr>
        <p:spPr bwMode="auto">
          <a:xfrm>
            <a:off x="6096000" y="353695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8" name="Text Box 56"/>
          <p:cNvSpPr txBox="1">
            <a:spLocks noChangeArrowheads="1"/>
          </p:cNvSpPr>
          <p:nvPr/>
        </p:nvSpPr>
        <p:spPr bwMode="auto">
          <a:xfrm>
            <a:off x="6248400" y="361315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49" name="Freeform 57"/>
          <p:cNvSpPr>
            <a:spLocks/>
          </p:cNvSpPr>
          <p:nvPr/>
        </p:nvSpPr>
        <p:spPr bwMode="auto">
          <a:xfrm>
            <a:off x="3429000" y="6051550"/>
            <a:ext cx="873125" cy="152400"/>
          </a:xfrm>
          <a:custGeom>
            <a:avLst/>
            <a:gdLst>
              <a:gd name="T0" fmla="*/ 2147483647 w 1100"/>
              <a:gd name="T1" fmla="*/ 2147483647 h 556"/>
              <a:gd name="T2" fmla="*/ 2147483647 w 1100"/>
              <a:gd name="T3" fmla="*/ 2147483647 h 556"/>
              <a:gd name="T4" fmla="*/ 2147483647 w 1100"/>
              <a:gd name="T5" fmla="*/ 2147483647 h 556"/>
              <a:gd name="T6" fmla="*/ 2147483647 w 1100"/>
              <a:gd name="T7" fmla="*/ 2147483647 h 556"/>
              <a:gd name="T8" fmla="*/ 2147483647 w 1100"/>
              <a:gd name="T9" fmla="*/ 1812239657 h 556"/>
              <a:gd name="T10" fmla="*/ 2147483647 w 1100"/>
              <a:gd name="T11" fmla="*/ 1503300188 h 556"/>
              <a:gd name="T12" fmla="*/ 2147483647 w 1100"/>
              <a:gd name="T13" fmla="*/ 1215021883 h 556"/>
              <a:gd name="T14" fmla="*/ 2147483647 w 1100"/>
              <a:gd name="T15" fmla="*/ 597218048 h 556"/>
              <a:gd name="T16" fmla="*/ 2147483647 w 1100"/>
              <a:gd name="T17" fmla="*/ 453041070 h 556"/>
              <a:gd name="T18" fmla="*/ 2147483647 w 1100"/>
              <a:gd name="T19" fmla="*/ 906082414 h 556"/>
              <a:gd name="T20" fmla="*/ 2147483647 w 1100"/>
              <a:gd name="T21" fmla="*/ 1359198587 h 556"/>
              <a:gd name="T22" fmla="*/ 2147483647 w 1100"/>
              <a:gd name="T23" fmla="*/ 2147483647 h 556"/>
              <a:gd name="T24" fmla="*/ 2147483647 w 1100"/>
              <a:gd name="T25" fmla="*/ 2147483647 h 556"/>
              <a:gd name="T26" fmla="*/ 2147483647 w 1100"/>
              <a:gd name="T27" fmla="*/ 2147483647 h 556"/>
              <a:gd name="T28" fmla="*/ 2147483647 w 1100"/>
              <a:gd name="T29" fmla="*/ 2147483647 h 556"/>
              <a:gd name="T30" fmla="*/ 2147483647 w 1100"/>
              <a:gd name="T31" fmla="*/ 2147483647 h 556"/>
              <a:gd name="T32" fmla="*/ 2147483647 w 1100"/>
              <a:gd name="T33" fmla="*/ 2147483647 h 556"/>
              <a:gd name="T34" fmla="*/ 2147483647 w 1100"/>
              <a:gd name="T35" fmla="*/ 2147483647 h 556"/>
              <a:gd name="T36" fmla="*/ 2147483647 w 1100"/>
              <a:gd name="T37" fmla="*/ 2147483647 h 556"/>
              <a:gd name="T38" fmla="*/ 2147483647 w 1100"/>
              <a:gd name="T39" fmla="*/ 2147483647 h 556"/>
              <a:gd name="T40" fmla="*/ 2147483647 w 1100"/>
              <a:gd name="T41" fmla="*/ 2147483647 h 556"/>
              <a:gd name="T42" fmla="*/ 2147483647 w 1100"/>
              <a:gd name="T43" fmla="*/ 2147483647 h 556"/>
              <a:gd name="T44" fmla="*/ 2147483647 w 1100"/>
              <a:gd name="T45" fmla="*/ 2147483647 h 556"/>
              <a:gd name="T46" fmla="*/ 2147483647 w 1100"/>
              <a:gd name="T47" fmla="*/ 2147483647 h 556"/>
              <a:gd name="T48" fmla="*/ 2147483647 w 1100"/>
              <a:gd name="T49" fmla="*/ 2147483647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0" h="556">
                <a:moveTo>
                  <a:pt x="88" y="324"/>
                </a:moveTo>
                <a:cubicBezTo>
                  <a:pt x="94" y="277"/>
                  <a:pt x="92" y="240"/>
                  <a:pt x="133" y="214"/>
                </a:cubicBezTo>
                <a:cubicBezTo>
                  <a:pt x="158" y="176"/>
                  <a:pt x="175" y="190"/>
                  <a:pt x="214" y="177"/>
                </a:cubicBezTo>
                <a:cubicBezTo>
                  <a:pt x="229" y="155"/>
                  <a:pt x="249" y="135"/>
                  <a:pt x="258" y="110"/>
                </a:cubicBezTo>
                <a:cubicBezTo>
                  <a:pt x="261" y="103"/>
                  <a:pt x="260" y="93"/>
                  <a:pt x="266" y="88"/>
                </a:cubicBezTo>
                <a:cubicBezTo>
                  <a:pt x="291" y="64"/>
                  <a:pt x="334" y="76"/>
                  <a:pt x="369" y="73"/>
                </a:cubicBezTo>
                <a:cubicBezTo>
                  <a:pt x="386" y="68"/>
                  <a:pt x="404" y="65"/>
                  <a:pt x="421" y="59"/>
                </a:cubicBezTo>
                <a:cubicBezTo>
                  <a:pt x="439" y="52"/>
                  <a:pt x="453" y="32"/>
                  <a:pt x="472" y="29"/>
                </a:cubicBezTo>
                <a:cubicBezTo>
                  <a:pt x="511" y="23"/>
                  <a:pt x="551" y="24"/>
                  <a:pt x="591" y="22"/>
                </a:cubicBezTo>
                <a:cubicBezTo>
                  <a:pt x="653" y="0"/>
                  <a:pt x="710" y="27"/>
                  <a:pt x="768" y="44"/>
                </a:cubicBezTo>
                <a:cubicBezTo>
                  <a:pt x="793" y="51"/>
                  <a:pt x="842" y="66"/>
                  <a:pt x="842" y="66"/>
                </a:cubicBezTo>
                <a:cubicBezTo>
                  <a:pt x="860" y="95"/>
                  <a:pt x="868" y="122"/>
                  <a:pt x="879" y="155"/>
                </a:cubicBezTo>
                <a:cubicBezTo>
                  <a:pt x="886" y="176"/>
                  <a:pt x="882" y="191"/>
                  <a:pt x="901" y="206"/>
                </a:cubicBezTo>
                <a:cubicBezTo>
                  <a:pt x="923" y="224"/>
                  <a:pt x="968" y="228"/>
                  <a:pt x="997" y="236"/>
                </a:cubicBezTo>
                <a:cubicBezTo>
                  <a:pt x="1004" y="241"/>
                  <a:pt x="1015" y="243"/>
                  <a:pt x="1019" y="251"/>
                </a:cubicBezTo>
                <a:cubicBezTo>
                  <a:pt x="1040" y="293"/>
                  <a:pt x="1025" y="372"/>
                  <a:pt x="1078" y="391"/>
                </a:cubicBezTo>
                <a:cubicBezTo>
                  <a:pt x="1083" y="424"/>
                  <a:pt x="1090" y="448"/>
                  <a:pt x="1100" y="479"/>
                </a:cubicBezTo>
                <a:cubicBezTo>
                  <a:pt x="1092" y="512"/>
                  <a:pt x="1056" y="530"/>
                  <a:pt x="1019" y="531"/>
                </a:cubicBezTo>
                <a:cubicBezTo>
                  <a:pt x="844" y="536"/>
                  <a:pt x="670" y="536"/>
                  <a:pt x="495" y="539"/>
                </a:cubicBezTo>
                <a:cubicBezTo>
                  <a:pt x="337" y="536"/>
                  <a:pt x="178" y="556"/>
                  <a:pt x="22" y="531"/>
                </a:cubicBezTo>
                <a:cubicBezTo>
                  <a:pt x="0" y="528"/>
                  <a:pt x="25" y="487"/>
                  <a:pt x="29" y="465"/>
                </a:cubicBezTo>
                <a:cubicBezTo>
                  <a:pt x="35" y="428"/>
                  <a:pt x="96" y="376"/>
                  <a:pt x="96" y="376"/>
                </a:cubicBezTo>
                <a:cubicBezTo>
                  <a:pt x="101" y="361"/>
                  <a:pt x="113" y="347"/>
                  <a:pt x="111" y="332"/>
                </a:cubicBezTo>
                <a:cubicBezTo>
                  <a:pt x="110" y="323"/>
                  <a:pt x="100" y="318"/>
                  <a:pt x="96" y="310"/>
                </a:cubicBezTo>
                <a:cubicBezTo>
                  <a:pt x="84" y="286"/>
                  <a:pt x="88" y="262"/>
                  <a:pt x="88" y="324"/>
                </a:cubicBez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0" name="Text Box 61"/>
          <p:cNvSpPr txBox="1">
            <a:spLocks noChangeArrowheads="1"/>
          </p:cNvSpPr>
          <p:nvPr/>
        </p:nvSpPr>
        <p:spPr bwMode="auto">
          <a:xfrm>
            <a:off x="2202430" y="2568823"/>
            <a:ext cx="3828256" cy="1615827"/>
          </a:xfrm>
          <a:prstGeom prst="rect">
            <a:avLst/>
          </a:prstGeom>
          <a:solidFill>
            <a:schemeClr val="bg2">
              <a:lumMod val="20000"/>
              <a:lumOff val="80000"/>
            </a:schemeClr>
          </a:solidFill>
          <a:ln w="1905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Calibri" pitchFamily="34" charset="0"/>
                <a:cs typeface="Calibri" pitchFamily="34" charset="0"/>
              </a:rPr>
              <a:t>The </a:t>
            </a:r>
            <a:r>
              <a:rPr lang="en-NZ" b="1" dirty="0">
                <a:latin typeface="Calibri" pitchFamily="34" charset="0"/>
                <a:cs typeface="Calibri" pitchFamily="34" charset="0"/>
              </a:rPr>
              <a:t>current</a:t>
            </a:r>
            <a:r>
              <a:rPr lang="en-NZ" dirty="0">
                <a:latin typeface="Calibri" pitchFamily="34" charset="0"/>
                <a:cs typeface="Calibri" pitchFamily="34" charset="0"/>
              </a:rPr>
              <a:t> is the </a:t>
            </a:r>
            <a:r>
              <a:rPr lang="en-NZ" b="1" dirty="0">
                <a:latin typeface="Calibri" pitchFamily="34" charset="0"/>
                <a:cs typeface="Calibri" pitchFamily="34" charset="0"/>
              </a:rPr>
              <a:t>same</a:t>
            </a:r>
            <a:r>
              <a:rPr lang="en-NZ" dirty="0">
                <a:latin typeface="Calibri" pitchFamily="34" charset="0"/>
                <a:cs typeface="Calibri" pitchFamily="34" charset="0"/>
              </a:rPr>
              <a:t> at all points around a </a:t>
            </a:r>
            <a:r>
              <a:rPr lang="en-NZ" u="sng" dirty="0">
                <a:latin typeface="Calibri" pitchFamily="34" charset="0"/>
                <a:cs typeface="Calibri" pitchFamily="34" charset="0"/>
              </a:rPr>
              <a:t>series circuit.</a:t>
            </a:r>
            <a:r>
              <a:rPr lang="en-NZ" dirty="0">
                <a:latin typeface="Calibri" pitchFamily="34" charset="0"/>
                <a:cs typeface="Calibri" pitchFamily="34" charset="0"/>
              </a:rPr>
              <a:t> </a:t>
            </a:r>
          </a:p>
          <a:p>
            <a:pPr eaLnBrk="1" hangingPunct="1">
              <a:spcBef>
                <a:spcPct val="50000"/>
              </a:spcBef>
            </a:pPr>
            <a:r>
              <a:rPr lang="en-NZ" dirty="0" smtClean="0">
                <a:latin typeface="Calibri" pitchFamily="34" charset="0"/>
                <a:cs typeface="Calibri" pitchFamily="34" charset="0"/>
              </a:rPr>
              <a:t>The </a:t>
            </a:r>
            <a:r>
              <a:rPr lang="en-NZ" dirty="0">
                <a:latin typeface="Calibri" pitchFamily="34" charset="0"/>
                <a:cs typeface="Calibri" pitchFamily="34" charset="0"/>
              </a:rPr>
              <a:t>total voltage = sum of voltage across all components i.e. voltage is shared out</a:t>
            </a:r>
            <a:endParaRPr lang="en-US" dirty="0">
              <a:latin typeface="Calibri" pitchFamily="34" charset="0"/>
              <a:cs typeface="Calibri" pitchFamily="34" charset="0"/>
            </a:endParaRPr>
          </a:p>
        </p:txBody>
      </p:sp>
      <p:sp>
        <p:nvSpPr>
          <p:cNvPr id="51" name="TextBox 50"/>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a:t>
            </a:r>
            <a:r>
              <a:rPr lang="en-NZ" sz="2000" b="1" dirty="0" smtClean="0"/>
              <a:t>Series </a:t>
            </a:r>
            <a:r>
              <a:rPr lang="en-NZ" sz="2000" b="1" dirty="0"/>
              <a:t>circuits, the </a:t>
            </a:r>
            <a:r>
              <a:rPr lang="en-NZ" sz="2000" b="1" dirty="0" smtClean="0"/>
              <a:t>voltage </a:t>
            </a:r>
            <a:r>
              <a:rPr lang="en-NZ" sz="2000" b="1" dirty="0"/>
              <a:t>is shared out </a:t>
            </a:r>
            <a:r>
              <a:rPr lang="en-NZ" sz="2000" b="1" dirty="0" smtClean="0"/>
              <a:t>around the circuit</a:t>
            </a:r>
            <a:endParaRPr lang="en-NZ" sz="2000" b="1" dirty="0"/>
          </a:p>
        </p:txBody>
      </p:sp>
      <p:sp>
        <p:nvSpPr>
          <p:cNvPr id="3" name="Slide Number Placeholder 2"/>
          <p:cNvSpPr>
            <a:spLocks noGrp="1"/>
          </p:cNvSpPr>
          <p:nvPr>
            <p:ph type="sldNum" sz="quarter" idx="12"/>
          </p:nvPr>
        </p:nvSpPr>
        <p:spPr/>
        <p:txBody>
          <a:bodyPr/>
          <a:lstStyle/>
          <a:p>
            <a:fld id="{A9733634-C35B-4CB9-8287-D9279767473E}" type="slidenum">
              <a:rPr lang="en-NZ" smtClean="0"/>
              <a:t>28</a:t>
            </a:fld>
            <a:endParaRPr lang="en-NZ"/>
          </a:p>
        </p:txBody>
      </p:sp>
    </p:spTree>
    <p:extLst>
      <p:ext uri="{BB962C8B-B14F-4D97-AF65-F5344CB8AC3E}">
        <p14:creationId xmlns:p14="http://schemas.microsoft.com/office/powerpoint/2010/main" val="31031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7188 0.00162 L -0.17188 0.67685 L 0.05382 0.67685 " pathEditMode="relative" ptsTypes="AAAA">
                                      <p:cBhvr>
                                        <p:cTn id="6" dur="2000" fill="hold"/>
                                        <p:tgtEl>
                                          <p:spTgt spid="1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7188 0.00162 L -0.17188 0.67685 L 0.05382 0.67685 " pathEditMode="relative" ptsTypes="AAAA">
                                      <p:cBhvr>
                                        <p:cTn id="8" dur="2000" fill="hold"/>
                                        <p:tgtEl>
                                          <p:spTgt spid="19"/>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5.55112E-17 2.22222E-6 L 0.37951 2.22222E-6 L 0.37951 -0.22917 " pathEditMode="relative" rAng="0" ptsTypes="AAA">
                                      <p:cBhvr>
                                        <p:cTn id="18" dur="2000" fill="hold"/>
                                        <p:tgtEl>
                                          <p:spTgt spid="49"/>
                                        </p:tgtEl>
                                        <p:attrNameLst>
                                          <p:attrName>ppt_x</p:attrName>
                                          <p:attrName>ppt_y</p:attrName>
                                        </p:attrNameLst>
                                      </p:cBhvr>
                                      <p:rCtr x="18976" y="-11458"/>
                                    </p:animMotion>
                                  </p:childTnLst>
                                </p:cTn>
                              </p:par>
                              <p:par>
                                <p:cTn id="19" presetID="0" presetClass="path" presetSubtype="0" accel="50000" decel="50000" fill="hold" nodeType="withEffect">
                                  <p:stCondLst>
                                    <p:cond delay="0"/>
                                  </p:stCondLst>
                                  <p:childTnLst>
                                    <p:animMotion origin="layout" path="M 0.05382 0.67685 L 0.42569 0.67338 L 0.42569 0.44259 " pathEditMode="relative" ptsTypes="AAA">
                                      <p:cBhvr>
                                        <p:cTn id="20" dur="2000" fill="hold"/>
                                        <p:tgtEl>
                                          <p:spTgt spid="18"/>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2" nodeType="clickEffect">
                                  <p:stCondLst>
                                    <p:cond delay="0"/>
                                  </p:stCondLst>
                                  <p:childTnLst>
                                    <p:animEffect transition="out" filter="dissolv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44618 0.41296 L 0.44618 -0.02639 L 0.15781 -0.02639 " pathEditMode="relative" ptsTypes="AAA">
                                      <p:cBhvr>
                                        <p:cTn id="29"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9" grpId="0" animBg="1"/>
      <p:bldP spid="49" grpId="1" animBg="1"/>
      <p:bldP spid="49"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29</a:t>
            </a:fld>
            <a:endParaRPr lang="en-NZ"/>
          </a:p>
        </p:txBody>
      </p:sp>
      <p:sp>
        <p:nvSpPr>
          <p:cNvPr id="4" name="Line 4"/>
          <p:cNvSpPr>
            <a:spLocks noChangeShapeType="1"/>
          </p:cNvSpPr>
          <p:nvPr/>
        </p:nvSpPr>
        <p:spPr bwMode="auto">
          <a:xfrm>
            <a:off x="3886200" y="12192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Line 5"/>
          <p:cNvSpPr>
            <a:spLocks noChangeShapeType="1"/>
          </p:cNvSpPr>
          <p:nvPr/>
        </p:nvSpPr>
        <p:spPr bwMode="auto">
          <a:xfrm>
            <a:off x="4038600" y="12954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Line 6"/>
          <p:cNvSpPr>
            <a:spLocks noChangeShapeType="1"/>
          </p:cNvSpPr>
          <p:nvPr/>
        </p:nvSpPr>
        <p:spPr bwMode="auto">
          <a:xfrm flipH="1">
            <a:off x="1752600" y="15240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7"/>
          <p:cNvSpPr>
            <a:spLocks noChangeShapeType="1"/>
          </p:cNvSpPr>
          <p:nvPr/>
        </p:nvSpPr>
        <p:spPr bwMode="auto">
          <a:xfrm>
            <a:off x="1752600" y="152400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8"/>
          <p:cNvSpPr>
            <a:spLocks noChangeShapeType="1"/>
          </p:cNvSpPr>
          <p:nvPr/>
        </p:nvSpPr>
        <p:spPr bwMode="auto">
          <a:xfrm>
            <a:off x="1752600" y="6172200"/>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Oval 9"/>
          <p:cNvSpPr>
            <a:spLocks noChangeArrowheads="1"/>
          </p:cNvSpPr>
          <p:nvPr/>
        </p:nvSpPr>
        <p:spPr bwMode="auto">
          <a:xfrm>
            <a:off x="4038600" y="586740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0"/>
          <p:cNvSpPr>
            <a:spLocks noChangeShapeType="1"/>
          </p:cNvSpPr>
          <p:nvPr/>
        </p:nvSpPr>
        <p:spPr bwMode="auto">
          <a:xfrm>
            <a:off x="4114800" y="5943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1"/>
          <p:cNvSpPr>
            <a:spLocks noChangeShapeType="1"/>
          </p:cNvSpPr>
          <p:nvPr/>
        </p:nvSpPr>
        <p:spPr bwMode="auto">
          <a:xfrm flipV="1">
            <a:off x="4114800" y="5943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2"/>
          <p:cNvSpPr>
            <a:spLocks noChangeShapeType="1"/>
          </p:cNvSpPr>
          <p:nvPr/>
        </p:nvSpPr>
        <p:spPr bwMode="auto">
          <a:xfrm>
            <a:off x="4648200" y="617220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3"/>
          <p:cNvSpPr>
            <a:spLocks noChangeShapeType="1"/>
          </p:cNvSpPr>
          <p:nvPr/>
        </p:nvSpPr>
        <p:spPr bwMode="auto">
          <a:xfrm flipV="1">
            <a:off x="7239000" y="152400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4"/>
          <p:cNvSpPr>
            <a:spLocks noChangeShapeType="1"/>
          </p:cNvSpPr>
          <p:nvPr/>
        </p:nvSpPr>
        <p:spPr bwMode="auto">
          <a:xfrm>
            <a:off x="4038600" y="15240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5"/>
          <p:cNvSpPr>
            <a:spLocks noChangeArrowheads="1"/>
          </p:cNvSpPr>
          <p:nvPr/>
        </p:nvSpPr>
        <p:spPr bwMode="auto">
          <a:xfrm>
            <a:off x="4191000" y="327660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Line 16"/>
          <p:cNvSpPr>
            <a:spLocks noChangeShapeType="1"/>
          </p:cNvSpPr>
          <p:nvPr/>
        </p:nvSpPr>
        <p:spPr bwMode="auto">
          <a:xfrm>
            <a:off x="4800600" y="3581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7"/>
          <p:cNvSpPr>
            <a:spLocks noChangeShapeType="1"/>
          </p:cNvSpPr>
          <p:nvPr/>
        </p:nvSpPr>
        <p:spPr bwMode="auto">
          <a:xfrm flipH="1">
            <a:off x="1752600" y="3581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8" name="Line 18"/>
          <p:cNvSpPr>
            <a:spLocks noChangeShapeType="1"/>
          </p:cNvSpPr>
          <p:nvPr/>
        </p:nvSpPr>
        <p:spPr bwMode="auto">
          <a:xfrm>
            <a:off x="4267200" y="33528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9" name="Line 19"/>
          <p:cNvSpPr>
            <a:spLocks noChangeShapeType="1"/>
          </p:cNvSpPr>
          <p:nvPr/>
        </p:nvSpPr>
        <p:spPr bwMode="auto">
          <a:xfrm flipV="1">
            <a:off x="4267200" y="33528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0" name="Text Box 25"/>
          <p:cNvSpPr txBox="1">
            <a:spLocks noChangeArrowheads="1"/>
          </p:cNvSpPr>
          <p:nvPr/>
        </p:nvSpPr>
        <p:spPr bwMode="auto">
          <a:xfrm>
            <a:off x="3962400" y="20574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a:t>
            </a:r>
            <a:endParaRPr lang="en-US"/>
          </a:p>
        </p:txBody>
      </p:sp>
      <p:sp>
        <p:nvSpPr>
          <p:cNvPr id="21" name="Line 27"/>
          <p:cNvSpPr>
            <a:spLocks noChangeShapeType="1"/>
          </p:cNvSpPr>
          <p:nvPr/>
        </p:nvSpPr>
        <p:spPr bwMode="auto">
          <a:xfrm flipH="1" flipV="1">
            <a:off x="3429000" y="1828800"/>
            <a:ext cx="609600" cy="3810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2" name="Text Box 29"/>
          <p:cNvSpPr txBox="1">
            <a:spLocks noChangeArrowheads="1"/>
          </p:cNvSpPr>
          <p:nvPr/>
        </p:nvSpPr>
        <p:spPr bwMode="auto">
          <a:xfrm>
            <a:off x="228600" y="1295400"/>
            <a:ext cx="1219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Total Current = 2 trucks (amps)</a:t>
            </a:r>
            <a:endParaRPr lang="en-US"/>
          </a:p>
        </p:txBody>
      </p:sp>
      <p:sp>
        <p:nvSpPr>
          <p:cNvPr id="23" name="Line 30"/>
          <p:cNvSpPr>
            <a:spLocks noChangeShapeType="1"/>
          </p:cNvSpPr>
          <p:nvPr/>
        </p:nvSpPr>
        <p:spPr bwMode="auto">
          <a:xfrm>
            <a:off x="1066800" y="1905000"/>
            <a:ext cx="304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4" name="Oval 31"/>
          <p:cNvSpPr>
            <a:spLocks noChangeArrowheads="1"/>
          </p:cNvSpPr>
          <p:nvPr/>
        </p:nvSpPr>
        <p:spPr bwMode="auto">
          <a:xfrm>
            <a:off x="1371600" y="205740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Text Box 32"/>
          <p:cNvSpPr txBox="1">
            <a:spLocks noChangeArrowheads="1"/>
          </p:cNvSpPr>
          <p:nvPr/>
        </p:nvSpPr>
        <p:spPr bwMode="auto">
          <a:xfrm>
            <a:off x="1447800" y="21336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6" name="Oval 33"/>
          <p:cNvSpPr>
            <a:spLocks noChangeArrowheads="1"/>
          </p:cNvSpPr>
          <p:nvPr/>
        </p:nvSpPr>
        <p:spPr bwMode="auto">
          <a:xfrm>
            <a:off x="5791200" y="320040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7" name="Text Box 34"/>
          <p:cNvSpPr txBox="1">
            <a:spLocks noChangeArrowheads="1"/>
          </p:cNvSpPr>
          <p:nvPr/>
        </p:nvSpPr>
        <p:spPr bwMode="auto">
          <a:xfrm>
            <a:off x="5867400" y="32766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8" name="Text Box 35"/>
          <p:cNvSpPr txBox="1">
            <a:spLocks noChangeArrowheads="1"/>
          </p:cNvSpPr>
          <p:nvPr/>
        </p:nvSpPr>
        <p:spPr bwMode="auto">
          <a:xfrm>
            <a:off x="5410200" y="4114800"/>
            <a:ext cx="1371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Branch Current = 1 truck (amp)</a:t>
            </a:r>
            <a:endParaRPr lang="en-US"/>
          </a:p>
        </p:txBody>
      </p:sp>
      <p:sp>
        <p:nvSpPr>
          <p:cNvPr id="29" name="Line 36"/>
          <p:cNvSpPr>
            <a:spLocks noChangeShapeType="1"/>
          </p:cNvSpPr>
          <p:nvPr/>
        </p:nvSpPr>
        <p:spPr bwMode="auto">
          <a:xfrm flipH="1" flipV="1">
            <a:off x="6248400" y="3962400"/>
            <a:ext cx="1524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0" name="Oval 50"/>
          <p:cNvSpPr>
            <a:spLocks noChangeArrowheads="1"/>
          </p:cNvSpPr>
          <p:nvPr/>
        </p:nvSpPr>
        <p:spPr bwMode="auto">
          <a:xfrm>
            <a:off x="5867400" y="579120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1" name="Text Box 51"/>
          <p:cNvSpPr txBox="1">
            <a:spLocks noChangeArrowheads="1"/>
          </p:cNvSpPr>
          <p:nvPr/>
        </p:nvSpPr>
        <p:spPr bwMode="auto">
          <a:xfrm>
            <a:off x="5943600" y="58674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2" name="Line 52"/>
          <p:cNvSpPr>
            <a:spLocks noChangeShapeType="1"/>
          </p:cNvSpPr>
          <p:nvPr/>
        </p:nvSpPr>
        <p:spPr bwMode="auto">
          <a:xfrm flipH="1">
            <a:off x="6248400" y="4800600"/>
            <a:ext cx="152400" cy="7620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33" name="Picture 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21920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475" y="1209012"/>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parallel circuits, the current is shared out between branches</a:t>
            </a:r>
          </a:p>
        </p:txBody>
      </p:sp>
    </p:spTree>
    <p:extLst>
      <p:ext uri="{BB962C8B-B14F-4D97-AF65-F5344CB8AC3E}">
        <p14:creationId xmlns:p14="http://schemas.microsoft.com/office/powerpoint/2010/main" val="309502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5.55556E-6 C -0.00347 -5.55556E-6 -0.00712 -5.55556E-6 -0.01059 -5.55556E-6 L -0.17639 0.00346 L -0.17361 0.68587 L 0.425 0.68425 L 0.425 0.00346 L 0.0934 0.00346 " pathEditMode="relative" ptsTypes="fAAAAAA">
                                      <p:cBhvr>
                                        <p:cTn id="6" dur="5000" fill="hold"/>
                                        <p:tgtEl>
                                          <p:spTgt spid="3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5E-6 4.07407E-6 L -0.18559 -0.00533 L -0.1882 0.28402 L 0.4092 0.28587 L 0.41059 -0.0088 L 0.1026 -0.01065 " pathEditMode="relative" ptsTypes="AAAAAA">
                                      <p:cBhvr>
                                        <p:cTn id="8" dur="5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04800" y="1196752"/>
            <a:ext cx="8458200" cy="1015663"/>
          </a:xfrm>
          <a:prstGeom prst="rect">
            <a:avLst/>
          </a:prstGeom>
          <a:solidFill>
            <a:schemeClr val="accent1">
              <a:lumMod val="20000"/>
              <a:lumOff val="80000"/>
            </a:schemeClr>
          </a:solidFill>
          <a:ln w="1905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Electricity is all about electrons and their movement. Electrical energy is carried by electrons, and isn’t the electrons themselves. Electrons can carry varying amounts of energy. The more </a:t>
            </a:r>
            <a:r>
              <a:rPr lang="en-NZ" sz="2000" dirty="0" smtClean="0">
                <a:latin typeface="Calibri" pitchFamily="34" charset="0"/>
                <a:cs typeface="Calibri" pitchFamily="34" charset="0"/>
              </a:rPr>
              <a:t>energy, </a:t>
            </a:r>
            <a:r>
              <a:rPr lang="en-NZ" sz="2000" dirty="0">
                <a:latin typeface="Calibri" pitchFamily="34" charset="0"/>
                <a:cs typeface="Calibri" pitchFamily="34" charset="0"/>
              </a:rPr>
              <a:t>the faster they move about. </a:t>
            </a:r>
            <a:endParaRPr lang="en-US" sz="2000" dirty="0">
              <a:latin typeface="Calibri" pitchFamily="34" charset="0"/>
              <a:cs typeface="Calibri" pitchFamily="34" charset="0"/>
            </a:endParaRPr>
          </a:p>
        </p:txBody>
      </p:sp>
      <p:sp>
        <p:nvSpPr>
          <p:cNvPr id="5" name="Text Box 8"/>
          <p:cNvSpPr txBox="1">
            <a:spLocks noChangeArrowheads="1"/>
          </p:cNvSpPr>
          <p:nvPr/>
        </p:nvSpPr>
        <p:spPr bwMode="auto">
          <a:xfrm>
            <a:off x="190500" y="2393593"/>
            <a:ext cx="2437284"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All matter is made up of atoms. Atoms consist of protons, neutrons and </a:t>
            </a:r>
            <a:r>
              <a:rPr lang="en-NZ" sz="2000" dirty="0" smtClean="0">
                <a:latin typeface="Calibri" pitchFamily="34" charset="0"/>
                <a:cs typeface="Calibri" pitchFamily="34" charset="0"/>
              </a:rPr>
              <a:t>electrons. Protons </a:t>
            </a:r>
            <a:r>
              <a:rPr lang="en-NZ" sz="2000" dirty="0">
                <a:latin typeface="Calibri" pitchFamily="34" charset="0"/>
                <a:cs typeface="Calibri" pitchFamily="34" charset="0"/>
              </a:rPr>
              <a:t>have a positive charge, neutrons have no charge and electrons have a negative </a:t>
            </a:r>
            <a:r>
              <a:rPr lang="en-NZ" sz="2000" dirty="0" smtClean="0">
                <a:latin typeface="Calibri" pitchFamily="34" charset="0"/>
                <a:cs typeface="Calibri" pitchFamily="34" charset="0"/>
              </a:rPr>
              <a:t>charge. The </a:t>
            </a:r>
            <a:r>
              <a:rPr lang="en-NZ" sz="2000" dirty="0">
                <a:latin typeface="Calibri" pitchFamily="34" charset="0"/>
                <a:cs typeface="Calibri" pitchFamily="34" charset="0"/>
              </a:rPr>
              <a:t>charges of protons and electrons are equal and opposite</a:t>
            </a:r>
            <a:r>
              <a:rPr lang="en-NZ" sz="2000" dirty="0" smtClean="0">
                <a:latin typeface="Calibri" pitchFamily="34" charset="0"/>
                <a:cs typeface="Calibri" pitchFamily="34" charset="0"/>
              </a:rPr>
              <a:t>.</a:t>
            </a:r>
            <a:endParaRPr lang="en-NZ" sz="2000" dirty="0">
              <a:latin typeface="Calibri" pitchFamily="34" charset="0"/>
              <a:cs typeface="Calibri" pitchFamily="34" charset="0"/>
            </a:endParaRPr>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Electricity is a form of Energy</a:t>
            </a:r>
            <a:endParaRPr lang="en-NZ" sz="2000"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167" y="2564904"/>
            <a:ext cx="6360233" cy="405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10147" y="6437193"/>
            <a:ext cx="3786691" cy="365125"/>
          </a:xfrm>
        </p:spPr>
        <p:txBody>
          <a:bodyPr/>
          <a:lstStyle/>
          <a:p>
            <a:r>
              <a:rPr lang="fr-FR" smtClean="0"/>
              <a:t>GZ Science resources physics 1.3  2013</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3</a:t>
            </a:fld>
            <a:endParaRPr lang="en-NZ"/>
          </a:p>
        </p:txBody>
      </p:sp>
    </p:spTree>
    <p:extLst>
      <p:ext uri="{BB962C8B-B14F-4D97-AF65-F5344CB8AC3E}">
        <p14:creationId xmlns:p14="http://schemas.microsoft.com/office/powerpoint/2010/main" val="13581163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868057" y="1507105"/>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Line 5"/>
          <p:cNvSpPr>
            <a:spLocks noChangeShapeType="1"/>
          </p:cNvSpPr>
          <p:nvPr/>
        </p:nvSpPr>
        <p:spPr bwMode="auto">
          <a:xfrm>
            <a:off x="4020457" y="1583305"/>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Line 6"/>
          <p:cNvSpPr>
            <a:spLocks noChangeShapeType="1"/>
          </p:cNvSpPr>
          <p:nvPr/>
        </p:nvSpPr>
        <p:spPr bwMode="auto">
          <a:xfrm flipH="1">
            <a:off x="1734457" y="1811905"/>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7"/>
          <p:cNvSpPr>
            <a:spLocks noChangeShapeType="1"/>
          </p:cNvSpPr>
          <p:nvPr/>
        </p:nvSpPr>
        <p:spPr bwMode="auto">
          <a:xfrm>
            <a:off x="1734457" y="1811905"/>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8"/>
          <p:cNvSpPr>
            <a:spLocks noChangeShapeType="1"/>
          </p:cNvSpPr>
          <p:nvPr/>
        </p:nvSpPr>
        <p:spPr bwMode="auto">
          <a:xfrm>
            <a:off x="1734457" y="6460105"/>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Oval 9"/>
          <p:cNvSpPr>
            <a:spLocks noChangeArrowheads="1"/>
          </p:cNvSpPr>
          <p:nvPr/>
        </p:nvSpPr>
        <p:spPr bwMode="auto">
          <a:xfrm>
            <a:off x="4020457" y="6155305"/>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0"/>
          <p:cNvSpPr>
            <a:spLocks noChangeShapeType="1"/>
          </p:cNvSpPr>
          <p:nvPr/>
        </p:nvSpPr>
        <p:spPr bwMode="auto">
          <a:xfrm>
            <a:off x="4096657" y="6231505"/>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2"/>
          <p:cNvSpPr>
            <a:spLocks noChangeShapeType="1"/>
          </p:cNvSpPr>
          <p:nvPr/>
        </p:nvSpPr>
        <p:spPr bwMode="auto">
          <a:xfrm flipV="1">
            <a:off x="4096657" y="6231505"/>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3"/>
          <p:cNvSpPr>
            <a:spLocks noChangeShapeType="1"/>
          </p:cNvSpPr>
          <p:nvPr/>
        </p:nvSpPr>
        <p:spPr bwMode="auto">
          <a:xfrm>
            <a:off x="4630057" y="6460105"/>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4"/>
          <p:cNvSpPr>
            <a:spLocks noChangeShapeType="1"/>
          </p:cNvSpPr>
          <p:nvPr/>
        </p:nvSpPr>
        <p:spPr bwMode="auto">
          <a:xfrm flipV="1">
            <a:off x="7220857" y="1811905"/>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5"/>
          <p:cNvSpPr>
            <a:spLocks noChangeShapeType="1"/>
          </p:cNvSpPr>
          <p:nvPr/>
        </p:nvSpPr>
        <p:spPr bwMode="auto">
          <a:xfrm>
            <a:off x="4020457" y="1811905"/>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6"/>
          <p:cNvSpPr>
            <a:spLocks noChangeArrowheads="1"/>
          </p:cNvSpPr>
          <p:nvPr/>
        </p:nvSpPr>
        <p:spPr bwMode="auto">
          <a:xfrm>
            <a:off x="4172857" y="3564505"/>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Line 17"/>
          <p:cNvSpPr>
            <a:spLocks noChangeShapeType="1"/>
          </p:cNvSpPr>
          <p:nvPr/>
        </p:nvSpPr>
        <p:spPr bwMode="auto">
          <a:xfrm>
            <a:off x="4782457" y="3869305"/>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8"/>
          <p:cNvSpPr>
            <a:spLocks noChangeShapeType="1"/>
          </p:cNvSpPr>
          <p:nvPr/>
        </p:nvSpPr>
        <p:spPr bwMode="auto">
          <a:xfrm flipH="1">
            <a:off x="1734457" y="3869305"/>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8" name="Line 19"/>
          <p:cNvSpPr>
            <a:spLocks noChangeShapeType="1"/>
          </p:cNvSpPr>
          <p:nvPr/>
        </p:nvSpPr>
        <p:spPr bwMode="auto">
          <a:xfrm>
            <a:off x="4249057" y="3640705"/>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9" name="Line 20"/>
          <p:cNvSpPr>
            <a:spLocks noChangeShapeType="1"/>
          </p:cNvSpPr>
          <p:nvPr/>
        </p:nvSpPr>
        <p:spPr bwMode="auto">
          <a:xfrm flipV="1">
            <a:off x="4249057" y="3640705"/>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20"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8857" y="1354705"/>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23"/>
          <p:cNvSpPr>
            <a:spLocks/>
          </p:cNvSpPr>
          <p:nvPr/>
        </p:nvSpPr>
        <p:spPr bwMode="auto">
          <a:xfrm>
            <a:off x="2953657" y="1126105"/>
            <a:ext cx="873125" cy="427038"/>
          </a:xfrm>
          <a:custGeom>
            <a:avLst/>
            <a:gdLst>
              <a:gd name="T0" fmla="*/ 2147483647 w 1100"/>
              <a:gd name="T1" fmla="*/ 2147483647 h 556"/>
              <a:gd name="T2" fmla="*/ 2147483647 w 1100"/>
              <a:gd name="T3" fmla="*/ 2147483647 h 556"/>
              <a:gd name="T4" fmla="*/ 2147483647 w 1100"/>
              <a:gd name="T5" fmla="*/ 2147483647 h 556"/>
              <a:gd name="T6" fmla="*/ 2147483647 w 1100"/>
              <a:gd name="T7" fmla="*/ 2147483647 h 556"/>
              <a:gd name="T8" fmla="*/ 2147483647 w 1100"/>
              <a:gd name="T9" fmla="*/ 2147483647 h 556"/>
              <a:gd name="T10" fmla="*/ 2147483647 w 1100"/>
              <a:gd name="T11" fmla="*/ 2147483647 h 556"/>
              <a:gd name="T12" fmla="*/ 2147483647 w 1100"/>
              <a:gd name="T13" fmla="*/ 2147483647 h 556"/>
              <a:gd name="T14" fmla="*/ 2147483647 w 1100"/>
              <a:gd name="T15" fmla="*/ 2147483647 h 556"/>
              <a:gd name="T16" fmla="*/ 2147483647 w 1100"/>
              <a:gd name="T17" fmla="*/ 2147483647 h 556"/>
              <a:gd name="T18" fmla="*/ 2147483647 w 1100"/>
              <a:gd name="T19" fmla="*/ 2147483647 h 556"/>
              <a:gd name="T20" fmla="*/ 2147483647 w 1100"/>
              <a:gd name="T21" fmla="*/ 2147483647 h 556"/>
              <a:gd name="T22" fmla="*/ 2147483647 w 1100"/>
              <a:gd name="T23" fmla="*/ 2147483647 h 556"/>
              <a:gd name="T24" fmla="*/ 2147483647 w 1100"/>
              <a:gd name="T25" fmla="*/ 2147483647 h 556"/>
              <a:gd name="T26" fmla="*/ 2147483647 w 1100"/>
              <a:gd name="T27" fmla="*/ 2147483647 h 556"/>
              <a:gd name="T28" fmla="*/ 2147483647 w 1100"/>
              <a:gd name="T29" fmla="*/ 2147483647 h 556"/>
              <a:gd name="T30" fmla="*/ 2147483647 w 1100"/>
              <a:gd name="T31" fmla="*/ 2147483647 h 556"/>
              <a:gd name="T32" fmla="*/ 2147483647 w 1100"/>
              <a:gd name="T33" fmla="*/ 2147483647 h 556"/>
              <a:gd name="T34" fmla="*/ 2147483647 w 1100"/>
              <a:gd name="T35" fmla="*/ 2147483647 h 556"/>
              <a:gd name="T36" fmla="*/ 2147483647 w 1100"/>
              <a:gd name="T37" fmla="*/ 2147483647 h 556"/>
              <a:gd name="T38" fmla="*/ 2147483647 w 1100"/>
              <a:gd name="T39" fmla="*/ 2147483647 h 556"/>
              <a:gd name="T40" fmla="*/ 2147483647 w 1100"/>
              <a:gd name="T41" fmla="*/ 2147483647 h 556"/>
              <a:gd name="T42" fmla="*/ 2147483647 w 1100"/>
              <a:gd name="T43" fmla="*/ 2147483647 h 556"/>
              <a:gd name="T44" fmla="*/ 2147483647 w 1100"/>
              <a:gd name="T45" fmla="*/ 2147483647 h 556"/>
              <a:gd name="T46" fmla="*/ 2147483647 w 1100"/>
              <a:gd name="T47" fmla="*/ 2147483647 h 556"/>
              <a:gd name="T48" fmla="*/ 2147483647 w 1100"/>
              <a:gd name="T49" fmla="*/ 2147483647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0" h="556">
                <a:moveTo>
                  <a:pt x="88" y="324"/>
                </a:moveTo>
                <a:cubicBezTo>
                  <a:pt x="94" y="277"/>
                  <a:pt x="92" y="240"/>
                  <a:pt x="133" y="214"/>
                </a:cubicBezTo>
                <a:cubicBezTo>
                  <a:pt x="158" y="176"/>
                  <a:pt x="175" y="190"/>
                  <a:pt x="214" y="177"/>
                </a:cubicBezTo>
                <a:cubicBezTo>
                  <a:pt x="229" y="155"/>
                  <a:pt x="249" y="135"/>
                  <a:pt x="258" y="110"/>
                </a:cubicBezTo>
                <a:cubicBezTo>
                  <a:pt x="261" y="103"/>
                  <a:pt x="260" y="93"/>
                  <a:pt x="266" y="88"/>
                </a:cubicBezTo>
                <a:cubicBezTo>
                  <a:pt x="291" y="64"/>
                  <a:pt x="334" y="76"/>
                  <a:pt x="369" y="73"/>
                </a:cubicBezTo>
                <a:cubicBezTo>
                  <a:pt x="386" y="68"/>
                  <a:pt x="404" y="65"/>
                  <a:pt x="421" y="59"/>
                </a:cubicBezTo>
                <a:cubicBezTo>
                  <a:pt x="439" y="52"/>
                  <a:pt x="453" y="32"/>
                  <a:pt x="472" y="29"/>
                </a:cubicBezTo>
                <a:cubicBezTo>
                  <a:pt x="511" y="23"/>
                  <a:pt x="551" y="24"/>
                  <a:pt x="591" y="22"/>
                </a:cubicBezTo>
                <a:cubicBezTo>
                  <a:pt x="653" y="0"/>
                  <a:pt x="710" y="27"/>
                  <a:pt x="768" y="44"/>
                </a:cubicBezTo>
                <a:cubicBezTo>
                  <a:pt x="793" y="51"/>
                  <a:pt x="842" y="66"/>
                  <a:pt x="842" y="66"/>
                </a:cubicBezTo>
                <a:cubicBezTo>
                  <a:pt x="860" y="95"/>
                  <a:pt x="868" y="122"/>
                  <a:pt x="879" y="155"/>
                </a:cubicBezTo>
                <a:cubicBezTo>
                  <a:pt x="886" y="176"/>
                  <a:pt x="882" y="191"/>
                  <a:pt x="901" y="206"/>
                </a:cubicBezTo>
                <a:cubicBezTo>
                  <a:pt x="923" y="224"/>
                  <a:pt x="968" y="228"/>
                  <a:pt x="997" y="236"/>
                </a:cubicBezTo>
                <a:cubicBezTo>
                  <a:pt x="1004" y="241"/>
                  <a:pt x="1015" y="243"/>
                  <a:pt x="1019" y="251"/>
                </a:cubicBezTo>
                <a:cubicBezTo>
                  <a:pt x="1040" y="293"/>
                  <a:pt x="1025" y="372"/>
                  <a:pt x="1078" y="391"/>
                </a:cubicBezTo>
                <a:cubicBezTo>
                  <a:pt x="1083" y="424"/>
                  <a:pt x="1090" y="448"/>
                  <a:pt x="1100" y="479"/>
                </a:cubicBezTo>
                <a:cubicBezTo>
                  <a:pt x="1092" y="512"/>
                  <a:pt x="1056" y="530"/>
                  <a:pt x="1019" y="531"/>
                </a:cubicBezTo>
                <a:cubicBezTo>
                  <a:pt x="844" y="536"/>
                  <a:pt x="670" y="536"/>
                  <a:pt x="495" y="539"/>
                </a:cubicBezTo>
                <a:cubicBezTo>
                  <a:pt x="337" y="536"/>
                  <a:pt x="178" y="556"/>
                  <a:pt x="22" y="531"/>
                </a:cubicBezTo>
                <a:cubicBezTo>
                  <a:pt x="0" y="528"/>
                  <a:pt x="25" y="487"/>
                  <a:pt x="29" y="465"/>
                </a:cubicBezTo>
                <a:cubicBezTo>
                  <a:pt x="35" y="428"/>
                  <a:pt x="96" y="376"/>
                  <a:pt x="96" y="376"/>
                </a:cubicBezTo>
                <a:cubicBezTo>
                  <a:pt x="101" y="361"/>
                  <a:pt x="113" y="347"/>
                  <a:pt x="111" y="332"/>
                </a:cubicBezTo>
                <a:cubicBezTo>
                  <a:pt x="110" y="323"/>
                  <a:pt x="100" y="318"/>
                  <a:pt x="96" y="310"/>
                </a:cubicBezTo>
                <a:cubicBezTo>
                  <a:pt x="84" y="286"/>
                  <a:pt x="88" y="262"/>
                  <a:pt x="88" y="324"/>
                </a:cubicBez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22" name="Picture 3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1257" y="1507105"/>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reeform 37"/>
          <p:cNvSpPr>
            <a:spLocks/>
          </p:cNvSpPr>
          <p:nvPr/>
        </p:nvSpPr>
        <p:spPr bwMode="auto">
          <a:xfrm>
            <a:off x="3106057" y="1278505"/>
            <a:ext cx="873125" cy="427038"/>
          </a:xfrm>
          <a:custGeom>
            <a:avLst/>
            <a:gdLst>
              <a:gd name="T0" fmla="*/ 2147483647 w 1100"/>
              <a:gd name="T1" fmla="*/ 2147483647 h 556"/>
              <a:gd name="T2" fmla="*/ 2147483647 w 1100"/>
              <a:gd name="T3" fmla="*/ 2147483647 h 556"/>
              <a:gd name="T4" fmla="*/ 2147483647 w 1100"/>
              <a:gd name="T5" fmla="*/ 2147483647 h 556"/>
              <a:gd name="T6" fmla="*/ 2147483647 w 1100"/>
              <a:gd name="T7" fmla="*/ 2147483647 h 556"/>
              <a:gd name="T8" fmla="*/ 2147483647 w 1100"/>
              <a:gd name="T9" fmla="*/ 2147483647 h 556"/>
              <a:gd name="T10" fmla="*/ 2147483647 w 1100"/>
              <a:gd name="T11" fmla="*/ 2147483647 h 556"/>
              <a:gd name="T12" fmla="*/ 2147483647 w 1100"/>
              <a:gd name="T13" fmla="*/ 2147483647 h 556"/>
              <a:gd name="T14" fmla="*/ 2147483647 w 1100"/>
              <a:gd name="T15" fmla="*/ 2147483647 h 556"/>
              <a:gd name="T16" fmla="*/ 2147483647 w 1100"/>
              <a:gd name="T17" fmla="*/ 2147483647 h 556"/>
              <a:gd name="T18" fmla="*/ 2147483647 w 1100"/>
              <a:gd name="T19" fmla="*/ 2147483647 h 556"/>
              <a:gd name="T20" fmla="*/ 2147483647 w 1100"/>
              <a:gd name="T21" fmla="*/ 2147483647 h 556"/>
              <a:gd name="T22" fmla="*/ 2147483647 w 1100"/>
              <a:gd name="T23" fmla="*/ 2147483647 h 556"/>
              <a:gd name="T24" fmla="*/ 2147483647 w 1100"/>
              <a:gd name="T25" fmla="*/ 2147483647 h 556"/>
              <a:gd name="T26" fmla="*/ 2147483647 w 1100"/>
              <a:gd name="T27" fmla="*/ 2147483647 h 556"/>
              <a:gd name="T28" fmla="*/ 2147483647 w 1100"/>
              <a:gd name="T29" fmla="*/ 2147483647 h 556"/>
              <a:gd name="T30" fmla="*/ 2147483647 w 1100"/>
              <a:gd name="T31" fmla="*/ 2147483647 h 556"/>
              <a:gd name="T32" fmla="*/ 2147483647 w 1100"/>
              <a:gd name="T33" fmla="*/ 2147483647 h 556"/>
              <a:gd name="T34" fmla="*/ 2147483647 w 1100"/>
              <a:gd name="T35" fmla="*/ 2147483647 h 556"/>
              <a:gd name="T36" fmla="*/ 2147483647 w 1100"/>
              <a:gd name="T37" fmla="*/ 2147483647 h 556"/>
              <a:gd name="T38" fmla="*/ 2147483647 w 1100"/>
              <a:gd name="T39" fmla="*/ 2147483647 h 556"/>
              <a:gd name="T40" fmla="*/ 2147483647 w 1100"/>
              <a:gd name="T41" fmla="*/ 2147483647 h 556"/>
              <a:gd name="T42" fmla="*/ 2147483647 w 1100"/>
              <a:gd name="T43" fmla="*/ 2147483647 h 556"/>
              <a:gd name="T44" fmla="*/ 2147483647 w 1100"/>
              <a:gd name="T45" fmla="*/ 2147483647 h 556"/>
              <a:gd name="T46" fmla="*/ 2147483647 w 1100"/>
              <a:gd name="T47" fmla="*/ 2147483647 h 556"/>
              <a:gd name="T48" fmla="*/ 2147483647 w 1100"/>
              <a:gd name="T49" fmla="*/ 2147483647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0" h="556">
                <a:moveTo>
                  <a:pt x="88" y="324"/>
                </a:moveTo>
                <a:cubicBezTo>
                  <a:pt x="94" y="277"/>
                  <a:pt x="92" y="240"/>
                  <a:pt x="133" y="214"/>
                </a:cubicBezTo>
                <a:cubicBezTo>
                  <a:pt x="158" y="176"/>
                  <a:pt x="175" y="190"/>
                  <a:pt x="214" y="177"/>
                </a:cubicBezTo>
                <a:cubicBezTo>
                  <a:pt x="229" y="155"/>
                  <a:pt x="249" y="135"/>
                  <a:pt x="258" y="110"/>
                </a:cubicBezTo>
                <a:cubicBezTo>
                  <a:pt x="261" y="103"/>
                  <a:pt x="260" y="93"/>
                  <a:pt x="266" y="88"/>
                </a:cubicBezTo>
                <a:cubicBezTo>
                  <a:pt x="291" y="64"/>
                  <a:pt x="334" y="76"/>
                  <a:pt x="369" y="73"/>
                </a:cubicBezTo>
                <a:cubicBezTo>
                  <a:pt x="386" y="68"/>
                  <a:pt x="404" y="65"/>
                  <a:pt x="421" y="59"/>
                </a:cubicBezTo>
                <a:cubicBezTo>
                  <a:pt x="439" y="52"/>
                  <a:pt x="453" y="32"/>
                  <a:pt x="472" y="29"/>
                </a:cubicBezTo>
                <a:cubicBezTo>
                  <a:pt x="511" y="23"/>
                  <a:pt x="551" y="24"/>
                  <a:pt x="591" y="22"/>
                </a:cubicBezTo>
                <a:cubicBezTo>
                  <a:pt x="653" y="0"/>
                  <a:pt x="710" y="27"/>
                  <a:pt x="768" y="44"/>
                </a:cubicBezTo>
                <a:cubicBezTo>
                  <a:pt x="793" y="51"/>
                  <a:pt x="842" y="66"/>
                  <a:pt x="842" y="66"/>
                </a:cubicBezTo>
                <a:cubicBezTo>
                  <a:pt x="860" y="95"/>
                  <a:pt x="868" y="122"/>
                  <a:pt x="879" y="155"/>
                </a:cubicBezTo>
                <a:cubicBezTo>
                  <a:pt x="886" y="176"/>
                  <a:pt x="882" y="191"/>
                  <a:pt x="901" y="206"/>
                </a:cubicBezTo>
                <a:cubicBezTo>
                  <a:pt x="923" y="224"/>
                  <a:pt x="968" y="228"/>
                  <a:pt x="997" y="236"/>
                </a:cubicBezTo>
                <a:cubicBezTo>
                  <a:pt x="1004" y="241"/>
                  <a:pt x="1015" y="243"/>
                  <a:pt x="1019" y="251"/>
                </a:cubicBezTo>
                <a:cubicBezTo>
                  <a:pt x="1040" y="293"/>
                  <a:pt x="1025" y="372"/>
                  <a:pt x="1078" y="391"/>
                </a:cubicBezTo>
                <a:cubicBezTo>
                  <a:pt x="1083" y="424"/>
                  <a:pt x="1090" y="448"/>
                  <a:pt x="1100" y="479"/>
                </a:cubicBezTo>
                <a:cubicBezTo>
                  <a:pt x="1092" y="512"/>
                  <a:pt x="1056" y="530"/>
                  <a:pt x="1019" y="531"/>
                </a:cubicBezTo>
                <a:cubicBezTo>
                  <a:pt x="844" y="536"/>
                  <a:pt x="670" y="536"/>
                  <a:pt x="495" y="539"/>
                </a:cubicBezTo>
                <a:cubicBezTo>
                  <a:pt x="337" y="536"/>
                  <a:pt x="178" y="556"/>
                  <a:pt x="22" y="531"/>
                </a:cubicBezTo>
                <a:cubicBezTo>
                  <a:pt x="0" y="528"/>
                  <a:pt x="25" y="487"/>
                  <a:pt x="29" y="465"/>
                </a:cubicBezTo>
                <a:cubicBezTo>
                  <a:pt x="35" y="428"/>
                  <a:pt x="96" y="376"/>
                  <a:pt x="96" y="376"/>
                </a:cubicBezTo>
                <a:cubicBezTo>
                  <a:pt x="101" y="361"/>
                  <a:pt x="113" y="347"/>
                  <a:pt x="111" y="332"/>
                </a:cubicBezTo>
                <a:cubicBezTo>
                  <a:pt x="110" y="323"/>
                  <a:pt x="100" y="318"/>
                  <a:pt x="96" y="310"/>
                </a:cubicBezTo>
                <a:cubicBezTo>
                  <a:pt x="84" y="286"/>
                  <a:pt x="88" y="262"/>
                  <a:pt x="88" y="324"/>
                </a:cubicBez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4" name="Text Box 39"/>
          <p:cNvSpPr txBox="1">
            <a:spLocks noChangeArrowheads="1"/>
          </p:cNvSpPr>
          <p:nvPr/>
        </p:nvSpPr>
        <p:spPr bwMode="auto">
          <a:xfrm>
            <a:off x="3944257" y="2345305"/>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a:t>
            </a:r>
            <a:endParaRPr lang="en-US"/>
          </a:p>
        </p:txBody>
      </p:sp>
      <p:sp>
        <p:nvSpPr>
          <p:cNvPr id="25" name="Text Box 40"/>
          <p:cNvSpPr txBox="1">
            <a:spLocks noChangeArrowheads="1"/>
          </p:cNvSpPr>
          <p:nvPr/>
        </p:nvSpPr>
        <p:spPr bwMode="auto">
          <a:xfrm>
            <a:off x="4477657" y="1354705"/>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Voltage</a:t>
            </a:r>
            <a:endParaRPr lang="en-US"/>
          </a:p>
        </p:txBody>
      </p:sp>
      <p:sp>
        <p:nvSpPr>
          <p:cNvPr id="26" name="Line 41"/>
          <p:cNvSpPr>
            <a:spLocks noChangeShapeType="1"/>
          </p:cNvSpPr>
          <p:nvPr/>
        </p:nvSpPr>
        <p:spPr bwMode="auto">
          <a:xfrm flipH="1" flipV="1">
            <a:off x="3410857" y="2116705"/>
            <a:ext cx="609600" cy="3810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7" name="Line 42"/>
          <p:cNvSpPr>
            <a:spLocks noChangeShapeType="1"/>
          </p:cNvSpPr>
          <p:nvPr/>
        </p:nvSpPr>
        <p:spPr bwMode="auto">
          <a:xfrm flipH="1" flipV="1">
            <a:off x="3868057" y="1354705"/>
            <a:ext cx="685800" cy="1524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8" name="Text Box 43"/>
          <p:cNvSpPr txBox="1">
            <a:spLocks noChangeArrowheads="1"/>
          </p:cNvSpPr>
          <p:nvPr/>
        </p:nvSpPr>
        <p:spPr bwMode="auto">
          <a:xfrm>
            <a:off x="210457" y="1583305"/>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2 trucks (amps)</a:t>
            </a:r>
            <a:endParaRPr lang="en-US"/>
          </a:p>
        </p:txBody>
      </p:sp>
      <p:sp>
        <p:nvSpPr>
          <p:cNvPr id="29" name="Line 44"/>
          <p:cNvSpPr>
            <a:spLocks noChangeShapeType="1"/>
          </p:cNvSpPr>
          <p:nvPr/>
        </p:nvSpPr>
        <p:spPr bwMode="auto">
          <a:xfrm>
            <a:off x="1048657" y="2192905"/>
            <a:ext cx="304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0" name="Oval 45"/>
          <p:cNvSpPr>
            <a:spLocks noChangeArrowheads="1"/>
          </p:cNvSpPr>
          <p:nvPr/>
        </p:nvSpPr>
        <p:spPr bwMode="auto">
          <a:xfrm>
            <a:off x="1353457" y="2345305"/>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1" name="Text Box 46"/>
          <p:cNvSpPr txBox="1">
            <a:spLocks noChangeArrowheads="1"/>
          </p:cNvSpPr>
          <p:nvPr/>
        </p:nvSpPr>
        <p:spPr bwMode="auto">
          <a:xfrm>
            <a:off x="1429657" y="2421505"/>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2" name="Oval 47"/>
          <p:cNvSpPr>
            <a:spLocks noChangeArrowheads="1"/>
          </p:cNvSpPr>
          <p:nvPr/>
        </p:nvSpPr>
        <p:spPr bwMode="auto">
          <a:xfrm>
            <a:off x="5773057" y="3488305"/>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3" name="Text Box 48"/>
          <p:cNvSpPr txBox="1">
            <a:spLocks noChangeArrowheads="1"/>
          </p:cNvSpPr>
          <p:nvPr/>
        </p:nvSpPr>
        <p:spPr bwMode="auto">
          <a:xfrm>
            <a:off x="5849257" y="3564505"/>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4" name="Text Box 49"/>
          <p:cNvSpPr txBox="1">
            <a:spLocks noChangeArrowheads="1"/>
          </p:cNvSpPr>
          <p:nvPr/>
        </p:nvSpPr>
        <p:spPr bwMode="auto">
          <a:xfrm>
            <a:off x="5392057" y="4402705"/>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a:t>
            </a:r>
            <a:endParaRPr lang="en-US"/>
          </a:p>
        </p:txBody>
      </p:sp>
      <p:sp>
        <p:nvSpPr>
          <p:cNvPr id="35" name="Line 50"/>
          <p:cNvSpPr>
            <a:spLocks noChangeShapeType="1"/>
          </p:cNvSpPr>
          <p:nvPr/>
        </p:nvSpPr>
        <p:spPr bwMode="auto">
          <a:xfrm flipH="1" flipV="1">
            <a:off x="6230257" y="4250305"/>
            <a:ext cx="1524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6" name="Line 51"/>
          <p:cNvSpPr>
            <a:spLocks noChangeShapeType="1"/>
          </p:cNvSpPr>
          <p:nvPr/>
        </p:nvSpPr>
        <p:spPr bwMode="auto">
          <a:xfrm flipV="1">
            <a:off x="3334657" y="546950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7" name="Line 52"/>
          <p:cNvSpPr>
            <a:spLocks noChangeShapeType="1"/>
          </p:cNvSpPr>
          <p:nvPr/>
        </p:nvSpPr>
        <p:spPr bwMode="auto">
          <a:xfrm>
            <a:off x="3334657" y="5469505"/>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8" name="Line 53"/>
          <p:cNvSpPr>
            <a:spLocks noChangeShapeType="1"/>
          </p:cNvSpPr>
          <p:nvPr/>
        </p:nvSpPr>
        <p:spPr bwMode="auto">
          <a:xfrm>
            <a:off x="5163457" y="546950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9" name="Oval 54"/>
          <p:cNvSpPr>
            <a:spLocks noChangeArrowheads="1"/>
          </p:cNvSpPr>
          <p:nvPr/>
        </p:nvSpPr>
        <p:spPr bwMode="auto">
          <a:xfrm>
            <a:off x="4020457" y="5164705"/>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0" name="Text Box 55"/>
          <p:cNvSpPr txBox="1">
            <a:spLocks noChangeArrowheads="1"/>
          </p:cNvSpPr>
          <p:nvPr/>
        </p:nvSpPr>
        <p:spPr bwMode="auto">
          <a:xfrm>
            <a:off x="4096657" y="5240905"/>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41" name="Text Box 56"/>
          <p:cNvSpPr txBox="1">
            <a:spLocks noChangeArrowheads="1"/>
          </p:cNvSpPr>
          <p:nvPr/>
        </p:nvSpPr>
        <p:spPr bwMode="auto">
          <a:xfrm>
            <a:off x="1963057" y="4174105"/>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Voltage = whole load (volts)</a:t>
            </a:r>
            <a:endParaRPr lang="en-US"/>
          </a:p>
        </p:txBody>
      </p:sp>
      <p:sp>
        <p:nvSpPr>
          <p:cNvPr id="42" name="Line 57"/>
          <p:cNvSpPr>
            <a:spLocks noChangeShapeType="1"/>
          </p:cNvSpPr>
          <p:nvPr/>
        </p:nvSpPr>
        <p:spPr bwMode="auto">
          <a:xfrm flipV="1">
            <a:off x="3334657" y="3107305"/>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3" name="Line 58"/>
          <p:cNvSpPr>
            <a:spLocks noChangeShapeType="1"/>
          </p:cNvSpPr>
          <p:nvPr/>
        </p:nvSpPr>
        <p:spPr bwMode="auto">
          <a:xfrm>
            <a:off x="3334657" y="3107305"/>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4" name="Line 59"/>
          <p:cNvSpPr>
            <a:spLocks noChangeShapeType="1"/>
          </p:cNvSpPr>
          <p:nvPr/>
        </p:nvSpPr>
        <p:spPr bwMode="auto">
          <a:xfrm>
            <a:off x="5239657" y="3107305"/>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5" name="Oval 60"/>
          <p:cNvSpPr>
            <a:spLocks noChangeArrowheads="1"/>
          </p:cNvSpPr>
          <p:nvPr/>
        </p:nvSpPr>
        <p:spPr bwMode="auto">
          <a:xfrm>
            <a:off x="4172857" y="2726305"/>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6" name="Text Box 61"/>
          <p:cNvSpPr txBox="1">
            <a:spLocks noChangeArrowheads="1"/>
          </p:cNvSpPr>
          <p:nvPr/>
        </p:nvSpPr>
        <p:spPr bwMode="auto">
          <a:xfrm>
            <a:off x="4249057" y="2802505"/>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47" name="Line 62"/>
          <p:cNvSpPr>
            <a:spLocks noChangeShapeType="1"/>
          </p:cNvSpPr>
          <p:nvPr/>
        </p:nvSpPr>
        <p:spPr bwMode="auto">
          <a:xfrm flipV="1">
            <a:off x="2725057" y="3259705"/>
            <a:ext cx="1371600" cy="990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8" name="Line 63"/>
          <p:cNvSpPr>
            <a:spLocks noChangeShapeType="1"/>
          </p:cNvSpPr>
          <p:nvPr/>
        </p:nvSpPr>
        <p:spPr bwMode="auto">
          <a:xfrm>
            <a:off x="2877457" y="5088505"/>
            <a:ext cx="1066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 name="Oval 64"/>
          <p:cNvSpPr>
            <a:spLocks noChangeArrowheads="1"/>
          </p:cNvSpPr>
          <p:nvPr/>
        </p:nvSpPr>
        <p:spPr bwMode="auto">
          <a:xfrm>
            <a:off x="5849257" y="6079105"/>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0" name="Text Box 65"/>
          <p:cNvSpPr txBox="1">
            <a:spLocks noChangeArrowheads="1"/>
          </p:cNvSpPr>
          <p:nvPr/>
        </p:nvSpPr>
        <p:spPr bwMode="auto">
          <a:xfrm>
            <a:off x="5925457" y="6155305"/>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51" name="Line 66"/>
          <p:cNvSpPr>
            <a:spLocks noChangeShapeType="1"/>
          </p:cNvSpPr>
          <p:nvPr/>
        </p:nvSpPr>
        <p:spPr bwMode="auto">
          <a:xfrm flipH="1">
            <a:off x="6230257" y="5088505"/>
            <a:ext cx="152400" cy="7620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2" name="Text Box 67"/>
          <p:cNvSpPr txBox="1">
            <a:spLocks noChangeArrowheads="1"/>
          </p:cNvSpPr>
          <p:nvPr/>
        </p:nvSpPr>
        <p:spPr bwMode="auto">
          <a:xfrm>
            <a:off x="7452320" y="2243321"/>
            <a:ext cx="1463080" cy="4108817"/>
          </a:xfrm>
          <a:prstGeom prst="rect">
            <a:avLst/>
          </a:prstGeom>
          <a:solidFill>
            <a:schemeClr val="bg2">
              <a:lumMod val="20000"/>
              <a:lumOff val="80000"/>
            </a:schemeClr>
          </a:solidFill>
          <a:ln w="1905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cs typeface="Calibri" pitchFamily="34" charset="0"/>
              </a:rPr>
              <a:t> </a:t>
            </a:r>
            <a:r>
              <a:rPr lang="en-NZ" dirty="0" smtClean="0">
                <a:latin typeface="Calibri" pitchFamily="34" charset="0"/>
                <a:cs typeface="Calibri" pitchFamily="34" charset="0"/>
              </a:rPr>
              <a:t>The </a:t>
            </a:r>
            <a:r>
              <a:rPr lang="en-NZ" dirty="0">
                <a:latin typeface="Calibri" pitchFamily="34" charset="0"/>
                <a:cs typeface="Calibri" pitchFamily="34" charset="0"/>
              </a:rPr>
              <a:t>total current in the circuit = sum of the currents i.e. current is shared. </a:t>
            </a:r>
          </a:p>
          <a:p>
            <a:pPr eaLnBrk="1" hangingPunct="1">
              <a:spcBef>
                <a:spcPct val="50000"/>
              </a:spcBef>
            </a:pPr>
            <a:r>
              <a:rPr lang="en-NZ" dirty="0" smtClean="0">
                <a:latin typeface="Calibri" pitchFamily="34" charset="0"/>
                <a:cs typeface="Calibri" pitchFamily="34" charset="0"/>
              </a:rPr>
              <a:t>The </a:t>
            </a:r>
            <a:r>
              <a:rPr lang="en-NZ" dirty="0">
                <a:latin typeface="Calibri" pitchFamily="34" charset="0"/>
                <a:cs typeface="Calibri" pitchFamily="34" charset="0"/>
              </a:rPr>
              <a:t>voltage is the same across all branches around a parallel circuit.</a:t>
            </a:r>
            <a:endParaRPr lang="en-US" dirty="0">
              <a:latin typeface="Calibri" pitchFamily="34" charset="0"/>
              <a:cs typeface="Calibri" pitchFamily="34" charset="0"/>
            </a:endParaRPr>
          </a:p>
        </p:txBody>
      </p:sp>
      <p:sp>
        <p:nvSpPr>
          <p:cNvPr id="53" name="TextBox 52"/>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parallel circuits, the </a:t>
            </a:r>
            <a:r>
              <a:rPr lang="en-NZ" sz="2000" b="1" dirty="0" smtClean="0"/>
              <a:t>voltage is the same across all branches</a:t>
            </a:r>
            <a:endParaRPr lang="en-NZ" sz="2000" b="1" dirty="0"/>
          </a:p>
        </p:txBody>
      </p:sp>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30</a:t>
            </a:fld>
            <a:endParaRPr lang="en-NZ"/>
          </a:p>
        </p:txBody>
      </p:sp>
    </p:spTree>
    <p:extLst>
      <p:ext uri="{BB962C8B-B14F-4D97-AF65-F5344CB8AC3E}">
        <p14:creationId xmlns:p14="http://schemas.microsoft.com/office/powerpoint/2010/main" val="287813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75 0.01111 L -0.175 0.68889 L 0.05 0.68889 " pathEditMode="relative" ptsTypes="AAAA">
                                      <p:cBhvr>
                                        <p:cTn id="6" dur="2000" fill="hold"/>
                                        <p:tgtEl>
                                          <p:spTgt spid="2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75 0.01111 L -0.175 0.68889 L 0.05 0.68889 " pathEditMode="relative" rAng="0" ptsTypes="AAAA">
                                      <p:cBhvr>
                                        <p:cTn id="8" dur="2000" fill="hold"/>
                                        <p:tgtEl>
                                          <p:spTgt spid="21"/>
                                        </p:tgtEl>
                                        <p:attrNameLst>
                                          <p:attrName>ppt_x</p:attrName>
                                          <p:attrName>ppt_y</p:attrName>
                                        </p:attrNameLst>
                                      </p:cBhvr>
                                      <p:rCtr x="0" y="0"/>
                                    </p:animMotion>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5 0.68889 L 0.44167 0.68889 L 0.44167 0.02222 L 0.16667 0.02222 " pathEditMode="relative" rAng="0" ptsTypes="AAAA">
                                      <p:cBhvr>
                                        <p:cTn id="17" dur="2000" fill="hold"/>
                                        <p:tgtEl>
                                          <p:spTgt spid="20"/>
                                        </p:tgtEl>
                                        <p:attrNameLst>
                                          <p:attrName>ppt_x</p:attrName>
                                          <p:attrName>ppt_y</p:attrName>
                                        </p:attrNameLst>
                                      </p:cBhvr>
                                      <p:rCtr x="0" y="0"/>
                                    </p:animMotion>
                                  </p:childTnLst>
                                </p:cTn>
                              </p:par>
                              <p:par>
                                <p:cTn id="18" presetID="0" presetClass="path" presetSubtype="0" accel="50000" decel="50000" fill="hold" nodeType="withEffect">
                                  <p:stCondLst>
                                    <p:cond delay="0"/>
                                  </p:stCondLst>
                                  <p:childTnLst>
                                    <p:animMotion origin="layout" path="M 0.01459 -3.7037E-6 L -0.175 0.0051 L -0.175 0.31991 L 0.06893 0.31991 " pathEditMode="relative" rAng="0" ptsTypes="AAAA">
                                      <p:cBhvr>
                                        <p:cTn id="19" dur="2000" fill="hold"/>
                                        <p:tgtEl>
                                          <p:spTgt spid="22"/>
                                        </p:tgtEl>
                                        <p:attrNameLst>
                                          <p:attrName>ppt_x</p:attrName>
                                          <p:attrName>ppt_y</p:attrName>
                                        </p:attrNameLst>
                                      </p:cBhvr>
                                      <p:rCtr x="-6771" y="15995"/>
                                    </p:animMotion>
                                  </p:childTnLst>
                                </p:cTn>
                              </p:par>
                              <p:par>
                                <p:cTn id="20" presetID="0" presetClass="path" presetSubtype="0" accel="50000" decel="50000" fill="hold" grpId="0" nodeType="withEffect">
                                  <p:stCondLst>
                                    <p:cond delay="0"/>
                                  </p:stCondLst>
                                  <p:childTnLst>
                                    <p:animMotion origin="layout" path="M 0.00816 3.7037E-7 L -0.175 0.00486 L -0.175 0.31343 L 0.06059 0.31343 " pathEditMode="relative" rAng="0" ptsTypes="AAAA">
                                      <p:cBhvr>
                                        <p:cTn id="21" dur="2000" fill="hold"/>
                                        <p:tgtEl>
                                          <p:spTgt spid="23"/>
                                        </p:tgtEl>
                                        <p:attrNameLst>
                                          <p:attrName>ppt_x</p:attrName>
                                          <p:attrName>ppt_y</p:attrName>
                                        </p:attrNameLst>
                                      </p:cBhvr>
                                      <p:rCtr x="-6545" y="15671"/>
                                    </p:animMotion>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0" presetClass="path" presetSubtype="0" accel="50000" decel="50000" fill="hold" nodeType="withEffect">
                                  <p:stCondLst>
                                    <p:cond delay="0"/>
                                  </p:stCondLst>
                                  <p:childTnLst>
                                    <p:animMotion origin="layout" path="M 0.06892 0.31991 L 0.43333 0.31991 L 0.43333 0.02223 L 0.17743 0.02223 " pathEditMode="relative" rAng="0" ptsTypes="AAAA">
                                      <p:cBhvr>
                                        <p:cTn id="28" dur="2000" fill="hold"/>
                                        <p:tgtEl>
                                          <p:spTgt spid="22"/>
                                        </p:tgtEl>
                                        <p:attrNameLst>
                                          <p:attrName>ppt_x</p:attrName>
                                          <p:attrName>ppt_y</p:attrName>
                                        </p:attrNameLst>
                                      </p:cBhvr>
                                      <p:rCtr x="18212" y="-14884"/>
                                    </p:animMotion>
                                  </p:childTnLst>
                                </p:cTn>
                              </p:par>
                              <p:par>
                                <p:cTn id="29" presetID="9" presetClass="exit" presetSubtype="0" fill="hold" grpId="0" nodeType="withEffect">
                                  <p:stCondLst>
                                    <p:cond delay="0"/>
                                  </p:stCondLst>
                                  <p:childTnLst>
                                    <p:animEffect transition="out" filter="dissolv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31</a:t>
            </a:fld>
            <a:endParaRPr lang="en-NZ"/>
          </a:p>
        </p:txBody>
      </p:sp>
      <p:graphicFrame>
        <p:nvGraphicFramePr>
          <p:cNvPr id="5" name="Group 69"/>
          <p:cNvGraphicFramePr>
            <a:graphicFrameLocks noGrp="1"/>
          </p:cNvGraphicFramePr>
          <p:nvPr>
            <p:extLst>
              <p:ext uri="{D42A27DB-BD31-4B8C-83A1-F6EECF244321}">
                <p14:modId xmlns:p14="http://schemas.microsoft.com/office/powerpoint/2010/main" val="2134988855"/>
              </p:ext>
            </p:extLst>
          </p:nvPr>
        </p:nvGraphicFramePr>
        <p:xfrm>
          <a:off x="179512" y="1844825"/>
          <a:ext cx="8321511" cy="3970683"/>
        </p:xfrm>
        <a:graphic>
          <a:graphicData uri="http://schemas.openxmlformats.org/drawingml/2006/table">
            <a:tbl>
              <a:tblPr/>
              <a:tblGrid>
                <a:gridCol w="1556789"/>
                <a:gridCol w="3126203"/>
                <a:gridCol w="3638519"/>
              </a:tblGrid>
              <a:tr h="42260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Calibri" pitchFamily="34" charset="0"/>
                        </a:rPr>
                        <a:t>Current</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3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Calibri" pitchFamily="34" charset="0"/>
                        </a:rPr>
                        <a:t>Voltage</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33"/>
                    </a:solidFill>
                  </a:tcPr>
                </a:tc>
              </a:tr>
              <a:tr h="160516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Calibri" pitchFamily="34" charset="0"/>
                        </a:rPr>
                        <a:t>Series</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3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&gt;Same everywhere in the circuit</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&gt;Doesn’t increase as more bulbs added</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&gt;total voltage coming out of battery is all used up by components (i.e. bulb)</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&gt;total voltage loss is shared between components</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93266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Calibri" pitchFamily="34" charset="0"/>
                        </a:rPr>
                        <a:t>Parallel</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3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&gt;total current coming out of battery is shared amongst branches</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&gt;increases as more bulbs added</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cs typeface="Calibri" pitchFamily="34" charset="0"/>
                        </a:rPr>
                        <a:t>&gt;total voltage loss is the same across all components</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Current and Voltage in Parallel and Series circuits</a:t>
            </a:r>
            <a:endParaRPr lang="en-NZ" sz="2000" b="1" dirty="0"/>
          </a:p>
        </p:txBody>
      </p:sp>
    </p:spTree>
    <p:extLst>
      <p:ext uri="{BB962C8B-B14F-4D97-AF65-F5344CB8AC3E}">
        <p14:creationId xmlns:p14="http://schemas.microsoft.com/office/powerpoint/2010/main" val="157981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32</a:t>
            </a:fld>
            <a:endParaRPr lang="en-NZ"/>
          </a:p>
        </p:txBody>
      </p:sp>
      <p:graphicFrame>
        <p:nvGraphicFramePr>
          <p:cNvPr id="6" name="Group 61"/>
          <p:cNvGraphicFramePr>
            <a:graphicFrameLocks noGrp="1"/>
          </p:cNvGraphicFramePr>
          <p:nvPr>
            <p:extLst>
              <p:ext uri="{D42A27DB-BD31-4B8C-83A1-F6EECF244321}">
                <p14:modId xmlns:p14="http://schemas.microsoft.com/office/powerpoint/2010/main" val="438149291"/>
              </p:ext>
            </p:extLst>
          </p:nvPr>
        </p:nvGraphicFramePr>
        <p:xfrm>
          <a:off x="533400" y="1397000"/>
          <a:ext cx="8229600" cy="4606926"/>
        </p:xfrm>
        <a:graphic>
          <a:graphicData uri="http://schemas.openxmlformats.org/drawingml/2006/table">
            <a:tbl>
              <a:tblPr/>
              <a:tblGrid>
                <a:gridCol w="1219200"/>
                <a:gridCol w="3276600"/>
                <a:gridCol w="3733800"/>
              </a:tblGrid>
              <a:tr h="43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Calibri" pitchFamily="34" charset="0"/>
                        <a:cs typeface="Calibri" pitchFamily="34"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Advantage</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Disadvantage</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5236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Wiring done in parallel</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85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Other bulbs remain working if one bulb is blown or removes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All bulbs glow brightly</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More current is needed when extra bulbs added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The battery runs out quicker</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516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Wiring done in series</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85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You can turn off all of the appliances / lights with one switch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The wiring is simpler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NZ"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NZ"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If one bulb is disconnected the circuit is not complete and all the bulbs will go out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Resistance of the circuit is greater if more than one bulb – the other bulbs don’t glow as brightly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Hard to find the blown bulb</a:t>
                      </a:r>
                      <a:endParaRPr kumimoji="0" lang="en-GB" sz="2000" b="0" i="0" u="none" strike="noStrike" cap="none" normalizeH="0" baseline="0" dirty="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TextBox 6"/>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Advantages and Disadvantages of Parallel and Series circuits</a:t>
            </a:r>
            <a:endParaRPr lang="en-NZ" sz="2000" b="1" dirty="0"/>
          </a:p>
        </p:txBody>
      </p:sp>
    </p:spTree>
    <p:extLst>
      <p:ext uri="{BB962C8B-B14F-4D97-AF65-F5344CB8AC3E}">
        <p14:creationId xmlns:p14="http://schemas.microsoft.com/office/powerpoint/2010/main" val="834620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effects and uses of conductors and insulators</a:t>
            </a:r>
          </a:p>
        </p:txBody>
      </p:sp>
      <p:sp>
        <p:nvSpPr>
          <p:cNvPr id="5" name="Text Box 10"/>
          <p:cNvSpPr txBox="1">
            <a:spLocks noChangeArrowheads="1"/>
          </p:cNvSpPr>
          <p:nvPr/>
        </p:nvSpPr>
        <p:spPr bwMode="auto">
          <a:xfrm>
            <a:off x="4648200" y="1981200"/>
            <a:ext cx="4038600" cy="45132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b="1"/>
              <a:t>insulators</a:t>
            </a:r>
          </a:p>
          <a:p>
            <a:pPr eaLnBrk="1" hangingPunct="1">
              <a:spcBef>
                <a:spcPct val="50000"/>
              </a:spcBef>
            </a:pPr>
            <a:endParaRPr lang="en-NZ" b="1"/>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US"/>
          </a:p>
        </p:txBody>
      </p:sp>
      <p:sp>
        <p:nvSpPr>
          <p:cNvPr id="6" name="Rectangle 47"/>
          <p:cNvSpPr>
            <a:spLocks noChangeArrowheads="1"/>
          </p:cNvSpPr>
          <p:nvPr/>
        </p:nvSpPr>
        <p:spPr bwMode="auto">
          <a:xfrm>
            <a:off x="457200" y="1981200"/>
            <a:ext cx="4038600" cy="449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Text Box 13"/>
          <p:cNvSpPr txBox="1">
            <a:spLocks noChangeArrowheads="1"/>
          </p:cNvSpPr>
          <p:nvPr/>
        </p:nvSpPr>
        <p:spPr bwMode="auto">
          <a:xfrm>
            <a:off x="442951" y="1124744"/>
            <a:ext cx="8229600" cy="707886"/>
          </a:xfrm>
          <a:prstGeom prst="rect">
            <a:avLst/>
          </a:prstGeom>
          <a:solidFill>
            <a:schemeClr val="bg2">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000" dirty="0">
                <a:latin typeface="Calibri" pitchFamily="34" charset="0"/>
                <a:cs typeface="Calibri" pitchFamily="34" charset="0"/>
              </a:rPr>
              <a:t>Electrons can travel freely in </a:t>
            </a:r>
            <a:r>
              <a:rPr lang="en-NZ" sz="2000" b="1" dirty="0">
                <a:latin typeface="Calibri" pitchFamily="34" charset="0"/>
                <a:cs typeface="Calibri" pitchFamily="34" charset="0"/>
              </a:rPr>
              <a:t>conductors</a:t>
            </a:r>
            <a:r>
              <a:rPr lang="en-NZ" sz="2000" dirty="0">
                <a:latin typeface="Calibri" pitchFamily="34" charset="0"/>
                <a:cs typeface="Calibri" pitchFamily="34" charset="0"/>
              </a:rPr>
              <a:t> such as metal. </a:t>
            </a:r>
          </a:p>
          <a:p>
            <a:pPr eaLnBrk="1" hangingPunct="1"/>
            <a:r>
              <a:rPr lang="en-NZ" sz="2000" dirty="0">
                <a:latin typeface="Calibri" pitchFamily="34" charset="0"/>
                <a:cs typeface="Calibri" pitchFamily="34" charset="0"/>
              </a:rPr>
              <a:t>Electrons can’t travel through </a:t>
            </a:r>
            <a:r>
              <a:rPr lang="en-NZ" sz="2000" b="1" dirty="0">
                <a:latin typeface="Calibri" pitchFamily="34" charset="0"/>
                <a:cs typeface="Calibri" pitchFamily="34" charset="0"/>
              </a:rPr>
              <a:t>insulators</a:t>
            </a:r>
            <a:r>
              <a:rPr lang="en-NZ" sz="2000" dirty="0">
                <a:latin typeface="Calibri" pitchFamily="34" charset="0"/>
                <a:cs typeface="Calibri" pitchFamily="34" charset="0"/>
              </a:rPr>
              <a:t> such as plastic</a:t>
            </a:r>
            <a:r>
              <a:rPr lang="en-NZ" dirty="0"/>
              <a:t>.</a:t>
            </a:r>
            <a:endParaRPr lang="en-US" dirty="0"/>
          </a:p>
        </p:txBody>
      </p:sp>
      <p:sp>
        <p:nvSpPr>
          <p:cNvPr id="11" name="Text Box 26"/>
          <p:cNvSpPr txBox="1">
            <a:spLocks noChangeArrowheads="1"/>
          </p:cNvSpPr>
          <p:nvPr/>
        </p:nvSpPr>
        <p:spPr bwMode="auto">
          <a:xfrm>
            <a:off x="609600" y="38862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electrons</a:t>
            </a:r>
            <a:endParaRPr lang="en-US"/>
          </a:p>
        </p:txBody>
      </p:sp>
      <p:sp>
        <p:nvSpPr>
          <p:cNvPr id="12" name="Rectangle 33"/>
          <p:cNvSpPr>
            <a:spLocks noChangeArrowheads="1"/>
          </p:cNvSpPr>
          <p:nvPr/>
        </p:nvSpPr>
        <p:spPr bwMode="auto">
          <a:xfrm>
            <a:off x="6324600" y="2514600"/>
            <a:ext cx="914400" cy="3200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Oval 34"/>
          <p:cNvSpPr>
            <a:spLocks noChangeArrowheads="1"/>
          </p:cNvSpPr>
          <p:nvPr/>
        </p:nvSpPr>
        <p:spPr bwMode="auto">
          <a:xfrm>
            <a:off x="6477000" y="29718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 name="Text Box 35"/>
          <p:cNvSpPr txBox="1">
            <a:spLocks noChangeArrowheads="1"/>
          </p:cNvSpPr>
          <p:nvPr/>
        </p:nvSpPr>
        <p:spPr bwMode="auto">
          <a:xfrm>
            <a:off x="65532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15" name="Oval 37"/>
          <p:cNvSpPr>
            <a:spLocks noChangeArrowheads="1"/>
          </p:cNvSpPr>
          <p:nvPr/>
        </p:nvSpPr>
        <p:spPr bwMode="auto">
          <a:xfrm>
            <a:off x="6477000" y="39624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Text Box 36"/>
          <p:cNvSpPr txBox="1">
            <a:spLocks noChangeArrowheads="1"/>
          </p:cNvSpPr>
          <p:nvPr/>
        </p:nvSpPr>
        <p:spPr bwMode="auto">
          <a:xfrm>
            <a:off x="6553200" y="39624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17" name="Oval 38"/>
          <p:cNvSpPr>
            <a:spLocks noChangeArrowheads="1"/>
          </p:cNvSpPr>
          <p:nvPr/>
        </p:nvSpPr>
        <p:spPr bwMode="auto">
          <a:xfrm>
            <a:off x="6477000" y="50292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8" name="Text Box 39"/>
          <p:cNvSpPr txBox="1">
            <a:spLocks noChangeArrowheads="1"/>
          </p:cNvSpPr>
          <p:nvPr/>
        </p:nvSpPr>
        <p:spPr bwMode="auto">
          <a:xfrm>
            <a:off x="6553200" y="5029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19" name="Rectangle 40"/>
          <p:cNvSpPr>
            <a:spLocks noChangeArrowheads="1"/>
          </p:cNvSpPr>
          <p:nvPr/>
        </p:nvSpPr>
        <p:spPr bwMode="auto">
          <a:xfrm>
            <a:off x="1905000" y="2438400"/>
            <a:ext cx="990600" cy="3200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0" name="Oval 41"/>
          <p:cNvSpPr>
            <a:spLocks noChangeArrowheads="1"/>
          </p:cNvSpPr>
          <p:nvPr/>
        </p:nvSpPr>
        <p:spPr bwMode="auto">
          <a:xfrm>
            <a:off x="2133600" y="28956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1" name="Text Box 42"/>
          <p:cNvSpPr txBox="1">
            <a:spLocks noChangeArrowheads="1"/>
          </p:cNvSpPr>
          <p:nvPr/>
        </p:nvSpPr>
        <p:spPr bwMode="auto">
          <a:xfrm>
            <a:off x="2209800" y="28956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22" name="Oval 43"/>
          <p:cNvSpPr>
            <a:spLocks noChangeArrowheads="1"/>
          </p:cNvSpPr>
          <p:nvPr/>
        </p:nvSpPr>
        <p:spPr bwMode="auto">
          <a:xfrm>
            <a:off x="2209800" y="37338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3" name="Text Box 44"/>
          <p:cNvSpPr txBox="1">
            <a:spLocks noChangeArrowheads="1"/>
          </p:cNvSpPr>
          <p:nvPr/>
        </p:nvSpPr>
        <p:spPr bwMode="auto">
          <a:xfrm>
            <a:off x="2209800" y="3733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24" name="Oval 45"/>
          <p:cNvSpPr>
            <a:spLocks noChangeArrowheads="1"/>
          </p:cNvSpPr>
          <p:nvPr/>
        </p:nvSpPr>
        <p:spPr bwMode="auto">
          <a:xfrm>
            <a:off x="2133600" y="48768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Text Box 46"/>
          <p:cNvSpPr txBox="1">
            <a:spLocks noChangeArrowheads="1"/>
          </p:cNvSpPr>
          <p:nvPr/>
        </p:nvSpPr>
        <p:spPr bwMode="auto">
          <a:xfrm>
            <a:off x="2209800" y="48768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26" name="Line 48"/>
          <p:cNvSpPr>
            <a:spLocks noChangeShapeType="1"/>
          </p:cNvSpPr>
          <p:nvPr/>
        </p:nvSpPr>
        <p:spPr bwMode="auto">
          <a:xfrm flipV="1">
            <a:off x="1600200" y="3276600"/>
            <a:ext cx="533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7" name="Line 49"/>
          <p:cNvSpPr>
            <a:spLocks noChangeShapeType="1"/>
          </p:cNvSpPr>
          <p:nvPr/>
        </p:nvSpPr>
        <p:spPr bwMode="auto">
          <a:xfrm>
            <a:off x="1524000" y="4267200"/>
            <a:ext cx="533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8" name="Line 50"/>
          <p:cNvSpPr>
            <a:spLocks noChangeShapeType="1"/>
          </p:cNvSpPr>
          <p:nvPr/>
        </p:nvSpPr>
        <p:spPr bwMode="auto">
          <a:xfrm flipV="1">
            <a:off x="1676400" y="4038600"/>
            <a:ext cx="457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9" name="Text Box 51"/>
          <p:cNvSpPr txBox="1">
            <a:spLocks noChangeArrowheads="1"/>
          </p:cNvSpPr>
          <p:nvPr/>
        </p:nvSpPr>
        <p:spPr bwMode="auto">
          <a:xfrm>
            <a:off x="4800600" y="3733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electrons</a:t>
            </a:r>
            <a:endParaRPr lang="en-US"/>
          </a:p>
        </p:txBody>
      </p:sp>
      <p:sp>
        <p:nvSpPr>
          <p:cNvPr id="30" name="Line 52"/>
          <p:cNvSpPr>
            <a:spLocks noChangeShapeType="1"/>
          </p:cNvSpPr>
          <p:nvPr/>
        </p:nvSpPr>
        <p:spPr bwMode="auto">
          <a:xfrm flipV="1">
            <a:off x="5638800" y="3276600"/>
            <a:ext cx="838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1" name="Line 53"/>
          <p:cNvSpPr>
            <a:spLocks noChangeShapeType="1"/>
          </p:cNvSpPr>
          <p:nvPr/>
        </p:nvSpPr>
        <p:spPr bwMode="auto">
          <a:xfrm>
            <a:off x="5867400" y="3962400"/>
            <a:ext cx="533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2" name="Line 54"/>
          <p:cNvSpPr>
            <a:spLocks noChangeShapeType="1"/>
          </p:cNvSpPr>
          <p:nvPr/>
        </p:nvSpPr>
        <p:spPr bwMode="auto">
          <a:xfrm>
            <a:off x="5486400" y="4114800"/>
            <a:ext cx="914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3" name="Text Box 55"/>
          <p:cNvSpPr txBox="1">
            <a:spLocks noChangeArrowheads="1"/>
          </p:cNvSpPr>
          <p:nvPr/>
        </p:nvSpPr>
        <p:spPr bwMode="auto">
          <a:xfrm>
            <a:off x="1676400" y="2057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Conductors</a:t>
            </a:r>
            <a:endParaRPr lang="en-US" b="1"/>
          </a:p>
        </p:txBody>
      </p:sp>
      <p:sp>
        <p:nvSpPr>
          <p:cNvPr id="34" name="AutoShape 56"/>
          <p:cNvSpPr>
            <a:spLocks noChangeArrowheads="1"/>
          </p:cNvSpPr>
          <p:nvPr/>
        </p:nvSpPr>
        <p:spPr bwMode="auto">
          <a:xfrm rot="5400000">
            <a:off x="2552700" y="3848100"/>
            <a:ext cx="1524000" cy="228600"/>
          </a:xfrm>
          <a:custGeom>
            <a:avLst/>
            <a:gdLst>
              <a:gd name="T0" fmla="*/ 2147483647 w 21600"/>
              <a:gd name="T1" fmla="*/ 0 h 21600"/>
              <a:gd name="T2" fmla="*/ 0 w 21600"/>
              <a:gd name="T3" fmla="*/ 12802394 h 21600"/>
              <a:gd name="T4" fmla="*/ 2147483647 w 21600"/>
              <a:gd name="T5" fmla="*/ 25604788 h 21600"/>
              <a:gd name="T6" fmla="*/ 2147483647 w 21600"/>
              <a:gd name="T7" fmla="*/ 128023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0FD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5" name="Text Box 57"/>
          <p:cNvSpPr txBox="1">
            <a:spLocks noChangeArrowheads="1"/>
          </p:cNvSpPr>
          <p:nvPr/>
        </p:nvSpPr>
        <p:spPr bwMode="auto">
          <a:xfrm>
            <a:off x="3048000" y="4800600"/>
            <a:ext cx="1273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Direction of flow</a:t>
            </a:r>
            <a:endParaRPr lang="en-US"/>
          </a:p>
        </p:txBody>
      </p:sp>
      <p:sp>
        <p:nvSpPr>
          <p:cNvPr id="36" name="Text Box 58"/>
          <p:cNvSpPr txBox="1">
            <a:spLocks noChangeArrowheads="1"/>
          </p:cNvSpPr>
          <p:nvPr/>
        </p:nvSpPr>
        <p:spPr bwMode="auto">
          <a:xfrm>
            <a:off x="7620000" y="3352800"/>
            <a:ext cx="68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No flow</a:t>
            </a:r>
            <a:endParaRPr lang="en-US"/>
          </a:p>
        </p:txBody>
      </p:sp>
      <p:sp>
        <p:nvSpPr>
          <p:cNvPr id="37" name="Text Box 61"/>
          <p:cNvSpPr txBox="1">
            <a:spLocks noChangeArrowheads="1"/>
          </p:cNvSpPr>
          <p:nvPr/>
        </p:nvSpPr>
        <p:spPr bwMode="auto">
          <a:xfrm>
            <a:off x="609600" y="5715000"/>
            <a:ext cx="37338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smtClean="0">
                <a:latin typeface="Calibri" pitchFamily="34" charset="0"/>
                <a:cs typeface="Calibri" pitchFamily="34" charset="0"/>
              </a:rPr>
              <a:t>good </a:t>
            </a:r>
            <a:r>
              <a:rPr lang="en-US" sz="2000" dirty="0">
                <a:latin typeface="Calibri" pitchFamily="34" charset="0"/>
                <a:cs typeface="Calibri" pitchFamily="34" charset="0"/>
              </a:rPr>
              <a:t>conductors have very low resistance</a:t>
            </a:r>
          </a:p>
          <a:p>
            <a:pPr eaLnBrk="1" hangingPunct="1"/>
            <a:endParaRPr lang="en-US" dirty="0"/>
          </a:p>
        </p:txBody>
      </p:sp>
      <p:sp>
        <p:nvSpPr>
          <p:cNvPr id="38" name="Text Box 62"/>
          <p:cNvSpPr txBox="1">
            <a:spLocks noChangeArrowheads="1"/>
          </p:cNvSpPr>
          <p:nvPr/>
        </p:nvSpPr>
        <p:spPr bwMode="auto">
          <a:xfrm>
            <a:off x="4800600" y="5715000"/>
            <a:ext cx="3810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dirty="0"/>
          </a:p>
          <a:p>
            <a:pPr eaLnBrk="1" hangingPunct="1"/>
            <a:r>
              <a:rPr lang="en-US" sz="2000" dirty="0" smtClean="0">
                <a:latin typeface="Calibri" pitchFamily="34" charset="0"/>
                <a:cs typeface="Calibri" pitchFamily="34" charset="0"/>
              </a:rPr>
              <a:t>Insulators </a:t>
            </a:r>
            <a:r>
              <a:rPr lang="en-US" sz="2000" dirty="0">
                <a:latin typeface="Calibri" pitchFamily="34" charset="0"/>
                <a:cs typeface="Calibri" pitchFamily="34" charset="0"/>
              </a:rPr>
              <a:t>have high resistance</a:t>
            </a:r>
            <a:r>
              <a:rPr lang="en-US" dirty="0"/>
              <a:t>.</a:t>
            </a:r>
          </a:p>
        </p:txBody>
      </p:sp>
      <p:sp>
        <p:nvSpPr>
          <p:cNvPr id="2" name="Footer Placeholder 1"/>
          <p:cNvSpPr>
            <a:spLocks noGrp="1"/>
          </p:cNvSpPr>
          <p:nvPr>
            <p:ph type="ftr" sz="quarter" idx="11"/>
          </p:nvPr>
        </p:nvSpPr>
        <p:spPr>
          <a:xfrm>
            <a:off x="87854" y="6459181"/>
            <a:ext cx="3786691" cy="365125"/>
          </a:xfrm>
        </p:spPr>
        <p:txBody>
          <a:bodyPr/>
          <a:lstStyle/>
          <a:p>
            <a:r>
              <a:rPr lang="fr-FR" dirty="0" smtClean="0"/>
              <a:t>GZ Science </a:t>
            </a:r>
            <a:r>
              <a:rPr lang="fr-FR" dirty="0" err="1" smtClean="0"/>
              <a:t>resources</a:t>
            </a:r>
            <a:r>
              <a:rPr lang="fr-FR" dirty="0" smtClean="0"/>
              <a:t> </a:t>
            </a:r>
            <a:r>
              <a:rPr lang="fr-FR" dirty="0" err="1" smtClean="0"/>
              <a:t>physics</a:t>
            </a:r>
            <a:r>
              <a:rPr lang="fr-FR" dirty="0" smtClean="0"/>
              <a:t> 1.3  2013</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33</a:t>
            </a:fld>
            <a:endParaRPr lang="en-NZ"/>
          </a:p>
        </p:txBody>
      </p:sp>
    </p:spTree>
    <p:extLst>
      <p:ext uri="{BB962C8B-B14F-4D97-AF65-F5344CB8AC3E}">
        <p14:creationId xmlns:p14="http://schemas.microsoft.com/office/powerpoint/2010/main" val="12513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5"/>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7"/>
                                        </p:tgtEl>
                                        <p:attrNameLst>
                                          <p:attrName>r</p:attrName>
                                        </p:attrNameLst>
                                      </p:cBhvr>
                                    </p:animRot>
                                  </p:childTnLst>
                                </p:cTn>
                              </p:par>
                              <p:par>
                                <p:cTn id="11" presetID="42" presetClass="path" presetSubtype="0" accel="50000" decel="50000" fill="hold" grpId="0" nodeType="withEffect">
                                  <p:stCondLst>
                                    <p:cond delay="0"/>
                                  </p:stCondLst>
                                  <p:childTnLst>
                                    <p:animMotion origin="layout" path="M 0 0  L 0 0.33333  E" pathEditMode="relative" ptsTypes="">
                                      <p:cBhvr>
                                        <p:cTn id="12" dur="2000" fill="hold"/>
                                        <p:tgtEl>
                                          <p:spTgt spid="20"/>
                                        </p:tgtEl>
                                        <p:attrNameLst>
                                          <p:attrName>ppt_x</p:attrName>
                                          <p:attrName>ppt_y</p:attrName>
                                        </p:attrNameLst>
                                      </p:cBhvr>
                                    </p:animMotion>
                                  </p:childTnLst>
                                </p:cTn>
                              </p:par>
                              <p:par>
                                <p:cTn id="13" presetID="42" presetClass="path" presetSubtype="0" accel="50000" decel="50000" fill="hold" grpId="0" nodeType="withEffect">
                                  <p:stCondLst>
                                    <p:cond delay="0"/>
                                  </p:stCondLst>
                                  <p:childTnLst>
                                    <p:animMotion origin="layout" path="M 0 0  L 0 0.33333  E" pathEditMode="relative" ptsTypes="">
                                      <p:cBhvr>
                                        <p:cTn id="14" dur="2000" fill="hold"/>
                                        <p:tgtEl>
                                          <p:spTgt spid="21"/>
                                        </p:tgtEl>
                                        <p:attrNameLst>
                                          <p:attrName>ppt_x</p:attrName>
                                          <p:attrName>ppt_y</p:attrName>
                                        </p:attrNameLst>
                                      </p:cBhvr>
                                    </p:animMotion>
                                  </p:childTnLst>
                                </p:cTn>
                              </p:par>
                              <p:par>
                                <p:cTn id="15" presetID="42" presetClass="path" presetSubtype="0" accel="50000" decel="50000" fill="hold" grpId="0" nodeType="withEffect">
                                  <p:stCondLst>
                                    <p:cond delay="0"/>
                                  </p:stCondLst>
                                  <p:childTnLst>
                                    <p:animMotion origin="layout" path="M 0 0  L 0 0.33333  E" pathEditMode="relative" ptsTypes="">
                                      <p:cBhvr>
                                        <p:cTn id="16" dur="2000" fill="hold"/>
                                        <p:tgtEl>
                                          <p:spTgt spid="22"/>
                                        </p:tgtEl>
                                        <p:attrNameLst>
                                          <p:attrName>ppt_x</p:attrName>
                                          <p:attrName>ppt_y</p:attrName>
                                        </p:attrNameLst>
                                      </p:cBhvr>
                                    </p:animMotion>
                                  </p:childTnLst>
                                </p:cTn>
                              </p:par>
                              <p:par>
                                <p:cTn id="17" presetID="42" presetClass="path" presetSubtype="0" accel="50000" decel="50000" fill="hold" grpId="0" nodeType="withEffect">
                                  <p:stCondLst>
                                    <p:cond delay="0"/>
                                  </p:stCondLst>
                                  <p:childTnLst>
                                    <p:animMotion origin="layout" path="M 0 0  L 0 0.33333  E" pathEditMode="relative" ptsTypes="">
                                      <p:cBhvr>
                                        <p:cTn id="18" dur="2000" fill="hold"/>
                                        <p:tgtEl>
                                          <p:spTgt spid="23"/>
                                        </p:tgtEl>
                                        <p:attrNameLst>
                                          <p:attrName>ppt_x</p:attrName>
                                          <p:attrName>ppt_y</p:attrName>
                                        </p:attrNameLst>
                                      </p:cBhvr>
                                    </p:animMotion>
                                  </p:childTnLst>
                                </p:cTn>
                              </p:par>
                              <p:par>
                                <p:cTn id="19" presetID="42" presetClass="path" presetSubtype="0" accel="50000" decel="50000" fill="hold" grpId="0" nodeType="withEffect">
                                  <p:stCondLst>
                                    <p:cond delay="0"/>
                                  </p:stCondLst>
                                  <p:childTnLst>
                                    <p:animMotion origin="layout" path="M 0 0  L 0 0.33333  E" pathEditMode="relative" ptsTypes="">
                                      <p:cBhvr>
                                        <p:cTn id="20" dur="2000" fill="hold"/>
                                        <p:tgtEl>
                                          <p:spTgt spid="24"/>
                                        </p:tgtEl>
                                        <p:attrNameLst>
                                          <p:attrName>ppt_x</p:attrName>
                                          <p:attrName>ppt_y</p:attrName>
                                        </p:attrNameLst>
                                      </p:cBhvr>
                                    </p:animMotion>
                                  </p:childTnLst>
                                </p:cTn>
                              </p:par>
                              <p:par>
                                <p:cTn id="21" presetID="42" presetClass="path" presetSubtype="0" accel="50000" decel="50000" fill="hold" grpId="0" nodeType="withEffect">
                                  <p:stCondLst>
                                    <p:cond delay="0"/>
                                  </p:stCondLst>
                                  <p:childTnLst>
                                    <p:animMotion origin="layout" path="M 0 0  L 0 0.33333  E" pathEditMode="relative" ptsTypes="">
                                      <p:cBhvr>
                                        <p:cTn id="22" dur="2000" fill="hold"/>
                                        <p:tgtEl>
                                          <p:spTgt spid="2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0" grpId="0" animBg="1"/>
      <p:bldP spid="21" grpId="0"/>
      <p:bldP spid="22" grpId="0" animBg="1"/>
      <p:bldP spid="23" grpId="0"/>
      <p:bldP spid="24" grpId="0" animBg="1"/>
      <p:bldP spid="25" grpId="0"/>
      <p:bldP spid="26"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34</a:t>
            </a:fld>
            <a:endParaRPr lang="en-NZ"/>
          </a:p>
        </p:txBody>
      </p:sp>
      <p:sp>
        <p:nvSpPr>
          <p:cNvPr id="8" name="Text Box 55"/>
          <p:cNvSpPr txBox="1">
            <a:spLocks noChangeArrowheads="1"/>
          </p:cNvSpPr>
          <p:nvPr/>
        </p:nvSpPr>
        <p:spPr bwMode="auto">
          <a:xfrm>
            <a:off x="464560" y="1628799"/>
            <a:ext cx="4179448" cy="4093428"/>
          </a:xfrm>
          <a:prstGeom prst="rect">
            <a:avLst/>
          </a:prstGeom>
          <a:solidFill>
            <a:schemeClr val="bg1"/>
          </a:soli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dirty="0">
                <a:latin typeface="Calibri" pitchFamily="34" charset="0"/>
                <a:cs typeface="Calibri" pitchFamily="34" charset="0"/>
              </a:rPr>
              <a:t>Conductors</a:t>
            </a:r>
          </a:p>
          <a:p>
            <a:pPr eaLnBrk="1" hangingPunct="1">
              <a:spcBef>
                <a:spcPct val="50000"/>
              </a:spcBef>
            </a:pPr>
            <a:r>
              <a:rPr lang="en-NZ" sz="2000" dirty="0">
                <a:latin typeface="Calibri" pitchFamily="34" charset="0"/>
                <a:cs typeface="Calibri" pitchFamily="34" charset="0"/>
              </a:rPr>
              <a:t>Copper is considered to be a conductor because it “conducts” the electron current or flow of electrons fairly easily. Most metals are considered to be good conductors of electrical current. Copper is just one of the more popular materials that is used for conductors. </a:t>
            </a:r>
          </a:p>
          <a:p>
            <a:pPr eaLnBrk="1" hangingPunct="1">
              <a:spcBef>
                <a:spcPct val="50000"/>
              </a:spcBef>
            </a:pPr>
            <a:r>
              <a:rPr lang="en-NZ" sz="2000" dirty="0">
                <a:latin typeface="Calibri" pitchFamily="34" charset="0"/>
                <a:cs typeface="Calibri" pitchFamily="34" charset="0"/>
              </a:rPr>
              <a:t>Other materials that are sometimes used as conductors are silver, gold, and </a:t>
            </a:r>
            <a:r>
              <a:rPr lang="en-NZ" sz="2000" dirty="0" smtClean="0">
                <a:latin typeface="Calibri" pitchFamily="34" charset="0"/>
                <a:cs typeface="Calibri" pitchFamily="34" charset="0"/>
              </a:rPr>
              <a:t>aluminium</a:t>
            </a:r>
            <a:r>
              <a:rPr lang="en-NZ" sz="2000" b="1" dirty="0" smtClean="0">
                <a:latin typeface="Calibri" pitchFamily="34" charset="0"/>
                <a:cs typeface="Calibri" pitchFamily="34" charset="0"/>
              </a:rPr>
              <a:t>.</a:t>
            </a:r>
            <a:endParaRPr lang="en-NZ" sz="2000" b="1" dirty="0">
              <a:latin typeface="Calibri" pitchFamily="34" charset="0"/>
              <a:cs typeface="Calibri" pitchFamily="34" charset="0"/>
            </a:endParaRPr>
          </a:p>
        </p:txBody>
      </p:sp>
      <p:sp>
        <p:nvSpPr>
          <p:cNvPr id="9" name="TextBox 8"/>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Conductors </a:t>
            </a:r>
            <a:r>
              <a:rPr lang="en-NZ" sz="2000" b="1" dirty="0"/>
              <a:t>allow the flow of current through them and insulators prevent the flow of current through them</a:t>
            </a:r>
          </a:p>
        </p:txBody>
      </p:sp>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25" t="5543" r="2666" b="5475"/>
          <a:stretch/>
        </p:blipFill>
        <p:spPr bwMode="auto">
          <a:xfrm>
            <a:off x="4427984" y="3754033"/>
            <a:ext cx="4381450" cy="310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134" t="6084" r="4411" b="23229"/>
          <a:stretch/>
        </p:blipFill>
        <p:spPr bwMode="auto">
          <a:xfrm>
            <a:off x="6476680" y="1772816"/>
            <a:ext cx="2667320" cy="237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fr-FR" smtClean="0"/>
              <a:t>GZ Science resources physics 1.3  2013</a:t>
            </a:r>
            <a:endParaRPr lang="en-NZ"/>
          </a:p>
        </p:txBody>
      </p:sp>
    </p:spTree>
    <p:extLst>
      <p:ext uri="{BB962C8B-B14F-4D97-AF65-F5344CB8AC3E}">
        <p14:creationId xmlns:p14="http://schemas.microsoft.com/office/powerpoint/2010/main" val="2232568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35</a:t>
            </a:fld>
            <a:endParaRPr lang="en-NZ"/>
          </a:p>
        </p:txBody>
      </p:sp>
      <p:sp>
        <p:nvSpPr>
          <p:cNvPr id="4" name="Text Box 10"/>
          <p:cNvSpPr txBox="1">
            <a:spLocks noChangeArrowheads="1"/>
          </p:cNvSpPr>
          <p:nvPr/>
        </p:nvSpPr>
        <p:spPr bwMode="auto">
          <a:xfrm>
            <a:off x="436127" y="1628800"/>
            <a:ext cx="4038600" cy="437042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dirty="0">
                <a:latin typeface="Calibri" pitchFamily="34" charset="0"/>
                <a:cs typeface="Calibri" pitchFamily="34" charset="0"/>
              </a:rPr>
              <a:t>Insulators</a:t>
            </a:r>
          </a:p>
          <a:p>
            <a:pPr eaLnBrk="1" hangingPunct="1">
              <a:spcBef>
                <a:spcPct val="50000"/>
              </a:spcBef>
            </a:pPr>
            <a:r>
              <a:rPr lang="en-NZ" sz="2000" dirty="0">
                <a:latin typeface="Calibri" pitchFamily="34" charset="0"/>
                <a:cs typeface="Calibri" pitchFamily="34" charset="0"/>
              </a:rPr>
              <a:t>Insulators are materials that have just the opposite effect on the flow of electrons. They do not let electrons flow very easily from one atom to another. Insulators are materials whose atoms have tightly bound electrons. These electrons are not free to roam around and be shared by neighbouring atoms.</a:t>
            </a:r>
          </a:p>
          <a:p>
            <a:pPr eaLnBrk="1" hangingPunct="1">
              <a:spcBef>
                <a:spcPct val="50000"/>
              </a:spcBef>
            </a:pPr>
            <a:r>
              <a:rPr lang="en-NZ" sz="2000" dirty="0">
                <a:latin typeface="Calibri" pitchFamily="34" charset="0"/>
                <a:cs typeface="Calibri" pitchFamily="34" charset="0"/>
              </a:rPr>
              <a:t>Some common insulator materials are glass, plastic, rubber, air, and </a:t>
            </a:r>
            <a:r>
              <a:rPr lang="en-NZ" sz="2000" dirty="0" smtClean="0">
                <a:latin typeface="Calibri" pitchFamily="34" charset="0"/>
                <a:cs typeface="Calibri" pitchFamily="34" charset="0"/>
              </a:rPr>
              <a:t>wood</a:t>
            </a:r>
            <a:endParaRPr lang="en-NZ" sz="2000" dirty="0">
              <a:latin typeface="Calibri" pitchFamily="34" charset="0"/>
              <a:cs typeface="Calibri" pitchFamily="34" charset="0"/>
            </a:endParaRPr>
          </a:p>
        </p:txBody>
      </p:sp>
      <p:sp>
        <p:nvSpPr>
          <p:cNvPr id="9" name="TextBox 8"/>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Conductors </a:t>
            </a:r>
            <a:r>
              <a:rPr lang="en-NZ" sz="2000" b="1" dirty="0"/>
              <a:t>allow the flow of current through them and insulators prevent the flow of current through them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431" y="3982875"/>
            <a:ext cx="3829116" cy="28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0457" y="1843941"/>
            <a:ext cx="4521986" cy="217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fr-FR" smtClean="0"/>
              <a:t>GZ Science resources physics 1.3  2013</a:t>
            </a:r>
            <a:endParaRPr lang="en-NZ"/>
          </a:p>
        </p:txBody>
      </p:sp>
    </p:spTree>
    <p:extLst>
      <p:ext uri="{BB962C8B-B14F-4D97-AF65-F5344CB8AC3E}">
        <p14:creationId xmlns:p14="http://schemas.microsoft.com/office/powerpoint/2010/main" val="1273956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36</a:t>
            </a:fld>
            <a:endParaRPr lang="en-NZ"/>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dangers of electricity and </a:t>
            </a:r>
            <a:r>
              <a:rPr lang="en-NZ" sz="2000" b="1" dirty="0" smtClean="0"/>
              <a:t>the </a:t>
            </a:r>
            <a:r>
              <a:rPr lang="en-NZ" sz="2000" b="1" dirty="0"/>
              <a:t>hazards of poor insulation, overloading and damp conditions</a:t>
            </a:r>
          </a:p>
        </p:txBody>
      </p:sp>
      <p:pic>
        <p:nvPicPr>
          <p:cNvPr id="51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5936" y="1184969"/>
            <a:ext cx="5393234" cy="593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4454" y="1340768"/>
            <a:ext cx="5055617" cy="4524315"/>
          </a:xfrm>
          <a:prstGeom prst="rect">
            <a:avLst/>
          </a:prstGeom>
        </p:spPr>
        <p:txBody>
          <a:bodyPr wrap="square">
            <a:spAutoFit/>
          </a:bodyPr>
          <a:lstStyle/>
          <a:p>
            <a:r>
              <a:rPr lang="en-NZ" dirty="0" smtClean="0">
                <a:latin typeface="Calibri" pitchFamily="34" charset="0"/>
                <a:cs typeface="Calibri" pitchFamily="34" charset="0"/>
              </a:rPr>
              <a:t>If electricity flows through your body with enough voltage or current it could kill you or cause damage. If your body is earthed, that is touching the ground or another conductive object that is touching the ground, and then you come in contact with an electrical source you will form a circuit for a current to flow. The electrical current will follow a path of least resistance which may be across your skin but it also may enter the body at one point and exit through another. The electrical current may cause bad burns as it converts some of its electrical energy to heat energy. It may also stop your heart as the electricity interferes with the pacemaker of your heart that sends out </a:t>
            </a:r>
            <a:r>
              <a:rPr lang="en-NZ" dirty="0" smtClean="0">
                <a:latin typeface="Calibri" pitchFamily="34" charset="0"/>
                <a:cs typeface="Calibri" pitchFamily="34" charset="0"/>
              </a:rPr>
              <a:t>small </a:t>
            </a:r>
            <a:r>
              <a:rPr lang="en-NZ" dirty="0" smtClean="0">
                <a:latin typeface="Calibri" pitchFamily="34" charset="0"/>
                <a:cs typeface="Calibri" pitchFamily="34" charset="0"/>
              </a:rPr>
              <a:t>pulses of electricity </a:t>
            </a:r>
            <a:endParaRPr lang="en-NZ" dirty="0" smtClean="0">
              <a:latin typeface="Calibri" pitchFamily="34" charset="0"/>
              <a:cs typeface="Calibri" pitchFamily="34" charset="0"/>
            </a:endParaRPr>
          </a:p>
          <a:p>
            <a:r>
              <a:rPr lang="en-NZ" dirty="0" smtClean="0">
                <a:latin typeface="Calibri" pitchFamily="34" charset="0"/>
                <a:cs typeface="Calibri" pitchFamily="34" charset="0"/>
              </a:rPr>
              <a:t>to </a:t>
            </a:r>
            <a:r>
              <a:rPr lang="en-NZ" dirty="0" smtClean="0">
                <a:latin typeface="Calibri" pitchFamily="34" charset="0"/>
                <a:cs typeface="Calibri" pitchFamily="34" charset="0"/>
              </a:rPr>
              <a:t>keep the heart muscles all contracting </a:t>
            </a:r>
            <a:endParaRPr lang="en-NZ" dirty="0" smtClean="0">
              <a:latin typeface="Calibri" pitchFamily="34" charset="0"/>
              <a:cs typeface="Calibri" pitchFamily="34" charset="0"/>
            </a:endParaRPr>
          </a:p>
          <a:p>
            <a:r>
              <a:rPr lang="en-NZ" dirty="0" smtClean="0">
                <a:latin typeface="Calibri" pitchFamily="34" charset="0"/>
                <a:cs typeface="Calibri" pitchFamily="34" charset="0"/>
              </a:rPr>
              <a:t>and </a:t>
            </a:r>
            <a:r>
              <a:rPr lang="en-NZ" dirty="0" smtClean="0">
                <a:latin typeface="Calibri" pitchFamily="34" charset="0"/>
                <a:cs typeface="Calibri" pitchFamily="34" charset="0"/>
              </a:rPr>
              <a:t>relaxing in </a:t>
            </a:r>
            <a:r>
              <a:rPr lang="en-NZ" dirty="0" smtClean="0">
                <a:latin typeface="Calibri" pitchFamily="34" charset="0"/>
                <a:cs typeface="Calibri" pitchFamily="34" charset="0"/>
              </a:rPr>
              <a:t>rhythm</a:t>
            </a:r>
            <a:r>
              <a:rPr lang="en-NZ" dirty="0" smtClean="0">
                <a:latin typeface="Calibri" pitchFamily="34" charset="0"/>
                <a:cs typeface="Calibri" pitchFamily="34" charset="0"/>
              </a:rPr>
              <a:t>. </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34985955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37</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hazards of poor </a:t>
            </a:r>
            <a:r>
              <a:rPr lang="en-NZ" sz="2000" b="1" dirty="0" smtClean="0"/>
              <a:t>insulation</a:t>
            </a:r>
            <a:endParaRPr lang="en-NZ" sz="2000" b="1" dirty="0"/>
          </a:p>
        </p:txBody>
      </p:sp>
      <p:sp>
        <p:nvSpPr>
          <p:cNvPr id="5" name="TextBox 4"/>
          <p:cNvSpPr txBox="1"/>
          <p:nvPr/>
        </p:nvSpPr>
        <p:spPr>
          <a:xfrm>
            <a:off x="251521" y="1700808"/>
            <a:ext cx="4680520" cy="4247317"/>
          </a:xfrm>
          <a:prstGeom prst="rect">
            <a:avLst/>
          </a:prstGeom>
          <a:noFill/>
        </p:spPr>
        <p:txBody>
          <a:bodyPr wrap="square" rtlCol="0">
            <a:spAutoFit/>
          </a:bodyPr>
          <a:lstStyle/>
          <a:p>
            <a:r>
              <a:rPr lang="en-NZ" dirty="0" smtClean="0">
                <a:latin typeface="Calibri" pitchFamily="34" charset="0"/>
                <a:cs typeface="Calibri" pitchFamily="34" charset="0"/>
              </a:rPr>
              <a:t>Machines, wires and appliances that use electricity or have electricity flowing through them must have a insulating material such as plastic surrounding parts that we may come in contact with. </a:t>
            </a:r>
          </a:p>
          <a:p>
            <a:r>
              <a:rPr lang="en-NZ" dirty="0" smtClean="0">
                <a:latin typeface="Calibri" pitchFamily="34" charset="0"/>
                <a:cs typeface="Calibri" pitchFamily="34" charset="0"/>
              </a:rPr>
              <a:t>Power lines are usually held off the ground by </a:t>
            </a:r>
            <a:r>
              <a:rPr lang="en-NZ" b="1" dirty="0" smtClean="0">
                <a:latin typeface="Calibri" pitchFamily="34" charset="0"/>
                <a:cs typeface="Calibri" pitchFamily="34" charset="0"/>
              </a:rPr>
              <a:t>wooden</a:t>
            </a:r>
            <a:r>
              <a:rPr lang="en-NZ" dirty="0" smtClean="0">
                <a:latin typeface="Calibri" pitchFamily="34" charset="0"/>
                <a:cs typeface="Calibri" pitchFamily="34" charset="0"/>
              </a:rPr>
              <a:t> or </a:t>
            </a:r>
            <a:r>
              <a:rPr lang="en-NZ" b="1" dirty="0" smtClean="0">
                <a:latin typeface="Calibri" pitchFamily="34" charset="0"/>
                <a:cs typeface="Calibri" pitchFamily="34" charset="0"/>
              </a:rPr>
              <a:t>concrete</a:t>
            </a:r>
            <a:r>
              <a:rPr lang="en-NZ" dirty="0" smtClean="0">
                <a:latin typeface="Calibri" pitchFamily="34" charset="0"/>
                <a:cs typeface="Calibri" pitchFamily="34" charset="0"/>
              </a:rPr>
              <a:t> posts and suspended by </a:t>
            </a:r>
            <a:r>
              <a:rPr lang="en-NZ" b="1" dirty="0" smtClean="0">
                <a:latin typeface="Calibri" pitchFamily="34" charset="0"/>
                <a:cs typeface="Calibri" pitchFamily="34" charset="0"/>
              </a:rPr>
              <a:t>glass</a:t>
            </a:r>
            <a:r>
              <a:rPr lang="en-NZ" dirty="0" smtClean="0">
                <a:latin typeface="Calibri" pitchFamily="34" charset="0"/>
                <a:cs typeface="Calibri" pitchFamily="34" charset="0"/>
              </a:rPr>
              <a:t> or </a:t>
            </a:r>
            <a:r>
              <a:rPr lang="en-NZ" b="1" dirty="0" smtClean="0">
                <a:latin typeface="Calibri" pitchFamily="34" charset="0"/>
                <a:cs typeface="Calibri" pitchFamily="34" charset="0"/>
              </a:rPr>
              <a:t>ceramic </a:t>
            </a:r>
            <a:r>
              <a:rPr lang="en-NZ" dirty="0" smtClean="0">
                <a:latin typeface="Calibri" pitchFamily="34" charset="0"/>
                <a:cs typeface="Calibri" pitchFamily="34" charset="0"/>
              </a:rPr>
              <a:t>(material that coffee cups are made of) insulators. </a:t>
            </a:r>
          </a:p>
          <a:p>
            <a:r>
              <a:rPr lang="en-NZ" dirty="0" smtClean="0">
                <a:latin typeface="Calibri" pitchFamily="34" charset="0"/>
                <a:cs typeface="Calibri" pitchFamily="34" charset="0"/>
              </a:rPr>
              <a:t>Appliances </a:t>
            </a:r>
            <a:r>
              <a:rPr lang="en-NZ" dirty="0">
                <a:latin typeface="Calibri" pitchFamily="34" charset="0"/>
                <a:cs typeface="Calibri" pitchFamily="34" charset="0"/>
              </a:rPr>
              <a:t>including the cords and </a:t>
            </a:r>
            <a:r>
              <a:rPr lang="en-NZ" dirty="0" smtClean="0">
                <a:latin typeface="Calibri" pitchFamily="34" charset="0"/>
                <a:cs typeface="Calibri" pitchFamily="34" charset="0"/>
              </a:rPr>
              <a:t>plugs usually have </a:t>
            </a:r>
            <a:r>
              <a:rPr lang="en-NZ" b="1" dirty="0" smtClean="0">
                <a:latin typeface="Calibri" pitchFamily="34" charset="0"/>
                <a:cs typeface="Calibri" pitchFamily="34" charset="0"/>
              </a:rPr>
              <a:t>plastic</a:t>
            </a:r>
            <a:r>
              <a:rPr lang="en-NZ" dirty="0" smtClean="0">
                <a:latin typeface="Calibri" pitchFamily="34" charset="0"/>
                <a:cs typeface="Calibri" pitchFamily="34" charset="0"/>
              </a:rPr>
              <a:t> or </a:t>
            </a:r>
            <a:r>
              <a:rPr lang="en-NZ" b="1" dirty="0" smtClean="0">
                <a:latin typeface="Calibri" pitchFamily="34" charset="0"/>
                <a:cs typeface="Calibri" pitchFamily="34" charset="0"/>
              </a:rPr>
              <a:t>rubber </a:t>
            </a:r>
            <a:r>
              <a:rPr lang="en-NZ" dirty="0" smtClean="0">
                <a:latin typeface="Calibri" pitchFamily="34" charset="0"/>
                <a:cs typeface="Calibri" pitchFamily="34" charset="0"/>
              </a:rPr>
              <a:t>coverings.</a:t>
            </a:r>
          </a:p>
          <a:p>
            <a:r>
              <a:rPr lang="en-NZ" dirty="0" smtClean="0">
                <a:latin typeface="Calibri" pitchFamily="34" charset="0"/>
                <a:cs typeface="Calibri" pitchFamily="34" charset="0"/>
              </a:rPr>
              <a:t>If the coverings become cracked or worn and expose the metal that conducts the electricity then we are in danger of an electric shock if we touch that part. </a:t>
            </a:r>
            <a:endParaRPr lang="en-NZ" dirty="0">
              <a:latin typeface="Calibri" pitchFamily="34" charset="0"/>
              <a:cs typeface="Calibri"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818" y="4005064"/>
            <a:ext cx="2647005" cy="264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0818" y="584106"/>
            <a:ext cx="251190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556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38</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dangers of </a:t>
            </a:r>
            <a:r>
              <a:rPr lang="en-NZ" sz="2000" b="1" dirty="0" smtClean="0"/>
              <a:t>overloading</a:t>
            </a:r>
            <a:endParaRPr lang="en-NZ" sz="20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5"/>
            <a:ext cx="4669852" cy="31586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55209" y="1412775"/>
            <a:ext cx="3600400" cy="3693319"/>
          </a:xfrm>
          <a:prstGeom prst="rect">
            <a:avLst/>
          </a:prstGeom>
          <a:solidFill>
            <a:schemeClr val="bg1"/>
          </a:solidFill>
          <a:ln>
            <a:solidFill>
              <a:schemeClr val="bg2">
                <a:lumMod val="50000"/>
              </a:schemeClr>
            </a:solidFill>
          </a:ln>
        </p:spPr>
        <p:txBody>
          <a:bodyPr wrap="square" rtlCol="0">
            <a:spAutoFit/>
          </a:bodyPr>
          <a:lstStyle/>
          <a:p>
            <a:r>
              <a:rPr lang="en-NZ" dirty="0" smtClean="0">
                <a:latin typeface="Calibri" pitchFamily="34" charset="0"/>
                <a:cs typeface="Calibri" pitchFamily="34" charset="0"/>
              </a:rPr>
              <a:t>Household circuits are wired in parallel so the same voltage is available no matter how many appliances are being used. The danger of overloading, or using to many appliances at once, is that the current drawn increases with each one used. If the current travelling through the circuit is to high the resistance of the wiring maybe to much and excess electrical energy maybe released as heat and cause a fire.  </a:t>
            </a:r>
            <a:endParaRPr lang="en-NZ" dirty="0">
              <a:latin typeface="Calibri" pitchFamily="34" charset="0"/>
              <a:cs typeface="Calibri" pitchFamily="34" charset="0"/>
            </a:endParaRPr>
          </a:p>
        </p:txBody>
      </p:sp>
      <p:sp>
        <p:nvSpPr>
          <p:cNvPr id="6" name="TextBox 5"/>
          <p:cNvSpPr txBox="1"/>
          <p:nvPr/>
        </p:nvSpPr>
        <p:spPr>
          <a:xfrm>
            <a:off x="251520" y="4725144"/>
            <a:ext cx="4669852" cy="1477328"/>
          </a:xfrm>
          <a:prstGeom prst="rect">
            <a:avLst/>
          </a:prstGeom>
          <a:noFill/>
        </p:spPr>
        <p:txBody>
          <a:bodyPr wrap="square" rtlCol="0">
            <a:spAutoFit/>
          </a:bodyPr>
          <a:lstStyle/>
          <a:p>
            <a:r>
              <a:rPr lang="en-NZ" dirty="0" smtClean="0">
                <a:latin typeface="Calibri" pitchFamily="34" charset="0"/>
                <a:cs typeface="Calibri" pitchFamily="34" charset="0"/>
              </a:rPr>
              <a:t>Circuits usually have fuses built into them which have a set resistance wire that breaks before the current in the circuit gets to high. Modern fuses have a switch that can be flicked back on rather than replacing the wire</a:t>
            </a:r>
            <a:r>
              <a:rPr lang="en-NZ" dirty="0" smtClean="0"/>
              <a:t>.</a:t>
            </a:r>
            <a:endParaRPr lang="en-NZ" dirty="0"/>
          </a:p>
        </p:txBody>
      </p:sp>
    </p:spTree>
    <p:extLst>
      <p:ext uri="{BB962C8B-B14F-4D97-AF65-F5344CB8AC3E}">
        <p14:creationId xmlns:p14="http://schemas.microsoft.com/office/powerpoint/2010/main" val="1021443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39</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dangers of electricity and </a:t>
            </a:r>
            <a:r>
              <a:rPr lang="en-NZ" sz="2000" b="1" dirty="0" smtClean="0"/>
              <a:t>damp </a:t>
            </a:r>
            <a:r>
              <a:rPr lang="en-NZ" sz="2000" b="1" dirty="0"/>
              <a:t>conditions</a:t>
            </a:r>
          </a:p>
        </p:txBody>
      </p:sp>
      <p:pic>
        <p:nvPicPr>
          <p:cNvPr id="6150" name="Picture 6" descr="C:\Users\gz\Pictures\Picture\electricity_graphic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27" y="1412776"/>
            <a:ext cx="4104456" cy="4104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4008" y="1700808"/>
            <a:ext cx="4176464" cy="2585323"/>
          </a:xfrm>
          <a:prstGeom prst="rect">
            <a:avLst/>
          </a:prstGeom>
          <a:noFill/>
        </p:spPr>
        <p:txBody>
          <a:bodyPr wrap="square" rtlCol="0">
            <a:spAutoFit/>
          </a:bodyPr>
          <a:lstStyle/>
          <a:p>
            <a:r>
              <a:rPr lang="en-NZ" dirty="0" smtClean="0">
                <a:latin typeface="Calibri" pitchFamily="34" charset="0"/>
                <a:cs typeface="Calibri" pitchFamily="34" charset="0"/>
              </a:rPr>
              <a:t>Water conducts electricity because it usually has ions dissolved within in that can carry charge. When appliances come in contact with water accidentally the electric current moving inside it may travel through the water and come in contact with the person touching it. The current will then travel through the person and Earth into the ground. </a:t>
            </a:r>
            <a:endParaRPr lang="en-NZ" dirty="0">
              <a:latin typeface="Calibri" pitchFamily="34" charset="0"/>
              <a:cs typeface="Calibri" pitchFamily="34" charset="0"/>
            </a:endParaRPr>
          </a:p>
        </p:txBody>
      </p:sp>
      <p:sp>
        <p:nvSpPr>
          <p:cNvPr id="7" name="TextBox 6"/>
          <p:cNvSpPr txBox="1"/>
          <p:nvPr/>
        </p:nvSpPr>
        <p:spPr>
          <a:xfrm>
            <a:off x="4372372" y="4570373"/>
            <a:ext cx="4448100" cy="1754326"/>
          </a:xfrm>
          <a:prstGeom prst="rect">
            <a:avLst/>
          </a:prstGeom>
          <a:noFill/>
          <a:ln>
            <a:solidFill>
              <a:schemeClr val="bg2">
                <a:lumMod val="50000"/>
              </a:schemeClr>
            </a:solidFill>
          </a:ln>
        </p:spPr>
        <p:txBody>
          <a:bodyPr wrap="square" rtlCol="0">
            <a:spAutoFit/>
          </a:bodyPr>
          <a:lstStyle/>
          <a:p>
            <a:r>
              <a:rPr lang="en-NZ" dirty="0" smtClean="0">
                <a:latin typeface="Calibri" pitchFamily="34" charset="0"/>
                <a:cs typeface="Calibri" pitchFamily="34" charset="0"/>
              </a:rPr>
              <a:t>Electricians working safely with electricity use insulating tools and if they are working on power lines they suspend them selves above the ground so they do not make a path for electricity to Earth or use ladders that have an insulated portion.</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2199435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dirty="0"/>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Electric </a:t>
            </a:r>
            <a:r>
              <a:rPr lang="en-NZ" sz="2000" b="1" dirty="0"/>
              <a:t>charge produced by friction is the same charge which, moving around a circuit, produces an electric current</a:t>
            </a:r>
          </a:p>
        </p:txBody>
      </p:sp>
      <p:sp>
        <p:nvSpPr>
          <p:cNvPr id="6" name="Text Box 12"/>
          <p:cNvSpPr txBox="1">
            <a:spLocks noChangeArrowheads="1"/>
          </p:cNvSpPr>
          <p:nvPr/>
        </p:nvSpPr>
        <p:spPr bwMode="auto">
          <a:xfrm>
            <a:off x="4648200" y="2971800"/>
            <a:ext cx="4038600" cy="372409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000" b="1" dirty="0">
                <a:latin typeface="Calibri" pitchFamily="34" charset="0"/>
                <a:cs typeface="Calibri" pitchFamily="34" charset="0"/>
              </a:rPr>
              <a:t>Current electricity</a:t>
            </a:r>
          </a:p>
          <a:p>
            <a:pPr eaLnBrk="1" hangingPunct="1">
              <a:spcBef>
                <a:spcPct val="50000"/>
              </a:spcBef>
            </a:pPr>
            <a:endParaRPr lang="en-NZ" b="1"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US" dirty="0"/>
          </a:p>
        </p:txBody>
      </p:sp>
      <p:sp>
        <p:nvSpPr>
          <p:cNvPr id="8" name="Text Box 8"/>
          <p:cNvSpPr txBox="1">
            <a:spLocks noChangeArrowheads="1"/>
          </p:cNvSpPr>
          <p:nvPr/>
        </p:nvSpPr>
        <p:spPr bwMode="auto">
          <a:xfrm>
            <a:off x="415439" y="1423198"/>
            <a:ext cx="8229600" cy="1323439"/>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There are two types of electricity.  </a:t>
            </a:r>
            <a:r>
              <a:rPr lang="en-NZ" sz="2000" b="1" dirty="0" smtClean="0">
                <a:latin typeface="Calibri" pitchFamily="34" charset="0"/>
                <a:cs typeface="Calibri" pitchFamily="34" charset="0"/>
              </a:rPr>
              <a:t>Static electricity</a:t>
            </a:r>
            <a:r>
              <a:rPr lang="en-NZ" sz="2000" dirty="0" smtClean="0">
                <a:latin typeface="Calibri" pitchFamily="34" charset="0"/>
                <a:cs typeface="Calibri" pitchFamily="34" charset="0"/>
              </a:rPr>
              <a:t> </a:t>
            </a:r>
            <a:r>
              <a:rPr lang="en-NZ" sz="2000" dirty="0">
                <a:latin typeface="Calibri" pitchFamily="34" charset="0"/>
                <a:cs typeface="Calibri" pitchFamily="34" charset="0"/>
              </a:rPr>
              <a:t>involves electrons that are moved from one place to another, usually by </a:t>
            </a:r>
            <a:r>
              <a:rPr lang="en-NZ" sz="2000" dirty="0" smtClean="0">
                <a:latin typeface="Calibri" pitchFamily="34" charset="0"/>
                <a:cs typeface="Calibri" pitchFamily="34" charset="0"/>
              </a:rPr>
              <a:t>friction and it is stationary. </a:t>
            </a:r>
            <a:r>
              <a:rPr lang="en-NZ" sz="2000" b="1" dirty="0" smtClean="0">
                <a:latin typeface="Calibri" pitchFamily="34" charset="0"/>
                <a:cs typeface="Calibri" pitchFamily="34" charset="0"/>
              </a:rPr>
              <a:t>Current electricity </a:t>
            </a:r>
            <a:r>
              <a:rPr lang="en-NZ" sz="2000" dirty="0" smtClean="0">
                <a:latin typeface="Calibri" pitchFamily="34" charset="0"/>
                <a:cs typeface="Calibri" pitchFamily="34" charset="0"/>
              </a:rPr>
              <a:t>involves </a:t>
            </a:r>
            <a:r>
              <a:rPr lang="en-NZ" sz="2000" dirty="0">
                <a:latin typeface="Calibri" pitchFamily="34" charset="0"/>
                <a:cs typeface="Calibri" pitchFamily="34" charset="0"/>
              </a:rPr>
              <a:t>the </a:t>
            </a:r>
            <a:r>
              <a:rPr lang="en-NZ" sz="2000" dirty="0" smtClean="0">
                <a:latin typeface="Calibri" pitchFamily="34" charset="0"/>
                <a:cs typeface="Calibri" pitchFamily="34" charset="0"/>
              </a:rPr>
              <a:t>movement </a:t>
            </a:r>
            <a:r>
              <a:rPr lang="en-NZ" sz="2000" dirty="0">
                <a:latin typeface="Calibri" pitchFamily="34" charset="0"/>
                <a:cs typeface="Calibri" pitchFamily="34" charset="0"/>
              </a:rPr>
              <a:t>of electrons through a </a:t>
            </a:r>
            <a:r>
              <a:rPr lang="en-NZ" sz="2000" dirty="0" smtClean="0">
                <a:latin typeface="Calibri" pitchFamily="34" charset="0"/>
                <a:cs typeface="Calibri" pitchFamily="34" charset="0"/>
              </a:rPr>
              <a:t>conductor and it flows.</a:t>
            </a:r>
            <a:endParaRPr lang="en-US" sz="2000" dirty="0">
              <a:latin typeface="Calibri" pitchFamily="34" charset="0"/>
              <a:cs typeface="Calibri" pitchFamily="34" charset="0"/>
            </a:endParaRPr>
          </a:p>
        </p:txBody>
      </p:sp>
      <p:sp>
        <p:nvSpPr>
          <p:cNvPr id="10" name="Rectangle 15"/>
          <p:cNvSpPr>
            <a:spLocks noChangeArrowheads="1"/>
          </p:cNvSpPr>
          <p:nvPr/>
        </p:nvSpPr>
        <p:spPr bwMode="auto">
          <a:xfrm>
            <a:off x="685800" y="5867400"/>
            <a:ext cx="3352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Rectangle 16"/>
          <p:cNvSpPr>
            <a:spLocks noChangeArrowheads="1"/>
          </p:cNvSpPr>
          <p:nvPr/>
        </p:nvSpPr>
        <p:spPr bwMode="auto">
          <a:xfrm flipH="1" flipV="1">
            <a:off x="3886200" y="3429000"/>
            <a:ext cx="152400" cy="2514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Rectangle 17"/>
          <p:cNvSpPr>
            <a:spLocks noChangeArrowheads="1"/>
          </p:cNvSpPr>
          <p:nvPr/>
        </p:nvSpPr>
        <p:spPr bwMode="auto">
          <a:xfrm>
            <a:off x="609600" y="3200400"/>
            <a:ext cx="152400" cy="2819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Rectangle 18"/>
          <p:cNvSpPr>
            <a:spLocks noChangeArrowheads="1"/>
          </p:cNvSpPr>
          <p:nvPr/>
        </p:nvSpPr>
        <p:spPr bwMode="auto">
          <a:xfrm>
            <a:off x="762000" y="3429000"/>
            <a:ext cx="3124200"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307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0457"/>
          <a:stretch/>
        </p:blipFill>
        <p:spPr bwMode="auto">
          <a:xfrm>
            <a:off x="106373" y="3302758"/>
            <a:ext cx="4423866" cy="264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4620511" y="3432930"/>
            <a:ext cx="4254624" cy="310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796136" y="3789040"/>
            <a:ext cx="2016224" cy="657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6012160" y="4446421"/>
            <a:ext cx="1512168" cy="1286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extBox 18"/>
          <p:cNvSpPr txBox="1"/>
          <p:nvPr/>
        </p:nvSpPr>
        <p:spPr>
          <a:xfrm>
            <a:off x="1331640" y="2903561"/>
            <a:ext cx="2448272" cy="400110"/>
          </a:xfrm>
          <a:prstGeom prst="rect">
            <a:avLst/>
          </a:prstGeom>
          <a:noFill/>
        </p:spPr>
        <p:txBody>
          <a:bodyPr wrap="square" rtlCol="0">
            <a:spAutoFit/>
          </a:bodyPr>
          <a:lstStyle/>
          <a:p>
            <a:r>
              <a:rPr lang="en-NZ" sz="2000" b="1" dirty="0" smtClean="0">
                <a:latin typeface="Calibri" pitchFamily="34" charset="0"/>
                <a:cs typeface="Calibri" pitchFamily="34" charset="0"/>
              </a:rPr>
              <a:t>Static electricity</a:t>
            </a:r>
            <a:endParaRPr lang="en-NZ" sz="2000" b="1"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A9733634-C35B-4CB9-8287-D9279767473E}" type="slidenum">
              <a:rPr lang="en-NZ" smtClean="0"/>
              <a:t>4</a:t>
            </a:fld>
            <a:endParaRPr lang="en-NZ"/>
          </a:p>
        </p:txBody>
      </p:sp>
    </p:spTree>
    <p:extLst>
      <p:ext uri="{BB962C8B-B14F-4D97-AF65-F5344CB8AC3E}">
        <p14:creationId xmlns:p14="http://schemas.microsoft.com/office/powerpoint/2010/main" val="6499693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40</a:t>
            </a:fld>
            <a:endParaRPr lang="en-NZ"/>
          </a:p>
        </p:txBody>
      </p:sp>
      <p:sp>
        <p:nvSpPr>
          <p:cNvPr id="6" name="Rectangle 4"/>
          <p:cNvSpPr>
            <a:spLocks noChangeArrowheads="1"/>
          </p:cNvSpPr>
          <p:nvPr/>
        </p:nvSpPr>
        <p:spPr bwMode="auto">
          <a:xfrm>
            <a:off x="457200" y="877193"/>
            <a:ext cx="8187839" cy="2246769"/>
          </a:xfrm>
          <a:prstGeom prst="rect">
            <a:avLst/>
          </a:prstGeom>
          <a:noFill/>
          <a:ln w="28575">
            <a:noFill/>
            <a:miter lim="800000"/>
            <a:headEnd/>
            <a:tailEnd/>
          </a:ln>
          <a:effectLst/>
          <a:extLst/>
        </p:spPr>
        <p:txBody>
          <a:bodyPr wrap="square" anchor="ctr">
            <a:spAutoFit/>
          </a:bodyPr>
          <a:lstStyle/>
          <a:p>
            <a:pPr marL="0" marR="0" lvl="0" indent="0" defTabSz="914400" eaLnBrk="0" fontAlgn="auto" latinLnBrk="0" hangingPunct="0">
              <a:lnSpc>
                <a:spcPct val="100000"/>
              </a:lnSpc>
              <a:spcBef>
                <a:spcPts val="0"/>
              </a:spcBef>
              <a:spcAft>
                <a:spcPts val="0"/>
              </a:spcAft>
              <a:buClrTx/>
              <a:buSzTx/>
              <a:tabLst/>
              <a:defRPr/>
            </a:pPr>
            <a:r>
              <a:rPr kumimoji="0" lang="en-US" sz="20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The case is made from tough plastic or rubber because these materials are good electrical insulators. </a:t>
            </a:r>
          </a:p>
          <a:p>
            <a:pPr marL="0" marR="0" lvl="0" indent="0" defTabSz="914400" eaLnBrk="0" fontAlgn="auto" latinLnBrk="0" hangingPunct="0">
              <a:lnSpc>
                <a:spcPct val="100000"/>
              </a:lnSpc>
              <a:spcBef>
                <a:spcPts val="0"/>
              </a:spcBef>
              <a:spcAft>
                <a:spcPts val="0"/>
              </a:spcAft>
              <a:buClrTx/>
              <a:buSzTx/>
              <a:tabLst/>
              <a:defRPr/>
            </a:pPr>
            <a:r>
              <a:rPr kumimoji="0" lang="en-US" sz="20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The three pins are made from brass, which is a good conductor of electricity. </a:t>
            </a:r>
          </a:p>
          <a:p>
            <a:pPr marL="0" marR="0" lvl="0" indent="0" defTabSz="914400" eaLnBrk="0" fontAlgn="auto" latinLnBrk="0" hangingPunct="0">
              <a:lnSpc>
                <a:spcPct val="100000"/>
              </a:lnSpc>
              <a:spcBef>
                <a:spcPts val="0"/>
              </a:spcBef>
              <a:spcAft>
                <a:spcPts val="0"/>
              </a:spcAft>
              <a:buClrTx/>
              <a:buSzTx/>
              <a:tabLst/>
              <a:defRPr/>
            </a:pPr>
            <a:r>
              <a:rPr kumimoji="0" lang="en-US" sz="20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There is a </a:t>
            </a:r>
            <a:r>
              <a:rPr kumimoji="0" lang="en-US" sz="20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fuse</a:t>
            </a:r>
            <a:r>
              <a:rPr kumimoji="0" lang="en-US" sz="20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between the live terminal and the live pin. </a:t>
            </a:r>
          </a:p>
          <a:p>
            <a:pPr marL="0" marR="0" lvl="0" indent="0" defTabSz="914400" eaLnBrk="0" fontAlgn="auto" latinLnBrk="0" hangingPunct="0">
              <a:lnSpc>
                <a:spcPct val="100000"/>
              </a:lnSpc>
              <a:spcBef>
                <a:spcPts val="0"/>
              </a:spcBef>
              <a:spcAft>
                <a:spcPts val="0"/>
              </a:spcAft>
              <a:buClrTx/>
              <a:buSzTx/>
              <a:tabLst/>
              <a:defRPr/>
            </a:pPr>
            <a:r>
              <a:rPr kumimoji="0" lang="en-US" sz="20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The fuse breaks the </a:t>
            </a:r>
            <a:r>
              <a:rPr kumimoji="0" lang="en-US" sz="2000" b="1" i="0" u="none" strike="noStrike" kern="0" cap="none" spc="0" normalizeH="0" baseline="0" noProof="0" dirty="0" smtClean="0">
                <a:ln>
                  <a:noFill/>
                </a:ln>
                <a:effectLst/>
                <a:uLnTx/>
                <a:uFillTx/>
                <a:latin typeface="Calibri" pitchFamily="34" charset="0"/>
                <a:cs typeface="Calibri" pitchFamily="34" charset="0"/>
              </a:rPr>
              <a:t>circuit</a:t>
            </a:r>
            <a:r>
              <a:rPr kumimoji="0" lang="en-US" sz="20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if too much current flows. </a:t>
            </a:r>
          </a:p>
          <a:p>
            <a:pPr marL="0" marR="0" lvl="0" indent="0" defTabSz="914400" eaLnBrk="0" fontAlgn="auto" latinLnBrk="0" hangingPunct="0">
              <a:lnSpc>
                <a:spcPct val="100000"/>
              </a:lnSpc>
              <a:spcBef>
                <a:spcPts val="0"/>
              </a:spcBef>
              <a:spcAft>
                <a:spcPts val="0"/>
              </a:spcAft>
              <a:buClrTx/>
              <a:buSzTx/>
              <a:tabLst/>
              <a:defRPr/>
            </a:pPr>
            <a:r>
              <a:rPr kumimoji="0" lang="en-US" sz="20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The cable is secured in the plug by a cable grip. This should grip the cable itself and not the individual wires inside it.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123962"/>
            <a:ext cx="6280730" cy="360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safety features of the 3-pin plug</a:t>
            </a:r>
            <a:endParaRPr lang="en-NZ" sz="2000" b="1" dirty="0"/>
          </a:p>
        </p:txBody>
      </p:sp>
    </p:spTree>
    <p:extLst>
      <p:ext uri="{BB962C8B-B14F-4D97-AF65-F5344CB8AC3E}">
        <p14:creationId xmlns:p14="http://schemas.microsoft.com/office/powerpoint/2010/main" val="25244963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41</a:t>
            </a:fld>
            <a:endParaRPr lang="en-NZ"/>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We </a:t>
            </a:r>
            <a:r>
              <a:rPr lang="en-NZ" sz="2000" b="1" dirty="0"/>
              <a:t>make use of the conducting and insulating properties of materials in technological applications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028950"/>
            <a:ext cx="45720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7" y="1628800"/>
            <a:ext cx="8321511" cy="1200329"/>
          </a:xfrm>
          <a:prstGeom prst="rect">
            <a:avLst/>
          </a:prstGeom>
          <a:noFill/>
        </p:spPr>
        <p:txBody>
          <a:bodyPr wrap="square" rtlCol="0">
            <a:spAutoFit/>
          </a:bodyPr>
          <a:lstStyle/>
          <a:p>
            <a:r>
              <a:rPr lang="en-NZ" dirty="0" smtClean="0">
                <a:latin typeface="Calibri" pitchFamily="34" charset="0"/>
                <a:cs typeface="Calibri" pitchFamily="34" charset="0"/>
              </a:rPr>
              <a:t>Every day we use materials because of their ability to conduct electricity. The most common product around the home is cables and wiring. Our houses are wired with metals such as copper which carry charge around. The wires are coated in plastic which acts as an insulator to prevent electricity flowing away from the wire. </a:t>
            </a:r>
            <a:endParaRPr lang="en-NZ" dirty="0">
              <a:latin typeface="Calibri" pitchFamily="34" charset="0"/>
              <a:cs typeface="Calibri" pitchFamily="34" charset="0"/>
            </a:endParaRPr>
          </a:p>
        </p:txBody>
      </p:sp>
      <p:sp>
        <p:nvSpPr>
          <p:cNvPr id="6" name="TextBox 5"/>
          <p:cNvSpPr txBox="1"/>
          <p:nvPr/>
        </p:nvSpPr>
        <p:spPr>
          <a:xfrm>
            <a:off x="323527" y="3028950"/>
            <a:ext cx="3816425" cy="2585323"/>
          </a:xfrm>
          <a:prstGeom prst="rect">
            <a:avLst/>
          </a:prstGeom>
          <a:noFill/>
        </p:spPr>
        <p:txBody>
          <a:bodyPr wrap="square" rtlCol="0">
            <a:spAutoFit/>
          </a:bodyPr>
          <a:lstStyle/>
          <a:p>
            <a:r>
              <a:rPr lang="en-NZ" dirty="0" smtClean="0">
                <a:latin typeface="Calibri" pitchFamily="34" charset="0"/>
                <a:cs typeface="Calibri" pitchFamily="34" charset="0"/>
              </a:rPr>
              <a:t>Wires are also used to transport electricity around from where it is generated such as at a hydropower station to towns where it is used. The insulating material around the wire needs to be much thicker and the wires are suspended from pylons by other insulators made from glass or ceramic materials.</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2082827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42</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Electrical </a:t>
            </a:r>
            <a:r>
              <a:rPr lang="en-NZ" sz="2000" b="1" dirty="0"/>
              <a:t>resistance </a:t>
            </a:r>
          </a:p>
        </p:txBody>
      </p:sp>
      <p:sp>
        <p:nvSpPr>
          <p:cNvPr id="5" name="Text Box 4"/>
          <p:cNvSpPr txBox="1">
            <a:spLocks noChangeArrowheads="1"/>
          </p:cNvSpPr>
          <p:nvPr/>
        </p:nvSpPr>
        <p:spPr bwMode="auto">
          <a:xfrm>
            <a:off x="304800" y="1628800"/>
            <a:ext cx="845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smtClean="0">
                <a:latin typeface="Calibri" pitchFamily="34" charset="0"/>
                <a:cs typeface="Calibri" pitchFamily="34" charset="0"/>
              </a:rPr>
              <a:t>Resistance</a:t>
            </a:r>
            <a:r>
              <a:rPr lang="en-US" sz="2000" dirty="0" smtClean="0">
                <a:latin typeface="Calibri" pitchFamily="34" charset="0"/>
                <a:cs typeface="Calibri" pitchFamily="34" charset="0"/>
              </a:rPr>
              <a:t> </a:t>
            </a:r>
            <a:r>
              <a:rPr lang="en-US" sz="2000" dirty="0">
                <a:latin typeface="Calibri" pitchFamily="34" charset="0"/>
                <a:cs typeface="Calibri" pitchFamily="34" charset="0"/>
              </a:rPr>
              <a:t>(symbol R) measures how difficult it is for current to move through a </a:t>
            </a:r>
            <a:r>
              <a:rPr lang="en-US" sz="2000" dirty="0" smtClean="0">
                <a:latin typeface="Calibri" pitchFamily="34" charset="0"/>
                <a:cs typeface="Calibri" pitchFamily="34" charset="0"/>
              </a:rPr>
              <a:t>component. Resistance </a:t>
            </a:r>
            <a:r>
              <a:rPr lang="en-US" sz="2000" dirty="0">
                <a:latin typeface="Calibri" pitchFamily="34" charset="0"/>
                <a:cs typeface="Calibri" pitchFamily="34" charset="0"/>
              </a:rPr>
              <a:t>is measured in ohms (symbol Ω)</a:t>
            </a:r>
          </a:p>
        </p:txBody>
      </p:sp>
      <p:pic>
        <p:nvPicPr>
          <p:cNvPr id="6" name="Picture 9" descr="resistance_serie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657475"/>
            <a:ext cx="51054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6127" y="3284984"/>
            <a:ext cx="2767721" cy="2031325"/>
          </a:xfrm>
          <a:prstGeom prst="rect">
            <a:avLst/>
          </a:prstGeom>
          <a:noFill/>
        </p:spPr>
        <p:txBody>
          <a:bodyPr wrap="square" rtlCol="0">
            <a:spAutoFit/>
          </a:bodyPr>
          <a:lstStyle/>
          <a:p>
            <a:r>
              <a:rPr lang="en-NZ" dirty="0" smtClean="0">
                <a:latin typeface="Calibri" pitchFamily="34" charset="0"/>
                <a:cs typeface="Calibri" pitchFamily="34" charset="0"/>
              </a:rPr>
              <a:t>Resisters will reduce the current that flows through a circuit. Components that add resistance to a circuit can often transform electrical energy in light, sound or heat energy.</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38985062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43</a:t>
            </a:fld>
            <a:endParaRPr lang="en-NZ"/>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resistance of a component (in ohms) = voltage across component / current through component</a:t>
            </a:r>
          </a:p>
        </p:txBody>
      </p:sp>
      <p:sp>
        <p:nvSpPr>
          <p:cNvPr id="5" name="Text Box 4"/>
          <p:cNvSpPr txBox="1">
            <a:spLocks noChangeArrowheads="1"/>
          </p:cNvSpPr>
          <p:nvPr/>
        </p:nvSpPr>
        <p:spPr bwMode="auto">
          <a:xfrm>
            <a:off x="316767" y="1442811"/>
            <a:ext cx="8458200" cy="476250"/>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dirty="0">
                <a:latin typeface="Calibri" pitchFamily="34" charset="0"/>
                <a:cs typeface="Calibri" pitchFamily="34" charset="0"/>
              </a:rPr>
              <a:t>Resistance is calculated using R = V/I</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27" y="2010826"/>
            <a:ext cx="3667692"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4267200" y="2286000"/>
            <a:ext cx="4267200" cy="378565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latin typeface="Calibri" pitchFamily="34" charset="0"/>
                <a:cs typeface="Calibri" pitchFamily="34" charset="0"/>
              </a:rPr>
              <a:t>The resistance of an object determines the amount of current through the object for a given </a:t>
            </a:r>
            <a:r>
              <a:rPr lang="en-US" sz="2000" dirty="0" smtClean="0">
                <a:latin typeface="Calibri" pitchFamily="34" charset="0"/>
                <a:cs typeface="Calibri" pitchFamily="34" charset="0"/>
              </a:rPr>
              <a:t>voltage </a:t>
            </a:r>
            <a:r>
              <a:rPr lang="en-US" sz="2000" dirty="0">
                <a:latin typeface="Calibri" pitchFamily="34" charset="0"/>
                <a:cs typeface="Calibri" pitchFamily="34" charset="0"/>
              </a:rPr>
              <a:t>across the object.</a:t>
            </a:r>
          </a:p>
          <a:p>
            <a:pPr lvl="1" eaLnBrk="1" hangingPunct="1"/>
            <a:r>
              <a:rPr lang="en-US" sz="2000" dirty="0">
                <a:latin typeface="Calibri" pitchFamily="34" charset="0"/>
                <a:cs typeface="Calibri" pitchFamily="34" charset="0"/>
              </a:rPr>
              <a:t>  </a:t>
            </a:r>
          </a:p>
          <a:p>
            <a:pPr eaLnBrk="1" hangingPunct="1"/>
            <a:r>
              <a:rPr lang="en-US" sz="2000" dirty="0">
                <a:latin typeface="Calibri" pitchFamily="34" charset="0"/>
                <a:cs typeface="Calibri" pitchFamily="34" charset="0"/>
              </a:rPr>
              <a:t>where</a:t>
            </a:r>
          </a:p>
          <a:p>
            <a:pPr lvl="1" eaLnBrk="1" hangingPunct="1"/>
            <a:r>
              <a:rPr lang="en-US" sz="2000" i="1" dirty="0">
                <a:latin typeface="Calibri" pitchFamily="34" charset="0"/>
                <a:cs typeface="Calibri" pitchFamily="34" charset="0"/>
              </a:rPr>
              <a:t>R</a:t>
            </a:r>
            <a:r>
              <a:rPr lang="en-US" sz="2000" dirty="0">
                <a:latin typeface="Calibri" pitchFamily="34" charset="0"/>
                <a:cs typeface="Calibri" pitchFamily="34" charset="0"/>
              </a:rPr>
              <a:t> is the resistance of the object, usually measured in </a:t>
            </a:r>
            <a:r>
              <a:rPr lang="en-US" sz="2000" b="1" dirty="0" smtClean="0">
                <a:latin typeface="Calibri" pitchFamily="34" charset="0"/>
                <a:cs typeface="Calibri" pitchFamily="34" charset="0"/>
              </a:rPr>
              <a:t>ohms</a:t>
            </a:r>
            <a:r>
              <a:rPr lang="en-US" sz="2000" dirty="0" smtClean="0">
                <a:latin typeface="Calibri" pitchFamily="34" charset="0"/>
                <a:cs typeface="Calibri" pitchFamily="34" charset="0"/>
              </a:rPr>
              <a:t> </a:t>
            </a:r>
            <a:endParaRPr lang="en-US" sz="2000" dirty="0">
              <a:latin typeface="Calibri" pitchFamily="34" charset="0"/>
              <a:cs typeface="Calibri" pitchFamily="34" charset="0"/>
            </a:endParaRPr>
          </a:p>
          <a:p>
            <a:pPr lvl="1" eaLnBrk="1" hangingPunct="1"/>
            <a:r>
              <a:rPr lang="en-US" sz="2000" i="1" dirty="0">
                <a:latin typeface="Calibri" pitchFamily="34" charset="0"/>
                <a:cs typeface="Calibri" pitchFamily="34" charset="0"/>
              </a:rPr>
              <a:t>V</a:t>
            </a:r>
            <a:r>
              <a:rPr lang="en-US" sz="2000" dirty="0">
                <a:latin typeface="Calibri" pitchFamily="34" charset="0"/>
                <a:cs typeface="Calibri" pitchFamily="34" charset="0"/>
              </a:rPr>
              <a:t> is the voltage across the object, usually measured in </a:t>
            </a:r>
            <a:r>
              <a:rPr lang="en-US" sz="2000" b="1" dirty="0" smtClean="0">
                <a:latin typeface="Calibri" pitchFamily="34" charset="0"/>
                <a:cs typeface="Calibri" pitchFamily="34" charset="0"/>
              </a:rPr>
              <a:t>volts </a:t>
            </a:r>
            <a:endParaRPr lang="en-US" sz="2000" b="1" dirty="0">
              <a:latin typeface="Calibri" pitchFamily="34" charset="0"/>
              <a:cs typeface="Calibri" pitchFamily="34" charset="0"/>
            </a:endParaRPr>
          </a:p>
          <a:p>
            <a:pPr lvl="1" eaLnBrk="1" hangingPunct="1"/>
            <a:r>
              <a:rPr lang="en-US" sz="2000" i="1" dirty="0">
                <a:latin typeface="Calibri" pitchFamily="34" charset="0"/>
                <a:cs typeface="Calibri" pitchFamily="34" charset="0"/>
              </a:rPr>
              <a:t>I</a:t>
            </a:r>
            <a:r>
              <a:rPr lang="en-US" sz="2000" dirty="0">
                <a:latin typeface="Calibri" pitchFamily="34" charset="0"/>
                <a:cs typeface="Calibri" pitchFamily="34" charset="0"/>
              </a:rPr>
              <a:t> is the current through the object, usually measured in </a:t>
            </a:r>
            <a:r>
              <a:rPr lang="en-US" sz="2000" b="1" dirty="0" smtClean="0">
                <a:latin typeface="Calibri" pitchFamily="34" charset="0"/>
                <a:cs typeface="Calibri" pitchFamily="34" charset="0"/>
              </a:rPr>
              <a:t>amperes</a:t>
            </a:r>
            <a:endParaRPr lang="en-US" sz="2000" b="1" dirty="0">
              <a:latin typeface="Calibri" pitchFamily="34" charset="0"/>
              <a:cs typeface="Calibri" pitchFamily="34" charset="0"/>
            </a:endParaRPr>
          </a:p>
        </p:txBody>
      </p:sp>
      <p:sp>
        <p:nvSpPr>
          <p:cNvPr id="8" name="TextBox 7"/>
          <p:cNvSpPr txBox="1"/>
          <p:nvPr/>
        </p:nvSpPr>
        <p:spPr>
          <a:xfrm>
            <a:off x="316767" y="5589240"/>
            <a:ext cx="3950433" cy="646331"/>
          </a:xfrm>
          <a:prstGeom prst="rect">
            <a:avLst/>
          </a:prstGeom>
          <a:noFill/>
        </p:spPr>
        <p:txBody>
          <a:bodyPr wrap="square" rtlCol="0">
            <a:spAutoFit/>
          </a:bodyPr>
          <a:lstStyle/>
          <a:p>
            <a:r>
              <a:rPr lang="en-NZ" dirty="0" smtClean="0">
                <a:latin typeface="Calibri" pitchFamily="34" charset="0"/>
                <a:cs typeface="Calibri" pitchFamily="34" charset="0"/>
              </a:rPr>
              <a:t>The higher the resistance the less the current.</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40432553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44</a:t>
            </a:fld>
            <a:endParaRPr lang="en-NZ"/>
          </a:p>
        </p:txBody>
      </p:sp>
      <p:pic>
        <p:nvPicPr>
          <p:cNvPr id="4" name="Picture 7" descr="Ohms%20Law"/>
          <p:cNvPicPr>
            <a:picLocks noChangeAspect="1" noChangeArrowheads="1"/>
          </p:cNvPicPr>
          <p:nvPr/>
        </p:nvPicPr>
        <p:blipFill rotWithShape="1">
          <a:blip r:embed="rId2">
            <a:extLst>
              <a:ext uri="{28A0092B-C50C-407E-A947-70E740481C1C}">
                <a14:useLocalDpi xmlns:a14="http://schemas.microsoft.com/office/drawing/2010/main" val="0"/>
              </a:ext>
            </a:extLst>
          </a:blip>
          <a:srcRect t="14168"/>
          <a:stretch/>
        </p:blipFill>
        <p:spPr bwMode="auto">
          <a:xfrm>
            <a:off x="971600" y="1628800"/>
            <a:ext cx="6815138" cy="42921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Ohm’s Law</a:t>
            </a:r>
            <a:endParaRPr lang="en-NZ" sz="2000" b="1" dirty="0"/>
          </a:p>
        </p:txBody>
      </p:sp>
    </p:spTree>
    <p:extLst>
      <p:ext uri="{BB962C8B-B14F-4D97-AF65-F5344CB8AC3E}">
        <p14:creationId xmlns:p14="http://schemas.microsoft.com/office/powerpoint/2010/main" val="2397934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45</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R</a:t>
            </a:r>
            <a:r>
              <a:rPr lang="en-NZ" sz="2000" b="1" baseline="-25000" dirty="0" smtClean="0"/>
              <a:t>T</a:t>
            </a:r>
            <a:r>
              <a:rPr lang="en-NZ" sz="2000" b="1" dirty="0" smtClean="0"/>
              <a:t> = Total resistance</a:t>
            </a:r>
            <a:endParaRPr lang="en-NZ" sz="2000" b="1" dirty="0"/>
          </a:p>
        </p:txBody>
      </p:sp>
      <p:sp>
        <p:nvSpPr>
          <p:cNvPr id="5" name="TextBox 4"/>
          <p:cNvSpPr txBox="1"/>
          <p:nvPr/>
        </p:nvSpPr>
        <p:spPr>
          <a:xfrm>
            <a:off x="436127" y="1340768"/>
            <a:ext cx="3703825" cy="1754326"/>
          </a:xfrm>
          <a:prstGeom prst="rect">
            <a:avLst/>
          </a:prstGeom>
          <a:noFill/>
        </p:spPr>
        <p:txBody>
          <a:bodyPr wrap="square" rtlCol="0">
            <a:spAutoFit/>
          </a:bodyPr>
          <a:lstStyle/>
          <a:p>
            <a:r>
              <a:rPr lang="en-NZ" b="1" dirty="0" smtClean="0">
                <a:latin typeface="Calibri" pitchFamily="34" charset="0"/>
                <a:cs typeface="Calibri" pitchFamily="34" charset="0"/>
              </a:rPr>
              <a:t>Resistors in series</a:t>
            </a:r>
          </a:p>
          <a:p>
            <a:r>
              <a:rPr lang="en-NZ" dirty="0" smtClean="0">
                <a:latin typeface="Calibri" pitchFamily="34" charset="0"/>
                <a:cs typeface="Calibri" pitchFamily="34" charset="0"/>
              </a:rPr>
              <a:t>The total resistance in a series circuit is calculated by this formula:</a:t>
            </a:r>
          </a:p>
          <a:p>
            <a:endParaRPr lang="en-NZ" dirty="0">
              <a:latin typeface="Calibri" pitchFamily="34" charset="0"/>
              <a:cs typeface="Calibri" pitchFamily="34" charset="0"/>
            </a:endParaRPr>
          </a:p>
          <a:p>
            <a:r>
              <a:rPr lang="en-NZ" dirty="0" smtClean="0">
                <a:latin typeface="Calibri" pitchFamily="34" charset="0"/>
                <a:cs typeface="Calibri" pitchFamily="34" charset="0"/>
              </a:rPr>
              <a:t>R</a:t>
            </a:r>
            <a:r>
              <a:rPr lang="en-NZ" baseline="-25000" dirty="0" smtClean="0">
                <a:latin typeface="Calibri" pitchFamily="34" charset="0"/>
                <a:cs typeface="Calibri" pitchFamily="34" charset="0"/>
              </a:rPr>
              <a:t>T</a:t>
            </a:r>
            <a:r>
              <a:rPr lang="en-NZ" dirty="0" smtClean="0">
                <a:latin typeface="Calibri" pitchFamily="34" charset="0"/>
                <a:cs typeface="Calibri" pitchFamily="34" charset="0"/>
              </a:rPr>
              <a:t> + R</a:t>
            </a:r>
            <a:r>
              <a:rPr lang="en-NZ" baseline="-25000" dirty="0" smtClean="0">
                <a:latin typeface="Calibri" pitchFamily="34" charset="0"/>
                <a:cs typeface="Calibri" pitchFamily="34" charset="0"/>
              </a:rPr>
              <a:t>1</a:t>
            </a:r>
            <a:r>
              <a:rPr lang="en-NZ" dirty="0" smtClean="0">
                <a:latin typeface="Calibri" pitchFamily="34" charset="0"/>
                <a:cs typeface="Calibri" pitchFamily="34" charset="0"/>
              </a:rPr>
              <a:t> + R</a:t>
            </a:r>
            <a:r>
              <a:rPr lang="en-NZ" baseline="-25000" dirty="0" smtClean="0">
                <a:latin typeface="Calibri" pitchFamily="34" charset="0"/>
                <a:cs typeface="Calibri" pitchFamily="34" charset="0"/>
              </a:rPr>
              <a:t>2</a:t>
            </a:r>
            <a:r>
              <a:rPr lang="en-NZ" dirty="0" smtClean="0">
                <a:latin typeface="Calibri" pitchFamily="34" charset="0"/>
                <a:cs typeface="Calibri" pitchFamily="34" charset="0"/>
              </a:rPr>
              <a:t> + ….</a:t>
            </a:r>
          </a:p>
          <a:p>
            <a:endParaRPr lang="en-NZ" dirty="0"/>
          </a:p>
        </p:txBody>
      </p:sp>
      <p:sp>
        <p:nvSpPr>
          <p:cNvPr id="6" name="TextBox 5"/>
          <p:cNvSpPr txBox="1"/>
          <p:nvPr/>
        </p:nvSpPr>
        <p:spPr>
          <a:xfrm>
            <a:off x="672446" y="5127046"/>
            <a:ext cx="7736273" cy="923330"/>
          </a:xfrm>
          <a:prstGeom prst="rect">
            <a:avLst/>
          </a:prstGeom>
          <a:noFill/>
          <a:ln>
            <a:solidFill>
              <a:schemeClr val="tx1"/>
            </a:solidFill>
          </a:ln>
        </p:spPr>
        <p:txBody>
          <a:bodyPr wrap="square" rtlCol="0">
            <a:spAutoFit/>
          </a:bodyPr>
          <a:lstStyle/>
          <a:p>
            <a:r>
              <a:rPr lang="en-NZ" b="1" dirty="0" smtClean="0">
                <a:latin typeface="Calibri" pitchFamily="34" charset="0"/>
                <a:cs typeface="Calibri" pitchFamily="34" charset="0"/>
              </a:rPr>
              <a:t>Resistors in parallel</a:t>
            </a:r>
          </a:p>
          <a:p>
            <a:r>
              <a:rPr lang="en-NZ" dirty="0" smtClean="0">
                <a:latin typeface="Calibri" pitchFamily="34" charset="0"/>
                <a:cs typeface="Calibri" pitchFamily="34" charset="0"/>
              </a:rPr>
              <a:t>The total resistance in a parallel circuit is calculated differently (not required at L1). When resistors are added in parallel the total resistance decreases</a:t>
            </a:r>
          </a:p>
        </p:txBody>
      </p:sp>
      <p:pic>
        <p:nvPicPr>
          <p:cNvPr id="10242"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932040" y="1164334"/>
            <a:ext cx="3712999" cy="386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57194" y="3254954"/>
            <a:ext cx="3568983" cy="923330"/>
          </a:xfrm>
          <a:prstGeom prst="rect">
            <a:avLst/>
          </a:prstGeom>
          <a:noFill/>
          <a:ln>
            <a:solidFill>
              <a:schemeClr val="accent1"/>
            </a:solidFill>
          </a:ln>
        </p:spPr>
        <p:txBody>
          <a:bodyPr wrap="square" rtlCol="0">
            <a:spAutoFit/>
          </a:bodyPr>
          <a:lstStyle/>
          <a:p>
            <a:r>
              <a:rPr lang="en-NZ" dirty="0" smtClean="0">
                <a:latin typeface="Calibri" pitchFamily="34" charset="0"/>
                <a:cs typeface="Calibri" pitchFamily="34" charset="0"/>
              </a:rPr>
              <a:t>Total resistance (R</a:t>
            </a:r>
            <a:r>
              <a:rPr lang="en-NZ" baseline="-25000" dirty="0" smtClean="0">
                <a:latin typeface="Calibri" pitchFamily="34" charset="0"/>
                <a:cs typeface="Calibri" pitchFamily="34" charset="0"/>
              </a:rPr>
              <a:t>T</a:t>
            </a:r>
            <a:r>
              <a:rPr lang="en-NZ" dirty="0" smtClean="0">
                <a:latin typeface="Calibri" pitchFamily="34" charset="0"/>
                <a:cs typeface="Calibri" pitchFamily="34" charset="0"/>
              </a:rPr>
              <a:t>) in the circuit to the right = 10 + 15 + 30</a:t>
            </a:r>
          </a:p>
          <a:p>
            <a:r>
              <a:rPr lang="en-NZ" dirty="0" smtClean="0">
                <a:latin typeface="Calibri" pitchFamily="34" charset="0"/>
                <a:cs typeface="Calibri" pitchFamily="34" charset="0"/>
              </a:rPr>
              <a:t>R</a:t>
            </a:r>
            <a:r>
              <a:rPr lang="en-NZ" baseline="-25000" dirty="0" smtClean="0">
                <a:latin typeface="Calibri" pitchFamily="34" charset="0"/>
                <a:cs typeface="Calibri" pitchFamily="34" charset="0"/>
              </a:rPr>
              <a:t>T</a:t>
            </a:r>
            <a:r>
              <a:rPr lang="en-NZ" dirty="0" smtClean="0">
                <a:latin typeface="Calibri" pitchFamily="34" charset="0"/>
                <a:cs typeface="Calibri" pitchFamily="34" charset="0"/>
              </a:rPr>
              <a:t> = 55</a:t>
            </a:r>
            <a:r>
              <a:rPr lang="el-GR" dirty="0" smtClean="0">
                <a:latin typeface="Calibri" pitchFamily="34" charset="0"/>
                <a:cs typeface="Calibri" pitchFamily="34" charset="0"/>
              </a:rPr>
              <a:t>Ω</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3661996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46</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Electrical </a:t>
            </a:r>
            <a:r>
              <a:rPr lang="en-NZ" sz="2000" b="1" dirty="0"/>
              <a:t>resistance </a:t>
            </a: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73" t="8892" r="4149" b="5655"/>
          <a:stretch/>
        </p:blipFill>
        <p:spPr bwMode="auto">
          <a:xfrm>
            <a:off x="2774265" y="2584161"/>
            <a:ext cx="6259663" cy="427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1412776"/>
            <a:ext cx="4680520" cy="2554545"/>
          </a:xfrm>
          <a:prstGeom prst="rect">
            <a:avLst/>
          </a:prstGeom>
          <a:noFill/>
        </p:spPr>
        <p:txBody>
          <a:bodyPr wrap="square" rtlCol="0">
            <a:spAutoFit/>
          </a:bodyPr>
          <a:lstStyle/>
          <a:p>
            <a:r>
              <a:rPr lang="en-NZ" sz="2000" dirty="0" smtClean="0">
                <a:latin typeface="Calibri" pitchFamily="34" charset="0"/>
                <a:cs typeface="Calibri" pitchFamily="34" charset="0"/>
              </a:rPr>
              <a:t>Parts of a circuit which offer high resistance transform a greater amount of electrical energy into light and heat energy. This is why the high resistance, very thin wire of a filament light bulb glows hot and bright while the lower resistance thicker wire providing the current to the bulb stays cooler.</a:t>
            </a:r>
            <a:endParaRPr lang="en-NZ" sz="2000" dirty="0">
              <a:latin typeface="Calibri" pitchFamily="34" charset="0"/>
              <a:cs typeface="Calibri" pitchFamily="34" charset="0"/>
            </a:endParaRPr>
          </a:p>
        </p:txBody>
      </p:sp>
    </p:spTree>
    <p:extLst>
      <p:ext uri="{BB962C8B-B14F-4D97-AF65-F5344CB8AC3E}">
        <p14:creationId xmlns:p14="http://schemas.microsoft.com/office/powerpoint/2010/main" val="3761929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47663" y="2492896"/>
            <a:ext cx="6754341" cy="405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47</a:t>
            </a:fld>
            <a:endParaRPr lang="en-NZ"/>
          </a:p>
        </p:txBody>
      </p:sp>
      <p:sp>
        <p:nvSpPr>
          <p:cNvPr id="5" name="Rectangle 4"/>
          <p:cNvSpPr/>
          <p:nvPr/>
        </p:nvSpPr>
        <p:spPr>
          <a:xfrm>
            <a:off x="323528" y="1628800"/>
            <a:ext cx="8496944" cy="923330"/>
          </a:xfrm>
          <a:prstGeom prst="rect">
            <a:avLst/>
          </a:prstGeom>
        </p:spPr>
        <p:txBody>
          <a:bodyPr wrap="square">
            <a:spAutoFit/>
          </a:bodyPr>
          <a:lstStyle/>
          <a:p>
            <a:pPr lvl="0"/>
            <a:r>
              <a:rPr lang="en-GB" b="1" dirty="0">
                <a:latin typeface="Calibri" pitchFamily="34" charset="0"/>
                <a:cs typeface="Calibri" pitchFamily="34" charset="0"/>
              </a:rPr>
              <a:t>Resistors which obey Ohm's Law</a:t>
            </a:r>
            <a:r>
              <a:rPr lang="en-GB" dirty="0">
                <a:latin typeface="Calibri" pitchFamily="34" charset="0"/>
                <a:cs typeface="Calibri" pitchFamily="34" charset="0"/>
              </a:rPr>
              <a:t> have a straight line of voltage against </a:t>
            </a:r>
            <a:r>
              <a:rPr lang="en-GB" dirty="0" smtClean="0">
                <a:latin typeface="Calibri" pitchFamily="34" charset="0"/>
                <a:cs typeface="Calibri" pitchFamily="34" charset="0"/>
              </a:rPr>
              <a:t>current. </a:t>
            </a:r>
            <a:r>
              <a:rPr lang="en-NZ" dirty="0" smtClean="0">
                <a:latin typeface="Calibri" pitchFamily="34" charset="0"/>
                <a:cs typeface="Calibri" pitchFamily="34" charset="0"/>
              </a:rPr>
              <a:t>An </a:t>
            </a:r>
            <a:r>
              <a:rPr lang="en-NZ" dirty="0" err="1">
                <a:latin typeface="Calibri" pitchFamily="34" charset="0"/>
                <a:cs typeface="Calibri" pitchFamily="34" charset="0"/>
              </a:rPr>
              <a:t>ohmic</a:t>
            </a:r>
            <a:r>
              <a:rPr lang="en-NZ" dirty="0">
                <a:latin typeface="Calibri" pitchFamily="34" charset="0"/>
                <a:cs typeface="Calibri" pitchFamily="34" charset="0"/>
              </a:rPr>
              <a:t> conductor has a </a:t>
            </a:r>
            <a:r>
              <a:rPr lang="en-NZ" b="1" i="1" dirty="0">
                <a:latin typeface="Calibri" pitchFamily="34" charset="0"/>
                <a:cs typeface="Calibri" pitchFamily="34" charset="0"/>
              </a:rPr>
              <a:t>constant resistance - </a:t>
            </a:r>
            <a:r>
              <a:rPr lang="en-NZ" dirty="0" smtClean="0">
                <a:latin typeface="Calibri" pitchFamily="34" charset="0"/>
                <a:cs typeface="Calibri" pitchFamily="34" charset="0"/>
              </a:rPr>
              <a:t>wire in a circuit can act </a:t>
            </a:r>
            <a:r>
              <a:rPr lang="en-NZ" dirty="0">
                <a:latin typeface="Calibri" pitchFamily="34" charset="0"/>
                <a:cs typeface="Calibri" pitchFamily="34" charset="0"/>
              </a:rPr>
              <a:t>as an </a:t>
            </a:r>
            <a:r>
              <a:rPr lang="en-NZ" dirty="0" err="1">
                <a:latin typeface="Calibri" pitchFamily="34" charset="0"/>
                <a:cs typeface="Calibri" pitchFamily="34" charset="0"/>
              </a:rPr>
              <a:t>ohmic</a:t>
            </a:r>
            <a:r>
              <a:rPr lang="en-NZ" dirty="0">
                <a:latin typeface="Calibri" pitchFamily="34" charset="0"/>
                <a:cs typeface="Calibri" pitchFamily="34" charset="0"/>
              </a:rPr>
              <a:t> conductor </a:t>
            </a:r>
            <a:r>
              <a:rPr lang="en-NZ" dirty="0" smtClean="0">
                <a:latin typeface="Calibri" pitchFamily="34" charset="0"/>
                <a:cs typeface="Calibri" pitchFamily="34" charset="0"/>
              </a:rPr>
              <a:t>if it is </a:t>
            </a:r>
            <a:r>
              <a:rPr lang="en-NZ" dirty="0">
                <a:latin typeface="Calibri" pitchFamily="34" charset="0"/>
                <a:cs typeface="Calibri" pitchFamily="34" charset="0"/>
              </a:rPr>
              <a:t>kept at a constant temperature</a:t>
            </a:r>
            <a:r>
              <a:rPr lang="en-NZ" dirty="0" smtClean="0">
                <a:latin typeface="Calibri" pitchFamily="34" charset="0"/>
                <a:cs typeface="Calibri" pitchFamily="34" charset="0"/>
              </a:rPr>
              <a:t>. The resistance wire is acting as an </a:t>
            </a:r>
            <a:r>
              <a:rPr lang="en-NZ" dirty="0" err="1" smtClean="0">
                <a:latin typeface="Calibri" pitchFamily="34" charset="0"/>
                <a:cs typeface="Calibri" pitchFamily="34" charset="0"/>
              </a:rPr>
              <a:t>ohmic</a:t>
            </a:r>
            <a:r>
              <a:rPr lang="en-NZ" dirty="0" smtClean="0">
                <a:latin typeface="Calibri" pitchFamily="34" charset="0"/>
                <a:cs typeface="Calibri" pitchFamily="34" charset="0"/>
              </a:rPr>
              <a:t> conductor.</a:t>
            </a:r>
            <a:endParaRPr lang="en-GB" dirty="0" smtClean="0">
              <a:latin typeface="Calibri" pitchFamily="34" charset="0"/>
              <a:cs typeface="Calibri" pitchFamily="34" charset="0"/>
            </a:endParaRPr>
          </a:p>
        </p:txBody>
      </p:sp>
      <p:sp>
        <p:nvSpPr>
          <p:cNvPr id="10" name="TextBox 9"/>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err="1" smtClean="0"/>
              <a:t>Ohmic</a:t>
            </a:r>
            <a:r>
              <a:rPr lang="en-NZ" sz="2000" b="1" dirty="0" smtClean="0"/>
              <a:t> Conductors</a:t>
            </a:r>
            <a:endParaRPr lang="en-NZ" sz="2000" b="1" dirty="0"/>
          </a:p>
        </p:txBody>
      </p:sp>
    </p:spTree>
    <p:extLst>
      <p:ext uri="{BB962C8B-B14F-4D97-AF65-F5344CB8AC3E}">
        <p14:creationId xmlns:p14="http://schemas.microsoft.com/office/powerpoint/2010/main" val="499286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48</a:t>
            </a:fld>
            <a:endParaRPr lang="en-NZ"/>
          </a:p>
        </p:txBody>
      </p:sp>
      <p:pic>
        <p:nvPicPr>
          <p:cNvPr id="4" name="Picture 9" descr="IV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0183" y="1412776"/>
            <a:ext cx="6400800" cy="5183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resistance of </a:t>
            </a:r>
            <a:r>
              <a:rPr lang="en-NZ" sz="2000" b="1" dirty="0" smtClean="0"/>
              <a:t>an </a:t>
            </a:r>
            <a:r>
              <a:rPr lang="en-NZ" sz="2000" b="1" dirty="0" err="1" smtClean="0"/>
              <a:t>ohmic</a:t>
            </a:r>
            <a:r>
              <a:rPr lang="en-NZ" sz="2000" b="1" dirty="0" smtClean="0"/>
              <a:t> </a:t>
            </a:r>
            <a:r>
              <a:rPr lang="en-NZ" sz="2000" b="1" dirty="0"/>
              <a:t>component (in ohms) = voltage across component / current through component</a:t>
            </a:r>
          </a:p>
        </p:txBody>
      </p:sp>
    </p:spTree>
    <p:extLst>
      <p:ext uri="{BB962C8B-B14F-4D97-AF65-F5344CB8AC3E}">
        <p14:creationId xmlns:p14="http://schemas.microsoft.com/office/powerpoint/2010/main" val="3130458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49</a:t>
            </a:fld>
            <a:endParaRPr lang="en-NZ"/>
          </a:p>
        </p:txBody>
      </p:sp>
      <p:sp>
        <p:nvSpPr>
          <p:cNvPr id="4" name="Footer Placeholder 1"/>
          <p:cNvSpPr txBox="1">
            <a:spLocks/>
          </p:cNvSpPr>
          <p:nvPr/>
        </p:nvSpPr>
        <p:spPr>
          <a:xfrm>
            <a:off x="193638" y="6250164"/>
            <a:ext cx="3786691"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mtClean="0"/>
              <a:t>GZ Science resources physics 1.3  2013</a:t>
            </a:r>
            <a:endParaRPr lang="en-NZ"/>
          </a:p>
        </p:txBody>
      </p:sp>
      <p:sp>
        <p:nvSpPr>
          <p:cNvPr id="5"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49</a:t>
            </a:fld>
            <a:endParaRPr lang="en-NZ"/>
          </a:p>
        </p:txBody>
      </p:sp>
      <p:pic>
        <p:nvPicPr>
          <p:cNvPr id="6" name="Picture 5" descr="currents_diagram8"/>
          <p:cNvPicPr/>
          <p:nvPr/>
        </p:nvPicPr>
        <p:blipFill>
          <a:blip r:embed="rId2">
            <a:extLst>
              <a:ext uri="{28A0092B-C50C-407E-A947-70E740481C1C}">
                <a14:useLocalDpi xmlns:a14="http://schemas.microsoft.com/office/drawing/2010/main" val="0"/>
              </a:ext>
            </a:extLst>
          </a:blip>
          <a:srcRect/>
          <a:stretch>
            <a:fillRect/>
          </a:stretch>
        </p:blipFill>
        <p:spPr bwMode="auto">
          <a:xfrm>
            <a:off x="2722800" y="4127332"/>
            <a:ext cx="5760640" cy="2710160"/>
          </a:xfrm>
          <a:prstGeom prst="rect">
            <a:avLst/>
          </a:prstGeom>
          <a:noFill/>
          <a:ln>
            <a:noFill/>
          </a:ln>
        </p:spPr>
      </p:pic>
      <p:sp>
        <p:nvSpPr>
          <p:cNvPr id="7" name="Rectangle 6"/>
          <p:cNvSpPr/>
          <p:nvPr/>
        </p:nvSpPr>
        <p:spPr>
          <a:xfrm>
            <a:off x="323528" y="1340768"/>
            <a:ext cx="8496944" cy="3139321"/>
          </a:xfrm>
          <a:prstGeom prst="rect">
            <a:avLst/>
          </a:prstGeom>
        </p:spPr>
        <p:txBody>
          <a:bodyPr wrap="square">
            <a:spAutoFit/>
          </a:bodyPr>
          <a:lstStyle/>
          <a:p>
            <a:pPr lvl="0"/>
            <a:r>
              <a:rPr lang="en-GB" b="1" dirty="0">
                <a:latin typeface="Calibri" pitchFamily="34" charset="0"/>
                <a:cs typeface="Calibri" pitchFamily="34" charset="0"/>
              </a:rPr>
              <a:t>Resistors which </a:t>
            </a:r>
            <a:r>
              <a:rPr lang="en-GB" b="1" dirty="0" smtClean="0">
                <a:latin typeface="Calibri" pitchFamily="34" charset="0"/>
                <a:cs typeface="Calibri" pitchFamily="34" charset="0"/>
              </a:rPr>
              <a:t>do not obey </a:t>
            </a:r>
            <a:r>
              <a:rPr lang="en-GB" b="1" dirty="0">
                <a:latin typeface="Calibri" pitchFamily="34" charset="0"/>
                <a:cs typeface="Calibri" pitchFamily="34" charset="0"/>
              </a:rPr>
              <a:t>Ohm's Law</a:t>
            </a:r>
            <a:r>
              <a:rPr lang="en-GB" dirty="0">
                <a:latin typeface="Calibri" pitchFamily="34" charset="0"/>
                <a:cs typeface="Calibri" pitchFamily="34" charset="0"/>
              </a:rPr>
              <a:t> have a </a:t>
            </a:r>
            <a:r>
              <a:rPr lang="en-GB" dirty="0" smtClean="0">
                <a:latin typeface="Calibri" pitchFamily="34" charset="0"/>
                <a:cs typeface="Calibri" pitchFamily="34" charset="0"/>
              </a:rPr>
              <a:t>curved </a:t>
            </a:r>
            <a:r>
              <a:rPr lang="en-GB" dirty="0">
                <a:latin typeface="Calibri" pitchFamily="34" charset="0"/>
                <a:cs typeface="Calibri" pitchFamily="34" charset="0"/>
              </a:rPr>
              <a:t>line of voltage against </a:t>
            </a:r>
            <a:r>
              <a:rPr lang="en-GB" dirty="0" smtClean="0">
                <a:latin typeface="Calibri" pitchFamily="34" charset="0"/>
                <a:cs typeface="Calibri" pitchFamily="34" charset="0"/>
              </a:rPr>
              <a:t>current. </a:t>
            </a:r>
          </a:p>
          <a:p>
            <a:pPr lvl="0"/>
            <a:endParaRPr lang="en-GB" b="1" dirty="0">
              <a:latin typeface="Calibri" pitchFamily="34" charset="0"/>
              <a:cs typeface="Calibri" pitchFamily="34" charset="0"/>
            </a:endParaRPr>
          </a:p>
          <a:p>
            <a:pPr lvl="0"/>
            <a:r>
              <a:rPr lang="en-GB" b="1" dirty="0" smtClean="0">
                <a:latin typeface="Calibri" pitchFamily="34" charset="0"/>
                <a:cs typeface="Calibri" pitchFamily="34" charset="0"/>
              </a:rPr>
              <a:t>In </a:t>
            </a:r>
            <a:r>
              <a:rPr lang="en-GB" b="1" dirty="0">
                <a:latin typeface="Calibri" pitchFamily="34" charset="0"/>
                <a:cs typeface="Calibri" pitchFamily="34" charset="0"/>
              </a:rPr>
              <a:t>filament lamps</a:t>
            </a:r>
            <a:r>
              <a:rPr lang="en-GB" dirty="0">
                <a:latin typeface="Calibri" pitchFamily="34" charset="0"/>
                <a:cs typeface="Calibri" pitchFamily="34" charset="0"/>
              </a:rPr>
              <a:t>, the temperature of the wire (resistor) rises sharply as the current increases. This causes the resistance to increase and the gradient of the</a:t>
            </a:r>
            <a:br>
              <a:rPr lang="en-GB" dirty="0">
                <a:latin typeface="Calibri" pitchFamily="34" charset="0"/>
                <a:cs typeface="Calibri" pitchFamily="34" charset="0"/>
              </a:rPr>
            </a:br>
            <a:r>
              <a:rPr lang="en-GB" dirty="0">
                <a:latin typeface="Calibri" pitchFamily="34" charset="0"/>
                <a:cs typeface="Calibri" pitchFamily="34" charset="0"/>
              </a:rPr>
              <a:t>voltage-current graph rises (diagram A below</a:t>
            </a:r>
            <a:r>
              <a:rPr lang="en-GB" dirty="0" smtClean="0">
                <a:latin typeface="Calibri" pitchFamily="34" charset="0"/>
                <a:cs typeface="Calibri" pitchFamily="34" charset="0"/>
              </a:rPr>
              <a:t>). </a:t>
            </a:r>
            <a:r>
              <a:rPr lang="en-NZ" dirty="0" smtClean="0">
                <a:latin typeface="Calibri" pitchFamily="34" charset="0"/>
                <a:cs typeface="Calibri" pitchFamily="34" charset="0"/>
              </a:rPr>
              <a:t>The </a:t>
            </a:r>
            <a:r>
              <a:rPr lang="en-NZ" dirty="0">
                <a:latin typeface="Calibri" pitchFamily="34" charset="0"/>
                <a:cs typeface="Calibri" pitchFamily="34" charset="0"/>
              </a:rPr>
              <a:t>resistance of the wire increases as the temperature increases, because the particles in the wire move quickly, preventing the electrons from flowing past them easily.</a:t>
            </a:r>
            <a:endParaRPr lang="en-NZ" dirty="0">
              <a:latin typeface="Calibri" pitchFamily="34" charset="0"/>
              <a:cs typeface="Calibri" pitchFamily="34" charset="0"/>
            </a:endParaRPr>
          </a:p>
          <a:p>
            <a:r>
              <a:rPr lang="en-GB" b="1" dirty="0">
                <a:latin typeface="Calibri" pitchFamily="34" charset="0"/>
                <a:cs typeface="Calibri" pitchFamily="34" charset="0"/>
              </a:rPr>
              <a:t>Thermistors and light-dependent resistors</a:t>
            </a:r>
            <a:r>
              <a:rPr lang="en-GB" dirty="0">
                <a:latin typeface="Calibri" pitchFamily="34" charset="0"/>
                <a:cs typeface="Calibri" pitchFamily="34" charset="0"/>
              </a:rPr>
              <a:t> are made from semiconductors in which the resistance falls as the temperature increases. This means that the gradient of the voltage-current graph falls as the current increases and </a:t>
            </a:r>
            <a:r>
              <a:rPr lang="en-GB" dirty="0" smtClean="0">
                <a:latin typeface="Calibri" pitchFamily="34" charset="0"/>
                <a:cs typeface="Calibri" pitchFamily="34" charset="0"/>
              </a:rPr>
              <a:t>the temperature </a:t>
            </a:r>
            <a:r>
              <a:rPr lang="en-GB" dirty="0">
                <a:latin typeface="Calibri" pitchFamily="34" charset="0"/>
                <a:cs typeface="Calibri" pitchFamily="34" charset="0"/>
              </a:rPr>
              <a:t>increases (diagram B below).</a:t>
            </a:r>
            <a:endParaRPr lang="en-NZ" dirty="0">
              <a:latin typeface="Calibri" pitchFamily="34" charset="0"/>
              <a:cs typeface="Calibri" pitchFamily="34" charset="0"/>
            </a:endParaRPr>
          </a:p>
        </p:txBody>
      </p:sp>
      <p:sp>
        <p:nvSpPr>
          <p:cNvPr id="8" name="TextBox 7"/>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Non-</a:t>
            </a:r>
            <a:r>
              <a:rPr lang="en-NZ" sz="2000" b="1" dirty="0" err="1" smtClean="0"/>
              <a:t>ohmic</a:t>
            </a:r>
            <a:r>
              <a:rPr lang="en-NZ" sz="2000" b="1" dirty="0" smtClean="0"/>
              <a:t> conductors</a:t>
            </a:r>
            <a:endParaRPr lang="en-NZ" sz="2000" b="1" dirty="0"/>
          </a:p>
        </p:txBody>
      </p:sp>
    </p:spTree>
    <p:extLst>
      <p:ext uri="{BB962C8B-B14F-4D97-AF65-F5344CB8AC3E}">
        <p14:creationId xmlns:p14="http://schemas.microsoft.com/office/powerpoint/2010/main" val="26096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61"/>
          <a:stretch/>
        </p:blipFill>
        <p:spPr bwMode="auto">
          <a:xfrm>
            <a:off x="0"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6876256" y="6492875"/>
            <a:ext cx="3786691" cy="365125"/>
          </a:xfrm>
        </p:spPr>
        <p:txBody>
          <a:bodyPr/>
          <a:lstStyle/>
          <a:p>
            <a:r>
              <a:rPr lang="fr-FR" dirty="0" smtClean="0"/>
              <a:t>GZ Science </a:t>
            </a:r>
            <a:r>
              <a:rPr lang="fr-FR" dirty="0" err="1" smtClean="0"/>
              <a:t>resources</a:t>
            </a:r>
            <a:r>
              <a:rPr lang="fr-FR" dirty="0" smtClean="0"/>
              <a:t> </a:t>
            </a:r>
            <a:r>
              <a:rPr lang="fr-FR" dirty="0" err="1" smtClean="0"/>
              <a:t>physics</a:t>
            </a:r>
            <a:r>
              <a:rPr lang="fr-FR" dirty="0" smtClean="0"/>
              <a:t> 1.3  2013</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5</a:t>
            </a:fld>
            <a:endParaRPr lang="en-NZ"/>
          </a:p>
        </p:txBody>
      </p:sp>
      <p:sp>
        <p:nvSpPr>
          <p:cNvPr id="4" name="Rectangle 3"/>
          <p:cNvSpPr/>
          <p:nvPr/>
        </p:nvSpPr>
        <p:spPr>
          <a:xfrm>
            <a:off x="27171" y="4272677"/>
            <a:ext cx="4572000" cy="2585323"/>
          </a:xfrm>
          <a:prstGeom prst="rect">
            <a:avLst/>
          </a:prstGeom>
        </p:spPr>
        <p:txBody>
          <a:bodyPr>
            <a:spAutoFit/>
          </a:bodyPr>
          <a:lstStyle/>
          <a:p>
            <a:endParaRPr lang="en-NZ" dirty="0">
              <a:solidFill>
                <a:schemeClr val="bg1"/>
              </a:solidFill>
              <a:latin typeface="Calibri" pitchFamily="34" charset="0"/>
              <a:cs typeface="Calibri" pitchFamily="34" charset="0"/>
            </a:endParaRPr>
          </a:p>
          <a:p>
            <a:r>
              <a:rPr lang="en-NZ" dirty="0" smtClean="0">
                <a:solidFill>
                  <a:schemeClr val="bg1"/>
                </a:solidFill>
                <a:latin typeface="Calibri" pitchFamily="34" charset="0"/>
                <a:cs typeface="Calibri" pitchFamily="34" charset="0"/>
              </a:rPr>
              <a:t>Usually, </a:t>
            </a:r>
            <a:r>
              <a:rPr lang="en-NZ" dirty="0">
                <a:solidFill>
                  <a:schemeClr val="bg1"/>
                </a:solidFill>
                <a:latin typeface="Calibri" pitchFamily="34" charset="0"/>
                <a:cs typeface="Calibri" pitchFamily="34" charset="0"/>
              </a:rPr>
              <a:t>two materials are involved in static electricity, with one having an excess of electrons or negative (−) charges on its surface and the other material having an excess of positive (+) electrical charges. Atoms near the surface of a material that have lost one or more electrons will have a positive (+) electrical </a:t>
            </a:r>
            <a:r>
              <a:rPr lang="en-NZ" dirty="0" smtClean="0">
                <a:solidFill>
                  <a:schemeClr val="bg1"/>
                </a:solidFill>
                <a:latin typeface="Calibri" pitchFamily="34" charset="0"/>
                <a:cs typeface="Calibri" pitchFamily="34" charset="0"/>
              </a:rPr>
              <a:t>charge.</a:t>
            </a:r>
            <a:endParaRPr lang="en-NZ" dirty="0">
              <a:solidFill>
                <a:schemeClr val="bg1"/>
              </a:solidFill>
              <a:latin typeface="Calibri" pitchFamily="34" charset="0"/>
              <a:cs typeface="Calibri" pitchFamily="34" charset="0"/>
            </a:endParaRPr>
          </a:p>
        </p:txBody>
      </p:sp>
      <p:sp>
        <p:nvSpPr>
          <p:cNvPr id="5" name="TextBox 4"/>
          <p:cNvSpPr txBox="1"/>
          <p:nvPr/>
        </p:nvSpPr>
        <p:spPr>
          <a:xfrm>
            <a:off x="251520" y="161312"/>
            <a:ext cx="4639929" cy="400110"/>
          </a:xfrm>
          <a:prstGeom prst="rect">
            <a:avLst/>
          </a:prstGeom>
          <a:solidFill>
            <a:schemeClr val="bg2"/>
          </a:solidFill>
          <a:ln>
            <a:solidFill>
              <a:schemeClr val="tx1"/>
            </a:solidFill>
          </a:ln>
        </p:spPr>
        <p:txBody>
          <a:bodyPr wrap="square" rtlCol="0">
            <a:spAutoFit/>
          </a:bodyPr>
          <a:lstStyle/>
          <a:p>
            <a:pPr algn="ctr"/>
            <a:r>
              <a:rPr lang="en-NZ" sz="2000" b="1" dirty="0" smtClean="0"/>
              <a:t>Static Electricity</a:t>
            </a:r>
            <a:endParaRPr lang="en-NZ" sz="2000" b="1" dirty="0"/>
          </a:p>
        </p:txBody>
      </p:sp>
      <p:sp>
        <p:nvSpPr>
          <p:cNvPr id="6" name="Rectangle 5"/>
          <p:cNvSpPr/>
          <p:nvPr/>
        </p:nvSpPr>
        <p:spPr>
          <a:xfrm>
            <a:off x="5004048" y="116632"/>
            <a:ext cx="4113298" cy="2031325"/>
          </a:xfrm>
          <a:prstGeom prst="rect">
            <a:avLst/>
          </a:prstGeom>
        </p:spPr>
        <p:txBody>
          <a:bodyPr wrap="square">
            <a:spAutoFit/>
          </a:bodyPr>
          <a:lstStyle/>
          <a:p>
            <a:r>
              <a:rPr lang="en-NZ" dirty="0">
                <a:solidFill>
                  <a:schemeClr val="bg1"/>
                </a:solidFill>
                <a:latin typeface="Calibri" pitchFamily="34" charset="0"/>
                <a:cs typeface="Calibri" pitchFamily="34" charset="0"/>
              </a:rPr>
              <a:t>Static electricity is the build up of electrical charges on the surface of a material, usually an insulator (non-conductor of electricity). It is called "</a:t>
            </a:r>
            <a:r>
              <a:rPr lang="en-NZ" b="1" dirty="0">
                <a:solidFill>
                  <a:schemeClr val="bg1"/>
                </a:solidFill>
                <a:latin typeface="Calibri" pitchFamily="34" charset="0"/>
                <a:cs typeface="Calibri" pitchFamily="34" charset="0"/>
              </a:rPr>
              <a:t>static</a:t>
            </a:r>
            <a:r>
              <a:rPr lang="en-NZ" dirty="0">
                <a:solidFill>
                  <a:schemeClr val="bg1"/>
                </a:solidFill>
                <a:latin typeface="Calibri" pitchFamily="34" charset="0"/>
                <a:cs typeface="Calibri" pitchFamily="34" charset="0"/>
              </a:rPr>
              <a:t>" because there is no current flowing, as there is in alternating current (AC) or direct current (DC) electricity.</a:t>
            </a:r>
            <a:endParaRPr lang="en-NZ"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994725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50</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power = voltage x current</a:t>
            </a:r>
          </a:p>
        </p:txBody>
      </p:sp>
      <p:sp>
        <p:nvSpPr>
          <p:cNvPr id="5" name="Text Box 4"/>
          <p:cNvSpPr txBox="1">
            <a:spLocks noChangeArrowheads="1"/>
          </p:cNvSpPr>
          <p:nvPr/>
        </p:nvSpPr>
        <p:spPr bwMode="auto">
          <a:xfrm>
            <a:off x="381000" y="1048434"/>
            <a:ext cx="8264039" cy="707886"/>
          </a:xfrm>
          <a:prstGeom prst="rect">
            <a:avLst/>
          </a:prstGeom>
          <a:solidFill>
            <a:schemeClr val="bg2">
              <a:lumMod val="20000"/>
              <a:lumOff val="80000"/>
            </a:schemeClr>
          </a:solidFill>
          <a:ln>
            <a:solidFill>
              <a:schemeClr val="tx1"/>
            </a:solidFill>
          </a:ln>
          <a:effectLst/>
        </p:spPr>
        <p:txBody>
          <a:bodyPr wrap="square">
            <a:spAutoFit/>
          </a:bodyPr>
          <a:lstStyle/>
          <a:p>
            <a:r>
              <a:rPr lang="en-US" sz="2000" dirty="0" smtClean="0">
                <a:latin typeface="Calibri" pitchFamily="34" charset="0"/>
                <a:cs typeface="Calibri" pitchFamily="34" charset="0"/>
              </a:rPr>
              <a:t>Power </a:t>
            </a:r>
            <a:r>
              <a:rPr lang="en-US" sz="2000" dirty="0">
                <a:latin typeface="Calibri" pitchFamily="34" charset="0"/>
                <a:cs typeface="Calibri" pitchFamily="34" charset="0"/>
              </a:rPr>
              <a:t>(symbol P) is the rate at which electrical energy is used by a component or supplied by an energy </a:t>
            </a:r>
            <a:r>
              <a:rPr lang="en-US" sz="2000" dirty="0" smtClean="0">
                <a:latin typeface="Calibri" pitchFamily="34" charset="0"/>
                <a:cs typeface="Calibri" pitchFamily="34" charset="0"/>
              </a:rPr>
              <a:t>source. Power </a:t>
            </a:r>
            <a:r>
              <a:rPr lang="en-US" sz="2000" dirty="0">
                <a:latin typeface="Calibri" pitchFamily="34" charset="0"/>
                <a:cs typeface="Calibri" pitchFamily="34" charset="0"/>
              </a:rPr>
              <a:t>is measured in watts, W.</a:t>
            </a:r>
          </a:p>
        </p:txBody>
      </p:sp>
      <p:sp>
        <p:nvSpPr>
          <p:cNvPr id="6" name="Text Box 7"/>
          <p:cNvSpPr txBox="1">
            <a:spLocks noChangeArrowheads="1"/>
          </p:cNvSpPr>
          <p:nvPr/>
        </p:nvSpPr>
        <p:spPr bwMode="auto">
          <a:xfrm>
            <a:off x="381000" y="2394168"/>
            <a:ext cx="3733800" cy="3631763"/>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Calibri" pitchFamily="34" charset="0"/>
                <a:cs typeface="Calibri" pitchFamily="34" charset="0"/>
              </a:rPr>
              <a:t>The </a:t>
            </a:r>
            <a:r>
              <a:rPr lang="en-US" sz="2000" b="1" dirty="0">
                <a:latin typeface="Calibri" pitchFamily="34" charset="0"/>
                <a:cs typeface="Calibri" pitchFamily="34" charset="0"/>
              </a:rPr>
              <a:t>watt</a:t>
            </a:r>
            <a:r>
              <a:rPr lang="en-US" sz="2000" dirty="0">
                <a:latin typeface="Calibri" pitchFamily="34" charset="0"/>
                <a:cs typeface="Calibri" pitchFamily="34" charset="0"/>
              </a:rPr>
              <a:t> (symbol: W) is </a:t>
            </a:r>
            <a:r>
              <a:rPr lang="en-US" sz="2000" dirty="0" smtClean="0">
                <a:latin typeface="Calibri" pitchFamily="34" charset="0"/>
                <a:cs typeface="Calibri" pitchFamily="34" charset="0"/>
              </a:rPr>
              <a:t>equal </a:t>
            </a:r>
            <a:r>
              <a:rPr lang="en-US" sz="2000" dirty="0">
                <a:latin typeface="Calibri" pitchFamily="34" charset="0"/>
                <a:cs typeface="Calibri" pitchFamily="34" charset="0"/>
              </a:rPr>
              <a:t>to one </a:t>
            </a:r>
            <a:r>
              <a:rPr lang="en-US" sz="2000" b="1" dirty="0" smtClean="0">
                <a:latin typeface="Calibri" pitchFamily="34" charset="0"/>
                <a:cs typeface="Calibri" pitchFamily="34" charset="0"/>
              </a:rPr>
              <a:t>joule</a:t>
            </a:r>
            <a:r>
              <a:rPr lang="en-US" sz="2000" dirty="0" smtClean="0">
                <a:latin typeface="Calibri" pitchFamily="34" charset="0"/>
                <a:cs typeface="Calibri" pitchFamily="34" charset="0"/>
              </a:rPr>
              <a:t> </a:t>
            </a:r>
            <a:r>
              <a:rPr lang="en-US" sz="2000" dirty="0">
                <a:latin typeface="Calibri" pitchFamily="34" charset="0"/>
                <a:cs typeface="Calibri" pitchFamily="34" charset="0"/>
              </a:rPr>
              <a:t>per second. </a:t>
            </a:r>
          </a:p>
          <a:p>
            <a:pPr>
              <a:spcBef>
                <a:spcPct val="50000"/>
              </a:spcBef>
            </a:pPr>
            <a:r>
              <a:rPr lang="en-US" sz="2000" dirty="0">
                <a:latin typeface="Calibri" pitchFamily="34" charset="0"/>
                <a:cs typeface="Calibri" pitchFamily="34" charset="0"/>
              </a:rPr>
              <a:t>A </a:t>
            </a:r>
            <a:r>
              <a:rPr lang="en-US" sz="2000" dirty="0" smtClean="0">
                <a:latin typeface="Calibri" pitchFamily="34" charset="0"/>
                <a:cs typeface="Calibri" pitchFamily="34" charset="0"/>
              </a:rPr>
              <a:t>person </a:t>
            </a:r>
            <a:r>
              <a:rPr lang="en-US" sz="2000" dirty="0">
                <a:latin typeface="Calibri" pitchFamily="34" charset="0"/>
                <a:cs typeface="Calibri" pitchFamily="34" charset="0"/>
              </a:rPr>
              <a:t>climbing a flight of stairs is doing work at the rate of about 200 watts; a highly trained athlete can work at up to approximately 2,000 watts for brief periods. An </a:t>
            </a:r>
            <a:r>
              <a:rPr lang="en-US" sz="2000" dirty="0" smtClean="0">
                <a:latin typeface="Calibri" pitchFamily="34" charset="0"/>
                <a:cs typeface="Calibri" pitchFamily="34" charset="0"/>
              </a:rPr>
              <a:t>car </a:t>
            </a:r>
            <a:r>
              <a:rPr lang="en-US" sz="2000" dirty="0">
                <a:latin typeface="Calibri" pitchFamily="34" charset="0"/>
                <a:cs typeface="Calibri" pitchFamily="34" charset="0"/>
              </a:rPr>
              <a:t>engine produces 25,000 watts </a:t>
            </a:r>
            <a:r>
              <a:rPr lang="en-US" sz="2000" dirty="0" smtClean="0">
                <a:latin typeface="Calibri" pitchFamily="34" charset="0"/>
                <a:cs typeface="Calibri" pitchFamily="34" charset="0"/>
              </a:rPr>
              <a:t>while </a:t>
            </a:r>
            <a:r>
              <a:rPr lang="en-US" sz="2000" dirty="0">
                <a:latin typeface="Calibri" pitchFamily="34" charset="0"/>
                <a:cs typeface="Calibri" pitchFamily="34" charset="0"/>
              </a:rPr>
              <a:t>cruising. A typical household </a:t>
            </a:r>
            <a:r>
              <a:rPr lang="en-US" sz="2000" dirty="0" err="1" smtClean="0">
                <a:latin typeface="Calibri" pitchFamily="34" charset="0"/>
                <a:cs typeface="Calibri" pitchFamily="34" charset="0"/>
              </a:rPr>
              <a:t>lightbulb</a:t>
            </a:r>
            <a:r>
              <a:rPr lang="en-US" sz="2000" dirty="0" smtClean="0">
                <a:latin typeface="Calibri" pitchFamily="34" charset="0"/>
                <a:cs typeface="Calibri" pitchFamily="34" charset="0"/>
              </a:rPr>
              <a:t> uses </a:t>
            </a:r>
            <a:r>
              <a:rPr lang="en-US" sz="2000" dirty="0">
                <a:latin typeface="Calibri" pitchFamily="34" charset="0"/>
                <a:cs typeface="Calibri" pitchFamily="34" charset="0"/>
              </a:rPr>
              <a:t>40 to 100 watts. </a:t>
            </a:r>
          </a:p>
        </p:txBody>
      </p:sp>
      <p:pic>
        <p:nvPicPr>
          <p:cNvPr id="7" name="Picture 9" descr="light-bulb-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81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0343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51</a:t>
            </a:fld>
            <a:endParaRPr lang="en-NZ"/>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16668"/>
            <a:ext cx="4567921" cy="413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3995936" y="1600200"/>
            <a:ext cx="4919464" cy="2970044"/>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atin typeface="Calibri" pitchFamily="34" charset="0"/>
                <a:cs typeface="Calibri" pitchFamily="34" charset="0"/>
              </a:rPr>
              <a:t>Electric power, like mechanical power, is represented by the letter </a:t>
            </a:r>
            <a:r>
              <a:rPr lang="en-US" sz="2000" i="1" dirty="0">
                <a:latin typeface="Calibri" pitchFamily="34" charset="0"/>
                <a:cs typeface="Calibri" pitchFamily="34" charset="0"/>
              </a:rPr>
              <a:t>P</a:t>
            </a:r>
            <a:r>
              <a:rPr lang="en-US" sz="2000" dirty="0">
                <a:latin typeface="Calibri" pitchFamily="34" charset="0"/>
                <a:cs typeface="Calibri" pitchFamily="34" charset="0"/>
              </a:rPr>
              <a:t> in electrical equations. </a:t>
            </a:r>
          </a:p>
          <a:p>
            <a:pPr lvl="1"/>
            <a:r>
              <a:rPr lang="en-US" sz="2000" dirty="0" smtClean="0">
                <a:latin typeface="Calibri" pitchFamily="34" charset="0"/>
                <a:cs typeface="Calibri" pitchFamily="34" charset="0"/>
              </a:rPr>
              <a:t>  </a:t>
            </a:r>
            <a:endParaRPr lang="en-US" sz="2000" dirty="0">
              <a:latin typeface="Calibri" pitchFamily="34" charset="0"/>
              <a:cs typeface="Calibri" pitchFamily="34" charset="0"/>
            </a:endParaRPr>
          </a:p>
          <a:p>
            <a:r>
              <a:rPr lang="en-US" sz="2000" dirty="0">
                <a:latin typeface="Calibri" pitchFamily="34" charset="0"/>
                <a:cs typeface="Calibri" pitchFamily="34" charset="0"/>
              </a:rPr>
              <a:t>where</a:t>
            </a:r>
          </a:p>
          <a:p>
            <a:pPr lvl="1"/>
            <a:r>
              <a:rPr lang="en-US" sz="2000" i="1" dirty="0">
                <a:latin typeface="Calibri" pitchFamily="34" charset="0"/>
                <a:cs typeface="Calibri" pitchFamily="34" charset="0"/>
              </a:rPr>
              <a:t>P</a:t>
            </a:r>
            <a:r>
              <a:rPr lang="en-US" sz="2000" dirty="0">
                <a:latin typeface="Calibri" pitchFamily="34" charset="0"/>
                <a:cs typeface="Calibri" pitchFamily="34" charset="0"/>
              </a:rPr>
              <a:t> is the power </a:t>
            </a:r>
            <a:r>
              <a:rPr lang="en-US" sz="2000" dirty="0" smtClean="0">
                <a:latin typeface="Calibri" pitchFamily="34" charset="0"/>
                <a:cs typeface="Calibri" pitchFamily="34" charset="0"/>
              </a:rPr>
              <a:t>(</a:t>
            </a:r>
            <a:r>
              <a:rPr lang="en-US" sz="2000" b="1" dirty="0" smtClean="0">
                <a:latin typeface="Calibri" pitchFamily="34" charset="0"/>
                <a:cs typeface="Calibri" pitchFamily="34" charset="0"/>
              </a:rPr>
              <a:t>watt </a:t>
            </a:r>
            <a:r>
              <a:rPr lang="en-US" sz="2000" dirty="0" smtClean="0">
                <a:latin typeface="Calibri" pitchFamily="34" charset="0"/>
                <a:cs typeface="Calibri" pitchFamily="34" charset="0"/>
              </a:rPr>
              <a:t>or </a:t>
            </a:r>
            <a:r>
              <a:rPr lang="en-US" sz="2000" dirty="0">
                <a:latin typeface="Calibri" pitchFamily="34" charset="0"/>
                <a:cs typeface="Calibri" pitchFamily="34" charset="0"/>
              </a:rPr>
              <a:t>W) </a:t>
            </a:r>
          </a:p>
          <a:p>
            <a:pPr lvl="1"/>
            <a:r>
              <a:rPr lang="en-US" sz="2000" i="1" dirty="0">
                <a:latin typeface="Calibri" pitchFamily="34" charset="0"/>
                <a:cs typeface="Calibri" pitchFamily="34" charset="0"/>
              </a:rPr>
              <a:t>I</a:t>
            </a:r>
            <a:r>
              <a:rPr lang="en-US" sz="2000" dirty="0">
                <a:latin typeface="Calibri" pitchFamily="34" charset="0"/>
                <a:cs typeface="Calibri" pitchFamily="34" charset="0"/>
              </a:rPr>
              <a:t> is the current </a:t>
            </a:r>
            <a:r>
              <a:rPr lang="en-US" sz="2000" dirty="0" smtClean="0">
                <a:latin typeface="Calibri" pitchFamily="34" charset="0"/>
                <a:cs typeface="Calibri" pitchFamily="34" charset="0"/>
              </a:rPr>
              <a:t>(</a:t>
            </a:r>
            <a:r>
              <a:rPr lang="en-US" sz="2000" b="1" dirty="0" smtClean="0">
                <a:latin typeface="Calibri" pitchFamily="34" charset="0"/>
                <a:cs typeface="Calibri" pitchFamily="34" charset="0"/>
              </a:rPr>
              <a:t>ampere</a:t>
            </a:r>
            <a:r>
              <a:rPr lang="en-US" sz="2000" dirty="0" smtClean="0">
                <a:latin typeface="Calibri" pitchFamily="34" charset="0"/>
                <a:cs typeface="Calibri" pitchFamily="34" charset="0"/>
              </a:rPr>
              <a:t> or </a:t>
            </a:r>
            <a:r>
              <a:rPr lang="en-US" sz="2000" dirty="0">
                <a:latin typeface="Calibri" pitchFamily="34" charset="0"/>
                <a:cs typeface="Calibri" pitchFamily="34" charset="0"/>
              </a:rPr>
              <a:t>A) </a:t>
            </a:r>
          </a:p>
          <a:p>
            <a:pPr lvl="1"/>
            <a:r>
              <a:rPr lang="en-US" sz="2000" i="1" dirty="0">
                <a:latin typeface="Calibri" pitchFamily="34" charset="0"/>
                <a:cs typeface="Calibri" pitchFamily="34" charset="0"/>
              </a:rPr>
              <a:t>V</a:t>
            </a:r>
            <a:r>
              <a:rPr lang="en-US" sz="2000" dirty="0">
                <a:latin typeface="Calibri" pitchFamily="34" charset="0"/>
                <a:cs typeface="Calibri" pitchFamily="34" charset="0"/>
              </a:rPr>
              <a:t> is the potential difference </a:t>
            </a:r>
            <a:r>
              <a:rPr lang="en-US" sz="2000" dirty="0" smtClean="0">
                <a:latin typeface="Calibri" pitchFamily="34" charset="0"/>
                <a:cs typeface="Calibri" pitchFamily="34" charset="0"/>
              </a:rPr>
              <a:t>(</a:t>
            </a:r>
            <a:r>
              <a:rPr lang="en-US" sz="2000" b="1" dirty="0" smtClean="0">
                <a:latin typeface="Calibri" pitchFamily="34" charset="0"/>
                <a:cs typeface="Calibri" pitchFamily="34" charset="0"/>
              </a:rPr>
              <a:t>volt </a:t>
            </a:r>
            <a:r>
              <a:rPr lang="en-US" sz="2000" dirty="0" smtClean="0">
                <a:latin typeface="Calibri" pitchFamily="34" charset="0"/>
                <a:cs typeface="Calibri" pitchFamily="34" charset="0"/>
              </a:rPr>
              <a:t>or </a:t>
            </a:r>
            <a:r>
              <a:rPr lang="en-US" sz="2000" dirty="0">
                <a:latin typeface="Calibri" pitchFamily="34" charset="0"/>
                <a:cs typeface="Calibri" pitchFamily="34" charset="0"/>
              </a:rPr>
              <a:t>V) </a:t>
            </a:r>
          </a:p>
          <a:p>
            <a:pPr>
              <a:spcBef>
                <a:spcPct val="50000"/>
              </a:spcBef>
            </a:pPr>
            <a:endParaRPr lang="en-US" dirty="0"/>
          </a:p>
        </p:txBody>
      </p:sp>
      <p:sp>
        <p:nvSpPr>
          <p:cNvPr id="7" name="TextBox 6"/>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power = voltage x current</a:t>
            </a:r>
          </a:p>
        </p:txBody>
      </p:sp>
      <p:sp>
        <p:nvSpPr>
          <p:cNvPr id="4" name="TextBox 3"/>
          <p:cNvSpPr txBox="1"/>
          <p:nvPr/>
        </p:nvSpPr>
        <p:spPr>
          <a:xfrm>
            <a:off x="251520" y="5301208"/>
            <a:ext cx="4968552" cy="646331"/>
          </a:xfrm>
          <a:prstGeom prst="rect">
            <a:avLst/>
          </a:prstGeom>
          <a:noFill/>
        </p:spPr>
        <p:txBody>
          <a:bodyPr wrap="square" rtlCol="0">
            <a:spAutoFit/>
          </a:bodyPr>
          <a:lstStyle/>
          <a:p>
            <a:r>
              <a:rPr lang="en-NZ" dirty="0" smtClean="0"/>
              <a:t>Power increases if either the current or the voltage increases.</a:t>
            </a:r>
            <a:endParaRPr lang="en-NZ" dirty="0"/>
          </a:p>
        </p:txBody>
      </p:sp>
    </p:spTree>
    <p:extLst>
      <p:ext uri="{BB962C8B-B14F-4D97-AF65-F5344CB8AC3E}">
        <p14:creationId xmlns:p14="http://schemas.microsoft.com/office/powerpoint/2010/main" val="8173248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52</a:t>
            </a:fld>
            <a:endParaRPr lang="en-NZ"/>
          </a:p>
        </p:txBody>
      </p:sp>
      <p:sp>
        <p:nvSpPr>
          <p:cNvPr id="4" name="Rectangle 3"/>
          <p:cNvSpPr/>
          <p:nvPr/>
        </p:nvSpPr>
        <p:spPr>
          <a:xfrm>
            <a:off x="436127" y="1579443"/>
            <a:ext cx="7632848" cy="1477328"/>
          </a:xfrm>
          <a:prstGeom prst="rect">
            <a:avLst/>
          </a:prstGeom>
        </p:spPr>
        <p:txBody>
          <a:bodyPr wrap="square">
            <a:spAutoFit/>
          </a:bodyPr>
          <a:lstStyle/>
          <a:p>
            <a:r>
              <a:rPr lang="en-NZ" dirty="0" smtClean="0">
                <a:latin typeface="Calibri" pitchFamily="34" charset="0"/>
                <a:cs typeface="Calibri" pitchFamily="34" charset="0"/>
              </a:rPr>
              <a:t>Normally </a:t>
            </a:r>
            <a:r>
              <a:rPr lang="en-NZ" dirty="0">
                <a:latin typeface="Calibri" pitchFamily="34" charset="0"/>
                <a:cs typeface="Calibri" pitchFamily="34" charset="0"/>
              </a:rPr>
              <a:t>electric power is useful, making a lamp light or a motor turn for example. However, electrical energy is converted to heat whenever a current flows through a resistance and this can be a problem if it makes a device or wire overheat. </a:t>
            </a:r>
            <a:r>
              <a:rPr lang="en-NZ" dirty="0" smtClean="0">
                <a:latin typeface="Calibri" pitchFamily="34" charset="0"/>
                <a:cs typeface="Calibri" pitchFamily="34" charset="0"/>
              </a:rPr>
              <a:t>If </a:t>
            </a:r>
            <a:r>
              <a:rPr lang="en-NZ" dirty="0">
                <a:latin typeface="Calibri" pitchFamily="34" charset="0"/>
                <a:cs typeface="Calibri" pitchFamily="34" charset="0"/>
              </a:rPr>
              <a:t>the resistance is low (a wire or low value resistor for example) the current can be sufficiently large to cause a problem</a:t>
            </a:r>
            <a:r>
              <a:rPr lang="en-NZ" dirty="0" smtClean="0">
                <a:latin typeface="Calibri" pitchFamily="34" charset="0"/>
                <a:cs typeface="Calibri" pitchFamily="34" charset="0"/>
              </a:rPr>
              <a:t>.</a:t>
            </a:r>
            <a:endParaRPr lang="en-NZ" dirty="0">
              <a:latin typeface="Calibri" pitchFamily="34" charset="0"/>
              <a:cs typeface="Calibri" pitchFamily="34" charset="0"/>
            </a:endParaRPr>
          </a:p>
        </p:txBody>
      </p:sp>
      <p:sp>
        <p:nvSpPr>
          <p:cNvPr id="5" name="TextBox 4"/>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Wasted power and overheating</a:t>
            </a:r>
            <a:endParaRPr lang="en-NZ" sz="2000" b="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063337"/>
            <a:ext cx="5059550" cy="379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6127" y="3177223"/>
            <a:ext cx="3631817" cy="2585323"/>
          </a:xfrm>
          <a:prstGeom prst="rect">
            <a:avLst/>
          </a:prstGeom>
        </p:spPr>
        <p:txBody>
          <a:bodyPr wrap="square">
            <a:spAutoFit/>
          </a:bodyPr>
          <a:lstStyle/>
          <a:p>
            <a:r>
              <a:rPr lang="en-NZ" dirty="0">
                <a:latin typeface="Calibri" pitchFamily="34" charset="0"/>
                <a:cs typeface="Calibri" pitchFamily="34" charset="0"/>
              </a:rPr>
              <a:t>From the equation P = I² × R for a given resistance the power depends on the current squared, so doubling the current will give 4 times the power.</a:t>
            </a:r>
          </a:p>
          <a:p>
            <a:endParaRPr lang="en-NZ" dirty="0">
              <a:latin typeface="Calibri" pitchFamily="34" charset="0"/>
              <a:cs typeface="Calibri" pitchFamily="34" charset="0"/>
            </a:endParaRPr>
          </a:p>
          <a:p>
            <a:r>
              <a:rPr lang="en-NZ" dirty="0">
                <a:latin typeface="Calibri" pitchFamily="34" charset="0"/>
                <a:cs typeface="Calibri" pitchFamily="34" charset="0"/>
              </a:rPr>
              <a:t>Resistors are rated by the maximum power they can have developed in them without damage.</a:t>
            </a:r>
          </a:p>
        </p:txBody>
      </p:sp>
    </p:spTree>
    <p:extLst>
      <p:ext uri="{BB962C8B-B14F-4D97-AF65-F5344CB8AC3E}">
        <p14:creationId xmlns:p14="http://schemas.microsoft.com/office/powerpoint/2010/main" val="690373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53</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Energy</a:t>
            </a:r>
            <a:endParaRPr lang="en-NZ" sz="2000" b="1" dirty="0"/>
          </a:p>
        </p:txBody>
      </p:sp>
      <p:sp>
        <p:nvSpPr>
          <p:cNvPr id="5" name="Text Box 4"/>
          <p:cNvSpPr txBox="1">
            <a:spLocks noChangeArrowheads="1"/>
          </p:cNvSpPr>
          <p:nvPr/>
        </p:nvSpPr>
        <p:spPr bwMode="auto">
          <a:xfrm>
            <a:off x="457200" y="1524000"/>
            <a:ext cx="716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smtClean="0">
                <a:latin typeface="Calibri" pitchFamily="34" charset="0"/>
                <a:cs typeface="Calibri" pitchFamily="34" charset="0"/>
              </a:rPr>
              <a:t>Energy </a:t>
            </a:r>
            <a:r>
              <a:rPr lang="en-US" dirty="0">
                <a:latin typeface="Calibri" pitchFamily="34" charset="0"/>
                <a:cs typeface="Calibri" pitchFamily="34" charset="0"/>
              </a:rPr>
              <a:t>measures power supplied over a time period (t).</a:t>
            </a:r>
          </a:p>
          <a:p>
            <a:r>
              <a:rPr lang="en-US" dirty="0" smtClean="0">
                <a:latin typeface="Calibri" pitchFamily="34" charset="0"/>
                <a:cs typeface="Calibri" pitchFamily="34" charset="0"/>
              </a:rPr>
              <a:t>Energy </a:t>
            </a:r>
            <a:r>
              <a:rPr lang="en-US" dirty="0">
                <a:latin typeface="Calibri" pitchFamily="34" charset="0"/>
                <a:cs typeface="Calibri" pitchFamily="34" charset="0"/>
              </a:rPr>
              <a:t>is measured in joules, J.</a:t>
            </a: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819400"/>
            <a:ext cx="3424238" cy="310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5029200" y="25146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8" name="Text Box 9"/>
          <p:cNvSpPr txBox="1">
            <a:spLocks noChangeArrowheads="1"/>
          </p:cNvSpPr>
          <p:nvPr/>
        </p:nvSpPr>
        <p:spPr bwMode="auto">
          <a:xfrm>
            <a:off x="5580112" y="2697956"/>
            <a:ext cx="2590800" cy="32162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smtClean="0"/>
              <a:t>Energy </a:t>
            </a:r>
            <a:r>
              <a:rPr lang="en-US" dirty="0"/>
              <a:t>is calculated using E = P x t. </a:t>
            </a:r>
            <a:endParaRPr lang="en-US" dirty="0" smtClean="0"/>
          </a:p>
          <a:p>
            <a:r>
              <a:rPr lang="en-US" sz="2000" dirty="0">
                <a:latin typeface="Calibri" pitchFamily="34" charset="0"/>
                <a:cs typeface="Calibri" pitchFamily="34" charset="0"/>
              </a:rPr>
              <a:t>where</a:t>
            </a:r>
          </a:p>
          <a:p>
            <a:pPr lvl="1"/>
            <a:r>
              <a:rPr lang="en-US" sz="2000" i="1" dirty="0">
                <a:latin typeface="Calibri" pitchFamily="34" charset="0"/>
                <a:cs typeface="Calibri" pitchFamily="34" charset="0"/>
              </a:rPr>
              <a:t>P</a:t>
            </a:r>
            <a:r>
              <a:rPr lang="en-US" sz="2000" dirty="0">
                <a:latin typeface="Calibri" pitchFamily="34" charset="0"/>
                <a:cs typeface="Calibri" pitchFamily="34" charset="0"/>
              </a:rPr>
              <a:t> is the power (</a:t>
            </a:r>
            <a:r>
              <a:rPr lang="en-US" sz="2000" b="1" dirty="0">
                <a:latin typeface="Calibri" pitchFamily="34" charset="0"/>
                <a:cs typeface="Calibri" pitchFamily="34" charset="0"/>
              </a:rPr>
              <a:t>watt </a:t>
            </a:r>
            <a:r>
              <a:rPr lang="en-US" sz="2000" dirty="0">
                <a:latin typeface="Calibri" pitchFamily="34" charset="0"/>
                <a:cs typeface="Calibri" pitchFamily="34" charset="0"/>
              </a:rPr>
              <a:t>or W) </a:t>
            </a:r>
          </a:p>
          <a:p>
            <a:pPr lvl="1"/>
            <a:r>
              <a:rPr lang="en-US" sz="2000" i="1" dirty="0" smtClean="0">
                <a:latin typeface="Calibri" pitchFamily="34" charset="0"/>
                <a:cs typeface="Calibri" pitchFamily="34" charset="0"/>
              </a:rPr>
              <a:t>t</a:t>
            </a:r>
            <a:r>
              <a:rPr lang="en-US" sz="2000" dirty="0" smtClean="0">
                <a:latin typeface="Calibri" pitchFamily="34" charset="0"/>
                <a:cs typeface="Calibri" pitchFamily="34" charset="0"/>
              </a:rPr>
              <a:t> </a:t>
            </a:r>
            <a:r>
              <a:rPr lang="en-US" sz="2000" dirty="0">
                <a:latin typeface="Calibri" pitchFamily="34" charset="0"/>
                <a:cs typeface="Calibri" pitchFamily="34" charset="0"/>
              </a:rPr>
              <a:t>is the </a:t>
            </a:r>
            <a:r>
              <a:rPr lang="en-US" sz="2000" dirty="0" smtClean="0">
                <a:latin typeface="Calibri" pitchFamily="34" charset="0"/>
                <a:cs typeface="Calibri" pitchFamily="34" charset="0"/>
              </a:rPr>
              <a:t>time (</a:t>
            </a:r>
            <a:r>
              <a:rPr lang="en-US" sz="2000" b="1" dirty="0" smtClean="0">
                <a:latin typeface="Calibri" pitchFamily="34" charset="0"/>
                <a:cs typeface="Calibri" pitchFamily="34" charset="0"/>
              </a:rPr>
              <a:t>seconds </a:t>
            </a:r>
            <a:r>
              <a:rPr lang="en-US" sz="2000" dirty="0" smtClean="0">
                <a:latin typeface="Calibri" pitchFamily="34" charset="0"/>
                <a:cs typeface="Calibri" pitchFamily="34" charset="0"/>
              </a:rPr>
              <a:t>or s) </a:t>
            </a:r>
            <a:endParaRPr lang="en-US" sz="2000" dirty="0">
              <a:latin typeface="Calibri" pitchFamily="34" charset="0"/>
              <a:cs typeface="Calibri" pitchFamily="34" charset="0"/>
            </a:endParaRPr>
          </a:p>
          <a:p>
            <a:pPr lvl="1"/>
            <a:r>
              <a:rPr lang="en-US" sz="2000" i="1" dirty="0" smtClean="0">
                <a:latin typeface="Calibri" pitchFamily="34" charset="0"/>
                <a:cs typeface="Calibri" pitchFamily="34" charset="0"/>
              </a:rPr>
              <a:t>E</a:t>
            </a:r>
            <a:r>
              <a:rPr lang="en-US" sz="2000" dirty="0" smtClean="0">
                <a:latin typeface="Calibri" pitchFamily="34" charset="0"/>
                <a:cs typeface="Calibri" pitchFamily="34" charset="0"/>
              </a:rPr>
              <a:t> </a:t>
            </a:r>
            <a:r>
              <a:rPr lang="en-US" sz="2000" dirty="0">
                <a:latin typeface="Calibri" pitchFamily="34" charset="0"/>
                <a:cs typeface="Calibri" pitchFamily="34" charset="0"/>
              </a:rPr>
              <a:t>is the </a:t>
            </a:r>
            <a:r>
              <a:rPr lang="en-US" sz="2000" dirty="0" smtClean="0">
                <a:latin typeface="Calibri" pitchFamily="34" charset="0"/>
                <a:cs typeface="Calibri" pitchFamily="34" charset="0"/>
              </a:rPr>
              <a:t>energy (</a:t>
            </a:r>
            <a:r>
              <a:rPr lang="en-US" sz="2000" b="1" dirty="0" smtClean="0">
                <a:latin typeface="Calibri" pitchFamily="34" charset="0"/>
                <a:cs typeface="Calibri" pitchFamily="34" charset="0"/>
              </a:rPr>
              <a:t>joules </a:t>
            </a:r>
            <a:r>
              <a:rPr lang="en-US" sz="2000" dirty="0">
                <a:latin typeface="Calibri" pitchFamily="34" charset="0"/>
                <a:cs typeface="Calibri" pitchFamily="34" charset="0"/>
              </a:rPr>
              <a:t>or </a:t>
            </a:r>
            <a:r>
              <a:rPr lang="en-US" sz="2000" dirty="0" smtClean="0">
                <a:latin typeface="Calibri" pitchFamily="34" charset="0"/>
                <a:cs typeface="Calibri" pitchFamily="34" charset="0"/>
              </a:rPr>
              <a:t>J) </a:t>
            </a:r>
            <a:endParaRPr lang="en-US" sz="2000" dirty="0">
              <a:latin typeface="Calibri" pitchFamily="34" charset="0"/>
              <a:cs typeface="Calibri" pitchFamily="34" charset="0"/>
            </a:endParaRPr>
          </a:p>
          <a:p>
            <a:pPr>
              <a:spcBef>
                <a:spcPct val="50000"/>
              </a:spcBef>
            </a:pPr>
            <a:endParaRPr lang="en-US" dirty="0"/>
          </a:p>
        </p:txBody>
      </p:sp>
    </p:spTree>
    <p:extLst>
      <p:ext uri="{BB962C8B-B14F-4D97-AF65-F5344CB8AC3E}">
        <p14:creationId xmlns:p14="http://schemas.microsoft.com/office/powerpoint/2010/main" val="71564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632" y="2132855"/>
            <a:ext cx="3986509" cy="473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54</a:t>
            </a:fld>
            <a:endParaRPr lang="en-NZ"/>
          </a:p>
        </p:txBody>
      </p:sp>
      <p:sp>
        <p:nvSpPr>
          <p:cNvPr id="6" name="Rectangle 5"/>
          <p:cNvSpPr/>
          <p:nvPr/>
        </p:nvSpPr>
        <p:spPr>
          <a:xfrm>
            <a:off x="253611" y="1556792"/>
            <a:ext cx="8712968" cy="4247317"/>
          </a:xfrm>
          <a:prstGeom prst="rect">
            <a:avLst/>
          </a:prstGeom>
        </p:spPr>
        <p:txBody>
          <a:bodyPr wrap="square">
            <a:spAutoFit/>
          </a:bodyPr>
          <a:lstStyle/>
          <a:p>
            <a:r>
              <a:rPr lang="en-NZ" dirty="0">
                <a:latin typeface="Calibri" pitchFamily="34" charset="0"/>
                <a:cs typeface="Calibri" pitchFamily="34" charset="0"/>
              </a:rPr>
              <a:t>The amount of energy used (or supplied) depends on the power and the time for which it is used:</a:t>
            </a:r>
          </a:p>
          <a:p>
            <a:endParaRPr lang="en-NZ" dirty="0">
              <a:latin typeface="Calibri" pitchFamily="34" charset="0"/>
              <a:cs typeface="Calibri" pitchFamily="34" charset="0"/>
            </a:endParaRPr>
          </a:p>
          <a:p>
            <a:r>
              <a:rPr lang="en-NZ" dirty="0">
                <a:latin typeface="Calibri" pitchFamily="34" charset="0"/>
                <a:cs typeface="Calibri" pitchFamily="34" charset="0"/>
              </a:rPr>
              <a:t>Energy = Power × Time</a:t>
            </a:r>
          </a:p>
          <a:p>
            <a:endParaRPr lang="en-NZ" dirty="0">
              <a:latin typeface="Calibri" pitchFamily="34" charset="0"/>
              <a:cs typeface="Calibri" pitchFamily="34" charset="0"/>
            </a:endParaRPr>
          </a:p>
          <a:p>
            <a:r>
              <a:rPr lang="en-NZ" dirty="0">
                <a:latin typeface="Calibri" pitchFamily="34" charset="0"/>
                <a:cs typeface="Calibri" pitchFamily="34" charset="0"/>
              </a:rPr>
              <a:t>A low power device operating for a long time can </a:t>
            </a:r>
            <a:endParaRPr lang="en-NZ" dirty="0" smtClean="0">
              <a:latin typeface="Calibri" pitchFamily="34" charset="0"/>
              <a:cs typeface="Calibri" pitchFamily="34" charset="0"/>
            </a:endParaRPr>
          </a:p>
          <a:p>
            <a:r>
              <a:rPr lang="en-NZ" dirty="0" smtClean="0">
                <a:latin typeface="Calibri" pitchFamily="34" charset="0"/>
                <a:cs typeface="Calibri" pitchFamily="34" charset="0"/>
              </a:rPr>
              <a:t>use </a:t>
            </a:r>
            <a:r>
              <a:rPr lang="en-NZ" dirty="0">
                <a:latin typeface="Calibri" pitchFamily="34" charset="0"/>
                <a:cs typeface="Calibri" pitchFamily="34" charset="0"/>
              </a:rPr>
              <a:t>more energy than a high power device </a:t>
            </a:r>
            <a:r>
              <a:rPr lang="en-NZ" dirty="0" smtClean="0">
                <a:latin typeface="Calibri" pitchFamily="34" charset="0"/>
                <a:cs typeface="Calibri" pitchFamily="34" charset="0"/>
              </a:rPr>
              <a:t>operating</a:t>
            </a:r>
          </a:p>
          <a:p>
            <a:r>
              <a:rPr lang="en-NZ" dirty="0" smtClean="0">
                <a:latin typeface="Calibri" pitchFamily="34" charset="0"/>
                <a:cs typeface="Calibri" pitchFamily="34" charset="0"/>
              </a:rPr>
              <a:t> </a:t>
            </a:r>
            <a:r>
              <a:rPr lang="en-NZ" dirty="0">
                <a:latin typeface="Calibri" pitchFamily="34" charset="0"/>
                <a:cs typeface="Calibri" pitchFamily="34" charset="0"/>
              </a:rPr>
              <a:t>for a short time. For example:</a:t>
            </a:r>
          </a:p>
          <a:p>
            <a:endParaRPr lang="en-NZ" dirty="0">
              <a:latin typeface="Calibri" pitchFamily="34" charset="0"/>
              <a:cs typeface="Calibri" pitchFamily="34" charset="0"/>
            </a:endParaRPr>
          </a:p>
          <a:p>
            <a:r>
              <a:rPr lang="en-NZ" dirty="0">
                <a:latin typeface="Calibri" pitchFamily="34" charset="0"/>
                <a:cs typeface="Calibri" pitchFamily="34" charset="0"/>
              </a:rPr>
              <a:t>    A 60W lamp switched on for 8 hours uses </a:t>
            </a:r>
            <a:endParaRPr lang="en-NZ" dirty="0" smtClean="0">
              <a:latin typeface="Calibri" pitchFamily="34" charset="0"/>
              <a:cs typeface="Calibri" pitchFamily="34" charset="0"/>
            </a:endParaRPr>
          </a:p>
          <a:p>
            <a:r>
              <a:rPr lang="en-NZ" dirty="0" smtClean="0">
                <a:latin typeface="Calibri" pitchFamily="34" charset="0"/>
                <a:cs typeface="Calibri" pitchFamily="34" charset="0"/>
              </a:rPr>
              <a:t>    60W </a:t>
            </a:r>
            <a:r>
              <a:rPr lang="en-NZ" dirty="0">
                <a:latin typeface="Calibri" pitchFamily="34" charset="0"/>
                <a:cs typeface="Calibri" pitchFamily="34" charset="0"/>
              </a:rPr>
              <a:t>× 8 × 3600s = 1728kJ</a:t>
            </a:r>
            <a:r>
              <a:rPr lang="en-NZ" dirty="0" smtClean="0">
                <a:latin typeface="Calibri" pitchFamily="34" charset="0"/>
                <a:cs typeface="Calibri" pitchFamily="34" charset="0"/>
              </a:rPr>
              <a:t>.</a:t>
            </a:r>
          </a:p>
          <a:p>
            <a:endParaRPr lang="en-NZ" dirty="0">
              <a:latin typeface="Calibri" pitchFamily="34" charset="0"/>
              <a:cs typeface="Calibri" pitchFamily="34" charset="0"/>
            </a:endParaRPr>
          </a:p>
          <a:p>
            <a:r>
              <a:rPr lang="en-NZ" dirty="0">
                <a:latin typeface="Calibri" pitchFamily="34" charset="0"/>
                <a:cs typeface="Calibri" pitchFamily="34" charset="0"/>
              </a:rPr>
              <a:t>    A 3kW kettle switched on for 5 minutes uses </a:t>
            </a:r>
            <a:endParaRPr lang="en-NZ" dirty="0" smtClean="0">
              <a:latin typeface="Calibri" pitchFamily="34" charset="0"/>
              <a:cs typeface="Calibri" pitchFamily="34" charset="0"/>
            </a:endParaRPr>
          </a:p>
          <a:p>
            <a:r>
              <a:rPr lang="en-NZ" dirty="0">
                <a:latin typeface="Calibri" pitchFamily="34" charset="0"/>
                <a:cs typeface="Calibri" pitchFamily="34" charset="0"/>
              </a:rPr>
              <a:t> </a:t>
            </a:r>
            <a:r>
              <a:rPr lang="en-NZ" dirty="0" smtClean="0">
                <a:latin typeface="Calibri" pitchFamily="34" charset="0"/>
                <a:cs typeface="Calibri" pitchFamily="34" charset="0"/>
              </a:rPr>
              <a:t>   3000W </a:t>
            </a:r>
            <a:r>
              <a:rPr lang="en-NZ" dirty="0">
                <a:latin typeface="Calibri" pitchFamily="34" charset="0"/>
                <a:cs typeface="Calibri" pitchFamily="34" charset="0"/>
              </a:rPr>
              <a:t>× 5 × 60s = 900kJ. </a:t>
            </a:r>
          </a:p>
          <a:p>
            <a:endParaRPr lang="en-NZ" dirty="0"/>
          </a:p>
        </p:txBody>
      </p:sp>
      <p:sp>
        <p:nvSpPr>
          <p:cNvPr id="7" name="TextBox 6"/>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Energy</a:t>
            </a:r>
            <a:endParaRPr lang="en-NZ" sz="2000" b="1" dirty="0"/>
          </a:p>
        </p:txBody>
      </p:sp>
    </p:spTree>
    <p:extLst>
      <p:ext uri="{BB962C8B-B14F-4D97-AF65-F5344CB8AC3E}">
        <p14:creationId xmlns:p14="http://schemas.microsoft.com/office/powerpoint/2010/main" val="1412657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2616" y="908720"/>
            <a:ext cx="5715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6444208" y="6441157"/>
            <a:ext cx="3786691" cy="365125"/>
          </a:xfrm>
        </p:spPr>
        <p:txBody>
          <a:bodyPr/>
          <a:lstStyle/>
          <a:p>
            <a:r>
              <a:rPr lang="fr-FR" dirty="0" smtClean="0"/>
              <a:t>GZ Science </a:t>
            </a:r>
            <a:r>
              <a:rPr lang="fr-FR" dirty="0" err="1" smtClean="0"/>
              <a:t>resources</a:t>
            </a:r>
            <a:r>
              <a:rPr lang="fr-FR" dirty="0" smtClean="0"/>
              <a:t> </a:t>
            </a:r>
            <a:r>
              <a:rPr lang="fr-FR" dirty="0" err="1" smtClean="0"/>
              <a:t>physics</a:t>
            </a:r>
            <a:r>
              <a:rPr lang="fr-FR" dirty="0" smtClean="0"/>
              <a:t> 1.3  2013</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55</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Measuring electrical energy use</a:t>
            </a:r>
            <a:endParaRPr lang="en-NZ" sz="2000" b="1" dirty="0"/>
          </a:p>
        </p:txBody>
      </p:sp>
      <p:sp>
        <p:nvSpPr>
          <p:cNvPr id="6" name="Rectangle 5"/>
          <p:cNvSpPr/>
          <p:nvPr/>
        </p:nvSpPr>
        <p:spPr>
          <a:xfrm>
            <a:off x="3203848" y="1772816"/>
            <a:ext cx="5328592" cy="4524315"/>
          </a:xfrm>
          <a:prstGeom prst="rect">
            <a:avLst/>
          </a:prstGeom>
        </p:spPr>
        <p:txBody>
          <a:bodyPr wrap="square">
            <a:spAutoFit/>
          </a:bodyPr>
          <a:lstStyle/>
          <a:p>
            <a:r>
              <a:rPr lang="en-NZ" dirty="0">
                <a:latin typeface="Calibri" pitchFamily="34" charset="0"/>
                <a:cs typeface="Calibri" pitchFamily="34" charset="0"/>
              </a:rPr>
              <a:t>The standard unit for energy is the joule (J), but 1J is a very small amount of energy for mains electricity so kilojoule (kJ) </a:t>
            </a:r>
            <a:r>
              <a:rPr lang="en-NZ" dirty="0" smtClean="0">
                <a:latin typeface="Calibri" pitchFamily="34" charset="0"/>
                <a:cs typeface="Calibri" pitchFamily="34" charset="0"/>
              </a:rPr>
              <a:t>[1000 joules]or </a:t>
            </a:r>
            <a:r>
              <a:rPr lang="en-NZ" dirty="0" err="1" smtClean="0">
                <a:latin typeface="Calibri" pitchFamily="34" charset="0"/>
                <a:cs typeface="Calibri" pitchFamily="34" charset="0"/>
              </a:rPr>
              <a:t>megajoule</a:t>
            </a:r>
            <a:r>
              <a:rPr lang="en-NZ" dirty="0" smtClean="0">
                <a:latin typeface="Calibri" pitchFamily="34" charset="0"/>
                <a:cs typeface="Calibri" pitchFamily="34" charset="0"/>
              </a:rPr>
              <a:t> (MJ) [1000000 (million) joules] is </a:t>
            </a:r>
            <a:r>
              <a:rPr lang="en-NZ" dirty="0">
                <a:latin typeface="Calibri" pitchFamily="34" charset="0"/>
                <a:cs typeface="Calibri" pitchFamily="34" charset="0"/>
              </a:rPr>
              <a:t>sometimes used in scientific work. In the home we measure electrical energy in kilowatt-hours (kWh). 1kWh is the energy used by a 1kW power appliance when it is switched on for 1 hour:</a:t>
            </a:r>
          </a:p>
          <a:p>
            <a:endParaRPr lang="en-NZ" dirty="0">
              <a:latin typeface="Calibri" pitchFamily="34" charset="0"/>
              <a:cs typeface="Calibri" pitchFamily="34" charset="0"/>
            </a:endParaRPr>
          </a:p>
          <a:p>
            <a:r>
              <a:rPr lang="en-NZ" dirty="0">
                <a:latin typeface="Calibri" pitchFamily="34" charset="0"/>
                <a:cs typeface="Calibri" pitchFamily="34" charset="0"/>
              </a:rPr>
              <a:t>1kWh = 1kW × 1 hour = 1000W × 3600s = 3.6MJ</a:t>
            </a:r>
          </a:p>
          <a:p>
            <a:endParaRPr lang="en-NZ" dirty="0">
              <a:latin typeface="Calibri" pitchFamily="34" charset="0"/>
              <a:cs typeface="Calibri" pitchFamily="34" charset="0"/>
            </a:endParaRPr>
          </a:p>
          <a:p>
            <a:r>
              <a:rPr lang="en-NZ" dirty="0">
                <a:latin typeface="Calibri" pitchFamily="34" charset="0"/>
                <a:cs typeface="Calibri" pitchFamily="34" charset="0"/>
              </a:rPr>
              <a:t>For example:</a:t>
            </a:r>
          </a:p>
          <a:p>
            <a:endParaRPr lang="en-NZ" dirty="0">
              <a:latin typeface="Calibri" pitchFamily="34" charset="0"/>
              <a:cs typeface="Calibri" pitchFamily="34" charset="0"/>
            </a:endParaRPr>
          </a:p>
          <a:p>
            <a:r>
              <a:rPr lang="en-NZ" dirty="0">
                <a:latin typeface="Calibri" pitchFamily="34" charset="0"/>
                <a:cs typeface="Calibri" pitchFamily="34" charset="0"/>
              </a:rPr>
              <a:t>    A 60W lamp switched on for 8 hours uses </a:t>
            </a:r>
            <a:endParaRPr lang="en-NZ" dirty="0" smtClean="0">
              <a:latin typeface="Calibri" pitchFamily="34" charset="0"/>
              <a:cs typeface="Calibri" pitchFamily="34" charset="0"/>
            </a:endParaRPr>
          </a:p>
          <a:p>
            <a:r>
              <a:rPr lang="en-NZ" dirty="0">
                <a:latin typeface="Calibri" pitchFamily="34" charset="0"/>
                <a:cs typeface="Calibri" pitchFamily="34" charset="0"/>
              </a:rPr>
              <a:t> </a:t>
            </a:r>
            <a:r>
              <a:rPr lang="en-NZ" dirty="0" smtClean="0">
                <a:latin typeface="Calibri" pitchFamily="34" charset="0"/>
                <a:cs typeface="Calibri" pitchFamily="34" charset="0"/>
              </a:rPr>
              <a:t>   0.06kW </a:t>
            </a:r>
            <a:r>
              <a:rPr lang="en-NZ" dirty="0">
                <a:latin typeface="Calibri" pitchFamily="34" charset="0"/>
                <a:cs typeface="Calibri" pitchFamily="34" charset="0"/>
              </a:rPr>
              <a:t>× 8 = 0.48kWh.</a:t>
            </a:r>
          </a:p>
          <a:p>
            <a:r>
              <a:rPr lang="en-NZ" dirty="0">
                <a:latin typeface="Calibri" pitchFamily="34" charset="0"/>
                <a:cs typeface="Calibri" pitchFamily="34" charset="0"/>
              </a:rPr>
              <a:t>    A 3kW kettle switched on for 5 minutes uses </a:t>
            </a:r>
            <a:endParaRPr lang="en-NZ" dirty="0" smtClean="0">
              <a:latin typeface="Calibri" pitchFamily="34" charset="0"/>
              <a:cs typeface="Calibri" pitchFamily="34" charset="0"/>
            </a:endParaRPr>
          </a:p>
          <a:p>
            <a:r>
              <a:rPr lang="en-NZ" dirty="0">
                <a:latin typeface="Calibri" pitchFamily="34" charset="0"/>
                <a:cs typeface="Calibri" pitchFamily="34" charset="0"/>
              </a:rPr>
              <a:t> </a:t>
            </a:r>
            <a:r>
              <a:rPr lang="en-NZ" dirty="0" smtClean="0">
                <a:latin typeface="Calibri" pitchFamily="34" charset="0"/>
                <a:cs typeface="Calibri" pitchFamily="34" charset="0"/>
              </a:rPr>
              <a:t>   3kW </a:t>
            </a:r>
            <a:r>
              <a:rPr lang="en-NZ" dirty="0">
                <a:latin typeface="Calibri" pitchFamily="34" charset="0"/>
                <a:cs typeface="Calibri" pitchFamily="34" charset="0"/>
              </a:rPr>
              <a:t>× 5/60 = 0.25kWh</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1339667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56</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Formula wheel</a:t>
            </a:r>
            <a:endParaRPr lang="en-NZ" sz="2000" b="1" dirty="0"/>
          </a:p>
        </p:txBody>
      </p:sp>
      <p:pic>
        <p:nvPicPr>
          <p:cNvPr id="1433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0569" y="980728"/>
            <a:ext cx="6260027" cy="558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079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57</a:t>
            </a:fld>
            <a:endParaRPr lang="en-NZ"/>
          </a:p>
        </p:txBody>
      </p:sp>
      <p:sp>
        <p:nvSpPr>
          <p:cNvPr id="4" name="TextBox 3"/>
          <p:cNvSpPr txBox="1"/>
          <p:nvPr/>
        </p:nvSpPr>
        <p:spPr>
          <a:xfrm>
            <a:off x="469369"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links between forces and energy </a:t>
            </a:r>
          </a:p>
        </p:txBody>
      </p:sp>
      <p:sp>
        <p:nvSpPr>
          <p:cNvPr id="5" name="TextBox 4"/>
          <p:cNvSpPr txBox="1"/>
          <p:nvPr/>
        </p:nvSpPr>
        <p:spPr>
          <a:xfrm>
            <a:off x="469369" y="1484784"/>
            <a:ext cx="5182751" cy="707886"/>
          </a:xfrm>
          <a:prstGeom prst="rect">
            <a:avLst/>
          </a:prstGeom>
          <a:noFill/>
        </p:spPr>
        <p:txBody>
          <a:bodyPr wrap="square" rtlCol="0">
            <a:spAutoFit/>
          </a:bodyPr>
          <a:lstStyle/>
          <a:p>
            <a:r>
              <a:rPr lang="en-NZ" sz="2000" b="1" dirty="0" smtClean="0">
                <a:latin typeface="Calibri" pitchFamily="34" charset="0"/>
                <a:cs typeface="Calibri" pitchFamily="34" charset="0"/>
              </a:rPr>
              <a:t>Power</a:t>
            </a:r>
            <a:r>
              <a:rPr lang="en-NZ" sz="2000" dirty="0" smtClean="0">
                <a:latin typeface="Calibri" pitchFamily="34" charset="0"/>
                <a:cs typeface="Calibri" pitchFamily="34" charset="0"/>
              </a:rPr>
              <a:t> is a measure of work done over time. </a:t>
            </a:r>
          </a:p>
          <a:p>
            <a:r>
              <a:rPr lang="en-NZ" sz="2000" dirty="0" smtClean="0">
                <a:latin typeface="Calibri" pitchFamily="34" charset="0"/>
                <a:cs typeface="Calibri" pitchFamily="34" charset="0"/>
              </a:rPr>
              <a:t>Power is measured in units called </a:t>
            </a:r>
            <a:r>
              <a:rPr lang="en-NZ" sz="2000" b="1" dirty="0" smtClean="0">
                <a:latin typeface="Calibri" pitchFamily="34" charset="0"/>
                <a:cs typeface="Calibri" pitchFamily="34" charset="0"/>
              </a:rPr>
              <a:t>watts</a:t>
            </a:r>
            <a:r>
              <a:rPr lang="en-NZ" sz="2000" dirty="0" smtClean="0">
                <a:latin typeface="Calibri" pitchFamily="34" charset="0"/>
                <a:cs typeface="Calibri" pitchFamily="34" charset="0"/>
              </a:rPr>
              <a:t>.</a:t>
            </a:r>
            <a:endParaRPr lang="en-NZ" sz="2000" dirty="0">
              <a:latin typeface="Calibri" pitchFamily="34" charset="0"/>
              <a:cs typeface="Calibri" pitchFamily="34" charset="0"/>
            </a:endParaRPr>
          </a:p>
        </p:txBody>
      </p:sp>
      <p:sp>
        <p:nvSpPr>
          <p:cNvPr id="6" name="TextBox 5"/>
          <p:cNvSpPr txBox="1"/>
          <p:nvPr/>
        </p:nvSpPr>
        <p:spPr>
          <a:xfrm>
            <a:off x="5364088" y="1916832"/>
            <a:ext cx="3528392" cy="83099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NZ" sz="2400" b="1" dirty="0" smtClean="0"/>
              <a:t>Power = work/time</a:t>
            </a:r>
          </a:p>
          <a:p>
            <a:pPr algn="ctr"/>
            <a:r>
              <a:rPr lang="en-NZ" sz="2400" b="1" dirty="0" smtClean="0"/>
              <a:t>P = w/t</a:t>
            </a:r>
            <a:endParaRPr lang="en-NZ" sz="2400" b="1"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80703" y="2824156"/>
            <a:ext cx="4048819" cy="2261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a:endCxn id="7" idx="3"/>
          </p:cNvCxnSpPr>
          <p:nvPr/>
        </p:nvCxnSpPr>
        <p:spPr>
          <a:xfrm>
            <a:off x="804753" y="3954670"/>
            <a:ext cx="147595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228184" y="4941168"/>
            <a:ext cx="1475950"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2562" y="3226361"/>
            <a:ext cx="1512168" cy="400110"/>
          </a:xfrm>
          <a:prstGeom prst="rect">
            <a:avLst/>
          </a:prstGeom>
          <a:noFill/>
        </p:spPr>
        <p:txBody>
          <a:bodyPr wrap="square" rtlCol="0">
            <a:spAutoFit/>
          </a:bodyPr>
          <a:lstStyle/>
          <a:p>
            <a:r>
              <a:rPr lang="en-NZ" sz="2000" b="1" dirty="0" smtClean="0"/>
              <a:t>Force = 20N</a:t>
            </a:r>
            <a:endParaRPr lang="en-NZ" sz="2000" b="1" dirty="0"/>
          </a:p>
        </p:txBody>
      </p:sp>
      <p:sp>
        <p:nvSpPr>
          <p:cNvPr id="11" name="TextBox 10"/>
          <p:cNvSpPr txBox="1"/>
          <p:nvPr/>
        </p:nvSpPr>
        <p:spPr>
          <a:xfrm>
            <a:off x="6372200" y="4293096"/>
            <a:ext cx="2520280" cy="400110"/>
          </a:xfrm>
          <a:prstGeom prst="rect">
            <a:avLst/>
          </a:prstGeom>
          <a:noFill/>
        </p:spPr>
        <p:txBody>
          <a:bodyPr wrap="square" rtlCol="0">
            <a:spAutoFit/>
          </a:bodyPr>
          <a:lstStyle/>
          <a:p>
            <a:r>
              <a:rPr lang="en-NZ" sz="2000" b="1" dirty="0" smtClean="0"/>
              <a:t>Distance = 5 metres</a:t>
            </a:r>
            <a:endParaRPr lang="en-NZ" sz="2000" b="1" dirty="0"/>
          </a:p>
        </p:txBody>
      </p:sp>
      <p:sp>
        <p:nvSpPr>
          <p:cNvPr id="12" name="TextBox 11"/>
          <p:cNvSpPr txBox="1"/>
          <p:nvPr/>
        </p:nvSpPr>
        <p:spPr>
          <a:xfrm>
            <a:off x="6307389" y="3369403"/>
            <a:ext cx="2370892" cy="400110"/>
          </a:xfrm>
          <a:prstGeom prst="rect">
            <a:avLst/>
          </a:prstGeom>
          <a:noFill/>
        </p:spPr>
        <p:txBody>
          <a:bodyPr wrap="square" rtlCol="0">
            <a:spAutoFit/>
          </a:bodyPr>
          <a:lstStyle/>
          <a:p>
            <a:r>
              <a:rPr lang="en-NZ" sz="2000" b="1" dirty="0" smtClean="0"/>
              <a:t>Time = 25seconds</a:t>
            </a:r>
            <a:endParaRPr lang="en-NZ" sz="2000" b="1" dirty="0"/>
          </a:p>
        </p:txBody>
      </p:sp>
      <p:sp>
        <p:nvSpPr>
          <p:cNvPr id="13" name="TextBox 12"/>
          <p:cNvSpPr txBox="1"/>
          <p:nvPr/>
        </p:nvSpPr>
        <p:spPr>
          <a:xfrm>
            <a:off x="469369" y="5301208"/>
            <a:ext cx="8208912" cy="923330"/>
          </a:xfrm>
          <a:prstGeom prst="rect">
            <a:avLst/>
          </a:prstGeom>
          <a:noFill/>
          <a:ln>
            <a:solidFill>
              <a:schemeClr val="tx1"/>
            </a:solidFill>
          </a:ln>
        </p:spPr>
        <p:txBody>
          <a:bodyPr wrap="square" rtlCol="0">
            <a:spAutoFit/>
          </a:bodyPr>
          <a:lstStyle/>
          <a:p>
            <a:r>
              <a:rPr lang="en-NZ" dirty="0" smtClean="0">
                <a:latin typeface="Calibri" pitchFamily="34" charset="0"/>
                <a:cs typeface="Calibri" pitchFamily="34" charset="0"/>
              </a:rPr>
              <a:t>A car is pushed with a force of 20N and travels 5 metres. </a:t>
            </a:r>
          </a:p>
          <a:p>
            <a:r>
              <a:rPr lang="en-NZ" dirty="0" smtClean="0">
                <a:latin typeface="Calibri" pitchFamily="34" charset="0"/>
                <a:cs typeface="Calibri" pitchFamily="34" charset="0"/>
              </a:rPr>
              <a:t>The work done is w = f x d    w = 20 x 5   =   100 joules</a:t>
            </a:r>
          </a:p>
          <a:p>
            <a:r>
              <a:rPr lang="en-NZ" dirty="0" smtClean="0">
                <a:latin typeface="Calibri" pitchFamily="34" charset="0"/>
                <a:cs typeface="Calibri" pitchFamily="34" charset="0"/>
              </a:rPr>
              <a:t>The power used to push the car is p = w/t  p = 100/25     = 4 watts</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486054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58</a:t>
            </a:fld>
            <a:endParaRPr lang="en-NZ"/>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Magnetic </a:t>
            </a:r>
            <a:r>
              <a:rPr lang="en-NZ" sz="2000" b="1" dirty="0"/>
              <a:t>materials have the ability to attract some materials but to attract and repel each other</a:t>
            </a:r>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848970"/>
            <a:ext cx="6242248" cy="400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381000" y="1600200"/>
            <a:ext cx="838200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Calibri" pitchFamily="34" charset="0"/>
                <a:cs typeface="Calibri" pitchFamily="34" charset="0"/>
              </a:rPr>
              <a:t>Some objects attract iron and steel. They are called magnets.</a:t>
            </a:r>
          </a:p>
          <a:p>
            <a:pPr eaLnBrk="1" hangingPunct="1">
              <a:spcBef>
                <a:spcPct val="50000"/>
              </a:spcBef>
            </a:pPr>
            <a:r>
              <a:rPr lang="en-US" sz="2000" dirty="0">
                <a:latin typeface="Calibri" pitchFamily="34" charset="0"/>
                <a:cs typeface="Calibri" pitchFamily="34" charset="0"/>
              </a:rPr>
              <a:t>A magnet has a magnetic force field around it. When another magnet or an iron object enters the field it experiences a </a:t>
            </a:r>
            <a:r>
              <a:rPr lang="en-US" sz="2000" b="1" dirty="0">
                <a:latin typeface="Calibri" pitchFamily="34" charset="0"/>
                <a:cs typeface="Calibri" pitchFamily="34" charset="0"/>
              </a:rPr>
              <a:t>force</a:t>
            </a:r>
            <a:r>
              <a:rPr lang="en-US" sz="2000" dirty="0">
                <a:latin typeface="Calibri" pitchFamily="34" charset="0"/>
                <a:cs typeface="Calibri" pitchFamily="34" charset="0"/>
              </a:rPr>
              <a:t> as either a push or a pull.</a:t>
            </a:r>
          </a:p>
          <a:p>
            <a:pPr eaLnBrk="1" hangingPunct="1">
              <a:spcBef>
                <a:spcPct val="50000"/>
              </a:spcBef>
            </a:pPr>
            <a:r>
              <a:rPr lang="en-US" sz="2000" dirty="0">
                <a:latin typeface="Calibri" pitchFamily="34" charset="0"/>
                <a:cs typeface="Calibri" pitchFamily="34" charset="0"/>
              </a:rPr>
              <a:t>The force field of a magnet can be reveled by sprinkling iron fillings around it, or by moving a small compass around the magnet and marking the needle direction.</a:t>
            </a:r>
          </a:p>
          <a:p>
            <a:pPr eaLnBrk="1" hangingPunct="1">
              <a:spcBef>
                <a:spcPct val="50000"/>
              </a:spcBef>
            </a:pPr>
            <a:endParaRPr lang="en-US" sz="2000" dirty="0"/>
          </a:p>
        </p:txBody>
      </p:sp>
      <p:sp>
        <p:nvSpPr>
          <p:cNvPr id="8" name="Rectangle 7"/>
          <p:cNvSpPr/>
          <p:nvPr/>
        </p:nvSpPr>
        <p:spPr>
          <a:xfrm>
            <a:off x="6532249" y="3861048"/>
            <a:ext cx="2422092" cy="2585323"/>
          </a:xfrm>
          <a:prstGeom prst="rect">
            <a:avLst/>
          </a:prstGeom>
          <a:ln>
            <a:solidFill>
              <a:schemeClr val="bg2">
                <a:lumMod val="50000"/>
              </a:schemeClr>
            </a:solidFill>
          </a:ln>
        </p:spPr>
        <p:txBody>
          <a:bodyPr wrap="square">
            <a:spAutoFit/>
          </a:bodyPr>
          <a:lstStyle/>
          <a:p>
            <a:r>
              <a:rPr lang="en-NZ" dirty="0"/>
              <a:t>Magnets have a variety of uses. Examples of uses of permanent magnets in the home include: fridge magnets, cupboard door latch, magnetic knife holder, magnetic</a:t>
            </a:r>
          </a:p>
          <a:p>
            <a:r>
              <a:rPr lang="en-NZ" dirty="0"/>
              <a:t>screwdriver etc.</a:t>
            </a:r>
          </a:p>
        </p:txBody>
      </p:sp>
    </p:spTree>
    <p:extLst>
      <p:ext uri="{BB962C8B-B14F-4D97-AF65-F5344CB8AC3E}">
        <p14:creationId xmlns:p14="http://schemas.microsoft.com/office/powerpoint/2010/main" val="39549758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59</a:t>
            </a:fld>
            <a:endParaRPr lang="en-NZ"/>
          </a:p>
        </p:txBody>
      </p:sp>
      <p:sp>
        <p:nvSpPr>
          <p:cNvPr id="4" name="Text Box 12"/>
          <p:cNvSpPr txBox="1">
            <a:spLocks noChangeArrowheads="1"/>
          </p:cNvSpPr>
          <p:nvPr/>
        </p:nvSpPr>
        <p:spPr bwMode="auto">
          <a:xfrm>
            <a:off x="415439" y="1844824"/>
            <a:ext cx="8229600" cy="1631216"/>
          </a:xfrm>
          <a:prstGeom prst="rect">
            <a:avLst/>
          </a:prstGeom>
          <a:solidFill>
            <a:schemeClr val="bg1"/>
          </a:solidFill>
          <a:ln w="19050">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smtClean="0">
                <a:latin typeface="Calibri" pitchFamily="34" charset="0"/>
                <a:cs typeface="Calibri" pitchFamily="34" charset="0"/>
              </a:rPr>
              <a:t>A magnet will have a positive and negative end, sometimes called North and South. </a:t>
            </a:r>
          </a:p>
          <a:p>
            <a:pPr eaLnBrk="1" hangingPunct="1">
              <a:spcBef>
                <a:spcPct val="50000"/>
              </a:spcBef>
            </a:pPr>
            <a:r>
              <a:rPr lang="en-NZ" sz="2000" dirty="0" smtClean="0">
                <a:latin typeface="Calibri" pitchFamily="34" charset="0"/>
                <a:cs typeface="Calibri" pitchFamily="34" charset="0"/>
              </a:rPr>
              <a:t>Like </a:t>
            </a:r>
            <a:r>
              <a:rPr lang="en-NZ" sz="2000" dirty="0">
                <a:latin typeface="Calibri" pitchFamily="34" charset="0"/>
                <a:cs typeface="Calibri" pitchFamily="34" charset="0"/>
              </a:rPr>
              <a:t>charges will repel each other. e.g. positive and positive.</a:t>
            </a:r>
          </a:p>
          <a:p>
            <a:pPr eaLnBrk="1" hangingPunct="1">
              <a:spcBef>
                <a:spcPct val="50000"/>
              </a:spcBef>
            </a:pPr>
            <a:r>
              <a:rPr lang="en-NZ" sz="2000" dirty="0">
                <a:latin typeface="Calibri" pitchFamily="34" charset="0"/>
                <a:cs typeface="Calibri" pitchFamily="34" charset="0"/>
              </a:rPr>
              <a:t>Unlike charges will attract each other. e.g. positive and negative</a:t>
            </a:r>
            <a:endParaRPr lang="en-US" sz="2000" dirty="0">
              <a:latin typeface="Calibri" pitchFamily="34" charset="0"/>
              <a:cs typeface="Calibri" pitchFamily="34" charset="0"/>
            </a:endParaRPr>
          </a:p>
        </p:txBody>
      </p:sp>
      <p:sp>
        <p:nvSpPr>
          <p:cNvPr id="5" name="AutoShape 13"/>
          <p:cNvSpPr>
            <a:spLocks noChangeArrowheads="1"/>
          </p:cNvSpPr>
          <p:nvPr/>
        </p:nvSpPr>
        <p:spPr bwMode="auto">
          <a:xfrm rot="6510039">
            <a:off x="5410200" y="4572000"/>
            <a:ext cx="533400" cy="1752600"/>
          </a:xfrm>
          <a:prstGeom prst="can">
            <a:avLst>
              <a:gd name="adj" fmla="val 82143"/>
            </a:avLst>
          </a:prstGeom>
          <a:solidFill>
            <a:srgbClr val="FA85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AutoShape 14"/>
          <p:cNvSpPr>
            <a:spLocks noChangeArrowheads="1"/>
          </p:cNvSpPr>
          <p:nvPr/>
        </p:nvSpPr>
        <p:spPr bwMode="auto">
          <a:xfrm rot="14739546">
            <a:off x="7753350" y="4667250"/>
            <a:ext cx="571500" cy="1600200"/>
          </a:xfrm>
          <a:prstGeom prst="can">
            <a:avLst>
              <a:gd name="adj"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Text Box 15"/>
          <p:cNvSpPr txBox="1">
            <a:spLocks noChangeArrowheads="1"/>
          </p:cNvSpPr>
          <p:nvPr/>
        </p:nvSpPr>
        <p:spPr bwMode="auto">
          <a:xfrm>
            <a:off x="5105400" y="5181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t>+ve</a:t>
            </a:r>
            <a:endParaRPr lang="en-US" sz="2400"/>
          </a:p>
        </p:txBody>
      </p:sp>
      <p:sp>
        <p:nvSpPr>
          <p:cNvPr id="8" name="Text Box 16"/>
          <p:cNvSpPr txBox="1">
            <a:spLocks noChangeArrowheads="1"/>
          </p:cNvSpPr>
          <p:nvPr/>
        </p:nvSpPr>
        <p:spPr bwMode="auto">
          <a:xfrm>
            <a:off x="7772400" y="5257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t>-ve</a:t>
            </a:r>
            <a:endParaRPr lang="en-US" sz="2400"/>
          </a:p>
        </p:txBody>
      </p:sp>
      <p:sp>
        <p:nvSpPr>
          <p:cNvPr id="9" name="AutoShape 17"/>
          <p:cNvSpPr>
            <a:spLocks noChangeArrowheads="1"/>
          </p:cNvSpPr>
          <p:nvPr/>
        </p:nvSpPr>
        <p:spPr bwMode="auto">
          <a:xfrm rot="6510039">
            <a:off x="1112250" y="4629786"/>
            <a:ext cx="533400" cy="1752600"/>
          </a:xfrm>
          <a:prstGeom prst="can">
            <a:avLst>
              <a:gd name="adj" fmla="val 82143"/>
            </a:avLst>
          </a:prstGeom>
          <a:solidFill>
            <a:srgbClr val="FA85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 Box 18"/>
          <p:cNvSpPr txBox="1">
            <a:spLocks noChangeArrowheads="1"/>
          </p:cNvSpPr>
          <p:nvPr/>
        </p:nvSpPr>
        <p:spPr bwMode="auto">
          <a:xfrm>
            <a:off x="807450" y="5239386"/>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t>+ve</a:t>
            </a:r>
            <a:endParaRPr lang="en-US" sz="2400"/>
          </a:p>
        </p:txBody>
      </p:sp>
      <p:sp>
        <p:nvSpPr>
          <p:cNvPr id="11" name="AutoShape 19"/>
          <p:cNvSpPr>
            <a:spLocks noChangeArrowheads="1"/>
          </p:cNvSpPr>
          <p:nvPr/>
        </p:nvSpPr>
        <p:spPr bwMode="auto">
          <a:xfrm rot="14856450">
            <a:off x="2788650" y="4705986"/>
            <a:ext cx="533400" cy="1600200"/>
          </a:xfrm>
          <a:prstGeom prst="can">
            <a:avLst>
              <a:gd name="adj" fmla="val 75000"/>
            </a:avLst>
          </a:prstGeom>
          <a:solidFill>
            <a:srgbClr val="FA85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 Box 20"/>
          <p:cNvSpPr txBox="1">
            <a:spLocks noChangeArrowheads="1"/>
          </p:cNvSpPr>
          <p:nvPr/>
        </p:nvSpPr>
        <p:spPr bwMode="auto">
          <a:xfrm>
            <a:off x="2788650" y="5239386"/>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t>+ve</a:t>
            </a:r>
            <a:endParaRPr lang="en-US" sz="2400"/>
          </a:p>
        </p:txBody>
      </p:sp>
      <p:sp>
        <p:nvSpPr>
          <p:cNvPr id="14" name="Rectangle 22"/>
          <p:cNvSpPr>
            <a:spLocks noChangeArrowheads="1"/>
          </p:cNvSpPr>
          <p:nvPr/>
        </p:nvSpPr>
        <p:spPr bwMode="auto">
          <a:xfrm>
            <a:off x="4648200" y="3962400"/>
            <a:ext cx="4191000" cy="2667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5" name="Rectangle 23"/>
          <p:cNvSpPr>
            <a:spLocks noChangeArrowheads="1"/>
          </p:cNvSpPr>
          <p:nvPr/>
        </p:nvSpPr>
        <p:spPr bwMode="auto">
          <a:xfrm>
            <a:off x="304800" y="2133600"/>
            <a:ext cx="5486400" cy="25146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9" name="Text Box 27"/>
          <p:cNvSpPr txBox="1">
            <a:spLocks noChangeArrowheads="1"/>
          </p:cNvSpPr>
          <p:nvPr/>
        </p:nvSpPr>
        <p:spPr bwMode="auto">
          <a:xfrm>
            <a:off x="1417050" y="4096386"/>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pperplate Gothic Bold" pitchFamily="34" charset="0"/>
              </a:rPr>
              <a:t>Repulsion</a:t>
            </a:r>
            <a:endParaRPr lang="en-US">
              <a:latin typeface="Copperplate Gothic Bold" pitchFamily="34" charset="0"/>
            </a:endParaRPr>
          </a:p>
        </p:txBody>
      </p:sp>
      <p:sp>
        <p:nvSpPr>
          <p:cNvPr id="20" name="Text Box 28"/>
          <p:cNvSpPr txBox="1">
            <a:spLocks noChangeArrowheads="1"/>
          </p:cNvSpPr>
          <p:nvPr/>
        </p:nvSpPr>
        <p:spPr bwMode="auto">
          <a:xfrm>
            <a:off x="6324600" y="4191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pperplate Gothic Bold" pitchFamily="34" charset="0"/>
              </a:rPr>
              <a:t>Attraction</a:t>
            </a:r>
            <a:endParaRPr lang="en-US">
              <a:latin typeface="Copperplate Gothic Bold" pitchFamily="34" charset="0"/>
            </a:endParaRPr>
          </a:p>
        </p:txBody>
      </p:sp>
      <p:sp>
        <p:nvSpPr>
          <p:cNvPr id="21" name="TextBox 20"/>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Magnetic </a:t>
            </a:r>
            <a:r>
              <a:rPr lang="en-NZ" sz="2000" b="1" dirty="0"/>
              <a:t>materials have the ability to attract some materials but to attract and repel each other</a:t>
            </a:r>
          </a:p>
        </p:txBody>
      </p:sp>
    </p:spTree>
    <p:extLst>
      <p:ext uri="{BB962C8B-B14F-4D97-AF65-F5344CB8AC3E}">
        <p14:creationId xmlns:p14="http://schemas.microsoft.com/office/powerpoint/2010/main" val="341791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06667 0.03334 " pathEditMode="relative" ptsTypes="AA">
                                      <p:cBhvr>
                                        <p:cTn id="6" dur="2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6667 0.03334 " pathEditMode="relative" rAng="0" ptsTypes="AA">
                                      <p:cBhvr>
                                        <p:cTn id="8" dur="2000" fill="hold"/>
                                        <p:tgtEl>
                                          <p:spTgt spid="7"/>
                                        </p:tgtEl>
                                        <p:attrNameLst>
                                          <p:attrName>ppt_x</p:attrName>
                                          <p:attrName>ppt_y</p:attrName>
                                        </p:attrNameLst>
                                      </p:cBhvr>
                                      <p:rCtr x="0" y="0"/>
                                    </p:animMotion>
                                  </p:childTnLst>
                                </p:cTn>
                              </p:par>
                              <p:par>
                                <p:cTn id="9" presetID="0" presetClass="path" presetSubtype="0" accel="50000" decel="50000" fill="hold" grpId="0" nodeType="withEffect">
                                  <p:stCondLst>
                                    <p:cond delay="0"/>
                                  </p:stCondLst>
                                  <p:childTnLst>
                                    <p:animMotion origin="layout" path="M 0 0 L -0.075 0.04444 " pathEditMode="relative" rAng="0" ptsTypes="AA">
                                      <p:cBhvr>
                                        <p:cTn id="10" dur="2000" fill="hold"/>
                                        <p:tgtEl>
                                          <p:spTgt spid="6"/>
                                        </p:tgtEl>
                                        <p:attrNameLst>
                                          <p:attrName>ppt_x</p:attrName>
                                          <p:attrName>ppt_y</p:attrName>
                                        </p:attrNameLst>
                                      </p:cBhvr>
                                      <p:rCtr x="0" y="0"/>
                                    </p:animMotion>
                                  </p:childTnLst>
                                </p:cTn>
                              </p:par>
                              <p:par>
                                <p:cTn id="11" presetID="0" presetClass="path" presetSubtype="0" accel="50000" decel="50000" fill="hold" grpId="0" nodeType="withEffect">
                                  <p:stCondLst>
                                    <p:cond delay="0"/>
                                  </p:stCondLst>
                                  <p:childTnLst>
                                    <p:animMotion origin="layout" path="M 0 0 L -0.075 0.04444 " pathEditMode="relative" ptsTypes="AA">
                                      <p:cBhvr>
                                        <p:cTn id="12" dur="2000" fill="hold"/>
                                        <p:tgtEl>
                                          <p:spTgt spid="8"/>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09166 -0.05556 " pathEditMode="relative" ptsTypes="AA">
                                      <p:cBhvr>
                                        <p:cTn id="16" dur="2000" fill="hold"/>
                                        <p:tgtEl>
                                          <p:spTgt spid="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9166 -0.05556 " pathEditMode="relative" ptsTypes="AA">
                                      <p:cBhvr>
                                        <p:cTn id="18" dur="2000" fill="hold"/>
                                        <p:tgtEl>
                                          <p:spTgt spid="1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25 -0.07778 " pathEditMode="relative" ptsTypes="AA">
                                      <p:cBhvr>
                                        <p:cTn id="20" dur="2000" fill="hold"/>
                                        <p:tgtEl>
                                          <p:spTgt spid="1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25 -0.07778 " pathEditMode="relative" ptsTypes="AA">
                                      <p:cBhvr>
                                        <p:cTn id="22"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Attraction or repulsion</a:t>
            </a:r>
            <a:endParaRPr lang="en-NZ" sz="2000" b="1" dirty="0"/>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17477"/>
          <a:stretch/>
        </p:blipFill>
        <p:spPr bwMode="auto">
          <a:xfrm>
            <a:off x="251520" y="4077072"/>
            <a:ext cx="8640960" cy="220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1519" y="1750368"/>
            <a:ext cx="8393519" cy="1938992"/>
          </a:xfrm>
          <a:prstGeom prst="rect">
            <a:avLst/>
          </a:prstGeom>
        </p:spPr>
        <p:txBody>
          <a:bodyPr wrap="square">
            <a:spAutoFit/>
          </a:bodyPr>
          <a:lstStyle/>
          <a:p>
            <a:r>
              <a:rPr lang="en-NZ" sz="2000" dirty="0">
                <a:latin typeface="Calibri" pitchFamily="34" charset="0"/>
                <a:cs typeface="Calibri" pitchFamily="34" charset="0"/>
              </a:rPr>
              <a:t>There are only two types of charge, which we call positive and negative. Like charges repel, unlike charges attract, and the force between charges decreases with the square of the distance. Both positive and negative charges exist in neutral objects and can be separated by rubbing one object with another. For </a:t>
            </a:r>
            <a:r>
              <a:rPr lang="en-NZ" sz="2000" dirty="0" smtClean="0">
                <a:latin typeface="Calibri" pitchFamily="34" charset="0"/>
                <a:cs typeface="Calibri" pitchFamily="34" charset="0"/>
              </a:rPr>
              <a:t>objects (large enough to be visible),negatively </a:t>
            </a:r>
            <a:r>
              <a:rPr lang="en-NZ" sz="2000" dirty="0">
                <a:latin typeface="Calibri" pitchFamily="34" charset="0"/>
                <a:cs typeface="Calibri" pitchFamily="34" charset="0"/>
              </a:rPr>
              <a:t>charged means an excess of electrons and positively charged means a depletion of electrons. </a:t>
            </a:r>
          </a:p>
        </p:txBody>
      </p:sp>
    </p:spTree>
    <p:extLst>
      <p:ext uri="{BB962C8B-B14F-4D97-AF65-F5344CB8AC3E}">
        <p14:creationId xmlns:p14="http://schemas.microsoft.com/office/powerpoint/2010/main" val="1597367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60</a:t>
            </a:fld>
            <a:endParaRPr lang="en-NZ"/>
          </a:p>
        </p:txBody>
      </p:sp>
      <p:sp>
        <p:nvSpPr>
          <p:cNvPr id="4" name="Rectangle 3"/>
          <p:cNvSpPr/>
          <p:nvPr/>
        </p:nvSpPr>
        <p:spPr>
          <a:xfrm>
            <a:off x="189659" y="1556792"/>
            <a:ext cx="8820296" cy="1631216"/>
          </a:xfrm>
          <a:prstGeom prst="rect">
            <a:avLst/>
          </a:prstGeom>
        </p:spPr>
        <p:txBody>
          <a:bodyPr wrap="square">
            <a:spAutoFit/>
          </a:bodyPr>
          <a:lstStyle/>
          <a:p>
            <a:r>
              <a:rPr lang="en-NZ" sz="2000" dirty="0" smtClean="0">
                <a:latin typeface="Calibri" pitchFamily="34" charset="0"/>
                <a:cs typeface="Calibri" pitchFamily="34" charset="0"/>
              </a:rPr>
              <a:t>Only </a:t>
            </a:r>
            <a:r>
              <a:rPr lang="en-NZ" sz="2000" dirty="0">
                <a:latin typeface="Calibri" pitchFamily="34" charset="0"/>
                <a:cs typeface="Calibri" pitchFamily="34" charset="0"/>
              </a:rPr>
              <a:t>iron, cobalt and nickel and some iron alloys </a:t>
            </a:r>
            <a:r>
              <a:rPr lang="en-NZ" sz="2000" dirty="0" smtClean="0">
                <a:latin typeface="Calibri" pitchFamily="34" charset="0"/>
                <a:cs typeface="Calibri" pitchFamily="34" charset="0"/>
              </a:rPr>
              <a:t>like </a:t>
            </a:r>
            <a:r>
              <a:rPr lang="en-NZ" sz="2000" dirty="0">
                <a:latin typeface="Calibri" pitchFamily="34" charset="0"/>
                <a:cs typeface="Calibri" pitchFamily="34" charset="0"/>
              </a:rPr>
              <a:t>steel are </a:t>
            </a:r>
            <a:r>
              <a:rPr lang="en-NZ" sz="2000" dirty="0" smtClean="0">
                <a:latin typeface="Calibri" pitchFamily="34" charset="0"/>
                <a:cs typeface="Calibri" pitchFamily="34" charset="0"/>
              </a:rPr>
              <a:t>able to act as magnets. The particles that they consist of are able to align themselves so that all their negative ends are facing the same direction. </a:t>
            </a:r>
          </a:p>
          <a:p>
            <a:r>
              <a:rPr lang="en-NZ" sz="2000" dirty="0" smtClean="0">
                <a:latin typeface="Calibri" pitchFamily="34" charset="0"/>
                <a:cs typeface="Calibri" pitchFamily="34" charset="0"/>
              </a:rPr>
              <a:t>Aluminium cans are </a:t>
            </a:r>
            <a:r>
              <a:rPr lang="en-NZ" sz="2000" dirty="0">
                <a:latin typeface="Calibri" pitchFamily="34" charset="0"/>
                <a:cs typeface="Calibri" pitchFamily="34" charset="0"/>
              </a:rPr>
              <a:t>not magnetic whereas ‘tins’ are largely made of iron and are magnetic.</a:t>
            </a:r>
          </a:p>
        </p:txBody>
      </p:sp>
      <p:pic>
        <p:nvPicPr>
          <p:cNvPr id="6147"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0167"/>
          <a:stretch/>
        </p:blipFill>
        <p:spPr bwMode="auto">
          <a:xfrm>
            <a:off x="0" y="2276872"/>
            <a:ext cx="5099619" cy="458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8745"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Magnets </a:t>
            </a:r>
            <a:r>
              <a:rPr lang="en-NZ" sz="2000" b="1" dirty="0"/>
              <a:t>attract some metals but not </a:t>
            </a:r>
            <a:r>
              <a:rPr lang="en-NZ" sz="2000" b="1" dirty="0" smtClean="0"/>
              <a:t>others</a:t>
            </a:r>
            <a:endParaRPr lang="en-NZ" sz="2000" b="1" dirty="0"/>
          </a:p>
        </p:txBody>
      </p:sp>
      <p:sp>
        <p:nvSpPr>
          <p:cNvPr id="7" name="Rectangle 6"/>
          <p:cNvSpPr/>
          <p:nvPr/>
        </p:nvSpPr>
        <p:spPr>
          <a:xfrm>
            <a:off x="5508104" y="3645024"/>
            <a:ext cx="3197366" cy="2308324"/>
          </a:xfrm>
          <a:prstGeom prst="rect">
            <a:avLst/>
          </a:prstGeom>
          <a:ln>
            <a:solidFill>
              <a:schemeClr val="bg2">
                <a:lumMod val="50000"/>
              </a:schemeClr>
            </a:solidFill>
          </a:ln>
        </p:spPr>
        <p:txBody>
          <a:bodyPr wrap="square">
            <a:spAutoFit/>
          </a:bodyPr>
          <a:lstStyle/>
          <a:p>
            <a:r>
              <a:rPr lang="en-NZ" dirty="0">
                <a:latin typeface="Calibri" pitchFamily="34" charset="0"/>
                <a:cs typeface="Calibri" pitchFamily="34" charset="0"/>
              </a:rPr>
              <a:t>It is sometimes difficult to distinguish between a magnet and a magnetic material. When two magnets are put together there is either attraction or repulsion, but when a magnet and a magnetic material are put together there is just attraction.</a:t>
            </a:r>
          </a:p>
        </p:txBody>
      </p:sp>
    </p:spTree>
    <p:extLst>
      <p:ext uri="{BB962C8B-B14F-4D97-AF65-F5344CB8AC3E}">
        <p14:creationId xmlns:p14="http://schemas.microsoft.com/office/powerpoint/2010/main" val="32614670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61</a:t>
            </a:fld>
            <a:endParaRPr lang="en-NZ"/>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429000"/>
            <a:ext cx="4076700" cy="338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9850" y="1756644"/>
            <a:ext cx="7821465" cy="1631216"/>
          </a:xfrm>
          <a:prstGeom prst="rect">
            <a:avLst/>
          </a:prstGeom>
        </p:spPr>
        <p:txBody>
          <a:bodyPr wrap="square">
            <a:spAutoFit/>
          </a:bodyPr>
          <a:lstStyle/>
          <a:p>
            <a:r>
              <a:rPr lang="en-NZ" sz="2000" dirty="0">
                <a:latin typeface="Calibri" pitchFamily="34" charset="0"/>
                <a:cs typeface="Calibri" pitchFamily="34" charset="0"/>
              </a:rPr>
              <a:t>Field patterns produced by bar magnets can be visualized using iron filings. This is the </a:t>
            </a:r>
            <a:r>
              <a:rPr lang="en-NZ" sz="2000" b="1" dirty="0">
                <a:latin typeface="Calibri" pitchFamily="34" charset="0"/>
                <a:cs typeface="Calibri" pitchFamily="34" charset="0"/>
              </a:rPr>
              <a:t>magnetic </a:t>
            </a:r>
            <a:r>
              <a:rPr lang="en-NZ" sz="2000" b="1" dirty="0" smtClean="0">
                <a:latin typeface="Calibri" pitchFamily="34" charset="0"/>
                <a:cs typeface="Calibri" pitchFamily="34" charset="0"/>
              </a:rPr>
              <a:t>field</a:t>
            </a:r>
            <a:r>
              <a:rPr lang="en-NZ" sz="2000" dirty="0" smtClean="0">
                <a:latin typeface="Calibri" pitchFamily="34" charset="0"/>
                <a:cs typeface="Calibri" pitchFamily="34" charset="0"/>
              </a:rPr>
              <a:t>. The field lines move out from the N end of a magnet and into the S end. </a:t>
            </a:r>
          </a:p>
          <a:p>
            <a:r>
              <a:rPr lang="en-NZ" sz="2000" dirty="0" smtClean="0">
                <a:latin typeface="Calibri" pitchFamily="34" charset="0"/>
                <a:cs typeface="Calibri" pitchFamily="34" charset="0"/>
              </a:rPr>
              <a:t>Compasses, which contain a movable magnet, can also be used to show magnetic fields. The needles will align in the direction of the field</a:t>
            </a:r>
            <a:r>
              <a:rPr lang="en-NZ" sz="2000" dirty="0" smtClean="0"/>
              <a:t>.</a:t>
            </a:r>
            <a:endParaRPr lang="en-NZ" sz="2000" dirty="0"/>
          </a:p>
        </p:txBody>
      </p:sp>
      <p:pic>
        <p:nvPicPr>
          <p:cNvPr id="3075" name="Picture 3"/>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42112" y="3387860"/>
            <a:ext cx="4474772" cy="328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fields are arranged in fixed patterns</a:t>
            </a:r>
            <a:endParaRPr lang="en-NZ" sz="2000" b="1" dirty="0"/>
          </a:p>
        </p:txBody>
      </p:sp>
    </p:spTree>
    <p:extLst>
      <p:ext uri="{BB962C8B-B14F-4D97-AF65-F5344CB8AC3E}">
        <p14:creationId xmlns:p14="http://schemas.microsoft.com/office/powerpoint/2010/main" val="17696310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62</a:t>
            </a:fld>
            <a:endParaRPr lang="en-NZ"/>
          </a:p>
        </p:txBody>
      </p:sp>
      <p:pic>
        <p:nvPicPr>
          <p:cNvPr id="9218" name="Picture 2"/>
          <p:cNvPicPr>
            <a:picLocks noChangeAspect="1" noChangeArrowheads="1"/>
          </p:cNvPicPr>
          <p:nvPr/>
        </p:nvPicPr>
        <p:blipFill rotWithShape="1">
          <a:blip r:embed="rId2">
            <a:clrChange>
              <a:clrFrom>
                <a:srgbClr val="FFFFCC"/>
              </a:clrFrom>
              <a:clrTo>
                <a:srgbClr val="FFFFCC">
                  <a:alpha val="0"/>
                </a:srgbClr>
              </a:clrTo>
            </a:clrChange>
            <a:extLst>
              <a:ext uri="{28A0092B-C50C-407E-A947-70E740481C1C}">
                <a14:useLocalDpi xmlns:a14="http://schemas.microsoft.com/office/drawing/2010/main" val="0"/>
              </a:ext>
            </a:extLst>
          </a:blip>
          <a:srcRect l="18385" t="12047" r="63775" b="11223"/>
          <a:stretch/>
        </p:blipFill>
        <p:spPr bwMode="auto">
          <a:xfrm>
            <a:off x="6161649" y="980728"/>
            <a:ext cx="2321170" cy="56130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 interactions</a:t>
            </a:r>
            <a:endParaRPr lang="en-NZ" sz="2000" b="1" dirty="0"/>
          </a:p>
        </p:txBody>
      </p:sp>
      <p:sp>
        <p:nvSpPr>
          <p:cNvPr id="4" name="TextBox 3"/>
          <p:cNvSpPr txBox="1"/>
          <p:nvPr/>
        </p:nvSpPr>
        <p:spPr>
          <a:xfrm>
            <a:off x="1335903" y="1484784"/>
            <a:ext cx="4320480" cy="646331"/>
          </a:xfrm>
          <a:prstGeom prst="rect">
            <a:avLst/>
          </a:prstGeom>
          <a:noFill/>
        </p:spPr>
        <p:txBody>
          <a:bodyPr wrap="square" rtlCol="0">
            <a:spAutoFit/>
          </a:bodyPr>
          <a:lstStyle/>
          <a:p>
            <a:r>
              <a:rPr lang="en-NZ" dirty="0" smtClean="0">
                <a:latin typeface="Calibri" pitchFamily="34" charset="0"/>
                <a:cs typeface="Calibri" pitchFamily="34" charset="0"/>
              </a:rPr>
              <a:t>A strong field is produced between unlike poles.</a:t>
            </a:r>
            <a:endParaRPr lang="en-NZ" dirty="0">
              <a:latin typeface="Calibri" pitchFamily="34" charset="0"/>
              <a:cs typeface="Calibri" pitchFamily="34" charset="0"/>
            </a:endParaRPr>
          </a:p>
        </p:txBody>
      </p:sp>
      <p:sp>
        <p:nvSpPr>
          <p:cNvPr id="8" name="TextBox 7"/>
          <p:cNvSpPr txBox="1"/>
          <p:nvPr/>
        </p:nvSpPr>
        <p:spPr>
          <a:xfrm>
            <a:off x="1316807" y="3187067"/>
            <a:ext cx="4320480" cy="1200329"/>
          </a:xfrm>
          <a:prstGeom prst="rect">
            <a:avLst/>
          </a:prstGeom>
          <a:noFill/>
        </p:spPr>
        <p:txBody>
          <a:bodyPr wrap="square" rtlCol="0">
            <a:spAutoFit/>
          </a:bodyPr>
          <a:lstStyle/>
          <a:p>
            <a:r>
              <a:rPr lang="en-NZ" dirty="0" smtClean="0">
                <a:latin typeface="Calibri" pitchFamily="34" charset="0"/>
                <a:cs typeface="Calibri" pitchFamily="34" charset="0"/>
              </a:rPr>
              <a:t>Between the middle of like poles the net magnetic force is zero due to the fields cancelling out. This is shown by a blank space between.</a:t>
            </a:r>
            <a:endParaRPr lang="en-NZ" dirty="0">
              <a:latin typeface="Calibri" pitchFamily="34" charset="0"/>
              <a:cs typeface="Calibri" pitchFamily="34" charset="0"/>
            </a:endParaRPr>
          </a:p>
        </p:txBody>
      </p:sp>
      <p:sp>
        <p:nvSpPr>
          <p:cNvPr id="10" name="TextBox 9"/>
          <p:cNvSpPr txBox="1"/>
          <p:nvPr/>
        </p:nvSpPr>
        <p:spPr>
          <a:xfrm>
            <a:off x="1316932" y="5013176"/>
            <a:ext cx="4320480" cy="646331"/>
          </a:xfrm>
          <a:prstGeom prst="rect">
            <a:avLst/>
          </a:prstGeom>
          <a:noFill/>
        </p:spPr>
        <p:txBody>
          <a:bodyPr wrap="square" rtlCol="0">
            <a:spAutoFit/>
          </a:bodyPr>
          <a:lstStyle/>
          <a:p>
            <a:r>
              <a:rPr lang="en-NZ" dirty="0" smtClean="0">
                <a:latin typeface="Calibri" pitchFamily="34" charset="0"/>
                <a:cs typeface="Calibri" pitchFamily="34" charset="0"/>
              </a:rPr>
              <a:t>The field lines move out from a North pole (and into a South pole).</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4288621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63</a:t>
            </a:fld>
            <a:endParaRPr lang="en-NZ"/>
          </a:p>
        </p:txBody>
      </p:sp>
      <p:sp>
        <p:nvSpPr>
          <p:cNvPr id="21" name="Text Box 4"/>
          <p:cNvSpPr txBox="1">
            <a:spLocks noChangeArrowheads="1"/>
          </p:cNvSpPr>
          <p:nvPr/>
        </p:nvSpPr>
        <p:spPr bwMode="auto">
          <a:xfrm>
            <a:off x="152400" y="1484784"/>
            <a:ext cx="3810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smtClean="0">
                <a:latin typeface="Calibri" pitchFamily="34" charset="0"/>
                <a:cs typeface="Calibri" pitchFamily="34" charset="0"/>
              </a:rPr>
              <a:t>If a circuit with a wire and battery is set up and a compass placed near the wire, the needle will change direction when the current is on.</a:t>
            </a:r>
          </a:p>
          <a:p>
            <a:pPr eaLnBrk="1" hangingPunct="1">
              <a:spcBef>
                <a:spcPct val="50000"/>
              </a:spcBef>
            </a:pPr>
            <a:r>
              <a:rPr lang="en-US" dirty="0" smtClean="0">
                <a:latin typeface="Calibri" pitchFamily="34" charset="0"/>
                <a:cs typeface="Calibri" pitchFamily="34" charset="0"/>
              </a:rPr>
              <a:t>When current flows through a conductor it creates a magnetic force field around it – this is called the </a:t>
            </a:r>
            <a:r>
              <a:rPr lang="en-US" b="1" dirty="0" smtClean="0">
                <a:latin typeface="Calibri" pitchFamily="34" charset="0"/>
                <a:cs typeface="Calibri" pitchFamily="34" charset="0"/>
              </a:rPr>
              <a:t>electromagnetic effect</a:t>
            </a:r>
            <a:r>
              <a:rPr lang="en-US" dirty="0" smtClean="0">
                <a:latin typeface="Calibri" pitchFamily="34" charset="0"/>
                <a:cs typeface="Calibri" pitchFamily="34" charset="0"/>
              </a:rPr>
              <a:t>. The force field is a circular one running around the wire</a:t>
            </a:r>
          </a:p>
          <a:p>
            <a:pPr eaLnBrk="1" hangingPunct="1">
              <a:spcBef>
                <a:spcPct val="50000"/>
              </a:spcBef>
            </a:pPr>
            <a:r>
              <a:rPr lang="en-US" dirty="0" smtClean="0">
                <a:latin typeface="Calibri" pitchFamily="34" charset="0"/>
                <a:cs typeface="Calibri" pitchFamily="34" charset="0"/>
              </a:rPr>
              <a:t>The </a:t>
            </a:r>
            <a:r>
              <a:rPr lang="en-US" dirty="0">
                <a:latin typeface="Calibri" pitchFamily="34" charset="0"/>
                <a:cs typeface="Calibri" pitchFamily="34" charset="0"/>
              </a:rPr>
              <a:t>strength of the magnetic field around a current-carrying wire can be boosted by increasing the current, by looping wire into a coil and by placing an iron bar inside the coil.</a:t>
            </a:r>
          </a:p>
        </p:txBody>
      </p:sp>
      <p:pic>
        <p:nvPicPr>
          <p:cNvPr id="22" name="Picture 6" descr="0015e4d1"/>
          <p:cNvPicPr>
            <a:picLocks noChangeAspect="1" noChangeArrowheads="1"/>
          </p:cNvPicPr>
          <p:nvPr/>
        </p:nvPicPr>
        <p:blipFill>
          <a:blip r:embed="rId2">
            <a:extLst>
              <a:ext uri="{28A0092B-C50C-407E-A947-70E740481C1C}">
                <a14:useLocalDpi xmlns:a14="http://schemas.microsoft.com/office/drawing/2010/main" val="0"/>
              </a:ext>
            </a:extLst>
          </a:blip>
          <a:srcRect b="5206"/>
          <a:stretch>
            <a:fillRect/>
          </a:stretch>
        </p:blipFill>
        <p:spPr bwMode="auto">
          <a:xfrm>
            <a:off x="4114800" y="2362200"/>
            <a:ext cx="4800600" cy="2514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7"/>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24" name="Text Box 8"/>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25" name="Oval 9"/>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6" name="TextBox 2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fields are arranged in fixed patterns</a:t>
            </a:r>
            <a:endParaRPr lang="en-NZ" sz="2000" b="1" dirty="0"/>
          </a:p>
        </p:txBody>
      </p:sp>
    </p:spTree>
    <p:extLst>
      <p:ext uri="{BB962C8B-B14F-4D97-AF65-F5344CB8AC3E}">
        <p14:creationId xmlns:p14="http://schemas.microsoft.com/office/powerpoint/2010/main" val="2213220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64</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 </a:t>
            </a:r>
            <a:r>
              <a:rPr lang="en-NZ" sz="2000" b="1" dirty="0"/>
              <a:t>currents and magnetic fields interact</a:t>
            </a:r>
          </a:p>
        </p:txBody>
      </p:sp>
      <p:sp>
        <p:nvSpPr>
          <p:cNvPr id="5" name="Rectangle 4"/>
          <p:cNvSpPr/>
          <p:nvPr/>
        </p:nvSpPr>
        <p:spPr>
          <a:xfrm>
            <a:off x="436252" y="1247564"/>
            <a:ext cx="2907699" cy="4708981"/>
          </a:xfrm>
          <a:prstGeom prst="rect">
            <a:avLst/>
          </a:prstGeom>
        </p:spPr>
        <p:txBody>
          <a:bodyPr wrap="square">
            <a:spAutoFit/>
          </a:bodyPr>
          <a:lstStyle/>
          <a:p>
            <a:r>
              <a:rPr lang="en-NZ" sz="2000" b="1" dirty="0">
                <a:latin typeface="Calibri" pitchFamily="34" charset="0"/>
                <a:cs typeface="Calibri" pitchFamily="34" charset="0"/>
              </a:rPr>
              <a:t>Electromagnetism </a:t>
            </a:r>
            <a:r>
              <a:rPr lang="en-NZ" sz="2000" dirty="0">
                <a:latin typeface="Calibri" pitchFamily="34" charset="0"/>
                <a:cs typeface="Calibri" pitchFamily="34" charset="0"/>
              </a:rPr>
              <a:t>describes the relationship between magnetism and electricity. </a:t>
            </a:r>
            <a:r>
              <a:rPr lang="en-NZ" sz="2000" dirty="0" smtClean="0">
                <a:latin typeface="Calibri" pitchFamily="34" charset="0"/>
                <a:cs typeface="Calibri" pitchFamily="34" charset="0"/>
              </a:rPr>
              <a:t>The </a:t>
            </a:r>
            <a:r>
              <a:rPr lang="en-NZ" sz="2000" dirty="0">
                <a:latin typeface="Calibri" pitchFamily="34" charset="0"/>
                <a:cs typeface="Calibri" pitchFamily="34" charset="0"/>
              </a:rPr>
              <a:t>electric field not only describes the </a:t>
            </a:r>
            <a:r>
              <a:rPr lang="en-NZ" sz="2000" b="1" dirty="0">
                <a:latin typeface="Calibri" pitchFamily="34" charset="0"/>
                <a:cs typeface="Calibri" pitchFamily="34" charset="0"/>
              </a:rPr>
              <a:t>region surrounding </a:t>
            </a:r>
            <a:r>
              <a:rPr lang="en-NZ" sz="2000" dirty="0">
                <a:latin typeface="Calibri" pitchFamily="34" charset="0"/>
                <a:cs typeface="Calibri" pitchFamily="34" charset="0"/>
              </a:rPr>
              <a:t>an electrically charged body but in addition the </a:t>
            </a:r>
            <a:r>
              <a:rPr lang="en-NZ" sz="2000" b="1" dirty="0">
                <a:latin typeface="Calibri" pitchFamily="34" charset="0"/>
                <a:cs typeface="Calibri" pitchFamily="34" charset="0"/>
              </a:rPr>
              <a:t>force</a:t>
            </a:r>
            <a:r>
              <a:rPr lang="en-NZ" sz="2000" dirty="0">
                <a:latin typeface="Calibri" pitchFamily="34" charset="0"/>
                <a:cs typeface="Calibri" pitchFamily="34" charset="0"/>
              </a:rPr>
              <a:t> experienced by any further charges placed within this region. </a:t>
            </a:r>
            <a:r>
              <a:rPr lang="en-NZ" sz="2000" dirty="0" smtClean="0">
                <a:latin typeface="Calibri" pitchFamily="34" charset="0"/>
                <a:cs typeface="Calibri" pitchFamily="34" charset="0"/>
              </a:rPr>
              <a:t>Michael Faraday was the scientist who first discovered the effects of electromagnetism.</a:t>
            </a:r>
            <a:endParaRPr lang="en-NZ" sz="2000" dirty="0">
              <a:latin typeface="Calibri" pitchFamily="34" charset="0"/>
              <a:cs typeface="Calibri" pitchFamily="34" charset="0"/>
            </a:endParaRPr>
          </a:p>
        </p:txBody>
      </p:sp>
      <p:pic>
        <p:nvPicPr>
          <p:cNvPr id="717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753"/>
          <a:stretch/>
        </p:blipFill>
        <p:spPr bwMode="auto">
          <a:xfrm>
            <a:off x="3635896" y="1628800"/>
            <a:ext cx="5225167" cy="463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3165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65</a:t>
            </a:fld>
            <a:endParaRPr lang="en-NZ"/>
          </a:p>
        </p:txBody>
      </p:sp>
      <p:pic>
        <p:nvPicPr>
          <p:cNvPr id="8194" name="Picture 2"/>
          <p:cNvPicPr>
            <a:picLocks noChangeAspect="1" noChangeArrowheads="1"/>
          </p:cNvPicPr>
          <p:nvPr/>
        </p:nvPicPr>
        <p:blipFill rotWithShape="1">
          <a:blip r:embed="rId2">
            <a:clrChange>
              <a:clrFrom>
                <a:srgbClr val="FFFFCC"/>
              </a:clrFrom>
              <a:clrTo>
                <a:srgbClr val="FFFFCC">
                  <a:alpha val="0"/>
                </a:srgbClr>
              </a:clrTo>
            </a:clrChange>
            <a:extLst>
              <a:ext uri="{28A0092B-C50C-407E-A947-70E740481C1C}">
                <a14:useLocalDpi xmlns:a14="http://schemas.microsoft.com/office/drawing/2010/main" val="0"/>
              </a:ext>
            </a:extLst>
          </a:blip>
          <a:srcRect l="13083" t="11067" r="15125"/>
          <a:stretch/>
        </p:blipFill>
        <p:spPr bwMode="auto">
          <a:xfrm>
            <a:off x="15863" y="1410596"/>
            <a:ext cx="7447351" cy="518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 around a solenoid</a:t>
            </a:r>
            <a:endParaRPr lang="en-NZ" sz="2000" b="1" dirty="0"/>
          </a:p>
        </p:txBody>
      </p:sp>
      <p:sp>
        <p:nvSpPr>
          <p:cNvPr id="4" name="Oval 3"/>
          <p:cNvSpPr/>
          <p:nvPr/>
        </p:nvSpPr>
        <p:spPr>
          <a:xfrm>
            <a:off x="7308304" y="5157192"/>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Oval 5"/>
          <p:cNvSpPr/>
          <p:nvPr/>
        </p:nvSpPr>
        <p:spPr>
          <a:xfrm>
            <a:off x="7398371" y="5229200"/>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p:cNvSpPr/>
          <p:nvPr/>
        </p:nvSpPr>
        <p:spPr>
          <a:xfrm>
            <a:off x="7326363" y="6021288"/>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9" name="Straight Connector 8"/>
          <p:cNvCxnSpPr>
            <a:stCxn id="8" idx="1"/>
            <a:endCxn id="8" idx="5"/>
          </p:cNvCxnSpPr>
          <p:nvPr/>
        </p:nvCxnSpPr>
        <p:spPr>
          <a:xfrm>
            <a:off x="7368544" y="6063469"/>
            <a:ext cx="203670" cy="203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3"/>
            <a:endCxn id="8" idx="7"/>
          </p:cNvCxnSpPr>
          <p:nvPr/>
        </p:nvCxnSpPr>
        <p:spPr>
          <a:xfrm flipV="1">
            <a:off x="7368544" y="6063469"/>
            <a:ext cx="203670" cy="203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40352" y="5085184"/>
            <a:ext cx="1152128" cy="584775"/>
          </a:xfrm>
          <a:prstGeom prst="rect">
            <a:avLst/>
          </a:prstGeom>
          <a:noFill/>
        </p:spPr>
        <p:txBody>
          <a:bodyPr wrap="square" rtlCol="0">
            <a:spAutoFit/>
          </a:bodyPr>
          <a:lstStyle/>
          <a:p>
            <a:r>
              <a:rPr lang="en-NZ" sz="1600" dirty="0" smtClean="0">
                <a:latin typeface="Calibri" pitchFamily="34" charset="0"/>
                <a:cs typeface="Calibri" pitchFamily="34" charset="0"/>
              </a:rPr>
              <a:t>Coming out of wire</a:t>
            </a:r>
            <a:endParaRPr lang="en-NZ" sz="1600" dirty="0">
              <a:latin typeface="Calibri" pitchFamily="34" charset="0"/>
              <a:cs typeface="Calibri" pitchFamily="34" charset="0"/>
            </a:endParaRPr>
          </a:p>
        </p:txBody>
      </p:sp>
      <p:sp>
        <p:nvSpPr>
          <p:cNvPr id="14" name="TextBox 13"/>
          <p:cNvSpPr txBox="1"/>
          <p:nvPr/>
        </p:nvSpPr>
        <p:spPr>
          <a:xfrm>
            <a:off x="7892752" y="5974751"/>
            <a:ext cx="1152128" cy="584775"/>
          </a:xfrm>
          <a:prstGeom prst="rect">
            <a:avLst/>
          </a:prstGeom>
          <a:noFill/>
        </p:spPr>
        <p:txBody>
          <a:bodyPr wrap="square" rtlCol="0">
            <a:spAutoFit/>
          </a:bodyPr>
          <a:lstStyle/>
          <a:p>
            <a:r>
              <a:rPr lang="en-NZ" sz="1600" dirty="0" smtClean="0">
                <a:latin typeface="Calibri" pitchFamily="34" charset="0"/>
                <a:cs typeface="Calibri" pitchFamily="34" charset="0"/>
              </a:rPr>
              <a:t>Going into wire</a:t>
            </a:r>
            <a:endParaRPr lang="en-NZ" sz="1600" dirty="0">
              <a:latin typeface="Calibri" pitchFamily="34" charset="0"/>
              <a:cs typeface="Calibri" pitchFamily="34" charset="0"/>
            </a:endParaRPr>
          </a:p>
        </p:txBody>
      </p:sp>
      <p:sp>
        <p:nvSpPr>
          <p:cNvPr id="13" name="TextBox 12"/>
          <p:cNvSpPr txBox="1"/>
          <p:nvPr/>
        </p:nvSpPr>
        <p:spPr>
          <a:xfrm>
            <a:off x="5292080" y="6309320"/>
            <a:ext cx="1368152" cy="369332"/>
          </a:xfrm>
          <a:prstGeom prst="rect">
            <a:avLst/>
          </a:prstGeom>
          <a:noFill/>
        </p:spPr>
        <p:txBody>
          <a:bodyPr wrap="square" rtlCol="0">
            <a:spAutoFit/>
          </a:bodyPr>
          <a:lstStyle/>
          <a:p>
            <a:r>
              <a:rPr lang="en-NZ" dirty="0" smtClean="0">
                <a:latin typeface="Calibri" pitchFamily="34" charset="0"/>
                <a:cs typeface="Calibri" pitchFamily="34" charset="0"/>
              </a:rPr>
              <a:t>current</a:t>
            </a:r>
            <a:endParaRPr lang="en-NZ" dirty="0">
              <a:latin typeface="Calibri" pitchFamily="34" charset="0"/>
              <a:cs typeface="Calibri" pitchFamily="34" charset="0"/>
            </a:endParaRPr>
          </a:p>
        </p:txBody>
      </p:sp>
      <p:sp>
        <p:nvSpPr>
          <p:cNvPr id="15" name="TextBox 14"/>
          <p:cNvSpPr txBox="1"/>
          <p:nvPr/>
        </p:nvSpPr>
        <p:spPr>
          <a:xfrm>
            <a:off x="7470379" y="2924944"/>
            <a:ext cx="1174660" cy="646331"/>
          </a:xfrm>
          <a:prstGeom prst="rect">
            <a:avLst/>
          </a:prstGeom>
          <a:noFill/>
        </p:spPr>
        <p:txBody>
          <a:bodyPr wrap="square" rtlCol="0">
            <a:spAutoFit/>
          </a:bodyPr>
          <a:lstStyle/>
          <a:p>
            <a:r>
              <a:rPr lang="en-NZ" dirty="0" smtClean="0">
                <a:latin typeface="Calibri" pitchFamily="34" charset="0"/>
                <a:cs typeface="Calibri" pitchFamily="34" charset="0"/>
              </a:rPr>
              <a:t>Magnetic field lines</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27073912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66</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 </a:t>
            </a:r>
            <a:r>
              <a:rPr lang="en-NZ" sz="2000" b="1" dirty="0"/>
              <a:t>currents and magnetic fields interact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135"/>
          <a:stretch/>
        </p:blipFill>
        <p:spPr bwMode="auto">
          <a:xfrm>
            <a:off x="3676230" y="1954504"/>
            <a:ext cx="5467770" cy="490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9512" y="1268760"/>
            <a:ext cx="4572000" cy="3170099"/>
          </a:xfrm>
          <a:prstGeom prst="rect">
            <a:avLst/>
          </a:prstGeom>
        </p:spPr>
        <p:txBody>
          <a:bodyPr>
            <a:spAutoFit/>
          </a:bodyPr>
          <a:lstStyle/>
          <a:p>
            <a:r>
              <a:rPr lang="en-NZ" sz="2000" dirty="0">
                <a:latin typeface="Calibri" pitchFamily="34" charset="0"/>
                <a:cs typeface="Calibri" pitchFamily="34" charset="0"/>
              </a:rPr>
              <a:t>Magnetic fields are the result of electric charges in motion; this can be currents flowing through wires or simply electrons in their atomic </a:t>
            </a:r>
            <a:r>
              <a:rPr lang="en-NZ" sz="2000" dirty="0" smtClean="0">
                <a:latin typeface="Calibri" pitchFamily="34" charset="0"/>
                <a:cs typeface="Calibri" pitchFamily="34" charset="0"/>
              </a:rPr>
              <a:t>orbits.</a:t>
            </a:r>
          </a:p>
          <a:p>
            <a:r>
              <a:rPr lang="en-NZ" sz="2000" dirty="0" smtClean="0">
                <a:latin typeface="Calibri" pitchFamily="34" charset="0"/>
                <a:cs typeface="Calibri" pitchFamily="34" charset="0"/>
              </a:rPr>
              <a:t>The direction of the magnetic field around a current can be visualised using a hand. The direction of the thumb shows the direction of the electric current. The fingers wrapped around show the direction of the magnetic field lines.</a:t>
            </a:r>
            <a:endParaRPr lang="en-NZ" sz="2000" dirty="0">
              <a:latin typeface="Calibri" pitchFamily="34" charset="0"/>
              <a:cs typeface="Calibri" pitchFamily="34" charset="0"/>
            </a:endParaRPr>
          </a:p>
        </p:txBody>
      </p:sp>
    </p:spTree>
    <p:extLst>
      <p:ext uri="{BB962C8B-B14F-4D97-AF65-F5344CB8AC3E}">
        <p14:creationId xmlns:p14="http://schemas.microsoft.com/office/powerpoint/2010/main" val="11034799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67</a:t>
            </a:fld>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 strength</a:t>
            </a:r>
            <a:endParaRPr lang="en-NZ" sz="2000" b="1" dirty="0"/>
          </a:p>
        </p:txBody>
      </p:sp>
      <p:sp>
        <p:nvSpPr>
          <p:cNvPr id="6" name="Isosceles Triangle 5"/>
          <p:cNvSpPr/>
          <p:nvPr/>
        </p:nvSpPr>
        <p:spPr>
          <a:xfrm>
            <a:off x="436127" y="1700808"/>
            <a:ext cx="3707904" cy="3456384"/>
          </a:xfrm>
          <a:prstGeom prs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p:cNvSpPr txBox="1"/>
          <p:nvPr/>
        </p:nvSpPr>
        <p:spPr>
          <a:xfrm>
            <a:off x="1835696" y="2413337"/>
            <a:ext cx="1368152" cy="1015663"/>
          </a:xfrm>
          <a:prstGeom prst="rect">
            <a:avLst/>
          </a:prstGeom>
          <a:noFill/>
        </p:spPr>
        <p:txBody>
          <a:bodyPr wrap="square" rtlCol="0">
            <a:spAutoFit/>
          </a:bodyPr>
          <a:lstStyle/>
          <a:p>
            <a:r>
              <a:rPr lang="en-NZ" sz="6000" dirty="0" smtClean="0">
                <a:latin typeface="Calibri" pitchFamily="34" charset="0"/>
                <a:cs typeface="Calibri" pitchFamily="34" charset="0"/>
              </a:rPr>
              <a:t>Kl</a:t>
            </a:r>
            <a:endParaRPr lang="en-NZ" sz="6000" dirty="0">
              <a:latin typeface="Calibri" pitchFamily="34" charset="0"/>
              <a:cs typeface="Calibri" pitchFamily="34" charset="0"/>
            </a:endParaRPr>
          </a:p>
        </p:txBody>
      </p:sp>
      <p:sp>
        <p:nvSpPr>
          <p:cNvPr id="8" name="TextBox 7"/>
          <p:cNvSpPr txBox="1"/>
          <p:nvPr/>
        </p:nvSpPr>
        <p:spPr>
          <a:xfrm>
            <a:off x="1151620" y="3933056"/>
            <a:ext cx="1368152" cy="1015663"/>
          </a:xfrm>
          <a:prstGeom prst="rect">
            <a:avLst/>
          </a:prstGeom>
          <a:noFill/>
        </p:spPr>
        <p:txBody>
          <a:bodyPr wrap="square" rtlCol="0">
            <a:spAutoFit/>
          </a:bodyPr>
          <a:lstStyle/>
          <a:p>
            <a:r>
              <a:rPr lang="en-NZ" sz="6000" dirty="0" smtClean="0">
                <a:latin typeface="Calibri" pitchFamily="34" charset="0"/>
                <a:cs typeface="Calibri" pitchFamily="34" charset="0"/>
              </a:rPr>
              <a:t>B</a:t>
            </a:r>
            <a:endParaRPr lang="en-NZ" sz="6000" dirty="0">
              <a:latin typeface="Calibri" pitchFamily="34" charset="0"/>
              <a:cs typeface="Calibri" pitchFamily="34" charset="0"/>
            </a:endParaRPr>
          </a:p>
        </p:txBody>
      </p:sp>
      <p:sp>
        <p:nvSpPr>
          <p:cNvPr id="9" name="TextBox 8"/>
          <p:cNvSpPr txBox="1"/>
          <p:nvPr/>
        </p:nvSpPr>
        <p:spPr>
          <a:xfrm>
            <a:off x="2519772" y="3933055"/>
            <a:ext cx="1368152" cy="1015663"/>
          </a:xfrm>
          <a:prstGeom prst="rect">
            <a:avLst/>
          </a:prstGeom>
          <a:noFill/>
        </p:spPr>
        <p:txBody>
          <a:bodyPr wrap="square" rtlCol="0">
            <a:spAutoFit/>
          </a:bodyPr>
          <a:lstStyle/>
          <a:p>
            <a:r>
              <a:rPr lang="en-NZ" sz="6000" dirty="0" smtClean="0">
                <a:latin typeface="Calibri" pitchFamily="34" charset="0"/>
                <a:cs typeface="Calibri" pitchFamily="34" charset="0"/>
              </a:rPr>
              <a:t>d</a:t>
            </a:r>
            <a:endParaRPr lang="en-NZ" sz="6000" dirty="0">
              <a:latin typeface="Calibri" pitchFamily="34" charset="0"/>
              <a:cs typeface="Calibri" pitchFamily="34" charset="0"/>
            </a:endParaRPr>
          </a:p>
        </p:txBody>
      </p:sp>
      <p:cxnSp>
        <p:nvCxnSpPr>
          <p:cNvPr id="11" name="Straight Connector 10"/>
          <p:cNvCxnSpPr>
            <a:stCxn id="6" idx="1"/>
            <a:endCxn id="6" idx="5"/>
          </p:cNvCxnSpPr>
          <p:nvPr/>
        </p:nvCxnSpPr>
        <p:spPr>
          <a:xfrm>
            <a:off x="1363103" y="3429000"/>
            <a:ext cx="18539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6" idx="3"/>
          </p:cNvCxnSpPr>
          <p:nvPr/>
        </p:nvCxnSpPr>
        <p:spPr>
          <a:xfrm>
            <a:off x="2276872" y="3429000"/>
            <a:ext cx="13207" cy="1728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16016" y="1700808"/>
            <a:ext cx="3744416" cy="1200329"/>
          </a:xfrm>
          <a:prstGeom prst="rect">
            <a:avLst/>
          </a:prstGeom>
          <a:noFill/>
          <a:ln>
            <a:solidFill>
              <a:schemeClr val="tx1"/>
            </a:solidFill>
          </a:ln>
        </p:spPr>
        <p:txBody>
          <a:bodyPr wrap="square" rtlCol="0">
            <a:spAutoFit/>
          </a:bodyPr>
          <a:lstStyle/>
          <a:p>
            <a:r>
              <a:rPr lang="en-NZ" dirty="0" smtClean="0"/>
              <a:t>B – magnetic field strength (T)</a:t>
            </a:r>
          </a:p>
          <a:p>
            <a:r>
              <a:rPr lang="en-NZ" dirty="0" smtClean="0"/>
              <a:t>K – constant (in TmA</a:t>
            </a:r>
            <a:r>
              <a:rPr lang="en-NZ" baseline="30000" dirty="0" smtClean="0"/>
              <a:t>-1</a:t>
            </a:r>
            <a:r>
              <a:rPr lang="en-NZ" dirty="0" smtClean="0"/>
              <a:t>)</a:t>
            </a:r>
          </a:p>
          <a:p>
            <a:r>
              <a:rPr lang="en-NZ" dirty="0" smtClean="0"/>
              <a:t>l – current (A)</a:t>
            </a:r>
          </a:p>
          <a:p>
            <a:r>
              <a:rPr lang="en-NZ" dirty="0" smtClean="0"/>
              <a:t>d – distance from wire (m)</a:t>
            </a:r>
            <a:endParaRPr lang="en-NZ" dirty="0"/>
          </a:p>
        </p:txBody>
      </p:sp>
      <p:pic>
        <p:nvPicPr>
          <p:cNvPr id="2049" name="Picture 1"/>
          <p:cNvPicPr>
            <a:picLocks noChangeAspect="1" noChangeArrowheads="1"/>
          </p:cNvPicPr>
          <p:nvPr/>
        </p:nvPicPr>
        <p:blipFill rotWithShape="1">
          <a:blip r:embed="rId2">
            <a:clrChange>
              <a:clrFrom>
                <a:srgbClr val="FFFFCC"/>
              </a:clrFrom>
              <a:clrTo>
                <a:srgbClr val="FFFFCC">
                  <a:alpha val="0"/>
                </a:srgbClr>
              </a:clrTo>
            </a:clrChange>
            <a:extLst>
              <a:ext uri="{28A0092B-C50C-407E-A947-70E740481C1C}">
                <a14:useLocalDpi xmlns:a14="http://schemas.microsoft.com/office/drawing/2010/main" val="0"/>
              </a:ext>
            </a:extLst>
          </a:blip>
          <a:srcRect l="14921" t="36567" r="58590" b="8270"/>
          <a:stretch/>
        </p:blipFill>
        <p:spPr bwMode="auto">
          <a:xfrm>
            <a:off x="4864932" y="2709842"/>
            <a:ext cx="3446584" cy="403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732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68</a:t>
            </a:fld>
            <a:endParaRPr lang="en-NZ"/>
          </a:p>
        </p:txBody>
      </p:sp>
      <p:sp>
        <p:nvSpPr>
          <p:cNvPr id="4" name="Rectangle 3"/>
          <p:cNvSpPr/>
          <p:nvPr/>
        </p:nvSpPr>
        <p:spPr>
          <a:xfrm>
            <a:off x="436127" y="1484784"/>
            <a:ext cx="3847841" cy="3785652"/>
          </a:xfrm>
          <a:prstGeom prst="rect">
            <a:avLst/>
          </a:prstGeom>
        </p:spPr>
        <p:txBody>
          <a:bodyPr wrap="square">
            <a:spAutoFit/>
          </a:bodyPr>
          <a:lstStyle/>
          <a:p>
            <a:r>
              <a:rPr lang="en-NZ" sz="2000" dirty="0">
                <a:latin typeface="Calibri" pitchFamily="34" charset="0"/>
                <a:cs typeface="Calibri" pitchFamily="34" charset="0"/>
              </a:rPr>
              <a:t>When electrical charges are </a:t>
            </a:r>
            <a:r>
              <a:rPr lang="en-NZ" sz="2000" dirty="0" smtClean="0">
                <a:latin typeface="Calibri" pitchFamily="34" charset="0"/>
                <a:cs typeface="Calibri" pitchFamily="34" charset="0"/>
              </a:rPr>
              <a:t>moving they create or </a:t>
            </a:r>
            <a:r>
              <a:rPr lang="en-NZ" sz="2000" b="1" dirty="0" smtClean="0">
                <a:latin typeface="Calibri" pitchFamily="34" charset="0"/>
                <a:cs typeface="Calibri" pitchFamily="34" charset="0"/>
              </a:rPr>
              <a:t>induce</a:t>
            </a:r>
            <a:r>
              <a:rPr lang="en-NZ" sz="2000" dirty="0" smtClean="0">
                <a:latin typeface="Calibri" pitchFamily="34" charset="0"/>
                <a:cs typeface="Calibri" pitchFamily="34" charset="0"/>
              </a:rPr>
              <a:t> </a:t>
            </a:r>
            <a:r>
              <a:rPr lang="en-NZ" sz="2000" dirty="0">
                <a:latin typeface="Calibri" pitchFamily="34" charset="0"/>
                <a:cs typeface="Calibri" pitchFamily="34" charset="0"/>
              </a:rPr>
              <a:t>magnetic fields</a:t>
            </a:r>
            <a:r>
              <a:rPr lang="en-NZ" sz="2000" dirty="0" smtClean="0">
                <a:latin typeface="Calibri" pitchFamily="34" charset="0"/>
                <a:cs typeface="Calibri" pitchFamily="34" charset="0"/>
              </a:rPr>
              <a:t>. </a:t>
            </a:r>
          </a:p>
          <a:p>
            <a:r>
              <a:rPr lang="en-NZ" sz="2000" dirty="0" smtClean="0">
                <a:latin typeface="Calibri" pitchFamily="34" charset="0"/>
                <a:cs typeface="Calibri" pitchFamily="34" charset="0"/>
              </a:rPr>
              <a:t>A </a:t>
            </a:r>
            <a:r>
              <a:rPr lang="en-NZ" sz="2000" dirty="0">
                <a:latin typeface="Calibri" pitchFamily="34" charset="0"/>
                <a:cs typeface="Calibri" pitchFamily="34" charset="0"/>
              </a:rPr>
              <a:t>changing magnetic field will </a:t>
            </a:r>
            <a:r>
              <a:rPr lang="en-NZ" sz="2000" dirty="0" smtClean="0">
                <a:latin typeface="Calibri" pitchFamily="34" charset="0"/>
                <a:cs typeface="Calibri" pitchFamily="34" charset="0"/>
              </a:rPr>
              <a:t>create an electric current and an electric current will </a:t>
            </a:r>
            <a:r>
              <a:rPr lang="en-NZ" sz="2000" dirty="0">
                <a:latin typeface="Calibri" pitchFamily="34" charset="0"/>
                <a:cs typeface="Calibri" pitchFamily="34" charset="0"/>
              </a:rPr>
              <a:t>induce a magnetic field. </a:t>
            </a:r>
            <a:endParaRPr lang="en-NZ" sz="2000" dirty="0" smtClean="0">
              <a:latin typeface="Calibri" pitchFamily="34" charset="0"/>
              <a:cs typeface="Calibri" pitchFamily="34" charset="0"/>
            </a:endParaRPr>
          </a:p>
          <a:p>
            <a:r>
              <a:rPr lang="en-NZ" sz="2000" dirty="0" smtClean="0">
                <a:latin typeface="Calibri" pitchFamily="34" charset="0"/>
                <a:cs typeface="Calibri" pitchFamily="34" charset="0"/>
              </a:rPr>
              <a:t>This </a:t>
            </a:r>
            <a:r>
              <a:rPr lang="en-NZ" sz="2000" dirty="0">
                <a:latin typeface="Calibri" pitchFamily="34" charset="0"/>
                <a:cs typeface="Calibri" pitchFamily="34" charset="0"/>
              </a:rPr>
              <a:t>is </a:t>
            </a:r>
            <a:r>
              <a:rPr lang="en-NZ" sz="2000" dirty="0" smtClean="0">
                <a:latin typeface="Calibri" pitchFamily="34" charset="0"/>
                <a:cs typeface="Calibri" pitchFamily="34" charset="0"/>
              </a:rPr>
              <a:t>called </a:t>
            </a:r>
            <a:r>
              <a:rPr lang="en-NZ" sz="2000" b="1" dirty="0" smtClean="0">
                <a:latin typeface="Calibri" pitchFamily="34" charset="0"/>
                <a:cs typeface="Calibri" pitchFamily="34" charset="0"/>
              </a:rPr>
              <a:t>electromagnetic </a:t>
            </a:r>
            <a:r>
              <a:rPr lang="en-NZ" sz="2000" b="1" dirty="0">
                <a:latin typeface="Calibri" pitchFamily="34" charset="0"/>
                <a:cs typeface="Calibri" pitchFamily="34" charset="0"/>
              </a:rPr>
              <a:t>induction</a:t>
            </a:r>
            <a:r>
              <a:rPr lang="en-NZ" sz="2000" dirty="0">
                <a:latin typeface="Calibri" pitchFamily="34" charset="0"/>
                <a:cs typeface="Calibri" pitchFamily="34" charset="0"/>
              </a:rPr>
              <a:t>, it is the principle used to drive generators, motors, transformers, amplifiers and many more electrical devices.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916832"/>
            <a:ext cx="4211311" cy="457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An </a:t>
            </a:r>
            <a:r>
              <a:rPr lang="en-NZ" sz="2000" b="1" dirty="0"/>
              <a:t>electric current itself has a magnetic field</a:t>
            </a:r>
          </a:p>
        </p:txBody>
      </p:sp>
    </p:spTree>
    <p:extLst>
      <p:ext uri="{BB962C8B-B14F-4D97-AF65-F5344CB8AC3E}">
        <p14:creationId xmlns:p14="http://schemas.microsoft.com/office/powerpoint/2010/main" val="37204636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69</a:t>
            </a:fld>
            <a:endParaRPr lang="en-NZ"/>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Electrical currents moving around a magnet can produce an electromagnet </a:t>
            </a:r>
            <a:endParaRPr lang="en-NZ" sz="2000" b="1" dirty="0"/>
          </a:p>
        </p:txBody>
      </p:sp>
      <p:sp>
        <p:nvSpPr>
          <p:cNvPr id="5" name="Rectangle 4"/>
          <p:cNvSpPr/>
          <p:nvPr/>
        </p:nvSpPr>
        <p:spPr>
          <a:xfrm>
            <a:off x="436126" y="1412776"/>
            <a:ext cx="7736273" cy="1631216"/>
          </a:xfrm>
          <a:prstGeom prst="rect">
            <a:avLst/>
          </a:prstGeom>
        </p:spPr>
        <p:txBody>
          <a:bodyPr wrap="square">
            <a:spAutoFit/>
          </a:bodyPr>
          <a:lstStyle/>
          <a:p>
            <a:r>
              <a:rPr lang="en-NZ" sz="2000" dirty="0" smtClean="0">
                <a:latin typeface="Calibri" pitchFamily="34" charset="0"/>
                <a:cs typeface="Calibri" pitchFamily="34" charset="0"/>
              </a:rPr>
              <a:t>A magnetic field can be made </a:t>
            </a:r>
            <a:r>
              <a:rPr lang="en-NZ" sz="2000" dirty="0">
                <a:latin typeface="Calibri" pitchFamily="34" charset="0"/>
                <a:cs typeface="Calibri" pitchFamily="34" charset="0"/>
              </a:rPr>
              <a:t>stronger </a:t>
            </a:r>
            <a:r>
              <a:rPr lang="en-NZ" sz="2000" dirty="0" smtClean="0">
                <a:latin typeface="Calibri" pitchFamily="34" charset="0"/>
                <a:cs typeface="Calibri" pitchFamily="34" charset="0"/>
              </a:rPr>
              <a:t>with a coil </a:t>
            </a:r>
            <a:r>
              <a:rPr lang="en-NZ" sz="2000" dirty="0">
                <a:latin typeface="Calibri" pitchFamily="34" charset="0"/>
                <a:cs typeface="Calibri" pitchFamily="34" charset="0"/>
              </a:rPr>
              <a:t>of </a:t>
            </a:r>
            <a:r>
              <a:rPr lang="en-NZ" sz="2000" dirty="0" smtClean="0">
                <a:latin typeface="Calibri" pitchFamily="34" charset="0"/>
                <a:cs typeface="Calibri" pitchFamily="34" charset="0"/>
              </a:rPr>
              <a:t>conductive wire wrapped around it and an </a:t>
            </a:r>
            <a:r>
              <a:rPr lang="en-NZ" sz="2000" dirty="0">
                <a:latin typeface="Calibri" pitchFamily="34" charset="0"/>
                <a:cs typeface="Calibri" pitchFamily="34" charset="0"/>
              </a:rPr>
              <a:t>electric current flowing </a:t>
            </a:r>
            <a:r>
              <a:rPr lang="en-NZ" sz="2000" dirty="0" smtClean="0">
                <a:latin typeface="Calibri" pitchFamily="34" charset="0"/>
                <a:cs typeface="Calibri" pitchFamily="34" charset="0"/>
              </a:rPr>
              <a:t>through the wire. This is called an </a:t>
            </a:r>
            <a:r>
              <a:rPr lang="en-NZ" sz="2000" b="1" dirty="0" smtClean="0">
                <a:latin typeface="Calibri" pitchFamily="34" charset="0"/>
                <a:cs typeface="Calibri" pitchFamily="34" charset="0"/>
              </a:rPr>
              <a:t>electromagnet. </a:t>
            </a:r>
            <a:r>
              <a:rPr lang="en-NZ" sz="2000" dirty="0" smtClean="0">
                <a:latin typeface="Calibri" pitchFamily="34" charset="0"/>
                <a:cs typeface="Calibri" pitchFamily="34" charset="0"/>
              </a:rPr>
              <a:t>An electromagnet </a:t>
            </a:r>
            <a:r>
              <a:rPr lang="en-NZ" sz="2000" dirty="0">
                <a:latin typeface="Calibri" pitchFamily="34" charset="0"/>
                <a:cs typeface="Calibri" pitchFamily="34" charset="0"/>
              </a:rPr>
              <a:t>can be made stronger by: increasing the number of turns (how many times the wire is wound</a:t>
            </a:r>
            <a:r>
              <a:rPr lang="en-NZ" sz="2000" dirty="0" smtClean="0">
                <a:latin typeface="Calibri" pitchFamily="34" charset="0"/>
                <a:cs typeface="Calibri" pitchFamily="34" charset="0"/>
              </a:rPr>
              <a:t>) </a:t>
            </a:r>
            <a:r>
              <a:rPr lang="en-NZ" sz="2000" dirty="0">
                <a:latin typeface="Calibri" pitchFamily="34" charset="0"/>
                <a:cs typeface="Calibri" pitchFamily="34" charset="0"/>
              </a:rPr>
              <a:t>and by increasing the </a:t>
            </a:r>
            <a:r>
              <a:rPr lang="en-NZ" sz="2000" dirty="0" smtClean="0">
                <a:latin typeface="Calibri" pitchFamily="34" charset="0"/>
                <a:cs typeface="Calibri" pitchFamily="34" charset="0"/>
              </a:rPr>
              <a:t>current.  A </a:t>
            </a:r>
            <a:r>
              <a:rPr lang="en-NZ" sz="2000" dirty="0">
                <a:latin typeface="Calibri" pitchFamily="34" charset="0"/>
                <a:cs typeface="Calibri" pitchFamily="34" charset="0"/>
              </a:rPr>
              <a:t>coil of wire is called a solenoid</a:t>
            </a:r>
            <a:r>
              <a:rPr lang="en-NZ" sz="2000" dirty="0" smtClean="0">
                <a:latin typeface="Calibri" pitchFamily="34" charset="0"/>
                <a:cs typeface="Calibri" pitchFamily="34" charset="0"/>
              </a:rPr>
              <a:t>.</a:t>
            </a:r>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5936" y="3103278"/>
            <a:ext cx="4965923" cy="375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6126" y="3645024"/>
            <a:ext cx="2695714" cy="2308324"/>
          </a:xfrm>
          <a:prstGeom prst="rect">
            <a:avLst/>
          </a:prstGeom>
          <a:ln>
            <a:solidFill>
              <a:schemeClr val="accent1"/>
            </a:solidFill>
          </a:ln>
        </p:spPr>
        <p:txBody>
          <a:bodyPr wrap="square">
            <a:spAutoFit/>
          </a:bodyPr>
          <a:lstStyle/>
          <a:p>
            <a:r>
              <a:rPr lang="en-NZ" dirty="0">
                <a:latin typeface="Calibri" pitchFamily="34" charset="0"/>
                <a:cs typeface="Calibri" pitchFamily="34" charset="0"/>
              </a:rPr>
              <a:t>Electromagnets are used when a stronger magnet is required such as for picking up cars at a wreckers and has the advantage of being “switched off” when the current is stopped.</a:t>
            </a:r>
          </a:p>
        </p:txBody>
      </p:sp>
    </p:spTree>
    <p:extLst>
      <p:ext uri="{BB962C8B-B14F-4D97-AF65-F5344CB8AC3E}">
        <p14:creationId xmlns:p14="http://schemas.microsoft.com/office/powerpoint/2010/main" val="3037597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Law of Conservation of charge</a:t>
            </a:r>
            <a:endParaRPr lang="en-NZ" sz="2000" b="1" dirty="0"/>
          </a:p>
        </p:txBody>
      </p:sp>
      <p:sp>
        <p:nvSpPr>
          <p:cNvPr id="6" name="TextBox 5"/>
          <p:cNvSpPr txBox="1"/>
          <p:nvPr/>
        </p:nvSpPr>
        <p:spPr>
          <a:xfrm>
            <a:off x="413770" y="1412776"/>
            <a:ext cx="8321510" cy="1323439"/>
          </a:xfrm>
          <a:prstGeom prst="rect">
            <a:avLst/>
          </a:prstGeom>
          <a:noFill/>
        </p:spPr>
        <p:txBody>
          <a:bodyPr wrap="square" rtlCol="0">
            <a:spAutoFit/>
          </a:bodyPr>
          <a:lstStyle/>
          <a:p>
            <a:r>
              <a:rPr lang="en-NZ" sz="2000" dirty="0" smtClean="0">
                <a:latin typeface="Calibri" pitchFamily="34" charset="0"/>
                <a:cs typeface="Calibri" pitchFamily="34" charset="0"/>
              </a:rPr>
              <a:t>No </a:t>
            </a:r>
            <a:r>
              <a:rPr lang="en-NZ" sz="2000" dirty="0">
                <a:latin typeface="Calibri" pitchFamily="34" charset="0"/>
                <a:cs typeface="Calibri" pitchFamily="34" charset="0"/>
              </a:rPr>
              <a:t>charge is actually created or destroyed when charges are </a:t>
            </a:r>
            <a:r>
              <a:rPr lang="en-NZ" sz="2000" dirty="0" smtClean="0">
                <a:latin typeface="Calibri" pitchFamily="34" charset="0"/>
                <a:cs typeface="Calibri" pitchFamily="34" charset="0"/>
              </a:rPr>
              <a:t>separated. Instead, </a:t>
            </a:r>
            <a:r>
              <a:rPr lang="en-NZ" sz="2000" dirty="0">
                <a:latin typeface="Calibri" pitchFamily="34" charset="0"/>
                <a:cs typeface="Calibri" pitchFamily="34" charset="0"/>
              </a:rPr>
              <a:t>existing charges are moved about. </a:t>
            </a:r>
            <a:r>
              <a:rPr lang="en-NZ" sz="2000" dirty="0" smtClean="0">
                <a:latin typeface="Calibri" pitchFamily="34" charset="0"/>
                <a:cs typeface="Calibri" pitchFamily="34" charset="0"/>
              </a:rPr>
              <a:t>In all </a:t>
            </a:r>
            <a:r>
              <a:rPr lang="en-NZ" sz="2000" dirty="0">
                <a:latin typeface="Calibri" pitchFamily="34" charset="0"/>
                <a:cs typeface="Calibri" pitchFamily="34" charset="0"/>
              </a:rPr>
              <a:t>situations the total amount of charge is always constant. This universally obeyed law of nature is called the </a:t>
            </a:r>
            <a:r>
              <a:rPr lang="en-NZ" sz="2000" b="1" dirty="0">
                <a:latin typeface="Calibri" pitchFamily="34" charset="0"/>
                <a:cs typeface="Calibri" pitchFamily="34" charset="0"/>
              </a:rPr>
              <a:t>law of conservation of </a:t>
            </a:r>
            <a:r>
              <a:rPr lang="en-NZ" sz="2000" b="1" dirty="0" smtClean="0">
                <a:latin typeface="Calibri" pitchFamily="34" charset="0"/>
                <a:cs typeface="Calibri" pitchFamily="34" charset="0"/>
              </a:rPr>
              <a:t>charge.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864641"/>
            <a:ext cx="6475462" cy="356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121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70</a:t>
            </a:fld>
            <a:endParaRPr lang="en-NZ"/>
          </a:p>
        </p:txBody>
      </p:sp>
      <p:pic>
        <p:nvPicPr>
          <p:cNvPr id="102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074" y="1476644"/>
            <a:ext cx="5200650"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074" y="1476644"/>
            <a:ext cx="5207000" cy="3213100"/>
          </a:xfrm>
          <a:prstGeom prst="rect">
            <a:avLst/>
          </a:prstGeom>
          <a:solidFill>
            <a:schemeClr val="bg1"/>
          </a:solidFill>
          <a:ln>
            <a:noFill/>
          </a:ln>
          <a:effectLst/>
        </p:spPr>
      </p:pic>
      <p:pic>
        <p:nvPicPr>
          <p:cNvPr id="102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718" y="1481609"/>
            <a:ext cx="5207000" cy="3213100"/>
          </a:xfrm>
          <a:prstGeom prst="rect">
            <a:avLst/>
          </a:prstGeom>
          <a:solidFill>
            <a:schemeClr val="bg1"/>
          </a:solidFill>
          <a:ln>
            <a:noFill/>
          </a:ln>
          <a:effectLst/>
        </p:spPr>
      </p:pic>
      <p:pic>
        <p:nvPicPr>
          <p:cNvPr id="1229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484784"/>
            <a:ext cx="5200650" cy="3209925"/>
          </a:xfrm>
          <a:prstGeom prst="rect">
            <a:avLst/>
          </a:prstGeom>
          <a:solidFill>
            <a:schemeClr val="bg1"/>
          </a:solidFill>
          <a:ln>
            <a:noFill/>
          </a:ln>
          <a:effectLst/>
          <a:extLst/>
        </p:spPr>
      </p:pic>
      <p:sp>
        <p:nvSpPr>
          <p:cNvPr id="4" name="Rectangle 3"/>
          <p:cNvSpPr/>
          <p:nvPr/>
        </p:nvSpPr>
        <p:spPr>
          <a:xfrm>
            <a:off x="5724128" y="1916832"/>
            <a:ext cx="3096344" cy="3785652"/>
          </a:xfrm>
          <a:prstGeom prst="rect">
            <a:avLst/>
          </a:prstGeom>
        </p:spPr>
        <p:txBody>
          <a:bodyPr wrap="square">
            <a:spAutoFit/>
          </a:bodyPr>
          <a:lstStyle/>
          <a:p>
            <a:r>
              <a:rPr lang="en-NZ" sz="2000" dirty="0" smtClean="0">
                <a:latin typeface="Calibri" pitchFamily="34" charset="0"/>
                <a:cs typeface="Calibri" pitchFamily="34" charset="0"/>
              </a:rPr>
              <a:t>If </a:t>
            </a:r>
            <a:r>
              <a:rPr lang="en-NZ" sz="2000" dirty="0">
                <a:latin typeface="Calibri" pitchFamily="34" charset="0"/>
                <a:cs typeface="Calibri" pitchFamily="34" charset="0"/>
              </a:rPr>
              <a:t>a current carrying conductor is in a magnetic field, the conductor will </a:t>
            </a:r>
            <a:r>
              <a:rPr lang="en-NZ" sz="2000" b="1" dirty="0">
                <a:latin typeface="Calibri" pitchFamily="34" charset="0"/>
                <a:cs typeface="Calibri" pitchFamily="34" charset="0"/>
              </a:rPr>
              <a:t>experience a force </a:t>
            </a:r>
            <a:r>
              <a:rPr lang="en-NZ" sz="2000" dirty="0">
                <a:latin typeface="Calibri" pitchFamily="34" charset="0"/>
                <a:cs typeface="Calibri" pitchFamily="34" charset="0"/>
              </a:rPr>
              <a:t>and will move if it is free to do so. </a:t>
            </a:r>
            <a:r>
              <a:rPr lang="en-NZ" sz="2000" dirty="0" smtClean="0">
                <a:latin typeface="Calibri" pitchFamily="34" charset="0"/>
                <a:cs typeface="Calibri" pitchFamily="34" charset="0"/>
              </a:rPr>
              <a:t>This is the principal behind the </a:t>
            </a:r>
            <a:r>
              <a:rPr lang="en-NZ" sz="2000" b="1" dirty="0" smtClean="0">
                <a:latin typeface="Calibri" pitchFamily="34" charset="0"/>
                <a:cs typeface="Calibri" pitchFamily="34" charset="0"/>
              </a:rPr>
              <a:t>electric motor</a:t>
            </a:r>
            <a:r>
              <a:rPr lang="en-NZ" sz="2000" dirty="0" smtClean="0">
                <a:latin typeface="Calibri" pitchFamily="34" charset="0"/>
                <a:cs typeface="Calibri" pitchFamily="34" charset="0"/>
              </a:rPr>
              <a:t>. The motor transforms electrical energy into kinetic or movement energy and can be used to operate a small toy or machine.</a:t>
            </a:r>
            <a:endParaRPr lang="en-NZ" sz="2000" dirty="0">
              <a:latin typeface="Calibri" pitchFamily="34" charset="0"/>
              <a:cs typeface="Calibri" pitchFamily="34" charset="0"/>
            </a:endParaRPr>
          </a:p>
        </p:txBody>
      </p:sp>
      <p:sp>
        <p:nvSpPr>
          <p:cNvPr id="9" name="TextBox 8"/>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Forces </a:t>
            </a:r>
            <a:r>
              <a:rPr lang="en-NZ" sz="2000" b="1" dirty="0"/>
              <a:t>can act on an electric current when in a magnetic field</a:t>
            </a:r>
          </a:p>
        </p:txBody>
      </p:sp>
      <p:sp>
        <p:nvSpPr>
          <p:cNvPr id="5" name="Rectangle 4"/>
          <p:cNvSpPr/>
          <p:nvPr/>
        </p:nvSpPr>
        <p:spPr>
          <a:xfrm>
            <a:off x="687399" y="5157192"/>
            <a:ext cx="4572000" cy="646331"/>
          </a:xfrm>
          <a:prstGeom prst="rect">
            <a:avLst/>
          </a:prstGeom>
        </p:spPr>
        <p:txBody>
          <a:bodyPr>
            <a:spAutoFit/>
          </a:bodyPr>
          <a:lstStyle/>
          <a:p>
            <a:r>
              <a:rPr lang="en-NZ" dirty="0">
                <a:latin typeface="Calibri" pitchFamily="34" charset="0"/>
                <a:cs typeface="Calibri" pitchFamily="34" charset="0"/>
              </a:rPr>
              <a:t>The movement, magnetic field and the current are all at right angles to each other. </a:t>
            </a:r>
          </a:p>
        </p:txBody>
      </p:sp>
    </p:spTree>
    <p:extLst>
      <p:ext uri="{BB962C8B-B14F-4D97-AF65-F5344CB8AC3E}">
        <p14:creationId xmlns:p14="http://schemas.microsoft.com/office/powerpoint/2010/main" val="38681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71</a:t>
            </a:fld>
            <a:endParaRPr lang="en-NZ"/>
          </a:p>
        </p:txBody>
      </p:sp>
      <p:sp>
        <p:nvSpPr>
          <p:cNvPr id="4" name="Rectangle 3"/>
          <p:cNvSpPr/>
          <p:nvPr/>
        </p:nvSpPr>
        <p:spPr>
          <a:xfrm>
            <a:off x="251520" y="2276872"/>
            <a:ext cx="2242376" cy="3785652"/>
          </a:xfrm>
          <a:prstGeom prst="rect">
            <a:avLst/>
          </a:prstGeom>
        </p:spPr>
        <p:txBody>
          <a:bodyPr wrap="square">
            <a:spAutoFit/>
          </a:bodyPr>
          <a:lstStyle/>
          <a:p>
            <a:r>
              <a:rPr lang="en-NZ" sz="2000" dirty="0">
                <a:latin typeface="Calibri" pitchFamily="34" charset="0"/>
                <a:cs typeface="Calibri" pitchFamily="34" charset="0"/>
              </a:rPr>
              <a:t>If the current goes in the other direction, the wire moves the other way. If the current is kept in the same direction but the direction of the magnetic field is reversed, then the wire moves the other </a:t>
            </a:r>
            <a:r>
              <a:rPr lang="en-NZ" sz="2000" dirty="0" smtClean="0">
                <a:latin typeface="Calibri" pitchFamily="34" charset="0"/>
                <a:cs typeface="Calibri" pitchFamily="34" charset="0"/>
              </a:rPr>
              <a:t>way.</a:t>
            </a:r>
            <a:endParaRPr lang="en-NZ" sz="2000" dirty="0">
              <a:latin typeface="Calibri" pitchFamily="34" charset="0"/>
              <a:cs typeface="Calibri" pitchFamily="34"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36"/>
          <a:stretch/>
        </p:blipFill>
        <p:spPr bwMode="auto">
          <a:xfrm>
            <a:off x="2493896" y="1874820"/>
            <a:ext cx="6660232" cy="418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Forces </a:t>
            </a:r>
            <a:r>
              <a:rPr lang="en-NZ" sz="2000" b="1" dirty="0"/>
              <a:t>can act on an electric current when in a magnetic field</a:t>
            </a:r>
          </a:p>
        </p:txBody>
      </p:sp>
    </p:spTree>
    <p:extLst>
      <p:ext uri="{BB962C8B-B14F-4D97-AF65-F5344CB8AC3E}">
        <p14:creationId xmlns:p14="http://schemas.microsoft.com/office/powerpoint/2010/main" val="27625815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72</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Relays</a:t>
            </a:r>
            <a:endParaRPr lang="en-NZ" sz="2000" b="1" dirty="0"/>
          </a:p>
        </p:txBody>
      </p:sp>
      <p:sp>
        <p:nvSpPr>
          <p:cNvPr id="5" name="TextBox 4"/>
          <p:cNvSpPr txBox="1"/>
          <p:nvPr/>
        </p:nvSpPr>
        <p:spPr>
          <a:xfrm>
            <a:off x="452018" y="1370164"/>
            <a:ext cx="8208912" cy="1200329"/>
          </a:xfrm>
          <a:prstGeom prst="rect">
            <a:avLst/>
          </a:prstGeom>
          <a:noFill/>
        </p:spPr>
        <p:txBody>
          <a:bodyPr wrap="square" rtlCol="0">
            <a:spAutoFit/>
          </a:bodyPr>
          <a:lstStyle/>
          <a:p>
            <a:r>
              <a:rPr lang="en-NZ" dirty="0" smtClean="0">
                <a:latin typeface="Calibri" pitchFamily="34" charset="0"/>
                <a:cs typeface="Calibri" pitchFamily="34" charset="0"/>
              </a:rPr>
              <a:t>A relay is an electrically operated switch. It works on the principle of a magnet attracting iron when a current is </a:t>
            </a:r>
            <a:r>
              <a:rPr lang="en-NZ" dirty="0" smtClean="0">
                <a:latin typeface="Calibri" pitchFamily="34" charset="0"/>
                <a:cs typeface="Calibri" pitchFamily="34" charset="0"/>
              </a:rPr>
              <a:t>flowing, closing the switch and creating a complete circuit (a) </a:t>
            </a:r>
            <a:r>
              <a:rPr lang="en-NZ" dirty="0" smtClean="0">
                <a:latin typeface="Calibri" pitchFamily="34" charset="0"/>
                <a:cs typeface="Calibri" pitchFamily="34" charset="0"/>
              </a:rPr>
              <a:t>and releasing it when the current is no longer </a:t>
            </a:r>
            <a:r>
              <a:rPr lang="en-NZ" dirty="0" smtClean="0">
                <a:latin typeface="Calibri" pitchFamily="34" charset="0"/>
                <a:cs typeface="Calibri" pitchFamily="34" charset="0"/>
              </a:rPr>
              <a:t>flowing therefore opening the switch (b).</a:t>
            </a:r>
            <a:endParaRPr lang="en-NZ" dirty="0">
              <a:latin typeface="Calibri" pitchFamily="34" charset="0"/>
              <a:cs typeface="Calibri"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561" y="2552129"/>
            <a:ext cx="7153826" cy="379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492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73</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Using a relay to switch on a light bulb</a:t>
            </a:r>
            <a:endParaRPr lang="en-NZ" sz="2000" b="1" dirty="0"/>
          </a:p>
        </p:txBody>
      </p:sp>
      <p:sp>
        <p:nvSpPr>
          <p:cNvPr id="5" name="TextBox 4"/>
          <p:cNvSpPr txBox="1"/>
          <p:nvPr/>
        </p:nvSpPr>
        <p:spPr>
          <a:xfrm>
            <a:off x="436127" y="1484784"/>
            <a:ext cx="8208912" cy="1477328"/>
          </a:xfrm>
          <a:prstGeom prst="rect">
            <a:avLst/>
          </a:prstGeom>
          <a:noFill/>
        </p:spPr>
        <p:txBody>
          <a:bodyPr wrap="square" rtlCol="0">
            <a:spAutoFit/>
          </a:bodyPr>
          <a:lstStyle/>
          <a:p>
            <a:r>
              <a:rPr lang="en-NZ" dirty="0" smtClean="0">
                <a:latin typeface="Calibri" pitchFamily="34" charset="0"/>
                <a:cs typeface="Calibri" pitchFamily="34" charset="0"/>
              </a:rPr>
              <a:t>The relay has a coil containing a sliding iron core to turn on the light bulb</a:t>
            </a:r>
          </a:p>
          <a:p>
            <a:endParaRPr lang="en-NZ" dirty="0">
              <a:latin typeface="Calibri" pitchFamily="34" charset="0"/>
              <a:cs typeface="Calibri" pitchFamily="34" charset="0"/>
            </a:endParaRPr>
          </a:p>
          <a:p>
            <a:r>
              <a:rPr lang="en-NZ" dirty="0" smtClean="0">
                <a:latin typeface="Calibri" pitchFamily="34" charset="0"/>
                <a:cs typeface="Calibri" pitchFamily="34" charset="0"/>
              </a:rPr>
              <a:t>When the current flows, the coil becomes magnetised and pulls soft iron core to the left. The head of the core touches the two metal contacts thereby completing the light bulb circuit</a:t>
            </a:r>
            <a:endParaRPr lang="en-NZ" dirty="0">
              <a:latin typeface="Calibri" pitchFamily="34" charset="0"/>
              <a:cs typeface="Calibri" pitchFamily="34" charset="0"/>
            </a:endParaRPr>
          </a:p>
        </p:txBody>
      </p:sp>
      <p:pic>
        <p:nvPicPr>
          <p:cNvPr id="1331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543" t="45000" r="54157" b="21082"/>
          <a:stretch/>
        </p:blipFill>
        <p:spPr bwMode="auto">
          <a:xfrm>
            <a:off x="726232" y="2060848"/>
            <a:ext cx="3810457" cy="420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392" t="46782" r="54091" b="21128"/>
          <a:stretch/>
        </p:blipFill>
        <p:spPr bwMode="auto">
          <a:xfrm>
            <a:off x="4860032" y="2420888"/>
            <a:ext cx="3935360" cy="40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562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74</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Workings of a chime door bell</a:t>
            </a:r>
            <a:endParaRPr lang="en-NZ" sz="2000" b="1" dirty="0"/>
          </a:p>
        </p:txBody>
      </p:sp>
      <p:sp>
        <p:nvSpPr>
          <p:cNvPr id="5" name="TextBox 4"/>
          <p:cNvSpPr txBox="1"/>
          <p:nvPr/>
        </p:nvSpPr>
        <p:spPr>
          <a:xfrm>
            <a:off x="436127" y="1484784"/>
            <a:ext cx="8208912" cy="1200329"/>
          </a:xfrm>
          <a:prstGeom prst="rect">
            <a:avLst/>
          </a:prstGeom>
          <a:noFill/>
        </p:spPr>
        <p:txBody>
          <a:bodyPr wrap="square" rtlCol="0">
            <a:spAutoFit/>
          </a:bodyPr>
          <a:lstStyle/>
          <a:p>
            <a:r>
              <a:rPr lang="en-NZ" dirty="0" smtClean="0">
                <a:latin typeface="Calibri" pitchFamily="34" charset="0"/>
                <a:cs typeface="Calibri" pitchFamily="34" charset="0"/>
              </a:rPr>
              <a:t>When the solenoid (wire coil) is “switched on” it becomes magnetised and the piston is pulled to the right to hit the right tone bar. When the solenoid is turned off, it becomes non-magnetised and the piston is pulled to the left by the spring to hit the left tone bar</a:t>
            </a:r>
            <a:endParaRPr lang="en-NZ" dirty="0">
              <a:latin typeface="Calibri" pitchFamily="34" charset="0"/>
              <a:cs typeface="Calibri" pitchFamily="34" charset="0"/>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423" t="39319" r="51154" b="17957"/>
          <a:stretch/>
        </p:blipFill>
        <p:spPr bwMode="auto">
          <a:xfrm>
            <a:off x="4335854" y="2420888"/>
            <a:ext cx="4335963" cy="426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6127" y="2852936"/>
            <a:ext cx="3559809" cy="3416320"/>
          </a:xfrm>
          <a:prstGeom prst="rect">
            <a:avLst/>
          </a:prstGeom>
        </p:spPr>
        <p:txBody>
          <a:bodyPr wrap="square">
            <a:spAutoFit/>
          </a:bodyPr>
          <a:lstStyle/>
          <a:p>
            <a:r>
              <a:rPr lang="en-NZ" dirty="0">
                <a:latin typeface="Calibri" pitchFamily="34" charset="0"/>
                <a:cs typeface="Calibri" pitchFamily="34" charset="0"/>
              </a:rPr>
              <a:t>As long as you hold the doorbell button, current will flow through the electromagnet and the piston will remain in this position. But when you release the button, the current will stop flowing through the electromagnet and the magnetic field will collapse. The spring snaps the piston back to the left, where it hits the tone bar on the other side. The second tone bar produces the "dong" sound</a:t>
            </a:r>
          </a:p>
        </p:txBody>
      </p:sp>
    </p:spTree>
    <p:extLst>
      <p:ext uri="{BB962C8B-B14F-4D97-AF65-F5344CB8AC3E}">
        <p14:creationId xmlns:p14="http://schemas.microsoft.com/office/powerpoint/2010/main" val="17309887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75</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Earth is surrounded by a magnetic field</a:t>
            </a:r>
            <a:endParaRPr lang="en-NZ" sz="2000" b="1" dirty="0"/>
          </a:p>
        </p:txBody>
      </p:sp>
      <p:sp>
        <p:nvSpPr>
          <p:cNvPr id="5" name="Rectangle 4"/>
          <p:cNvSpPr/>
          <p:nvPr/>
        </p:nvSpPr>
        <p:spPr>
          <a:xfrm>
            <a:off x="251520" y="1196752"/>
            <a:ext cx="8784975" cy="1200329"/>
          </a:xfrm>
          <a:prstGeom prst="rect">
            <a:avLst/>
          </a:prstGeom>
        </p:spPr>
        <p:txBody>
          <a:bodyPr wrap="square">
            <a:spAutoFit/>
          </a:bodyPr>
          <a:lstStyle/>
          <a:p>
            <a:r>
              <a:rPr lang="en-NZ" dirty="0">
                <a:latin typeface="Calibri" pitchFamily="34" charset="0"/>
                <a:cs typeface="Calibri" pitchFamily="34" charset="0"/>
              </a:rPr>
              <a:t>The Earth has a magnetic field. </a:t>
            </a:r>
            <a:r>
              <a:rPr lang="en-NZ" dirty="0" smtClean="0">
                <a:latin typeface="Calibri" pitchFamily="34" charset="0"/>
                <a:cs typeface="Calibri" pitchFamily="34" charset="0"/>
              </a:rPr>
              <a:t>The outer core of the Earth is liquid iron and as heat from the very hot solid iron inner core moves through it then electrical currents are produced. Current Scientific theory suggests that this in turn produces an electric field that stretches far beyond Earth. </a:t>
            </a:r>
            <a:endParaRPr lang="en-NZ" dirty="0">
              <a:latin typeface="Calibri" pitchFamily="34" charset="0"/>
              <a:cs typeface="Calibri"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582"/>
          <a:stretch/>
        </p:blipFill>
        <p:spPr bwMode="auto">
          <a:xfrm>
            <a:off x="2699792" y="2489168"/>
            <a:ext cx="6444208" cy="437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1632" y="2510090"/>
            <a:ext cx="2343502" cy="3416320"/>
          </a:xfrm>
          <a:prstGeom prst="rect">
            <a:avLst/>
          </a:prstGeom>
          <a:ln>
            <a:solidFill>
              <a:schemeClr val="bg2">
                <a:lumMod val="50000"/>
              </a:schemeClr>
            </a:solidFill>
          </a:ln>
        </p:spPr>
        <p:txBody>
          <a:bodyPr wrap="square">
            <a:spAutoFit/>
          </a:bodyPr>
          <a:lstStyle/>
          <a:p>
            <a:r>
              <a:rPr lang="en-NZ" dirty="0">
                <a:latin typeface="Calibri" pitchFamily="34" charset="0"/>
                <a:cs typeface="Calibri" pitchFamily="34" charset="0"/>
              </a:rPr>
              <a:t>This magnetic field produces a North and South Pole, although they are not exactly in the same place as the geographical North and South Pole</a:t>
            </a:r>
            <a:r>
              <a:rPr lang="en-NZ" dirty="0" smtClean="0">
                <a:latin typeface="Calibri" pitchFamily="34" charset="0"/>
                <a:cs typeface="Calibri" pitchFamily="34" charset="0"/>
              </a:rPr>
              <a:t>. </a:t>
            </a:r>
          </a:p>
          <a:p>
            <a:r>
              <a:rPr lang="en-NZ" dirty="0" smtClean="0">
                <a:latin typeface="Calibri" pitchFamily="34" charset="0"/>
                <a:cs typeface="Calibri" pitchFamily="34" charset="0"/>
              </a:rPr>
              <a:t>The North of a needle compass is attracted to the South, so the North pole is actually the South Pole!</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40338595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76</a:t>
            </a:fld>
            <a:endParaRPr lang="en-NZ"/>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497" y="2393504"/>
            <a:ext cx="609903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Earth is surrounded by a magnetic field</a:t>
            </a:r>
            <a:endParaRPr lang="en-NZ" sz="2000" b="1" dirty="0"/>
          </a:p>
        </p:txBody>
      </p:sp>
      <p:sp>
        <p:nvSpPr>
          <p:cNvPr id="4" name="TextBox 3"/>
          <p:cNvSpPr txBox="1"/>
          <p:nvPr/>
        </p:nvSpPr>
        <p:spPr>
          <a:xfrm>
            <a:off x="251520" y="935052"/>
            <a:ext cx="8640960" cy="1477328"/>
          </a:xfrm>
          <a:prstGeom prst="rect">
            <a:avLst/>
          </a:prstGeom>
          <a:noFill/>
        </p:spPr>
        <p:txBody>
          <a:bodyPr wrap="square" rtlCol="0">
            <a:spAutoFit/>
          </a:bodyPr>
          <a:lstStyle/>
          <a:p>
            <a:r>
              <a:rPr lang="en-NZ" dirty="0" smtClean="0">
                <a:latin typeface="Calibri" pitchFamily="34" charset="0"/>
                <a:cs typeface="Calibri" pitchFamily="34" charset="0"/>
              </a:rPr>
              <a:t>Harmful radiation (which would kill living organisms) emitted from the Sun is deflected by our magnetic field. Small amounts of radiation which enter through the small gaps in the magnetic field lines over the poles interact with the ionosphere layer around Earth and cause beautiful coloured lights in the sky called the Aurora borealis (Northern lights) and Aurora </a:t>
            </a:r>
            <a:r>
              <a:rPr lang="en-NZ" dirty="0" err="1" smtClean="0">
                <a:latin typeface="Calibri" pitchFamily="34" charset="0"/>
                <a:cs typeface="Calibri" pitchFamily="34" charset="0"/>
              </a:rPr>
              <a:t>Australis</a:t>
            </a:r>
            <a:r>
              <a:rPr lang="en-NZ" dirty="0" smtClean="0">
                <a:latin typeface="Calibri" pitchFamily="34" charset="0"/>
                <a:cs typeface="Calibri" pitchFamily="34" charset="0"/>
              </a:rPr>
              <a:t> (Southern lights)</a:t>
            </a:r>
            <a:endParaRPr lang="en-NZ" dirty="0">
              <a:latin typeface="Calibri" pitchFamily="34" charset="0"/>
              <a:cs typeface="Calibri" pitchFamily="34" charset="0"/>
            </a:endParaRPr>
          </a:p>
        </p:txBody>
      </p:sp>
      <p:sp>
        <p:nvSpPr>
          <p:cNvPr id="6" name="TextBox 5"/>
          <p:cNvSpPr txBox="1"/>
          <p:nvPr/>
        </p:nvSpPr>
        <p:spPr>
          <a:xfrm>
            <a:off x="251520" y="2636912"/>
            <a:ext cx="2592288" cy="3970318"/>
          </a:xfrm>
          <a:prstGeom prst="rect">
            <a:avLst/>
          </a:prstGeom>
          <a:noFill/>
          <a:ln>
            <a:solidFill>
              <a:schemeClr val="bg2">
                <a:lumMod val="50000"/>
              </a:schemeClr>
            </a:solidFill>
          </a:ln>
        </p:spPr>
        <p:txBody>
          <a:bodyPr wrap="square" rtlCol="0">
            <a:spAutoFit/>
          </a:bodyPr>
          <a:lstStyle/>
          <a:p>
            <a:r>
              <a:rPr lang="en-NZ" dirty="0" smtClean="0">
                <a:latin typeface="Calibri" pitchFamily="34" charset="0"/>
                <a:cs typeface="Calibri" pitchFamily="34" charset="0"/>
              </a:rPr>
              <a:t>The moving inner solid core maybe the cause of the shifting magnetic field. Evidence in ancient rocks shows us that in the past the magnetic field around Earth has switched direction reasonably quickly many times. During these switch overs the Earth may have been left defenceless from dangerous radiation.</a:t>
            </a:r>
            <a:endParaRPr lang="en-NZ" dirty="0">
              <a:latin typeface="Calibri" pitchFamily="34" charset="0"/>
              <a:cs typeface="Calibri" pitchFamily="34" charset="0"/>
            </a:endParaRPr>
          </a:p>
        </p:txBody>
      </p:sp>
      <p:sp>
        <p:nvSpPr>
          <p:cNvPr id="2" name="Footer Placeholder 1"/>
          <p:cNvSpPr>
            <a:spLocks noGrp="1"/>
          </p:cNvSpPr>
          <p:nvPr>
            <p:ph type="ftr" sz="quarter" idx="11"/>
          </p:nvPr>
        </p:nvSpPr>
        <p:spPr>
          <a:xfrm>
            <a:off x="0" y="6494589"/>
            <a:ext cx="3786691" cy="365125"/>
          </a:xfrm>
        </p:spPr>
        <p:txBody>
          <a:bodyPr/>
          <a:lstStyle/>
          <a:p>
            <a:r>
              <a:rPr lang="fr-FR" smtClean="0"/>
              <a:t>GZ Science resources physics 1.3  2013</a:t>
            </a:r>
            <a:endParaRPr lang="en-NZ"/>
          </a:p>
        </p:txBody>
      </p:sp>
    </p:spTree>
    <p:extLst>
      <p:ext uri="{BB962C8B-B14F-4D97-AF65-F5344CB8AC3E}">
        <p14:creationId xmlns:p14="http://schemas.microsoft.com/office/powerpoint/2010/main" val="519215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Charging by contact</a:t>
            </a:r>
            <a:endParaRPr lang="en-NZ" sz="2000" b="1" dirty="0"/>
          </a:p>
        </p:txBody>
      </p:sp>
      <p:pic>
        <p:nvPicPr>
          <p:cNvPr id="7170" name="Picture 2" descr="C:\Users\gz\Pictures\Picture\CombStaticElectricity.jpg"/>
          <p:cNvPicPr>
            <a:picLocks noChangeAspect="1" noChangeArrowheads="1"/>
          </p:cNvPicPr>
          <p:nvPr/>
        </p:nvPicPr>
        <p:blipFill rotWithShape="1">
          <a:blip r:embed="rId2">
            <a:extLst>
              <a:ext uri="{28A0092B-C50C-407E-A947-70E740481C1C}">
                <a14:useLocalDpi xmlns:a14="http://schemas.microsoft.com/office/drawing/2010/main" val="0"/>
              </a:ext>
            </a:extLst>
          </a:blip>
          <a:srcRect l="8699" b="19451"/>
          <a:stretch/>
        </p:blipFill>
        <p:spPr bwMode="auto">
          <a:xfrm>
            <a:off x="3222425" y="3543577"/>
            <a:ext cx="5936776" cy="33144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0520" y="1604585"/>
            <a:ext cx="8321511" cy="1938992"/>
          </a:xfrm>
          <a:prstGeom prst="rect">
            <a:avLst/>
          </a:prstGeom>
          <a:noFill/>
        </p:spPr>
        <p:txBody>
          <a:bodyPr wrap="square" rtlCol="0">
            <a:spAutoFit/>
          </a:bodyPr>
          <a:lstStyle/>
          <a:p>
            <a:r>
              <a:rPr lang="en-NZ" sz="2000" b="1" dirty="0" smtClean="0">
                <a:latin typeface="Calibri" pitchFamily="34" charset="0"/>
                <a:cs typeface="Calibri" pitchFamily="34" charset="0"/>
              </a:rPr>
              <a:t>Static electricity </a:t>
            </a:r>
            <a:r>
              <a:rPr lang="en-NZ" sz="2000" dirty="0" smtClean="0">
                <a:latin typeface="Calibri" pitchFamily="34" charset="0"/>
                <a:cs typeface="Calibri" pitchFamily="34" charset="0"/>
              </a:rPr>
              <a:t>involves a build up of charge when two different objects are rubbed together and electrons from one jump across to another. This is called </a:t>
            </a:r>
            <a:r>
              <a:rPr lang="en-NZ" sz="2000" b="1" dirty="0" smtClean="0">
                <a:latin typeface="Calibri" pitchFamily="34" charset="0"/>
                <a:cs typeface="Calibri" pitchFamily="34" charset="0"/>
              </a:rPr>
              <a:t>charging by contact</a:t>
            </a:r>
            <a:r>
              <a:rPr lang="en-NZ" sz="2000" dirty="0" smtClean="0">
                <a:latin typeface="Calibri" pitchFamily="34" charset="0"/>
                <a:cs typeface="Calibri" pitchFamily="34" charset="0"/>
              </a:rPr>
              <a:t>. Some materials, such as plastic, hold onto electrons better than others and they will become negatively charged. The other object, due to electrons being lost, will become positively charged. The two objects will be attracted to each other due to their positive and negative charges.</a:t>
            </a:r>
            <a:endParaRPr lang="en-NZ" sz="2000" dirty="0">
              <a:latin typeface="Calibri" pitchFamily="34" charset="0"/>
              <a:cs typeface="Calibri" pitchFamily="34" charset="0"/>
            </a:endParaRPr>
          </a:p>
        </p:txBody>
      </p:sp>
      <p:sp>
        <p:nvSpPr>
          <p:cNvPr id="6" name="TextBox 5"/>
          <p:cNvSpPr txBox="1"/>
          <p:nvPr/>
        </p:nvSpPr>
        <p:spPr>
          <a:xfrm>
            <a:off x="293250" y="4185125"/>
            <a:ext cx="2551697" cy="2031325"/>
          </a:xfrm>
          <a:prstGeom prst="rect">
            <a:avLst/>
          </a:prstGeom>
          <a:noFill/>
          <a:ln>
            <a:solidFill>
              <a:schemeClr val="accent1"/>
            </a:solidFill>
          </a:ln>
        </p:spPr>
        <p:txBody>
          <a:bodyPr wrap="square" rtlCol="0">
            <a:spAutoFit/>
          </a:bodyPr>
          <a:lstStyle/>
          <a:p>
            <a:r>
              <a:rPr lang="en-NZ" dirty="0" smtClean="0">
                <a:latin typeface="Calibri" pitchFamily="34" charset="0"/>
                <a:cs typeface="Calibri" pitchFamily="34" charset="0"/>
              </a:rPr>
              <a:t>Materials that hold electrons well include plastic, silk and glass – these become negative. Objects that lose electrons include metals which become positive.</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2711067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 physics 1.3  2013</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9</a:t>
            </a:fld>
            <a:endParaRPr lang="en-NZ"/>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9636"/>
            <a:ext cx="6676007" cy="393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Charging by induction</a:t>
            </a:r>
            <a:endParaRPr lang="en-NZ" sz="2000" b="1" dirty="0"/>
          </a:p>
        </p:txBody>
      </p:sp>
      <p:sp>
        <p:nvSpPr>
          <p:cNvPr id="4" name="TextBox 3"/>
          <p:cNvSpPr txBox="1"/>
          <p:nvPr/>
        </p:nvSpPr>
        <p:spPr>
          <a:xfrm>
            <a:off x="462780" y="1772816"/>
            <a:ext cx="8208912" cy="1323439"/>
          </a:xfrm>
          <a:prstGeom prst="rect">
            <a:avLst/>
          </a:prstGeom>
          <a:noFill/>
        </p:spPr>
        <p:txBody>
          <a:bodyPr wrap="square" rtlCol="0">
            <a:spAutoFit/>
          </a:bodyPr>
          <a:lstStyle/>
          <a:p>
            <a:r>
              <a:rPr lang="en-NZ" sz="2000" dirty="0" smtClean="0">
                <a:latin typeface="Calibri" pitchFamily="34" charset="0"/>
                <a:cs typeface="Calibri" pitchFamily="34" charset="0"/>
              </a:rPr>
              <a:t>Objects can also be </a:t>
            </a:r>
            <a:r>
              <a:rPr lang="en-NZ" sz="2000" b="1" dirty="0" smtClean="0">
                <a:latin typeface="Calibri" pitchFamily="34" charset="0"/>
                <a:cs typeface="Calibri" pitchFamily="34" charset="0"/>
              </a:rPr>
              <a:t>charged by induction</a:t>
            </a:r>
            <a:r>
              <a:rPr lang="en-NZ" sz="2000" dirty="0" smtClean="0">
                <a:latin typeface="Calibri" pitchFamily="34" charset="0"/>
                <a:cs typeface="Calibri" pitchFamily="34" charset="0"/>
              </a:rPr>
              <a:t>. When a negatively charged object is held close to another object but not touching then the negative electrons are repelled and move away (if a path is created which “earths” the object) and the non moving protons cause the object to be positively charged.  </a:t>
            </a:r>
            <a:endParaRPr lang="en-NZ" sz="2000" dirty="0">
              <a:latin typeface="Calibri" pitchFamily="34" charset="0"/>
              <a:cs typeface="Calibri" pitchFamily="34" charset="0"/>
            </a:endParaRPr>
          </a:p>
        </p:txBody>
      </p:sp>
      <p:sp>
        <p:nvSpPr>
          <p:cNvPr id="7" name="TextBox 6"/>
          <p:cNvSpPr txBox="1"/>
          <p:nvPr/>
        </p:nvSpPr>
        <p:spPr>
          <a:xfrm>
            <a:off x="6444208" y="3501008"/>
            <a:ext cx="2448271" cy="2308324"/>
          </a:xfrm>
          <a:prstGeom prst="rect">
            <a:avLst/>
          </a:prstGeom>
          <a:noFill/>
          <a:ln>
            <a:solidFill>
              <a:schemeClr val="accent1"/>
            </a:solidFill>
          </a:ln>
        </p:spPr>
        <p:txBody>
          <a:bodyPr wrap="square" rtlCol="0">
            <a:spAutoFit/>
          </a:bodyPr>
          <a:lstStyle/>
          <a:p>
            <a:r>
              <a:rPr lang="en-NZ" dirty="0" smtClean="0">
                <a:latin typeface="Calibri" pitchFamily="34" charset="0"/>
                <a:cs typeface="Calibri" pitchFamily="34" charset="0"/>
              </a:rPr>
              <a:t>If the object being charged is not earthed then as soon as the negatively charged object is moved away then then electrons will just shift back again and neutralise it once </a:t>
            </a:r>
            <a:r>
              <a:rPr lang="en-NZ" dirty="0" smtClean="0">
                <a:latin typeface="Calibri" pitchFamily="34" charset="0"/>
                <a:cs typeface="Calibri" pitchFamily="34" charset="0"/>
              </a:rPr>
              <a:t>more.</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27315461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18924</TotalTime>
  <Words>6313</Words>
  <Application>Microsoft Office PowerPoint</Application>
  <PresentationFormat>On-screen Show (4:3)</PresentationFormat>
  <Paragraphs>555</Paragraphs>
  <Slides>76</Slides>
  <Notes>1</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304</cp:revision>
  <cp:lastPrinted>2012-03-08T22:47:07Z</cp:lastPrinted>
  <dcterms:created xsi:type="dcterms:W3CDTF">2012-02-15T01:02:31Z</dcterms:created>
  <dcterms:modified xsi:type="dcterms:W3CDTF">2013-01-16T04:05:09Z</dcterms:modified>
</cp:coreProperties>
</file>