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7" r:id="rId7"/>
    <p:sldId id="263" r:id="rId8"/>
    <p:sldId id="269" r:id="rId9"/>
    <p:sldId id="264" r:id="rId10"/>
    <p:sldId id="265" r:id="rId11"/>
    <p:sldId id="266" r:id="rId12"/>
    <p:sldId id="268" r:id="rId13"/>
    <p:sldId id="270" r:id="rId14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6C02"/>
    <a:srgbClr val="EE2D00"/>
    <a:srgbClr val="FF6600"/>
    <a:srgbClr val="CCFF99"/>
    <a:srgbClr val="600000"/>
    <a:srgbClr val="00001E"/>
    <a:srgbClr val="000066"/>
    <a:srgbClr val="CC6600"/>
    <a:srgbClr val="9A4D00"/>
    <a:srgbClr val="F79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E95-8AD8-4EC8-A6F2-7F5E8EF862C4}" type="datetimeFigureOut">
              <a:rPr lang="en-NZ" smtClean="0"/>
              <a:t>10/05/2012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02F-36BD-4068-854D-C6833DE590A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639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E95-8AD8-4EC8-A6F2-7F5E8EF862C4}" type="datetimeFigureOut">
              <a:rPr lang="en-NZ" smtClean="0"/>
              <a:t>10/05/2012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02F-36BD-4068-854D-C6833DE590A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39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E95-8AD8-4EC8-A6F2-7F5E8EF862C4}" type="datetimeFigureOut">
              <a:rPr lang="en-NZ" smtClean="0"/>
              <a:t>10/05/2012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02F-36BD-4068-854D-C6833DE590A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622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E95-8AD8-4EC8-A6F2-7F5E8EF862C4}" type="datetimeFigureOut">
              <a:rPr lang="en-NZ" smtClean="0"/>
              <a:t>10/05/2012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02F-36BD-4068-854D-C6833DE590A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576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E95-8AD8-4EC8-A6F2-7F5E8EF862C4}" type="datetimeFigureOut">
              <a:rPr lang="en-NZ" smtClean="0"/>
              <a:t>10/05/2012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02F-36BD-4068-854D-C6833DE590A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644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E95-8AD8-4EC8-A6F2-7F5E8EF862C4}" type="datetimeFigureOut">
              <a:rPr lang="en-NZ" smtClean="0"/>
              <a:t>10/05/2012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02F-36BD-4068-854D-C6833DE590A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591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E95-8AD8-4EC8-A6F2-7F5E8EF862C4}" type="datetimeFigureOut">
              <a:rPr lang="en-NZ" smtClean="0"/>
              <a:t>10/05/2012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02F-36BD-4068-854D-C6833DE590A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8373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E95-8AD8-4EC8-A6F2-7F5E8EF862C4}" type="datetimeFigureOut">
              <a:rPr lang="en-NZ" smtClean="0"/>
              <a:t>10/05/2012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02F-36BD-4068-854D-C6833DE590A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230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E95-8AD8-4EC8-A6F2-7F5E8EF862C4}" type="datetimeFigureOut">
              <a:rPr lang="en-NZ" smtClean="0"/>
              <a:t>10/05/2012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02F-36BD-4068-854D-C6833DE590A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716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E95-8AD8-4EC8-A6F2-7F5E8EF862C4}" type="datetimeFigureOut">
              <a:rPr lang="en-NZ" smtClean="0"/>
              <a:t>10/05/2012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02F-36BD-4068-854D-C6833DE590A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480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E95-8AD8-4EC8-A6F2-7F5E8EF862C4}" type="datetimeFigureOut">
              <a:rPr lang="en-NZ" smtClean="0"/>
              <a:t>10/05/2012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02F-36BD-4068-854D-C6833DE590A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525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C6E95-8AD8-4EC8-A6F2-7F5E8EF862C4}" type="datetimeFigureOut">
              <a:rPr lang="en-NZ" smtClean="0"/>
              <a:t>10/05/2012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8502F-36BD-4068-854D-C6833DE590A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894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901726" y="3523660"/>
            <a:ext cx="3384376" cy="31910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717350" y="3564967"/>
            <a:ext cx="3384376" cy="3191004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693932" y="177778"/>
            <a:ext cx="3384376" cy="31910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TextBox 3"/>
          <p:cNvSpPr txBox="1"/>
          <p:nvPr/>
        </p:nvSpPr>
        <p:spPr>
          <a:xfrm>
            <a:off x="539552" y="321794"/>
            <a:ext cx="3672408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MnO</a:t>
            </a:r>
            <a:r>
              <a:rPr lang="en-NZ" sz="7200" baseline="-25000" dirty="0" smtClean="0"/>
              <a:t>4</a:t>
            </a:r>
            <a:r>
              <a:rPr lang="en-NZ" sz="7200" baseline="30000" dirty="0" smtClean="0"/>
              <a:t>-</a:t>
            </a:r>
          </a:p>
          <a:p>
            <a:pPr algn="ctr"/>
            <a:r>
              <a:rPr lang="en-NZ" sz="2400" dirty="0" smtClean="0"/>
              <a:t>Purple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b="1" dirty="0" smtClean="0"/>
              <a:t>Permanganate</a:t>
            </a:r>
            <a:endParaRPr lang="en-NZ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9916" y="3645024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Cr</a:t>
            </a:r>
            <a:r>
              <a:rPr lang="en-NZ" sz="7200" baseline="-25000" dirty="0" smtClean="0"/>
              <a:t>2</a:t>
            </a:r>
            <a:r>
              <a:rPr lang="en-NZ" sz="7200" dirty="0" smtClean="0"/>
              <a:t>O</a:t>
            </a:r>
            <a:r>
              <a:rPr lang="en-NZ" sz="7200" baseline="-25000" dirty="0" smtClean="0"/>
              <a:t>7</a:t>
            </a:r>
            <a:r>
              <a:rPr lang="en-NZ" sz="7200" baseline="30000" dirty="0" smtClean="0"/>
              <a:t>2-</a:t>
            </a:r>
          </a:p>
          <a:p>
            <a:pPr algn="ctr"/>
            <a:r>
              <a:rPr lang="en-NZ" sz="2400" dirty="0" smtClean="0"/>
              <a:t>Orange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Dichromate</a:t>
            </a:r>
            <a:endParaRPr lang="en-NZ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57710" y="3663484"/>
            <a:ext cx="3672408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Cr</a:t>
            </a:r>
            <a:r>
              <a:rPr lang="en-NZ" sz="7200" baseline="30000" dirty="0" smtClean="0"/>
              <a:t>3+</a:t>
            </a:r>
          </a:p>
          <a:p>
            <a:pPr algn="ctr"/>
            <a:r>
              <a:rPr lang="en-NZ" sz="2400" dirty="0" smtClean="0"/>
              <a:t>Green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b="1" dirty="0" smtClean="0"/>
              <a:t>Chromium ion</a:t>
            </a:r>
            <a:endParaRPr lang="en-NZ" sz="2800" b="1" dirty="0"/>
          </a:p>
        </p:txBody>
      </p:sp>
      <p:sp>
        <p:nvSpPr>
          <p:cNvPr id="12" name="Rectangle 11"/>
          <p:cNvSpPr/>
          <p:nvPr/>
        </p:nvSpPr>
        <p:spPr>
          <a:xfrm>
            <a:off x="5024510" y="147883"/>
            <a:ext cx="3384376" cy="31910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TextBox 12"/>
          <p:cNvSpPr txBox="1"/>
          <p:nvPr/>
        </p:nvSpPr>
        <p:spPr>
          <a:xfrm>
            <a:off x="4857076" y="227940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MnO</a:t>
            </a:r>
            <a:r>
              <a:rPr lang="en-NZ" sz="7200" baseline="-25000" dirty="0" smtClean="0"/>
              <a:t>4</a:t>
            </a:r>
            <a:r>
              <a:rPr lang="en-NZ" sz="7200" baseline="30000" dirty="0" smtClean="0"/>
              <a:t>-</a:t>
            </a:r>
          </a:p>
          <a:p>
            <a:pPr algn="ctr"/>
            <a:r>
              <a:rPr lang="en-NZ" sz="2400" dirty="0" smtClean="0"/>
              <a:t>Purple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Permanganate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1989886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01726" y="177778"/>
            <a:ext cx="3384376" cy="3191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Rectangle 2"/>
          <p:cNvSpPr/>
          <p:nvPr/>
        </p:nvSpPr>
        <p:spPr>
          <a:xfrm>
            <a:off x="4901726" y="3523660"/>
            <a:ext cx="3384376" cy="3191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717350" y="3564967"/>
            <a:ext cx="3384376" cy="3191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693932" y="177778"/>
            <a:ext cx="3384376" cy="3191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539552" y="321794"/>
            <a:ext cx="3672408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CO</a:t>
            </a:r>
            <a:r>
              <a:rPr lang="en-NZ" sz="7200" baseline="-25000" dirty="0" smtClean="0"/>
              <a:t>2</a:t>
            </a:r>
            <a:endParaRPr lang="en-NZ" sz="7200" baseline="30000" dirty="0" smtClean="0"/>
          </a:p>
          <a:p>
            <a:pPr algn="ctr"/>
            <a:r>
              <a:rPr lang="en-NZ" sz="2400" dirty="0" smtClean="0"/>
              <a:t>colourless (g)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b="1" dirty="0" smtClean="0"/>
              <a:t>Carbon dioxide</a:t>
            </a:r>
            <a:endParaRPr lang="en-NZ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9916" y="3645024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O</a:t>
            </a:r>
            <a:r>
              <a:rPr lang="en-NZ" sz="7200" baseline="-25000" dirty="0" smtClean="0"/>
              <a:t>2</a:t>
            </a:r>
          </a:p>
          <a:p>
            <a:pPr algn="ctr"/>
            <a:r>
              <a:rPr lang="en-NZ" sz="2400" dirty="0" smtClean="0"/>
              <a:t>colourless (g)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oxygen</a:t>
            </a:r>
            <a:endParaRPr lang="en-NZ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57710" y="311341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H</a:t>
            </a:r>
            <a:r>
              <a:rPr lang="en-NZ" sz="7200" baseline="-25000" dirty="0" smtClean="0"/>
              <a:t>2</a:t>
            </a:r>
            <a:r>
              <a:rPr lang="en-NZ" sz="7200" dirty="0" smtClean="0"/>
              <a:t>C</a:t>
            </a:r>
            <a:r>
              <a:rPr lang="en-NZ" sz="7200" baseline="-25000" dirty="0" smtClean="0"/>
              <a:t>2</a:t>
            </a:r>
            <a:r>
              <a:rPr lang="en-NZ" sz="7200" dirty="0" smtClean="0"/>
              <a:t>O</a:t>
            </a:r>
            <a:r>
              <a:rPr lang="en-NZ" sz="7200" baseline="-25000" dirty="0" smtClean="0"/>
              <a:t>4</a:t>
            </a:r>
            <a:endParaRPr lang="en-NZ" sz="7200" baseline="30000" dirty="0" smtClean="0"/>
          </a:p>
          <a:p>
            <a:pPr algn="ctr"/>
            <a:r>
              <a:rPr lang="en-NZ" sz="2400" dirty="0" smtClean="0"/>
              <a:t>colourless (l)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Oxalic acid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57710" y="3663484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H</a:t>
            </a:r>
            <a:r>
              <a:rPr lang="en-NZ" sz="7200" baseline="-25000" dirty="0" smtClean="0"/>
              <a:t>2</a:t>
            </a:r>
            <a:r>
              <a:rPr lang="en-NZ" sz="7200" dirty="0" smtClean="0"/>
              <a:t>O</a:t>
            </a:r>
            <a:r>
              <a:rPr lang="en-NZ" sz="7200" baseline="-25000" dirty="0" smtClean="0"/>
              <a:t>2</a:t>
            </a:r>
            <a:endParaRPr lang="en-NZ" sz="7200" baseline="30000" dirty="0" smtClean="0"/>
          </a:p>
          <a:p>
            <a:pPr algn="ctr"/>
            <a:r>
              <a:rPr lang="en-NZ" sz="2400" dirty="0" smtClean="0"/>
              <a:t>colourless (l)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Hydrogen peroxide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1534936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7710" y="311341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Mn</a:t>
            </a:r>
            <a:r>
              <a:rPr lang="en-NZ" sz="7200" baseline="30000" dirty="0" smtClean="0"/>
              <a:t>2+</a:t>
            </a:r>
          </a:p>
          <a:p>
            <a:pPr algn="ctr"/>
            <a:r>
              <a:rPr lang="en-NZ" sz="2400" dirty="0" smtClean="0"/>
              <a:t>Colourless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Manganese 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901726" y="177778"/>
            <a:ext cx="3384376" cy="3191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4901726" y="3523660"/>
            <a:ext cx="3384376" cy="3191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/>
          <p:cNvSpPr txBox="1"/>
          <p:nvPr/>
        </p:nvSpPr>
        <p:spPr>
          <a:xfrm>
            <a:off x="4757710" y="3663484"/>
            <a:ext cx="3672408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Cu</a:t>
            </a:r>
            <a:r>
              <a:rPr lang="en-NZ" sz="7200" baseline="30000" dirty="0" smtClean="0"/>
              <a:t>+</a:t>
            </a:r>
          </a:p>
          <a:p>
            <a:pPr algn="ctr"/>
            <a:r>
              <a:rPr lang="en-NZ" sz="2400" dirty="0" smtClean="0"/>
              <a:t>White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b="1" dirty="0" smtClean="0"/>
              <a:t>Copper (l) ion</a:t>
            </a:r>
            <a:endParaRPr lang="en-NZ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611560" y="207693"/>
            <a:ext cx="3384376" cy="3191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extBox 6"/>
          <p:cNvSpPr txBox="1"/>
          <p:nvPr/>
        </p:nvSpPr>
        <p:spPr>
          <a:xfrm>
            <a:off x="467544" y="341256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I</a:t>
            </a:r>
            <a:r>
              <a:rPr lang="en-NZ" sz="7200" baseline="30000" dirty="0" smtClean="0"/>
              <a:t>-</a:t>
            </a:r>
          </a:p>
          <a:p>
            <a:pPr algn="ctr"/>
            <a:r>
              <a:rPr lang="en-NZ" sz="2400" dirty="0" smtClean="0"/>
              <a:t>colourless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Iodide</a:t>
            </a:r>
          </a:p>
        </p:txBody>
      </p:sp>
      <p:sp>
        <p:nvSpPr>
          <p:cNvPr id="8" name="Rectangle 7"/>
          <p:cNvSpPr/>
          <p:nvPr/>
        </p:nvSpPr>
        <p:spPr>
          <a:xfrm>
            <a:off x="644465" y="3511288"/>
            <a:ext cx="3384376" cy="3191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TextBox 8"/>
          <p:cNvSpPr txBox="1"/>
          <p:nvPr/>
        </p:nvSpPr>
        <p:spPr>
          <a:xfrm>
            <a:off x="490085" y="3655304"/>
            <a:ext cx="3672408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NO</a:t>
            </a:r>
            <a:r>
              <a:rPr lang="en-NZ" sz="7200" baseline="-25000" dirty="0" smtClean="0"/>
              <a:t>3</a:t>
            </a:r>
            <a:r>
              <a:rPr lang="en-NZ" sz="7200" baseline="30000" dirty="0" smtClean="0"/>
              <a:t>-</a:t>
            </a:r>
          </a:p>
          <a:p>
            <a:pPr algn="ctr"/>
            <a:r>
              <a:rPr lang="en-NZ" sz="2400" dirty="0" smtClean="0"/>
              <a:t>colourless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b="1" dirty="0" smtClean="0"/>
              <a:t>Nitrate ion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2035918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7350" y="3564967"/>
            <a:ext cx="3384376" cy="3191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/>
          <p:cNvSpPr txBox="1"/>
          <p:nvPr/>
        </p:nvSpPr>
        <p:spPr>
          <a:xfrm>
            <a:off x="549916" y="3645024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BrO</a:t>
            </a:r>
            <a:r>
              <a:rPr lang="en-NZ" sz="7200" baseline="-25000" dirty="0" smtClean="0"/>
              <a:t>3</a:t>
            </a:r>
            <a:r>
              <a:rPr lang="en-NZ" sz="7200" baseline="30000" dirty="0" smtClean="0"/>
              <a:t>-</a:t>
            </a:r>
          </a:p>
          <a:p>
            <a:pPr algn="ctr"/>
            <a:r>
              <a:rPr lang="en-NZ" sz="2400" dirty="0" smtClean="0"/>
              <a:t>colourless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Bromate</a:t>
            </a:r>
            <a:endParaRPr lang="en-NZ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717350" y="188640"/>
            <a:ext cx="3384376" cy="3191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573334" y="328464"/>
            <a:ext cx="3672408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Zn</a:t>
            </a:r>
            <a:r>
              <a:rPr lang="en-NZ" sz="7200" baseline="30000" dirty="0" smtClean="0"/>
              <a:t>2+</a:t>
            </a:r>
          </a:p>
          <a:p>
            <a:pPr algn="ctr"/>
            <a:r>
              <a:rPr lang="en-NZ" sz="2400" dirty="0" smtClean="0"/>
              <a:t>colourless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400" b="1" dirty="0" smtClean="0"/>
              <a:t>Zinc ion</a:t>
            </a:r>
            <a:endParaRPr lang="en-NZ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4874840" y="188640"/>
            <a:ext cx="3384376" cy="3191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TextBox 11"/>
          <p:cNvSpPr txBox="1"/>
          <p:nvPr/>
        </p:nvSpPr>
        <p:spPr>
          <a:xfrm>
            <a:off x="4730824" y="328464"/>
            <a:ext cx="3672408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Cu</a:t>
            </a:r>
            <a:r>
              <a:rPr lang="en-NZ" sz="7200" baseline="30000" dirty="0" smtClean="0"/>
              <a:t>+</a:t>
            </a:r>
          </a:p>
          <a:p>
            <a:pPr algn="ctr"/>
            <a:r>
              <a:rPr lang="en-NZ" sz="2400" dirty="0" smtClean="0"/>
              <a:t>White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b="1" dirty="0" smtClean="0"/>
              <a:t>Copper (l) ion</a:t>
            </a:r>
            <a:endParaRPr lang="en-NZ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4901726" y="3523660"/>
            <a:ext cx="3384376" cy="3191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TextBox 13"/>
          <p:cNvSpPr txBox="1"/>
          <p:nvPr/>
        </p:nvSpPr>
        <p:spPr>
          <a:xfrm>
            <a:off x="4757710" y="3663484"/>
            <a:ext cx="3672408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Zn</a:t>
            </a:r>
          </a:p>
          <a:p>
            <a:pPr algn="ctr"/>
            <a:r>
              <a:rPr lang="en-NZ" sz="2400" dirty="0" smtClean="0"/>
              <a:t>silver (s)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400" b="1" dirty="0" smtClean="0"/>
              <a:t>Zinc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2825588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7350" y="188640"/>
            <a:ext cx="3384376" cy="3191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/>
          <p:cNvSpPr txBox="1"/>
          <p:nvPr/>
        </p:nvSpPr>
        <p:spPr>
          <a:xfrm>
            <a:off x="573334" y="328464"/>
            <a:ext cx="3672408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</a:t>
            </a:r>
            <a:r>
              <a:rPr lang="en-NZ" dirty="0" smtClean="0"/>
              <a:t>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Zn</a:t>
            </a:r>
            <a:r>
              <a:rPr lang="en-NZ" sz="7200" baseline="30000" dirty="0" smtClean="0"/>
              <a:t>2+</a:t>
            </a:r>
          </a:p>
          <a:p>
            <a:pPr algn="ctr"/>
            <a:r>
              <a:rPr lang="en-NZ" sz="2400" dirty="0" smtClean="0"/>
              <a:t>colourless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400" b="1" dirty="0" smtClean="0"/>
              <a:t>Zinc ion</a:t>
            </a:r>
            <a:endParaRPr lang="en-NZ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4901726" y="3523660"/>
            <a:ext cx="3384376" cy="3191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/>
          <p:cNvSpPr txBox="1"/>
          <p:nvPr/>
        </p:nvSpPr>
        <p:spPr>
          <a:xfrm>
            <a:off x="4757710" y="3663484"/>
            <a:ext cx="3672408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Br</a:t>
            </a:r>
            <a:r>
              <a:rPr lang="en-NZ" sz="7200" baseline="30000" dirty="0" smtClean="0"/>
              <a:t>-</a:t>
            </a:r>
          </a:p>
          <a:p>
            <a:pPr algn="ctr"/>
            <a:r>
              <a:rPr lang="en-NZ" sz="2400" dirty="0" smtClean="0"/>
              <a:t>colourless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400" b="1" dirty="0" smtClean="0"/>
              <a:t>Bromide</a:t>
            </a:r>
            <a:endParaRPr lang="en-NZ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4901726" y="96307"/>
            <a:ext cx="3384376" cy="3191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extBox 6"/>
          <p:cNvSpPr txBox="1"/>
          <p:nvPr/>
        </p:nvSpPr>
        <p:spPr>
          <a:xfrm>
            <a:off x="4757710" y="236131"/>
            <a:ext cx="3672408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</a:t>
            </a:r>
            <a:r>
              <a:rPr lang="en-NZ" dirty="0" smtClean="0"/>
              <a:t>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Cu</a:t>
            </a:r>
            <a:r>
              <a:rPr lang="en-NZ" sz="7200" baseline="30000" dirty="0" smtClean="0"/>
              <a:t>+</a:t>
            </a:r>
          </a:p>
          <a:p>
            <a:pPr algn="ctr"/>
            <a:r>
              <a:rPr lang="en-NZ" sz="2400" dirty="0" smtClean="0"/>
              <a:t>White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b="1" dirty="0" smtClean="0"/>
              <a:t>Copper (l) ion</a:t>
            </a:r>
            <a:endParaRPr lang="en-NZ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667086" y="3544029"/>
            <a:ext cx="3384376" cy="3191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TextBox 8"/>
          <p:cNvSpPr txBox="1"/>
          <p:nvPr/>
        </p:nvSpPr>
        <p:spPr>
          <a:xfrm>
            <a:off x="523070" y="3677592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err="1" smtClean="0"/>
              <a:t>Cl</a:t>
            </a:r>
            <a:r>
              <a:rPr lang="en-NZ" sz="7200" baseline="30000" dirty="0" smtClean="0"/>
              <a:t>-</a:t>
            </a:r>
          </a:p>
          <a:p>
            <a:pPr algn="ctr"/>
            <a:r>
              <a:rPr lang="en-NZ" sz="2400" dirty="0" smtClean="0"/>
              <a:t>Colourless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Chloride ion</a:t>
            </a:r>
          </a:p>
        </p:txBody>
      </p:sp>
    </p:spTree>
    <p:extLst>
      <p:ext uri="{BB962C8B-B14F-4D97-AF65-F5344CB8AC3E}">
        <p14:creationId xmlns:p14="http://schemas.microsoft.com/office/powerpoint/2010/main" val="302868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901726" y="177778"/>
            <a:ext cx="3384376" cy="31910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Rectangle 2"/>
          <p:cNvSpPr/>
          <p:nvPr/>
        </p:nvSpPr>
        <p:spPr>
          <a:xfrm>
            <a:off x="717350" y="3564967"/>
            <a:ext cx="3384376" cy="31910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693932" y="177778"/>
            <a:ext cx="3384376" cy="319100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/>
          <p:cNvSpPr txBox="1"/>
          <p:nvPr/>
        </p:nvSpPr>
        <p:spPr>
          <a:xfrm>
            <a:off x="539552" y="321794"/>
            <a:ext cx="3672408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Fe</a:t>
            </a:r>
            <a:r>
              <a:rPr lang="en-NZ" sz="7200" baseline="30000" dirty="0" smtClean="0"/>
              <a:t>3+</a:t>
            </a:r>
          </a:p>
          <a:p>
            <a:pPr algn="ctr"/>
            <a:r>
              <a:rPr lang="en-NZ" sz="2400" dirty="0" smtClean="0"/>
              <a:t>Orange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b="1" dirty="0" smtClean="0"/>
              <a:t>Iron (</a:t>
            </a:r>
            <a:r>
              <a:rPr lang="en-NZ" sz="2800" b="1" dirty="0" err="1" smtClean="0"/>
              <a:t>lll</a:t>
            </a:r>
            <a:r>
              <a:rPr lang="en-NZ" sz="2800" b="1" dirty="0" smtClean="0"/>
              <a:t>) ion</a:t>
            </a:r>
            <a:endParaRPr lang="en-NZ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9916" y="3645024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Cu</a:t>
            </a:r>
            <a:r>
              <a:rPr lang="en-NZ" sz="7200" baseline="30000" dirty="0" smtClean="0"/>
              <a:t>2+</a:t>
            </a:r>
          </a:p>
          <a:p>
            <a:pPr algn="ctr"/>
            <a:r>
              <a:rPr lang="en-NZ" sz="2400" dirty="0" smtClean="0"/>
              <a:t>Blue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Copper (</a:t>
            </a:r>
            <a:r>
              <a:rPr lang="en-NZ" sz="2800" b="1" dirty="0" err="1" smtClean="0"/>
              <a:t>ll</a:t>
            </a:r>
            <a:r>
              <a:rPr lang="en-NZ" sz="2800" b="1" dirty="0" smtClean="0"/>
              <a:t>) ion</a:t>
            </a:r>
            <a:endParaRPr lang="en-NZ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57710" y="311341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Fe</a:t>
            </a:r>
            <a:r>
              <a:rPr lang="en-NZ" sz="7200" baseline="30000" dirty="0" smtClean="0"/>
              <a:t>2+</a:t>
            </a:r>
          </a:p>
          <a:p>
            <a:pPr algn="ctr"/>
            <a:r>
              <a:rPr lang="en-NZ" sz="2400" dirty="0" smtClean="0"/>
              <a:t>Green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Iron (</a:t>
            </a:r>
            <a:r>
              <a:rPr lang="en-NZ" sz="2800" b="1" dirty="0" err="1" smtClean="0"/>
              <a:t>ll</a:t>
            </a:r>
            <a:r>
              <a:rPr lang="en-NZ" sz="2800" b="1" dirty="0" smtClean="0"/>
              <a:t>) 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06758" y="3581868"/>
            <a:ext cx="3384376" cy="319100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/>
          <p:cNvSpPr txBox="1"/>
          <p:nvPr/>
        </p:nvSpPr>
        <p:spPr>
          <a:xfrm>
            <a:off x="4862742" y="3715431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NO</a:t>
            </a:r>
            <a:r>
              <a:rPr lang="en-NZ" sz="7200" baseline="-25000" dirty="0" smtClean="0"/>
              <a:t>2</a:t>
            </a:r>
          </a:p>
          <a:p>
            <a:pPr algn="ctr"/>
            <a:r>
              <a:rPr lang="en-NZ" sz="2400" dirty="0" smtClean="0"/>
              <a:t>Brown (g)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Nitrogen dioxide</a:t>
            </a:r>
          </a:p>
        </p:txBody>
      </p:sp>
    </p:spTree>
    <p:extLst>
      <p:ext uri="{BB962C8B-B14F-4D97-AF65-F5344CB8AC3E}">
        <p14:creationId xmlns:p14="http://schemas.microsoft.com/office/powerpoint/2010/main" val="331278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01726" y="3523660"/>
            <a:ext cx="3384376" cy="319100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717350" y="3564967"/>
            <a:ext cx="3384376" cy="31910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693932" y="177778"/>
            <a:ext cx="3384376" cy="319100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539552" y="321794"/>
            <a:ext cx="3672408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chemeClr val="bg1"/>
                </a:solidFill>
              </a:rPr>
              <a:t>Oxidised state</a:t>
            </a:r>
          </a:p>
          <a:p>
            <a:pPr algn="ctr"/>
            <a:endParaRPr lang="en-NZ" dirty="0" smtClean="0">
              <a:solidFill>
                <a:schemeClr val="bg1"/>
              </a:solidFill>
            </a:endParaRPr>
          </a:p>
          <a:p>
            <a:pPr algn="ctr"/>
            <a:r>
              <a:rPr lang="en-NZ" sz="7200" dirty="0" smtClean="0">
                <a:solidFill>
                  <a:schemeClr val="bg1"/>
                </a:solidFill>
              </a:rPr>
              <a:t>I</a:t>
            </a:r>
            <a:r>
              <a:rPr lang="en-NZ" sz="7200" baseline="-25000" dirty="0" smtClean="0">
                <a:solidFill>
                  <a:schemeClr val="bg1"/>
                </a:solidFill>
              </a:rPr>
              <a:t>2</a:t>
            </a:r>
            <a:endParaRPr lang="en-NZ" sz="7200" baseline="30000" dirty="0" smtClean="0">
              <a:solidFill>
                <a:schemeClr val="bg1"/>
              </a:solidFill>
            </a:endParaRPr>
          </a:p>
          <a:p>
            <a:pPr algn="ctr"/>
            <a:r>
              <a:rPr lang="en-NZ" sz="2400" dirty="0" smtClean="0">
                <a:solidFill>
                  <a:schemeClr val="bg1"/>
                </a:solidFill>
              </a:rPr>
              <a:t>Blue-Black  (s)</a:t>
            </a:r>
          </a:p>
          <a:p>
            <a:pPr algn="ctr"/>
            <a:endParaRPr lang="en-NZ" sz="2800" dirty="0" smtClean="0">
              <a:solidFill>
                <a:schemeClr val="bg1"/>
              </a:solidFill>
            </a:endParaRPr>
          </a:p>
          <a:p>
            <a:pPr algn="ctr"/>
            <a:r>
              <a:rPr lang="en-NZ" sz="2800" b="1" dirty="0" smtClean="0">
                <a:solidFill>
                  <a:schemeClr val="bg1"/>
                </a:solidFill>
              </a:rPr>
              <a:t>Iodine</a:t>
            </a:r>
            <a:endParaRPr lang="en-NZ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9916" y="3645024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MnO</a:t>
            </a:r>
            <a:r>
              <a:rPr lang="en-NZ" sz="7200" baseline="-25000" dirty="0" smtClean="0"/>
              <a:t>4</a:t>
            </a:r>
            <a:r>
              <a:rPr lang="en-NZ" sz="7200" baseline="30000" dirty="0" smtClean="0"/>
              <a:t>-</a:t>
            </a:r>
          </a:p>
          <a:p>
            <a:pPr algn="ctr"/>
            <a:r>
              <a:rPr lang="en-NZ" sz="2400" dirty="0" smtClean="0"/>
              <a:t>Purple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Permanganate</a:t>
            </a:r>
            <a:endParaRPr lang="en-NZ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57710" y="3663484"/>
            <a:ext cx="3672408" cy="28315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r>
              <a:rPr lang="en-NZ" dirty="0" smtClean="0"/>
              <a:t>(Alkaline conditions)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MnO</a:t>
            </a:r>
            <a:r>
              <a:rPr lang="en-NZ" sz="7200" baseline="-25000" dirty="0" smtClean="0"/>
              <a:t>4</a:t>
            </a:r>
            <a:r>
              <a:rPr lang="en-NZ" sz="7200" baseline="30000" dirty="0" smtClean="0"/>
              <a:t>2-</a:t>
            </a:r>
          </a:p>
          <a:p>
            <a:pPr algn="ctr"/>
            <a:r>
              <a:rPr lang="en-NZ" sz="2400" dirty="0" smtClean="0"/>
              <a:t>Green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r>
              <a:rPr lang="en-NZ" sz="2800" b="1" dirty="0" err="1" smtClean="0"/>
              <a:t>Manganate</a:t>
            </a:r>
            <a:endParaRPr lang="en-NZ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4901726" y="177778"/>
            <a:ext cx="3384376" cy="3191004"/>
          </a:xfrm>
          <a:prstGeom prst="rect">
            <a:avLst/>
          </a:pr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/>
          <p:cNvSpPr txBox="1"/>
          <p:nvPr/>
        </p:nvSpPr>
        <p:spPr>
          <a:xfrm>
            <a:off x="4757710" y="317602"/>
            <a:ext cx="3672408" cy="28315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r>
              <a:rPr lang="en-NZ" dirty="0" smtClean="0"/>
              <a:t>(Neutral conditions)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MnO</a:t>
            </a:r>
            <a:r>
              <a:rPr lang="en-NZ" sz="7200" baseline="-25000" dirty="0" smtClean="0"/>
              <a:t>2</a:t>
            </a:r>
            <a:endParaRPr lang="en-NZ" sz="7200" baseline="30000" dirty="0" smtClean="0"/>
          </a:p>
          <a:p>
            <a:pPr algn="ctr"/>
            <a:r>
              <a:rPr lang="en-NZ" sz="2400" dirty="0" smtClean="0"/>
              <a:t>Brown (s)</a:t>
            </a:r>
          </a:p>
          <a:p>
            <a:pPr algn="ctr"/>
            <a:r>
              <a:rPr lang="en-NZ" sz="2800" b="1" dirty="0" smtClean="0"/>
              <a:t>Manganese dioxide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157187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7350" y="3564967"/>
            <a:ext cx="3384376" cy="3191004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extBox 6"/>
          <p:cNvSpPr txBox="1"/>
          <p:nvPr/>
        </p:nvSpPr>
        <p:spPr>
          <a:xfrm>
            <a:off x="549916" y="3645024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Cl</a:t>
            </a:r>
            <a:r>
              <a:rPr lang="en-NZ" sz="7200" baseline="-25000" dirty="0" smtClean="0"/>
              <a:t>2</a:t>
            </a:r>
            <a:endParaRPr lang="en-NZ" sz="7200" baseline="30000" dirty="0" smtClean="0"/>
          </a:p>
          <a:p>
            <a:pPr algn="ctr"/>
            <a:r>
              <a:rPr lang="en-NZ" sz="2400" dirty="0" smtClean="0"/>
              <a:t>Pale green (g)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Chlorine</a:t>
            </a:r>
            <a:endParaRPr lang="en-NZ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693932" y="177778"/>
            <a:ext cx="3384376" cy="31910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/>
          <p:cNvSpPr txBox="1"/>
          <p:nvPr/>
        </p:nvSpPr>
        <p:spPr>
          <a:xfrm>
            <a:off x="539552" y="321794"/>
            <a:ext cx="3672408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S</a:t>
            </a:r>
            <a:endParaRPr lang="en-NZ" sz="7200" baseline="30000" dirty="0" smtClean="0"/>
          </a:p>
          <a:p>
            <a:pPr algn="ctr"/>
            <a:r>
              <a:rPr lang="en-NZ" sz="2400" dirty="0" smtClean="0"/>
              <a:t>yellow (s)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b="1" dirty="0" err="1" smtClean="0"/>
              <a:t>Sulfur</a:t>
            </a:r>
            <a:endParaRPr lang="en-NZ" sz="2800" b="1" dirty="0"/>
          </a:p>
        </p:txBody>
      </p:sp>
      <p:sp>
        <p:nvSpPr>
          <p:cNvPr id="12" name="Rectangle 11"/>
          <p:cNvSpPr/>
          <p:nvPr/>
        </p:nvSpPr>
        <p:spPr>
          <a:xfrm>
            <a:off x="4901726" y="177778"/>
            <a:ext cx="3384376" cy="3191004"/>
          </a:xfrm>
          <a:prstGeom prst="rect">
            <a:avLst/>
          </a:prstGeom>
          <a:solidFill>
            <a:srgbClr val="6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TextBox 12"/>
          <p:cNvSpPr txBox="1"/>
          <p:nvPr/>
        </p:nvSpPr>
        <p:spPr>
          <a:xfrm>
            <a:off x="4734292" y="257835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chemeClr val="bg1"/>
                </a:solidFill>
              </a:rPr>
              <a:t>Oxidised state</a:t>
            </a:r>
          </a:p>
          <a:p>
            <a:pPr algn="ctr"/>
            <a:endParaRPr lang="en-NZ" dirty="0" smtClean="0">
              <a:solidFill>
                <a:schemeClr val="bg1"/>
              </a:solidFill>
            </a:endParaRPr>
          </a:p>
          <a:p>
            <a:pPr algn="ctr"/>
            <a:r>
              <a:rPr lang="en-NZ" sz="7200" dirty="0" smtClean="0">
                <a:solidFill>
                  <a:schemeClr val="bg1"/>
                </a:solidFill>
              </a:rPr>
              <a:t>Br</a:t>
            </a:r>
            <a:r>
              <a:rPr lang="en-NZ" sz="7200" baseline="-25000" dirty="0" smtClean="0">
                <a:solidFill>
                  <a:schemeClr val="bg1"/>
                </a:solidFill>
              </a:rPr>
              <a:t>2</a:t>
            </a:r>
            <a:endParaRPr lang="en-NZ" sz="7200" baseline="30000" dirty="0" smtClean="0">
              <a:solidFill>
                <a:schemeClr val="bg1"/>
              </a:solidFill>
            </a:endParaRPr>
          </a:p>
          <a:p>
            <a:pPr algn="ctr"/>
            <a:r>
              <a:rPr lang="en-NZ" sz="2400" dirty="0" smtClean="0">
                <a:solidFill>
                  <a:schemeClr val="bg1"/>
                </a:solidFill>
              </a:rPr>
              <a:t>Brown (s)</a:t>
            </a:r>
          </a:p>
          <a:p>
            <a:pPr algn="ctr"/>
            <a:endParaRPr lang="en-NZ" sz="2400" dirty="0" smtClean="0">
              <a:solidFill>
                <a:schemeClr val="bg1"/>
              </a:solidFill>
            </a:endParaRPr>
          </a:p>
          <a:p>
            <a:pPr algn="ctr"/>
            <a:r>
              <a:rPr lang="en-NZ" sz="2800" b="1" dirty="0" smtClean="0">
                <a:solidFill>
                  <a:schemeClr val="bg1"/>
                </a:solidFill>
              </a:rPr>
              <a:t>Bromine</a:t>
            </a:r>
            <a:endParaRPr lang="en-NZ" sz="28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78308" y="3569159"/>
            <a:ext cx="3384376" cy="3191004"/>
          </a:xfrm>
          <a:prstGeom prst="rect">
            <a:avLst/>
          </a:prstGeom>
          <a:solidFill>
            <a:srgbClr val="EC6C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TextBox 16"/>
          <p:cNvSpPr txBox="1"/>
          <p:nvPr/>
        </p:nvSpPr>
        <p:spPr>
          <a:xfrm>
            <a:off x="4734292" y="3708983"/>
            <a:ext cx="3672408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Cu</a:t>
            </a:r>
            <a:endParaRPr lang="en-NZ" sz="7200" baseline="30000" dirty="0" smtClean="0"/>
          </a:p>
          <a:p>
            <a:pPr algn="ctr"/>
            <a:r>
              <a:rPr lang="en-NZ" sz="2400" dirty="0" smtClean="0"/>
              <a:t>Red/brown (s)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b="1" dirty="0" smtClean="0"/>
              <a:t>Copper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762598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01726" y="177778"/>
            <a:ext cx="3384376" cy="3191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Rectangle 2"/>
          <p:cNvSpPr/>
          <p:nvPr/>
        </p:nvSpPr>
        <p:spPr>
          <a:xfrm>
            <a:off x="4901726" y="3523660"/>
            <a:ext cx="3384376" cy="3191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717350" y="3564967"/>
            <a:ext cx="3384376" cy="3191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693932" y="177778"/>
            <a:ext cx="3384376" cy="3191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539552" y="321794"/>
            <a:ext cx="3672408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ClO</a:t>
            </a:r>
            <a:r>
              <a:rPr lang="en-NZ" sz="7200" baseline="-25000" dirty="0" smtClean="0"/>
              <a:t>3</a:t>
            </a:r>
            <a:r>
              <a:rPr lang="en-NZ" sz="7200" baseline="30000" dirty="0" smtClean="0"/>
              <a:t>-</a:t>
            </a:r>
          </a:p>
          <a:p>
            <a:pPr algn="ctr"/>
            <a:r>
              <a:rPr lang="en-NZ" sz="2400" dirty="0" smtClean="0"/>
              <a:t>colourless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b="1" dirty="0" smtClean="0"/>
              <a:t>Chlorate</a:t>
            </a:r>
            <a:endParaRPr lang="en-NZ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9916" y="3645024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O</a:t>
            </a:r>
            <a:r>
              <a:rPr lang="en-NZ" sz="7200" baseline="-25000" dirty="0" smtClean="0"/>
              <a:t>2</a:t>
            </a:r>
          </a:p>
          <a:p>
            <a:pPr algn="ctr"/>
            <a:r>
              <a:rPr lang="en-NZ" sz="2400" dirty="0" smtClean="0"/>
              <a:t>colourless (g)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Oxygen</a:t>
            </a:r>
            <a:endParaRPr lang="en-NZ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57710" y="311341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err="1" smtClean="0"/>
              <a:t>Cl</a:t>
            </a:r>
            <a:r>
              <a:rPr lang="en-NZ" sz="7200" baseline="30000" dirty="0" smtClean="0"/>
              <a:t>-</a:t>
            </a:r>
          </a:p>
          <a:p>
            <a:pPr algn="ctr"/>
            <a:r>
              <a:rPr lang="en-NZ" sz="2400" dirty="0" smtClean="0"/>
              <a:t>Colourless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Chloride 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57710" y="3663484"/>
            <a:ext cx="3672408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O</a:t>
            </a:r>
            <a:r>
              <a:rPr lang="en-NZ" sz="7200" baseline="30000" dirty="0" smtClean="0"/>
              <a:t>2-</a:t>
            </a:r>
          </a:p>
          <a:p>
            <a:pPr algn="ctr"/>
            <a:r>
              <a:rPr lang="en-NZ" sz="2400" dirty="0" smtClean="0"/>
              <a:t>colourless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b="1" dirty="0" smtClean="0"/>
              <a:t>Oxide ion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658409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01726" y="177778"/>
            <a:ext cx="3384376" cy="3191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Rectangle 2"/>
          <p:cNvSpPr/>
          <p:nvPr/>
        </p:nvSpPr>
        <p:spPr>
          <a:xfrm>
            <a:off x="693932" y="177778"/>
            <a:ext cx="3384376" cy="3191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TextBox 3"/>
          <p:cNvSpPr txBox="1"/>
          <p:nvPr/>
        </p:nvSpPr>
        <p:spPr>
          <a:xfrm>
            <a:off x="539552" y="321794"/>
            <a:ext cx="3672408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H</a:t>
            </a:r>
            <a:r>
              <a:rPr lang="en-NZ" sz="7200" baseline="30000" dirty="0" smtClean="0"/>
              <a:t>+</a:t>
            </a:r>
          </a:p>
          <a:p>
            <a:pPr algn="ctr"/>
            <a:r>
              <a:rPr lang="en-NZ" sz="2400" dirty="0" smtClean="0"/>
              <a:t>colourless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b="1" dirty="0" smtClean="0"/>
              <a:t>Hydrogen ion</a:t>
            </a:r>
            <a:endParaRPr lang="en-NZ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57710" y="311341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H</a:t>
            </a:r>
            <a:r>
              <a:rPr lang="en-NZ" sz="7200" baseline="-25000" dirty="0" smtClean="0"/>
              <a:t>2</a:t>
            </a:r>
          </a:p>
          <a:p>
            <a:pPr algn="ctr"/>
            <a:r>
              <a:rPr lang="en-NZ" sz="2400" dirty="0" smtClean="0"/>
              <a:t>Colourless (g)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Hydrogen gas</a:t>
            </a:r>
          </a:p>
        </p:txBody>
      </p:sp>
      <p:sp>
        <p:nvSpPr>
          <p:cNvPr id="6" name="Rectangle 5"/>
          <p:cNvSpPr/>
          <p:nvPr/>
        </p:nvSpPr>
        <p:spPr>
          <a:xfrm>
            <a:off x="4901726" y="3523660"/>
            <a:ext cx="3384376" cy="3191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extBox 6"/>
          <p:cNvSpPr txBox="1"/>
          <p:nvPr/>
        </p:nvSpPr>
        <p:spPr>
          <a:xfrm>
            <a:off x="4757710" y="3663484"/>
            <a:ext cx="3672408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Br</a:t>
            </a:r>
            <a:r>
              <a:rPr lang="en-NZ" sz="7200" baseline="30000" dirty="0" smtClean="0"/>
              <a:t>-</a:t>
            </a:r>
          </a:p>
          <a:p>
            <a:pPr algn="ctr"/>
            <a:r>
              <a:rPr lang="en-NZ" sz="2400" dirty="0" smtClean="0"/>
              <a:t>colourless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400" b="1" dirty="0" smtClean="0"/>
              <a:t>Bromide</a:t>
            </a:r>
            <a:endParaRPr lang="en-NZ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693932" y="3523660"/>
            <a:ext cx="3384376" cy="3191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TextBox 8"/>
          <p:cNvSpPr txBox="1"/>
          <p:nvPr/>
        </p:nvSpPr>
        <p:spPr>
          <a:xfrm>
            <a:off x="549916" y="3657223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H</a:t>
            </a:r>
            <a:r>
              <a:rPr lang="en-NZ" sz="7200" baseline="-25000" dirty="0" smtClean="0"/>
              <a:t>2</a:t>
            </a:r>
            <a:r>
              <a:rPr lang="en-NZ" sz="7200" dirty="0" smtClean="0"/>
              <a:t>S</a:t>
            </a:r>
            <a:endParaRPr lang="en-NZ" sz="7200" baseline="-25000" dirty="0" smtClean="0"/>
          </a:p>
          <a:p>
            <a:pPr algn="ctr"/>
            <a:r>
              <a:rPr lang="en-NZ" sz="2400" dirty="0" smtClean="0"/>
              <a:t>colourless (g)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Hydrogen </a:t>
            </a:r>
            <a:r>
              <a:rPr lang="en-NZ" sz="2800" b="1" dirty="0" err="1" smtClean="0"/>
              <a:t>sulfide</a:t>
            </a:r>
            <a:endParaRPr lang="en-N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209146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01726" y="177778"/>
            <a:ext cx="3384376" cy="31910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Rectangle 2"/>
          <p:cNvSpPr/>
          <p:nvPr/>
        </p:nvSpPr>
        <p:spPr>
          <a:xfrm>
            <a:off x="4901726" y="3523660"/>
            <a:ext cx="3384376" cy="3191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717350" y="3564967"/>
            <a:ext cx="3384376" cy="3191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693932" y="177778"/>
            <a:ext cx="3384376" cy="3191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539552" y="321794"/>
            <a:ext cx="3672408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CO</a:t>
            </a:r>
            <a:endParaRPr lang="en-NZ" sz="7200" baseline="30000" dirty="0" smtClean="0"/>
          </a:p>
          <a:p>
            <a:pPr algn="ctr"/>
            <a:r>
              <a:rPr lang="en-NZ" sz="2400" dirty="0" smtClean="0"/>
              <a:t>colourless (g)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b="1" dirty="0" smtClean="0"/>
              <a:t>Carbon monoxide</a:t>
            </a:r>
            <a:endParaRPr lang="en-NZ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9916" y="3645024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O</a:t>
            </a:r>
            <a:r>
              <a:rPr lang="en-NZ" sz="7200" baseline="-25000" dirty="0" smtClean="0"/>
              <a:t>2</a:t>
            </a:r>
          </a:p>
          <a:p>
            <a:pPr algn="ctr"/>
            <a:r>
              <a:rPr lang="en-NZ" sz="2400" dirty="0" smtClean="0"/>
              <a:t>colourless (g)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oxygen</a:t>
            </a:r>
            <a:endParaRPr lang="en-NZ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57710" y="311341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chemeClr val="bg1"/>
                </a:solidFill>
              </a:rPr>
              <a:t>Reduced state</a:t>
            </a:r>
          </a:p>
          <a:p>
            <a:pPr algn="ctr"/>
            <a:endParaRPr lang="en-NZ" dirty="0" smtClean="0">
              <a:solidFill>
                <a:schemeClr val="bg1"/>
              </a:solidFill>
            </a:endParaRPr>
          </a:p>
          <a:p>
            <a:pPr algn="ctr"/>
            <a:r>
              <a:rPr lang="en-NZ" sz="7200" dirty="0" smtClean="0">
                <a:solidFill>
                  <a:schemeClr val="bg1"/>
                </a:solidFill>
              </a:rPr>
              <a:t>C</a:t>
            </a:r>
            <a:endParaRPr lang="en-NZ" sz="7200" baseline="-25000" dirty="0" smtClean="0">
              <a:solidFill>
                <a:schemeClr val="bg1"/>
              </a:solidFill>
            </a:endParaRPr>
          </a:p>
          <a:p>
            <a:pPr algn="ctr"/>
            <a:r>
              <a:rPr lang="en-NZ" sz="2400" dirty="0" smtClean="0">
                <a:solidFill>
                  <a:schemeClr val="bg1"/>
                </a:solidFill>
              </a:rPr>
              <a:t>Black (s)</a:t>
            </a:r>
          </a:p>
          <a:p>
            <a:pPr algn="ctr"/>
            <a:endParaRPr lang="en-NZ" sz="2400" dirty="0" smtClean="0">
              <a:solidFill>
                <a:schemeClr val="bg1"/>
              </a:solidFill>
            </a:endParaRPr>
          </a:p>
          <a:p>
            <a:pPr algn="ctr"/>
            <a:r>
              <a:rPr lang="en-NZ" sz="2800" b="1" dirty="0" smtClean="0">
                <a:solidFill>
                  <a:schemeClr val="bg1"/>
                </a:solidFill>
              </a:rPr>
              <a:t>Carbon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57710" y="3663484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H</a:t>
            </a:r>
            <a:r>
              <a:rPr lang="en-NZ" sz="7200" baseline="-25000" dirty="0" smtClean="0"/>
              <a:t>2</a:t>
            </a:r>
            <a:r>
              <a:rPr lang="en-NZ" sz="7200" dirty="0" smtClean="0"/>
              <a:t>O</a:t>
            </a:r>
            <a:r>
              <a:rPr lang="en-NZ" sz="7200" baseline="-25000" dirty="0" smtClean="0"/>
              <a:t>2</a:t>
            </a:r>
            <a:endParaRPr lang="en-NZ" sz="7200" baseline="30000" dirty="0" smtClean="0"/>
          </a:p>
          <a:p>
            <a:pPr algn="ctr"/>
            <a:r>
              <a:rPr lang="en-NZ" sz="2400" dirty="0" smtClean="0"/>
              <a:t>colourless (l)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Hydrogen peroxide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4259803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047"/>
            <a:ext cx="3676650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38550"/>
            <a:ext cx="3676650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50" y="235997"/>
            <a:ext cx="3676650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48071" y="3628605"/>
            <a:ext cx="3384376" cy="31910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5404055" y="3762168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chemeClr val="bg1"/>
                </a:solidFill>
              </a:rPr>
              <a:t>Reduced state</a:t>
            </a:r>
          </a:p>
          <a:p>
            <a:pPr algn="ctr"/>
            <a:endParaRPr lang="en-NZ" dirty="0" smtClean="0">
              <a:solidFill>
                <a:schemeClr val="bg1"/>
              </a:solidFill>
            </a:endParaRPr>
          </a:p>
          <a:p>
            <a:pPr algn="ctr"/>
            <a:r>
              <a:rPr lang="en-NZ" sz="7200" dirty="0" smtClean="0">
                <a:solidFill>
                  <a:schemeClr val="bg1"/>
                </a:solidFill>
              </a:rPr>
              <a:t>C</a:t>
            </a:r>
            <a:endParaRPr lang="en-NZ" sz="7200" baseline="-25000" dirty="0" smtClean="0">
              <a:solidFill>
                <a:schemeClr val="bg1"/>
              </a:solidFill>
            </a:endParaRPr>
          </a:p>
          <a:p>
            <a:pPr algn="ctr"/>
            <a:r>
              <a:rPr lang="en-NZ" sz="2400" dirty="0" smtClean="0">
                <a:solidFill>
                  <a:schemeClr val="bg1"/>
                </a:solidFill>
              </a:rPr>
              <a:t>Black (s)</a:t>
            </a:r>
          </a:p>
          <a:p>
            <a:pPr algn="ctr"/>
            <a:endParaRPr lang="en-NZ" sz="2400" dirty="0" smtClean="0">
              <a:solidFill>
                <a:schemeClr val="bg1"/>
              </a:solidFill>
            </a:endParaRPr>
          </a:p>
          <a:p>
            <a:pPr algn="ctr"/>
            <a:r>
              <a:rPr lang="en-NZ" sz="2800" b="1" dirty="0" smtClean="0">
                <a:solidFill>
                  <a:schemeClr val="bg1"/>
                </a:solidFill>
              </a:rPr>
              <a:t>Carbon</a:t>
            </a:r>
          </a:p>
        </p:txBody>
      </p:sp>
    </p:spTree>
    <p:extLst>
      <p:ext uri="{BB962C8B-B14F-4D97-AF65-F5344CB8AC3E}">
        <p14:creationId xmlns:p14="http://schemas.microsoft.com/office/powerpoint/2010/main" val="722653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01726" y="177778"/>
            <a:ext cx="3384376" cy="3191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Rectangle 2"/>
          <p:cNvSpPr/>
          <p:nvPr/>
        </p:nvSpPr>
        <p:spPr>
          <a:xfrm>
            <a:off x="4901726" y="3523660"/>
            <a:ext cx="3384376" cy="3191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717350" y="3564967"/>
            <a:ext cx="3384376" cy="3191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693932" y="177778"/>
            <a:ext cx="3384376" cy="3191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539552" y="321794"/>
            <a:ext cx="3672408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SO</a:t>
            </a:r>
            <a:r>
              <a:rPr lang="en-NZ" sz="7200" baseline="-25000" dirty="0" smtClean="0"/>
              <a:t>4</a:t>
            </a:r>
            <a:r>
              <a:rPr lang="en-NZ" sz="7200" baseline="30000" dirty="0" smtClean="0"/>
              <a:t>2-</a:t>
            </a:r>
          </a:p>
          <a:p>
            <a:pPr algn="ctr"/>
            <a:r>
              <a:rPr lang="en-NZ" sz="2400" dirty="0" smtClean="0"/>
              <a:t>colourless (</a:t>
            </a:r>
            <a:r>
              <a:rPr lang="en-NZ" sz="2400" dirty="0" err="1" smtClean="0"/>
              <a:t>aq</a:t>
            </a:r>
            <a:r>
              <a:rPr lang="en-NZ" sz="2400" dirty="0" smtClean="0"/>
              <a:t>)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b="1" dirty="0" err="1" smtClean="0"/>
              <a:t>Sulfate</a:t>
            </a:r>
            <a:r>
              <a:rPr lang="en-NZ" sz="2800" b="1" dirty="0" smtClean="0"/>
              <a:t> ion</a:t>
            </a:r>
            <a:endParaRPr lang="en-NZ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9916" y="3645024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Oxidised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H</a:t>
            </a:r>
            <a:r>
              <a:rPr lang="en-NZ" sz="7200" baseline="-25000" dirty="0" smtClean="0"/>
              <a:t>2</a:t>
            </a:r>
            <a:r>
              <a:rPr lang="en-NZ" sz="7200" dirty="0" smtClean="0"/>
              <a:t>O</a:t>
            </a:r>
            <a:r>
              <a:rPr lang="en-NZ" sz="7200" baseline="-25000" dirty="0" smtClean="0"/>
              <a:t>2</a:t>
            </a:r>
          </a:p>
          <a:p>
            <a:pPr algn="ctr"/>
            <a:r>
              <a:rPr lang="en-NZ" sz="2400" dirty="0" smtClean="0"/>
              <a:t>colourless (l)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Hydrogen peroxide</a:t>
            </a:r>
            <a:endParaRPr lang="en-NZ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57710" y="311341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SO</a:t>
            </a:r>
            <a:r>
              <a:rPr lang="en-NZ" sz="7200" baseline="-25000" dirty="0" smtClean="0"/>
              <a:t>2</a:t>
            </a:r>
          </a:p>
          <a:p>
            <a:pPr algn="ctr"/>
            <a:r>
              <a:rPr lang="en-NZ" sz="2400" dirty="0" smtClean="0"/>
              <a:t>colourless (g)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err="1" smtClean="0"/>
              <a:t>Sulfur</a:t>
            </a:r>
            <a:r>
              <a:rPr lang="en-NZ" sz="2800" b="1" dirty="0" smtClean="0"/>
              <a:t> dioxide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57710" y="3663484"/>
            <a:ext cx="3672408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Reduced state</a:t>
            </a:r>
          </a:p>
          <a:p>
            <a:pPr algn="ctr"/>
            <a:endParaRPr lang="en-NZ" dirty="0" smtClean="0"/>
          </a:p>
          <a:p>
            <a:pPr algn="ctr"/>
            <a:r>
              <a:rPr lang="en-NZ" sz="7200" dirty="0" smtClean="0"/>
              <a:t>H</a:t>
            </a:r>
            <a:r>
              <a:rPr lang="en-NZ" sz="7200" baseline="-25000" dirty="0" smtClean="0"/>
              <a:t>2</a:t>
            </a:r>
            <a:r>
              <a:rPr lang="en-NZ" sz="7200" dirty="0" smtClean="0"/>
              <a:t>O</a:t>
            </a:r>
            <a:endParaRPr lang="en-NZ" sz="7200" baseline="30000" dirty="0" smtClean="0"/>
          </a:p>
          <a:p>
            <a:pPr algn="ctr"/>
            <a:r>
              <a:rPr lang="en-NZ" sz="2400" dirty="0" smtClean="0"/>
              <a:t>colourless (l)</a:t>
            </a:r>
          </a:p>
          <a:p>
            <a:pPr algn="ctr"/>
            <a:endParaRPr lang="en-NZ" sz="2400" dirty="0" smtClean="0"/>
          </a:p>
          <a:p>
            <a:pPr algn="ctr"/>
            <a:r>
              <a:rPr lang="en-NZ" sz="2800" b="1" dirty="0" smtClean="0"/>
              <a:t>Water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1328602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457</Words>
  <Application>Microsoft Office PowerPoint</Application>
  <PresentationFormat>On-screen Show (4:3)</PresentationFormat>
  <Paragraphs>294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Cambridge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19</cp:revision>
  <cp:lastPrinted>2012-05-08T23:27:03Z</cp:lastPrinted>
  <dcterms:created xsi:type="dcterms:W3CDTF">2012-03-28T08:02:42Z</dcterms:created>
  <dcterms:modified xsi:type="dcterms:W3CDTF">2012-05-09T19:36:25Z</dcterms:modified>
</cp:coreProperties>
</file>