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452" r:id="rId1"/>
  </p:sldMasterIdLst>
  <p:notesMasterIdLst>
    <p:notesMasterId r:id="rId24"/>
  </p:notesMasterIdLst>
  <p:sldIdLst>
    <p:sldId id="256" r:id="rId2"/>
    <p:sldId id="297" r:id="rId3"/>
    <p:sldId id="271" r:id="rId4"/>
    <p:sldId id="333" r:id="rId5"/>
    <p:sldId id="264" r:id="rId6"/>
    <p:sldId id="270" r:id="rId7"/>
    <p:sldId id="350" r:id="rId8"/>
    <p:sldId id="281" r:id="rId9"/>
    <p:sldId id="295" r:id="rId10"/>
    <p:sldId id="261" r:id="rId11"/>
    <p:sldId id="259" r:id="rId12"/>
    <p:sldId id="265" r:id="rId13"/>
    <p:sldId id="260" r:id="rId14"/>
    <p:sldId id="273" r:id="rId15"/>
    <p:sldId id="288" r:id="rId16"/>
    <p:sldId id="310" r:id="rId17"/>
    <p:sldId id="289" r:id="rId18"/>
    <p:sldId id="349" r:id="rId19"/>
    <p:sldId id="311" r:id="rId20"/>
    <p:sldId id="348" r:id="rId21"/>
    <p:sldId id="352" r:id="rId22"/>
    <p:sldId id="351" r:id="rId23"/>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Huxtable" pitchFamily="2"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Huxtable" pitchFamily="2"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Huxtable" pitchFamily="2"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Huxtable" pitchFamily="2"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Huxtable" pitchFamily="2" charset="0"/>
        <a:ea typeface="+mn-ea"/>
        <a:cs typeface="Arial" panose="020B0604020202020204" pitchFamily="34" charset="0"/>
      </a:defRPr>
    </a:lvl5pPr>
    <a:lvl6pPr marL="2286000" algn="l" defTabSz="914400" rtl="0" eaLnBrk="1" latinLnBrk="0" hangingPunct="1">
      <a:defRPr kern="1200">
        <a:solidFill>
          <a:schemeClr val="tx1"/>
        </a:solidFill>
        <a:latin typeface="Huxtable" pitchFamily="2" charset="0"/>
        <a:ea typeface="+mn-ea"/>
        <a:cs typeface="Arial" panose="020B0604020202020204" pitchFamily="34" charset="0"/>
      </a:defRPr>
    </a:lvl6pPr>
    <a:lvl7pPr marL="2743200" algn="l" defTabSz="914400" rtl="0" eaLnBrk="1" latinLnBrk="0" hangingPunct="1">
      <a:defRPr kern="1200">
        <a:solidFill>
          <a:schemeClr val="tx1"/>
        </a:solidFill>
        <a:latin typeface="Huxtable" pitchFamily="2" charset="0"/>
        <a:ea typeface="+mn-ea"/>
        <a:cs typeface="Arial" panose="020B0604020202020204" pitchFamily="34" charset="0"/>
      </a:defRPr>
    </a:lvl7pPr>
    <a:lvl8pPr marL="3200400" algn="l" defTabSz="914400" rtl="0" eaLnBrk="1" latinLnBrk="0" hangingPunct="1">
      <a:defRPr kern="1200">
        <a:solidFill>
          <a:schemeClr val="tx1"/>
        </a:solidFill>
        <a:latin typeface="Huxtable" pitchFamily="2" charset="0"/>
        <a:ea typeface="+mn-ea"/>
        <a:cs typeface="Arial" panose="020B0604020202020204" pitchFamily="34" charset="0"/>
      </a:defRPr>
    </a:lvl8pPr>
    <a:lvl9pPr marL="3657600" algn="l" defTabSz="914400" rtl="0" eaLnBrk="1" latinLnBrk="0" hangingPunct="1">
      <a:defRPr kern="1200">
        <a:solidFill>
          <a:schemeClr val="tx1"/>
        </a:solidFill>
        <a:latin typeface="Huxtable" pitchFamily="2"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FF00"/>
    <a:srgbClr val="FFFF99"/>
    <a:srgbClr val="FF9999"/>
    <a:srgbClr val="FF0066"/>
    <a:srgbClr val="E600E6"/>
    <a:srgbClr val="FF090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5" autoAdjust="0"/>
    <p:restoredTop sz="95226" autoAdjust="0"/>
  </p:normalViewPr>
  <p:slideViewPr>
    <p:cSldViewPr>
      <p:cViewPr varScale="1">
        <p:scale>
          <a:sx n="86" d="100"/>
          <a:sy n="86" d="100"/>
        </p:scale>
        <p:origin x="1320" y="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cs typeface="Arial" charset="0"/>
              </a:defRPr>
            </a:lvl1pPr>
          </a:lstStyle>
          <a:p>
            <a:pPr>
              <a:defRPr/>
            </a:pPr>
            <a:endParaRPr lang="en-NZ"/>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cs typeface="Arial" charset="0"/>
              </a:defRPr>
            </a:lvl1pPr>
          </a:lstStyle>
          <a:p>
            <a:pPr>
              <a:defRPr/>
            </a:pPr>
            <a:fld id="{1CFCD80F-C3AB-484B-B5F0-91277831A33D}" type="datetimeFigureOut">
              <a:rPr lang="en-NZ"/>
              <a:pPr>
                <a:defRPr/>
              </a:pPr>
              <a:t>19/03/2020</a:t>
            </a:fld>
            <a:endParaRPr lang="en-NZ"/>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p:cNvSpPr>
            <a:spLocks noGrp="1"/>
          </p:cNvSpPr>
          <p:nvPr>
            <p:ph type="body" sz="quarter" idx="3"/>
          </p:nvPr>
        </p:nvSpPr>
        <p:spPr>
          <a:xfrm>
            <a:off x="679450" y="4716463"/>
            <a:ext cx="5438775" cy="44656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NZ"/>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01DC68E-5C73-4F37-AADF-7918FE7C3B0E}" type="slidenum">
              <a:rPr lang="en-NZ" altLang="en-US"/>
              <a:pPr>
                <a:defRPr/>
              </a:pPr>
              <a:t>‹#›</a:t>
            </a:fld>
            <a:endParaRPr lang="en-NZ"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GZ Science Resources</a:t>
            </a:r>
          </a:p>
        </p:txBody>
      </p:sp>
      <p:sp>
        <p:nvSpPr>
          <p:cNvPr id="7" name="Slide Number Placeholder 5"/>
          <p:cNvSpPr>
            <a:spLocks noGrp="1"/>
          </p:cNvSpPr>
          <p:nvPr>
            <p:ph type="sldNum" sz="quarter" idx="12"/>
          </p:nvPr>
        </p:nvSpPr>
        <p:spPr/>
        <p:txBody>
          <a:bodyPr/>
          <a:lstStyle>
            <a:lvl1pPr>
              <a:defRPr/>
            </a:lvl1pPr>
          </a:lstStyle>
          <a:p>
            <a:pPr>
              <a:defRPr/>
            </a:pPr>
            <a:fld id="{5D270673-B06A-43B0-A121-49A21609364A}" type="slidenum">
              <a:rPr lang="en-US" altLang="en-US"/>
              <a:pPr>
                <a:defRPr/>
              </a:pPr>
              <a:t>‹#›</a:t>
            </a:fld>
            <a:endParaRPr lang="en-US" altLang="en-US"/>
          </a:p>
        </p:txBody>
      </p:sp>
    </p:spTree>
    <p:extLst>
      <p:ext uri="{BB962C8B-B14F-4D97-AF65-F5344CB8AC3E}">
        <p14:creationId xmlns:p14="http://schemas.microsoft.com/office/powerpoint/2010/main" val="544695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GZ Science Resources</a:t>
            </a:r>
          </a:p>
        </p:txBody>
      </p:sp>
      <p:sp>
        <p:nvSpPr>
          <p:cNvPr id="6" name="Slide Number Placeholder 5"/>
          <p:cNvSpPr>
            <a:spLocks noGrp="1"/>
          </p:cNvSpPr>
          <p:nvPr>
            <p:ph type="sldNum" sz="quarter" idx="12"/>
          </p:nvPr>
        </p:nvSpPr>
        <p:spPr/>
        <p:txBody>
          <a:bodyPr/>
          <a:lstStyle>
            <a:lvl1pPr>
              <a:defRPr/>
            </a:lvl1pPr>
          </a:lstStyle>
          <a:p>
            <a:pPr>
              <a:defRPr/>
            </a:pPr>
            <a:fld id="{28C614AE-177A-4A09-8772-5F1B516DDCD5}" type="slidenum">
              <a:rPr lang="en-US" altLang="en-US"/>
              <a:pPr>
                <a:defRPr/>
              </a:pPr>
              <a:t>‹#›</a:t>
            </a:fld>
            <a:endParaRPr lang="en-US" altLang="en-US"/>
          </a:p>
        </p:txBody>
      </p:sp>
    </p:spTree>
    <p:extLst>
      <p:ext uri="{BB962C8B-B14F-4D97-AF65-F5344CB8AC3E}">
        <p14:creationId xmlns:p14="http://schemas.microsoft.com/office/powerpoint/2010/main" val="149325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GZ Science Resources</a:t>
            </a:r>
          </a:p>
        </p:txBody>
      </p:sp>
      <p:sp>
        <p:nvSpPr>
          <p:cNvPr id="6" name="Slide Number Placeholder 5"/>
          <p:cNvSpPr>
            <a:spLocks noGrp="1"/>
          </p:cNvSpPr>
          <p:nvPr>
            <p:ph type="sldNum" sz="quarter" idx="12"/>
          </p:nvPr>
        </p:nvSpPr>
        <p:spPr/>
        <p:txBody>
          <a:bodyPr/>
          <a:lstStyle>
            <a:lvl1pPr>
              <a:defRPr/>
            </a:lvl1pPr>
          </a:lstStyle>
          <a:p>
            <a:pPr>
              <a:defRPr/>
            </a:pPr>
            <a:fld id="{730F10AD-D5B7-478A-AFDC-01176F62BECD}" type="slidenum">
              <a:rPr lang="en-US" altLang="en-US"/>
              <a:pPr>
                <a:defRPr/>
              </a:pPr>
              <a:t>‹#›</a:t>
            </a:fld>
            <a:endParaRPr lang="en-US" altLang="en-US"/>
          </a:p>
        </p:txBody>
      </p:sp>
    </p:spTree>
    <p:extLst>
      <p:ext uri="{BB962C8B-B14F-4D97-AF65-F5344CB8AC3E}">
        <p14:creationId xmlns:p14="http://schemas.microsoft.com/office/powerpoint/2010/main" val="209772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GZ Science Resources</a:t>
            </a:r>
          </a:p>
        </p:txBody>
      </p:sp>
      <p:sp>
        <p:nvSpPr>
          <p:cNvPr id="6" name="Slide Number Placeholder 5"/>
          <p:cNvSpPr>
            <a:spLocks noGrp="1"/>
          </p:cNvSpPr>
          <p:nvPr>
            <p:ph type="sldNum" sz="quarter" idx="12"/>
          </p:nvPr>
        </p:nvSpPr>
        <p:spPr/>
        <p:txBody>
          <a:bodyPr/>
          <a:lstStyle>
            <a:lvl1pPr>
              <a:defRPr/>
            </a:lvl1pPr>
          </a:lstStyle>
          <a:p>
            <a:pPr>
              <a:defRPr/>
            </a:pPr>
            <a:fld id="{B658D7F0-D4FD-4C65-9303-13B0C624BFB8}" type="slidenum">
              <a:rPr lang="en-US" altLang="en-US"/>
              <a:pPr>
                <a:defRPr/>
              </a:pPr>
              <a:t>‹#›</a:t>
            </a:fld>
            <a:endParaRPr lang="en-US" altLang="en-US"/>
          </a:p>
        </p:txBody>
      </p:sp>
    </p:spTree>
    <p:extLst>
      <p:ext uri="{BB962C8B-B14F-4D97-AF65-F5344CB8AC3E}">
        <p14:creationId xmlns:p14="http://schemas.microsoft.com/office/powerpoint/2010/main" val="120778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GZ Science Resources</a:t>
            </a:r>
          </a:p>
        </p:txBody>
      </p:sp>
      <p:sp>
        <p:nvSpPr>
          <p:cNvPr id="7" name="Slide Number Placeholder 5"/>
          <p:cNvSpPr>
            <a:spLocks noGrp="1"/>
          </p:cNvSpPr>
          <p:nvPr>
            <p:ph type="sldNum" sz="quarter" idx="12"/>
          </p:nvPr>
        </p:nvSpPr>
        <p:spPr/>
        <p:txBody>
          <a:bodyPr/>
          <a:lstStyle>
            <a:lvl1pPr>
              <a:defRPr/>
            </a:lvl1pPr>
          </a:lstStyle>
          <a:p>
            <a:pPr>
              <a:defRPr/>
            </a:pPr>
            <a:fld id="{B74132A2-074F-4D15-B487-251270BBDCA3}" type="slidenum">
              <a:rPr lang="en-US" altLang="en-US"/>
              <a:pPr>
                <a:defRPr/>
              </a:pPr>
              <a:t>‹#›</a:t>
            </a:fld>
            <a:endParaRPr lang="en-US" altLang="en-US"/>
          </a:p>
        </p:txBody>
      </p:sp>
    </p:spTree>
    <p:extLst>
      <p:ext uri="{BB962C8B-B14F-4D97-AF65-F5344CB8AC3E}">
        <p14:creationId xmlns:p14="http://schemas.microsoft.com/office/powerpoint/2010/main" val="4810043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GZ Science Resources</a:t>
            </a:r>
          </a:p>
        </p:txBody>
      </p:sp>
      <p:sp>
        <p:nvSpPr>
          <p:cNvPr id="7" name="Slide Number Placeholder 5"/>
          <p:cNvSpPr>
            <a:spLocks noGrp="1"/>
          </p:cNvSpPr>
          <p:nvPr>
            <p:ph type="sldNum" sz="quarter" idx="12"/>
          </p:nvPr>
        </p:nvSpPr>
        <p:spPr/>
        <p:txBody>
          <a:bodyPr/>
          <a:lstStyle>
            <a:lvl1pPr>
              <a:defRPr/>
            </a:lvl1pPr>
          </a:lstStyle>
          <a:p>
            <a:pPr>
              <a:defRPr/>
            </a:pPr>
            <a:fld id="{249560D7-8A57-4384-AE3D-07DDB325E041}" type="slidenum">
              <a:rPr lang="en-US" altLang="en-US"/>
              <a:pPr>
                <a:defRPr/>
              </a:pPr>
              <a:t>‹#›</a:t>
            </a:fld>
            <a:endParaRPr lang="en-US" altLang="en-US"/>
          </a:p>
        </p:txBody>
      </p:sp>
    </p:spTree>
    <p:extLst>
      <p:ext uri="{BB962C8B-B14F-4D97-AF65-F5344CB8AC3E}">
        <p14:creationId xmlns:p14="http://schemas.microsoft.com/office/powerpoint/2010/main" val="1717793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r>
              <a:rPr lang="en-US"/>
              <a:t>GZ Science Resources</a:t>
            </a:r>
          </a:p>
        </p:txBody>
      </p:sp>
      <p:sp>
        <p:nvSpPr>
          <p:cNvPr id="10" name="Slide Number Placeholder 8"/>
          <p:cNvSpPr>
            <a:spLocks noGrp="1"/>
          </p:cNvSpPr>
          <p:nvPr>
            <p:ph type="sldNum" sz="quarter" idx="12"/>
          </p:nvPr>
        </p:nvSpPr>
        <p:spPr/>
        <p:txBody>
          <a:bodyPr/>
          <a:lstStyle>
            <a:lvl1pPr>
              <a:defRPr/>
            </a:lvl1pPr>
          </a:lstStyle>
          <a:p>
            <a:pPr>
              <a:defRPr/>
            </a:pPr>
            <a:fld id="{78CFBF4C-9D28-475F-9B86-982501F32B5A}" type="slidenum">
              <a:rPr lang="en-US" altLang="en-US"/>
              <a:pPr>
                <a:defRPr/>
              </a:pPr>
              <a:t>‹#›</a:t>
            </a:fld>
            <a:endParaRPr lang="en-US" altLang="en-US"/>
          </a:p>
        </p:txBody>
      </p:sp>
    </p:spTree>
    <p:extLst>
      <p:ext uri="{BB962C8B-B14F-4D97-AF65-F5344CB8AC3E}">
        <p14:creationId xmlns:p14="http://schemas.microsoft.com/office/powerpoint/2010/main" val="48862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GZ Science Resources</a:t>
            </a:r>
          </a:p>
        </p:txBody>
      </p:sp>
      <p:sp>
        <p:nvSpPr>
          <p:cNvPr id="5" name="Slide Number Placeholder 5"/>
          <p:cNvSpPr>
            <a:spLocks noGrp="1"/>
          </p:cNvSpPr>
          <p:nvPr>
            <p:ph type="sldNum" sz="quarter" idx="12"/>
          </p:nvPr>
        </p:nvSpPr>
        <p:spPr/>
        <p:txBody>
          <a:bodyPr/>
          <a:lstStyle>
            <a:lvl1pPr>
              <a:defRPr/>
            </a:lvl1pPr>
          </a:lstStyle>
          <a:p>
            <a:pPr>
              <a:defRPr/>
            </a:pPr>
            <a:fld id="{866EA8CE-C1C3-4022-BDE6-D4AA18FEC6E1}" type="slidenum">
              <a:rPr lang="en-US" altLang="en-US"/>
              <a:pPr>
                <a:defRPr/>
              </a:pPr>
              <a:t>‹#›</a:t>
            </a:fld>
            <a:endParaRPr lang="en-US" altLang="en-US"/>
          </a:p>
        </p:txBody>
      </p:sp>
    </p:spTree>
    <p:extLst>
      <p:ext uri="{BB962C8B-B14F-4D97-AF65-F5344CB8AC3E}">
        <p14:creationId xmlns:p14="http://schemas.microsoft.com/office/powerpoint/2010/main" val="257745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GZ Science Resources</a:t>
            </a:r>
          </a:p>
        </p:txBody>
      </p:sp>
      <p:sp>
        <p:nvSpPr>
          <p:cNvPr id="4" name="Slide Number Placeholder 5"/>
          <p:cNvSpPr>
            <a:spLocks noGrp="1"/>
          </p:cNvSpPr>
          <p:nvPr>
            <p:ph type="sldNum" sz="quarter" idx="12"/>
          </p:nvPr>
        </p:nvSpPr>
        <p:spPr/>
        <p:txBody>
          <a:bodyPr/>
          <a:lstStyle>
            <a:lvl1pPr>
              <a:defRPr/>
            </a:lvl1pPr>
          </a:lstStyle>
          <a:p>
            <a:pPr>
              <a:defRPr/>
            </a:pPr>
            <a:fld id="{E0CB41DE-2C0F-4697-B9F4-C92209D91C7A}" type="slidenum">
              <a:rPr lang="en-US" altLang="en-US"/>
              <a:pPr>
                <a:defRPr/>
              </a:pPr>
              <a:t>‹#›</a:t>
            </a:fld>
            <a:endParaRPr lang="en-US" altLang="en-US"/>
          </a:p>
        </p:txBody>
      </p:sp>
    </p:spTree>
    <p:extLst>
      <p:ext uri="{BB962C8B-B14F-4D97-AF65-F5344CB8AC3E}">
        <p14:creationId xmlns:p14="http://schemas.microsoft.com/office/powerpoint/2010/main" val="42261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a:t>GZ Science Resources</a:t>
            </a:r>
          </a:p>
        </p:txBody>
      </p:sp>
      <p:sp>
        <p:nvSpPr>
          <p:cNvPr id="8" name="Slide Number Placeholder 6"/>
          <p:cNvSpPr>
            <a:spLocks noGrp="1"/>
          </p:cNvSpPr>
          <p:nvPr>
            <p:ph type="sldNum" sz="quarter" idx="12"/>
          </p:nvPr>
        </p:nvSpPr>
        <p:spPr/>
        <p:txBody>
          <a:bodyPr/>
          <a:lstStyle>
            <a:lvl1pPr>
              <a:defRPr/>
            </a:lvl1pPr>
          </a:lstStyle>
          <a:p>
            <a:pPr>
              <a:defRPr/>
            </a:pPr>
            <a:fld id="{31CEC461-F602-4B9E-B389-C4C6060B5A52}" type="slidenum">
              <a:rPr lang="en-US" altLang="en-US"/>
              <a:pPr>
                <a:defRPr/>
              </a:pPr>
              <a:t>‹#›</a:t>
            </a:fld>
            <a:endParaRPr lang="en-US" altLang="en-US"/>
          </a:p>
        </p:txBody>
      </p:sp>
    </p:spTree>
    <p:extLst>
      <p:ext uri="{BB962C8B-B14F-4D97-AF65-F5344CB8AC3E}">
        <p14:creationId xmlns:p14="http://schemas.microsoft.com/office/powerpoint/2010/main" val="328621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GZ Science Resources</a:t>
            </a:r>
          </a:p>
        </p:txBody>
      </p:sp>
      <p:sp>
        <p:nvSpPr>
          <p:cNvPr id="7" name="Slide Number Placeholder 5"/>
          <p:cNvSpPr>
            <a:spLocks noGrp="1"/>
          </p:cNvSpPr>
          <p:nvPr>
            <p:ph type="sldNum" sz="quarter" idx="12"/>
          </p:nvPr>
        </p:nvSpPr>
        <p:spPr/>
        <p:txBody>
          <a:bodyPr/>
          <a:lstStyle>
            <a:lvl1pPr>
              <a:defRPr/>
            </a:lvl1pPr>
          </a:lstStyle>
          <a:p>
            <a:pPr>
              <a:defRPr/>
            </a:pPr>
            <a:fld id="{D488FD1C-7CD5-4568-BD95-5390EEF43EE6}" type="slidenum">
              <a:rPr lang="en-US" altLang="en-US"/>
              <a:pPr>
                <a:defRPr/>
              </a:pPr>
              <a:t>‹#›</a:t>
            </a:fld>
            <a:endParaRPr lang="en-US" altLang="en-US"/>
          </a:p>
        </p:txBody>
      </p:sp>
    </p:spTree>
    <p:extLst>
      <p:ext uri="{BB962C8B-B14F-4D97-AF65-F5344CB8AC3E}">
        <p14:creationId xmlns:p14="http://schemas.microsoft.com/office/powerpoint/2010/main" val="1312923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hangingPunct="1">
              <a:defRPr sz="1200">
                <a:solidFill>
                  <a:srgbClr val="FFFFFF"/>
                </a:solidFill>
                <a:cs typeface="Arial" charset="0"/>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hangingPunct="1">
              <a:defRPr sz="1200">
                <a:solidFill>
                  <a:srgbClr val="FFFFFF"/>
                </a:solidFill>
                <a:cs typeface="Arial" charset="0"/>
              </a:defRPr>
            </a:lvl1pPr>
          </a:lstStyle>
          <a:p>
            <a:pPr>
              <a:defRPr/>
            </a:pPr>
            <a:r>
              <a:rPr lang="en-US"/>
              <a:t>GZ Science Resources</a:t>
            </a: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pPr>
              <a:defRPr/>
            </a:pPr>
            <a:fld id="{2FAA0453-8281-4CA8-9689-F1D3BA29F1F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Lst>
  <p:hf sldNum="0" hdr="0" ftr="0" dt="0"/>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hyperlink" Target="https://commons.wikimedia.org/wiki/File:Covid-19-curves-graphic-social-v3.gif" TargetMode="External"/><Relationship Id="rId4" Type="http://schemas.openxmlformats.org/officeDocument/2006/relationships/hyperlink" Target="https://www.livescience.com/coronavirus-flatten-the-curve.htm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washingtonpost.com/graphics/2020/world/corona-simulator/?fbclid=IwAR0s9UzpKFZNO5-mdgQQno_tRX-wSsc3rjojwY2NHlL5zRliM_ILwiiCD8o&amp;utm_campaign=wp_main&amp;utm_medium=ios_app&amp;utm_name=iossmf&amp;utm_source=share" TargetMode="External"/><Relationship Id="rId7" Type="http://schemas.openxmlformats.org/officeDocument/2006/relationships/hyperlink" Target="https://www.nytimes.com/2020/03/11/learning/coronavirus-resources-teaching-learning-and-thinking-critically.html"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hyperlink" Target="https://medium.com/@tomaspueyo/coronavirus-act-today-or-people-will-die-f4d3d9cd99ca" TargetMode="Externa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hyperlink" Target="https://www.columbia.edu/content/coronavirus"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Image result for covid-19 virus">
            <a:extLst>
              <a:ext uri="{FF2B5EF4-FFF2-40B4-BE49-F238E27FC236}">
                <a16:creationId xmlns:a16="http://schemas.microsoft.com/office/drawing/2014/main" id="{375ACDE1-A371-4518-A5AD-92AF7776771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r="19744"/>
          <a:stretch/>
        </p:blipFill>
        <p:spPr bwMode="auto">
          <a:xfrm>
            <a:off x="-15536" y="0"/>
            <a:ext cx="9151768"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536" y="4267200"/>
            <a:ext cx="9144000" cy="1600438"/>
          </a:xfrm>
          <a:prstGeom prst="rect">
            <a:avLst/>
          </a:prstGeom>
          <a:solidFill>
            <a:schemeClr val="tx1"/>
          </a:solidFill>
          <a:ln w="28575">
            <a:solidFill>
              <a:srgbClr val="2F2B20"/>
            </a:solidFill>
          </a:ln>
        </p:spPr>
        <p:txBody>
          <a:bodyPr>
            <a:spAutoFit/>
          </a:bodyPr>
          <a:lstStyle/>
          <a:p>
            <a:pPr algn="ctr" eaLnBrk="1" fontAlgn="auto" hangingPunct="1">
              <a:spcBef>
                <a:spcPts val="0"/>
              </a:spcBef>
              <a:spcAft>
                <a:spcPts val="0"/>
              </a:spcAft>
              <a:defRPr/>
            </a:pPr>
            <a:r>
              <a:rPr lang="en-NZ" sz="4400" kern="0" dirty="0">
                <a:solidFill>
                  <a:schemeClr val="bg1"/>
                </a:solidFill>
                <a:latin typeface="Century Gothic" panose="020B0502020202020204" pitchFamily="34" charset="0"/>
                <a:cs typeface="Arial" charset="0"/>
              </a:rPr>
              <a:t>The Science of </a:t>
            </a:r>
          </a:p>
          <a:p>
            <a:pPr algn="ctr" eaLnBrk="1" fontAlgn="auto" hangingPunct="1">
              <a:spcBef>
                <a:spcPts val="0"/>
              </a:spcBef>
              <a:spcAft>
                <a:spcPts val="0"/>
              </a:spcAft>
              <a:defRPr/>
            </a:pPr>
            <a:r>
              <a:rPr lang="en-NZ" sz="5400" b="1" kern="0" dirty="0">
                <a:solidFill>
                  <a:schemeClr val="bg1"/>
                </a:solidFill>
                <a:latin typeface="Century Gothic" panose="020B0502020202020204" pitchFamily="34" charset="0"/>
                <a:cs typeface="Arial" charset="0"/>
              </a:rPr>
              <a:t>Viruses and COVID-19</a:t>
            </a:r>
            <a:endParaRPr lang="en-NZ" sz="5400" kern="0" dirty="0">
              <a:solidFill>
                <a:schemeClr val="bg1"/>
              </a:solidFill>
              <a:latin typeface="Century Gothic" panose="020B0502020202020204" pitchFamily="34" charset="0"/>
              <a:cs typeface="Arial" charset="0"/>
            </a:endParaRPr>
          </a:p>
        </p:txBody>
      </p:sp>
      <p:pic>
        <p:nvPicPr>
          <p:cNvPr id="4" name="Picture 5"/>
          <p:cNvPicPr>
            <a:picLocks noChangeAspect="1"/>
          </p:cNvPicPr>
          <p:nvPr/>
        </p:nvPicPr>
        <p:blipFill>
          <a:blip r:embed="rId4"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29600" y="6171152"/>
            <a:ext cx="80168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BC5137-C920-4C6D-84DE-80B4A1554D7D}"/>
              </a:ext>
            </a:extLst>
          </p:cNvPr>
          <p:cNvSpPr/>
          <p:nvPr/>
        </p:nvSpPr>
        <p:spPr>
          <a:xfrm rot="10800000">
            <a:off x="-8042" y="3887237"/>
            <a:ext cx="9152042" cy="2987590"/>
          </a:xfrm>
          <a:prstGeom prst="rect">
            <a:avLst/>
          </a:prstGeom>
          <a:gradFill flip="none" rotWithShape="1">
            <a:gsLst>
              <a:gs pos="0">
                <a:schemeClr val="bg1">
                  <a:lumMod val="7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8" name="Rectangle 7">
            <a:extLst>
              <a:ext uri="{FF2B5EF4-FFF2-40B4-BE49-F238E27FC236}">
                <a16:creationId xmlns:a16="http://schemas.microsoft.com/office/drawing/2014/main" id="{213A8AB5-FFCE-4CBF-A84E-D04C52F55569}"/>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pic>
        <p:nvPicPr>
          <p:cNvPr id="29698" name="Picture 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000" y="1343025"/>
            <a:ext cx="47625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0" name="TextBox 4"/>
          <p:cNvSpPr txBox="1">
            <a:spLocks noChangeArrowheads="1"/>
          </p:cNvSpPr>
          <p:nvPr/>
        </p:nvSpPr>
        <p:spPr bwMode="auto">
          <a:xfrm>
            <a:off x="0" y="211138"/>
            <a:ext cx="9143999"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a:solidFill>
                  <a:schemeClr val="bg1"/>
                </a:solidFill>
                <a:latin typeface="Segoe UI Semilight" panose="020B0402040204020203" pitchFamily="34" charset="0"/>
                <a:cs typeface="Segoe UI Semilight" panose="020B0402040204020203" pitchFamily="34" charset="0"/>
              </a:rPr>
              <a:t>Function of the Viral components</a:t>
            </a:r>
          </a:p>
        </p:txBody>
      </p:sp>
      <p:sp>
        <p:nvSpPr>
          <p:cNvPr id="29701" name="Text Box 86"/>
          <p:cNvSpPr txBox="1">
            <a:spLocks noChangeArrowheads="1"/>
          </p:cNvSpPr>
          <p:nvPr/>
        </p:nvSpPr>
        <p:spPr bwMode="auto">
          <a:xfrm>
            <a:off x="4876800" y="1066800"/>
            <a:ext cx="38862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GB" altLang="en-US" sz="2000" b="1">
                <a:latin typeface="Segoe UI Semilight" panose="020B0402040204020203" pitchFamily="34" charset="0"/>
                <a:cs typeface="Segoe UI Semilight" panose="020B0402040204020203" pitchFamily="34" charset="0"/>
              </a:rPr>
              <a:t>Capsid</a:t>
            </a:r>
            <a:r>
              <a:rPr lang="en-GB" altLang="en-US" sz="2000">
                <a:latin typeface="Segoe UI Semilight" panose="020B0402040204020203" pitchFamily="34" charset="0"/>
                <a:cs typeface="Segoe UI Semilight" panose="020B0402040204020203" pitchFamily="34" charset="0"/>
              </a:rPr>
              <a:t> - The capsid is the protein shell that encloses the nucleic acid; The capsid has three functions: </a:t>
            </a:r>
          </a:p>
          <a:p>
            <a:pPr eaLnBrk="1" hangingPunct="1">
              <a:spcBef>
                <a:spcPct val="50000"/>
              </a:spcBef>
              <a:buClrTx/>
              <a:buSzTx/>
              <a:buFontTx/>
              <a:buAutoNum type="arabicParenR"/>
            </a:pPr>
            <a:r>
              <a:rPr lang="en-GB" altLang="en-US" sz="2000">
                <a:latin typeface="Segoe UI Semilight" panose="020B0402040204020203" pitchFamily="34" charset="0"/>
                <a:cs typeface="Segoe UI Semilight" panose="020B0402040204020203" pitchFamily="34" charset="0"/>
              </a:rPr>
              <a:t>it protects the genetic material from digestion by enzymes. </a:t>
            </a:r>
          </a:p>
          <a:p>
            <a:pPr eaLnBrk="1" hangingPunct="1">
              <a:spcBef>
                <a:spcPct val="50000"/>
              </a:spcBef>
              <a:buClrTx/>
              <a:buSzTx/>
              <a:buFontTx/>
              <a:buNone/>
            </a:pPr>
            <a:r>
              <a:rPr lang="en-GB" altLang="en-US" sz="2000">
                <a:latin typeface="Segoe UI Semilight" panose="020B0402040204020203" pitchFamily="34" charset="0"/>
                <a:cs typeface="Segoe UI Semilight" panose="020B0402040204020203" pitchFamily="34" charset="0"/>
              </a:rPr>
              <a:t>2) contains special sites on its surface that allow the virus to </a:t>
            </a:r>
            <a:r>
              <a:rPr lang="en-GB" altLang="en-US" sz="2000" b="1">
                <a:latin typeface="Segoe UI Semilight" panose="020B0402040204020203" pitchFamily="34" charset="0"/>
                <a:cs typeface="Segoe UI Semilight" panose="020B0402040204020203" pitchFamily="34" charset="0"/>
              </a:rPr>
              <a:t>attach to a host cell</a:t>
            </a:r>
            <a:r>
              <a:rPr lang="en-GB" altLang="en-US" sz="2000">
                <a:latin typeface="Segoe UI Semilight" panose="020B0402040204020203" pitchFamily="34" charset="0"/>
                <a:cs typeface="Segoe UI Semilight" panose="020B0402040204020203" pitchFamily="34" charset="0"/>
              </a:rPr>
              <a:t>. </a:t>
            </a:r>
          </a:p>
          <a:p>
            <a:pPr eaLnBrk="1" hangingPunct="1">
              <a:spcBef>
                <a:spcPct val="50000"/>
              </a:spcBef>
              <a:buClrTx/>
              <a:buSzTx/>
              <a:buFontTx/>
              <a:buNone/>
            </a:pPr>
            <a:r>
              <a:rPr lang="en-GB" altLang="en-US" sz="2000">
                <a:latin typeface="Segoe UI Semilight" panose="020B0402040204020203" pitchFamily="34" charset="0"/>
                <a:cs typeface="Segoe UI Semilight" panose="020B0402040204020203" pitchFamily="34" charset="0"/>
              </a:rPr>
              <a:t>3) It may contain spike proteins that enable the virus to </a:t>
            </a:r>
            <a:r>
              <a:rPr lang="en-GB" altLang="en-US" sz="2000" b="1">
                <a:latin typeface="Segoe UI Semilight" panose="020B0402040204020203" pitchFamily="34" charset="0"/>
                <a:cs typeface="Segoe UI Semilight" panose="020B0402040204020203" pitchFamily="34" charset="0"/>
              </a:rPr>
              <a:t>penetrate the host cell membrane </a:t>
            </a:r>
            <a:r>
              <a:rPr lang="en-GB" altLang="en-US" sz="2000">
                <a:latin typeface="Segoe UI Semilight" panose="020B0402040204020203" pitchFamily="34" charset="0"/>
                <a:cs typeface="Segoe UI Semilight" panose="020B0402040204020203" pitchFamily="34" charset="0"/>
              </a:rPr>
              <a:t>and, in some cases, to </a:t>
            </a:r>
            <a:r>
              <a:rPr lang="en-GB" altLang="en-US" sz="2000" b="1">
                <a:latin typeface="Segoe UI Semilight" panose="020B0402040204020203" pitchFamily="34" charset="0"/>
                <a:cs typeface="Segoe UI Semilight" panose="020B0402040204020203" pitchFamily="34" charset="0"/>
              </a:rPr>
              <a:t>inject the viral nucleic acid </a:t>
            </a:r>
            <a:r>
              <a:rPr lang="en-GB" altLang="en-US" sz="2000">
                <a:latin typeface="Segoe UI Semilight" panose="020B0402040204020203" pitchFamily="34" charset="0"/>
                <a:cs typeface="Segoe UI Semilight" panose="020B0402040204020203" pitchFamily="34" charset="0"/>
              </a:rPr>
              <a:t>into the cell's cytoplasm. </a:t>
            </a:r>
          </a:p>
        </p:txBody>
      </p:sp>
      <p:pic>
        <p:nvPicPr>
          <p:cNvPr id="7" name="Picture 6"/>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7960601" y="387509"/>
            <a:ext cx="802399" cy="679291"/>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19A6EC-444A-443F-9B14-A57758633288}"/>
              </a:ext>
            </a:extLst>
          </p:cNvPr>
          <p:cNvSpPr/>
          <p:nvPr/>
        </p:nvSpPr>
        <p:spPr>
          <a:xfrm rot="10800000">
            <a:off x="-8042" y="3887237"/>
            <a:ext cx="9152042" cy="2987590"/>
          </a:xfrm>
          <a:prstGeom prst="rect">
            <a:avLst/>
          </a:prstGeom>
          <a:gradFill flip="none" rotWithShape="1">
            <a:gsLst>
              <a:gs pos="0">
                <a:schemeClr val="bg1">
                  <a:lumMod val="7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12" name="Rectangle 11">
            <a:extLst>
              <a:ext uri="{FF2B5EF4-FFF2-40B4-BE49-F238E27FC236}">
                <a16:creationId xmlns:a16="http://schemas.microsoft.com/office/drawing/2014/main" id="{343299A2-D64E-48F4-9CC5-7CA3C86E166E}"/>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30723" name="Text Box 52"/>
          <p:cNvSpPr txBox="1">
            <a:spLocks noChangeArrowheads="1"/>
          </p:cNvSpPr>
          <p:nvPr/>
        </p:nvSpPr>
        <p:spPr bwMode="auto">
          <a:xfrm>
            <a:off x="156317" y="839839"/>
            <a:ext cx="3552825"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GB" altLang="en-US" sz="1800" b="1" dirty="0">
                <a:latin typeface="Segoe UI Semilight" panose="020B0402040204020203" pitchFamily="34" charset="0"/>
                <a:cs typeface="Segoe UI Semilight" panose="020B0402040204020203" pitchFamily="34" charset="0"/>
              </a:rPr>
              <a:t>Absorption </a:t>
            </a:r>
            <a:r>
              <a:rPr lang="en-GB" altLang="en-US" sz="1800" dirty="0">
                <a:latin typeface="Segoe UI Semilight" panose="020B0402040204020203" pitchFamily="34" charset="0"/>
                <a:cs typeface="Segoe UI Semilight" panose="020B0402040204020203" pitchFamily="34" charset="0"/>
              </a:rPr>
              <a:t>Viruses can enter an organism through any cavity or broken surface of an organism. Once inside, they find a host cell to infect. </a:t>
            </a:r>
          </a:p>
          <a:p>
            <a:pPr eaLnBrk="1" hangingPunct="1">
              <a:spcBef>
                <a:spcPct val="50000"/>
              </a:spcBef>
              <a:buClrTx/>
              <a:buSzTx/>
              <a:buFontTx/>
              <a:buNone/>
            </a:pPr>
            <a:r>
              <a:rPr lang="en-NZ" altLang="en-US" sz="1800" b="1" dirty="0">
                <a:latin typeface="Segoe UI Semilight" panose="020B0402040204020203" pitchFamily="34" charset="0"/>
                <a:cs typeface="Segoe UI Semilight" panose="020B0402040204020203" pitchFamily="34" charset="0"/>
              </a:rPr>
              <a:t>Entry </a:t>
            </a:r>
            <a:r>
              <a:rPr lang="en-NZ" altLang="en-US" sz="1800" dirty="0">
                <a:latin typeface="Segoe UI Semilight" panose="020B0402040204020203" pitchFamily="34" charset="0"/>
                <a:cs typeface="Segoe UI Semilight" panose="020B0402040204020203" pitchFamily="34" charset="0"/>
              </a:rPr>
              <a:t>The Virus attaches to a </a:t>
            </a:r>
            <a:r>
              <a:rPr lang="en-NZ" altLang="en-US" sz="1800" b="1" dirty="0">
                <a:latin typeface="Segoe UI Semilight" panose="020B0402040204020203" pitchFamily="34" charset="0"/>
                <a:cs typeface="Segoe UI Semilight" panose="020B0402040204020203" pitchFamily="34" charset="0"/>
              </a:rPr>
              <a:t>specific </a:t>
            </a:r>
            <a:r>
              <a:rPr lang="en-NZ" altLang="en-US" sz="1800" dirty="0">
                <a:latin typeface="Segoe UI Semilight" panose="020B0402040204020203" pitchFamily="34" charset="0"/>
                <a:cs typeface="Segoe UI Semilight" panose="020B0402040204020203" pitchFamily="34" charset="0"/>
              </a:rPr>
              <a:t>cell type and ‘injects’ its genetic material.</a:t>
            </a:r>
          </a:p>
          <a:p>
            <a:pPr eaLnBrk="1" hangingPunct="1">
              <a:spcBef>
                <a:spcPct val="50000"/>
              </a:spcBef>
              <a:buClrTx/>
              <a:buSzTx/>
              <a:buFontTx/>
              <a:buNone/>
            </a:pPr>
            <a:r>
              <a:rPr lang="en-NZ" altLang="en-US" sz="1800" b="1" dirty="0">
                <a:latin typeface="Segoe UI Semilight" panose="020B0402040204020203" pitchFamily="34" charset="0"/>
                <a:cs typeface="Segoe UI Semilight" panose="020B0402040204020203" pitchFamily="34" charset="0"/>
              </a:rPr>
              <a:t>Replication </a:t>
            </a:r>
            <a:r>
              <a:rPr lang="en-NZ" altLang="en-US" sz="1800" dirty="0">
                <a:latin typeface="Segoe UI Semilight" panose="020B0402040204020203" pitchFamily="34" charset="0"/>
                <a:cs typeface="Segoe UI Semilight" panose="020B0402040204020203" pitchFamily="34" charset="0"/>
              </a:rPr>
              <a:t>The viruses genetic material </a:t>
            </a:r>
            <a:r>
              <a:rPr lang="en-NZ" altLang="en-US" sz="1800" b="1" dirty="0">
                <a:latin typeface="Segoe UI Semilight" panose="020B0402040204020203" pitchFamily="34" charset="0"/>
                <a:cs typeface="Segoe UI Semilight" panose="020B0402040204020203" pitchFamily="34" charset="0"/>
              </a:rPr>
              <a:t>joins</a:t>
            </a:r>
            <a:r>
              <a:rPr lang="en-NZ" altLang="en-US" sz="1800" dirty="0">
                <a:latin typeface="Segoe UI Semilight" panose="020B0402040204020203" pitchFamily="34" charset="0"/>
                <a:cs typeface="Segoe UI Semilight" panose="020B0402040204020203" pitchFamily="34" charset="0"/>
              </a:rPr>
              <a:t> into the cell DNA and viral protein is made.</a:t>
            </a:r>
          </a:p>
          <a:p>
            <a:pPr eaLnBrk="1" hangingPunct="1">
              <a:spcBef>
                <a:spcPct val="50000"/>
              </a:spcBef>
              <a:buClrTx/>
              <a:buSzTx/>
              <a:buFontTx/>
              <a:buNone/>
            </a:pPr>
            <a:r>
              <a:rPr lang="en-NZ" altLang="en-US" sz="1800" b="1" dirty="0">
                <a:latin typeface="Segoe UI Semilight" panose="020B0402040204020203" pitchFamily="34" charset="0"/>
                <a:cs typeface="Segoe UI Semilight" panose="020B0402040204020203" pitchFamily="34" charset="0"/>
              </a:rPr>
              <a:t>Assembly </a:t>
            </a:r>
            <a:r>
              <a:rPr lang="en-NZ" altLang="en-US" sz="1800" dirty="0">
                <a:latin typeface="Segoe UI Semilight" panose="020B0402040204020203" pitchFamily="34" charset="0"/>
                <a:cs typeface="Segoe UI Semilight" panose="020B0402040204020203" pitchFamily="34" charset="0"/>
              </a:rPr>
              <a:t>Various pieces of viral protein are constructed into individual viral particles (or </a:t>
            </a:r>
            <a:r>
              <a:rPr lang="en-NZ" altLang="en-US" sz="1800" b="1" dirty="0">
                <a:latin typeface="Segoe UI Semilight" panose="020B0402040204020203" pitchFamily="34" charset="0"/>
                <a:cs typeface="Segoe UI Semilight" panose="020B0402040204020203" pitchFamily="34" charset="0"/>
              </a:rPr>
              <a:t>virions</a:t>
            </a:r>
            <a:r>
              <a:rPr lang="en-NZ" altLang="en-US" sz="1800" dirty="0">
                <a:latin typeface="Segoe UI Semilight" panose="020B0402040204020203" pitchFamily="34" charset="0"/>
                <a:cs typeface="Segoe UI Semilight" panose="020B0402040204020203" pitchFamily="34" charset="0"/>
              </a:rPr>
              <a:t>).</a:t>
            </a:r>
          </a:p>
          <a:p>
            <a:pPr eaLnBrk="1" hangingPunct="1">
              <a:spcBef>
                <a:spcPct val="50000"/>
              </a:spcBef>
              <a:buClrTx/>
              <a:buSzTx/>
              <a:buFontTx/>
              <a:buNone/>
            </a:pPr>
            <a:r>
              <a:rPr lang="en-NZ" altLang="en-US" sz="1800" b="1" dirty="0">
                <a:latin typeface="Segoe UI Semilight" panose="020B0402040204020203" pitchFamily="34" charset="0"/>
                <a:cs typeface="Segoe UI Semilight" panose="020B0402040204020203" pitchFamily="34" charset="0"/>
              </a:rPr>
              <a:t>Release </a:t>
            </a:r>
            <a:r>
              <a:rPr lang="en-NZ" altLang="en-US" sz="1800" dirty="0">
                <a:latin typeface="Segoe UI Semilight" panose="020B0402040204020203" pitchFamily="34" charset="0"/>
                <a:cs typeface="Segoe UI Semilight" panose="020B0402040204020203" pitchFamily="34" charset="0"/>
              </a:rPr>
              <a:t>The newly created virions break through the cell wall (killing it) and proceed to infect other cells.</a:t>
            </a:r>
            <a:endParaRPr lang="en-GB" altLang="en-US" sz="1800" dirty="0">
              <a:latin typeface="Segoe UI Semilight" panose="020B0402040204020203" pitchFamily="34" charset="0"/>
              <a:cs typeface="Segoe UI Semilight" panose="020B0402040204020203" pitchFamily="34" charset="0"/>
            </a:endParaRPr>
          </a:p>
        </p:txBody>
      </p:sp>
      <p:pic>
        <p:nvPicPr>
          <p:cNvPr id="30724" name="Picture 6" descr="https://upload.wikimedia.org/wikipedia/commons/thumb/c/cb/Phage_Reproduction_Cycle.jpg/400px-Phage_Reproduction_Cycl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3500" y="2362200"/>
            <a:ext cx="49149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4"/>
          <p:cNvSpPr txBox="1">
            <a:spLocks noChangeArrowheads="1"/>
          </p:cNvSpPr>
          <p:nvPr/>
        </p:nvSpPr>
        <p:spPr bwMode="auto">
          <a:xfrm>
            <a:off x="0" y="211138"/>
            <a:ext cx="9143999"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dirty="0">
                <a:solidFill>
                  <a:schemeClr val="bg1"/>
                </a:solidFill>
                <a:latin typeface="Segoe UI Semilight" panose="020B0402040204020203" pitchFamily="34" charset="0"/>
                <a:cs typeface="Segoe UI Semilight" panose="020B0402040204020203" pitchFamily="34" charset="0"/>
              </a:rPr>
              <a:t>Replication of viruses</a:t>
            </a:r>
          </a:p>
        </p:txBody>
      </p:sp>
      <p:sp>
        <p:nvSpPr>
          <p:cNvPr id="30726" name="Rectangle 1"/>
          <p:cNvSpPr>
            <a:spLocks noChangeArrowheads="1"/>
          </p:cNvSpPr>
          <p:nvPr/>
        </p:nvSpPr>
        <p:spPr bwMode="auto">
          <a:xfrm>
            <a:off x="6019800" y="3762375"/>
            <a:ext cx="12891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r>
              <a:rPr lang="en-GB" altLang="en-US" b="1">
                <a:latin typeface="Segoe UI Semilight" panose="020B0402040204020203" pitchFamily="34" charset="0"/>
                <a:cs typeface="Segoe UI Semilight" panose="020B0402040204020203" pitchFamily="34" charset="0"/>
              </a:rPr>
              <a:t>Absorption</a:t>
            </a:r>
            <a:endParaRPr lang="en-NZ" altLang="en-US">
              <a:latin typeface="Segoe UI Semilight" panose="020B0402040204020203" pitchFamily="34" charset="0"/>
              <a:cs typeface="Segoe UI Semilight" panose="020B0402040204020203" pitchFamily="34" charset="0"/>
            </a:endParaRPr>
          </a:p>
        </p:txBody>
      </p:sp>
      <p:sp>
        <p:nvSpPr>
          <p:cNvPr id="30727" name="Rectangle 2"/>
          <p:cNvSpPr>
            <a:spLocks noChangeArrowheads="1"/>
          </p:cNvSpPr>
          <p:nvPr/>
        </p:nvSpPr>
        <p:spPr bwMode="auto">
          <a:xfrm>
            <a:off x="7772400" y="4724400"/>
            <a:ext cx="690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r>
              <a:rPr lang="en-NZ" altLang="en-US" b="1">
                <a:latin typeface="Segoe UI Semilight" panose="020B0402040204020203" pitchFamily="34" charset="0"/>
                <a:cs typeface="Segoe UI Semilight" panose="020B0402040204020203" pitchFamily="34" charset="0"/>
              </a:rPr>
              <a:t>Entry</a:t>
            </a:r>
            <a:endParaRPr lang="en-NZ" altLang="en-US">
              <a:latin typeface="Segoe UI Semilight" panose="020B0402040204020203" pitchFamily="34" charset="0"/>
              <a:cs typeface="Segoe UI Semilight" panose="020B0402040204020203" pitchFamily="34" charset="0"/>
            </a:endParaRPr>
          </a:p>
        </p:txBody>
      </p:sp>
      <p:sp>
        <p:nvSpPr>
          <p:cNvPr id="30728" name="Rectangle 3"/>
          <p:cNvSpPr>
            <a:spLocks noChangeArrowheads="1"/>
          </p:cNvSpPr>
          <p:nvPr/>
        </p:nvSpPr>
        <p:spPr bwMode="auto">
          <a:xfrm>
            <a:off x="3657600" y="4738688"/>
            <a:ext cx="12698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r>
              <a:rPr lang="en-NZ" altLang="en-US" b="1">
                <a:latin typeface="Segoe UI Semilight" panose="020B0402040204020203" pitchFamily="34" charset="0"/>
                <a:cs typeface="Segoe UI Semilight" panose="020B0402040204020203" pitchFamily="34" charset="0"/>
              </a:rPr>
              <a:t>Replication</a:t>
            </a:r>
            <a:endParaRPr lang="en-NZ" altLang="en-US">
              <a:latin typeface="Segoe UI Semilight" panose="020B0402040204020203" pitchFamily="34" charset="0"/>
              <a:cs typeface="Segoe UI Semilight" panose="020B0402040204020203" pitchFamily="34" charset="0"/>
            </a:endParaRPr>
          </a:p>
        </p:txBody>
      </p:sp>
      <p:sp>
        <p:nvSpPr>
          <p:cNvPr id="30729" name="Rectangle 4"/>
          <p:cNvSpPr>
            <a:spLocks noChangeArrowheads="1"/>
          </p:cNvSpPr>
          <p:nvPr/>
        </p:nvSpPr>
        <p:spPr bwMode="auto">
          <a:xfrm>
            <a:off x="5302250" y="2001838"/>
            <a:ext cx="11272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r>
              <a:rPr lang="en-NZ" altLang="en-US" b="1">
                <a:latin typeface="Segoe UI Semilight" panose="020B0402040204020203" pitchFamily="34" charset="0"/>
                <a:cs typeface="Segoe UI Semilight" panose="020B0402040204020203" pitchFamily="34" charset="0"/>
              </a:rPr>
              <a:t>Assembly</a:t>
            </a:r>
            <a:endParaRPr lang="en-NZ" altLang="en-US">
              <a:latin typeface="Segoe UI Semilight" panose="020B0402040204020203" pitchFamily="34" charset="0"/>
              <a:cs typeface="Segoe UI Semilight" panose="020B0402040204020203" pitchFamily="34" charset="0"/>
            </a:endParaRPr>
          </a:p>
        </p:txBody>
      </p:sp>
      <p:sp>
        <p:nvSpPr>
          <p:cNvPr id="30730" name="Rectangle 7"/>
          <p:cNvSpPr>
            <a:spLocks noChangeArrowheads="1"/>
          </p:cNvSpPr>
          <p:nvPr/>
        </p:nvSpPr>
        <p:spPr bwMode="auto">
          <a:xfrm>
            <a:off x="7767638" y="2663825"/>
            <a:ext cx="928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r>
              <a:rPr lang="en-NZ" altLang="en-US" b="1">
                <a:latin typeface="Segoe UI Semilight" panose="020B0402040204020203" pitchFamily="34" charset="0"/>
                <a:cs typeface="Segoe UI Semilight" panose="020B0402040204020203" pitchFamily="34" charset="0"/>
              </a:rPr>
              <a:t>Release</a:t>
            </a:r>
            <a:endParaRPr lang="en-NZ" altLang="en-US">
              <a:latin typeface="Segoe UI Semilight" panose="020B0402040204020203" pitchFamily="34" charset="0"/>
              <a:cs typeface="Segoe UI Semilight" panose="020B0402040204020203" pitchFamily="34" charset="0"/>
            </a:endParaRPr>
          </a:p>
        </p:txBody>
      </p:sp>
      <p:pic>
        <p:nvPicPr>
          <p:cNvPr id="13" name="Picture 12"/>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26425" y="352584"/>
            <a:ext cx="802399" cy="679291"/>
          </a:xfrm>
          <a:prstGeom prst="rect">
            <a:avLst/>
          </a:prstGeo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0B9201-DEDB-4B25-BDA7-DD448F11D5CC}"/>
              </a:ext>
            </a:extLst>
          </p:cNvPr>
          <p:cNvSpPr/>
          <p:nvPr/>
        </p:nvSpPr>
        <p:spPr>
          <a:xfrm rot="10800000">
            <a:off x="-8042" y="3887237"/>
            <a:ext cx="9152042" cy="2987590"/>
          </a:xfrm>
          <a:prstGeom prst="rect">
            <a:avLst/>
          </a:prstGeom>
          <a:gradFill flip="none" rotWithShape="1">
            <a:gsLst>
              <a:gs pos="0">
                <a:schemeClr val="bg1">
                  <a:lumMod val="7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9" name="Rectangle 8">
            <a:extLst>
              <a:ext uri="{FF2B5EF4-FFF2-40B4-BE49-F238E27FC236}">
                <a16:creationId xmlns:a16="http://schemas.microsoft.com/office/drawing/2014/main" id="{98ED995C-6682-4AF8-AF31-8AE9F0207B02}"/>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32771" name="Text Box 158"/>
          <p:cNvSpPr txBox="1">
            <a:spLocks noChangeArrowheads="1"/>
          </p:cNvSpPr>
          <p:nvPr/>
        </p:nvSpPr>
        <p:spPr bwMode="auto">
          <a:xfrm>
            <a:off x="6278362" y="1341873"/>
            <a:ext cx="2514600" cy="532453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GB" altLang="en-US" sz="2000">
                <a:latin typeface="Segoe UI Semilight" panose="020B0402040204020203" pitchFamily="34" charset="0"/>
                <a:cs typeface="Segoe UI Semilight" panose="020B0402040204020203" pitchFamily="34" charset="0"/>
              </a:rPr>
              <a:t>There are three requirements that must be met to ensure successful infection of a virus:</a:t>
            </a:r>
          </a:p>
          <a:p>
            <a:pPr eaLnBrk="1" hangingPunct="1">
              <a:spcBef>
                <a:spcPct val="0"/>
              </a:spcBef>
              <a:buClrTx/>
              <a:buSzTx/>
              <a:buFontTx/>
              <a:buAutoNum type="arabicPeriod"/>
            </a:pPr>
            <a:r>
              <a:rPr lang="en-GB" altLang="en-US" sz="2000">
                <a:latin typeface="Segoe UI Semilight" panose="020B0402040204020203" pitchFamily="34" charset="0"/>
                <a:cs typeface="Segoe UI Semilight" panose="020B0402040204020203" pitchFamily="34" charset="0"/>
              </a:rPr>
              <a:t>sufficient virus must be present</a:t>
            </a:r>
          </a:p>
          <a:p>
            <a:pPr eaLnBrk="1" hangingPunct="1">
              <a:spcBef>
                <a:spcPct val="0"/>
              </a:spcBef>
              <a:buClrTx/>
              <a:buSzTx/>
              <a:buFontTx/>
              <a:buAutoNum type="arabicPeriod"/>
            </a:pPr>
            <a:r>
              <a:rPr lang="en-GB" altLang="en-US" sz="2000">
                <a:latin typeface="Segoe UI Semilight" panose="020B0402040204020203" pitchFamily="34" charset="0"/>
                <a:cs typeface="Segoe UI Semilight" panose="020B0402040204020203" pitchFamily="34" charset="0"/>
              </a:rPr>
              <a:t>the cells must be susceptible and permissive (matching) to the virus, </a:t>
            </a:r>
          </a:p>
          <a:p>
            <a:pPr eaLnBrk="1" hangingPunct="1">
              <a:spcBef>
                <a:spcPct val="0"/>
              </a:spcBef>
              <a:buClrTx/>
              <a:buSzTx/>
              <a:buFontTx/>
              <a:buAutoNum type="arabicPeriod"/>
            </a:pPr>
            <a:r>
              <a:rPr lang="en-GB" altLang="en-US" sz="2000">
                <a:latin typeface="Segoe UI Semilight" panose="020B0402040204020203" pitchFamily="34" charset="0"/>
                <a:cs typeface="Segoe UI Semilight" panose="020B0402040204020203" pitchFamily="34" charset="0"/>
              </a:rPr>
              <a:t>and local defences (immune system) must be absent.</a:t>
            </a:r>
            <a:r>
              <a:rPr lang="en-GB" altLang="en-US" sz="1800">
                <a:latin typeface="Segoe UI Semilight" panose="020B0402040204020203" pitchFamily="34" charset="0"/>
                <a:cs typeface="Segoe UI Semilight" panose="020B0402040204020203" pitchFamily="34" charset="0"/>
              </a:rPr>
              <a:t> </a:t>
            </a:r>
          </a:p>
        </p:txBody>
      </p:sp>
      <p:sp>
        <p:nvSpPr>
          <p:cNvPr id="32772" name="Text Box 160"/>
          <p:cNvSpPr txBox="1">
            <a:spLocks noChangeArrowheads="1"/>
          </p:cNvSpPr>
          <p:nvPr/>
        </p:nvSpPr>
        <p:spPr bwMode="auto">
          <a:xfrm>
            <a:off x="342900" y="1133655"/>
            <a:ext cx="5562600" cy="1630363"/>
          </a:xfrm>
          <a:prstGeom prst="rect">
            <a:avLst/>
          </a:prstGeom>
          <a:noFill/>
          <a:ln>
            <a:noFill/>
          </a:ln>
          <a:effec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GB" altLang="en-US" sz="2000" dirty="0">
                <a:latin typeface="Segoe UI Semilight" panose="020B0402040204020203" pitchFamily="34" charset="0"/>
                <a:cs typeface="Segoe UI Semilight" panose="020B0402040204020203" pitchFamily="34" charset="0"/>
              </a:rPr>
              <a:t>The virus attaches to the target cell, usually through specific protein-protein interactions between capsid and cell surface </a:t>
            </a:r>
            <a:r>
              <a:rPr lang="en-GB" altLang="en-US" sz="2000" b="1" dirty="0">
                <a:latin typeface="Segoe UI Semilight" panose="020B0402040204020203" pitchFamily="34" charset="0"/>
                <a:cs typeface="Segoe UI Semilight" panose="020B0402040204020203" pitchFamily="34" charset="0"/>
              </a:rPr>
              <a:t>receptors</a:t>
            </a:r>
            <a:r>
              <a:rPr lang="en-GB" altLang="en-US" sz="2000" dirty="0">
                <a:latin typeface="Segoe UI Semilight" panose="020B0402040204020203" pitchFamily="34" charset="0"/>
                <a:cs typeface="Segoe UI Semilight" panose="020B0402040204020203" pitchFamily="34" charset="0"/>
              </a:rPr>
              <a:t>.</a:t>
            </a:r>
          </a:p>
          <a:p>
            <a:pPr eaLnBrk="1" hangingPunct="1">
              <a:spcBef>
                <a:spcPct val="0"/>
              </a:spcBef>
              <a:buClrTx/>
              <a:buSzTx/>
              <a:buFontTx/>
              <a:buNone/>
            </a:pPr>
            <a:r>
              <a:rPr lang="en-GB" altLang="en-US" sz="2000" dirty="0">
                <a:latin typeface="Segoe UI Semilight" panose="020B0402040204020203" pitchFamily="34" charset="0"/>
                <a:cs typeface="Segoe UI Semilight" panose="020B0402040204020203" pitchFamily="34" charset="0"/>
              </a:rPr>
              <a:t>Only then can the genetic material be taken into the host cell. </a:t>
            </a:r>
          </a:p>
        </p:txBody>
      </p:sp>
      <p:pic>
        <p:nvPicPr>
          <p:cNvPr id="3277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42" y="3219836"/>
            <a:ext cx="57245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TextBox 4"/>
          <p:cNvSpPr txBox="1">
            <a:spLocks noChangeArrowheads="1"/>
          </p:cNvSpPr>
          <p:nvPr/>
        </p:nvSpPr>
        <p:spPr bwMode="auto">
          <a:xfrm>
            <a:off x="0" y="211138"/>
            <a:ext cx="9143999"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a:solidFill>
                  <a:schemeClr val="bg1"/>
                </a:solidFill>
                <a:latin typeface="Segoe UI Semilight" panose="020B0402040204020203" pitchFamily="34" charset="0"/>
                <a:cs typeface="Segoe UI Semilight" panose="020B0402040204020203" pitchFamily="34" charset="0"/>
              </a:rPr>
              <a:t>Targeted cells</a:t>
            </a:r>
          </a:p>
        </p:txBody>
      </p:sp>
      <p:pic>
        <p:nvPicPr>
          <p:cNvPr id="8" name="Picture 7"/>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7942620" y="422662"/>
            <a:ext cx="802399" cy="679291"/>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FF2C19-4FC3-4422-9089-4EE1F8E3EE7F}"/>
              </a:ext>
            </a:extLst>
          </p:cNvPr>
          <p:cNvSpPr/>
          <p:nvPr/>
        </p:nvSpPr>
        <p:spPr>
          <a:xfrm rot="10800000">
            <a:off x="-8042" y="3887237"/>
            <a:ext cx="9152042" cy="2987590"/>
          </a:xfrm>
          <a:prstGeom prst="rect">
            <a:avLst/>
          </a:prstGeom>
          <a:gradFill flip="none" rotWithShape="1">
            <a:gsLst>
              <a:gs pos="0">
                <a:schemeClr val="bg1">
                  <a:lumMod val="7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8" name="Rectangle 7">
            <a:extLst>
              <a:ext uri="{FF2B5EF4-FFF2-40B4-BE49-F238E27FC236}">
                <a16:creationId xmlns:a16="http://schemas.microsoft.com/office/drawing/2014/main" id="{94B36B65-C90E-42A7-9929-8933EF6685DB}"/>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34818" name="Text Box 53"/>
          <p:cNvSpPr txBox="1">
            <a:spLocks noChangeArrowheads="1"/>
          </p:cNvSpPr>
          <p:nvPr/>
        </p:nvSpPr>
        <p:spPr bwMode="auto">
          <a:xfrm>
            <a:off x="5080000" y="1123950"/>
            <a:ext cx="3505200" cy="5478423"/>
          </a:xfrm>
          <a:prstGeom prst="rect">
            <a:avLst/>
          </a:prstGeom>
          <a:noFill/>
          <a:ln>
            <a:noFill/>
          </a:ln>
          <a:effec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NZ" altLang="en-US" sz="2000" dirty="0">
                <a:latin typeface="Segoe UI Semilight" panose="020B0402040204020203" pitchFamily="34" charset="0"/>
                <a:cs typeface="Segoe UI Semilight" panose="020B0402040204020203" pitchFamily="34" charset="0"/>
              </a:rPr>
              <a:t>Viruses </a:t>
            </a:r>
            <a:r>
              <a:rPr lang="en-NZ" altLang="en-US" sz="2000" b="1" dirty="0">
                <a:latin typeface="Segoe UI Semilight" panose="020B0402040204020203" pitchFamily="34" charset="0"/>
                <a:cs typeface="Segoe UI Semilight" panose="020B0402040204020203" pitchFamily="34" charset="0"/>
              </a:rPr>
              <a:t>will not grow</a:t>
            </a:r>
            <a:r>
              <a:rPr lang="en-NZ" altLang="en-US" sz="2000" dirty="0">
                <a:latin typeface="Segoe UI Semilight" panose="020B0402040204020203" pitchFamily="34" charset="0"/>
                <a:cs typeface="Segoe UI Semilight" panose="020B0402040204020203" pitchFamily="34" charset="0"/>
              </a:rPr>
              <a:t> on agar (jelly made from seaweed with nutrients) because they cannot </a:t>
            </a:r>
            <a:r>
              <a:rPr lang="en-NZ" altLang="en-US" sz="2000" b="1" dirty="0">
                <a:latin typeface="Segoe UI Semilight" panose="020B0402040204020203" pitchFamily="34" charset="0"/>
                <a:cs typeface="Segoe UI Semilight" panose="020B0402040204020203" pitchFamily="34" charset="0"/>
              </a:rPr>
              <a:t>feed</a:t>
            </a:r>
            <a:r>
              <a:rPr lang="en-NZ" altLang="en-US" sz="2000" dirty="0">
                <a:latin typeface="Segoe UI Semilight" panose="020B0402040204020203" pitchFamily="34" charset="0"/>
                <a:cs typeface="Segoe UI Semilight" panose="020B0402040204020203" pitchFamily="34" charset="0"/>
              </a:rPr>
              <a:t>.</a:t>
            </a:r>
          </a:p>
          <a:p>
            <a:pPr eaLnBrk="1" hangingPunct="1">
              <a:spcBef>
                <a:spcPct val="50000"/>
              </a:spcBef>
              <a:buClrTx/>
              <a:buSzTx/>
              <a:buFontTx/>
              <a:buNone/>
            </a:pPr>
            <a:r>
              <a:rPr lang="en-NZ" altLang="en-US" sz="2000" dirty="0">
                <a:latin typeface="Segoe UI Semilight" panose="020B0402040204020203" pitchFamily="34" charset="0"/>
                <a:cs typeface="Segoe UI Semilight" panose="020B0402040204020203" pitchFamily="34" charset="0"/>
              </a:rPr>
              <a:t>They need living cells to reproduce in and are often grown in fertile hen’s eggs.</a:t>
            </a:r>
          </a:p>
          <a:p>
            <a:pPr eaLnBrk="1" hangingPunct="1">
              <a:spcBef>
                <a:spcPct val="50000"/>
              </a:spcBef>
              <a:buClrTx/>
              <a:buSzTx/>
              <a:buFontTx/>
              <a:buNone/>
            </a:pPr>
            <a:r>
              <a:rPr lang="en-NZ" altLang="en-US" sz="2000" dirty="0">
                <a:latin typeface="Segoe UI Semilight" panose="020B0402040204020203" pitchFamily="34" charset="0"/>
                <a:cs typeface="Segoe UI Semilight" panose="020B0402040204020203" pitchFamily="34" charset="0"/>
              </a:rPr>
              <a:t>The introduction of micro-organisms onto agar or into living cells is known as </a:t>
            </a:r>
            <a:r>
              <a:rPr lang="en-NZ" altLang="en-US" sz="2000" b="1" dirty="0">
                <a:latin typeface="Segoe UI Semilight" panose="020B0402040204020203" pitchFamily="34" charset="0"/>
                <a:cs typeface="Segoe UI Semilight" panose="020B0402040204020203" pitchFamily="34" charset="0"/>
              </a:rPr>
              <a:t>inoculation</a:t>
            </a:r>
            <a:r>
              <a:rPr lang="en-NZ" altLang="en-US" sz="2000" dirty="0">
                <a:latin typeface="Segoe UI Semilight" panose="020B0402040204020203" pitchFamily="34" charset="0"/>
                <a:cs typeface="Segoe UI Semilight" panose="020B0402040204020203" pitchFamily="34" charset="0"/>
              </a:rPr>
              <a:t>.</a:t>
            </a:r>
          </a:p>
          <a:p>
            <a:pPr eaLnBrk="1" hangingPunct="1">
              <a:spcBef>
                <a:spcPct val="50000"/>
              </a:spcBef>
              <a:buClrTx/>
              <a:buSzTx/>
              <a:buFontTx/>
              <a:buNone/>
            </a:pPr>
            <a:r>
              <a:rPr lang="en-NZ" altLang="en-US" sz="2000" dirty="0">
                <a:latin typeface="Segoe UI Semilight" panose="020B0402040204020203" pitchFamily="34" charset="0"/>
                <a:cs typeface="Segoe UI Semilight" panose="020B0402040204020203" pitchFamily="34" charset="0"/>
              </a:rPr>
              <a:t>It is to dangerous to grow viruses in the school laboratory as all viruses are </a:t>
            </a:r>
            <a:r>
              <a:rPr lang="en-NZ" altLang="en-US" sz="2000" b="1" dirty="0">
                <a:latin typeface="Segoe UI Semilight" panose="020B0402040204020203" pitchFamily="34" charset="0"/>
                <a:cs typeface="Segoe UI Semilight" panose="020B0402040204020203" pitchFamily="34" charset="0"/>
              </a:rPr>
              <a:t>Pathogens</a:t>
            </a:r>
            <a:r>
              <a:rPr lang="en-NZ" altLang="en-US" sz="2000" dirty="0">
                <a:latin typeface="Segoe UI Semilight" panose="020B0402040204020203" pitchFamily="34" charset="0"/>
                <a:cs typeface="Segoe UI Semilight" panose="020B0402040204020203" pitchFamily="34" charset="0"/>
              </a:rPr>
              <a:t> (harmful to living organisms).</a:t>
            </a:r>
            <a:endParaRPr lang="en-GB" altLang="en-US" sz="2000" dirty="0">
              <a:latin typeface="Segoe UI Semilight" panose="020B0402040204020203" pitchFamily="34" charset="0"/>
              <a:cs typeface="Segoe UI Semilight" panose="020B0402040204020203" pitchFamily="34" charset="0"/>
            </a:endParaRPr>
          </a:p>
        </p:txBody>
      </p:sp>
      <p:pic>
        <p:nvPicPr>
          <p:cNvPr id="34819" name="Picture 55" descr="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752600"/>
            <a:ext cx="4286250" cy="32194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821" name="TextBox 4"/>
          <p:cNvSpPr txBox="1">
            <a:spLocks noChangeArrowheads="1"/>
          </p:cNvSpPr>
          <p:nvPr/>
        </p:nvSpPr>
        <p:spPr bwMode="auto">
          <a:xfrm>
            <a:off x="0" y="211138"/>
            <a:ext cx="9143999"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a:solidFill>
                  <a:schemeClr val="bg1"/>
                </a:solidFill>
                <a:latin typeface="Segoe UI Semilight" panose="020B0402040204020203" pitchFamily="34" charset="0"/>
                <a:cs typeface="Segoe UI Semilight" panose="020B0402040204020203" pitchFamily="34" charset="0"/>
              </a:rPr>
              <a:t>Growth - Culturing Viruses</a:t>
            </a:r>
          </a:p>
        </p:txBody>
      </p:sp>
      <p:pic>
        <p:nvPicPr>
          <p:cNvPr id="7" name="Picture 6"/>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184000" y="331867"/>
            <a:ext cx="802399" cy="679291"/>
          </a:xfrm>
          <a:prstGeom prst="rect">
            <a:avLst/>
          </a:prstGeom>
        </p:spPr>
      </p:pic>
      <p:sp>
        <p:nvSpPr>
          <p:cNvPr id="34823" name="TextBox 7"/>
          <p:cNvSpPr txBox="1">
            <a:spLocks noChangeArrowheads="1"/>
          </p:cNvSpPr>
          <p:nvPr/>
        </p:nvSpPr>
        <p:spPr bwMode="auto">
          <a:xfrm>
            <a:off x="363538" y="5568950"/>
            <a:ext cx="4224337" cy="922338"/>
          </a:xfrm>
          <a:prstGeom prst="rect">
            <a:avLst/>
          </a:prstGeom>
          <a:solidFill>
            <a:srgbClr val="FFFF99"/>
          </a:solidFill>
          <a:ln w="9525">
            <a:solidFill>
              <a:schemeClr val="tx1"/>
            </a:solidFill>
            <a:miter lim="800000"/>
            <a:headEnd/>
            <a:tailEnd/>
          </a:ln>
        </p:spPr>
        <p:txBody>
          <a:bodyPr>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r>
              <a:rPr lang="en-NZ" altLang="en-US">
                <a:latin typeface="Segoe UI Semilight" panose="020B0402040204020203" pitchFamily="34" charset="0"/>
                <a:cs typeface="Segoe UI Semilight" panose="020B0402040204020203" pitchFamily="34" charset="0"/>
              </a:rPr>
              <a:t>Viruses do not require nutrition as they are not alive – and have no cells or metabolism that require energy</a:t>
            </a:r>
            <a:endParaRPr lang="en-GB" altLang="en-US">
              <a:latin typeface="Segoe UI Semilight" panose="020B0402040204020203" pitchFamily="34" charset="0"/>
              <a:cs typeface="Segoe UI Semilight" panose="020B0402040204020203"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5D7D957-0966-4872-BC9C-A50280B444CB}"/>
              </a:ext>
            </a:extLst>
          </p:cNvPr>
          <p:cNvSpPr/>
          <p:nvPr/>
        </p:nvSpPr>
        <p:spPr>
          <a:xfrm rot="10800000">
            <a:off x="-8042" y="3887237"/>
            <a:ext cx="9152042" cy="2987590"/>
          </a:xfrm>
          <a:prstGeom prst="rect">
            <a:avLst/>
          </a:prstGeom>
          <a:gradFill flip="none" rotWithShape="1">
            <a:gsLst>
              <a:gs pos="0">
                <a:schemeClr val="bg1">
                  <a:lumMod val="7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10" name="Rectangle 9">
            <a:extLst>
              <a:ext uri="{FF2B5EF4-FFF2-40B4-BE49-F238E27FC236}">
                <a16:creationId xmlns:a16="http://schemas.microsoft.com/office/drawing/2014/main" id="{A07D13CC-1DFF-4D41-A6EA-85D7FDB4241E}"/>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56322" name="Text Box 64"/>
          <p:cNvSpPr txBox="1">
            <a:spLocks noChangeArrowheads="1"/>
          </p:cNvSpPr>
          <p:nvPr/>
        </p:nvSpPr>
        <p:spPr bwMode="auto">
          <a:xfrm>
            <a:off x="304800" y="990600"/>
            <a:ext cx="838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endParaRPr lang="en-GB" altLang="en-US" sz="1800">
              <a:latin typeface="Segoe UI Semilight" panose="020B0402040204020203" pitchFamily="34" charset="0"/>
              <a:cs typeface="Segoe UI Semilight" panose="020B0402040204020203" pitchFamily="34" charset="0"/>
            </a:endParaRPr>
          </a:p>
        </p:txBody>
      </p:sp>
      <p:sp>
        <p:nvSpPr>
          <p:cNvPr id="56324" name="TextBox 3"/>
          <p:cNvSpPr txBox="1">
            <a:spLocks noChangeArrowheads="1"/>
          </p:cNvSpPr>
          <p:nvPr/>
        </p:nvSpPr>
        <p:spPr bwMode="auto">
          <a:xfrm>
            <a:off x="2" y="254240"/>
            <a:ext cx="9143998"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a:solidFill>
                  <a:schemeClr val="bg1"/>
                </a:solidFill>
                <a:latin typeface="Segoe UI Semilight" panose="020B0402040204020203" pitchFamily="34" charset="0"/>
                <a:cs typeface="Segoe UI Semilight" panose="020B0402040204020203" pitchFamily="34" charset="0"/>
              </a:rPr>
              <a:t>Disease</a:t>
            </a:r>
          </a:p>
        </p:txBody>
      </p:sp>
      <p:sp>
        <p:nvSpPr>
          <p:cNvPr id="56325" name="TextBox 1"/>
          <p:cNvSpPr txBox="1">
            <a:spLocks noChangeArrowheads="1"/>
          </p:cNvSpPr>
          <p:nvPr/>
        </p:nvSpPr>
        <p:spPr bwMode="auto">
          <a:xfrm>
            <a:off x="234950" y="885091"/>
            <a:ext cx="53990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r>
              <a:rPr lang="en-NZ" altLang="en-US" sz="2000" dirty="0">
                <a:latin typeface="Segoe UI Semilight" panose="020B0402040204020203" pitchFamily="34" charset="0"/>
                <a:cs typeface="Segoe UI Semilight" panose="020B0402040204020203" pitchFamily="34" charset="0"/>
              </a:rPr>
              <a:t>A</a:t>
            </a:r>
            <a:r>
              <a:rPr lang="en-NZ" altLang="en-US" sz="2000" b="1" dirty="0">
                <a:latin typeface="Segoe UI Semilight" panose="020B0402040204020203" pitchFamily="34" charset="0"/>
                <a:cs typeface="Segoe UI Semilight" panose="020B0402040204020203" pitchFamily="34" charset="0"/>
              </a:rPr>
              <a:t> disease</a:t>
            </a:r>
            <a:r>
              <a:rPr lang="en-NZ" altLang="en-US" sz="2000" dirty="0">
                <a:latin typeface="Segoe UI Semilight" panose="020B0402040204020203" pitchFamily="34" charset="0"/>
                <a:cs typeface="Segoe UI Semilight" panose="020B0402040204020203" pitchFamily="34" charset="0"/>
              </a:rPr>
              <a:t> is a pathological condition of body parts or tissues characterized by an identifiable group of signs and symptoms.</a:t>
            </a:r>
          </a:p>
          <a:p>
            <a:r>
              <a:rPr lang="en-NZ" altLang="en-US" sz="2000" b="1" dirty="0">
                <a:latin typeface="Segoe UI Semilight" panose="020B0402040204020203" pitchFamily="34" charset="0"/>
                <a:cs typeface="Segoe UI Semilight" panose="020B0402040204020203" pitchFamily="34" charset="0"/>
              </a:rPr>
              <a:t>Infectious disease </a:t>
            </a:r>
            <a:r>
              <a:rPr lang="en-NZ" altLang="en-US" sz="2000" dirty="0">
                <a:latin typeface="Segoe UI Semilight" panose="020B0402040204020203" pitchFamily="34" charset="0"/>
                <a:cs typeface="Segoe UI Semilight" panose="020B0402040204020203" pitchFamily="34" charset="0"/>
              </a:rPr>
              <a:t>are diseases caused by an infectious agent such as a bacterium, virus, protozoan, or fungus that can be passed on to others.</a:t>
            </a:r>
          </a:p>
        </p:txBody>
      </p:sp>
      <p:pic>
        <p:nvPicPr>
          <p:cNvPr id="11" name="Picture 10"/>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blip>
          <a:stretch>
            <a:fillRect/>
          </a:stretch>
        </p:blipFill>
        <p:spPr>
          <a:xfrm>
            <a:off x="8189200" y="484427"/>
            <a:ext cx="802399" cy="679291"/>
          </a:xfrm>
          <a:prstGeom prst="rect">
            <a:avLst/>
          </a:prstGeom>
        </p:spPr>
      </p:pic>
      <p:pic>
        <p:nvPicPr>
          <p:cNvPr id="56327" name="Picture 8" descr="http://hepatitisnewstoday.com/wp-content/uploads/2014/11/shutterstock_51006907.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4038" y="885091"/>
            <a:ext cx="33782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TextBox 1"/>
          <p:cNvSpPr txBox="1">
            <a:spLocks noChangeArrowheads="1"/>
          </p:cNvSpPr>
          <p:nvPr/>
        </p:nvSpPr>
        <p:spPr bwMode="auto">
          <a:xfrm>
            <a:off x="3705479" y="3884032"/>
            <a:ext cx="543083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r>
              <a:rPr lang="en-NZ" altLang="en-US" sz="2000" dirty="0">
                <a:latin typeface="Segoe UI Semilight" panose="020B0402040204020203" pitchFamily="34" charset="0"/>
                <a:cs typeface="Segoe UI Semilight" panose="020B0402040204020203" pitchFamily="34" charset="0"/>
              </a:rPr>
              <a:t>An</a:t>
            </a:r>
            <a:r>
              <a:rPr lang="en-NZ" altLang="en-US" sz="2000" b="1" dirty="0">
                <a:latin typeface="Segoe UI Semilight" panose="020B0402040204020203" pitchFamily="34" charset="0"/>
                <a:cs typeface="Segoe UI Semilight" panose="020B0402040204020203" pitchFamily="34" charset="0"/>
              </a:rPr>
              <a:t> infection</a:t>
            </a:r>
            <a:r>
              <a:rPr lang="en-NZ" altLang="en-US" sz="2000" dirty="0">
                <a:latin typeface="Segoe UI Semilight" panose="020B0402040204020203" pitchFamily="34" charset="0"/>
                <a:cs typeface="Segoe UI Semilight" panose="020B0402040204020203" pitchFamily="34" charset="0"/>
              </a:rPr>
              <a:t> occurs when an infectious agent enters the body and begins to reproduce; may or may not lead to disease.</a:t>
            </a:r>
          </a:p>
          <a:p>
            <a:r>
              <a:rPr lang="en-NZ" altLang="en-US" sz="2000" dirty="0">
                <a:latin typeface="Segoe UI Semilight" panose="020B0402040204020203" pitchFamily="34" charset="0"/>
                <a:cs typeface="Segoe UI Semilight" panose="020B0402040204020203" pitchFamily="34" charset="0"/>
              </a:rPr>
              <a:t>A</a:t>
            </a:r>
            <a:r>
              <a:rPr lang="en-NZ" altLang="en-US" sz="2000" b="1" dirty="0">
                <a:latin typeface="Segoe UI Semilight" panose="020B0402040204020203" pitchFamily="34" charset="0"/>
                <a:cs typeface="Segoe UI Semilight" panose="020B0402040204020203" pitchFamily="34" charset="0"/>
              </a:rPr>
              <a:t> pathogen</a:t>
            </a:r>
            <a:r>
              <a:rPr lang="en-NZ" altLang="en-US" sz="2000" dirty="0">
                <a:latin typeface="Segoe UI Semilight" panose="020B0402040204020203" pitchFamily="34" charset="0"/>
                <a:cs typeface="Segoe UI Semilight" panose="020B0402040204020203" pitchFamily="34" charset="0"/>
              </a:rPr>
              <a:t> is an infectious agent that causes disease and they affect a </a:t>
            </a:r>
            <a:r>
              <a:rPr lang="en-NZ" altLang="en-US" sz="2000" b="1" dirty="0">
                <a:latin typeface="Segoe UI Semilight" panose="020B0402040204020203" pitchFamily="34" charset="0"/>
                <a:cs typeface="Segoe UI Semilight" panose="020B0402040204020203" pitchFamily="34" charset="0"/>
              </a:rPr>
              <a:t>Host</a:t>
            </a:r>
            <a:r>
              <a:rPr lang="en-NZ" altLang="en-US" sz="2000" dirty="0">
                <a:latin typeface="Segoe UI Semilight" panose="020B0402040204020203" pitchFamily="34" charset="0"/>
                <a:cs typeface="Segoe UI Semilight" panose="020B0402040204020203" pitchFamily="34" charset="0"/>
              </a:rPr>
              <a:t>, which is an organism infected by another organism.</a:t>
            </a:r>
          </a:p>
          <a:p>
            <a:r>
              <a:rPr lang="en-NZ" altLang="en-US" sz="2000" dirty="0">
                <a:latin typeface="Segoe UI Semilight" panose="020B0402040204020203" pitchFamily="34" charset="0"/>
                <a:cs typeface="Segoe UI Semilight" panose="020B0402040204020203" pitchFamily="34" charset="0"/>
              </a:rPr>
              <a:t>Diseases are classified by their </a:t>
            </a:r>
            <a:r>
              <a:rPr lang="en-NZ" altLang="en-US" sz="2000" b="1" dirty="0">
                <a:latin typeface="Segoe UI Semilight" panose="020B0402040204020203" pitchFamily="34" charset="0"/>
                <a:cs typeface="Segoe UI Semilight" panose="020B0402040204020203" pitchFamily="34" charset="0"/>
              </a:rPr>
              <a:t>virulence</a:t>
            </a:r>
            <a:r>
              <a:rPr lang="en-NZ" altLang="en-US" sz="2000" dirty="0">
                <a:latin typeface="Segoe UI Semilight" panose="020B0402040204020203" pitchFamily="34" charset="0"/>
                <a:cs typeface="Segoe UI Semilight" panose="020B0402040204020203" pitchFamily="34" charset="0"/>
              </a:rPr>
              <a:t>, which is the relative ability of an agent to cause rapid and severe disease in a host</a:t>
            </a:r>
          </a:p>
        </p:txBody>
      </p:sp>
      <p:pic>
        <p:nvPicPr>
          <p:cNvPr id="56329" name="Picture 8" descr="http://hepatitisnewstoday.com/wp-content/uploads/2014/11/shutterstock_51006907.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728" y="3965113"/>
            <a:ext cx="3378200"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F70E7FC-EE08-4A50-AA88-488FE00C5400}"/>
              </a:ext>
            </a:extLst>
          </p:cNvPr>
          <p:cNvSpPr/>
          <p:nvPr/>
        </p:nvSpPr>
        <p:spPr>
          <a:xfrm rot="10800000">
            <a:off x="-8042" y="3887237"/>
            <a:ext cx="9152042" cy="2987590"/>
          </a:xfrm>
          <a:prstGeom prst="rect">
            <a:avLst/>
          </a:prstGeom>
          <a:gradFill flip="none" rotWithShape="1">
            <a:gsLst>
              <a:gs pos="0">
                <a:schemeClr val="bg1">
                  <a:lumMod val="7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19" name="Rectangle 18">
            <a:extLst>
              <a:ext uri="{FF2B5EF4-FFF2-40B4-BE49-F238E27FC236}">
                <a16:creationId xmlns:a16="http://schemas.microsoft.com/office/drawing/2014/main" id="{ECCFD540-5F13-413D-9BDB-BA9143ACA7E1}"/>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57347" name="Rectangle 12"/>
          <p:cNvSpPr>
            <a:spLocks noChangeArrowheads="1"/>
          </p:cNvSpPr>
          <p:nvPr/>
        </p:nvSpPr>
        <p:spPr bwMode="auto">
          <a:xfrm>
            <a:off x="685800" y="228600"/>
            <a:ext cx="77803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endParaRPr lang="en-GB" altLang="en-US" sz="4400">
              <a:solidFill>
                <a:schemeClr val="tx2"/>
              </a:solidFill>
              <a:latin typeface="Segoe UI Semilight" panose="020B0402040204020203" pitchFamily="34" charset="0"/>
              <a:cs typeface="Segoe UI Semilight" panose="020B0402040204020203" pitchFamily="34" charset="0"/>
            </a:endParaRPr>
          </a:p>
        </p:txBody>
      </p:sp>
      <p:pic>
        <p:nvPicPr>
          <p:cNvPr id="57348" name="Picture 14" descr="Image of rod-shaped bacteria Courtesy: C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519" y="4495800"/>
            <a:ext cx="2209800" cy="1666875"/>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7349" name="Text Box 15"/>
          <p:cNvSpPr txBox="1">
            <a:spLocks noChangeArrowheads="1"/>
          </p:cNvSpPr>
          <p:nvPr/>
        </p:nvSpPr>
        <p:spPr bwMode="auto">
          <a:xfrm>
            <a:off x="3560719" y="6138863"/>
            <a:ext cx="220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r">
              <a:spcBef>
                <a:spcPct val="0"/>
              </a:spcBef>
              <a:buClrTx/>
              <a:buSzTx/>
              <a:buFontTx/>
              <a:buNone/>
            </a:pPr>
            <a:r>
              <a:rPr lang="en-US" altLang="en-US" sz="1200" i="1" dirty="0">
                <a:latin typeface="Segoe UI Semilight" panose="020B0402040204020203" pitchFamily="34" charset="0"/>
                <a:cs typeface="Segoe UI Semilight" panose="020B0402040204020203" pitchFamily="34" charset="0"/>
              </a:rPr>
              <a:t>Courtesy of VOA</a:t>
            </a:r>
          </a:p>
          <a:p>
            <a:pPr algn="ctr">
              <a:spcBef>
                <a:spcPct val="0"/>
              </a:spcBef>
              <a:buClrTx/>
              <a:buSzTx/>
              <a:buFontTx/>
              <a:buNone/>
            </a:pPr>
            <a:r>
              <a:rPr lang="en-US" altLang="en-US" sz="1200" dirty="0">
                <a:latin typeface="Segoe UI Semilight" panose="020B0402040204020203" pitchFamily="34" charset="0"/>
                <a:cs typeface="Segoe UI Semilight" panose="020B0402040204020203" pitchFamily="34" charset="0"/>
              </a:rPr>
              <a:t>Chinese students wearing masks during a SARS outbreak</a:t>
            </a:r>
          </a:p>
        </p:txBody>
      </p:sp>
      <p:pic>
        <p:nvPicPr>
          <p:cNvPr id="57350" name="Picture 16" descr="PHIL Image 91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31" y="4495800"/>
            <a:ext cx="2398713" cy="16478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7351" name="Text Box 17"/>
          <p:cNvSpPr txBox="1">
            <a:spLocks noChangeArrowheads="1"/>
          </p:cNvSpPr>
          <p:nvPr/>
        </p:nvSpPr>
        <p:spPr bwMode="auto">
          <a:xfrm>
            <a:off x="574631" y="6130925"/>
            <a:ext cx="2438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r">
              <a:spcBef>
                <a:spcPct val="0"/>
              </a:spcBef>
              <a:buClrTx/>
              <a:buSzTx/>
              <a:buFontTx/>
              <a:buNone/>
            </a:pPr>
            <a:r>
              <a:rPr lang="en-US" altLang="en-US" sz="1200" i="1" dirty="0">
                <a:latin typeface="Segoe UI Semilight" panose="020B0402040204020203" pitchFamily="34" charset="0"/>
                <a:cs typeface="Segoe UI Semilight" panose="020B0402040204020203" pitchFamily="34" charset="0"/>
              </a:rPr>
              <a:t>Courtesy of CDC</a:t>
            </a:r>
          </a:p>
          <a:p>
            <a:pPr algn="ctr">
              <a:spcBef>
                <a:spcPct val="0"/>
              </a:spcBef>
              <a:buClrTx/>
              <a:buSzTx/>
              <a:buFontTx/>
              <a:buNone/>
            </a:pPr>
            <a:r>
              <a:rPr lang="en-US" altLang="en-US" sz="1200" dirty="0">
                <a:latin typeface="Segoe UI Semilight" panose="020B0402040204020203" pitchFamily="34" charset="0"/>
                <a:cs typeface="Segoe UI Semilight" panose="020B0402040204020203" pitchFamily="34" charset="0"/>
              </a:rPr>
              <a:t>Mosquito </a:t>
            </a:r>
          </a:p>
          <a:p>
            <a:pPr algn="ctr">
              <a:spcBef>
                <a:spcPct val="0"/>
              </a:spcBef>
              <a:buClrTx/>
              <a:buSzTx/>
              <a:buFontTx/>
              <a:buNone/>
            </a:pPr>
            <a:r>
              <a:rPr lang="en-US" altLang="en-US" sz="1200" dirty="0">
                <a:latin typeface="Segoe UI Semilight" panose="020B0402040204020203" pitchFamily="34" charset="0"/>
                <a:cs typeface="Segoe UI Semilight" panose="020B0402040204020203" pitchFamily="34" charset="0"/>
              </a:rPr>
              <a:t>Known to transmit </a:t>
            </a:r>
            <a:r>
              <a:rPr lang="en-US" altLang="en-US" sz="1200" dirty="0" err="1">
                <a:latin typeface="Segoe UI Semilight" panose="020B0402040204020203" pitchFamily="34" charset="0"/>
                <a:cs typeface="Segoe UI Semilight" panose="020B0402040204020203" pitchFamily="34" charset="0"/>
              </a:rPr>
              <a:t>Zika</a:t>
            </a:r>
            <a:r>
              <a:rPr lang="en-US" altLang="en-US" sz="1200" dirty="0">
                <a:latin typeface="Segoe UI Semilight" panose="020B0402040204020203" pitchFamily="34" charset="0"/>
                <a:cs typeface="Segoe UI Semilight" panose="020B0402040204020203" pitchFamily="34" charset="0"/>
              </a:rPr>
              <a:t> virus</a:t>
            </a:r>
            <a:endParaRPr lang="en-US" altLang="en-US" sz="1200" i="1" dirty="0">
              <a:latin typeface="Segoe UI Semilight" panose="020B0402040204020203" pitchFamily="34" charset="0"/>
              <a:cs typeface="Segoe UI Semilight" panose="020B0402040204020203" pitchFamily="34" charset="0"/>
            </a:endParaRPr>
          </a:p>
        </p:txBody>
      </p:sp>
      <p:sp>
        <p:nvSpPr>
          <p:cNvPr id="57352" name="TextBox 3"/>
          <p:cNvSpPr txBox="1">
            <a:spLocks noChangeArrowheads="1"/>
          </p:cNvSpPr>
          <p:nvPr/>
        </p:nvSpPr>
        <p:spPr bwMode="auto">
          <a:xfrm>
            <a:off x="1" y="398180"/>
            <a:ext cx="9143998"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a:solidFill>
                  <a:schemeClr val="bg1"/>
                </a:solidFill>
                <a:latin typeface="Segoe UI Semilight" panose="020B0402040204020203" pitchFamily="34" charset="0"/>
                <a:cs typeface="Segoe UI Semilight" panose="020B0402040204020203" pitchFamily="34" charset="0"/>
              </a:rPr>
              <a:t>Transmission of infectious diseases</a:t>
            </a:r>
          </a:p>
        </p:txBody>
      </p:sp>
      <p:sp>
        <p:nvSpPr>
          <p:cNvPr id="2" name="TextBox 1"/>
          <p:cNvSpPr txBox="1"/>
          <p:nvPr/>
        </p:nvSpPr>
        <p:spPr>
          <a:xfrm>
            <a:off x="457200" y="1035096"/>
            <a:ext cx="8763000" cy="1938337"/>
          </a:xfrm>
          <a:prstGeom prst="rect">
            <a:avLst/>
          </a:prstGeom>
          <a:noFill/>
        </p:spPr>
        <p:txBody>
          <a:bodyPr>
            <a:spAutoFit/>
          </a:bodyPr>
          <a:lstStyle/>
          <a:p>
            <a:pPr>
              <a:defRPr/>
            </a:pPr>
            <a:r>
              <a:rPr lang="en-NZ" sz="2000" dirty="0">
                <a:latin typeface="Segoe UI Semilight" panose="020B0402040204020203" pitchFamily="34" charset="0"/>
                <a:cs typeface="Segoe UI Semilight" panose="020B0402040204020203" pitchFamily="34" charset="0"/>
              </a:rPr>
              <a:t>Agents that cause infectious diseases can be transmitted in many ways.</a:t>
            </a:r>
          </a:p>
          <a:p>
            <a:pPr marL="342900" indent="-342900">
              <a:buFont typeface="Wingdings" panose="05000000000000000000" pitchFamily="2" charset="2"/>
              <a:buChar char="q"/>
              <a:defRPr/>
            </a:pPr>
            <a:r>
              <a:rPr lang="en-NZ" sz="2000" dirty="0">
                <a:latin typeface="Segoe UI Semilight" panose="020B0402040204020203" pitchFamily="34" charset="0"/>
                <a:cs typeface="Segoe UI Semilight" panose="020B0402040204020203" pitchFamily="34" charset="0"/>
              </a:rPr>
              <a:t>Through the air</a:t>
            </a:r>
          </a:p>
          <a:p>
            <a:pPr marL="342900" indent="-342900">
              <a:buFont typeface="Wingdings" panose="05000000000000000000" pitchFamily="2" charset="2"/>
              <a:buChar char="q"/>
              <a:defRPr/>
            </a:pPr>
            <a:r>
              <a:rPr lang="en-NZ" sz="2000" dirty="0">
                <a:latin typeface="Segoe UI Semilight" panose="020B0402040204020203" pitchFamily="34" charset="0"/>
                <a:cs typeface="Segoe UI Semilight" panose="020B0402040204020203" pitchFamily="34" charset="0"/>
              </a:rPr>
              <a:t>Through contaminated food or water</a:t>
            </a:r>
          </a:p>
          <a:p>
            <a:pPr marL="342900" indent="-342900">
              <a:buFont typeface="Wingdings" panose="05000000000000000000" pitchFamily="2" charset="2"/>
              <a:buChar char="q"/>
              <a:defRPr/>
            </a:pPr>
            <a:r>
              <a:rPr lang="en-NZ" sz="2000" dirty="0">
                <a:latin typeface="Segoe UI Semilight" panose="020B0402040204020203" pitchFamily="34" charset="0"/>
                <a:cs typeface="Segoe UI Semilight" panose="020B0402040204020203" pitchFamily="34" charset="0"/>
              </a:rPr>
              <a:t>Through body fluids such as blood or saliva</a:t>
            </a:r>
          </a:p>
          <a:p>
            <a:pPr marL="342900" indent="-342900">
              <a:buFont typeface="Wingdings" panose="05000000000000000000" pitchFamily="2" charset="2"/>
              <a:buChar char="q"/>
              <a:defRPr/>
            </a:pPr>
            <a:r>
              <a:rPr lang="en-NZ" sz="2000" dirty="0">
                <a:latin typeface="Segoe UI Semilight" panose="020B0402040204020203" pitchFamily="34" charset="0"/>
                <a:cs typeface="Segoe UI Semilight" panose="020B0402040204020203" pitchFamily="34" charset="0"/>
              </a:rPr>
              <a:t>By direct contact with contaminated objects</a:t>
            </a:r>
          </a:p>
          <a:p>
            <a:pPr marL="342900" indent="-342900">
              <a:buFont typeface="Wingdings" panose="05000000000000000000" pitchFamily="2" charset="2"/>
              <a:buChar char="q"/>
              <a:defRPr/>
            </a:pPr>
            <a:r>
              <a:rPr lang="en-NZ" sz="2000" dirty="0">
                <a:latin typeface="Segoe UI Semilight" panose="020B0402040204020203" pitchFamily="34" charset="0"/>
                <a:cs typeface="Segoe UI Semilight" panose="020B0402040204020203" pitchFamily="34" charset="0"/>
              </a:rPr>
              <a:t>By animal vectors such as insects, birds, bats, </a:t>
            </a:r>
            <a:r>
              <a:rPr lang="en-NZ" sz="2000" dirty="0" err="1">
                <a:latin typeface="Segoe UI Semilight" panose="020B0402040204020203" pitchFamily="34" charset="0"/>
                <a:cs typeface="Segoe UI Semilight" panose="020B0402040204020203" pitchFamily="34" charset="0"/>
              </a:rPr>
              <a:t>etc</a:t>
            </a:r>
            <a:endParaRPr lang="en-NZ" sz="2000" dirty="0">
              <a:latin typeface="Segoe UI Semilight" panose="020B0402040204020203" pitchFamily="34" charset="0"/>
              <a:cs typeface="Segoe UI Semilight" panose="020B0402040204020203" pitchFamily="34" charset="0"/>
            </a:endParaRPr>
          </a:p>
        </p:txBody>
      </p:sp>
      <p:pic>
        <p:nvPicPr>
          <p:cNvPr id="57354" name="Picture 13" descr="http://s3.amazonaws.com/mrc-bpod-production/imgs/301/profile/Athlete%27s_Foot_Fungus_SciencePhotoLibrary.jpg?13438325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7381" y="4495800"/>
            <a:ext cx="22256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Text Box 15"/>
          <p:cNvSpPr txBox="1">
            <a:spLocks noChangeArrowheads="1"/>
          </p:cNvSpPr>
          <p:nvPr/>
        </p:nvSpPr>
        <p:spPr bwMode="auto">
          <a:xfrm>
            <a:off x="6124531" y="6224588"/>
            <a:ext cx="220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r">
              <a:spcBef>
                <a:spcPct val="0"/>
              </a:spcBef>
              <a:buClrTx/>
              <a:buSzTx/>
              <a:buFontTx/>
              <a:buNone/>
            </a:pPr>
            <a:r>
              <a:rPr lang="en-US" altLang="en-US" sz="1200" i="1" dirty="0">
                <a:latin typeface="Segoe UI Semilight" panose="020B0402040204020203" pitchFamily="34" charset="0"/>
                <a:cs typeface="Segoe UI Semilight" panose="020B0402040204020203" pitchFamily="34" charset="0"/>
              </a:rPr>
              <a:t>Courtesy of </a:t>
            </a:r>
            <a:r>
              <a:rPr lang="en-US" altLang="en-US" sz="1200" i="1" dirty="0" err="1">
                <a:latin typeface="Segoe UI Semilight" panose="020B0402040204020203" pitchFamily="34" charset="0"/>
                <a:cs typeface="Segoe UI Semilight" panose="020B0402040204020203" pitchFamily="34" charset="0"/>
              </a:rPr>
              <a:t>BPoA</a:t>
            </a:r>
            <a:endParaRPr lang="en-US" altLang="en-US" sz="1200" i="1" dirty="0">
              <a:latin typeface="Segoe UI Semilight" panose="020B0402040204020203" pitchFamily="34" charset="0"/>
              <a:cs typeface="Segoe UI Semilight" panose="020B0402040204020203" pitchFamily="34" charset="0"/>
            </a:endParaRPr>
          </a:p>
          <a:p>
            <a:pPr algn="ctr">
              <a:spcBef>
                <a:spcPct val="0"/>
              </a:spcBef>
              <a:buClrTx/>
              <a:buSzTx/>
              <a:buFontTx/>
              <a:buNone/>
            </a:pPr>
            <a:r>
              <a:rPr lang="en-US" altLang="en-US" sz="1200" dirty="0">
                <a:latin typeface="Segoe UI Semilight" panose="020B0402040204020203" pitchFamily="34" charset="0"/>
                <a:cs typeface="Segoe UI Semilight" panose="020B0402040204020203" pitchFamily="34" charset="0"/>
              </a:rPr>
              <a:t>Athletes foot (Tinea) is spread by fungal spores</a:t>
            </a:r>
          </a:p>
        </p:txBody>
      </p:sp>
      <p:sp>
        <p:nvSpPr>
          <p:cNvPr id="13" name="TextBox 12"/>
          <p:cNvSpPr txBox="1">
            <a:spLocks noChangeArrowheads="1"/>
          </p:cNvSpPr>
          <p:nvPr/>
        </p:nvSpPr>
        <p:spPr bwMode="auto">
          <a:xfrm>
            <a:off x="559391" y="3413352"/>
            <a:ext cx="2514600" cy="584200"/>
          </a:xfrm>
          <a:prstGeom prst="rect">
            <a:avLst/>
          </a:prstGeom>
          <a:solidFill>
            <a:srgbClr val="7030A0"/>
          </a:solidFill>
          <a:ln w="9525">
            <a:solidFill>
              <a:schemeClr val="tx1"/>
            </a:solidFill>
            <a:miter lim="800000"/>
            <a:headEnd/>
            <a:tailEnd/>
          </a:ln>
        </p:spPr>
        <p:txBody>
          <a:bodyPr>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r>
              <a:rPr lang="en-NZ" altLang="en-US" sz="1600">
                <a:solidFill>
                  <a:schemeClr val="bg1"/>
                </a:solidFill>
                <a:latin typeface="Segoe UI Semilight" panose="020B0402040204020203" pitchFamily="34" charset="0"/>
                <a:cs typeface="Segoe UI Semilight" panose="020B0402040204020203" pitchFamily="34" charset="0"/>
              </a:rPr>
              <a:t>Describe the </a:t>
            </a:r>
            <a:r>
              <a:rPr lang="en-NZ" altLang="en-US" sz="1600" b="1">
                <a:solidFill>
                  <a:schemeClr val="bg1"/>
                </a:solidFill>
                <a:latin typeface="Segoe UI Semilight" panose="020B0402040204020203" pitchFamily="34" charset="0"/>
                <a:cs typeface="Segoe UI Semilight" panose="020B0402040204020203" pitchFamily="34" charset="0"/>
              </a:rPr>
              <a:t>transmission</a:t>
            </a:r>
            <a:r>
              <a:rPr lang="en-NZ" altLang="en-US" sz="1600">
                <a:solidFill>
                  <a:schemeClr val="bg1"/>
                </a:solidFill>
                <a:latin typeface="Segoe UI Semilight" panose="020B0402040204020203" pitchFamily="34" charset="0"/>
                <a:cs typeface="Segoe UI Semilight" panose="020B0402040204020203" pitchFamily="34" charset="0"/>
              </a:rPr>
              <a:t> of the pathogen</a:t>
            </a:r>
          </a:p>
        </p:txBody>
      </p:sp>
      <p:sp>
        <p:nvSpPr>
          <p:cNvPr id="14" name="TextBox 13"/>
          <p:cNvSpPr txBox="1"/>
          <p:nvPr/>
        </p:nvSpPr>
        <p:spPr>
          <a:xfrm>
            <a:off x="6146302" y="3248023"/>
            <a:ext cx="2860675" cy="1076325"/>
          </a:xfrm>
          <a:prstGeom prst="rect">
            <a:avLst/>
          </a:prstGeom>
          <a:solidFill>
            <a:schemeClr val="accent5">
              <a:lumMod val="75000"/>
            </a:schemeClr>
          </a:solidFill>
          <a:ln>
            <a:solidFill>
              <a:schemeClr val="tx1"/>
            </a:solidFill>
          </a:ln>
        </p:spPr>
        <p:txBody>
          <a:bodyPr>
            <a:spAutoFit/>
          </a:bodyPr>
          <a:lstStyle/>
          <a:p>
            <a:pPr>
              <a:defRPr/>
            </a:pPr>
            <a:r>
              <a:rPr lang="en-NZ" sz="1600" dirty="0">
                <a:solidFill>
                  <a:schemeClr val="bg1"/>
                </a:solidFill>
                <a:latin typeface="Segoe UI Semilight" panose="020B0402040204020203" pitchFamily="34" charset="0"/>
                <a:cs typeface="Segoe UI Semilight" panose="020B0402040204020203" pitchFamily="34" charset="0"/>
              </a:rPr>
              <a:t>Explain what the pathogen does/needs that means it can get from person to person like this</a:t>
            </a:r>
          </a:p>
        </p:txBody>
      </p:sp>
      <p:sp>
        <p:nvSpPr>
          <p:cNvPr id="15" name="Right Arrow 14"/>
          <p:cNvSpPr/>
          <p:nvPr/>
        </p:nvSpPr>
        <p:spPr>
          <a:xfrm>
            <a:off x="2921591" y="3527652"/>
            <a:ext cx="762000" cy="379413"/>
          </a:xfrm>
          <a:prstGeom prst="rightArrow">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latin typeface="Segoe UI Semilight" panose="020B0402040204020203" pitchFamily="34" charset="0"/>
              <a:cs typeface="Segoe UI Semilight" panose="020B0402040204020203" pitchFamily="34" charset="0"/>
            </a:endParaRPr>
          </a:p>
        </p:txBody>
      </p:sp>
      <p:sp>
        <p:nvSpPr>
          <p:cNvPr id="16" name="Right Arrow 15"/>
          <p:cNvSpPr/>
          <p:nvPr/>
        </p:nvSpPr>
        <p:spPr>
          <a:xfrm>
            <a:off x="5207592" y="3527652"/>
            <a:ext cx="762000" cy="379413"/>
          </a:xfrm>
          <a:prstGeom prst="rightArrow">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latin typeface="Segoe UI Semilight" panose="020B0402040204020203" pitchFamily="34" charset="0"/>
              <a:cs typeface="Segoe UI Semilight" panose="020B0402040204020203" pitchFamily="34" charset="0"/>
            </a:endParaRPr>
          </a:p>
        </p:txBody>
      </p:sp>
      <p:sp>
        <p:nvSpPr>
          <p:cNvPr id="17" name="TextBox 28"/>
          <p:cNvSpPr txBox="1">
            <a:spLocks noChangeArrowheads="1"/>
          </p:cNvSpPr>
          <p:nvPr/>
        </p:nvSpPr>
        <p:spPr bwMode="auto">
          <a:xfrm>
            <a:off x="3683591" y="3399065"/>
            <a:ext cx="17287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r>
              <a:rPr lang="en-NZ" altLang="en-US" sz="1400">
                <a:latin typeface="Segoe UI Semilight" panose="020B0402040204020203" pitchFamily="34" charset="0"/>
                <a:cs typeface="Segoe UI Semilight" panose="020B0402040204020203" pitchFamily="34" charset="0"/>
              </a:rPr>
              <a:t>“Transmission happens like this because…”</a:t>
            </a:r>
          </a:p>
        </p:txBody>
      </p:sp>
      <p:pic>
        <p:nvPicPr>
          <p:cNvPr id="20" name="Picture 19">
            <a:extLst>
              <a:ext uri="{FF2B5EF4-FFF2-40B4-BE49-F238E27FC236}">
                <a16:creationId xmlns:a16="http://schemas.microsoft.com/office/drawing/2014/main" id="{D9B9DFD9-C3C6-4958-BE2F-08DFC7B041BE}"/>
              </a:ext>
            </a:extLst>
          </p:cNvPr>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8189200" y="484427"/>
            <a:ext cx="802399" cy="679291"/>
          </a:xfrm>
          <a:prstGeom prst="rect">
            <a:avLst/>
          </a:prstGeom>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EFC454-4A4A-405D-AEA8-3BE8149F1A1E}"/>
              </a:ext>
            </a:extLst>
          </p:cNvPr>
          <p:cNvSpPr/>
          <p:nvPr/>
        </p:nvSpPr>
        <p:spPr>
          <a:xfrm rot="10800000">
            <a:off x="-8042" y="3887237"/>
            <a:ext cx="9152042" cy="2987590"/>
          </a:xfrm>
          <a:prstGeom prst="rect">
            <a:avLst/>
          </a:prstGeom>
          <a:gradFill flip="none" rotWithShape="1">
            <a:gsLst>
              <a:gs pos="0">
                <a:schemeClr val="bg1">
                  <a:lumMod val="7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9" name="Rectangle 8">
            <a:extLst>
              <a:ext uri="{FF2B5EF4-FFF2-40B4-BE49-F238E27FC236}">
                <a16:creationId xmlns:a16="http://schemas.microsoft.com/office/drawing/2014/main" id="{8DEC6988-1590-4D3D-9097-E9A8DA5351D1}"/>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59395" name="Text Box 8"/>
          <p:cNvSpPr txBox="1">
            <a:spLocks noChangeArrowheads="1"/>
          </p:cNvSpPr>
          <p:nvPr/>
        </p:nvSpPr>
        <p:spPr bwMode="auto">
          <a:xfrm>
            <a:off x="6918325" y="2857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endParaRPr lang="en-GB" altLang="en-US" sz="1800">
              <a:latin typeface="Segoe UI Semilight" panose="020B0402040204020203" pitchFamily="34" charset="0"/>
              <a:cs typeface="Segoe UI Semilight" panose="020B0402040204020203" pitchFamily="34" charset="0"/>
            </a:endParaRPr>
          </a:p>
        </p:txBody>
      </p:sp>
      <p:sp>
        <p:nvSpPr>
          <p:cNvPr id="59396" name="Rectangle 12"/>
          <p:cNvSpPr>
            <a:spLocks noChangeArrowheads="1"/>
          </p:cNvSpPr>
          <p:nvPr/>
        </p:nvSpPr>
        <p:spPr bwMode="auto">
          <a:xfrm>
            <a:off x="685800" y="228600"/>
            <a:ext cx="77803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endParaRPr lang="en-GB" altLang="en-US" sz="4400">
              <a:solidFill>
                <a:schemeClr val="tx2"/>
              </a:solidFill>
              <a:latin typeface="Segoe UI Semilight" panose="020B0402040204020203" pitchFamily="34" charset="0"/>
              <a:cs typeface="Segoe UI Semilight" panose="020B0402040204020203" pitchFamily="34" charset="0"/>
            </a:endParaRPr>
          </a:p>
        </p:txBody>
      </p:sp>
      <p:sp>
        <p:nvSpPr>
          <p:cNvPr id="59397" name="TextBox 3"/>
          <p:cNvSpPr txBox="1">
            <a:spLocks noChangeArrowheads="1"/>
          </p:cNvSpPr>
          <p:nvPr/>
        </p:nvSpPr>
        <p:spPr bwMode="auto">
          <a:xfrm>
            <a:off x="0" y="353219"/>
            <a:ext cx="9143999"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a:solidFill>
                  <a:schemeClr val="bg1"/>
                </a:solidFill>
                <a:latin typeface="Segoe UI Semilight" panose="020B0402040204020203" pitchFamily="34" charset="0"/>
                <a:cs typeface="Segoe UI Semilight" panose="020B0402040204020203" pitchFamily="34" charset="0"/>
              </a:rPr>
              <a:t>How Pathogens cause diseases</a:t>
            </a:r>
          </a:p>
        </p:txBody>
      </p:sp>
      <p:sp>
        <p:nvSpPr>
          <p:cNvPr id="59398" name="TextBox 1"/>
          <p:cNvSpPr txBox="1">
            <a:spLocks noChangeArrowheads="1"/>
          </p:cNvSpPr>
          <p:nvPr/>
        </p:nvSpPr>
        <p:spPr bwMode="auto">
          <a:xfrm>
            <a:off x="228600" y="4595813"/>
            <a:ext cx="86868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eaLnBrk="1" hangingPunct="1"/>
            <a:r>
              <a:rPr lang="en-US" altLang="en-US" sz="2000">
                <a:latin typeface="Segoe UI Semilight" panose="020B0402040204020203" pitchFamily="34" charset="0"/>
                <a:cs typeface="Segoe UI Semilight" panose="020B0402040204020203" pitchFamily="34" charset="0"/>
              </a:rPr>
              <a:t>Many </a:t>
            </a:r>
            <a:r>
              <a:rPr lang="en-US" altLang="en-US" sz="2000" b="1">
                <a:latin typeface="Segoe UI Semilight" panose="020B0402040204020203" pitchFamily="34" charset="0"/>
                <a:cs typeface="Segoe UI Semilight" panose="020B0402040204020203" pitchFamily="34" charset="0"/>
              </a:rPr>
              <a:t>pathogens</a:t>
            </a:r>
            <a:r>
              <a:rPr lang="en-US" altLang="en-US" sz="2000">
                <a:latin typeface="Segoe UI Semilight" panose="020B0402040204020203" pitchFamily="34" charset="0"/>
                <a:cs typeface="Segoe UI Semilight" panose="020B0402040204020203" pitchFamily="34" charset="0"/>
              </a:rPr>
              <a:t> (disease causing micro-organisms) that infect humans produce of </a:t>
            </a:r>
            <a:r>
              <a:rPr lang="en-US" altLang="en-US" sz="2000" b="1">
                <a:latin typeface="Segoe UI Semilight" panose="020B0402040204020203" pitchFamily="34" charset="0"/>
                <a:cs typeface="Segoe UI Semilight" panose="020B0402040204020203" pitchFamily="34" charset="0"/>
              </a:rPr>
              <a:t>poisons</a:t>
            </a:r>
            <a:r>
              <a:rPr lang="en-US" altLang="en-US" sz="2000">
                <a:latin typeface="Segoe UI Semilight" panose="020B0402040204020203" pitchFamily="34" charset="0"/>
                <a:cs typeface="Segoe UI Semilight" panose="020B0402040204020203" pitchFamily="34" charset="0"/>
              </a:rPr>
              <a:t>, such as toxins and enzymes, that destroy cells and tissues. These poisons are created during the micro-organisms life processes during feeding, excretion or respiration. Micro-organisms such as viruses also have </a:t>
            </a:r>
            <a:r>
              <a:rPr lang="en-US" altLang="en-US" sz="2000" b="1">
                <a:latin typeface="Segoe UI Semilight" panose="020B0402040204020203" pitchFamily="34" charset="0"/>
                <a:cs typeface="Segoe UI Semilight" panose="020B0402040204020203" pitchFamily="34" charset="0"/>
              </a:rPr>
              <a:t>direct invasion </a:t>
            </a:r>
            <a:r>
              <a:rPr lang="en-US" altLang="en-US" sz="2000">
                <a:latin typeface="Segoe UI Semilight" panose="020B0402040204020203" pitchFamily="34" charset="0"/>
                <a:cs typeface="Segoe UI Semilight" panose="020B0402040204020203" pitchFamily="34" charset="0"/>
              </a:rPr>
              <a:t>and destruction of host cells.</a:t>
            </a:r>
          </a:p>
          <a:p>
            <a:pPr eaLnBrk="1" hangingPunct="1"/>
            <a:r>
              <a:rPr lang="en-US" altLang="en-US" sz="2000">
                <a:latin typeface="Segoe UI Semilight" panose="020B0402040204020203" pitchFamily="34" charset="0"/>
                <a:cs typeface="Segoe UI Semilight" panose="020B0402040204020203" pitchFamily="34" charset="0"/>
              </a:rPr>
              <a:t>Pathogens can cause </a:t>
            </a:r>
            <a:r>
              <a:rPr lang="en-US" altLang="en-US" sz="2000" b="1">
                <a:latin typeface="Segoe UI Semilight" panose="020B0402040204020203" pitchFamily="34" charset="0"/>
                <a:cs typeface="Segoe UI Semilight" panose="020B0402040204020203" pitchFamily="34" charset="0"/>
              </a:rPr>
              <a:t>triggering responses </a:t>
            </a:r>
            <a:r>
              <a:rPr lang="en-US" altLang="en-US" sz="2000">
                <a:latin typeface="Segoe UI Semilight" panose="020B0402040204020203" pitchFamily="34" charset="0"/>
                <a:cs typeface="Segoe UI Semilight" panose="020B0402040204020203" pitchFamily="34" charset="0"/>
              </a:rPr>
              <a:t>from the host’s immune system leading to disease signs and symptoms.</a:t>
            </a:r>
          </a:p>
        </p:txBody>
      </p:sp>
      <p:pic>
        <p:nvPicPr>
          <p:cNvPr id="59399" name="Picture 11" descr="http://www.avert.org/sites/default/files/Scienc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513" y="938213"/>
            <a:ext cx="7250112"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195113" y="492057"/>
            <a:ext cx="802399" cy="679291"/>
          </a:xfrm>
          <a:prstGeom prst="rect">
            <a:avLst/>
          </a:prstGeom>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573EA0-A00E-43E3-B963-F729FFB22704}"/>
              </a:ext>
            </a:extLst>
          </p:cNvPr>
          <p:cNvSpPr/>
          <p:nvPr/>
        </p:nvSpPr>
        <p:spPr>
          <a:xfrm rot="10800000">
            <a:off x="-8042" y="3887237"/>
            <a:ext cx="9152042" cy="2987590"/>
          </a:xfrm>
          <a:prstGeom prst="rect">
            <a:avLst/>
          </a:prstGeom>
          <a:gradFill flip="none" rotWithShape="1">
            <a:gsLst>
              <a:gs pos="0">
                <a:schemeClr val="bg1">
                  <a:lumMod val="7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8" name="Rectangle 7">
            <a:extLst>
              <a:ext uri="{FF2B5EF4-FFF2-40B4-BE49-F238E27FC236}">
                <a16:creationId xmlns:a16="http://schemas.microsoft.com/office/drawing/2014/main" id="{B3E52352-90EF-42AE-9659-2A46EC5480F5}"/>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58371" name="Rectangle 13"/>
          <p:cNvSpPr>
            <a:spLocks noChangeArrowheads="1"/>
          </p:cNvSpPr>
          <p:nvPr/>
        </p:nvSpPr>
        <p:spPr bwMode="auto">
          <a:xfrm>
            <a:off x="685800" y="228600"/>
            <a:ext cx="77803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endParaRPr lang="en-GB" altLang="en-US" sz="4400">
              <a:solidFill>
                <a:schemeClr val="tx2"/>
              </a:solidFill>
              <a:latin typeface="Segoe UI Semilight" panose="020B0402040204020203" pitchFamily="34" charset="0"/>
              <a:cs typeface="Segoe UI Semilight" panose="020B0402040204020203" pitchFamily="34" charset="0"/>
            </a:endParaRPr>
          </a:p>
        </p:txBody>
      </p:sp>
      <p:sp>
        <p:nvSpPr>
          <p:cNvPr id="58372" name="Rectangle 14"/>
          <p:cNvSpPr>
            <a:spLocks noChangeArrowheads="1"/>
          </p:cNvSpPr>
          <p:nvPr/>
        </p:nvSpPr>
        <p:spPr bwMode="auto">
          <a:xfrm>
            <a:off x="652463" y="1760538"/>
            <a:ext cx="8305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lnSpc>
                <a:spcPct val="90000"/>
              </a:lnSpc>
              <a:buClrTx/>
              <a:buSzTx/>
              <a:buFontTx/>
              <a:buNone/>
            </a:pPr>
            <a:r>
              <a:rPr lang="en-US" altLang="en-US" sz="2000" b="1">
                <a:latin typeface="Segoe UI Semilight" panose="020B0402040204020203" pitchFamily="34" charset="0"/>
                <a:cs typeface="Segoe UI Semilight" panose="020B0402040204020203" pitchFamily="34" charset="0"/>
              </a:rPr>
              <a:t>By duration</a:t>
            </a:r>
          </a:p>
          <a:p>
            <a:pPr lvl="1" eaLnBrk="1" hangingPunct="1">
              <a:lnSpc>
                <a:spcPct val="90000"/>
              </a:lnSpc>
              <a:buClrTx/>
              <a:buSzTx/>
              <a:buFontTx/>
              <a:buNone/>
            </a:pPr>
            <a:r>
              <a:rPr lang="en-US" altLang="en-US" b="1">
                <a:latin typeface="Segoe UI Semilight" panose="020B0402040204020203" pitchFamily="34" charset="0"/>
                <a:cs typeface="Segoe UI Semilight" panose="020B0402040204020203" pitchFamily="34" charset="0"/>
              </a:rPr>
              <a:t>Acute</a:t>
            </a:r>
            <a:r>
              <a:rPr lang="en-US" altLang="en-US">
                <a:latin typeface="Segoe UI Semilight" panose="020B0402040204020203" pitchFamily="34" charset="0"/>
                <a:cs typeface="Segoe UI Semilight" panose="020B0402040204020203" pitchFamily="34" charset="0"/>
              </a:rPr>
              <a:t> – develops and runs its course quickly.</a:t>
            </a:r>
          </a:p>
          <a:p>
            <a:pPr lvl="1" eaLnBrk="1" hangingPunct="1">
              <a:lnSpc>
                <a:spcPct val="90000"/>
              </a:lnSpc>
              <a:buClrTx/>
              <a:buSzTx/>
              <a:buFontTx/>
              <a:buNone/>
            </a:pPr>
            <a:r>
              <a:rPr lang="en-US" altLang="en-US" b="1">
                <a:latin typeface="Segoe UI Semilight" panose="020B0402040204020203" pitchFamily="34" charset="0"/>
                <a:cs typeface="Segoe UI Semilight" panose="020B0402040204020203" pitchFamily="34" charset="0"/>
              </a:rPr>
              <a:t>Chronic</a:t>
            </a:r>
            <a:r>
              <a:rPr lang="en-US" altLang="en-US">
                <a:latin typeface="Segoe UI Semilight" panose="020B0402040204020203" pitchFamily="34" charset="0"/>
                <a:cs typeface="Segoe UI Semilight" panose="020B0402040204020203" pitchFamily="34" charset="0"/>
              </a:rPr>
              <a:t> – develops more slowly and is usually less severe, but may persist for a long, indefinite period of time.</a:t>
            </a:r>
          </a:p>
          <a:p>
            <a:pPr lvl="1" eaLnBrk="1" hangingPunct="1">
              <a:lnSpc>
                <a:spcPct val="90000"/>
              </a:lnSpc>
              <a:buClrTx/>
              <a:buSzTx/>
              <a:buFontTx/>
              <a:buNone/>
            </a:pPr>
            <a:r>
              <a:rPr lang="en-US" altLang="en-US" b="1">
                <a:latin typeface="Segoe UI Semilight" panose="020B0402040204020203" pitchFamily="34" charset="0"/>
                <a:cs typeface="Segoe UI Semilight" panose="020B0402040204020203" pitchFamily="34" charset="0"/>
              </a:rPr>
              <a:t>Latent</a:t>
            </a:r>
            <a:r>
              <a:rPr lang="en-US" altLang="en-US">
                <a:latin typeface="Segoe UI Semilight" panose="020B0402040204020203" pitchFamily="34" charset="0"/>
                <a:cs typeface="Segoe UI Semilight" panose="020B0402040204020203" pitchFamily="34" charset="0"/>
              </a:rPr>
              <a:t> – characterized by periods of no symptoms between outbreaks of illness.</a:t>
            </a:r>
          </a:p>
          <a:p>
            <a:pPr eaLnBrk="1" hangingPunct="1">
              <a:lnSpc>
                <a:spcPct val="90000"/>
              </a:lnSpc>
              <a:buClrTx/>
              <a:buSzTx/>
              <a:buFontTx/>
              <a:buNone/>
            </a:pPr>
            <a:r>
              <a:rPr lang="en-US" altLang="en-US" sz="2000" b="1">
                <a:latin typeface="Segoe UI Semilight" panose="020B0402040204020203" pitchFamily="34" charset="0"/>
                <a:cs typeface="Segoe UI Semilight" panose="020B0402040204020203" pitchFamily="34" charset="0"/>
              </a:rPr>
              <a:t>By location</a:t>
            </a:r>
          </a:p>
          <a:p>
            <a:pPr lvl="1" eaLnBrk="1" hangingPunct="1">
              <a:lnSpc>
                <a:spcPct val="90000"/>
              </a:lnSpc>
              <a:buClrTx/>
              <a:buSzTx/>
              <a:buFontTx/>
              <a:buNone/>
            </a:pPr>
            <a:r>
              <a:rPr lang="en-US" altLang="en-US" b="1">
                <a:latin typeface="Segoe UI Semilight" panose="020B0402040204020203" pitchFamily="34" charset="0"/>
                <a:cs typeface="Segoe UI Semilight" panose="020B0402040204020203" pitchFamily="34" charset="0"/>
              </a:rPr>
              <a:t>Local</a:t>
            </a:r>
            <a:r>
              <a:rPr lang="en-US" altLang="en-US">
                <a:latin typeface="Segoe UI Semilight" panose="020B0402040204020203" pitchFamily="34" charset="0"/>
                <a:cs typeface="Segoe UI Semilight" panose="020B0402040204020203" pitchFamily="34" charset="0"/>
              </a:rPr>
              <a:t> – confined to a specific area of the body.</a:t>
            </a:r>
          </a:p>
          <a:p>
            <a:pPr lvl="1" eaLnBrk="1" hangingPunct="1">
              <a:lnSpc>
                <a:spcPct val="90000"/>
              </a:lnSpc>
              <a:buClrTx/>
              <a:buSzTx/>
              <a:buFontTx/>
              <a:buNone/>
            </a:pPr>
            <a:r>
              <a:rPr lang="en-US" altLang="en-US" b="1">
                <a:latin typeface="Segoe UI Semilight" panose="020B0402040204020203" pitchFamily="34" charset="0"/>
                <a:cs typeface="Segoe UI Semilight" panose="020B0402040204020203" pitchFamily="34" charset="0"/>
              </a:rPr>
              <a:t>Systemic</a:t>
            </a:r>
            <a:r>
              <a:rPr lang="en-US" altLang="en-US">
                <a:latin typeface="Segoe UI Semilight" panose="020B0402040204020203" pitchFamily="34" charset="0"/>
                <a:cs typeface="Segoe UI Semilight" panose="020B0402040204020203" pitchFamily="34" charset="0"/>
              </a:rPr>
              <a:t> – a generalized illness that infects most of the body with pathogens distributed widely in tissues.</a:t>
            </a:r>
          </a:p>
          <a:p>
            <a:pPr eaLnBrk="1" hangingPunct="1">
              <a:lnSpc>
                <a:spcPct val="90000"/>
              </a:lnSpc>
              <a:buClrTx/>
              <a:buSzTx/>
              <a:buFontTx/>
              <a:buNone/>
            </a:pPr>
            <a:r>
              <a:rPr lang="en-US" altLang="en-US" sz="2000" b="1">
                <a:latin typeface="Segoe UI Semilight" panose="020B0402040204020203" pitchFamily="34" charset="0"/>
                <a:cs typeface="Segoe UI Semilight" panose="020B0402040204020203" pitchFamily="34" charset="0"/>
              </a:rPr>
              <a:t>By timing</a:t>
            </a:r>
          </a:p>
          <a:p>
            <a:pPr lvl="1" eaLnBrk="1" hangingPunct="1">
              <a:lnSpc>
                <a:spcPct val="90000"/>
              </a:lnSpc>
              <a:buClrTx/>
              <a:buSzTx/>
              <a:buFontTx/>
              <a:buNone/>
            </a:pPr>
            <a:r>
              <a:rPr lang="en-US" altLang="en-US" b="1">
                <a:latin typeface="Segoe UI Semilight" panose="020B0402040204020203" pitchFamily="34" charset="0"/>
                <a:cs typeface="Segoe UI Semilight" panose="020B0402040204020203" pitchFamily="34" charset="0"/>
              </a:rPr>
              <a:t>Primary</a:t>
            </a:r>
            <a:r>
              <a:rPr lang="en-US" altLang="en-US">
                <a:latin typeface="Segoe UI Semilight" panose="020B0402040204020203" pitchFamily="34" charset="0"/>
                <a:cs typeface="Segoe UI Semilight" panose="020B0402040204020203" pitchFamily="34" charset="0"/>
              </a:rPr>
              <a:t> – initial infection in a previously healthy person.</a:t>
            </a:r>
          </a:p>
          <a:p>
            <a:pPr lvl="1" eaLnBrk="1" hangingPunct="1">
              <a:lnSpc>
                <a:spcPct val="90000"/>
              </a:lnSpc>
              <a:buClrTx/>
              <a:buSzTx/>
              <a:buFontTx/>
              <a:buNone/>
            </a:pPr>
            <a:r>
              <a:rPr lang="en-US" altLang="en-US" b="1">
                <a:latin typeface="Segoe UI Semilight" panose="020B0402040204020203" pitchFamily="34" charset="0"/>
                <a:cs typeface="Segoe UI Semilight" panose="020B0402040204020203" pitchFamily="34" charset="0"/>
              </a:rPr>
              <a:t>Secondary</a:t>
            </a:r>
            <a:r>
              <a:rPr lang="en-US" altLang="en-US">
                <a:latin typeface="Segoe UI Semilight" panose="020B0402040204020203" pitchFamily="34" charset="0"/>
                <a:cs typeface="Segoe UI Semilight" panose="020B0402040204020203" pitchFamily="34" charset="0"/>
              </a:rPr>
              <a:t> – infection that occurs in a person weakened by a primary infection.</a:t>
            </a:r>
          </a:p>
        </p:txBody>
      </p:sp>
      <p:sp>
        <p:nvSpPr>
          <p:cNvPr id="58373" name="Rectangle 12"/>
          <p:cNvSpPr>
            <a:spLocks noChangeArrowheads="1"/>
          </p:cNvSpPr>
          <p:nvPr/>
        </p:nvSpPr>
        <p:spPr bwMode="auto">
          <a:xfrm>
            <a:off x="685800" y="228600"/>
            <a:ext cx="77803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endParaRPr lang="en-GB" altLang="en-US" sz="4400">
              <a:solidFill>
                <a:schemeClr val="tx2"/>
              </a:solidFill>
              <a:latin typeface="Segoe UI Semilight" panose="020B0402040204020203" pitchFamily="34" charset="0"/>
              <a:cs typeface="Segoe UI Semilight" panose="020B0402040204020203" pitchFamily="34" charset="0"/>
            </a:endParaRPr>
          </a:p>
        </p:txBody>
      </p:sp>
      <p:sp>
        <p:nvSpPr>
          <p:cNvPr id="58374" name="TextBox 3"/>
          <p:cNvSpPr txBox="1">
            <a:spLocks noChangeArrowheads="1"/>
          </p:cNvSpPr>
          <p:nvPr/>
        </p:nvSpPr>
        <p:spPr bwMode="auto">
          <a:xfrm>
            <a:off x="0" y="477838"/>
            <a:ext cx="9143999"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a:solidFill>
                  <a:schemeClr val="bg1"/>
                </a:solidFill>
                <a:latin typeface="Segoe UI Semilight" panose="020B0402040204020203" pitchFamily="34" charset="0"/>
                <a:cs typeface="Segoe UI Semilight" panose="020B0402040204020203" pitchFamily="34" charset="0"/>
              </a:rPr>
              <a:t>Classification of infectious diseases</a:t>
            </a:r>
          </a:p>
        </p:txBody>
      </p:sp>
      <p:pic>
        <p:nvPicPr>
          <p:cNvPr id="11" name="Picture 10"/>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blip>
          <a:stretch>
            <a:fillRect/>
          </a:stretch>
        </p:blipFill>
        <p:spPr>
          <a:xfrm>
            <a:off x="8065679" y="670084"/>
            <a:ext cx="802399" cy="679291"/>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65909"/>
            <a:ext cx="9144000" cy="5992091"/>
          </a:xfrm>
          <a:prstGeom prst="rect">
            <a:avLst/>
          </a:prstGeom>
        </p:spPr>
      </p:pic>
      <p:sp>
        <p:nvSpPr>
          <p:cNvPr id="57347" name="Rectangle 12"/>
          <p:cNvSpPr>
            <a:spLocks noChangeArrowheads="1"/>
          </p:cNvSpPr>
          <p:nvPr/>
        </p:nvSpPr>
        <p:spPr bwMode="auto">
          <a:xfrm>
            <a:off x="685800" y="228600"/>
            <a:ext cx="77803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endParaRPr lang="en-GB" altLang="en-US" sz="4400">
              <a:solidFill>
                <a:schemeClr val="tx2"/>
              </a:solidFill>
              <a:latin typeface="Segoe UI Semilight" panose="020B0402040204020203" pitchFamily="34" charset="0"/>
              <a:cs typeface="Segoe UI Semilight" panose="020B0402040204020203" pitchFamily="34" charset="0"/>
            </a:endParaRPr>
          </a:p>
        </p:txBody>
      </p:sp>
      <p:sp>
        <p:nvSpPr>
          <p:cNvPr id="57352" name="TextBox 3"/>
          <p:cNvSpPr txBox="1">
            <a:spLocks noChangeArrowheads="1"/>
          </p:cNvSpPr>
          <p:nvPr/>
        </p:nvSpPr>
        <p:spPr bwMode="auto">
          <a:xfrm>
            <a:off x="0" y="477838"/>
            <a:ext cx="9143999"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dirty="0">
                <a:solidFill>
                  <a:schemeClr val="bg1"/>
                </a:solidFill>
                <a:latin typeface="Segoe UI Semilight" panose="020B0402040204020203" pitchFamily="34" charset="0"/>
                <a:cs typeface="Segoe UI Semilight" panose="020B0402040204020203" pitchFamily="34" charset="0"/>
              </a:rPr>
              <a:t>Symptom of an infectious disease</a:t>
            </a:r>
          </a:p>
        </p:txBody>
      </p:sp>
      <p:sp>
        <p:nvSpPr>
          <p:cNvPr id="2" name="TextBox 1"/>
          <p:cNvSpPr txBox="1"/>
          <p:nvPr/>
        </p:nvSpPr>
        <p:spPr>
          <a:xfrm>
            <a:off x="372619" y="3861954"/>
            <a:ext cx="8398759" cy="2308324"/>
          </a:xfrm>
          <a:prstGeom prst="rect">
            <a:avLst/>
          </a:prstGeom>
          <a:solidFill>
            <a:schemeClr val="bg1">
              <a:alpha val="66000"/>
            </a:schemeClr>
          </a:solidFill>
        </p:spPr>
        <p:txBody>
          <a:bodyPr wrap="square">
            <a:spAutoFit/>
          </a:bodyPr>
          <a:lstStyle/>
          <a:p>
            <a:pPr>
              <a:defRPr/>
            </a:pPr>
            <a:r>
              <a:rPr lang="en-NZ" dirty="0">
                <a:latin typeface="Segoe UI Semilight" panose="020B0402040204020203" pitchFamily="34" charset="0"/>
                <a:cs typeface="Segoe UI Semilight" panose="020B0402040204020203" pitchFamily="34" charset="0"/>
              </a:rPr>
              <a:t>When micro-organisms infect the body many of the symptoms associated with particular infections are caused due to the bacteria or fungi carrying out various life functions or the virus replicating. </a:t>
            </a:r>
          </a:p>
          <a:p>
            <a:pPr>
              <a:defRPr/>
            </a:pPr>
            <a:r>
              <a:rPr lang="en-NZ" dirty="0">
                <a:latin typeface="Segoe UI Semilight" panose="020B0402040204020203" pitchFamily="34" charset="0"/>
                <a:cs typeface="Segoe UI Semilight" panose="020B0402040204020203" pitchFamily="34" charset="0"/>
              </a:rPr>
              <a:t>Nutrition using extra-cellular digestion in fungi and bacteria will cause death of cells as they are destroyed. Replication of Virus also destroys cells as they replication. Death of cells causes redness, swelling and pain – a common symptom of disease. </a:t>
            </a:r>
          </a:p>
          <a:p>
            <a:pPr>
              <a:defRPr/>
            </a:pPr>
            <a:r>
              <a:rPr lang="en-NZ" dirty="0">
                <a:latin typeface="Segoe UI Semilight" panose="020B0402040204020203" pitchFamily="34" charset="0"/>
                <a:cs typeface="Segoe UI Semilight" panose="020B0402040204020203" pitchFamily="34" charset="0"/>
              </a:rPr>
              <a:t>Some micro-organisms release toxins which cause damage and death in humans.</a:t>
            </a:r>
          </a:p>
          <a:p>
            <a:pPr>
              <a:defRPr/>
            </a:pPr>
            <a:endParaRPr lang="en-NZ" dirty="0">
              <a:latin typeface="Segoe UI Semilight" panose="020B0402040204020203" pitchFamily="34" charset="0"/>
              <a:cs typeface="Segoe UI Semilight" panose="020B0402040204020203" pitchFamily="34" charset="0"/>
            </a:endParaRPr>
          </a:p>
        </p:txBody>
      </p:sp>
      <p:pic>
        <p:nvPicPr>
          <p:cNvPr id="18" name="Picture 17"/>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057000" y="598567"/>
            <a:ext cx="802399" cy="679291"/>
          </a:xfrm>
          <a:prstGeom prst="rect">
            <a:avLst/>
          </a:prstGeom>
        </p:spPr>
      </p:pic>
    </p:spTree>
    <p:extLst>
      <p:ext uri="{BB962C8B-B14F-4D97-AF65-F5344CB8AC3E}">
        <p14:creationId xmlns:p14="http://schemas.microsoft.com/office/powerpoint/2010/main" val="227315224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C9F7D79-98A7-4037-B0BC-3C2B4ED09FB6}"/>
              </a:ext>
            </a:extLst>
          </p:cNvPr>
          <p:cNvSpPr/>
          <p:nvPr/>
        </p:nvSpPr>
        <p:spPr>
          <a:xfrm rot="10800000">
            <a:off x="-8042" y="3887237"/>
            <a:ext cx="9152042" cy="2987590"/>
          </a:xfrm>
          <a:prstGeom prst="rect">
            <a:avLst/>
          </a:prstGeom>
          <a:gradFill flip="none" rotWithShape="1">
            <a:gsLst>
              <a:gs pos="0">
                <a:schemeClr val="bg1">
                  <a:lumMod val="7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13" name="Rectangle 12">
            <a:extLst>
              <a:ext uri="{FF2B5EF4-FFF2-40B4-BE49-F238E27FC236}">
                <a16:creationId xmlns:a16="http://schemas.microsoft.com/office/drawing/2014/main" id="{030F0F2C-2F0D-43C9-A07A-62CFD9094E21}"/>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pic>
        <p:nvPicPr>
          <p:cNvPr id="60419" name="Picture 7" descr="flu vac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416050"/>
            <a:ext cx="3713163" cy="539115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0420" name="TextBox 3"/>
          <p:cNvSpPr txBox="1">
            <a:spLocks noChangeArrowheads="1"/>
          </p:cNvSpPr>
          <p:nvPr/>
        </p:nvSpPr>
        <p:spPr bwMode="auto">
          <a:xfrm>
            <a:off x="1" y="309301"/>
            <a:ext cx="9143998"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dirty="0">
                <a:solidFill>
                  <a:schemeClr val="bg1"/>
                </a:solidFill>
                <a:latin typeface="Segoe UI Semilight" panose="020B0402040204020203" pitchFamily="34" charset="0"/>
                <a:cs typeface="Segoe UI Semilight" panose="020B0402040204020203" pitchFamily="34" charset="0"/>
              </a:rPr>
              <a:t>Treatment of infectious diseases</a:t>
            </a:r>
          </a:p>
        </p:txBody>
      </p:sp>
      <p:sp>
        <p:nvSpPr>
          <p:cNvPr id="60421" name="TextBox 1"/>
          <p:cNvSpPr txBox="1">
            <a:spLocks noChangeArrowheads="1"/>
          </p:cNvSpPr>
          <p:nvPr/>
        </p:nvSpPr>
        <p:spPr bwMode="auto">
          <a:xfrm>
            <a:off x="230188" y="1524000"/>
            <a:ext cx="4854575" cy="352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eaLnBrk="1" hangingPunct="1">
              <a:spcBef>
                <a:spcPct val="20000"/>
              </a:spcBef>
            </a:pPr>
            <a:r>
              <a:rPr lang="en-US" altLang="en-US" dirty="0">
                <a:latin typeface="Segoe UI Semilight" panose="020B0402040204020203" pitchFamily="34" charset="0"/>
                <a:cs typeface="Segoe UI Semilight" panose="020B0402040204020203" pitchFamily="34" charset="0"/>
              </a:rPr>
              <a:t>For the prevention of many viruses humans have developed </a:t>
            </a:r>
            <a:r>
              <a:rPr lang="en-US" altLang="en-US" b="1" dirty="0">
                <a:latin typeface="Segoe UI Semilight" panose="020B0402040204020203" pitchFamily="34" charset="0"/>
                <a:cs typeface="Segoe UI Semilight" panose="020B0402040204020203" pitchFamily="34" charset="0"/>
              </a:rPr>
              <a:t>vaccines</a:t>
            </a:r>
            <a:r>
              <a:rPr lang="en-US" altLang="en-US" dirty="0">
                <a:latin typeface="Segoe UI Semilight" panose="020B0402040204020203" pitchFamily="34" charset="0"/>
                <a:cs typeface="Segoe UI Semilight" panose="020B0402040204020203" pitchFamily="34" charset="0"/>
              </a:rPr>
              <a:t> which trigger the immune system to produce antibodies that are stored. Specific antibodies will target and destroy invading viruses quickly before they can multiply.</a:t>
            </a:r>
          </a:p>
          <a:p>
            <a:pPr eaLnBrk="1" hangingPunct="1">
              <a:spcBef>
                <a:spcPct val="20000"/>
              </a:spcBef>
            </a:pPr>
            <a:r>
              <a:rPr lang="en-US" altLang="en-US" dirty="0">
                <a:latin typeface="Segoe UI Semilight" panose="020B0402040204020203" pitchFamily="34" charset="0"/>
                <a:cs typeface="Segoe UI Semilight" panose="020B0402040204020203" pitchFamily="34" charset="0"/>
              </a:rPr>
              <a:t>We also have developed </a:t>
            </a:r>
            <a:r>
              <a:rPr lang="en-US" altLang="en-US" b="1" dirty="0">
                <a:latin typeface="Segoe UI Semilight" panose="020B0402040204020203" pitchFamily="34" charset="0"/>
                <a:cs typeface="Segoe UI Semilight" panose="020B0402040204020203" pitchFamily="34" charset="0"/>
              </a:rPr>
              <a:t>antimicrobial drugs </a:t>
            </a:r>
            <a:r>
              <a:rPr lang="en-US" altLang="en-US" dirty="0">
                <a:latin typeface="Segoe UI Semilight" panose="020B0402040204020203" pitchFamily="34" charset="0"/>
                <a:cs typeface="Segoe UI Semilight" panose="020B0402040204020203" pitchFamily="34" charset="0"/>
              </a:rPr>
              <a:t>such as antibiotics (and penicillin from fungi) that can kill bacterial, and antiviral drugs that can fight some viruses like HIV (although not kill them altogether)</a:t>
            </a:r>
          </a:p>
          <a:p>
            <a:pPr eaLnBrk="1" hangingPunct="1">
              <a:spcBef>
                <a:spcPct val="20000"/>
              </a:spcBef>
            </a:pPr>
            <a:r>
              <a:rPr lang="en-US" altLang="en-US" b="1" dirty="0">
                <a:latin typeface="Segoe UI Semilight" panose="020B0402040204020203" pitchFamily="34" charset="0"/>
                <a:cs typeface="Segoe UI Semilight" panose="020B0402040204020203" pitchFamily="34" charset="0"/>
              </a:rPr>
              <a:t>Treatment will slow or prevent a life process</a:t>
            </a:r>
          </a:p>
        </p:txBody>
      </p:sp>
      <p:pic>
        <p:nvPicPr>
          <p:cNvPr id="12" name="Picture 11"/>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168564" y="393214"/>
            <a:ext cx="802399" cy="679291"/>
          </a:xfrm>
          <a:prstGeom prst="rect">
            <a:avLst/>
          </a:prstGeom>
        </p:spPr>
      </p:pic>
      <p:sp>
        <p:nvSpPr>
          <p:cNvPr id="7" name="TextBox 14"/>
          <p:cNvSpPr txBox="1">
            <a:spLocks noChangeArrowheads="1"/>
          </p:cNvSpPr>
          <p:nvPr/>
        </p:nvSpPr>
        <p:spPr bwMode="auto">
          <a:xfrm>
            <a:off x="246017" y="5149228"/>
            <a:ext cx="2514600" cy="584200"/>
          </a:xfrm>
          <a:prstGeom prst="rect">
            <a:avLst/>
          </a:prstGeom>
          <a:solidFill>
            <a:srgbClr val="7030A0"/>
          </a:solidFill>
          <a:ln w="9525">
            <a:solidFill>
              <a:schemeClr val="tx1"/>
            </a:solidFill>
            <a:miter lim="800000"/>
            <a:headEnd/>
            <a:tailEnd/>
          </a:ln>
        </p:spPr>
        <p:txBody>
          <a:bodyPr>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r>
              <a:rPr lang="en-NZ" altLang="en-US" sz="1600">
                <a:solidFill>
                  <a:schemeClr val="bg1"/>
                </a:solidFill>
                <a:latin typeface="Segoe UI Semilight" panose="020B0402040204020203" pitchFamily="34" charset="0"/>
                <a:cs typeface="Segoe UI Semilight" panose="020B0402040204020203" pitchFamily="34" charset="0"/>
              </a:rPr>
              <a:t>Describe the </a:t>
            </a:r>
            <a:r>
              <a:rPr lang="en-NZ" altLang="en-US" sz="1600" b="1">
                <a:solidFill>
                  <a:schemeClr val="bg1"/>
                </a:solidFill>
                <a:latin typeface="Segoe UI Semilight" panose="020B0402040204020203" pitchFamily="34" charset="0"/>
                <a:cs typeface="Segoe UI Semilight" panose="020B0402040204020203" pitchFamily="34" charset="0"/>
              </a:rPr>
              <a:t>treatment</a:t>
            </a:r>
            <a:r>
              <a:rPr lang="en-NZ" altLang="en-US" sz="1600">
                <a:solidFill>
                  <a:schemeClr val="bg1"/>
                </a:solidFill>
                <a:latin typeface="Segoe UI Semilight" panose="020B0402040204020203" pitchFamily="34" charset="0"/>
                <a:cs typeface="Segoe UI Semilight" panose="020B0402040204020203" pitchFamily="34" charset="0"/>
              </a:rPr>
              <a:t> of the pathogen</a:t>
            </a:r>
          </a:p>
        </p:txBody>
      </p:sp>
      <p:sp>
        <p:nvSpPr>
          <p:cNvPr id="8" name="TextBox 7"/>
          <p:cNvSpPr txBox="1"/>
          <p:nvPr/>
        </p:nvSpPr>
        <p:spPr>
          <a:xfrm>
            <a:off x="2187077" y="6056572"/>
            <a:ext cx="2860675" cy="584200"/>
          </a:xfrm>
          <a:prstGeom prst="rect">
            <a:avLst/>
          </a:prstGeom>
          <a:solidFill>
            <a:schemeClr val="accent5">
              <a:lumMod val="75000"/>
            </a:schemeClr>
          </a:solidFill>
          <a:ln>
            <a:solidFill>
              <a:schemeClr val="tx1"/>
            </a:solidFill>
          </a:ln>
        </p:spPr>
        <p:txBody>
          <a:bodyPr>
            <a:spAutoFit/>
          </a:bodyPr>
          <a:lstStyle/>
          <a:p>
            <a:pPr>
              <a:defRPr/>
            </a:pPr>
            <a:r>
              <a:rPr lang="en-NZ" sz="1600" dirty="0">
                <a:solidFill>
                  <a:schemeClr val="bg1"/>
                </a:solidFill>
                <a:latin typeface="Segoe UI Semilight" panose="020B0402040204020203" pitchFamily="34" charset="0"/>
                <a:cs typeface="Segoe UI Semilight" panose="020B0402040204020203" pitchFamily="34" charset="0"/>
              </a:rPr>
              <a:t>Explain how the pathogens life processes are effected</a:t>
            </a:r>
          </a:p>
        </p:txBody>
      </p:sp>
      <p:sp>
        <p:nvSpPr>
          <p:cNvPr id="9" name="Right Arrow 8"/>
          <p:cNvSpPr/>
          <p:nvPr/>
        </p:nvSpPr>
        <p:spPr>
          <a:xfrm>
            <a:off x="2931002" y="5239224"/>
            <a:ext cx="762000" cy="379413"/>
          </a:xfrm>
          <a:prstGeom prst="rightArrow">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latin typeface="Segoe UI Semilight" panose="020B0402040204020203" pitchFamily="34" charset="0"/>
              <a:cs typeface="Segoe UI Semilight" panose="020B0402040204020203" pitchFamily="34" charset="0"/>
            </a:endParaRPr>
          </a:p>
        </p:txBody>
      </p:sp>
      <p:sp>
        <p:nvSpPr>
          <p:cNvPr id="10" name="Right Arrow 9"/>
          <p:cNvSpPr/>
          <p:nvPr/>
        </p:nvSpPr>
        <p:spPr>
          <a:xfrm rot="5400000">
            <a:off x="4175323" y="5634314"/>
            <a:ext cx="412354" cy="381000"/>
          </a:xfrm>
          <a:prstGeom prst="rightArrow">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latin typeface="Segoe UI Semilight" panose="020B0402040204020203" pitchFamily="34" charset="0"/>
              <a:cs typeface="Segoe UI Semilight" panose="020B0402040204020203" pitchFamily="34" charset="0"/>
            </a:endParaRPr>
          </a:p>
        </p:txBody>
      </p:sp>
      <p:sp>
        <p:nvSpPr>
          <p:cNvPr id="11" name="TextBox 29"/>
          <p:cNvSpPr txBox="1">
            <a:spLocks noChangeArrowheads="1"/>
          </p:cNvSpPr>
          <p:nvPr/>
        </p:nvSpPr>
        <p:spPr bwMode="auto">
          <a:xfrm>
            <a:off x="3812745" y="4978080"/>
            <a:ext cx="17287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r>
              <a:rPr lang="en-NZ" altLang="en-US" sz="1400" dirty="0">
                <a:latin typeface="Segoe UI Semilight" panose="020B0402040204020203" pitchFamily="34" charset="0"/>
                <a:cs typeface="Segoe UI Semilight" panose="020B0402040204020203" pitchFamily="34" charset="0"/>
              </a:rPr>
              <a:t>“this reduces the symptoms by…”</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AAF6A8-BD88-44E2-93FA-8A973E749450}"/>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21506" name="Text Box 16"/>
          <p:cNvSpPr txBox="1">
            <a:spLocks noChangeArrowheads="1"/>
          </p:cNvSpPr>
          <p:nvPr/>
        </p:nvSpPr>
        <p:spPr bwMode="auto">
          <a:xfrm>
            <a:off x="457200" y="1752600"/>
            <a:ext cx="46482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NZ" altLang="en-US" b="1">
                <a:latin typeface="Segoe UI Semilight" panose="020B0402040204020203" pitchFamily="34" charset="0"/>
                <a:cs typeface="Segoe UI Semilight" panose="020B0402040204020203" pitchFamily="34" charset="0"/>
              </a:rPr>
              <a:t>Micro-organisms </a:t>
            </a:r>
            <a:r>
              <a:rPr lang="en-NZ" altLang="en-US">
                <a:latin typeface="Segoe UI Semilight" panose="020B0402040204020203" pitchFamily="34" charset="0"/>
                <a:cs typeface="Segoe UI Semilight" panose="020B0402040204020203" pitchFamily="34" charset="0"/>
              </a:rPr>
              <a:t>(or microbes) are very small organisms, which are usually only visible with the aid of a microscope. Sometimes a colony of micro-organisms can be seen with the naked eye.</a:t>
            </a:r>
          </a:p>
          <a:p>
            <a:pPr eaLnBrk="1" hangingPunct="1">
              <a:spcBef>
                <a:spcPct val="50000"/>
              </a:spcBef>
              <a:buClrTx/>
              <a:buSzTx/>
              <a:buFontTx/>
              <a:buNone/>
            </a:pPr>
            <a:r>
              <a:rPr lang="en-NZ" altLang="en-US">
                <a:latin typeface="Segoe UI Semilight" panose="020B0402040204020203" pitchFamily="34" charset="0"/>
                <a:cs typeface="Segoe UI Semilight" panose="020B0402040204020203" pitchFamily="34" charset="0"/>
              </a:rPr>
              <a:t>Micro-organisms which have single cells are </a:t>
            </a:r>
            <a:r>
              <a:rPr lang="en-NZ" altLang="en-US" b="1">
                <a:latin typeface="Segoe UI Semilight" panose="020B0402040204020203" pitchFamily="34" charset="0"/>
                <a:cs typeface="Segoe UI Semilight" panose="020B0402040204020203" pitchFamily="34" charset="0"/>
              </a:rPr>
              <a:t>unicellular</a:t>
            </a:r>
            <a:r>
              <a:rPr lang="en-NZ" altLang="en-US">
                <a:latin typeface="Segoe UI Semilight" panose="020B0402040204020203" pitchFamily="34" charset="0"/>
                <a:cs typeface="Segoe UI Semilight" panose="020B0402040204020203" pitchFamily="34" charset="0"/>
              </a:rPr>
              <a:t>. Those made of many cells are </a:t>
            </a:r>
            <a:r>
              <a:rPr lang="en-NZ" altLang="en-US" b="1">
                <a:latin typeface="Segoe UI Semilight" panose="020B0402040204020203" pitchFamily="34" charset="0"/>
                <a:cs typeface="Segoe UI Semilight" panose="020B0402040204020203" pitchFamily="34" charset="0"/>
              </a:rPr>
              <a:t>multicellular</a:t>
            </a:r>
            <a:r>
              <a:rPr lang="en-NZ" altLang="en-US">
                <a:latin typeface="Segoe UI Semilight" panose="020B0402040204020203" pitchFamily="34" charset="0"/>
                <a:cs typeface="Segoe UI Semilight" panose="020B0402040204020203" pitchFamily="34" charset="0"/>
              </a:rPr>
              <a:t>. Some have no cells at all – viruses.</a:t>
            </a:r>
            <a:endParaRPr lang="en-GB" altLang="en-US">
              <a:latin typeface="Segoe UI Semilight" panose="020B0402040204020203" pitchFamily="34" charset="0"/>
              <a:cs typeface="Segoe UI Semilight" panose="020B0402040204020203" pitchFamily="34" charset="0"/>
            </a:endParaRPr>
          </a:p>
        </p:txBody>
      </p:sp>
      <p:pic>
        <p:nvPicPr>
          <p:cNvPr id="21507" name="Picture 1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0038" y="1331913"/>
            <a:ext cx="2895600"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TextBox 4"/>
          <p:cNvSpPr txBox="1">
            <a:spLocks noChangeArrowheads="1"/>
          </p:cNvSpPr>
          <p:nvPr/>
        </p:nvSpPr>
        <p:spPr bwMode="auto">
          <a:xfrm>
            <a:off x="0" y="255588"/>
            <a:ext cx="9164637"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a:solidFill>
                  <a:schemeClr val="bg1"/>
                </a:solidFill>
                <a:latin typeface="Segoe UI Semilight" panose="020B0402040204020203" pitchFamily="34" charset="0"/>
                <a:cs typeface="Segoe UI Semilight" panose="020B0402040204020203" pitchFamily="34" charset="0"/>
              </a:rPr>
              <a:t>Micro-organisms</a:t>
            </a:r>
          </a:p>
        </p:txBody>
      </p:sp>
      <p:pic>
        <p:nvPicPr>
          <p:cNvPr id="8" name="Picture 7"/>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077200" y="344647"/>
            <a:ext cx="802399" cy="679291"/>
          </a:xfrm>
          <a:prstGeom prst="rect">
            <a:avLst/>
          </a:prstGeom>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E8FFEF-3650-4984-945E-41BA660B26DE}"/>
              </a:ext>
            </a:extLst>
          </p:cNvPr>
          <p:cNvSpPr/>
          <p:nvPr/>
        </p:nvSpPr>
        <p:spPr>
          <a:xfrm rot="10800000">
            <a:off x="-8042" y="3887237"/>
            <a:ext cx="9152042" cy="2987590"/>
          </a:xfrm>
          <a:prstGeom prst="rect">
            <a:avLst/>
          </a:prstGeom>
          <a:gradFill flip="none" rotWithShape="1">
            <a:gsLst>
              <a:gs pos="0">
                <a:schemeClr val="bg1">
                  <a:lumMod val="7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14" name="Rectangle 13">
            <a:extLst>
              <a:ext uri="{FF2B5EF4-FFF2-40B4-BE49-F238E27FC236}">
                <a16:creationId xmlns:a16="http://schemas.microsoft.com/office/drawing/2014/main" id="{33AB595E-83E8-4007-BBD6-00F523B57B8A}"/>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60420" name="TextBox 3"/>
          <p:cNvSpPr txBox="1">
            <a:spLocks noChangeArrowheads="1"/>
          </p:cNvSpPr>
          <p:nvPr/>
        </p:nvSpPr>
        <p:spPr bwMode="auto">
          <a:xfrm>
            <a:off x="1" y="321627"/>
            <a:ext cx="9143998"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dirty="0">
                <a:solidFill>
                  <a:schemeClr val="bg1"/>
                </a:solidFill>
                <a:latin typeface="Segoe UI Semilight" panose="020B0402040204020203" pitchFamily="34" charset="0"/>
                <a:cs typeface="Segoe UI Semilight" panose="020B0402040204020203" pitchFamily="34" charset="0"/>
              </a:rPr>
              <a:t>Preventing the spread of infectious diseases</a:t>
            </a:r>
          </a:p>
        </p:txBody>
      </p:sp>
      <p:sp>
        <p:nvSpPr>
          <p:cNvPr id="60421" name="TextBox 1"/>
          <p:cNvSpPr txBox="1">
            <a:spLocks noChangeArrowheads="1"/>
          </p:cNvSpPr>
          <p:nvPr/>
        </p:nvSpPr>
        <p:spPr bwMode="auto">
          <a:xfrm>
            <a:off x="186123" y="1070966"/>
            <a:ext cx="4854575"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eaLnBrk="1" hangingPunct="1">
              <a:spcBef>
                <a:spcPct val="20000"/>
              </a:spcBef>
            </a:pPr>
            <a:r>
              <a:rPr lang="en-US" altLang="en-US" dirty="0">
                <a:latin typeface="Segoe UI Semilight" panose="020B0402040204020203" pitchFamily="34" charset="0"/>
                <a:cs typeface="Segoe UI Semilight" panose="020B0402040204020203" pitchFamily="34" charset="0"/>
              </a:rPr>
              <a:t>Good </a:t>
            </a:r>
            <a:r>
              <a:rPr lang="en-US" altLang="en-US" b="1" dirty="0">
                <a:latin typeface="Segoe UI Semilight" panose="020B0402040204020203" pitchFamily="34" charset="0"/>
                <a:cs typeface="Segoe UI Semilight" panose="020B0402040204020203" pitchFamily="34" charset="0"/>
              </a:rPr>
              <a:t>personal hygiene </a:t>
            </a:r>
            <a:r>
              <a:rPr lang="en-US" altLang="en-US" dirty="0">
                <a:latin typeface="Segoe UI Semilight" panose="020B0402040204020203" pitchFamily="34" charset="0"/>
                <a:cs typeface="Segoe UI Semilight" panose="020B0402040204020203" pitchFamily="34" charset="0"/>
              </a:rPr>
              <a:t>and sanitation </a:t>
            </a:r>
          </a:p>
          <a:p>
            <a:pPr eaLnBrk="1" hangingPunct="1">
              <a:spcBef>
                <a:spcPct val="20000"/>
              </a:spcBef>
            </a:pPr>
            <a:endParaRPr lang="en-US" altLang="en-US" b="1" dirty="0">
              <a:latin typeface="Segoe UI Semilight" panose="020B0402040204020203" pitchFamily="34" charset="0"/>
              <a:cs typeface="Segoe UI Semilight" panose="020B0402040204020203" pitchFamily="34" charset="0"/>
            </a:endParaRPr>
          </a:p>
          <a:p>
            <a:pPr eaLnBrk="1" hangingPunct="1">
              <a:spcBef>
                <a:spcPct val="20000"/>
              </a:spcBef>
            </a:pPr>
            <a:r>
              <a:rPr lang="en-US" altLang="en-US" b="1" dirty="0">
                <a:latin typeface="Segoe UI Semilight" panose="020B0402040204020203" pitchFamily="34" charset="0"/>
                <a:cs typeface="Segoe UI Semilight" panose="020B0402040204020203" pitchFamily="34" charset="0"/>
              </a:rPr>
              <a:t>Washing your hands with soap </a:t>
            </a:r>
            <a:r>
              <a:rPr lang="en-US" altLang="en-US" dirty="0">
                <a:latin typeface="Segoe UI Semilight" panose="020B0402040204020203" pitchFamily="34" charset="0"/>
                <a:cs typeface="Segoe UI Semilight" panose="020B0402040204020203" pitchFamily="34" charset="0"/>
              </a:rPr>
              <a:t>to remove viral spores when you have a cold or the flu</a:t>
            </a:r>
          </a:p>
          <a:p>
            <a:pPr eaLnBrk="1" hangingPunct="1">
              <a:spcBef>
                <a:spcPct val="20000"/>
              </a:spcBef>
            </a:pPr>
            <a:endParaRPr lang="en-US" altLang="en-US" dirty="0">
              <a:latin typeface="Segoe UI Semilight" panose="020B0402040204020203" pitchFamily="34" charset="0"/>
              <a:cs typeface="Segoe UI Semilight" panose="020B0402040204020203" pitchFamily="34" charset="0"/>
            </a:endParaRPr>
          </a:p>
          <a:p>
            <a:pPr eaLnBrk="1" hangingPunct="1">
              <a:spcBef>
                <a:spcPct val="20000"/>
              </a:spcBef>
            </a:pPr>
            <a:r>
              <a:rPr lang="en-US" altLang="en-US" b="1" dirty="0">
                <a:latin typeface="Segoe UI Semilight" panose="020B0402040204020203" pitchFamily="34" charset="0"/>
                <a:cs typeface="Segoe UI Semilight" panose="020B0402040204020203" pitchFamily="34" charset="0"/>
              </a:rPr>
              <a:t>Quarantine </a:t>
            </a:r>
            <a:r>
              <a:rPr lang="en-US" altLang="en-US" dirty="0">
                <a:latin typeface="Segoe UI Semilight" panose="020B0402040204020203" pitchFamily="34" charset="0"/>
                <a:cs typeface="Segoe UI Semilight" panose="020B0402040204020203" pitchFamily="34" charset="0"/>
              </a:rPr>
              <a:t>can stop diseases spreading while they are infectious.</a:t>
            </a:r>
          </a:p>
          <a:p>
            <a:endParaRPr lang="en-NZ" altLang="en-US" dirty="0">
              <a:latin typeface="Segoe UI Semilight" panose="020B0402040204020203" pitchFamily="34" charset="0"/>
              <a:cs typeface="Segoe UI Semilight" panose="020B0402040204020203" pitchFamily="34" charset="0"/>
            </a:endParaRPr>
          </a:p>
        </p:txBody>
      </p:sp>
      <p:pic>
        <p:nvPicPr>
          <p:cNvPr id="12" name="Picture 11"/>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blip>
          <a:stretch>
            <a:fillRect/>
          </a:stretch>
        </p:blipFill>
        <p:spPr>
          <a:xfrm>
            <a:off x="8001000" y="518431"/>
            <a:ext cx="802399" cy="67929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998" y="3810000"/>
            <a:ext cx="5000625" cy="2619375"/>
          </a:xfrm>
          <a:prstGeom prst="rect">
            <a:avLst/>
          </a:prstGeom>
        </p:spPr>
      </p:pic>
      <p:sp>
        <p:nvSpPr>
          <p:cNvPr id="8" name="TextBox 15"/>
          <p:cNvSpPr txBox="1">
            <a:spLocks noChangeArrowheads="1"/>
          </p:cNvSpPr>
          <p:nvPr/>
        </p:nvSpPr>
        <p:spPr bwMode="auto">
          <a:xfrm>
            <a:off x="6019800" y="1567651"/>
            <a:ext cx="2514600" cy="585788"/>
          </a:xfrm>
          <a:prstGeom prst="rect">
            <a:avLst/>
          </a:prstGeom>
          <a:solidFill>
            <a:srgbClr val="7030A0"/>
          </a:solidFill>
          <a:ln w="9525">
            <a:solidFill>
              <a:schemeClr val="tx1"/>
            </a:solidFill>
            <a:miter lim="800000"/>
            <a:headEnd/>
            <a:tailEnd/>
          </a:ln>
        </p:spPr>
        <p:txBody>
          <a:bodyPr>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r>
              <a:rPr lang="en-NZ" altLang="en-US" sz="1600">
                <a:solidFill>
                  <a:schemeClr val="bg1"/>
                </a:solidFill>
                <a:latin typeface="Segoe UI Semilight" panose="020B0402040204020203" pitchFamily="34" charset="0"/>
                <a:cs typeface="Segoe UI Semilight" panose="020B0402040204020203" pitchFamily="34" charset="0"/>
              </a:rPr>
              <a:t>Describe the </a:t>
            </a:r>
            <a:r>
              <a:rPr lang="en-NZ" altLang="en-US" sz="1600" b="1">
                <a:solidFill>
                  <a:schemeClr val="bg1"/>
                </a:solidFill>
                <a:latin typeface="Segoe UI Semilight" panose="020B0402040204020203" pitchFamily="34" charset="0"/>
                <a:cs typeface="Segoe UI Semilight" panose="020B0402040204020203" pitchFamily="34" charset="0"/>
              </a:rPr>
              <a:t>prevention</a:t>
            </a:r>
            <a:r>
              <a:rPr lang="en-NZ" altLang="en-US" sz="1600">
                <a:solidFill>
                  <a:schemeClr val="bg1"/>
                </a:solidFill>
                <a:latin typeface="Segoe UI Semilight" panose="020B0402040204020203" pitchFamily="34" charset="0"/>
                <a:cs typeface="Segoe UI Semilight" panose="020B0402040204020203" pitchFamily="34" charset="0"/>
              </a:rPr>
              <a:t> of the pathogen</a:t>
            </a:r>
          </a:p>
        </p:txBody>
      </p:sp>
      <p:sp>
        <p:nvSpPr>
          <p:cNvPr id="9" name="TextBox 8"/>
          <p:cNvSpPr txBox="1"/>
          <p:nvPr/>
        </p:nvSpPr>
        <p:spPr>
          <a:xfrm>
            <a:off x="5846762" y="5410200"/>
            <a:ext cx="2860675" cy="831850"/>
          </a:xfrm>
          <a:prstGeom prst="rect">
            <a:avLst/>
          </a:prstGeom>
          <a:solidFill>
            <a:schemeClr val="accent5">
              <a:lumMod val="75000"/>
            </a:schemeClr>
          </a:solidFill>
          <a:ln>
            <a:solidFill>
              <a:schemeClr val="tx1"/>
            </a:solidFill>
          </a:ln>
        </p:spPr>
        <p:txBody>
          <a:bodyPr>
            <a:spAutoFit/>
          </a:bodyPr>
          <a:lstStyle/>
          <a:p>
            <a:pPr>
              <a:defRPr/>
            </a:pPr>
            <a:r>
              <a:rPr lang="en-NZ" sz="1600" dirty="0">
                <a:solidFill>
                  <a:schemeClr val="bg1"/>
                </a:solidFill>
                <a:latin typeface="Segoe UI Semilight" panose="020B0402040204020203" pitchFamily="34" charset="0"/>
                <a:cs typeface="Segoe UI Semilight" panose="020B0402040204020203" pitchFamily="34" charset="0"/>
              </a:rPr>
              <a:t>Explain how life is made more difficult for the pathogen by what may be done</a:t>
            </a:r>
          </a:p>
        </p:txBody>
      </p:sp>
      <p:sp>
        <p:nvSpPr>
          <p:cNvPr id="10" name="Right Arrow 9"/>
          <p:cNvSpPr/>
          <p:nvPr/>
        </p:nvSpPr>
        <p:spPr>
          <a:xfrm rot="5400000">
            <a:off x="6896100" y="2496881"/>
            <a:ext cx="762000" cy="379412"/>
          </a:xfrm>
          <a:prstGeom prst="rightArrow">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latin typeface="Segoe UI Semilight" panose="020B0402040204020203" pitchFamily="34" charset="0"/>
              <a:cs typeface="Segoe UI Semilight" panose="020B0402040204020203" pitchFamily="34" charset="0"/>
            </a:endParaRPr>
          </a:p>
        </p:txBody>
      </p:sp>
      <p:sp>
        <p:nvSpPr>
          <p:cNvPr id="11" name="Right Arrow 10"/>
          <p:cNvSpPr/>
          <p:nvPr/>
        </p:nvSpPr>
        <p:spPr>
          <a:xfrm rot="5400000">
            <a:off x="6896099" y="4473401"/>
            <a:ext cx="762000" cy="379412"/>
          </a:xfrm>
          <a:prstGeom prst="rightArrow">
            <a:avLst/>
          </a:prstGeom>
          <a:solidFill>
            <a:srgbClr val="CC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latin typeface="Segoe UI Semilight" panose="020B0402040204020203" pitchFamily="34" charset="0"/>
              <a:cs typeface="Segoe UI Semilight" panose="020B0402040204020203" pitchFamily="34" charset="0"/>
            </a:endParaRPr>
          </a:p>
        </p:txBody>
      </p:sp>
      <p:sp>
        <p:nvSpPr>
          <p:cNvPr id="13" name="TextBox 30"/>
          <p:cNvSpPr txBox="1">
            <a:spLocks noChangeArrowheads="1"/>
          </p:cNvSpPr>
          <p:nvPr/>
        </p:nvSpPr>
        <p:spPr bwMode="auto">
          <a:xfrm>
            <a:off x="6586537" y="3259413"/>
            <a:ext cx="1727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r>
              <a:rPr lang="en-NZ" altLang="en-US" sz="1400" dirty="0">
                <a:latin typeface="Segoe UI Semilight" panose="020B0402040204020203" pitchFamily="34" charset="0"/>
                <a:cs typeface="Segoe UI Semilight" panose="020B0402040204020203" pitchFamily="34" charset="0"/>
              </a:rPr>
              <a:t>“this prevents illness from the pathogen by…”</a:t>
            </a:r>
          </a:p>
        </p:txBody>
      </p:sp>
    </p:spTree>
    <p:extLst>
      <p:ext uri="{BB962C8B-B14F-4D97-AF65-F5344CB8AC3E}">
        <p14:creationId xmlns:p14="http://schemas.microsoft.com/office/powerpoint/2010/main" val="196005841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35F8F5-0643-42FE-9890-4C1178327B3F}"/>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57347" name="Rectangle 12"/>
          <p:cNvSpPr>
            <a:spLocks noChangeArrowheads="1"/>
          </p:cNvSpPr>
          <p:nvPr/>
        </p:nvSpPr>
        <p:spPr bwMode="auto">
          <a:xfrm>
            <a:off x="685800" y="228600"/>
            <a:ext cx="77803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endParaRPr lang="en-GB" altLang="en-US" sz="4400">
              <a:solidFill>
                <a:schemeClr val="tx2"/>
              </a:solidFill>
              <a:latin typeface="Segoe UI Semilight" panose="020B0402040204020203" pitchFamily="34" charset="0"/>
              <a:cs typeface="Segoe UI Semilight" panose="020B0402040204020203" pitchFamily="34" charset="0"/>
            </a:endParaRPr>
          </a:p>
        </p:txBody>
      </p:sp>
      <p:sp>
        <p:nvSpPr>
          <p:cNvPr id="57352" name="TextBox 3"/>
          <p:cNvSpPr txBox="1">
            <a:spLocks noChangeArrowheads="1"/>
          </p:cNvSpPr>
          <p:nvPr/>
        </p:nvSpPr>
        <p:spPr bwMode="auto">
          <a:xfrm>
            <a:off x="0" y="477838"/>
            <a:ext cx="9143999"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dirty="0">
                <a:solidFill>
                  <a:schemeClr val="bg1"/>
                </a:solidFill>
                <a:latin typeface="Segoe UI Semilight" panose="020B0402040204020203" pitchFamily="34" charset="0"/>
                <a:cs typeface="Segoe UI Semilight" panose="020B0402040204020203" pitchFamily="34" charset="0"/>
              </a:rPr>
              <a:t>The 2020 COVID-19 Pandemic – Flattening the Curve</a:t>
            </a:r>
          </a:p>
        </p:txBody>
      </p:sp>
      <p:pic>
        <p:nvPicPr>
          <p:cNvPr id="18" name="Picture 17"/>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blip>
          <a:stretch>
            <a:fillRect/>
          </a:stretch>
        </p:blipFill>
        <p:spPr>
          <a:xfrm>
            <a:off x="8064938" y="152400"/>
            <a:ext cx="802399" cy="679291"/>
          </a:xfrm>
          <a:prstGeom prst="rect">
            <a:avLst/>
          </a:prstGeom>
        </p:spPr>
      </p:pic>
      <p:pic>
        <p:nvPicPr>
          <p:cNvPr id="1026" name="Picture 2" descr="Covid-19-curves-graphic-social-v3">
            <a:extLst>
              <a:ext uri="{FF2B5EF4-FFF2-40B4-BE49-F238E27FC236}">
                <a16:creationId xmlns:a16="http://schemas.microsoft.com/office/drawing/2014/main" id="{5CCEEFB9-4F01-4174-B937-B9C21349AD6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85293" y="4072990"/>
            <a:ext cx="4441819" cy="25592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D073861-42CD-4519-8B39-A6AA747B1BC2}"/>
              </a:ext>
            </a:extLst>
          </p:cNvPr>
          <p:cNvSpPr/>
          <p:nvPr/>
        </p:nvSpPr>
        <p:spPr>
          <a:xfrm>
            <a:off x="61402" y="3530922"/>
            <a:ext cx="5324383" cy="215444"/>
          </a:xfrm>
          <a:prstGeom prst="rect">
            <a:avLst/>
          </a:prstGeom>
        </p:spPr>
        <p:txBody>
          <a:bodyPr wrap="square">
            <a:spAutoFit/>
          </a:bodyPr>
          <a:lstStyle/>
          <a:p>
            <a:r>
              <a:rPr lang="en-NZ" sz="800" dirty="0">
                <a:hlinkClick r:id="rId4"/>
              </a:rPr>
              <a:t>A sample epidemic curve, with and without social distancing. (Image credit: Johannes </a:t>
            </a:r>
            <a:r>
              <a:rPr lang="en-NZ" sz="800" dirty="0" err="1">
                <a:hlinkClick r:id="rId4"/>
              </a:rPr>
              <a:t>Kalliauer</a:t>
            </a:r>
            <a:r>
              <a:rPr lang="en-NZ" sz="800" dirty="0">
                <a:hlinkClick r:id="rId4"/>
              </a:rPr>
              <a:t>/ CC BY-SA 4.0)</a:t>
            </a:r>
            <a:endParaRPr lang="en-NZ" sz="800" b="0" i="0" dirty="0">
              <a:solidFill>
                <a:srgbClr val="333333"/>
              </a:solidFill>
              <a:effectLst/>
              <a:latin typeface="Open Sans"/>
            </a:endParaRPr>
          </a:p>
        </p:txBody>
      </p:sp>
      <p:sp>
        <p:nvSpPr>
          <p:cNvPr id="4" name="Rectangle 3">
            <a:extLst>
              <a:ext uri="{FF2B5EF4-FFF2-40B4-BE49-F238E27FC236}">
                <a16:creationId xmlns:a16="http://schemas.microsoft.com/office/drawing/2014/main" id="{DAE75201-4CD7-416B-994F-A5CEA8609A85}"/>
              </a:ext>
            </a:extLst>
          </p:cNvPr>
          <p:cNvSpPr/>
          <p:nvPr/>
        </p:nvSpPr>
        <p:spPr>
          <a:xfrm>
            <a:off x="5334000" y="6597878"/>
            <a:ext cx="3809999" cy="215444"/>
          </a:xfrm>
          <a:prstGeom prst="rect">
            <a:avLst/>
          </a:prstGeom>
        </p:spPr>
        <p:txBody>
          <a:bodyPr wrap="square">
            <a:spAutoFit/>
          </a:bodyPr>
          <a:lstStyle/>
          <a:p>
            <a:r>
              <a:rPr lang="en-NZ" sz="800" dirty="0">
                <a:hlinkClick r:id="rId5"/>
              </a:rPr>
              <a:t>https://commons.wikimedia.org/wiki/File:Covid-19-curves-graphic-social-v3.gif</a:t>
            </a:r>
            <a:endParaRPr lang="en-NZ" sz="800" dirty="0"/>
          </a:p>
        </p:txBody>
      </p:sp>
      <p:pic>
        <p:nvPicPr>
          <p:cNvPr id="9" name="Picture 8" descr="A picture containing text&#10;&#10;Description automatically generated">
            <a:extLst>
              <a:ext uri="{FF2B5EF4-FFF2-40B4-BE49-F238E27FC236}">
                <a16:creationId xmlns:a16="http://schemas.microsoft.com/office/drawing/2014/main" id="{C67D2EE5-7EAA-41D1-ACD9-40CF0085FB62}"/>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402" y="1028629"/>
            <a:ext cx="5476244" cy="2552772"/>
          </a:xfrm>
          <a:prstGeom prst="rect">
            <a:avLst/>
          </a:prstGeom>
        </p:spPr>
      </p:pic>
      <p:sp>
        <p:nvSpPr>
          <p:cNvPr id="12" name="TextBox 11">
            <a:extLst>
              <a:ext uri="{FF2B5EF4-FFF2-40B4-BE49-F238E27FC236}">
                <a16:creationId xmlns:a16="http://schemas.microsoft.com/office/drawing/2014/main" id="{481602F9-AC24-4289-B780-5F84FFEFAFA2}"/>
              </a:ext>
            </a:extLst>
          </p:cNvPr>
          <p:cNvSpPr txBox="1"/>
          <p:nvPr/>
        </p:nvSpPr>
        <p:spPr>
          <a:xfrm>
            <a:off x="5593132" y="1390994"/>
            <a:ext cx="3274205" cy="1754326"/>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Many Governments, and the World Health </a:t>
            </a:r>
            <a:r>
              <a:rPr lang="en-US" dirty="0" err="1">
                <a:latin typeface="Segoe UI Semilight" panose="020B0402040204020203" pitchFamily="34" charset="0"/>
                <a:cs typeface="Segoe UI Semilight" panose="020B0402040204020203" pitchFamily="34" charset="0"/>
              </a:rPr>
              <a:t>Organisation</a:t>
            </a:r>
            <a:r>
              <a:rPr lang="en-US" dirty="0">
                <a:latin typeface="Segoe UI Semilight" panose="020B0402040204020203" pitchFamily="34" charset="0"/>
                <a:cs typeface="Segoe UI Semilight" panose="020B0402040204020203" pitchFamily="34" charset="0"/>
              </a:rPr>
              <a:t>  (WHO) put out recommendations to reduce transmission of COVID-19 between people.</a:t>
            </a:r>
            <a:endParaRPr lang="en-NZ" dirty="0">
              <a:latin typeface="Segoe UI Semilight" panose="020B0402040204020203" pitchFamily="34" charset="0"/>
              <a:cs typeface="Segoe UI Semilight" panose="020B0402040204020203" pitchFamily="34" charset="0"/>
            </a:endParaRPr>
          </a:p>
        </p:txBody>
      </p:sp>
      <p:sp>
        <p:nvSpPr>
          <p:cNvPr id="19" name="TextBox 18">
            <a:extLst>
              <a:ext uri="{FF2B5EF4-FFF2-40B4-BE49-F238E27FC236}">
                <a16:creationId xmlns:a16="http://schemas.microsoft.com/office/drawing/2014/main" id="{94E8E284-0C05-4CB0-BFD9-2AE9DE4FE899}"/>
              </a:ext>
            </a:extLst>
          </p:cNvPr>
          <p:cNvSpPr txBox="1"/>
          <p:nvPr/>
        </p:nvSpPr>
        <p:spPr>
          <a:xfrm>
            <a:off x="116888" y="3810000"/>
            <a:ext cx="4648200" cy="2862322"/>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They included:</a:t>
            </a:r>
          </a:p>
          <a:p>
            <a:r>
              <a:rPr lang="en-US" b="1" dirty="0">
                <a:latin typeface="Segoe UI Semilight" panose="020B0402040204020203" pitchFamily="34" charset="0"/>
                <a:cs typeface="Segoe UI Semilight" panose="020B0402040204020203" pitchFamily="34" charset="0"/>
              </a:rPr>
              <a:t>Washing hands </a:t>
            </a:r>
            <a:r>
              <a:rPr lang="en-US" dirty="0">
                <a:latin typeface="Segoe UI Semilight" panose="020B0402040204020203" pitchFamily="34" charset="0"/>
                <a:cs typeface="Segoe UI Semilight" panose="020B0402040204020203" pitchFamily="34" charset="0"/>
              </a:rPr>
              <a:t>with soap for 20seconds (and then drying) several times a day</a:t>
            </a:r>
          </a:p>
          <a:p>
            <a:r>
              <a:rPr lang="en-US" dirty="0">
                <a:latin typeface="Segoe UI Semilight" panose="020B0402040204020203" pitchFamily="34" charset="0"/>
                <a:cs typeface="Segoe UI Semilight" panose="020B0402040204020203" pitchFamily="34" charset="0"/>
              </a:rPr>
              <a:t>and</a:t>
            </a:r>
          </a:p>
          <a:p>
            <a:r>
              <a:rPr lang="en-US" b="1" dirty="0">
                <a:latin typeface="Segoe UI Semilight" panose="020B0402040204020203" pitchFamily="34" charset="0"/>
                <a:cs typeface="Segoe UI Semilight" panose="020B0402040204020203" pitchFamily="34" charset="0"/>
              </a:rPr>
              <a:t>Social distancing </a:t>
            </a:r>
            <a:r>
              <a:rPr lang="en-US" dirty="0">
                <a:latin typeface="Segoe UI Semilight" panose="020B0402040204020203" pitchFamily="34" charset="0"/>
                <a:cs typeface="Segoe UI Semilight" panose="020B0402040204020203" pitchFamily="34" charset="0"/>
              </a:rPr>
              <a:t>to avoid being in close physical contact with others.</a:t>
            </a:r>
          </a:p>
          <a:p>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Flattening the curve refers to using methods to reduce the number infected at any one time, to relieve healthcare pressure.</a:t>
            </a:r>
            <a:endParaRPr lang="en-NZ"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349331776"/>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738CE02-0462-4A86-8EB6-CAFB95400925}"/>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57347" name="Rectangle 12"/>
          <p:cNvSpPr>
            <a:spLocks noChangeArrowheads="1"/>
          </p:cNvSpPr>
          <p:nvPr/>
        </p:nvSpPr>
        <p:spPr bwMode="auto">
          <a:xfrm>
            <a:off x="685800" y="228600"/>
            <a:ext cx="77803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endParaRPr lang="en-GB" altLang="en-US" sz="4400">
              <a:solidFill>
                <a:schemeClr val="tx2"/>
              </a:solidFill>
              <a:latin typeface="Segoe UI Semilight" panose="020B0402040204020203" pitchFamily="34" charset="0"/>
              <a:cs typeface="Segoe UI Semilight" panose="020B0402040204020203" pitchFamily="34" charset="0"/>
            </a:endParaRPr>
          </a:p>
        </p:txBody>
      </p:sp>
      <p:sp>
        <p:nvSpPr>
          <p:cNvPr id="57352" name="TextBox 3"/>
          <p:cNvSpPr txBox="1">
            <a:spLocks noChangeArrowheads="1"/>
          </p:cNvSpPr>
          <p:nvPr/>
        </p:nvSpPr>
        <p:spPr bwMode="auto">
          <a:xfrm>
            <a:off x="0" y="477838"/>
            <a:ext cx="9143999"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dirty="0">
                <a:solidFill>
                  <a:schemeClr val="bg1"/>
                </a:solidFill>
                <a:latin typeface="Segoe UI Semilight" panose="020B0402040204020203" pitchFamily="34" charset="0"/>
                <a:cs typeface="Segoe UI Semilight" panose="020B0402040204020203" pitchFamily="34" charset="0"/>
              </a:rPr>
              <a:t>The 2020 COVID-19 Pandemic</a:t>
            </a:r>
          </a:p>
        </p:txBody>
      </p:sp>
      <p:pic>
        <p:nvPicPr>
          <p:cNvPr id="18" name="Picture 17"/>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blip>
          <a:stretch>
            <a:fillRect/>
          </a:stretch>
        </p:blipFill>
        <p:spPr>
          <a:xfrm>
            <a:off x="8064938" y="152400"/>
            <a:ext cx="802399" cy="679291"/>
          </a:xfrm>
          <a:prstGeom prst="rect">
            <a:avLst/>
          </a:prstGeom>
        </p:spPr>
      </p:pic>
      <p:pic>
        <p:nvPicPr>
          <p:cNvPr id="3" name="Picture 2">
            <a:hlinkClick r:id="rId3"/>
            <a:extLst>
              <a:ext uri="{FF2B5EF4-FFF2-40B4-BE49-F238E27FC236}">
                <a16:creationId xmlns:a16="http://schemas.microsoft.com/office/drawing/2014/main" id="{8233C09F-2A7D-4680-B516-64BC594584ED}"/>
              </a:ext>
            </a:extLst>
          </p:cNvPr>
          <p:cNvPicPr>
            <a:picLocks noChangeAspect="1"/>
          </p:cNvPicPr>
          <p:nvPr/>
        </p:nvPicPr>
        <p:blipFill rotWithShape="1">
          <a:blip r:embed="rId4"/>
          <a:srcRect l="25000" t="26296" r="26667" b="20371"/>
          <a:stretch/>
        </p:blipFill>
        <p:spPr>
          <a:xfrm>
            <a:off x="193089" y="1208905"/>
            <a:ext cx="4051300" cy="2514600"/>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a:hlinkClick r:id="rId5"/>
            <a:extLst>
              <a:ext uri="{FF2B5EF4-FFF2-40B4-BE49-F238E27FC236}">
                <a16:creationId xmlns:a16="http://schemas.microsoft.com/office/drawing/2014/main" id="{F46C6F80-C163-4674-A671-645AC2B501F8}"/>
              </a:ext>
            </a:extLst>
          </p:cNvPr>
          <p:cNvPicPr>
            <a:picLocks noChangeAspect="1"/>
          </p:cNvPicPr>
          <p:nvPr/>
        </p:nvPicPr>
        <p:blipFill rotWithShape="1">
          <a:blip r:embed="rId6"/>
          <a:srcRect l="7500" t="8919" r="26667" b="55926"/>
          <a:stretch/>
        </p:blipFill>
        <p:spPr>
          <a:xfrm>
            <a:off x="1371600" y="4495800"/>
            <a:ext cx="6019800" cy="1808162"/>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a:hlinkClick r:id="rId7"/>
            <a:extLst>
              <a:ext uri="{FF2B5EF4-FFF2-40B4-BE49-F238E27FC236}">
                <a16:creationId xmlns:a16="http://schemas.microsoft.com/office/drawing/2014/main" id="{318A2C63-2260-46E4-8EF1-2BA821CFBDFE}"/>
              </a:ext>
            </a:extLst>
          </p:cNvPr>
          <p:cNvPicPr>
            <a:picLocks noChangeAspect="1"/>
          </p:cNvPicPr>
          <p:nvPr/>
        </p:nvPicPr>
        <p:blipFill rotWithShape="1">
          <a:blip r:embed="rId8"/>
          <a:srcRect l="10834" t="8920" r="11801" b="11481"/>
          <a:stretch/>
        </p:blipFill>
        <p:spPr>
          <a:xfrm>
            <a:off x="4522338" y="1208905"/>
            <a:ext cx="4344999" cy="25146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3805336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FD25050-83CF-4102-9C43-98A5047160D4}"/>
              </a:ext>
            </a:extLst>
          </p:cNvPr>
          <p:cNvSpPr/>
          <p:nvPr/>
        </p:nvSpPr>
        <p:spPr>
          <a:xfrm rot="10800000">
            <a:off x="-8042" y="3887237"/>
            <a:ext cx="9152042" cy="2987590"/>
          </a:xfrm>
          <a:prstGeom prst="rect">
            <a:avLst/>
          </a:prstGeom>
          <a:gradFill flip="none" rotWithShape="1">
            <a:gsLst>
              <a:gs pos="0">
                <a:schemeClr val="bg1">
                  <a:lumMod val="7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18" name="Rectangle 17">
            <a:extLst>
              <a:ext uri="{FF2B5EF4-FFF2-40B4-BE49-F238E27FC236}">
                <a16:creationId xmlns:a16="http://schemas.microsoft.com/office/drawing/2014/main" id="{D01AE4A2-FED7-445F-9335-733F5896E793}"/>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22531" name="Text Box 7"/>
          <p:cNvSpPr txBox="1">
            <a:spLocks noChangeArrowheads="1"/>
          </p:cNvSpPr>
          <p:nvPr/>
        </p:nvSpPr>
        <p:spPr bwMode="auto">
          <a:xfrm>
            <a:off x="457200" y="1219200"/>
            <a:ext cx="4953000" cy="5422900"/>
          </a:xfrm>
          <a:prstGeom prst="rect">
            <a:avLst/>
          </a:prstGeom>
          <a:solidFill>
            <a:schemeClr val="bg1"/>
          </a:solidFill>
          <a:ln w="12700">
            <a:solidFill>
              <a:schemeClr val="tx1"/>
            </a:solidFill>
            <a:miter lim="800000"/>
            <a:headEnd/>
            <a:tailEnd/>
          </a:ln>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50000"/>
              </a:spcBef>
              <a:buClrTx/>
              <a:buSzTx/>
              <a:buFontTx/>
              <a:buNone/>
            </a:pPr>
            <a:r>
              <a:rPr lang="en-NZ" altLang="en-US" b="1">
                <a:latin typeface="Segoe UI Semilight" panose="020B0402040204020203" pitchFamily="34" charset="0"/>
                <a:cs typeface="Segoe UI Semilight" panose="020B0402040204020203" pitchFamily="34" charset="0"/>
              </a:rPr>
              <a:t>Living</a:t>
            </a: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US" altLang="en-US" sz="1800">
              <a:latin typeface="Segoe UI Semilight" panose="020B0402040204020203" pitchFamily="34" charset="0"/>
              <a:cs typeface="Segoe UI Semilight" panose="020B0402040204020203" pitchFamily="34" charset="0"/>
            </a:endParaRPr>
          </a:p>
        </p:txBody>
      </p:sp>
      <p:sp>
        <p:nvSpPr>
          <p:cNvPr id="22532" name="Text Box 8"/>
          <p:cNvSpPr txBox="1">
            <a:spLocks noChangeArrowheads="1"/>
          </p:cNvSpPr>
          <p:nvPr/>
        </p:nvSpPr>
        <p:spPr bwMode="auto">
          <a:xfrm>
            <a:off x="5638800" y="1223963"/>
            <a:ext cx="3200400" cy="5422900"/>
          </a:xfrm>
          <a:prstGeom prst="rect">
            <a:avLst/>
          </a:prstGeom>
          <a:solidFill>
            <a:schemeClr val="bg1"/>
          </a:solidFill>
          <a:ln w="12700">
            <a:solidFill>
              <a:schemeClr val="tx1"/>
            </a:solidFill>
            <a:miter lim="800000"/>
            <a:headEnd/>
            <a:tailEnd/>
          </a:ln>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50000"/>
              </a:spcBef>
              <a:buClrTx/>
              <a:buSzTx/>
              <a:buFontTx/>
              <a:buNone/>
            </a:pPr>
            <a:r>
              <a:rPr lang="en-NZ" altLang="en-US" b="1">
                <a:latin typeface="Segoe UI Semilight" panose="020B0402040204020203" pitchFamily="34" charset="0"/>
                <a:cs typeface="Segoe UI Semilight" panose="020B0402040204020203" pitchFamily="34" charset="0"/>
              </a:rPr>
              <a:t>Non-living</a:t>
            </a:r>
          </a:p>
          <a:p>
            <a:pPr eaLnBrk="1" hangingPunct="1">
              <a:spcBef>
                <a:spcPct val="50000"/>
              </a:spcBef>
              <a:buClrTx/>
              <a:buSzTx/>
              <a:buFontTx/>
              <a:buNone/>
            </a:pPr>
            <a:endParaRPr lang="en-NZ" altLang="en-US" sz="1800" b="1" u="sng">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NZ" altLang="en-US" sz="1800">
              <a:latin typeface="Segoe UI Semilight" panose="020B0402040204020203" pitchFamily="34" charset="0"/>
              <a:cs typeface="Segoe UI Semilight" panose="020B0402040204020203" pitchFamily="34" charset="0"/>
            </a:endParaRPr>
          </a:p>
          <a:p>
            <a:pPr eaLnBrk="1" hangingPunct="1">
              <a:spcBef>
                <a:spcPct val="50000"/>
              </a:spcBef>
              <a:buClrTx/>
              <a:buSzTx/>
              <a:buFontTx/>
              <a:buNone/>
            </a:pPr>
            <a:endParaRPr lang="en-US" altLang="en-US" sz="1800">
              <a:latin typeface="Segoe UI Semilight" panose="020B0402040204020203" pitchFamily="34" charset="0"/>
              <a:cs typeface="Segoe UI Semilight" panose="020B0402040204020203" pitchFamily="34" charset="0"/>
            </a:endParaRPr>
          </a:p>
        </p:txBody>
      </p:sp>
      <p:pic>
        <p:nvPicPr>
          <p:cNvPr id="22533" name="Picture 9" descr="viru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2973"/>
          <a:stretch>
            <a:fillRect/>
          </a:stretch>
        </p:blipFill>
        <p:spPr bwMode="auto">
          <a:xfrm>
            <a:off x="6002338" y="2882900"/>
            <a:ext cx="24733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10"/>
          <p:cNvSpPr>
            <a:spLocks noChangeArrowheads="1"/>
          </p:cNvSpPr>
          <p:nvPr/>
        </p:nvSpPr>
        <p:spPr bwMode="auto">
          <a:xfrm>
            <a:off x="7239000" y="5181600"/>
            <a:ext cx="10668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2535" name="Text Box 11"/>
          <p:cNvSpPr txBox="1">
            <a:spLocks noChangeArrowheads="1"/>
          </p:cNvSpPr>
          <p:nvPr/>
        </p:nvSpPr>
        <p:spPr bwMode="auto">
          <a:xfrm>
            <a:off x="6553200" y="5715000"/>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NZ" altLang="en-US" sz="1800">
                <a:latin typeface="Segoe UI Semilight" panose="020B0402040204020203" pitchFamily="34" charset="0"/>
                <a:cs typeface="Segoe UI Semilight" panose="020B0402040204020203" pitchFamily="34" charset="0"/>
              </a:rPr>
              <a:t>Viruses</a:t>
            </a:r>
            <a:endParaRPr lang="en-US" altLang="en-US" sz="1800">
              <a:latin typeface="Segoe UI Semilight" panose="020B0402040204020203" pitchFamily="34" charset="0"/>
              <a:cs typeface="Segoe UI Semilight" panose="020B0402040204020203" pitchFamily="34" charset="0"/>
            </a:endParaRPr>
          </a:p>
        </p:txBody>
      </p:sp>
      <p:sp>
        <p:nvSpPr>
          <p:cNvPr id="22536" name="Text Box 14"/>
          <p:cNvSpPr txBox="1">
            <a:spLocks noChangeArrowheads="1"/>
          </p:cNvSpPr>
          <p:nvPr/>
        </p:nvSpPr>
        <p:spPr bwMode="auto">
          <a:xfrm>
            <a:off x="711200" y="3125788"/>
            <a:ext cx="2667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NZ" altLang="en-US" sz="1800">
                <a:latin typeface="Segoe UI Semilight" panose="020B0402040204020203" pitchFamily="34" charset="0"/>
                <a:cs typeface="Segoe UI Semilight" panose="020B0402040204020203" pitchFamily="34" charset="0"/>
              </a:rPr>
              <a:t>Yeast (fungi)</a:t>
            </a:r>
            <a:endParaRPr lang="en-US" altLang="en-US" sz="1800">
              <a:latin typeface="Segoe UI Semilight" panose="020B0402040204020203" pitchFamily="34" charset="0"/>
              <a:cs typeface="Segoe UI Semilight" panose="020B0402040204020203" pitchFamily="34" charset="0"/>
            </a:endParaRPr>
          </a:p>
        </p:txBody>
      </p:sp>
      <p:sp>
        <p:nvSpPr>
          <p:cNvPr id="22537" name="Text Box 15"/>
          <p:cNvSpPr txBox="1">
            <a:spLocks noChangeArrowheads="1"/>
          </p:cNvSpPr>
          <p:nvPr/>
        </p:nvSpPr>
        <p:spPr bwMode="auto">
          <a:xfrm>
            <a:off x="990600" y="5578475"/>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NZ" altLang="en-US" sz="1800">
                <a:latin typeface="Segoe UI Semilight" panose="020B0402040204020203" pitchFamily="34" charset="0"/>
                <a:cs typeface="Segoe UI Semilight" panose="020B0402040204020203" pitchFamily="34" charset="0"/>
              </a:rPr>
              <a:t>Protista</a:t>
            </a:r>
            <a:endParaRPr lang="en-US" altLang="en-US" sz="1800">
              <a:latin typeface="Segoe UI Semilight" panose="020B0402040204020203" pitchFamily="34" charset="0"/>
              <a:cs typeface="Segoe UI Semilight" panose="020B0402040204020203" pitchFamily="34" charset="0"/>
            </a:endParaRPr>
          </a:p>
        </p:txBody>
      </p:sp>
      <p:pic>
        <p:nvPicPr>
          <p:cNvPr id="22538" name="Picture 1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4475" y="749300"/>
            <a:ext cx="28765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9" name="Picture 1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8000" y="3425825"/>
            <a:ext cx="2794000"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0" name="Picture 2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00338" y="1973263"/>
            <a:ext cx="2786062" cy="184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1" name="Text Box 14"/>
          <p:cNvSpPr txBox="1">
            <a:spLocks noChangeArrowheads="1"/>
          </p:cNvSpPr>
          <p:nvPr/>
        </p:nvSpPr>
        <p:spPr bwMode="auto">
          <a:xfrm>
            <a:off x="3505200" y="3783013"/>
            <a:ext cx="1752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NZ" altLang="en-US" sz="1800">
                <a:latin typeface="Segoe UI Semilight" panose="020B0402040204020203" pitchFamily="34" charset="0"/>
                <a:cs typeface="Segoe UI Semilight" panose="020B0402040204020203" pitchFamily="34" charset="0"/>
              </a:rPr>
              <a:t>Bacteria</a:t>
            </a:r>
            <a:endParaRPr lang="en-US" altLang="en-US" sz="1800">
              <a:latin typeface="Segoe UI Semilight" panose="020B0402040204020203" pitchFamily="34" charset="0"/>
              <a:cs typeface="Segoe UI Semilight" panose="020B0402040204020203" pitchFamily="34" charset="0"/>
            </a:endParaRPr>
          </a:p>
        </p:txBody>
      </p:sp>
      <p:pic>
        <p:nvPicPr>
          <p:cNvPr id="22542" name="Picture 24"/>
          <p:cNvPicPr>
            <a:picLocks noChangeAspect="1" noChangeArrowheads="1"/>
          </p:cNvPicPr>
          <p:nvPr/>
        </p:nvPicPr>
        <p:blipFill>
          <a:blip r:embed="rId6">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2387600" y="4457700"/>
            <a:ext cx="295910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3" name="Text Box 15"/>
          <p:cNvSpPr txBox="1">
            <a:spLocks noChangeArrowheads="1"/>
          </p:cNvSpPr>
          <p:nvPr/>
        </p:nvSpPr>
        <p:spPr bwMode="auto">
          <a:xfrm>
            <a:off x="3121025" y="6227763"/>
            <a:ext cx="2225675"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NZ" altLang="en-US" sz="1800">
                <a:latin typeface="Segoe UI Semilight" panose="020B0402040204020203" pitchFamily="34" charset="0"/>
                <a:cs typeface="Segoe UI Semilight" panose="020B0402040204020203" pitchFamily="34" charset="0"/>
              </a:rPr>
              <a:t>Daphnia (animal)</a:t>
            </a:r>
            <a:endParaRPr lang="en-US" altLang="en-US" sz="1800">
              <a:latin typeface="Segoe UI Semilight" panose="020B0402040204020203" pitchFamily="34" charset="0"/>
              <a:cs typeface="Segoe UI Semilight" panose="020B0402040204020203" pitchFamily="34" charset="0"/>
            </a:endParaRPr>
          </a:p>
        </p:txBody>
      </p:sp>
      <p:sp>
        <p:nvSpPr>
          <p:cNvPr id="22544" name="TextBox 4"/>
          <p:cNvSpPr txBox="1">
            <a:spLocks noChangeArrowheads="1"/>
          </p:cNvSpPr>
          <p:nvPr/>
        </p:nvSpPr>
        <p:spPr bwMode="auto">
          <a:xfrm>
            <a:off x="0" y="271463"/>
            <a:ext cx="9143999"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a:solidFill>
                  <a:schemeClr val="bg1"/>
                </a:solidFill>
                <a:latin typeface="Segoe UI Semilight" panose="020B0402040204020203" pitchFamily="34" charset="0"/>
                <a:cs typeface="Segoe UI Semilight" panose="020B0402040204020203" pitchFamily="34" charset="0"/>
              </a:rPr>
              <a:t>Types of Micro-organisms</a:t>
            </a:r>
          </a:p>
        </p:txBody>
      </p:sp>
      <p:pic>
        <p:nvPicPr>
          <p:cNvPr id="20" name="Picture 19"/>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8094167" y="392192"/>
            <a:ext cx="802399" cy="679291"/>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79473A-6BA7-4782-A709-E54D01B9F728}"/>
              </a:ext>
            </a:extLst>
          </p:cNvPr>
          <p:cNvSpPr/>
          <p:nvPr/>
        </p:nvSpPr>
        <p:spPr>
          <a:xfrm rot="10800000">
            <a:off x="-8042" y="3887237"/>
            <a:ext cx="9152042" cy="2987590"/>
          </a:xfrm>
          <a:prstGeom prst="rect">
            <a:avLst/>
          </a:prstGeom>
          <a:gradFill flip="none" rotWithShape="1">
            <a:gsLst>
              <a:gs pos="0">
                <a:schemeClr val="bg1">
                  <a:lumMod val="7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10" name="Rectangle 9">
            <a:extLst>
              <a:ext uri="{FF2B5EF4-FFF2-40B4-BE49-F238E27FC236}">
                <a16:creationId xmlns:a16="http://schemas.microsoft.com/office/drawing/2014/main" id="{84D1153A-73A5-485C-B70C-243A25FF058C}"/>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23555" name="Slide Number Placeholder 2"/>
          <p:cNvSpPr txBox="1">
            <a:spLocks/>
          </p:cNvSpPr>
          <p:nvPr/>
        </p:nvSpPr>
        <p:spPr bwMode="auto">
          <a:xfrm>
            <a:off x="3990975" y="6249988"/>
            <a:ext cx="11620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r" eaLnBrk="1" hangingPunct="1">
              <a:spcBef>
                <a:spcPct val="0"/>
              </a:spcBef>
              <a:buClrTx/>
              <a:buSzTx/>
              <a:buFontTx/>
              <a:buNone/>
            </a:pPr>
            <a:fld id="{A6EB62B7-4A1C-411C-8AD0-FF4005012DF6}" type="slidenum">
              <a:rPr lang="en-NZ" altLang="en-US" sz="1200">
                <a:solidFill>
                  <a:srgbClr val="C84F39"/>
                </a:solidFill>
                <a:latin typeface="Segoe UI Semilight" panose="020B0402040204020203" pitchFamily="34" charset="0"/>
                <a:cs typeface="Segoe UI Semilight" panose="020B0402040204020203" pitchFamily="34" charset="0"/>
              </a:rPr>
              <a:pPr algn="r" eaLnBrk="1" hangingPunct="1">
                <a:spcBef>
                  <a:spcPct val="0"/>
                </a:spcBef>
                <a:buClrTx/>
                <a:buSzTx/>
                <a:buFontTx/>
                <a:buNone/>
              </a:pPr>
              <a:t>4</a:t>
            </a:fld>
            <a:endParaRPr lang="en-NZ" altLang="en-US" sz="1200">
              <a:solidFill>
                <a:srgbClr val="C84F39"/>
              </a:solidFill>
              <a:latin typeface="Segoe UI Semilight" panose="020B0402040204020203" pitchFamily="34" charset="0"/>
              <a:cs typeface="Segoe UI Semilight" panose="020B0402040204020203" pitchFamily="34" charset="0"/>
            </a:endParaRPr>
          </a:p>
        </p:txBody>
      </p:sp>
      <p:graphicFrame>
        <p:nvGraphicFramePr>
          <p:cNvPr id="6" name="Group 51"/>
          <p:cNvGraphicFramePr>
            <a:graphicFrameLocks noGrp="1"/>
          </p:cNvGraphicFramePr>
          <p:nvPr>
            <p:extLst>
              <p:ext uri="{D42A27DB-BD31-4B8C-83A1-F6EECF244321}">
                <p14:modId xmlns:p14="http://schemas.microsoft.com/office/powerpoint/2010/main" val="2354296917"/>
              </p:ext>
            </p:extLst>
          </p:nvPr>
        </p:nvGraphicFramePr>
        <p:xfrm>
          <a:off x="609600" y="1143000"/>
          <a:ext cx="7543800" cy="4343400"/>
        </p:xfrm>
        <a:graphic>
          <a:graphicData uri="http://schemas.openxmlformats.org/drawingml/2006/table">
            <a:tbl>
              <a:tblPr/>
              <a:tblGrid>
                <a:gridCol w="2438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476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400" b="1"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rPr>
                        <a:t>Fungi</a:t>
                      </a:r>
                      <a:endParaRPr kumimoji="0" lang="en-GB" sz="2400" b="1"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400" b="1"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rPr>
                        <a:t>Bacteria</a:t>
                      </a:r>
                      <a:endParaRPr kumimoji="0" lang="en-GB" sz="2400" b="1"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NZ" sz="2400" b="1"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rPr>
                        <a:t>Virus</a:t>
                      </a:r>
                      <a:endParaRPr kumimoji="0" lang="en-GB" sz="2400" b="1"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0"/>
                  </a:ext>
                </a:extLst>
              </a:tr>
              <a:tr h="37957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rPr>
                        <a:t>Similar to the animal cell, </a:t>
                      </a:r>
                      <a:r>
                        <a:rPr kumimoji="0" lang="en-GB" sz="2000" b="0" i="0" u="sng"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rPr>
                        <a:t>but</a:t>
                      </a:r>
                      <a:r>
                        <a:rPr kumimoji="0" lang="en-GB" sz="2000" b="0"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rPr>
                        <a:t> has a cell wall made of chitin (the same material insect exoskeletons are made of). Does not have chloroplasts as it </a:t>
                      </a:r>
                      <a:r>
                        <a:rPr kumimoji="0" lang="en-GB" sz="2000" b="1"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rPr>
                        <a:t>can not </a:t>
                      </a:r>
                      <a:r>
                        <a:rPr kumimoji="0" lang="en-GB" sz="2000" b="0"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rPr>
                        <a:t>photosynthesis.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rPr>
                        <a:t>Eukaryote cell.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rPr>
                        <a:t>Does not have nucleus or organelles (except ribosomes).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0"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rPr>
                        <a:t>Prokaryote cell</a:t>
                      </a:r>
                      <a:endParaRPr kumimoji="0" lang="en-GB" sz="2000" b="0"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NZ" sz="2000" b="1"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rPr>
                        <a:t>Not considered living </a:t>
                      </a:r>
                      <a:r>
                        <a:rPr kumimoji="0" lang="en-NZ" sz="2000" b="0"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rPr>
                        <a:t>or consisting of cells but contains genetic material (RNA/DNA) similar to all other living things.</a:t>
                      </a:r>
                      <a:endParaRPr kumimoji="0" lang="en-GB" sz="2000" b="0" i="0" u="none" strike="noStrike" cap="none" normalizeH="0" baseline="0" dirty="0">
                        <a:ln>
                          <a:noFill/>
                        </a:ln>
                        <a:solidFill>
                          <a:schemeClr val="tx1"/>
                        </a:solidFill>
                        <a:effectLst/>
                        <a:latin typeface="Segoe UI Semilight" panose="020B0402040204020203" pitchFamily="34" charset="0"/>
                        <a:cs typeface="Segoe UI Semilight" panose="020B0402040204020203"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23570" name="Picture 41" descr="prod1900_d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394" y="4716440"/>
            <a:ext cx="21621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45" descr="bacteria_cell"/>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572"/>
          <a:stretch>
            <a:fillRect/>
          </a:stretch>
        </p:blipFill>
        <p:spPr bwMode="auto">
          <a:xfrm>
            <a:off x="3551238" y="4502150"/>
            <a:ext cx="16605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47" descr="diagram_viru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7011"/>
          <a:stretch>
            <a:fillRect/>
          </a:stretch>
        </p:blipFill>
        <p:spPr bwMode="auto">
          <a:xfrm>
            <a:off x="6119813" y="4551363"/>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3" name="TextBox 4"/>
          <p:cNvSpPr txBox="1">
            <a:spLocks noChangeArrowheads="1"/>
          </p:cNvSpPr>
          <p:nvPr/>
        </p:nvSpPr>
        <p:spPr bwMode="auto">
          <a:xfrm>
            <a:off x="1" y="247650"/>
            <a:ext cx="9143998"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a:solidFill>
                  <a:schemeClr val="bg1"/>
                </a:solidFill>
                <a:latin typeface="Segoe UI Semilight" panose="020B0402040204020203" pitchFamily="34" charset="0"/>
                <a:cs typeface="Segoe UI Semilight" panose="020B0402040204020203" pitchFamily="34" charset="0"/>
              </a:rPr>
              <a:t>All living organisms are made of cells</a:t>
            </a:r>
          </a:p>
        </p:txBody>
      </p:sp>
      <p:pic>
        <p:nvPicPr>
          <p:cNvPr id="16" name="Picture 15"/>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8159318" y="443457"/>
            <a:ext cx="802399" cy="6792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7B4CF88-BEC4-4C50-8F08-659A06EF46E2}"/>
              </a:ext>
            </a:extLst>
          </p:cNvPr>
          <p:cNvSpPr/>
          <p:nvPr/>
        </p:nvSpPr>
        <p:spPr>
          <a:xfrm rot="10800000">
            <a:off x="-8042" y="3887237"/>
            <a:ext cx="9152042" cy="2987590"/>
          </a:xfrm>
          <a:prstGeom prst="rect">
            <a:avLst/>
          </a:prstGeom>
          <a:gradFill flip="none" rotWithShape="1">
            <a:gsLst>
              <a:gs pos="0">
                <a:schemeClr val="bg1">
                  <a:lumMod val="7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8" name="Rectangle 7">
            <a:extLst>
              <a:ext uri="{FF2B5EF4-FFF2-40B4-BE49-F238E27FC236}">
                <a16:creationId xmlns:a16="http://schemas.microsoft.com/office/drawing/2014/main" id="{0C202676-8DCB-46AF-AA96-99A999C19096}"/>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25602" name="Text Box 53"/>
          <p:cNvSpPr txBox="1">
            <a:spLocks noChangeArrowheads="1"/>
          </p:cNvSpPr>
          <p:nvPr/>
        </p:nvSpPr>
        <p:spPr bwMode="auto">
          <a:xfrm>
            <a:off x="2843213" y="1458913"/>
            <a:ext cx="609600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GB" altLang="en-US" sz="2000">
                <a:latin typeface="Segoe UI Semilight" panose="020B0402040204020203" pitchFamily="34" charset="0"/>
                <a:cs typeface="Segoe UI Semilight" panose="020B0402040204020203" pitchFamily="34" charset="0"/>
              </a:rPr>
              <a:t>Viruses are </a:t>
            </a:r>
            <a:r>
              <a:rPr lang="en-GB" altLang="en-US" sz="2000" b="1">
                <a:latin typeface="Segoe UI Semilight" panose="020B0402040204020203" pitchFamily="34" charset="0"/>
                <a:cs typeface="Segoe UI Semilight" panose="020B0402040204020203" pitchFamily="34" charset="0"/>
              </a:rPr>
              <a:t>not living</a:t>
            </a:r>
            <a:r>
              <a:rPr lang="en-GB" altLang="en-US" sz="2000">
                <a:latin typeface="Segoe UI Semilight" panose="020B0402040204020203" pitchFamily="34" charset="0"/>
                <a:cs typeface="Segoe UI Semilight" panose="020B0402040204020203" pitchFamily="34" charset="0"/>
              </a:rPr>
              <a:t> organisms because they are unable to carry out all of the life functions of living organisms without invading a living cell and ‘hijacking’ it’s processes. Viruses </a:t>
            </a:r>
            <a:r>
              <a:rPr lang="en-GB" altLang="en-US" sz="2000" b="1">
                <a:latin typeface="Segoe UI Semilight" panose="020B0402040204020203" pitchFamily="34" charset="0"/>
                <a:cs typeface="Segoe UI Semilight" panose="020B0402040204020203" pitchFamily="34" charset="0"/>
              </a:rPr>
              <a:t>do not possess cells </a:t>
            </a:r>
            <a:r>
              <a:rPr lang="en-GB" altLang="en-US" sz="2000">
                <a:latin typeface="Segoe UI Semilight" panose="020B0402040204020203" pitchFamily="34" charset="0"/>
                <a:cs typeface="Segoe UI Semilight" panose="020B0402040204020203" pitchFamily="34" charset="0"/>
              </a:rPr>
              <a:t>or cell components of their own.</a:t>
            </a:r>
          </a:p>
          <a:p>
            <a:pPr eaLnBrk="1" hangingPunct="1">
              <a:spcBef>
                <a:spcPct val="50000"/>
              </a:spcBef>
              <a:buClrTx/>
              <a:buSzTx/>
              <a:buFontTx/>
              <a:buNone/>
            </a:pPr>
            <a:r>
              <a:rPr lang="en-GB" altLang="en-US" sz="2000">
                <a:latin typeface="Segoe UI Semilight" panose="020B0402040204020203" pitchFamily="34" charset="0"/>
                <a:cs typeface="Segoe UI Semilight" panose="020B0402040204020203" pitchFamily="34" charset="0"/>
              </a:rPr>
              <a:t>They cannot synthesise proteins, because they lack ribosomes. Viruses cannot generate or store energy. </a:t>
            </a:r>
          </a:p>
          <a:p>
            <a:pPr eaLnBrk="1" hangingPunct="1">
              <a:spcBef>
                <a:spcPct val="50000"/>
              </a:spcBef>
              <a:buClrTx/>
              <a:buSzTx/>
              <a:buFontTx/>
              <a:buNone/>
            </a:pPr>
            <a:r>
              <a:rPr lang="en-GB" altLang="en-US" sz="2000">
                <a:latin typeface="Segoe UI Semilight" panose="020B0402040204020203" pitchFamily="34" charset="0"/>
                <a:cs typeface="Segoe UI Semilight" panose="020B0402040204020203" pitchFamily="34" charset="0"/>
              </a:rPr>
              <a:t>Viruses are the smallest of all of the micro-organisms and are usually between 20 – 400nm. (in one metre is 10</a:t>
            </a:r>
            <a:r>
              <a:rPr lang="en-GB" altLang="en-US" sz="2000" baseline="30000">
                <a:latin typeface="Segoe UI Semilight" panose="020B0402040204020203" pitchFamily="34" charset="0"/>
                <a:cs typeface="Segoe UI Semilight" panose="020B0402040204020203" pitchFamily="34" charset="0"/>
              </a:rPr>
              <a:t>9</a:t>
            </a:r>
            <a:r>
              <a:rPr lang="en-GB" altLang="en-US" sz="2000">
                <a:latin typeface="Segoe UI Semilight" panose="020B0402040204020203" pitchFamily="34" charset="0"/>
                <a:cs typeface="Segoe UI Semilight" panose="020B0402040204020203" pitchFamily="34" charset="0"/>
              </a:rPr>
              <a:t> nanometers)</a:t>
            </a:r>
          </a:p>
        </p:txBody>
      </p:sp>
      <p:sp>
        <p:nvSpPr>
          <p:cNvPr id="25604" name="TextBox 4"/>
          <p:cNvSpPr txBox="1">
            <a:spLocks noChangeArrowheads="1"/>
          </p:cNvSpPr>
          <p:nvPr/>
        </p:nvSpPr>
        <p:spPr bwMode="auto">
          <a:xfrm>
            <a:off x="0" y="230188"/>
            <a:ext cx="9143999"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a:solidFill>
                  <a:schemeClr val="bg1"/>
                </a:solidFill>
                <a:latin typeface="Segoe UI Semilight" panose="020B0402040204020203" pitchFamily="34" charset="0"/>
                <a:cs typeface="Segoe UI Semilight" panose="020B0402040204020203" pitchFamily="34" charset="0"/>
              </a:rPr>
              <a:t>Viruses</a:t>
            </a:r>
          </a:p>
        </p:txBody>
      </p:sp>
      <p:pic>
        <p:nvPicPr>
          <p:cNvPr id="11" name="Picture 10"/>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blip>
          <a:stretch>
            <a:fillRect/>
          </a:stretch>
        </p:blipFill>
        <p:spPr>
          <a:xfrm>
            <a:off x="8198357" y="395446"/>
            <a:ext cx="802399" cy="679291"/>
          </a:xfrm>
          <a:prstGeom prst="rect">
            <a:avLst/>
          </a:prstGeom>
        </p:spPr>
      </p:pic>
      <p:sp>
        <p:nvSpPr>
          <p:cNvPr id="25606" name="TextBox 1"/>
          <p:cNvSpPr txBox="1">
            <a:spLocks noChangeArrowheads="1"/>
          </p:cNvSpPr>
          <p:nvPr/>
        </p:nvSpPr>
        <p:spPr bwMode="auto">
          <a:xfrm>
            <a:off x="3111500" y="5554663"/>
            <a:ext cx="4953000" cy="1200329"/>
          </a:xfrm>
          <a:prstGeom prst="rect">
            <a:avLst/>
          </a:prstGeom>
          <a:solidFill>
            <a:srgbClr val="FFFF99"/>
          </a:solidFill>
          <a:ln w="9525">
            <a:solidFill>
              <a:schemeClr val="tx1"/>
            </a:solidFill>
            <a:miter lim="800000"/>
            <a:headEnd/>
            <a:tailEnd/>
          </a:ln>
        </p:spPr>
        <p:txBody>
          <a:bodyPr>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r>
              <a:rPr lang="en-NZ" altLang="en-US" b="1">
                <a:latin typeface="Segoe UI Semilight" panose="020B0402040204020203" pitchFamily="34" charset="0"/>
                <a:cs typeface="Segoe UI Semilight" panose="020B0402040204020203" pitchFamily="34" charset="0"/>
              </a:rPr>
              <a:t>Interesting fact: </a:t>
            </a:r>
            <a:r>
              <a:rPr lang="en-GB" altLang="en-US">
                <a:latin typeface="Segoe UI Semilight" panose="020B0402040204020203" pitchFamily="34" charset="0"/>
                <a:cs typeface="Segoe UI Semilight" panose="020B0402040204020203" pitchFamily="34" charset="0"/>
              </a:rPr>
              <a:t>Because viruses can not survive without cells, scientists predict that they originated from rogue pieces of DNA/RNA strand. </a:t>
            </a:r>
          </a:p>
        </p:txBody>
      </p:sp>
      <p:pic>
        <p:nvPicPr>
          <p:cNvPr id="25607" name="Picture 3"/>
          <p:cNvPicPr>
            <a:picLocks noChangeAspect="1"/>
          </p:cNvPicPr>
          <p:nvPr/>
        </p:nvPicPr>
        <p:blipFill rotWithShape="1">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t="6626"/>
          <a:stretch/>
        </p:blipFill>
        <p:spPr bwMode="auto">
          <a:xfrm>
            <a:off x="138113" y="1795282"/>
            <a:ext cx="2500313"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D74DAF-747E-413E-8CCF-617C427188C1}"/>
              </a:ext>
            </a:extLst>
          </p:cNvPr>
          <p:cNvSpPr/>
          <p:nvPr/>
        </p:nvSpPr>
        <p:spPr>
          <a:xfrm rot="10800000">
            <a:off x="-8042" y="3887237"/>
            <a:ext cx="9152042" cy="2987590"/>
          </a:xfrm>
          <a:prstGeom prst="rect">
            <a:avLst/>
          </a:prstGeom>
          <a:gradFill flip="none" rotWithShape="1">
            <a:gsLst>
              <a:gs pos="0">
                <a:schemeClr val="bg1">
                  <a:lumMod val="7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12" name="Rectangle 11">
            <a:extLst>
              <a:ext uri="{FF2B5EF4-FFF2-40B4-BE49-F238E27FC236}">
                <a16:creationId xmlns:a16="http://schemas.microsoft.com/office/drawing/2014/main" id="{9DF79419-3BCB-463D-90D1-C5E334819E49}"/>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pic>
        <p:nvPicPr>
          <p:cNvPr id="26627" name="Picture 10" descr="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2692400" cy="4038600"/>
          </a:xfrm>
          <a:prstGeom prst="rect">
            <a:avLst/>
          </a:prstGeom>
          <a:noFill/>
          <a:ln w="190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628" name="Picture 12" descr="viru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810000"/>
            <a:ext cx="4657725" cy="2760663"/>
          </a:xfrm>
          <a:prstGeom prst="rect">
            <a:avLst/>
          </a:prstGeom>
          <a:noFill/>
          <a:ln w="190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629" name="Picture 14" descr="pict_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19200"/>
            <a:ext cx="4000500" cy="2333625"/>
          </a:xfrm>
          <a:prstGeom prst="rect">
            <a:avLst/>
          </a:prstGeom>
          <a:noFill/>
          <a:ln w="19050">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6630" name="Text Box 15"/>
          <p:cNvSpPr txBox="1">
            <a:spLocks noChangeArrowheads="1"/>
          </p:cNvSpPr>
          <p:nvPr/>
        </p:nvSpPr>
        <p:spPr bwMode="auto">
          <a:xfrm>
            <a:off x="5791200" y="32004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NZ" altLang="en-US" sz="1800">
                <a:latin typeface="Segoe UI Semilight" panose="020B0402040204020203" pitchFamily="34" charset="0"/>
                <a:cs typeface="Segoe UI Semilight" panose="020B0402040204020203" pitchFamily="34" charset="0"/>
              </a:rPr>
              <a:t>Rabies virus</a:t>
            </a:r>
            <a:endParaRPr lang="en-GB" altLang="en-US" sz="1800">
              <a:latin typeface="Segoe UI Semilight" panose="020B0402040204020203" pitchFamily="34" charset="0"/>
              <a:cs typeface="Segoe UI Semilight" panose="020B0402040204020203" pitchFamily="34" charset="0"/>
            </a:endParaRPr>
          </a:p>
        </p:txBody>
      </p:sp>
      <p:sp>
        <p:nvSpPr>
          <p:cNvPr id="26631" name="Text Box 16"/>
          <p:cNvSpPr txBox="1">
            <a:spLocks noChangeArrowheads="1"/>
          </p:cNvSpPr>
          <p:nvPr/>
        </p:nvSpPr>
        <p:spPr bwMode="auto">
          <a:xfrm>
            <a:off x="457200" y="4800600"/>
            <a:ext cx="281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NZ" altLang="en-US" sz="1800">
                <a:latin typeface="Segoe UI Semilight" panose="020B0402040204020203" pitchFamily="34" charset="0"/>
                <a:cs typeface="Segoe UI Semilight" panose="020B0402040204020203" pitchFamily="34" charset="0"/>
              </a:rPr>
              <a:t>Bacteriophage virus</a:t>
            </a:r>
            <a:endParaRPr lang="en-GB" altLang="en-US" sz="1800">
              <a:latin typeface="Segoe UI Semilight" panose="020B0402040204020203" pitchFamily="34" charset="0"/>
              <a:cs typeface="Segoe UI Semilight" panose="020B0402040204020203" pitchFamily="34" charset="0"/>
            </a:endParaRPr>
          </a:p>
        </p:txBody>
      </p:sp>
      <p:sp>
        <p:nvSpPr>
          <p:cNvPr id="26632" name="Rectangle 17"/>
          <p:cNvSpPr>
            <a:spLocks noChangeArrowheads="1"/>
          </p:cNvSpPr>
          <p:nvPr/>
        </p:nvSpPr>
        <p:spPr bwMode="auto">
          <a:xfrm>
            <a:off x="7467600" y="3810000"/>
            <a:ext cx="1219200" cy="9906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6633" name="Text Box 18"/>
          <p:cNvSpPr txBox="1">
            <a:spLocks noChangeArrowheads="1"/>
          </p:cNvSpPr>
          <p:nvPr/>
        </p:nvSpPr>
        <p:spPr bwMode="auto">
          <a:xfrm>
            <a:off x="7010400" y="38862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NZ" altLang="en-US" sz="1800">
                <a:latin typeface="Segoe UI Semilight" panose="020B0402040204020203" pitchFamily="34" charset="0"/>
                <a:cs typeface="Segoe UI Semilight" panose="020B0402040204020203" pitchFamily="34" charset="0"/>
              </a:rPr>
              <a:t>Influenza virus</a:t>
            </a:r>
            <a:endParaRPr lang="en-GB" altLang="en-US" sz="1800">
              <a:latin typeface="Segoe UI Semilight" panose="020B0402040204020203" pitchFamily="34" charset="0"/>
              <a:cs typeface="Segoe UI Semilight" panose="020B0402040204020203" pitchFamily="34" charset="0"/>
            </a:endParaRPr>
          </a:p>
        </p:txBody>
      </p:sp>
      <p:sp>
        <p:nvSpPr>
          <p:cNvPr id="26634" name="Text Box 19"/>
          <p:cNvSpPr txBox="1">
            <a:spLocks noChangeArrowheads="1"/>
          </p:cNvSpPr>
          <p:nvPr/>
        </p:nvSpPr>
        <p:spPr bwMode="auto">
          <a:xfrm>
            <a:off x="457200" y="5562600"/>
            <a:ext cx="2514600" cy="841375"/>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NZ" altLang="en-US">
                <a:latin typeface="Segoe UI Semilight" panose="020B0402040204020203" pitchFamily="34" charset="0"/>
                <a:cs typeface="Segoe UI Semilight" panose="020B0402040204020203" pitchFamily="34" charset="0"/>
              </a:rPr>
              <a:t>Viruses can take numerous forms</a:t>
            </a:r>
            <a:endParaRPr lang="en-GB" altLang="en-US">
              <a:latin typeface="Segoe UI Semilight" panose="020B0402040204020203" pitchFamily="34" charset="0"/>
              <a:cs typeface="Segoe UI Semilight" panose="020B0402040204020203" pitchFamily="34" charset="0"/>
            </a:endParaRPr>
          </a:p>
        </p:txBody>
      </p:sp>
      <p:sp>
        <p:nvSpPr>
          <p:cNvPr id="26635" name="TextBox 4"/>
          <p:cNvSpPr txBox="1">
            <a:spLocks noChangeArrowheads="1"/>
          </p:cNvSpPr>
          <p:nvPr/>
        </p:nvSpPr>
        <p:spPr bwMode="auto">
          <a:xfrm>
            <a:off x="0" y="211138"/>
            <a:ext cx="9143999"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a:solidFill>
                  <a:schemeClr val="bg1"/>
                </a:solidFill>
                <a:latin typeface="Segoe UI Semilight" panose="020B0402040204020203" pitchFamily="34" charset="0"/>
                <a:cs typeface="Segoe UI Semilight" panose="020B0402040204020203" pitchFamily="34" charset="0"/>
              </a:rPr>
              <a:t>Examples of Viruses</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D74DAF-747E-413E-8CCF-617C427188C1}"/>
              </a:ext>
            </a:extLst>
          </p:cNvPr>
          <p:cNvSpPr/>
          <p:nvPr/>
        </p:nvSpPr>
        <p:spPr>
          <a:xfrm rot="10800000">
            <a:off x="0" y="3871644"/>
            <a:ext cx="9152042" cy="2987590"/>
          </a:xfrm>
          <a:prstGeom prst="rect">
            <a:avLst/>
          </a:prstGeom>
          <a:gradFill flip="none" rotWithShape="1">
            <a:gsLst>
              <a:gs pos="0">
                <a:schemeClr val="bg1">
                  <a:lumMod val="7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12" name="Rectangle 11">
            <a:extLst>
              <a:ext uri="{FF2B5EF4-FFF2-40B4-BE49-F238E27FC236}">
                <a16:creationId xmlns:a16="http://schemas.microsoft.com/office/drawing/2014/main" id="{9DF79419-3BCB-463D-90D1-C5E334819E49}"/>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26635" name="TextBox 4"/>
          <p:cNvSpPr txBox="1">
            <a:spLocks noChangeArrowheads="1"/>
          </p:cNvSpPr>
          <p:nvPr/>
        </p:nvSpPr>
        <p:spPr bwMode="auto">
          <a:xfrm>
            <a:off x="0" y="211138"/>
            <a:ext cx="9143999"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a:solidFill>
                  <a:schemeClr val="bg1"/>
                </a:solidFill>
                <a:latin typeface="Segoe UI Semilight" panose="020B0402040204020203" pitchFamily="34" charset="0"/>
                <a:cs typeface="Segoe UI Semilight" panose="020B0402040204020203" pitchFamily="34" charset="0"/>
              </a:rPr>
              <a:t>Covid-19 Viruses</a:t>
            </a:r>
            <a:endParaRPr lang="en-NZ" altLang="en-US" sz="2400" b="1" dirty="0">
              <a:solidFill>
                <a:schemeClr val="bg1"/>
              </a:solidFill>
              <a:latin typeface="Segoe UI Semilight" panose="020B0402040204020203" pitchFamily="34" charset="0"/>
              <a:cs typeface="Segoe UI Semilight" panose="020B0402040204020203" pitchFamily="34" charset="0"/>
            </a:endParaRPr>
          </a:p>
        </p:txBody>
      </p:sp>
      <p:pic>
        <p:nvPicPr>
          <p:cNvPr id="1026" name="Picture 2" descr="Image result for covid-19 virus">
            <a:extLst>
              <a:ext uri="{FF2B5EF4-FFF2-40B4-BE49-F238E27FC236}">
                <a16:creationId xmlns:a16="http://schemas.microsoft.com/office/drawing/2014/main" id="{66FD367A-2291-45AB-A36C-EBCE81C02BE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810143"/>
            <a:ext cx="9144000" cy="29384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2950526-7D45-40E3-B214-CA372A03C5A2}"/>
              </a:ext>
            </a:extLst>
          </p:cNvPr>
          <p:cNvSpPr/>
          <p:nvPr/>
        </p:nvSpPr>
        <p:spPr>
          <a:xfrm>
            <a:off x="0" y="3411604"/>
            <a:ext cx="4572000" cy="215444"/>
          </a:xfrm>
          <a:prstGeom prst="rect">
            <a:avLst/>
          </a:prstGeom>
        </p:spPr>
        <p:txBody>
          <a:bodyPr>
            <a:spAutoFit/>
          </a:bodyPr>
          <a:lstStyle/>
          <a:p>
            <a:r>
              <a:rPr lang="en-NZ" sz="800" dirty="0">
                <a:solidFill>
                  <a:schemeClr val="bg1">
                    <a:lumMod val="75000"/>
                  </a:schemeClr>
                </a:solidFill>
                <a:hlinkClick r:id="rId3">
                  <a:extLst>
                    <a:ext uri="{A12FA001-AC4F-418D-AE19-62706E023703}">
                      <ahyp:hlinkClr xmlns:ahyp="http://schemas.microsoft.com/office/drawing/2018/hyperlinkcolor" val="tx"/>
                    </a:ext>
                  </a:extLst>
                </a:hlinkClick>
              </a:rPr>
              <a:t>https://www.columbia.edu/content/coronavirus</a:t>
            </a:r>
            <a:endParaRPr lang="en-NZ" sz="800" dirty="0">
              <a:solidFill>
                <a:schemeClr val="bg1">
                  <a:lumMod val="75000"/>
                </a:schemeClr>
              </a:solidFill>
            </a:endParaRPr>
          </a:p>
        </p:txBody>
      </p:sp>
      <p:sp>
        <p:nvSpPr>
          <p:cNvPr id="3" name="TextBox 2">
            <a:extLst>
              <a:ext uri="{FF2B5EF4-FFF2-40B4-BE49-F238E27FC236}">
                <a16:creationId xmlns:a16="http://schemas.microsoft.com/office/drawing/2014/main" id="{B0BFA5D3-7E03-4CF6-BB94-8A7EFB69E265}"/>
              </a:ext>
            </a:extLst>
          </p:cNvPr>
          <p:cNvSpPr txBox="1"/>
          <p:nvPr/>
        </p:nvSpPr>
        <p:spPr>
          <a:xfrm>
            <a:off x="228600" y="3617078"/>
            <a:ext cx="8686800" cy="2862322"/>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The virus known as COVID-19 belongs to a family of coronaviruses, mostly found in animals. Some coronaviruses have passed across to humans, by close contact with the host animals, such as SARS (</a:t>
            </a:r>
            <a:r>
              <a:rPr lang="en-NZ" dirty="0">
                <a:latin typeface="Segoe UI Semilight" panose="020B0402040204020203" pitchFamily="34" charset="0"/>
                <a:cs typeface="Segoe UI Semilight" panose="020B0402040204020203" pitchFamily="34" charset="0"/>
              </a:rPr>
              <a:t>severe acute respiratory syndrome), and MERS (Middle East respiratory syndrome). The disease caused by COVID-19 is called </a:t>
            </a:r>
            <a:r>
              <a:rPr lang="en-NZ" b="1" dirty="0">
                <a:latin typeface="Segoe UI Semilight" panose="020B0402040204020203" pitchFamily="34" charset="0"/>
                <a:cs typeface="Segoe UI Semilight" panose="020B0402040204020203" pitchFamily="34" charset="0"/>
              </a:rPr>
              <a:t>SARS-CoV-2</a:t>
            </a:r>
            <a:r>
              <a:rPr lang="en-NZ" dirty="0">
                <a:latin typeface="Segoe UI Semilight" panose="020B0402040204020203" pitchFamily="34" charset="0"/>
                <a:cs typeface="Segoe UI Semilight" panose="020B0402040204020203" pitchFamily="34" charset="0"/>
              </a:rPr>
              <a:t>. </a:t>
            </a:r>
          </a:p>
          <a:p>
            <a:endParaRPr lang="en-NZ" dirty="0">
              <a:latin typeface="Segoe UI Semilight" panose="020B0402040204020203" pitchFamily="34" charset="0"/>
              <a:cs typeface="Segoe UI Semilight" panose="020B0402040204020203" pitchFamily="34" charset="0"/>
            </a:endParaRPr>
          </a:p>
          <a:p>
            <a:r>
              <a:rPr lang="en-NZ" dirty="0">
                <a:latin typeface="Segoe UI Semilight" panose="020B0402040204020203" pitchFamily="34" charset="0"/>
                <a:cs typeface="Segoe UI Semilight" panose="020B0402040204020203" pitchFamily="34" charset="0"/>
              </a:rPr>
              <a:t>Currently it is estimated that 1 person on average can infect 2.2 other people. This is known as the R0 (or R-nought). Symptoms for the disease include fever, coughing, and difficulty breathing. In some people, currently around 20%, and mostly older people, or those with underlying health problems, the disease leads to hospitalisation</a:t>
            </a:r>
          </a:p>
          <a:p>
            <a:endParaRPr lang="en-NZ"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52005586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7726A579-9C6B-4905-BD52-58AE7D199450}"/>
              </a:ext>
            </a:extLst>
          </p:cNvPr>
          <p:cNvSpPr/>
          <p:nvPr/>
        </p:nvSpPr>
        <p:spPr>
          <a:xfrm rot="10800000">
            <a:off x="-8042" y="3887237"/>
            <a:ext cx="9152042" cy="2987590"/>
          </a:xfrm>
          <a:prstGeom prst="rect">
            <a:avLst/>
          </a:prstGeom>
          <a:gradFill flip="none" rotWithShape="1">
            <a:gsLst>
              <a:gs pos="0">
                <a:schemeClr val="bg1">
                  <a:lumMod val="7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79" name="Rectangle 78">
            <a:extLst>
              <a:ext uri="{FF2B5EF4-FFF2-40B4-BE49-F238E27FC236}">
                <a16:creationId xmlns:a16="http://schemas.microsoft.com/office/drawing/2014/main" id="{A48B4594-15A9-4D71-97F6-B66B47861149}"/>
              </a:ext>
            </a:extLst>
          </p:cNvPr>
          <p:cNvSpPr/>
          <p:nvPr/>
        </p:nvSpPr>
        <p:spPr>
          <a:xfrm>
            <a:off x="0" y="5086"/>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27651" name="Text Box 128"/>
          <p:cNvSpPr txBox="1">
            <a:spLocks noChangeArrowheads="1"/>
          </p:cNvSpPr>
          <p:nvPr/>
        </p:nvSpPr>
        <p:spPr bwMode="auto">
          <a:xfrm>
            <a:off x="423863" y="801688"/>
            <a:ext cx="81534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defRPr/>
            </a:pPr>
            <a:r>
              <a:rPr lang="en-GB" altLang="en-US" sz="2000" b="1" dirty="0">
                <a:latin typeface="Segoe UI Semilight" panose="020B0402040204020203" pitchFamily="34" charset="0"/>
                <a:cs typeface="Segoe UI Semilight" panose="020B0402040204020203" pitchFamily="34" charset="0"/>
              </a:rPr>
              <a:t>All viruses contain: </a:t>
            </a:r>
          </a:p>
          <a:p>
            <a:pPr marL="342900" indent="-342900" eaLnBrk="1" hangingPunct="1">
              <a:spcBef>
                <a:spcPct val="50000"/>
              </a:spcBef>
              <a:buClrTx/>
              <a:buSzTx/>
              <a:buFont typeface="Wingdings" panose="05000000000000000000" pitchFamily="2" charset="2"/>
              <a:buChar char="q"/>
              <a:defRPr/>
            </a:pPr>
            <a:r>
              <a:rPr lang="en-GB" altLang="en-US" sz="2000" b="1" dirty="0">
                <a:latin typeface="Segoe UI Semilight" panose="020B0402040204020203" pitchFamily="34" charset="0"/>
                <a:cs typeface="Segoe UI Semilight" panose="020B0402040204020203" pitchFamily="34" charset="0"/>
              </a:rPr>
              <a:t>Nucleic acid</a:t>
            </a:r>
            <a:r>
              <a:rPr lang="en-GB" altLang="en-US" sz="2000" dirty="0">
                <a:latin typeface="Segoe UI Semilight" panose="020B0402040204020203" pitchFamily="34" charset="0"/>
                <a:cs typeface="Segoe UI Semilight" panose="020B0402040204020203" pitchFamily="34" charset="0"/>
              </a:rPr>
              <a:t>, either DNA or RNA (but not both), </a:t>
            </a:r>
          </a:p>
          <a:p>
            <a:pPr marL="342900" indent="-342900" eaLnBrk="1" hangingPunct="1">
              <a:spcBef>
                <a:spcPct val="50000"/>
              </a:spcBef>
              <a:buClrTx/>
              <a:buSzTx/>
              <a:buFont typeface="Wingdings" panose="05000000000000000000" pitchFamily="2" charset="2"/>
              <a:buChar char="q"/>
              <a:defRPr/>
            </a:pPr>
            <a:r>
              <a:rPr lang="en-GB" altLang="en-US" sz="2000" dirty="0">
                <a:latin typeface="Segoe UI Semilight" panose="020B0402040204020203" pitchFamily="34" charset="0"/>
                <a:cs typeface="Segoe UI Semilight" panose="020B0402040204020203" pitchFamily="34" charset="0"/>
              </a:rPr>
              <a:t>A </a:t>
            </a:r>
            <a:r>
              <a:rPr lang="en-GB" altLang="en-US" sz="2000" b="1" dirty="0">
                <a:latin typeface="Segoe UI Semilight" panose="020B0402040204020203" pitchFamily="34" charset="0"/>
                <a:cs typeface="Segoe UI Semilight" panose="020B0402040204020203" pitchFamily="34" charset="0"/>
              </a:rPr>
              <a:t>protein coat </a:t>
            </a:r>
            <a:r>
              <a:rPr lang="en-GB" altLang="en-US" sz="2000" dirty="0">
                <a:latin typeface="Segoe UI Semilight" panose="020B0402040204020203" pitchFamily="34" charset="0"/>
                <a:cs typeface="Segoe UI Semilight" panose="020B0402040204020203" pitchFamily="34" charset="0"/>
              </a:rPr>
              <a:t>(capsid), which encases the nucleic acid. </a:t>
            </a:r>
          </a:p>
          <a:p>
            <a:pPr marL="342900" indent="-342900" eaLnBrk="1" hangingPunct="1">
              <a:spcBef>
                <a:spcPct val="50000"/>
              </a:spcBef>
              <a:buClrTx/>
              <a:buSzTx/>
              <a:buFont typeface="Wingdings" panose="05000000000000000000" pitchFamily="2" charset="2"/>
              <a:buChar char="q"/>
              <a:defRPr/>
            </a:pPr>
            <a:r>
              <a:rPr lang="en-GB" altLang="en-US" sz="2000" dirty="0">
                <a:latin typeface="Segoe UI Semilight" panose="020B0402040204020203" pitchFamily="34" charset="0"/>
                <a:cs typeface="Segoe UI Semilight" panose="020B0402040204020203" pitchFamily="34" charset="0"/>
              </a:rPr>
              <a:t>Some viruses are also enclosed by an envelope of fat and protein molecules.</a:t>
            </a:r>
          </a:p>
          <a:p>
            <a:pPr eaLnBrk="1" hangingPunct="1">
              <a:spcBef>
                <a:spcPct val="50000"/>
              </a:spcBef>
              <a:buClrTx/>
              <a:buSzTx/>
              <a:buFontTx/>
              <a:buNone/>
              <a:defRPr/>
            </a:pPr>
            <a:r>
              <a:rPr lang="en-GB" altLang="en-US" dirty="0">
                <a:latin typeface="Segoe UI Semilight" panose="020B0402040204020203" pitchFamily="34" charset="0"/>
                <a:cs typeface="Segoe UI Semilight" panose="020B0402040204020203" pitchFamily="34" charset="0"/>
              </a:rPr>
              <a:t> </a:t>
            </a:r>
            <a:endParaRPr lang="en-GB" altLang="en-US" sz="1800" dirty="0">
              <a:latin typeface="Segoe UI Semilight" panose="020B0402040204020203" pitchFamily="34" charset="0"/>
              <a:cs typeface="Segoe UI Semilight" panose="020B0402040204020203" pitchFamily="34" charset="0"/>
            </a:endParaRPr>
          </a:p>
        </p:txBody>
      </p:sp>
      <p:sp>
        <p:nvSpPr>
          <p:cNvPr id="27652" name="Oval 10"/>
          <p:cNvSpPr>
            <a:spLocks noChangeArrowheads="1"/>
          </p:cNvSpPr>
          <p:nvPr/>
        </p:nvSpPr>
        <p:spPr bwMode="auto">
          <a:xfrm>
            <a:off x="1801813" y="3433763"/>
            <a:ext cx="3962400" cy="2971800"/>
          </a:xfrm>
          <a:prstGeom prst="ellipse">
            <a:avLst/>
          </a:prstGeom>
          <a:solidFill>
            <a:srgbClr val="2BE54A"/>
          </a:solidFill>
          <a:ln w="762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53" name="Rectangle 14"/>
          <p:cNvSpPr>
            <a:spLocks noChangeArrowheads="1"/>
          </p:cNvSpPr>
          <p:nvPr/>
        </p:nvSpPr>
        <p:spPr bwMode="auto">
          <a:xfrm rot="2011469">
            <a:off x="2392363" y="6086475"/>
            <a:ext cx="76200" cy="304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54" name="Oval 15"/>
          <p:cNvSpPr>
            <a:spLocks noChangeArrowheads="1"/>
          </p:cNvSpPr>
          <p:nvPr/>
        </p:nvSpPr>
        <p:spPr bwMode="auto">
          <a:xfrm>
            <a:off x="2259013" y="61769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55" name="Rectangle 16"/>
          <p:cNvSpPr>
            <a:spLocks noChangeArrowheads="1"/>
          </p:cNvSpPr>
          <p:nvPr/>
        </p:nvSpPr>
        <p:spPr bwMode="auto">
          <a:xfrm>
            <a:off x="3706813" y="6405563"/>
            <a:ext cx="762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56" name="Oval 17"/>
          <p:cNvSpPr>
            <a:spLocks noChangeArrowheads="1"/>
          </p:cNvSpPr>
          <p:nvPr/>
        </p:nvSpPr>
        <p:spPr bwMode="auto">
          <a:xfrm>
            <a:off x="3630613" y="65579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57" name="Rectangle 18"/>
          <p:cNvSpPr>
            <a:spLocks noChangeArrowheads="1"/>
          </p:cNvSpPr>
          <p:nvPr/>
        </p:nvSpPr>
        <p:spPr bwMode="auto">
          <a:xfrm rot="925330">
            <a:off x="3024188" y="6297613"/>
            <a:ext cx="76200" cy="381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58" name="Oval 19"/>
          <p:cNvSpPr>
            <a:spLocks noChangeArrowheads="1"/>
          </p:cNvSpPr>
          <p:nvPr/>
        </p:nvSpPr>
        <p:spPr bwMode="auto">
          <a:xfrm>
            <a:off x="2944813" y="64817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59" name="Rectangle 20"/>
          <p:cNvSpPr>
            <a:spLocks noChangeArrowheads="1"/>
          </p:cNvSpPr>
          <p:nvPr/>
        </p:nvSpPr>
        <p:spPr bwMode="auto">
          <a:xfrm rot="-1133166">
            <a:off x="4327525" y="6326188"/>
            <a:ext cx="76200" cy="381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60" name="Oval 21"/>
          <p:cNvSpPr>
            <a:spLocks noChangeArrowheads="1"/>
          </p:cNvSpPr>
          <p:nvPr/>
        </p:nvSpPr>
        <p:spPr bwMode="auto">
          <a:xfrm>
            <a:off x="4316413" y="65579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61" name="Rectangle 22"/>
          <p:cNvSpPr>
            <a:spLocks noChangeArrowheads="1"/>
          </p:cNvSpPr>
          <p:nvPr/>
        </p:nvSpPr>
        <p:spPr bwMode="auto">
          <a:xfrm rot="3072938">
            <a:off x="1939132" y="5734844"/>
            <a:ext cx="106362" cy="381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62" name="Oval 23"/>
          <p:cNvSpPr>
            <a:spLocks noChangeArrowheads="1"/>
          </p:cNvSpPr>
          <p:nvPr/>
        </p:nvSpPr>
        <p:spPr bwMode="auto">
          <a:xfrm>
            <a:off x="1801813" y="58721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63" name="Rectangle 24"/>
          <p:cNvSpPr>
            <a:spLocks noChangeArrowheads="1"/>
          </p:cNvSpPr>
          <p:nvPr/>
        </p:nvSpPr>
        <p:spPr bwMode="auto">
          <a:xfrm rot="3628718">
            <a:off x="1687513" y="5224463"/>
            <a:ext cx="76200" cy="304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64" name="Oval 25"/>
          <p:cNvSpPr>
            <a:spLocks noChangeArrowheads="1"/>
          </p:cNvSpPr>
          <p:nvPr/>
        </p:nvSpPr>
        <p:spPr bwMode="auto">
          <a:xfrm>
            <a:off x="1497013" y="53387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65" name="Rectangle 26"/>
          <p:cNvSpPr>
            <a:spLocks noChangeArrowheads="1"/>
          </p:cNvSpPr>
          <p:nvPr/>
        </p:nvSpPr>
        <p:spPr bwMode="auto">
          <a:xfrm rot="-1812089">
            <a:off x="5002213" y="6100763"/>
            <a:ext cx="76200" cy="4381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66" name="Oval 27"/>
          <p:cNvSpPr>
            <a:spLocks noChangeArrowheads="1"/>
          </p:cNvSpPr>
          <p:nvPr/>
        </p:nvSpPr>
        <p:spPr bwMode="auto">
          <a:xfrm>
            <a:off x="5002213" y="63293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67" name="Rectangle 30"/>
          <p:cNvSpPr>
            <a:spLocks noChangeArrowheads="1"/>
          </p:cNvSpPr>
          <p:nvPr/>
        </p:nvSpPr>
        <p:spPr bwMode="auto">
          <a:xfrm rot="-3300479">
            <a:off x="5495926" y="5683250"/>
            <a:ext cx="74612" cy="3000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68" name="Oval 31"/>
          <p:cNvSpPr>
            <a:spLocks noChangeArrowheads="1"/>
          </p:cNvSpPr>
          <p:nvPr/>
        </p:nvSpPr>
        <p:spPr bwMode="auto">
          <a:xfrm>
            <a:off x="5611813" y="58721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69" name="Rectangle 32"/>
          <p:cNvSpPr>
            <a:spLocks noChangeArrowheads="1"/>
          </p:cNvSpPr>
          <p:nvPr/>
        </p:nvSpPr>
        <p:spPr bwMode="auto">
          <a:xfrm rot="-4492128">
            <a:off x="5837238" y="5065713"/>
            <a:ext cx="76200" cy="304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70" name="Oval 33"/>
          <p:cNvSpPr>
            <a:spLocks noChangeArrowheads="1"/>
          </p:cNvSpPr>
          <p:nvPr/>
        </p:nvSpPr>
        <p:spPr bwMode="auto">
          <a:xfrm>
            <a:off x="5916613" y="51863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71" name="Rectangle 34"/>
          <p:cNvSpPr>
            <a:spLocks noChangeArrowheads="1"/>
          </p:cNvSpPr>
          <p:nvPr/>
        </p:nvSpPr>
        <p:spPr bwMode="auto">
          <a:xfrm>
            <a:off x="5764213" y="4729163"/>
            <a:ext cx="4572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72" name="Oval 35"/>
          <p:cNvSpPr>
            <a:spLocks noChangeArrowheads="1"/>
          </p:cNvSpPr>
          <p:nvPr/>
        </p:nvSpPr>
        <p:spPr bwMode="auto">
          <a:xfrm>
            <a:off x="5992813" y="46529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73" name="Rectangle 36"/>
          <p:cNvSpPr>
            <a:spLocks noChangeArrowheads="1"/>
          </p:cNvSpPr>
          <p:nvPr/>
        </p:nvSpPr>
        <p:spPr bwMode="auto">
          <a:xfrm>
            <a:off x="1420813" y="4881563"/>
            <a:ext cx="3810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74" name="Oval 37"/>
          <p:cNvSpPr>
            <a:spLocks noChangeArrowheads="1"/>
          </p:cNvSpPr>
          <p:nvPr/>
        </p:nvSpPr>
        <p:spPr bwMode="auto">
          <a:xfrm>
            <a:off x="1344613" y="48053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75" name="Rectangle 38"/>
          <p:cNvSpPr>
            <a:spLocks noChangeArrowheads="1"/>
          </p:cNvSpPr>
          <p:nvPr/>
        </p:nvSpPr>
        <p:spPr bwMode="auto">
          <a:xfrm rot="1316922">
            <a:off x="1649413" y="4348163"/>
            <a:ext cx="3048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76" name="Oval 39"/>
          <p:cNvSpPr>
            <a:spLocks noChangeArrowheads="1"/>
          </p:cNvSpPr>
          <p:nvPr/>
        </p:nvSpPr>
        <p:spPr bwMode="auto">
          <a:xfrm>
            <a:off x="1497013" y="41957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77" name="Rectangle 40"/>
          <p:cNvSpPr>
            <a:spLocks noChangeArrowheads="1"/>
          </p:cNvSpPr>
          <p:nvPr/>
        </p:nvSpPr>
        <p:spPr bwMode="auto">
          <a:xfrm rot="2462120">
            <a:off x="1903413" y="3871913"/>
            <a:ext cx="304800" cy="76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78" name="Oval 41"/>
          <p:cNvSpPr>
            <a:spLocks noChangeArrowheads="1"/>
          </p:cNvSpPr>
          <p:nvPr/>
        </p:nvSpPr>
        <p:spPr bwMode="auto">
          <a:xfrm>
            <a:off x="1801813" y="36623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79" name="Rectangle 42"/>
          <p:cNvSpPr>
            <a:spLocks noChangeArrowheads="1"/>
          </p:cNvSpPr>
          <p:nvPr/>
        </p:nvSpPr>
        <p:spPr bwMode="auto">
          <a:xfrm rot="-1769619">
            <a:off x="2506663" y="3432175"/>
            <a:ext cx="76200" cy="304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80" name="Oval 43"/>
          <p:cNvSpPr>
            <a:spLocks noChangeArrowheads="1"/>
          </p:cNvSpPr>
          <p:nvPr/>
        </p:nvSpPr>
        <p:spPr bwMode="auto">
          <a:xfrm>
            <a:off x="2335213" y="32813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81" name="Rectangle 44"/>
          <p:cNvSpPr>
            <a:spLocks noChangeArrowheads="1"/>
          </p:cNvSpPr>
          <p:nvPr/>
        </p:nvSpPr>
        <p:spPr bwMode="auto">
          <a:xfrm rot="-1001955">
            <a:off x="3097213" y="3205163"/>
            <a:ext cx="76200" cy="304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82" name="Oval 45"/>
          <p:cNvSpPr>
            <a:spLocks noChangeArrowheads="1"/>
          </p:cNvSpPr>
          <p:nvPr/>
        </p:nvSpPr>
        <p:spPr bwMode="auto">
          <a:xfrm>
            <a:off x="2944813" y="30527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83" name="Rectangle 46"/>
          <p:cNvSpPr>
            <a:spLocks noChangeArrowheads="1"/>
          </p:cNvSpPr>
          <p:nvPr/>
        </p:nvSpPr>
        <p:spPr bwMode="auto">
          <a:xfrm>
            <a:off x="3706813" y="3205163"/>
            <a:ext cx="76200" cy="22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84" name="Oval 47"/>
          <p:cNvSpPr>
            <a:spLocks noChangeArrowheads="1"/>
          </p:cNvSpPr>
          <p:nvPr/>
        </p:nvSpPr>
        <p:spPr bwMode="auto">
          <a:xfrm>
            <a:off x="3630613" y="29765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85" name="Rectangle 48"/>
          <p:cNvSpPr>
            <a:spLocks noChangeArrowheads="1"/>
          </p:cNvSpPr>
          <p:nvPr/>
        </p:nvSpPr>
        <p:spPr bwMode="auto">
          <a:xfrm rot="807913">
            <a:off x="4306888" y="3203575"/>
            <a:ext cx="76200" cy="304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86" name="Oval 49"/>
          <p:cNvSpPr>
            <a:spLocks noChangeArrowheads="1"/>
          </p:cNvSpPr>
          <p:nvPr/>
        </p:nvSpPr>
        <p:spPr bwMode="auto">
          <a:xfrm>
            <a:off x="4316413" y="30527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87" name="Rectangle 50"/>
          <p:cNvSpPr>
            <a:spLocks noChangeArrowheads="1"/>
          </p:cNvSpPr>
          <p:nvPr/>
        </p:nvSpPr>
        <p:spPr bwMode="auto">
          <a:xfrm rot="1673837">
            <a:off x="4926013" y="3433763"/>
            <a:ext cx="76200" cy="304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88" name="Oval 51"/>
          <p:cNvSpPr>
            <a:spLocks noChangeArrowheads="1"/>
          </p:cNvSpPr>
          <p:nvPr/>
        </p:nvSpPr>
        <p:spPr bwMode="auto">
          <a:xfrm>
            <a:off x="4926013" y="32813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89" name="Rectangle 52"/>
          <p:cNvSpPr>
            <a:spLocks noChangeArrowheads="1"/>
          </p:cNvSpPr>
          <p:nvPr/>
        </p:nvSpPr>
        <p:spPr bwMode="auto">
          <a:xfrm rot="2259937">
            <a:off x="5383213" y="3586163"/>
            <a:ext cx="76200" cy="457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90" name="Oval 53"/>
          <p:cNvSpPr>
            <a:spLocks noChangeArrowheads="1"/>
          </p:cNvSpPr>
          <p:nvPr/>
        </p:nvSpPr>
        <p:spPr bwMode="auto">
          <a:xfrm>
            <a:off x="5383213" y="35861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91" name="Rectangle 54"/>
          <p:cNvSpPr>
            <a:spLocks noChangeArrowheads="1"/>
          </p:cNvSpPr>
          <p:nvPr/>
        </p:nvSpPr>
        <p:spPr bwMode="auto">
          <a:xfrm rot="3591517" flipH="1">
            <a:off x="5707062" y="4160838"/>
            <a:ext cx="85725" cy="28575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92" name="Oval 55"/>
          <p:cNvSpPr>
            <a:spLocks noChangeArrowheads="1"/>
          </p:cNvSpPr>
          <p:nvPr/>
        </p:nvSpPr>
        <p:spPr bwMode="auto">
          <a:xfrm>
            <a:off x="5840413" y="4043363"/>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693" name="AutoShape 64"/>
          <p:cNvSpPr>
            <a:spLocks noChangeArrowheads="1"/>
          </p:cNvSpPr>
          <p:nvPr/>
        </p:nvSpPr>
        <p:spPr bwMode="auto">
          <a:xfrm rot="-6172996">
            <a:off x="1592263" y="5014913"/>
            <a:ext cx="228600" cy="2667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694" name="AutoShape 65"/>
          <p:cNvSpPr>
            <a:spLocks noChangeArrowheads="1"/>
          </p:cNvSpPr>
          <p:nvPr/>
        </p:nvSpPr>
        <p:spPr bwMode="auto">
          <a:xfrm>
            <a:off x="3935413" y="3128963"/>
            <a:ext cx="228600" cy="30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695" name="AutoShape 66"/>
          <p:cNvSpPr>
            <a:spLocks noChangeArrowheads="1"/>
          </p:cNvSpPr>
          <p:nvPr/>
        </p:nvSpPr>
        <p:spPr bwMode="auto">
          <a:xfrm rot="-842174">
            <a:off x="3319463" y="3138488"/>
            <a:ext cx="241300" cy="2746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696" name="AutoShape 67"/>
          <p:cNvSpPr>
            <a:spLocks noChangeArrowheads="1"/>
          </p:cNvSpPr>
          <p:nvPr/>
        </p:nvSpPr>
        <p:spPr bwMode="auto">
          <a:xfrm rot="-1539697">
            <a:off x="2713038" y="3281363"/>
            <a:ext cx="247650" cy="30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697" name="AutoShape 68"/>
          <p:cNvSpPr>
            <a:spLocks noChangeArrowheads="1"/>
          </p:cNvSpPr>
          <p:nvPr/>
        </p:nvSpPr>
        <p:spPr bwMode="auto">
          <a:xfrm rot="1414482">
            <a:off x="4545013" y="3281363"/>
            <a:ext cx="234950" cy="2730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698" name="AutoShape 69"/>
          <p:cNvSpPr>
            <a:spLocks noChangeArrowheads="1"/>
          </p:cNvSpPr>
          <p:nvPr/>
        </p:nvSpPr>
        <p:spPr bwMode="auto">
          <a:xfrm rot="-2234998">
            <a:off x="2184400" y="3590925"/>
            <a:ext cx="228600" cy="2746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699" name="AutoShape 70"/>
          <p:cNvSpPr>
            <a:spLocks noChangeArrowheads="1"/>
          </p:cNvSpPr>
          <p:nvPr/>
        </p:nvSpPr>
        <p:spPr bwMode="auto">
          <a:xfrm rot="-3694728">
            <a:off x="1823245" y="4021931"/>
            <a:ext cx="220662" cy="2635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700" name="AutoShape 71"/>
          <p:cNvSpPr>
            <a:spLocks noChangeArrowheads="1"/>
          </p:cNvSpPr>
          <p:nvPr/>
        </p:nvSpPr>
        <p:spPr bwMode="auto">
          <a:xfrm rot="-5000735">
            <a:off x="1601788" y="4465638"/>
            <a:ext cx="228600" cy="30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701" name="AutoShape 72"/>
          <p:cNvSpPr>
            <a:spLocks noChangeArrowheads="1"/>
          </p:cNvSpPr>
          <p:nvPr/>
        </p:nvSpPr>
        <p:spPr bwMode="auto">
          <a:xfrm rot="2108920">
            <a:off x="5078413" y="3586163"/>
            <a:ext cx="228600" cy="228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702" name="AutoShape 73"/>
          <p:cNvSpPr>
            <a:spLocks noChangeArrowheads="1"/>
          </p:cNvSpPr>
          <p:nvPr/>
        </p:nvSpPr>
        <p:spPr bwMode="auto">
          <a:xfrm rot="3084876" flipH="1">
            <a:off x="5453856" y="3896520"/>
            <a:ext cx="257175" cy="2460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703" name="AutoShape 74"/>
          <p:cNvSpPr>
            <a:spLocks noChangeArrowheads="1"/>
          </p:cNvSpPr>
          <p:nvPr/>
        </p:nvSpPr>
        <p:spPr bwMode="auto">
          <a:xfrm rot="4419482">
            <a:off x="5722144" y="4394994"/>
            <a:ext cx="220663" cy="2952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704" name="AutoShape 75"/>
          <p:cNvSpPr>
            <a:spLocks noChangeArrowheads="1"/>
          </p:cNvSpPr>
          <p:nvPr/>
        </p:nvSpPr>
        <p:spPr bwMode="auto">
          <a:xfrm rot="6095531">
            <a:off x="5764213" y="4881563"/>
            <a:ext cx="190500" cy="1905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705" name="AutoShape 76"/>
          <p:cNvSpPr>
            <a:spLocks noChangeArrowheads="1"/>
          </p:cNvSpPr>
          <p:nvPr/>
        </p:nvSpPr>
        <p:spPr bwMode="auto">
          <a:xfrm rot="6574387">
            <a:off x="5649913" y="5376863"/>
            <a:ext cx="228600" cy="30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706" name="AutoShape 77"/>
          <p:cNvSpPr>
            <a:spLocks noChangeArrowheads="1"/>
          </p:cNvSpPr>
          <p:nvPr/>
        </p:nvSpPr>
        <p:spPr bwMode="auto">
          <a:xfrm rot="8394073">
            <a:off x="5154613" y="5872163"/>
            <a:ext cx="304800" cy="30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707" name="AutoShape 78"/>
          <p:cNvSpPr>
            <a:spLocks noChangeArrowheads="1"/>
          </p:cNvSpPr>
          <p:nvPr/>
        </p:nvSpPr>
        <p:spPr bwMode="auto">
          <a:xfrm rot="9625613">
            <a:off x="4545013" y="6253163"/>
            <a:ext cx="228600" cy="30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708" name="AutoShape 79"/>
          <p:cNvSpPr>
            <a:spLocks noChangeArrowheads="1"/>
          </p:cNvSpPr>
          <p:nvPr/>
        </p:nvSpPr>
        <p:spPr bwMode="auto">
          <a:xfrm rot="10279610">
            <a:off x="3929063" y="6410325"/>
            <a:ext cx="228600" cy="30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709" name="AutoShape 80"/>
          <p:cNvSpPr>
            <a:spLocks noChangeArrowheads="1"/>
          </p:cNvSpPr>
          <p:nvPr/>
        </p:nvSpPr>
        <p:spPr bwMode="auto">
          <a:xfrm rot="-10569239">
            <a:off x="3325813" y="6405563"/>
            <a:ext cx="228600" cy="30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710" name="AutoShape 81"/>
          <p:cNvSpPr>
            <a:spLocks noChangeArrowheads="1"/>
          </p:cNvSpPr>
          <p:nvPr/>
        </p:nvSpPr>
        <p:spPr bwMode="auto">
          <a:xfrm rot="-9350229">
            <a:off x="2651125" y="6194425"/>
            <a:ext cx="228600" cy="304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711" name="AutoShape 82"/>
          <p:cNvSpPr>
            <a:spLocks noChangeArrowheads="1"/>
          </p:cNvSpPr>
          <p:nvPr/>
        </p:nvSpPr>
        <p:spPr bwMode="auto">
          <a:xfrm rot="-8295540">
            <a:off x="2106613" y="5872163"/>
            <a:ext cx="190500" cy="2667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712" name="AutoShape 83"/>
          <p:cNvSpPr>
            <a:spLocks noChangeArrowheads="1"/>
          </p:cNvSpPr>
          <p:nvPr/>
        </p:nvSpPr>
        <p:spPr bwMode="auto">
          <a:xfrm rot="-7510670">
            <a:off x="1749425" y="5535613"/>
            <a:ext cx="236537" cy="2555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Z">
              <a:latin typeface="Segoe UI Semilight" panose="020B0402040204020203" pitchFamily="34" charset="0"/>
              <a:cs typeface="Segoe UI Semilight" panose="020B0402040204020203" pitchFamily="34" charset="0"/>
            </a:endParaRPr>
          </a:p>
        </p:txBody>
      </p:sp>
      <p:sp>
        <p:nvSpPr>
          <p:cNvPr id="27713" name="Text Box 85"/>
          <p:cNvSpPr txBox="1">
            <a:spLocks noChangeArrowheads="1"/>
          </p:cNvSpPr>
          <p:nvPr/>
        </p:nvSpPr>
        <p:spPr bwMode="auto">
          <a:xfrm>
            <a:off x="6297613" y="3509963"/>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NZ" altLang="en-US">
                <a:latin typeface="Segoe UI Semilight" panose="020B0402040204020203" pitchFamily="34" charset="0"/>
                <a:cs typeface="Segoe UI Semilight" panose="020B0402040204020203" pitchFamily="34" charset="0"/>
              </a:rPr>
              <a:t>Protein Coat</a:t>
            </a:r>
            <a:endParaRPr lang="en-GB" altLang="en-US">
              <a:latin typeface="Segoe UI Semilight" panose="020B0402040204020203" pitchFamily="34" charset="0"/>
              <a:cs typeface="Segoe UI Semilight" panose="020B0402040204020203" pitchFamily="34" charset="0"/>
            </a:endParaRPr>
          </a:p>
        </p:txBody>
      </p:sp>
      <p:sp>
        <p:nvSpPr>
          <p:cNvPr id="27714" name="Line 86"/>
          <p:cNvSpPr>
            <a:spLocks noChangeShapeType="1"/>
          </p:cNvSpPr>
          <p:nvPr/>
        </p:nvSpPr>
        <p:spPr bwMode="auto">
          <a:xfrm flipH="1">
            <a:off x="5383213" y="3738563"/>
            <a:ext cx="914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latin typeface="Segoe UI Semilight" panose="020B0402040204020203" pitchFamily="34" charset="0"/>
              <a:cs typeface="Segoe UI Semilight" panose="020B0402040204020203" pitchFamily="34" charset="0"/>
            </a:endParaRPr>
          </a:p>
        </p:txBody>
      </p:sp>
      <p:sp>
        <p:nvSpPr>
          <p:cNvPr id="27715" name="Text Box 87"/>
          <p:cNvSpPr txBox="1">
            <a:spLocks noChangeArrowheads="1"/>
          </p:cNvSpPr>
          <p:nvPr/>
        </p:nvSpPr>
        <p:spPr bwMode="auto">
          <a:xfrm>
            <a:off x="6373813" y="5491163"/>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NZ" altLang="en-US">
                <a:latin typeface="Segoe UI Semilight" panose="020B0402040204020203" pitchFamily="34" charset="0"/>
                <a:cs typeface="Segoe UI Semilight" panose="020B0402040204020203" pitchFamily="34" charset="0"/>
              </a:rPr>
              <a:t>RNA/DNA strands</a:t>
            </a:r>
            <a:endParaRPr lang="en-GB" altLang="en-US">
              <a:latin typeface="Segoe UI Semilight" panose="020B0402040204020203" pitchFamily="34" charset="0"/>
              <a:cs typeface="Segoe UI Semilight" panose="020B0402040204020203" pitchFamily="34" charset="0"/>
            </a:endParaRPr>
          </a:p>
        </p:txBody>
      </p:sp>
      <p:sp>
        <p:nvSpPr>
          <p:cNvPr id="27716" name="Text Box 89"/>
          <p:cNvSpPr txBox="1">
            <a:spLocks noChangeArrowheads="1"/>
          </p:cNvSpPr>
          <p:nvPr/>
        </p:nvSpPr>
        <p:spPr bwMode="auto">
          <a:xfrm>
            <a:off x="5989638" y="6450013"/>
            <a:ext cx="2971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NZ" altLang="en-US" sz="1800">
                <a:latin typeface="Segoe UI Semilight" panose="020B0402040204020203" pitchFamily="34" charset="0"/>
                <a:cs typeface="Segoe UI Semilight" panose="020B0402040204020203" pitchFamily="34" charset="0"/>
              </a:rPr>
              <a:t>Example – HIV Virus</a:t>
            </a:r>
            <a:endParaRPr lang="en-GB" altLang="en-US" sz="1800">
              <a:latin typeface="Segoe UI Semilight" panose="020B0402040204020203" pitchFamily="34" charset="0"/>
              <a:cs typeface="Segoe UI Semilight" panose="020B0402040204020203" pitchFamily="34" charset="0"/>
            </a:endParaRPr>
          </a:p>
        </p:txBody>
      </p:sp>
      <p:sp>
        <p:nvSpPr>
          <p:cNvPr id="27717" name="Text Box 91"/>
          <p:cNvSpPr txBox="1">
            <a:spLocks noChangeArrowheads="1"/>
          </p:cNvSpPr>
          <p:nvPr/>
        </p:nvSpPr>
        <p:spPr bwMode="auto">
          <a:xfrm>
            <a:off x="6297613" y="2595563"/>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NZ" altLang="en-US">
                <a:latin typeface="Segoe UI Semilight" panose="020B0402040204020203" pitchFamily="34" charset="0"/>
                <a:cs typeface="Segoe UI Semilight" panose="020B0402040204020203" pitchFamily="34" charset="0"/>
              </a:rPr>
              <a:t>Spikes</a:t>
            </a:r>
            <a:endParaRPr lang="en-GB" altLang="en-US">
              <a:latin typeface="Segoe UI Semilight" panose="020B0402040204020203" pitchFamily="34" charset="0"/>
              <a:cs typeface="Segoe UI Semilight" panose="020B0402040204020203" pitchFamily="34" charset="0"/>
            </a:endParaRPr>
          </a:p>
        </p:txBody>
      </p:sp>
      <p:sp>
        <p:nvSpPr>
          <p:cNvPr id="27718" name="Line 92"/>
          <p:cNvSpPr>
            <a:spLocks noChangeShapeType="1"/>
          </p:cNvSpPr>
          <p:nvPr/>
        </p:nvSpPr>
        <p:spPr bwMode="auto">
          <a:xfrm flipH="1">
            <a:off x="5154613" y="2824163"/>
            <a:ext cx="11430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latin typeface="Segoe UI Semilight" panose="020B0402040204020203" pitchFamily="34" charset="0"/>
              <a:cs typeface="Segoe UI Semilight" panose="020B0402040204020203" pitchFamily="34" charset="0"/>
            </a:endParaRPr>
          </a:p>
        </p:txBody>
      </p:sp>
      <p:sp>
        <p:nvSpPr>
          <p:cNvPr id="27719" name="Oval 93"/>
          <p:cNvSpPr>
            <a:spLocks noChangeArrowheads="1"/>
          </p:cNvSpPr>
          <p:nvPr/>
        </p:nvSpPr>
        <p:spPr bwMode="auto">
          <a:xfrm>
            <a:off x="2030413" y="3662363"/>
            <a:ext cx="3505200" cy="2514600"/>
          </a:xfrm>
          <a:prstGeom prst="ellipse">
            <a:avLst/>
          </a:prstGeom>
          <a:solidFill>
            <a:srgbClr val="FF9999"/>
          </a:solidFill>
          <a:ln w="57150">
            <a:solidFill>
              <a:schemeClr val="tx1"/>
            </a:solidFill>
            <a:round/>
            <a:headEnd/>
            <a:tailEnd/>
          </a:ln>
        </p:spPr>
        <p:txBody>
          <a:bodyPr wrap="none" anchor="ct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NZ" altLang="en-US" sz="1800">
              <a:latin typeface="Segoe UI Semilight" panose="020B0402040204020203" pitchFamily="34" charset="0"/>
              <a:cs typeface="Segoe UI Semilight" panose="020B0402040204020203" pitchFamily="34" charset="0"/>
            </a:endParaRPr>
          </a:p>
        </p:txBody>
      </p:sp>
      <p:sp>
        <p:nvSpPr>
          <p:cNvPr id="27720" name="Text Box 94"/>
          <p:cNvSpPr txBox="1">
            <a:spLocks noChangeArrowheads="1"/>
          </p:cNvSpPr>
          <p:nvPr/>
        </p:nvSpPr>
        <p:spPr bwMode="auto">
          <a:xfrm>
            <a:off x="6526213" y="4500563"/>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NZ" altLang="en-US">
                <a:latin typeface="Segoe UI Semilight" panose="020B0402040204020203" pitchFamily="34" charset="0"/>
                <a:cs typeface="Segoe UI Semilight" panose="020B0402040204020203" pitchFamily="34" charset="0"/>
              </a:rPr>
              <a:t>Lipid layer</a:t>
            </a:r>
            <a:endParaRPr lang="en-GB" altLang="en-US">
              <a:latin typeface="Segoe UI Semilight" panose="020B0402040204020203" pitchFamily="34" charset="0"/>
              <a:cs typeface="Segoe UI Semilight" panose="020B0402040204020203" pitchFamily="34" charset="0"/>
            </a:endParaRPr>
          </a:p>
        </p:txBody>
      </p:sp>
      <p:sp>
        <p:nvSpPr>
          <p:cNvPr id="27721" name="Line 96"/>
          <p:cNvSpPr>
            <a:spLocks noChangeShapeType="1"/>
          </p:cNvSpPr>
          <p:nvPr/>
        </p:nvSpPr>
        <p:spPr bwMode="auto">
          <a:xfrm flipH="1">
            <a:off x="5611813" y="4652963"/>
            <a:ext cx="9144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latin typeface="Segoe UI Semilight" panose="020B0402040204020203" pitchFamily="34" charset="0"/>
              <a:cs typeface="Segoe UI Semilight" panose="020B0402040204020203" pitchFamily="34" charset="0"/>
            </a:endParaRPr>
          </a:p>
        </p:txBody>
      </p:sp>
      <p:sp>
        <p:nvSpPr>
          <p:cNvPr id="27722" name="Freeform 12"/>
          <p:cNvSpPr>
            <a:spLocks/>
          </p:cNvSpPr>
          <p:nvPr/>
        </p:nvSpPr>
        <p:spPr bwMode="auto">
          <a:xfrm>
            <a:off x="2157413" y="3903663"/>
            <a:ext cx="2914650" cy="1914525"/>
          </a:xfrm>
          <a:custGeom>
            <a:avLst/>
            <a:gdLst>
              <a:gd name="T0" fmla="*/ 2147483646 w 1836"/>
              <a:gd name="T1" fmla="*/ 2147483646 h 1206"/>
              <a:gd name="T2" fmla="*/ 2147483646 w 1836"/>
              <a:gd name="T3" fmla="*/ 2147483646 h 1206"/>
              <a:gd name="T4" fmla="*/ 2147483646 w 1836"/>
              <a:gd name="T5" fmla="*/ 2147483646 h 1206"/>
              <a:gd name="T6" fmla="*/ 2147483646 w 1836"/>
              <a:gd name="T7" fmla="*/ 2147483646 h 1206"/>
              <a:gd name="T8" fmla="*/ 2147483646 w 1836"/>
              <a:gd name="T9" fmla="*/ 2147483646 h 1206"/>
              <a:gd name="T10" fmla="*/ 2147483646 w 1836"/>
              <a:gd name="T11" fmla="*/ 2147483646 h 1206"/>
              <a:gd name="T12" fmla="*/ 2147483646 w 1836"/>
              <a:gd name="T13" fmla="*/ 2147483646 h 1206"/>
              <a:gd name="T14" fmla="*/ 2147483646 w 1836"/>
              <a:gd name="T15" fmla="*/ 2147483646 h 1206"/>
              <a:gd name="T16" fmla="*/ 2147483646 w 1836"/>
              <a:gd name="T17" fmla="*/ 2147483646 h 1206"/>
              <a:gd name="T18" fmla="*/ 2147483646 w 1836"/>
              <a:gd name="T19" fmla="*/ 2147483646 h 1206"/>
              <a:gd name="T20" fmla="*/ 2147483646 w 1836"/>
              <a:gd name="T21" fmla="*/ 2147483646 h 1206"/>
              <a:gd name="T22" fmla="*/ 2147483646 w 1836"/>
              <a:gd name="T23" fmla="*/ 2147483646 h 1206"/>
              <a:gd name="T24" fmla="*/ 2147483646 w 1836"/>
              <a:gd name="T25" fmla="*/ 2147483646 h 1206"/>
              <a:gd name="T26" fmla="*/ 2147483646 w 1836"/>
              <a:gd name="T27" fmla="*/ 2147483646 h 1206"/>
              <a:gd name="T28" fmla="*/ 2147483646 w 1836"/>
              <a:gd name="T29" fmla="*/ 2147483646 h 1206"/>
              <a:gd name="T30" fmla="*/ 2147483646 w 1836"/>
              <a:gd name="T31" fmla="*/ 2147483646 h 1206"/>
              <a:gd name="T32" fmla="*/ 2147483646 w 1836"/>
              <a:gd name="T33" fmla="*/ 2147483646 h 1206"/>
              <a:gd name="T34" fmla="*/ 2147483646 w 1836"/>
              <a:gd name="T35" fmla="*/ 2147483646 h 1206"/>
              <a:gd name="T36" fmla="*/ 2147483646 w 1836"/>
              <a:gd name="T37" fmla="*/ 2147483646 h 1206"/>
              <a:gd name="T38" fmla="*/ 2147483646 w 1836"/>
              <a:gd name="T39" fmla="*/ 2147483646 h 1206"/>
              <a:gd name="T40" fmla="*/ 2147483646 w 1836"/>
              <a:gd name="T41" fmla="*/ 2147483646 h 1206"/>
              <a:gd name="T42" fmla="*/ 2147483646 w 1836"/>
              <a:gd name="T43" fmla="*/ 2147483646 h 1206"/>
              <a:gd name="T44" fmla="*/ 2147483646 w 1836"/>
              <a:gd name="T45" fmla="*/ 2147483646 h 1206"/>
              <a:gd name="T46" fmla="*/ 2147483646 w 1836"/>
              <a:gd name="T47" fmla="*/ 2147483646 h 1206"/>
              <a:gd name="T48" fmla="*/ 2147483646 w 1836"/>
              <a:gd name="T49" fmla="*/ 2147483646 h 1206"/>
              <a:gd name="T50" fmla="*/ 2147483646 w 1836"/>
              <a:gd name="T51" fmla="*/ 2147483646 h 1206"/>
              <a:gd name="T52" fmla="*/ 2147483646 w 1836"/>
              <a:gd name="T53" fmla="*/ 2147483646 h 1206"/>
              <a:gd name="T54" fmla="*/ 2147483646 w 1836"/>
              <a:gd name="T55" fmla="*/ 2147483646 h 1206"/>
              <a:gd name="T56" fmla="*/ 2147483646 w 1836"/>
              <a:gd name="T57" fmla="*/ 2147483646 h 1206"/>
              <a:gd name="T58" fmla="*/ 2147483646 w 1836"/>
              <a:gd name="T59" fmla="*/ 2147483646 h 1206"/>
              <a:gd name="T60" fmla="*/ 2147483646 w 1836"/>
              <a:gd name="T61" fmla="*/ 2147483646 h 1206"/>
              <a:gd name="T62" fmla="*/ 2147483646 w 1836"/>
              <a:gd name="T63" fmla="*/ 2147483646 h 1206"/>
              <a:gd name="T64" fmla="*/ 2147483646 w 1836"/>
              <a:gd name="T65" fmla="*/ 2147483646 h 1206"/>
              <a:gd name="T66" fmla="*/ 2147483646 w 1836"/>
              <a:gd name="T67" fmla="*/ 2147483646 h 1206"/>
              <a:gd name="T68" fmla="*/ 2147483646 w 1836"/>
              <a:gd name="T69" fmla="*/ 2147483646 h 1206"/>
              <a:gd name="T70" fmla="*/ 2147483646 w 1836"/>
              <a:gd name="T71" fmla="*/ 2147483646 h 1206"/>
              <a:gd name="T72" fmla="*/ 2147483646 w 1836"/>
              <a:gd name="T73" fmla="*/ 2147483646 h 1206"/>
              <a:gd name="T74" fmla="*/ 2147483646 w 1836"/>
              <a:gd name="T75" fmla="*/ 0 h 1206"/>
              <a:gd name="T76" fmla="*/ 2147483646 w 1836"/>
              <a:gd name="T77" fmla="*/ 2147483646 h 1206"/>
              <a:gd name="T78" fmla="*/ 2147483646 w 1836"/>
              <a:gd name="T79" fmla="*/ 2147483646 h 1206"/>
              <a:gd name="T80" fmla="*/ 2147483646 w 1836"/>
              <a:gd name="T81" fmla="*/ 2147483646 h 1206"/>
              <a:gd name="T82" fmla="*/ 2147483646 w 1836"/>
              <a:gd name="T83" fmla="*/ 2147483646 h 1206"/>
              <a:gd name="T84" fmla="*/ 2147483646 w 1836"/>
              <a:gd name="T85" fmla="*/ 2147483646 h 1206"/>
              <a:gd name="T86" fmla="*/ 2147483646 w 1836"/>
              <a:gd name="T87" fmla="*/ 2147483646 h 1206"/>
              <a:gd name="T88" fmla="*/ 2147483646 w 1836"/>
              <a:gd name="T89" fmla="*/ 2147483646 h 1206"/>
              <a:gd name="T90" fmla="*/ 2147483646 w 1836"/>
              <a:gd name="T91" fmla="*/ 2147483646 h 1206"/>
              <a:gd name="T92" fmla="*/ 2147483646 w 1836"/>
              <a:gd name="T93" fmla="*/ 2147483646 h 1206"/>
              <a:gd name="T94" fmla="*/ 2147483646 w 1836"/>
              <a:gd name="T95" fmla="*/ 2147483646 h 1206"/>
              <a:gd name="T96" fmla="*/ 2147483646 w 1836"/>
              <a:gd name="T97" fmla="*/ 2147483646 h 1206"/>
              <a:gd name="T98" fmla="*/ 2147483646 w 1836"/>
              <a:gd name="T99" fmla="*/ 2147483646 h 1206"/>
              <a:gd name="T100" fmla="*/ 2147483646 w 1836"/>
              <a:gd name="T101" fmla="*/ 2147483646 h 1206"/>
              <a:gd name="T102" fmla="*/ 2147483646 w 1836"/>
              <a:gd name="T103" fmla="*/ 2147483646 h 1206"/>
              <a:gd name="T104" fmla="*/ 2147483646 w 1836"/>
              <a:gd name="T105" fmla="*/ 2147483646 h 1206"/>
              <a:gd name="T106" fmla="*/ 2147483646 w 1836"/>
              <a:gd name="T107" fmla="*/ 2147483646 h 1206"/>
              <a:gd name="T108" fmla="*/ 2147483646 w 1836"/>
              <a:gd name="T109" fmla="*/ 2147483646 h 1206"/>
              <a:gd name="T110" fmla="*/ 2147483646 w 1836"/>
              <a:gd name="T111" fmla="*/ 2147483646 h 1206"/>
              <a:gd name="T112" fmla="*/ 2147483646 w 1836"/>
              <a:gd name="T113" fmla="*/ 2147483646 h 1206"/>
              <a:gd name="T114" fmla="*/ 2147483646 w 1836"/>
              <a:gd name="T115" fmla="*/ 2147483646 h 1206"/>
              <a:gd name="T116" fmla="*/ 2147483646 w 1836"/>
              <a:gd name="T117" fmla="*/ 2147483646 h 1206"/>
              <a:gd name="T118" fmla="*/ 2147483646 w 1836"/>
              <a:gd name="T119" fmla="*/ 2147483646 h 1206"/>
              <a:gd name="T120" fmla="*/ 2147483646 w 1836"/>
              <a:gd name="T121" fmla="*/ 2147483646 h 1206"/>
              <a:gd name="T122" fmla="*/ 0 w 1836"/>
              <a:gd name="T123" fmla="*/ 2147483646 h 12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36" h="1206">
                <a:moveTo>
                  <a:pt x="48" y="832"/>
                </a:moveTo>
                <a:cubicBezTo>
                  <a:pt x="122" y="847"/>
                  <a:pt x="104" y="863"/>
                  <a:pt x="112" y="944"/>
                </a:cubicBezTo>
                <a:cubicBezTo>
                  <a:pt x="148" y="938"/>
                  <a:pt x="174" y="925"/>
                  <a:pt x="208" y="936"/>
                </a:cubicBezTo>
                <a:cubicBezTo>
                  <a:pt x="227" y="994"/>
                  <a:pt x="206" y="925"/>
                  <a:pt x="224" y="1040"/>
                </a:cubicBezTo>
                <a:cubicBezTo>
                  <a:pt x="225" y="1048"/>
                  <a:pt x="225" y="1059"/>
                  <a:pt x="232" y="1064"/>
                </a:cubicBezTo>
                <a:cubicBezTo>
                  <a:pt x="246" y="1074"/>
                  <a:pt x="280" y="1080"/>
                  <a:pt x="280" y="1080"/>
                </a:cubicBezTo>
                <a:cubicBezTo>
                  <a:pt x="293" y="1077"/>
                  <a:pt x="307" y="1077"/>
                  <a:pt x="320" y="1072"/>
                </a:cubicBezTo>
                <a:cubicBezTo>
                  <a:pt x="329" y="1069"/>
                  <a:pt x="334" y="1057"/>
                  <a:pt x="344" y="1056"/>
                </a:cubicBezTo>
                <a:cubicBezTo>
                  <a:pt x="374" y="1053"/>
                  <a:pt x="419" y="1073"/>
                  <a:pt x="448" y="1080"/>
                </a:cubicBezTo>
                <a:cubicBezTo>
                  <a:pt x="463" y="1090"/>
                  <a:pt x="481" y="1094"/>
                  <a:pt x="496" y="1104"/>
                </a:cubicBezTo>
                <a:cubicBezTo>
                  <a:pt x="556" y="1144"/>
                  <a:pt x="487" y="1117"/>
                  <a:pt x="544" y="1136"/>
                </a:cubicBezTo>
                <a:cubicBezTo>
                  <a:pt x="560" y="1133"/>
                  <a:pt x="577" y="1135"/>
                  <a:pt x="592" y="1128"/>
                </a:cubicBezTo>
                <a:cubicBezTo>
                  <a:pt x="601" y="1124"/>
                  <a:pt x="598" y="1105"/>
                  <a:pt x="608" y="1104"/>
                </a:cubicBezTo>
                <a:cubicBezTo>
                  <a:pt x="637" y="1100"/>
                  <a:pt x="667" y="1109"/>
                  <a:pt x="696" y="1112"/>
                </a:cubicBezTo>
                <a:cubicBezTo>
                  <a:pt x="742" y="1143"/>
                  <a:pt x="787" y="1174"/>
                  <a:pt x="840" y="1192"/>
                </a:cubicBezTo>
                <a:cubicBezTo>
                  <a:pt x="935" y="1176"/>
                  <a:pt x="853" y="1206"/>
                  <a:pt x="896" y="1128"/>
                </a:cubicBezTo>
                <a:cubicBezTo>
                  <a:pt x="900" y="1120"/>
                  <a:pt x="941" y="1108"/>
                  <a:pt x="952" y="1104"/>
                </a:cubicBezTo>
                <a:cubicBezTo>
                  <a:pt x="992" y="1114"/>
                  <a:pt x="1014" y="1129"/>
                  <a:pt x="1056" y="1136"/>
                </a:cubicBezTo>
                <a:cubicBezTo>
                  <a:pt x="1155" y="1128"/>
                  <a:pt x="1164" y="1126"/>
                  <a:pt x="1240" y="1088"/>
                </a:cubicBezTo>
                <a:cubicBezTo>
                  <a:pt x="1245" y="1072"/>
                  <a:pt x="1253" y="1057"/>
                  <a:pt x="1256" y="1040"/>
                </a:cubicBezTo>
                <a:cubicBezTo>
                  <a:pt x="1259" y="1027"/>
                  <a:pt x="1257" y="1012"/>
                  <a:pt x="1264" y="1000"/>
                </a:cubicBezTo>
                <a:cubicBezTo>
                  <a:pt x="1269" y="992"/>
                  <a:pt x="1280" y="989"/>
                  <a:pt x="1288" y="984"/>
                </a:cubicBezTo>
                <a:cubicBezTo>
                  <a:pt x="1345" y="998"/>
                  <a:pt x="1377" y="1040"/>
                  <a:pt x="1424" y="1072"/>
                </a:cubicBezTo>
                <a:cubicBezTo>
                  <a:pt x="1443" y="1069"/>
                  <a:pt x="1462" y="1071"/>
                  <a:pt x="1480" y="1064"/>
                </a:cubicBezTo>
                <a:cubicBezTo>
                  <a:pt x="1507" y="1053"/>
                  <a:pt x="1535" y="970"/>
                  <a:pt x="1552" y="944"/>
                </a:cubicBezTo>
                <a:cubicBezTo>
                  <a:pt x="1526" y="892"/>
                  <a:pt x="1497" y="882"/>
                  <a:pt x="1560" y="840"/>
                </a:cubicBezTo>
                <a:cubicBezTo>
                  <a:pt x="1638" y="848"/>
                  <a:pt x="1674" y="856"/>
                  <a:pt x="1752" y="848"/>
                </a:cubicBezTo>
                <a:cubicBezTo>
                  <a:pt x="1820" y="803"/>
                  <a:pt x="1836" y="812"/>
                  <a:pt x="1792" y="688"/>
                </a:cubicBezTo>
                <a:cubicBezTo>
                  <a:pt x="1778" y="649"/>
                  <a:pt x="1695" y="651"/>
                  <a:pt x="1672" y="648"/>
                </a:cubicBezTo>
                <a:cubicBezTo>
                  <a:pt x="1566" y="577"/>
                  <a:pt x="1696" y="432"/>
                  <a:pt x="1768" y="384"/>
                </a:cubicBezTo>
                <a:cubicBezTo>
                  <a:pt x="1789" y="320"/>
                  <a:pt x="1756" y="325"/>
                  <a:pt x="1712" y="296"/>
                </a:cubicBezTo>
                <a:cubicBezTo>
                  <a:pt x="1653" y="303"/>
                  <a:pt x="1617" y="313"/>
                  <a:pt x="1560" y="304"/>
                </a:cubicBezTo>
                <a:cubicBezTo>
                  <a:pt x="1552" y="299"/>
                  <a:pt x="1541" y="296"/>
                  <a:pt x="1536" y="288"/>
                </a:cubicBezTo>
                <a:cubicBezTo>
                  <a:pt x="1513" y="251"/>
                  <a:pt x="1513" y="205"/>
                  <a:pt x="1488" y="168"/>
                </a:cubicBezTo>
                <a:cubicBezTo>
                  <a:pt x="1475" y="171"/>
                  <a:pt x="1460" y="169"/>
                  <a:pt x="1448" y="176"/>
                </a:cubicBezTo>
                <a:cubicBezTo>
                  <a:pt x="1424" y="190"/>
                  <a:pt x="1429" y="217"/>
                  <a:pt x="1384" y="232"/>
                </a:cubicBezTo>
                <a:cubicBezTo>
                  <a:pt x="1342" y="218"/>
                  <a:pt x="1337" y="186"/>
                  <a:pt x="1320" y="152"/>
                </a:cubicBezTo>
                <a:cubicBezTo>
                  <a:pt x="1294" y="101"/>
                  <a:pt x="1264" y="48"/>
                  <a:pt x="1232" y="0"/>
                </a:cubicBezTo>
                <a:cubicBezTo>
                  <a:pt x="1219" y="3"/>
                  <a:pt x="1204" y="2"/>
                  <a:pt x="1192" y="8"/>
                </a:cubicBezTo>
                <a:cubicBezTo>
                  <a:pt x="1123" y="38"/>
                  <a:pt x="1155" y="80"/>
                  <a:pt x="1128" y="128"/>
                </a:cubicBezTo>
                <a:cubicBezTo>
                  <a:pt x="1122" y="140"/>
                  <a:pt x="1107" y="144"/>
                  <a:pt x="1096" y="152"/>
                </a:cubicBezTo>
                <a:cubicBezTo>
                  <a:pt x="1080" y="149"/>
                  <a:pt x="1063" y="151"/>
                  <a:pt x="1048" y="144"/>
                </a:cubicBezTo>
                <a:cubicBezTo>
                  <a:pt x="1032" y="136"/>
                  <a:pt x="1031" y="109"/>
                  <a:pt x="1024" y="96"/>
                </a:cubicBezTo>
                <a:cubicBezTo>
                  <a:pt x="997" y="47"/>
                  <a:pt x="1003" y="55"/>
                  <a:pt x="968" y="32"/>
                </a:cubicBezTo>
                <a:cubicBezTo>
                  <a:pt x="912" y="41"/>
                  <a:pt x="909" y="43"/>
                  <a:pt x="896" y="96"/>
                </a:cubicBezTo>
                <a:cubicBezTo>
                  <a:pt x="893" y="120"/>
                  <a:pt x="899" y="147"/>
                  <a:pt x="888" y="168"/>
                </a:cubicBezTo>
                <a:cubicBezTo>
                  <a:pt x="879" y="185"/>
                  <a:pt x="840" y="200"/>
                  <a:pt x="840" y="200"/>
                </a:cubicBezTo>
                <a:cubicBezTo>
                  <a:pt x="827" y="197"/>
                  <a:pt x="811" y="200"/>
                  <a:pt x="800" y="192"/>
                </a:cubicBezTo>
                <a:cubicBezTo>
                  <a:pt x="759" y="160"/>
                  <a:pt x="764" y="105"/>
                  <a:pt x="712" y="88"/>
                </a:cubicBezTo>
                <a:cubicBezTo>
                  <a:pt x="680" y="99"/>
                  <a:pt x="674" y="113"/>
                  <a:pt x="664" y="144"/>
                </a:cubicBezTo>
                <a:cubicBezTo>
                  <a:pt x="661" y="163"/>
                  <a:pt x="672" y="190"/>
                  <a:pt x="656" y="200"/>
                </a:cubicBezTo>
                <a:cubicBezTo>
                  <a:pt x="619" y="222"/>
                  <a:pt x="558" y="180"/>
                  <a:pt x="528" y="160"/>
                </a:cubicBezTo>
                <a:cubicBezTo>
                  <a:pt x="517" y="163"/>
                  <a:pt x="503" y="160"/>
                  <a:pt x="496" y="168"/>
                </a:cubicBezTo>
                <a:cubicBezTo>
                  <a:pt x="489" y="176"/>
                  <a:pt x="476" y="233"/>
                  <a:pt x="472" y="248"/>
                </a:cubicBezTo>
                <a:cubicBezTo>
                  <a:pt x="479" y="298"/>
                  <a:pt x="490" y="320"/>
                  <a:pt x="480" y="368"/>
                </a:cubicBezTo>
                <a:cubicBezTo>
                  <a:pt x="383" y="356"/>
                  <a:pt x="438" y="361"/>
                  <a:pt x="376" y="320"/>
                </a:cubicBezTo>
                <a:cubicBezTo>
                  <a:pt x="351" y="282"/>
                  <a:pt x="340" y="287"/>
                  <a:pt x="296" y="296"/>
                </a:cubicBezTo>
                <a:cubicBezTo>
                  <a:pt x="276" y="316"/>
                  <a:pt x="268" y="317"/>
                  <a:pt x="264" y="344"/>
                </a:cubicBezTo>
                <a:cubicBezTo>
                  <a:pt x="250" y="442"/>
                  <a:pt x="285" y="422"/>
                  <a:pt x="232" y="440"/>
                </a:cubicBezTo>
                <a:cubicBezTo>
                  <a:pt x="186" y="394"/>
                  <a:pt x="178" y="409"/>
                  <a:pt x="104" y="424"/>
                </a:cubicBezTo>
                <a:cubicBezTo>
                  <a:pt x="57" y="495"/>
                  <a:pt x="127" y="381"/>
                  <a:pt x="80" y="568"/>
                </a:cubicBezTo>
                <a:cubicBezTo>
                  <a:pt x="77" y="581"/>
                  <a:pt x="6" y="584"/>
                  <a:pt x="0" y="58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latin typeface="Segoe UI Semilight" panose="020B0402040204020203" pitchFamily="34" charset="0"/>
              <a:cs typeface="Segoe UI Semilight" panose="020B0402040204020203" pitchFamily="34" charset="0"/>
            </a:endParaRPr>
          </a:p>
        </p:txBody>
      </p:sp>
      <p:sp>
        <p:nvSpPr>
          <p:cNvPr id="27723" name="Freeform 13"/>
          <p:cNvSpPr>
            <a:spLocks/>
          </p:cNvSpPr>
          <p:nvPr/>
        </p:nvSpPr>
        <p:spPr bwMode="auto">
          <a:xfrm>
            <a:off x="2182813" y="3967163"/>
            <a:ext cx="2779712" cy="1879600"/>
          </a:xfrm>
          <a:custGeom>
            <a:avLst/>
            <a:gdLst>
              <a:gd name="T0" fmla="*/ 2147483646 w 1751"/>
              <a:gd name="T1" fmla="*/ 2147483646 h 1184"/>
              <a:gd name="T2" fmla="*/ 2147483646 w 1751"/>
              <a:gd name="T3" fmla="*/ 2147483646 h 1184"/>
              <a:gd name="T4" fmla="*/ 2147483646 w 1751"/>
              <a:gd name="T5" fmla="*/ 2147483646 h 1184"/>
              <a:gd name="T6" fmla="*/ 2147483646 w 1751"/>
              <a:gd name="T7" fmla="*/ 2147483646 h 1184"/>
              <a:gd name="T8" fmla="*/ 2147483646 w 1751"/>
              <a:gd name="T9" fmla="*/ 2147483646 h 1184"/>
              <a:gd name="T10" fmla="*/ 2147483646 w 1751"/>
              <a:gd name="T11" fmla="*/ 2147483646 h 1184"/>
              <a:gd name="T12" fmla="*/ 2147483646 w 1751"/>
              <a:gd name="T13" fmla="*/ 2147483646 h 1184"/>
              <a:gd name="T14" fmla="*/ 2147483646 w 1751"/>
              <a:gd name="T15" fmla="*/ 2147483646 h 1184"/>
              <a:gd name="T16" fmla="*/ 2147483646 w 1751"/>
              <a:gd name="T17" fmla="*/ 2147483646 h 1184"/>
              <a:gd name="T18" fmla="*/ 2147483646 w 1751"/>
              <a:gd name="T19" fmla="*/ 2147483646 h 1184"/>
              <a:gd name="T20" fmla="*/ 2147483646 w 1751"/>
              <a:gd name="T21" fmla="*/ 2147483646 h 1184"/>
              <a:gd name="T22" fmla="*/ 2147483646 w 1751"/>
              <a:gd name="T23" fmla="*/ 2147483646 h 1184"/>
              <a:gd name="T24" fmla="*/ 2147483646 w 1751"/>
              <a:gd name="T25" fmla="*/ 2147483646 h 1184"/>
              <a:gd name="T26" fmla="*/ 2147483646 w 1751"/>
              <a:gd name="T27" fmla="*/ 2147483646 h 1184"/>
              <a:gd name="T28" fmla="*/ 2147483646 w 1751"/>
              <a:gd name="T29" fmla="*/ 2147483646 h 1184"/>
              <a:gd name="T30" fmla="*/ 2147483646 w 1751"/>
              <a:gd name="T31" fmla="*/ 2147483646 h 1184"/>
              <a:gd name="T32" fmla="*/ 2147483646 w 1751"/>
              <a:gd name="T33" fmla="*/ 2147483646 h 1184"/>
              <a:gd name="T34" fmla="*/ 2147483646 w 1751"/>
              <a:gd name="T35" fmla="*/ 2147483646 h 1184"/>
              <a:gd name="T36" fmla="*/ 2147483646 w 1751"/>
              <a:gd name="T37" fmla="*/ 2147483646 h 1184"/>
              <a:gd name="T38" fmla="*/ 2147483646 w 1751"/>
              <a:gd name="T39" fmla="*/ 2147483646 h 1184"/>
              <a:gd name="T40" fmla="*/ 2147483646 w 1751"/>
              <a:gd name="T41" fmla="*/ 2147483646 h 1184"/>
              <a:gd name="T42" fmla="*/ 2147483646 w 1751"/>
              <a:gd name="T43" fmla="*/ 2147483646 h 1184"/>
              <a:gd name="T44" fmla="*/ 2147483646 w 1751"/>
              <a:gd name="T45" fmla="*/ 2147483646 h 1184"/>
              <a:gd name="T46" fmla="*/ 2147483646 w 1751"/>
              <a:gd name="T47" fmla="*/ 2147483646 h 1184"/>
              <a:gd name="T48" fmla="*/ 2147483646 w 1751"/>
              <a:gd name="T49" fmla="*/ 2147483646 h 1184"/>
              <a:gd name="T50" fmla="*/ 2147483646 w 1751"/>
              <a:gd name="T51" fmla="*/ 2147483646 h 1184"/>
              <a:gd name="T52" fmla="*/ 2147483646 w 1751"/>
              <a:gd name="T53" fmla="*/ 2147483646 h 1184"/>
              <a:gd name="T54" fmla="*/ 2147483646 w 1751"/>
              <a:gd name="T55" fmla="*/ 2147483646 h 1184"/>
              <a:gd name="T56" fmla="*/ 2147483646 w 1751"/>
              <a:gd name="T57" fmla="*/ 2147483646 h 1184"/>
              <a:gd name="T58" fmla="*/ 2147483646 w 1751"/>
              <a:gd name="T59" fmla="*/ 2147483646 h 1184"/>
              <a:gd name="T60" fmla="*/ 2147483646 w 1751"/>
              <a:gd name="T61" fmla="*/ 2147483646 h 1184"/>
              <a:gd name="T62" fmla="*/ 2147483646 w 1751"/>
              <a:gd name="T63" fmla="*/ 2147483646 h 1184"/>
              <a:gd name="T64" fmla="*/ 2147483646 w 1751"/>
              <a:gd name="T65" fmla="*/ 2147483646 h 1184"/>
              <a:gd name="T66" fmla="*/ 2147483646 w 1751"/>
              <a:gd name="T67" fmla="*/ 2147483646 h 1184"/>
              <a:gd name="T68" fmla="*/ 2147483646 w 1751"/>
              <a:gd name="T69" fmla="*/ 2147483646 h 11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51" h="1184">
                <a:moveTo>
                  <a:pt x="8" y="880"/>
                </a:moveTo>
                <a:cubicBezTo>
                  <a:pt x="35" y="840"/>
                  <a:pt x="42" y="867"/>
                  <a:pt x="56" y="824"/>
                </a:cubicBezTo>
                <a:cubicBezTo>
                  <a:pt x="72" y="827"/>
                  <a:pt x="98" y="817"/>
                  <a:pt x="104" y="832"/>
                </a:cubicBezTo>
                <a:cubicBezTo>
                  <a:pt x="162" y="972"/>
                  <a:pt x="48" y="969"/>
                  <a:pt x="168" y="952"/>
                </a:cubicBezTo>
                <a:cubicBezTo>
                  <a:pt x="176" y="947"/>
                  <a:pt x="182" y="936"/>
                  <a:pt x="192" y="936"/>
                </a:cubicBezTo>
                <a:cubicBezTo>
                  <a:pt x="209" y="936"/>
                  <a:pt x="240" y="952"/>
                  <a:pt x="240" y="952"/>
                </a:cubicBezTo>
                <a:cubicBezTo>
                  <a:pt x="251" y="984"/>
                  <a:pt x="260" y="997"/>
                  <a:pt x="288" y="1016"/>
                </a:cubicBezTo>
                <a:cubicBezTo>
                  <a:pt x="307" y="1072"/>
                  <a:pt x="296" y="1069"/>
                  <a:pt x="352" y="1088"/>
                </a:cubicBezTo>
                <a:cubicBezTo>
                  <a:pt x="371" y="1085"/>
                  <a:pt x="390" y="1087"/>
                  <a:pt x="408" y="1080"/>
                </a:cubicBezTo>
                <a:cubicBezTo>
                  <a:pt x="452" y="1063"/>
                  <a:pt x="468" y="1035"/>
                  <a:pt x="512" y="1024"/>
                </a:cubicBezTo>
                <a:cubicBezTo>
                  <a:pt x="549" y="1033"/>
                  <a:pt x="563" y="1032"/>
                  <a:pt x="584" y="1064"/>
                </a:cubicBezTo>
                <a:cubicBezTo>
                  <a:pt x="587" y="1093"/>
                  <a:pt x="574" y="1129"/>
                  <a:pt x="592" y="1152"/>
                </a:cubicBezTo>
                <a:cubicBezTo>
                  <a:pt x="618" y="1184"/>
                  <a:pt x="660" y="1132"/>
                  <a:pt x="672" y="1120"/>
                </a:cubicBezTo>
                <a:cubicBezTo>
                  <a:pt x="684" y="1085"/>
                  <a:pt x="692" y="1051"/>
                  <a:pt x="704" y="1016"/>
                </a:cubicBezTo>
                <a:cubicBezTo>
                  <a:pt x="718" y="1018"/>
                  <a:pt x="771" y="1020"/>
                  <a:pt x="792" y="1032"/>
                </a:cubicBezTo>
                <a:cubicBezTo>
                  <a:pt x="809" y="1041"/>
                  <a:pt x="824" y="1053"/>
                  <a:pt x="840" y="1064"/>
                </a:cubicBezTo>
                <a:cubicBezTo>
                  <a:pt x="848" y="1069"/>
                  <a:pt x="864" y="1080"/>
                  <a:pt x="864" y="1080"/>
                </a:cubicBezTo>
                <a:cubicBezTo>
                  <a:pt x="883" y="1136"/>
                  <a:pt x="864" y="1123"/>
                  <a:pt x="904" y="1136"/>
                </a:cubicBezTo>
                <a:cubicBezTo>
                  <a:pt x="936" y="1133"/>
                  <a:pt x="971" y="1142"/>
                  <a:pt x="1000" y="1128"/>
                </a:cubicBezTo>
                <a:cubicBezTo>
                  <a:pt x="1000" y="1128"/>
                  <a:pt x="1020" y="1068"/>
                  <a:pt x="1024" y="1056"/>
                </a:cubicBezTo>
                <a:cubicBezTo>
                  <a:pt x="1037" y="1018"/>
                  <a:pt x="1102" y="995"/>
                  <a:pt x="1136" y="984"/>
                </a:cubicBezTo>
                <a:cubicBezTo>
                  <a:pt x="1155" y="987"/>
                  <a:pt x="1176" y="982"/>
                  <a:pt x="1192" y="992"/>
                </a:cubicBezTo>
                <a:cubicBezTo>
                  <a:pt x="1216" y="1007"/>
                  <a:pt x="1213" y="1055"/>
                  <a:pt x="1240" y="1064"/>
                </a:cubicBezTo>
                <a:cubicBezTo>
                  <a:pt x="1256" y="1069"/>
                  <a:pt x="1288" y="1080"/>
                  <a:pt x="1288" y="1080"/>
                </a:cubicBezTo>
                <a:cubicBezTo>
                  <a:pt x="1299" y="1077"/>
                  <a:pt x="1313" y="1080"/>
                  <a:pt x="1320" y="1072"/>
                </a:cubicBezTo>
                <a:cubicBezTo>
                  <a:pt x="1331" y="1059"/>
                  <a:pt x="1327" y="1038"/>
                  <a:pt x="1336" y="1024"/>
                </a:cubicBezTo>
                <a:cubicBezTo>
                  <a:pt x="1347" y="1008"/>
                  <a:pt x="1357" y="992"/>
                  <a:pt x="1368" y="976"/>
                </a:cubicBezTo>
                <a:cubicBezTo>
                  <a:pt x="1373" y="968"/>
                  <a:pt x="1376" y="957"/>
                  <a:pt x="1384" y="952"/>
                </a:cubicBezTo>
                <a:cubicBezTo>
                  <a:pt x="1415" y="931"/>
                  <a:pt x="1449" y="925"/>
                  <a:pt x="1480" y="904"/>
                </a:cubicBezTo>
                <a:cubicBezTo>
                  <a:pt x="1493" y="907"/>
                  <a:pt x="1508" y="905"/>
                  <a:pt x="1520" y="912"/>
                </a:cubicBezTo>
                <a:cubicBezTo>
                  <a:pt x="1567" y="939"/>
                  <a:pt x="1498" y="945"/>
                  <a:pt x="1568" y="928"/>
                </a:cubicBezTo>
                <a:cubicBezTo>
                  <a:pt x="1576" y="920"/>
                  <a:pt x="1587" y="914"/>
                  <a:pt x="1592" y="904"/>
                </a:cubicBezTo>
                <a:cubicBezTo>
                  <a:pt x="1600" y="889"/>
                  <a:pt x="1608" y="856"/>
                  <a:pt x="1608" y="856"/>
                </a:cubicBezTo>
                <a:cubicBezTo>
                  <a:pt x="1610" y="828"/>
                  <a:pt x="1599" y="757"/>
                  <a:pt x="1632" y="728"/>
                </a:cubicBezTo>
                <a:cubicBezTo>
                  <a:pt x="1646" y="715"/>
                  <a:pt x="1664" y="707"/>
                  <a:pt x="1680" y="696"/>
                </a:cubicBezTo>
                <a:cubicBezTo>
                  <a:pt x="1688" y="691"/>
                  <a:pt x="1704" y="680"/>
                  <a:pt x="1704" y="680"/>
                </a:cubicBezTo>
                <a:cubicBezTo>
                  <a:pt x="1721" y="629"/>
                  <a:pt x="1751" y="622"/>
                  <a:pt x="1720" y="552"/>
                </a:cubicBezTo>
                <a:cubicBezTo>
                  <a:pt x="1711" y="531"/>
                  <a:pt x="1688" y="520"/>
                  <a:pt x="1672" y="504"/>
                </a:cubicBezTo>
                <a:cubicBezTo>
                  <a:pt x="1658" y="490"/>
                  <a:pt x="1651" y="472"/>
                  <a:pt x="1640" y="456"/>
                </a:cubicBezTo>
                <a:cubicBezTo>
                  <a:pt x="1635" y="448"/>
                  <a:pt x="1624" y="432"/>
                  <a:pt x="1624" y="432"/>
                </a:cubicBezTo>
                <a:cubicBezTo>
                  <a:pt x="1621" y="371"/>
                  <a:pt x="1656" y="294"/>
                  <a:pt x="1616" y="248"/>
                </a:cubicBezTo>
                <a:cubicBezTo>
                  <a:pt x="1585" y="212"/>
                  <a:pt x="1520" y="258"/>
                  <a:pt x="1472" y="256"/>
                </a:cubicBezTo>
                <a:cubicBezTo>
                  <a:pt x="1442" y="255"/>
                  <a:pt x="1423" y="239"/>
                  <a:pt x="1400" y="224"/>
                </a:cubicBezTo>
                <a:cubicBezTo>
                  <a:pt x="1366" y="173"/>
                  <a:pt x="1406" y="132"/>
                  <a:pt x="1352" y="96"/>
                </a:cubicBezTo>
                <a:cubicBezTo>
                  <a:pt x="1328" y="99"/>
                  <a:pt x="1304" y="99"/>
                  <a:pt x="1280" y="104"/>
                </a:cubicBezTo>
                <a:cubicBezTo>
                  <a:pt x="1263" y="107"/>
                  <a:pt x="1248" y="115"/>
                  <a:pt x="1232" y="120"/>
                </a:cubicBezTo>
                <a:cubicBezTo>
                  <a:pt x="1224" y="123"/>
                  <a:pt x="1208" y="128"/>
                  <a:pt x="1208" y="128"/>
                </a:cubicBezTo>
                <a:cubicBezTo>
                  <a:pt x="1197" y="125"/>
                  <a:pt x="1185" y="126"/>
                  <a:pt x="1176" y="120"/>
                </a:cubicBezTo>
                <a:cubicBezTo>
                  <a:pt x="1142" y="97"/>
                  <a:pt x="1159" y="46"/>
                  <a:pt x="1120" y="24"/>
                </a:cubicBezTo>
                <a:cubicBezTo>
                  <a:pt x="1105" y="16"/>
                  <a:pt x="1088" y="13"/>
                  <a:pt x="1072" y="8"/>
                </a:cubicBezTo>
                <a:cubicBezTo>
                  <a:pt x="1064" y="5"/>
                  <a:pt x="1048" y="0"/>
                  <a:pt x="1048" y="0"/>
                </a:cubicBezTo>
                <a:cubicBezTo>
                  <a:pt x="1001" y="31"/>
                  <a:pt x="983" y="102"/>
                  <a:pt x="928" y="120"/>
                </a:cubicBezTo>
                <a:cubicBezTo>
                  <a:pt x="912" y="117"/>
                  <a:pt x="895" y="119"/>
                  <a:pt x="880" y="112"/>
                </a:cubicBezTo>
                <a:cubicBezTo>
                  <a:pt x="871" y="108"/>
                  <a:pt x="871" y="95"/>
                  <a:pt x="864" y="88"/>
                </a:cubicBezTo>
                <a:cubicBezTo>
                  <a:pt x="848" y="72"/>
                  <a:pt x="836" y="71"/>
                  <a:pt x="816" y="64"/>
                </a:cubicBezTo>
                <a:cubicBezTo>
                  <a:pt x="786" y="74"/>
                  <a:pt x="779" y="94"/>
                  <a:pt x="752" y="112"/>
                </a:cubicBezTo>
                <a:cubicBezTo>
                  <a:pt x="733" y="140"/>
                  <a:pt x="720" y="149"/>
                  <a:pt x="688" y="160"/>
                </a:cubicBezTo>
                <a:cubicBezTo>
                  <a:pt x="643" y="149"/>
                  <a:pt x="652" y="136"/>
                  <a:pt x="616" y="112"/>
                </a:cubicBezTo>
                <a:cubicBezTo>
                  <a:pt x="548" y="123"/>
                  <a:pt x="565" y="120"/>
                  <a:pt x="552" y="184"/>
                </a:cubicBezTo>
                <a:cubicBezTo>
                  <a:pt x="545" y="271"/>
                  <a:pt x="564" y="299"/>
                  <a:pt x="488" y="280"/>
                </a:cubicBezTo>
                <a:cubicBezTo>
                  <a:pt x="483" y="272"/>
                  <a:pt x="480" y="261"/>
                  <a:pt x="472" y="256"/>
                </a:cubicBezTo>
                <a:cubicBezTo>
                  <a:pt x="458" y="247"/>
                  <a:pt x="424" y="240"/>
                  <a:pt x="424" y="240"/>
                </a:cubicBezTo>
                <a:cubicBezTo>
                  <a:pt x="354" y="263"/>
                  <a:pt x="394" y="317"/>
                  <a:pt x="360" y="360"/>
                </a:cubicBezTo>
                <a:cubicBezTo>
                  <a:pt x="349" y="374"/>
                  <a:pt x="328" y="379"/>
                  <a:pt x="312" y="384"/>
                </a:cubicBezTo>
                <a:cubicBezTo>
                  <a:pt x="304" y="379"/>
                  <a:pt x="294" y="376"/>
                  <a:pt x="288" y="368"/>
                </a:cubicBezTo>
                <a:cubicBezTo>
                  <a:pt x="283" y="361"/>
                  <a:pt x="286" y="350"/>
                  <a:pt x="280" y="344"/>
                </a:cubicBezTo>
                <a:cubicBezTo>
                  <a:pt x="266" y="330"/>
                  <a:pt x="232" y="312"/>
                  <a:pt x="232" y="312"/>
                </a:cubicBezTo>
                <a:cubicBezTo>
                  <a:pt x="185" y="324"/>
                  <a:pt x="168" y="328"/>
                  <a:pt x="152" y="376"/>
                </a:cubicBezTo>
                <a:cubicBezTo>
                  <a:pt x="145" y="476"/>
                  <a:pt x="173" y="517"/>
                  <a:pt x="88" y="496"/>
                </a:cubicBezTo>
                <a:cubicBezTo>
                  <a:pt x="52" y="472"/>
                  <a:pt x="47" y="483"/>
                  <a:pt x="8" y="496"/>
                </a:cubicBezTo>
                <a:cubicBezTo>
                  <a:pt x="5" y="504"/>
                  <a:pt x="0" y="520"/>
                  <a:pt x="0" y="5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latin typeface="Segoe UI Semilight" panose="020B0402040204020203" pitchFamily="34" charset="0"/>
              <a:cs typeface="Segoe UI Semilight" panose="020B0402040204020203" pitchFamily="34" charset="0"/>
            </a:endParaRPr>
          </a:p>
        </p:txBody>
      </p:sp>
      <p:sp>
        <p:nvSpPr>
          <p:cNvPr id="27724" name="Line 88"/>
          <p:cNvSpPr>
            <a:spLocks noChangeShapeType="1"/>
          </p:cNvSpPr>
          <p:nvPr/>
        </p:nvSpPr>
        <p:spPr bwMode="auto">
          <a:xfrm flipH="1" flipV="1">
            <a:off x="5078413" y="5186363"/>
            <a:ext cx="12954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NZ">
              <a:latin typeface="Segoe UI Semilight" panose="020B0402040204020203" pitchFamily="34" charset="0"/>
              <a:cs typeface="Segoe UI Semilight" panose="020B0402040204020203" pitchFamily="34" charset="0"/>
            </a:endParaRPr>
          </a:p>
        </p:txBody>
      </p:sp>
      <p:sp>
        <p:nvSpPr>
          <p:cNvPr id="27725" name="TextBox 4"/>
          <p:cNvSpPr txBox="1">
            <a:spLocks noChangeArrowheads="1"/>
          </p:cNvSpPr>
          <p:nvPr/>
        </p:nvSpPr>
        <p:spPr bwMode="auto">
          <a:xfrm>
            <a:off x="0" y="211138"/>
            <a:ext cx="9144000"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a:solidFill>
                  <a:schemeClr val="bg1"/>
                </a:solidFill>
                <a:latin typeface="Segoe UI Semilight" panose="020B0402040204020203" pitchFamily="34" charset="0"/>
                <a:cs typeface="Segoe UI Semilight" panose="020B0402040204020203" pitchFamily="34" charset="0"/>
              </a:rPr>
              <a:t>The structure of Viruses</a:t>
            </a:r>
          </a:p>
        </p:txBody>
      </p:sp>
      <p:pic>
        <p:nvPicPr>
          <p:cNvPr id="82" name="Picture 81"/>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blip>
          <a:stretch>
            <a:fillRect/>
          </a:stretch>
        </p:blipFill>
        <p:spPr>
          <a:xfrm>
            <a:off x="8159039" y="369056"/>
            <a:ext cx="802399" cy="679291"/>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751741-DCF3-4762-8DFD-2A9BEA28E947}"/>
              </a:ext>
            </a:extLst>
          </p:cNvPr>
          <p:cNvSpPr/>
          <p:nvPr/>
        </p:nvSpPr>
        <p:spPr>
          <a:xfrm rot="10800000">
            <a:off x="-8042" y="3887237"/>
            <a:ext cx="9152042" cy="2987590"/>
          </a:xfrm>
          <a:prstGeom prst="rect">
            <a:avLst/>
          </a:prstGeom>
          <a:gradFill flip="none" rotWithShape="1">
            <a:gsLst>
              <a:gs pos="0">
                <a:schemeClr val="bg1">
                  <a:lumMod val="75000"/>
                </a:schemeClr>
              </a:gs>
              <a:gs pos="50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sp>
        <p:nvSpPr>
          <p:cNvPr id="8" name="Rectangle 7">
            <a:extLst>
              <a:ext uri="{FF2B5EF4-FFF2-40B4-BE49-F238E27FC236}">
                <a16:creationId xmlns:a16="http://schemas.microsoft.com/office/drawing/2014/main" id="{4306265A-DAF3-44FE-8B9D-D28386989919}"/>
              </a:ext>
            </a:extLst>
          </p:cNvPr>
          <p:cNvSpPr/>
          <p:nvPr/>
        </p:nvSpPr>
        <p:spPr>
          <a:xfrm>
            <a:off x="1" y="5822"/>
            <a:ext cx="9143999" cy="2987590"/>
          </a:xfrm>
          <a:prstGeom prst="rect">
            <a:avLst/>
          </a:prstGeom>
          <a:gradFill flip="none" rotWithShape="1">
            <a:gsLst>
              <a:gs pos="0">
                <a:srgbClr val="86E2B6"/>
              </a:gs>
              <a:gs pos="44000">
                <a:schemeClr val="bg1"/>
              </a:gs>
              <a:gs pos="100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950">
              <a:latin typeface="Segoe UI Semilight" panose="020B0402040204020203" pitchFamily="34" charset="0"/>
              <a:cs typeface="Segoe UI Semilight" panose="020B0402040204020203" pitchFamily="34" charset="0"/>
            </a:endParaRPr>
          </a:p>
        </p:txBody>
      </p:sp>
      <p:pic>
        <p:nvPicPr>
          <p:cNvPr id="28674" name="Picture 1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1905000"/>
            <a:ext cx="537845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TextBox 4"/>
          <p:cNvSpPr txBox="1">
            <a:spLocks noChangeArrowheads="1"/>
          </p:cNvSpPr>
          <p:nvPr/>
        </p:nvSpPr>
        <p:spPr bwMode="auto">
          <a:xfrm>
            <a:off x="0" y="211138"/>
            <a:ext cx="9143999" cy="46037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Huxtable" pitchFamily="2" charset="0"/>
                <a:cs typeface="Arial" panose="020B0604020202020204" pitchFamily="34" charset="0"/>
              </a:defRPr>
            </a:lvl1pPr>
            <a:lvl2pPr marL="742950" indent="-285750">
              <a:defRPr>
                <a:solidFill>
                  <a:schemeClr val="tx1"/>
                </a:solidFill>
                <a:latin typeface="Huxtable" pitchFamily="2" charset="0"/>
                <a:cs typeface="Arial" panose="020B0604020202020204" pitchFamily="34" charset="0"/>
              </a:defRPr>
            </a:lvl2pPr>
            <a:lvl3pPr marL="1143000" indent="-228600">
              <a:defRPr>
                <a:solidFill>
                  <a:schemeClr val="tx1"/>
                </a:solidFill>
                <a:latin typeface="Huxtable" pitchFamily="2" charset="0"/>
                <a:cs typeface="Arial" panose="020B0604020202020204" pitchFamily="34" charset="0"/>
              </a:defRPr>
            </a:lvl3pPr>
            <a:lvl4pPr marL="1600200" indent="-228600">
              <a:defRPr>
                <a:solidFill>
                  <a:schemeClr val="tx1"/>
                </a:solidFill>
                <a:latin typeface="Huxtable" pitchFamily="2" charset="0"/>
                <a:cs typeface="Arial" panose="020B0604020202020204" pitchFamily="34" charset="0"/>
              </a:defRPr>
            </a:lvl4pPr>
            <a:lvl5pPr marL="2057400" indent="-228600">
              <a:defRPr>
                <a:solidFill>
                  <a:schemeClr val="tx1"/>
                </a:solidFill>
                <a:latin typeface="Huxtable"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Huxtable" pitchFamily="2" charset="0"/>
                <a:cs typeface="Arial" panose="020B0604020202020204" pitchFamily="34" charset="0"/>
              </a:defRPr>
            </a:lvl9pPr>
          </a:lstStyle>
          <a:p>
            <a:pPr algn="ctr"/>
            <a:r>
              <a:rPr lang="en-NZ" altLang="en-US" sz="2400" b="1">
                <a:solidFill>
                  <a:schemeClr val="bg1"/>
                </a:solidFill>
                <a:latin typeface="Segoe UI Semilight" panose="020B0402040204020203" pitchFamily="34" charset="0"/>
                <a:cs typeface="Segoe UI Semilight" panose="020B0402040204020203" pitchFamily="34" charset="0"/>
              </a:rPr>
              <a:t>Function of the Viral components</a:t>
            </a:r>
          </a:p>
        </p:txBody>
      </p:sp>
      <p:sp>
        <p:nvSpPr>
          <p:cNvPr id="28677" name="Text Box 6"/>
          <p:cNvSpPr txBox="1">
            <a:spLocks noChangeArrowheads="1"/>
          </p:cNvSpPr>
          <p:nvPr/>
        </p:nvSpPr>
        <p:spPr bwMode="auto">
          <a:xfrm>
            <a:off x="5426185" y="1168400"/>
            <a:ext cx="35052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GB" altLang="en-US" sz="2000" b="1" dirty="0">
                <a:latin typeface="Segoe UI Semilight" panose="020B0402040204020203" pitchFamily="34" charset="0"/>
                <a:cs typeface="Segoe UI Semilight" panose="020B0402040204020203" pitchFamily="34" charset="0"/>
              </a:rPr>
              <a:t>      Nucleic Acid</a:t>
            </a:r>
            <a:r>
              <a:rPr lang="en-GB" altLang="en-US" sz="2000" dirty="0">
                <a:latin typeface="Segoe UI Semilight" panose="020B0402040204020203" pitchFamily="34" charset="0"/>
                <a:cs typeface="Segoe UI Semilight" panose="020B0402040204020203" pitchFamily="34" charset="0"/>
              </a:rPr>
              <a:t> - Just as in cells, the genetic material (DNA or RNA) of each virus encodes the genetic information for the synthesis (creation) of all proteins. While the double-stranded DNA is responsible for this in </a:t>
            </a:r>
            <a:r>
              <a:rPr lang="en-GB" altLang="en-US" sz="2000" b="1" dirty="0">
                <a:latin typeface="Segoe UI Semilight" panose="020B0402040204020203" pitchFamily="34" charset="0"/>
                <a:cs typeface="Segoe UI Semilight" panose="020B0402040204020203" pitchFamily="34" charset="0"/>
              </a:rPr>
              <a:t>prokaryotic </a:t>
            </a:r>
            <a:r>
              <a:rPr lang="en-GB" altLang="en-US" sz="2000" dirty="0">
                <a:latin typeface="Segoe UI Semilight" panose="020B0402040204020203" pitchFamily="34" charset="0"/>
                <a:cs typeface="Segoe UI Semilight" panose="020B0402040204020203" pitchFamily="34" charset="0"/>
              </a:rPr>
              <a:t>and </a:t>
            </a:r>
            <a:r>
              <a:rPr lang="en-GB" altLang="en-US" sz="2000" b="1" dirty="0">
                <a:latin typeface="Segoe UI Semilight" panose="020B0402040204020203" pitchFamily="34" charset="0"/>
                <a:cs typeface="Segoe UI Semilight" panose="020B0402040204020203" pitchFamily="34" charset="0"/>
              </a:rPr>
              <a:t>eukaryotic</a:t>
            </a:r>
            <a:r>
              <a:rPr lang="en-GB" altLang="en-US" sz="2000" dirty="0">
                <a:latin typeface="Segoe UI Semilight" panose="020B0402040204020203" pitchFamily="34" charset="0"/>
                <a:cs typeface="Segoe UI Semilight" panose="020B0402040204020203" pitchFamily="34" charset="0"/>
              </a:rPr>
              <a:t> cells, only a few groups of viruses use DNA. Most viruses have single-stranded RNA. The genetic material can only make protein when it is slotted into the DNA of a host cell as it has </a:t>
            </a:r>
            <a:r>
              <a:rPr lang="en-GB" altLang="en-US" sz="2000" b="1" dirty="0">
                <a:latin typeface="Segoe UI Semilight" panose="020B0402040204020203" pitchFamily="34" charset="0"/>
                <a:cs typeface="Segoe UI Semilight" panose="020B0402040204020203" pitchFamily="34" charset="0"/>
              </a:rPr>
              <a:t>no ribosomes </a:t>
            </a:r>
          </a:p>
        </p:txBody>
      </p:sp>
      <p:pic>
        <p:nvPicPr>
          <p:cNvPr id="7" name="Picture 6"/>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153400" y="418465"/>
            <a:ext cx="802399" cy="679291"/>
          </a:xfrm>
          <a:prstGeom prst="rect">
            <a:avLst/>
          </a:prstGeom>
        </p:spPr>
      </p:pic>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22040</TotalTime>
  <Words>1747</Words>
  <Application>Microsoft Office PowerPoint</Application>
  <PresentationFormat>On-screen Show (4:3)</PresentationFormat>
  <Paragraphs>168</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Century Gothic</vt:lpstr>
      <vt:lpstr>Huxtable</vt:lpstr>
      <vt:lpstr>Open Sans</vt:lpstr>
      <vt:lpstr>Segoe UI Semilight</vt:lpstr>
      <vt:lpstr>Wingdings</vt: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year 9</dc:title>
  <dc:creator>Sarah Gaze</dc:creator>
  <cp:lastModifiedBy>Sarah Gaze</cp:lastModifiedBy>
  <cp:revision>230</cp:revision>
  <cp:lastPrinted>2012-06-21T22:21:00Z</cp:lastPrinted>
  <dcterms:created xsi:type="dcterms:W3CDTF">2006-04-28T02:50:54Z</dcterms:created>
  <dcterms:modified xsi:type="dcterms:W3CDTF">2020-03-19T03:05:39Z</dcterms:modified>
</cp:coreProperties>
</file>